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66" r:id="rId5"/>
    <p:sldId id="261" r:id="rId6"/>
    <p:sldId id="265" r:id="rId7"/>
    <p:sldId id="267" r:id="rId8"/>
    <p:sldId id="259" r:id="rId9"/>
    <p:sldId id="268" r:id="rId10"/>
    <p:sldId id="269" r:id="rId11"/>
    <p:sldId id="271" r:id="rId12"/>
    <p:sldId id="273" r:id="rId13"/>
    <p:sldId id="264" r:id="rId14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408"/>
    <a:srgbClr val="FF9900"/>
    <a:srgbClr val="0A2C32"/>
    <a:srgbClr val="0D2C3A"/>
    <a:srgbClr val="FECE4D"/>
    <a:srgbClr val="0BAEAC"/>
    <a:srgbClr val="B8BD17"/>
    <a:srgbClr val="1D6F98"/>
    <a:srgbClr val="EDB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94"/>
  </p:normalViewPr>
  <p:slideViewPr>
    <p:cSldViewPr snapToGrid="0" snapToObjects="1">
      <p:cViewPr varScale="1">
        <p:scale>
          <a:sx n="95" d="100"/>
          <a:sy n="95" d="100"/>
        </p:scale>
        <p:origin x="1098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>
                <a:solidFill>
                  <a:srgbClr val="FF9900"/>
                </a:solidFill>
              </a:rPr>
              <a:t>Reclamaciones administrativas 2024-2025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A2C32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FD-43AA-A8B3-C8529A6131C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D-43AA-A8B3-C8529A613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8756319"/>
        <c:axId val="1558764959"/>
      </c:barChart>
      <c:catAx>
        <c:axId val="15587563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8764959"/>
        <c:crosses val="autoZero"/>
        <c:auto val="1"/>
        <c:lblAlgn val="ctr"/>
        <c:lblOffset val="100"/>
        <c:noMultiLvlLbl val="0"/>
      </c:catAx>
      <c:valAx>
        <c:axId val="155876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58756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64370078740157"/>
          <c:y val="0.91417519685039372"/>
          <c:w val="0.2745459317585302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800" dirty="0">
                <a:solidFill>
                  <a:srgbClr val="FF9900"/>
                </a:solidFill>
              </a:rPr>
              <a:t>Solicitudes de conciliación extrajudicial 2024-2025</a:t>
            </a:r>
          </a:p>
        </c:rich>
      </c:tx>
      <c:layout>
        <c:manualLayout>
          <c:xMode val="edge"/>
          <c:yMode val="edge"/>
          <c:x val="0.13179675196850393"/>
          <c:y val="2.1874999999999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A2C32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FD-43AA-A8B3-C8529A6131C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D-43AA-A8B3-C8529A613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8756319"/>
        <c:axId val="1558764959"/>
      </c:barChart>
      <c:catAx>
        <c:axId val="15587563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8764959"/>
        <c:crosses val="autoZero"/>
        <c:auto val="1"/>
        <c:lblAlgn val="ctr"/>
        <c:lblOffset val="100"/>
        <c:noMultiLvlLbl val="0"/>
      </c:catAx>
      <c:valAx>
        <c:axId val="155876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58756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64370078740157"/>
          <c:y val="0.91417519685039372"/>
          <c:w val="0.2745459317585302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dirty="0">
                <a:solidFill>
                  <a:srgbClr val="FF9900"/>
                </a:solidFill>
              </a:rPr>
              <a:t>Acciones de tutela 2024-2025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A2C32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FD-43AA-A8B3-C8529A6131C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D-43AA-A8B3-C8529A613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8756319"/>
        <c:axId val="1558764959"/>
      </c:barChart>
      <c:catAx>
        <c:axId val="15587563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8764959"/>
        <c:crosses val="autoZero"/>
        <c:auto val="1"/>
        <c:lblAlgn val="ctr"/>
        <c:lblOffset val="100"/>
        <c:noMultiLvlLbl val="0"/>
      </c:catAx>
      <c:valAx>
        <c:axId val="155876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58756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64370078740157"/>
          <c:y val="0.91417519685039372"/>
          <c:w val="0.2745459317585302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A2C3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2"/>
                <c:pt idx="0">
                  <c:v>Pasiva</c:v>
                </c:pt>
                <c:pt idx="1">
                  <c:v>Activa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49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50-4C09-814D-4E836F37C9A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19408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2"/>
                <c:pt idx="0">
                  <c:v>Pasiva</c:v>
                </c:pt>
                <c:pt idx="1">
                  <c:v>Activa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56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50-4C09-814D-4E836F37C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3568495"/>
        <c:axId val="1683552175"/>
      </c:barChart>
      <c:catAx>
        <c:axId val="1683568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83552175"/>
        <c:crosses val="autoZero"/>
        <c:auto val="1"/>
        <c:lblAlgn val="ctr"/>
        <c:lblOffset val="100"/>
        <c:noMultiLvlLbl val="0"/>
      </c:catAx>
      <c:valAx>
        <c:axId val="1683552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83568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B7485-C8AD-0946-9563-7B0417269C9F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D1617-8FD5-1F4B-8DDC-8F5A901E30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882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03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0C30F-55C8-9D9F-90C9-D4AD94C9C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1DFF433-2D12-355F-A993-52A311984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7BADFE-E8DB-088D-C4B9-678012E6C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7A90E3-4E69-F944-06C4-F67DDF956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4827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0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ABF40-8015-4B95-B1FE-F9E5C6BC2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33D9CA0-9EE2-F192-5BD0-BFFD2AEA9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A00D37E-BF75-20E3-A4D0-64EDEF40C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5181ED-92BC-BB11-5A02-53D4D36E8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79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C92AB-35D7-B1CF-6D85-4645F74B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E573A15-912C-41F4-4F04-A00D194F8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D8ADDEC-4905-1101-7022-B8CAE737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DD4669-C546-707C-A1CA-2CEA3AAC7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9191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D1617-8FD5-1F4B-8DDC-8F5A901E30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99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403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07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480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26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084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99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85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751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7731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440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38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7A262-E8FC-C24C-8B73-F800B66B0C00}" type="datetimeFigureOut">
              <a:rPr lang="es-ES" smtClean="0"/>
              <a:t>22/12/2025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07390-A85F-B94C-8722-048C0E9596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31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978B96C-01C0-E10E-7985-D9E604FFCD6F}"/>
              </a:ext>
            </a:extLst>
          </p:cNvPr>
          <p:cNvSpPr txBox="1"/>
          <p:nvPr/>
        </p:nvSpPr>
        <p:spPr>
          <a:xfrm rot="16200000">
            <a:off x="6750278" y="1178983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dirty="0">
                <a:latin typeface="Arial" charset="0"/>
                <a:ea typeface="Arial" charset="0"/>
                <a:cs typeface="Arial" charset="0"/>
              </a:rPr>
              <a:t>CM-FR-006 Versión 12 Fecha</a:t>
            </a:r>
            <a:r>
              <a:rPr lang="es-CO" sz="200" dirty="0">
                <a:latin typeface="Arial" charset="0"/>
                <a:ea typeface="Arial" charset="0"/>
                <a:cs typeface="Arial" charset="0"/>
              </a:rPr>
              <a:t>:</a:t>
            </a:r>
            <a:r>
              <a:rPr lang="es-CO" sz="800" dirty="0">
                <a:latin typeface="Arial" charset="0"/>
                <a:ea typeface="Arial" charset="0"/>
                <a:cs typeface="Arial" charset="0"/>
              </a:rPr>
              <a:t> 05-02-2025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330632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5DFCA-46DE-69D9-E182-87DEFF783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1029A86E-6094-F9AA-02E6-5D4016483B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202724"/>
              </p:ext>
            </p:extLst>
          </p:nvPr>
        </p:nvGraphicFramePr>
        <p:xfrm>
          <a:off x="1263805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8804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01F19-6B35-F0CC-D960-82C9D30FB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CA101-3D36-88EA-BEB7-25C4D1FE0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 judiciales</a:t>
            </a:r>
            <a:b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471A1449-1667-D388-F1FF-A4BBD43CB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295046"/>
              </p:ext>
            </p:extLst>
          </p:nvPr>
        </p:nvGraphicFramePr>
        <p:xfrm>
          <a:off x="371707" y="1248937"/>
          <a:ext cx="8564137" cy="283240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644735">
                  <a:extLst>
                    <a:ext uri="{9D8B030D-6E8A-4147-A177-3AD203B41FA5}">
                      <a16:colId xmlns:a16="http://schemas.microsoft.com/office/drawing/2014/main" val="1781336195"/>
                    </a:ext>
                  </a:extLst>
                </a:gridCol>
                <a:gridCol w="3420172">
                  <a:extLst>
                    <a:ext uri="{9D8B030D-6E8A-4147-A177-3AD203B41FA5}">
                      <a16:colId xmlns:a16="http://schemas.microsoft.com/office/drawing/2014/main" val="456090154"/>
                    </a:ext>
                  </a:extLst>
                </a:gridCol>
                <a:gridCol w="2499230">
                  <a:extLst>
                    <a:ext uri="{9D8B030D-6E8A-4147-A177-3AD203B41FA5}">
                      <a16:colId xmlns:a16="http://schemas.microsoft.com/office/drawing/2014/main" val="2032626604"/>
                    </a:ext>
                  </a:extLst>
                </a:gridCol>
              </a:tblGrid>
              <a:tr h="383382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Radicado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Tipo de proceso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pretensión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237748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05001333301520250017800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Acción Popular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 pretensión económica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727721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05001310502320250008700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Ordinario laboral - llamamiento en garantía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CO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$70.485.330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0315150"/>
                  </a:ext>
                </a:extLst>
              </a:tr>
              <a:tr h="514437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05001333300420250031500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Nulidad y restablecimiento del derecho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CO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$474.402.457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66963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05001310501120250015100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Ordinario laboral - llamamiento en garantía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$160.517.747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624702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05001310500920250012600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Ordinario laboral - llamamiento en garantía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cuantificadas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5331566"/>
                  </a:ext>
                </a:extLst>
              </a:tr>
              <a:tr h="398814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CO" sz="12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05001310501020250018300</a:t>
                      </a:r>
                      <a:endParaRPr lang="es-CO" sz="12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Ordinario laboral - llamamiento en garantía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CO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$94.429.945</a:t>
                      </a:r>
                      <a:endParaRPr lang="es-CO" sz="12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6415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6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11FE1-9286-370D-8734-D368CD22F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19408"/>
                </a:solidFill>
              </a:rPr>
              <a:t>Procesos judiciales 2024-2025</a:t>
            </a:r>
            <a:endParaRPr lang="es-CO" dirty="0">
              <a:solidFill>
                <a:srgbClr val="F19408"/>
              </a:solidFill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98D30F77-2E46-DEED-4580-3CDB07BDA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73573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0277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596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90655" y="743415"/>
            <a:ext cx="8043746" cy="3612112"/>
          </a:xfrm>
        </p:spPr>
        <p:txBody>
          <a:bodyPr>
            <a:normAutofit fontScale="55000" lnSpcReduction="20000"/>
          </a:bodyPr>
          <a:lstStyle/>
          <a:p>
            <a:r>
              <a:rPr lang="es-ES" sz="3500" b="1" dirty="0">
                <a:solidFill>
                  <a:srgbClr val="F19408"/>
                </a:solidFill>
                <a:latin typeface="Arial"/>
                <a:cs typeface="Arial"/>
              </a:rPr>
              <a:t>Informe de defensa jurídica</a:t>
            </a:r>
          </a:p>
          <a:p>
            <a:endParaRPr lang="es-ES" sz="3500" b="1" dirty="0">
              <a:solidFill>
                <a:srgbClr val="F19408"/>
              </a:solidFill>
              <a:latin typeface="Arial"/>
              <a:cs typeface="Arial"/>
            </a:endParaRPr>
          </a:p>
          <a:p>
            <a:pPr algn="just"/>
            <a:r>
              <a:rPr lang="es-ES" sz="3500" dirty="0">
                <a:solidFill>
                  <a:schemeClr val="tx1"/>
                </a:solidFill>
                <a:latin typeface="Arial"/>
                <a:cs typeface="Arial"/>
              </a:rPr>
              <a:t>Actividades desarrolladas en el año 2025, en relación con la defensa judicial de la Institución:</a:t>
            </a:r>
          </a:p>
          <a:p>
            <a:pPr algn="just"/>
            <a:endParaRPr lang="es-ES" sz="35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just"/>
            <a:r>
              <a:rPr lang="es-ES" sz="3500" b="1" dirty="0">
                <a:solidFill>
                  <a:schemeClr val="tx1"/>
                </a:solidFill>
                <a:latin typeface="Arial"/>
                <a:cs typeface="Arial"/>
              </a:rPr>
              <a:t>1. Extrajudiciales</a:t>
            </a:r>
          </a:p>
          <a:p>
            <a:pPr algn="just"/>
            <a:r>
              <a:rPr lang="es-ES" sz="3500" dirty="0">
                <a:solidFill>
                  <a:schemeClr val="tx1"/>
                </a:solidFill>
                <a:latin typeface="Arial"/>
                <a:cs typeface="Arial"/>
              </a:rPr>
              <a:t>1.1 Reclamaciones administrativas.</a:t>
            </a:r>
          </a:p>
          <a:p>
            <a:pPr algn="just"/>
            <a:r>
              <a:rPr lang="es-ES" sz="3500" dirty="0">
                <a:solidFill>
                  <a:schemeClr val="tx1"/>
                </a:solidFill>
                <a:latin typeface="Arial"/>
                <a:cs typeface="Arial"/>
              </a:rPr>
              <a:t>1.2 Solicitudes de conciliación.</a:t>
            </a:r>
          </a:p>
          <a:p>
            <a:pPr algn="just"/>
            <a:r>
              <a:rPr lang="es-ES" sz="3500" b="1" dirty="0">
                <a:solidFill>
                  <a:schemeClr val="tx1"/>
                </a:solidFill>
                <a:latin typeface="Arial"/>
                <a:cs typeface="Arial"/>
              </a:rPr>
              <a:t>2. Judiciales:</a:t>
            </a:r>
          </a:p>
          <a:p>
            <a:pPr algn="just"/>
            <a:r>
              <a:rPr lang="es-ES" sz="3500" dirty="0">
                <a:solidFill>
                  <a:schemeClr val="tx1"/>
                </a:solidFill>
                <a:latin typeface="Arial"/>
                <a:cs typeface="Arial"/>
              </a:rPr>
              <a:t>2.1 Acciones de tutela.</a:t>
            </a:r>
          </a:p>
          <a:p>
            <a:pPr algn="just"/>
            <a:r>
              <a:rPr lang="es-ES" sz="3500" dirty="0">
                <a:solidFill>
                  <a:schemeClr val="tx1"/>
                </a:solidFill>
                <a:latin typeface="Arial"/>
                <a:cs typeface="Arial"/>
              </a:rPr>
              <a:t>2.1 Procesos judiciales.</a:t>
            </a:r>
            <a:endParaRPr lang="es-E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4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3902" y="1414357"/>
            <a:ext cx="3482899" cy="24770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" sz="1800" dirty="0">
                <a:solidFill>
                  <a:schemeClr val="bg1"/>
                </a:solidFill>
              </a:rPr>
              <a:t>Reclamaciones administrativas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1800" dirty="0">
                <a:solidFill>
                  <a:schemeClr val="bg1"/>
                </a:solidFill>
              </a:rPr>
              <a:t>Solicitudes de conciliación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57201" y="2601366"/>
            <a:ext cx="5366657" cy="1993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dirty="0">
                <a:solidFill>
                  <a:srgbClr val="F19408"/>
                </a:solidFill>
                <a:latin typeface="Arial Black"/>
                <a:cs typeface="Arial Black"/>
              </a:rPr>
              <a:t>EXTRAJUDICIALES</a:t>
            </a:r>
          </a:p>
        </p:txBody>
      </p:sp>
    </p:spTree>
    <p:extLst>
      <p:ext uri="{BB962C8B-B14F-4D97-AF65-F5344CB8AC3E}">
        <p14:creationId xmlns:p14="http://schemas.microsoft.com/office/powerpoint/2010/main" val="65154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018E7-6BC9-FF35-FDE4-159852F57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C0F48-204D-E203-AB24-8F39FF43A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Reclamaciones administrativas</a:t>
            </a:r>
            <a:b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8203735F-5E0A-FC06-AE3E-74F06C35B8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619130"/>
              </p:ext>
            </p:extLst>
          </p:nvPr>
        </p:nvGraphicFramePr>
        <p:xfrm>
          <a:off x="457200" y="1742843"/>
          <a:ext cx="8229600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7824">
                  <a:extLst>
                    <a:ext uri="{9D8B030D-6E8A-4147-A177-3AD203B41FA5}">
                      <a16:colId xmlns:a16="http://schemas.microsoft.com/office/drawing/2014/main" val="2506583201"/>
                    </a:ext>
                  </a:extLst>
                </a:gridCol>
                <a:gridCol w="2155903">
                  <a:extLst>
                    <a:ext uri="{9D8B030D-6E8A-4147-A177-3AD203B41FA5}">
                      <a16:colId xmlns:a16="http://schemas.microsoft.com/office/drawing/2014/main" val="1732077199"/>
                    </a:ext>
                  </a:extLst>
                </a:gridCol>
                <a:gridCol w="1735873">
                  <a:extLst>
                    <a:ext uri="{9D8B030D-6E8A-4147-A177-3AD203B41FA5}">
                      <a16:colId xmlns:a16="http://schemas.microsoft.com/office/drawing/2014/main" val="38516826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Solicitante</a:t>
                      </a:r>
                      <a:endParaRPr lang="es-CO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Motivo</a:t>
                      </a:r>
                      <a:endParaRPr lang="es-CO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Respuesta</a:t>
                      </a:r>
                      <a:endParaRPr lang="es-CO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74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160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Sara Inés López Betancur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 realidad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Desfavorable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336436"/>
                  </a:ext>
                </a:extLst>
              </a:tr>
              <a:tr h="295724">
                <a:tc>
                  <a:txBody>
                    <a:bodyPr/>
                    <a:lstStyle/>
                    <a:p>
                      <a:pPr algn="l"/>
                      <a:r>
                        <a:rPr lang="es-CO" sz="160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Lina Alejandra López Calle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 realidad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Desfavorable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274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160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Martha Elena Zuluaga Ramírez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 realidad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Desfavorable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582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44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955EEA4-1800-173C-B89B-36626C391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9891107"/>
              </p:ext>
            </p:extLst>
          </p:nvPr>
        </p:nvGraphicFramePr>
        <p:xfrm>
          <a:off x="1263805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2489C-B1C3-09FD-F8E0-B4A6958B0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Solicitudes de conciliación extrajudicial</a:t>
            </a:r>
            <a:b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9BAF72D7-1DED-7F83-CC43-4A168A93D1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52409"/>
              </p:ext>
            </p:extLst>
          </p:nvPr>
        </p:nvGraphicFramePr>
        <p:xfrm>
          <a:off x="133815" y="1646199"/>
          <a:ext cx="88392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268">
                  <a:extLst>
                    <a:ext uri="{9D8B030D-6E8A-4147-A177-3AD203B41FA5}">
                      <a16:colId xmlns:a16="http://schemas.microsoft.com/office/drawing/2014/main" val="1465328155"/>
                    </a:ext>
                  </a:extLst>
                </a:gridCol>
                <a:gridCol w="3337932">
                  <a:extLst>
                    <a:ext uri="{9D8B030D-6E8A-4147-A177-3AD203B41FA5}">
                      <a16:colId xmlns:a16="http://schemas.microsoft.com/office/drawing/2014/main" val="2256999675"/>
                    </a:ext>
                  </a:extLst>
                </a:gridCol>
                <a:gridCol w="1657814">
                  <a:extLst>
                    <a:ext uri="{9D8B030D-6E8A-4147-A177-3AD203B41FA5}">
                      <a16:colId xmlns:a16="http://schemas.microsoft.com/office/drawing/2014/main" val="1086273851"/>
                    </a:ext>
                  </a:extLst>
                </a:gridCol>
                <a:gridCol w="1390186">
                  <a:extLst>
                    <a:ext uri="{9D8B030D-6E8A-4147-A177-3AD203B41FA5}">
                      <a16:colId xmlns:a16="http://schemas.microsoft.com/office/drawing/2014/main" val="3656602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Convocante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Medio de control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 la pretensión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Decisión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A2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965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Lina Alejandra López Calle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Nulidad y restablecimiento del derecho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$379.521.966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conciliar</a:t>
                      </a: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043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65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B0C3-36B7-4454-B37F-5524E8B6D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3CA54D2-0EE6-3EA3-77B4-9C3969E4E8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8266273"/>
              </p:ext>
            </p:extLst>
          </p:nvPr>
        </p:nvGraphicFramePr>
        <p:xfrm>
          <a:off x="1263805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643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 txBox="1">
            <a:spLocks/>
          </p:cNvSpPr>
          <p:nvPr/>
        </p:nvSpPr>
        <p:spPr>
          <a:xfrm>
            <a:off x="457201" y="2601366"/>
            <a:ext cx="5366657" cy="1993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s-ES" dirty="0">
                <a:solidFill>
                  <a:srgbClr val="0A2C32"/>
                </a:solidFill>
                <a:latin typeface="Arial Black"/>
                <a:cs typeface="Arial Black"/>
              </a:rPr>
              <a:t>JUDICIALES</a:t>
            </a:r>
          </a:p>
        </p:txBody>
      </p:sp>
      <p:sp>
        <p:nvSpPr>
          <p:cNvPr id="10" name="Marcador de contenido 2"/>
          <p:cNvSpPr>
            <a:spLocks noGrp="1"/>
          </p:cNvSpPr>
          <p:nvPr>
            <p:ph idx="1"/>
          </p:nvPr>
        </p:nvSpPr>
        <p:spPr>
          <a:xfrm>
            <a:off x="4861932" y="1414357"/>
            <a:ext cx="3824869" cy="247705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es-ES" sz="1400" dirty="0">
              <a:latin typeface="Arial"/>
              <a:cs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1400" dirty="0">
              <a:latin typeface="Arial"/>
              <a:cs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1400" dirty="0">
              <a:latin typeface="Arial"/>
              <a:cs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1400" dirty="0">
              <a:latin typeface="Arial"/>
              <a:cs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1400" dirty="0">
              <a:latin typeface="Arial"/>
              <a:cs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sz="1600" b="1" dirty="0">
                <a:latin typeface="Arial"/>
                <a:cs typeface="Arial"/>
              </a:rPr>
              <a:t>Acciones de tutela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ES" sz="1600" b="1" dirty="0">
                <a:latin typeface="Arial"/>
                <a:cs typeface="Arial"/>
              </a:rPr>
              <a:t>Procesos judiciales</a:t>
            </a:r>
          </a:p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58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49BD9-08B1-1DBF-CE96-A35EF66FD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76E05-74D4-76B9-EDF4-79E97B8B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 de tutela</a:t>
            </a:r>
            <a:br>
              <a:rPr lang="es-ES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b="1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1B432CD-84F0-FACF-29E8-3D2A0E784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910540"/>
              </p:ext>
            </p:extLst>
          </p:nvPr>
        </p:nvGraphicFramePr>
        <p:xfrm>
          <a:off x="74340" y="981307"/>
          <a:ext cx="8943280" cy="3900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808">
                  <a:extLst>
                    <a:ext uri="{9D8B030D-6E8A-4147-A177-3AD203B41FA5}">
                      <a16:colId xmlns:a16="http://schemas.microsoft.com/office/drawing/2014/main" val="3804490100"/>
                    </a:ext>
                  </a:extLst>
                </a:gridCol>
                <a:gridCol w="2097672">
                  <a:extLst>
                    <a:ext uri="{9D8B030D-6E8A-4147-A177-3AD203B41FA5}">
                      <a16:colId xmlns:a16="http://schemas.microsoft.com/office/drawing/2014/main" val="178133619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56090154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32626604"/>
                    </a:ext>
                  </a:extLst>
                </a:gridCol>
              </a:tblGrid>
              <a:tr h="237893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</a:rPr>
                        <a:t>No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</a:rPr>
                        <a:t> Accionante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</a:rPr>
                        <a:t>Pretensión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s-ES" sz="1400" kern="100" dirty="0">
                          <a:effectLst/>
                        </a:rPr>
                        <a:t>Fallo</a:t>
                      </a:r>
                      <a:endParaRPr lang="es-CO" sz="1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D2C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237748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Diana Ochoa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de petición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7277212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2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Ana Ramírez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Educación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0315150"/>
                  </a:ext>
                </a:extLst>
              </a:tr>
              <a:tr h="322842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3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Mónica Jiménez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Estabilidad laboral reforzada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Pago seguridad social y honorarios hasta terminar gestación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669631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4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Sara López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kern="100" dirty="0">
                          <a:effectLst/>
                        </a:rPr>
                        <a:t>Derecho de petición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6247027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5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 err="1">
                          <a:effectLst/>
                        </a:rPr>
                        <a:t>Yuliza</a:t>
                      </a:r>
                      <a:r>
                        <a:rPr lang="es-ES" sz="1000" kern="100" dirty="0">
                          <a:effectLst/>
                        </a:rPr>
                        <a:t> Manotas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a la información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5331566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6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1200" dirty="0">
                          <a:solidFill>
                            <a:schemeClr val="dk1"/>
                          </a:solidFill>
                          <a:effectLst/>
                        </a:rPr>
                        <a:t>Yeison Bermúdez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de petición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6415668"/>
                  </a:ext>
                </a:extLst>
              </a:tr>
              <a:tr h="284882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7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 err="1">
                          <a:effectLst/>
                        </a:rPr>
                        <a:t>Gillian</a:t>
                      </a:r>
                      <a:r>
                        <a:rPr lang="es-ES" sz="1000" kern="100" dirty="0">
                          <a:effectLst/>
                        </a:rPr>
                        <a:t> </a:t>
                      </a:r>
                      <a:r>
                        <a:rPr lang="es-ES" sz="1000" kern="100" dirty="0" err="1">
                          <a:effectLst/>
                        </a:rPr>
                        <a:t>Maired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de petición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247266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8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María Ramírez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de petición, debido proceso y educación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Niega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231720"/>
                  </a:ext>
                </a:extLst>
              </a:tr>
              <a:tr h="322842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9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Mayerlin Valencia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de educación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Accede parcialmente, orden al </a:t>
                      </a:r>
                      <a:r>
                        <a:rPr lang="es-ES" sz="1000" kern="100" dirty="0" err="1">
                          <a:effectLst/>
                        </a:rPr>
                        <a:t>MinEducación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5258892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10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Santiago Arenas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Debido proceso administrativo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2316030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11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Carlos Martínez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Debido Proceso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Improcedente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4200819"/>
                  </a:ext>
                </a:extLst>
              </a:tr>
              <a:tr h="322842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12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 Verónica Castro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Debido proceso y derecho a la educación (tercero vinculado)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Desistida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2088453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13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 err="1">
                          <a:effectLst/>
                        </a:rPr>
                        <a:t>Anggy</a:t>
                      </a:r>
                      <a:r>
                        <a:rPr lang="es-ES" sz="1000" kern="100" dirty="0">
                          <a:effectLst/>
                        </a:rPr>
                        <a:t> Aldana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Derecho a la educación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Niega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2072317"/>
                  </a:ext>
                </a:extLst>
              </a:tr>
              <a:tr h="240950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14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0A2C3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Varios estudiantes a nivel nacional 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Debido proceso administrativo (tercero vinculado)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  <a:buNone/>
                      </a:pPr>
                      <a:r>
                        <a:rPr lang="es-ES" sz="1000" kern="100" dirty="0">
                          <a:effectLst/>
                        </a:rPr>
                        <a:t>Accede</a:t>
                      </a:r>
                      <a:endParaRPr lang="es-CO" sz="1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483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781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800" dirty="0" smtClean="0">
            <a:solidFill>
              <a:schemeClr val="tx1">
                <a:lumMod val="50000"/>
                <a:lumOff val="50000"/>
              </a:schemeClr>
            </a:solidFill>
            <a:latin typeface="Arial"/>
            <a:cs typeface="Arial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350</Words>
  <Application>Microsoft Office PowerPoint</Application>
  <PresentationFormat>Presentación en pantalla (16:9)</PresentationFormat>
  <Paragraphs>141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  Reclamaciones administrativas </vt:lpstr>
      <vt:lpstr>Presentación de PowerPoint</vt:lpstr>
      <vt:lpstr>  Solicitudes de conciliación extrajudicial </vt:lpstr>
      <vt:lpstr>Presentación de PowerPoint</vt:lpstr>
      <vt:lpstr>Presentación de PowerPoint</vt:lpstr>
      <vt:lpstr> Acciones de tutela </vt:lpstr>
      <vt:lpstr>Presentación de PowerPoint</vt:lpstr>
      <vt:lpstr> Procesos judiciales </vt:lpstr>
      <vt:lpstr>Procesos judiciales 2024-2025</vt:lpstr>
      <vt:lpstr>Presentación de PowerPoint</vt:lpstr>
    </vt:vector>
  </TitlesOfParts>
  <Company>colmayor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colmayor colmayor</dc:creator>
  <cp:lastModifiedBy>Laura Cristina Metaute Velasquez</cp:lastModifiedBy>
  <cp:revision>34</cp:revision>
  <dcterms:created xsi:type="dcterms:W3CDTF">2017-12-19T20:58:09Z</dcterms:created>
  <dcterms:modified xsi:type="dcterms:W3CDTF">2025-12-22T14:09:46Z</dcterms:modified>
</cp:coreProperties>
</file>