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73" r:id="rId3"/>
    <p:sldId id="266" r:id="rId4"/>
    <p:sldId id="268" r:id="rId5"/>
    <p:sldId id="271" r:id="rId6"/>
    <p:sldId id="274" r:id="rId7"/>
    <p:sldId id="270" r:id="rId8"/>
    <p:sldId id="272" r:id="rId9"/>
    <p:sldId id="264" r:id="rId10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EAC"/>
    <a:srgbClr val="F19408"/>
    <a:srgbClr val="0A2C32"/>
    <a:srgbClr val="B8BD17"/>
    <a:srgbClr val="1D6F98"/>
    <a:srgbClr val="FECE4D"/>
    <a:srgbClr val="0D2C3A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67"/>
  </p:normalViewPr>
  <p:slideViewPr>
    <p:cSldViewPr snapToGrid="0" snapToObjects="1">
      <p:cViewPr varScale="1">
        <p:scale>
          <a:sx n="107" d="100"/>
          <a:sy n="107" d="100"/>
        </p:scale>
        <p:origin x="1022" y="8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43531555\Desktop\COMIT&#201;S\POLITICAS%20MIPG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Hoja1!$J$9:$L$9</cx:f>
        <cx:lvl ptCount="3">
          <cx:pt idx="0">CMA</cx:pt>
          <cx:pt idx="1">ITM</cx:pt>
          <cx:pt idx="2">PASCUAL BRAVO</cx:pt>
        </cx:lvl>
      </cx:strDim>
      <cx:numDim type="val">
        <cx:f dir="row">Hoja1!$J$10:$L$10</cx:f>
        <cx:lvl ptCount="3" formatCode="General">
          <cx:pt idx="0">90</cx:pt>
          <cx:pt idx="1">76.5</cx:pt>
          <cx:pt idx="2">81.200000000000003</cx:pt>
        </cx:lvl>
      </cx:numDim>
    </cx:data>
  </cx:chartData>
  <cx:chart>
    <cx:plotArea>
      <cx:plotAreaRegion>
        <cx:series layoutId="clusteredColumn" uniqueId="{3B88DD4B-A4C3-4C2C-B90E-B17DEB9E4A0A}">
          <cx:dataPt idx="0">
            <cx:spPr>
              <a:solidFill>
                <a:srgbClr val="70AD47"/>
              </a:solidFill>
            </cx:spPr>
          </cx:dataPt>
          <cx:dataPt idx="2">
            <cx:spPr>
              <a:solidFill>
                <a:srgbClr val="FFC000"/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9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CO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aggregation/>
          </cx:layoutPr>
        </cx:series>
      </cx:plotAreaRegion>
      <cx:axis id="0">
        <cx:catScaling gapWidth="0.980000019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CO" b="1">
              <a:solidFill>
                <a:schemeClr val="tx1"/>
              </a:solidFill>
            </a:endParaRPr>
          </a:p>
        </cx:txPr>
      </cx:axis>
      <cx:axis id="1" hidden="1">
        <cx:valScaling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CO" b="1">
              <a:solidFill>
                <a:schemeClr val="tx1"/>
              </a:solidFill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65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43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03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23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16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0DEF0B-254A-45D4-BE5F-DC9E6329A5B3}"/>
              </a:ext>
            </a:extLst>
          </p:cNvPr>
          <p:cNvSpPr/>
          <p:nvPr/>
        </p:nvSpPr>
        <p:spPr>
          <a:xfrm rot="16200000">
            <a:off x="-1808917" y="1499495"/>
            <a:ext cx="3894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CM-FR-006  26-07-2022 Versión 11</a:t>
            </a: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8EAF3-A38A-4F23-BC9D-6B987236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r>
              <a:rPr lang="es-ES" sz="4000" dirty="0"/>
              <a:t>RESULTADOS MEDICIÓN MIPG</a:t>
            </a:r>
            <a:endParaRPr lang="es-CO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36B9B-A239-4512-AA67-3B4A408B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VIGENCIA - 2022</a:t>
            </a:r>
          </a:p>
          <a:p>
            <a:endParaRPr lang="es-ES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602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457200" y="483166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Índice de Desempeño Institucional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8932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Calificación MIPG, vigencia 2022 </a:t>
            </a:r>
          </a:p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Institución Universitaria Colegio Mayor de Antioquia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E7E03E-ABC3-46C5-AC94-CF92F56C2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220" y="1641915"/>
            <a:ext cx="4261684" cy="23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95860" y="530399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Índice de Desempeño Institucional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940485"/>
            <a:ext cx="8229600" cy="365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La Institución fue ubicada en el quintil 5, siendo el puntaje mas alto de las entidades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982E16-C208-4EF0-954E-CA82D3A79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410" y="1772387"/>
            <a:ext cx="3961624" cy="25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95860" y="419101"/>
            <a:ext cx="8229600" cy="52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por Dimensiones Operativas MIPG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3205B5-6DF2-43D9-8D94-5EB052CC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34" y="1011393"/>
            <a:ext cx="8045295" cy="33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3735-CE16-4BE4-9798-62F82A7C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EVALUACIÓN POLITICAS DE DESEMPEÑO</a:t>
            </a:r>
            <a:endParaRPr lang="es-CO" sz="3200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70B4F4D-ADC0-4A34-A22A-75642E2D9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914" y="1200150"/>
            <a:ext cx="787217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95860" y="473886"/>
            <a:ext cx="8229600" cy="33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Históricos Políticas de Desempeño 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940485"/>
            <a:ext cx="8229600" cy="365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8AD2B2-AEEC-4287-B717-35759E3CC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25352"/>
              </p:ext>
            </p:extLst>
          </p:nvPr>
        </p:nvGraphicFramePr>
        <p:xfrm>
          <a:off x="1441682" y="1021445"/>
          <a:ext cx="6220588" cy="3579713"/>
        </p:xfrm>
        <a:graphic>
          <a:graphicData uri="http://schemas.openxmlformats.org/drawingml/2006/table">
            <a:tbl>
              <a:tblPr/>
              <a:tblGrid>
                <a:gridCol w="1850153">
                  <a:extLst>
                    <a:ext uri="{9D8B030D-6E8A-4147-A177-3AD203B41FA5}">
                      <a16:colId xmlns:a16="http://schemas.microsoft.com/office/drawing/2014/main" val="1959446475"/>
                    </a:ext>
                  </a:extLst>
                </a:gridCol>
                <a:gridCol w="874087">
                  <a:extLst>
                    <a:ext uri="{9D8B030D-6E8A-4147-A177-3AD203B41FA5}">
                      <a16:colId xmlns:a16="http://schemas.microsoft.com/office/drawing/2014/main" val="1113783934"/>
                    </a:ext>
                  </a:extLst>
                </a:gridCol>
                <a:gridCol w="874087">
                  <a:extLst>
                    <a:ext uri="{9D8B030D-6E8A-4147-A177-3AD203B41FA5}">
                      <a16:colId xmlns:a16="http://schemas.microsoft.com/office/drawing/2014/main" val="39106431"/>
                    </a:ext>
                  </a:extLst>
                </a:gridCol>
                <a:gridCol w="874087">
                  <a:extLst>
                    <a:ext uri="{9D8B030D-6E8A-4147-A177-3AD203B41FA5}">
                      <a16:colId xmlns:a16="http://schemas.microsoft.com/office/drawing/2014/main" val="1897625963"/>
                    </a:ext>
                  </a:extLst>
                </a:gridCol>
                <a:gridCol w="874087">
                  <a:extLst>
                    <a:ext uri="{9D8B030D-6E8A-4147-A177-3AD203B41FA5}">
                      <a16:colId xmlns:a16="http://schemas.microsoft.com/office/drawing/2014/main" val="3952901859"/>
                    </a:ext>
                  </a:extLst>
                </a:gridCol>
                <a:gridCol w="874087">
                  <a:extLst>
                    <a:ext uri="{9D8B030D-6E8A-4147-A177-3AD203B41FA5}">
                      <a16:colId xmlns:a16="http://schemas.microsoft.com/office/drawing/2014/main" val="1630779441"/>
                    </a:ext>
                  </a:extLst>
                </a:gridCol>
              </a:tblGrid>
              <a:tr h="144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POLITÍCAS MIPG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3786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Documental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3897"/>
                  </a:ext>
                </a:extLst>
              </a:tr>
              <a:tr h="178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Racionalización de Trámites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19233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Organizacional y simplificación de procesos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380890"/>
                  </a:ext>
                </a:extLst>
              </a:tr>
              <a:tr h="2642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Ciudadana en la Gestión Pública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6230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Transparencia y Acceso a la Información Pública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53312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Conocimiento e Innovación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93109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Digital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79459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y Evaluación del Desempeño Institucional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1196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Institucional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87770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Interno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8730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al Ciudadano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05323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Digital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645932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Estrategica del Talento Humano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67148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Integridad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235050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Defensa Jurídica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7857"/>
                  </a:ext>
                </a:extLst>
              </a:tr>
              <a:tr h="1704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Compras y contratación pública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74119"/>
                  </a:ext>
                </a:extLst>
              </a:tr>
              <a:tr h="178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MEDICIÓN IDI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2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76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95860" y="419101"/>
            <a:ext cx="8229600" cy="52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 - Grupo Par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DC2448-B46D-4489-B4D3-1A271CEAE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19501"/>
              </p:ext>
            </p:extLst>
          </p:nvPr>
        </p:nvGraphicFramePr>
        <p:xfrm>
          <a:off x="3083597" y="3665063"/>
          <a:ext cx="3105288" cy="600075"/>
        </p:xfrm>
        <a:graphic>
          <a:graphicData uri="http://schemas.openxmlformats.org/drawingml/2006/table">
            <a:tbl>
              <a:tblPr/>
              <a:tblGrid>
                <a:gridCol w="1035096">
                  <a:extLst>
                    <a:ext uri="{9D8B030D-6E8A-4147-A177-3AD203B41FA5}">
                      <a16:colId xmlns:a16="http://schemas.microsoft.com/office/drawing/2014/main" val="554622589"/>
                    </a:ext>
                  </a:extLst>
                </a:gridCol>
                <a:gridCol w="1035096">
                  <a:extLst>
                    <a:ext uri="{9D8B030D-6E8A-4147-A177-3AD203B41FA5}">
                      <a16:colId xmlns:a16="http://schemas.microsoft.com/office/drawing/2014/main" val="2013050449"/>
                    </a:ext>
                  </a:extLst>
                </a:gridCol>
                <a:gridCol w="1035096">
                  <a:extLst>
                    <a:ext uri="{9D8B030D-6E8A-4147-A177-3AD203B41FA5}">
                      <a16:colId xmlns:a16="http://schemas.microsoft.com/office/drawing/2014/main" val="255947966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PASCUAL BRAVO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385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688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AB9C4115-F99E-4E2D-AB78-880247B1042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9331173"/>
                  </p:ext>
                </p:extLst>
              </p:nvPr>
            </p:nvGraphicFramePr>
            <p:xfrm>
              <a:off x="2138363" y="1188244"/>
              <a:ext cx="4789720" cy="24768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AB9C4115-F99E-4E2D-AB78-880247B104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8363" y="1188244"/>
                <a:ext cx="4789720" cy="24768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89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233</Words>
  <Application>Microsoft Office PowerPoint</Application>
  <PresentationFormat>Presentación en pantalla (16:9)</PresentationFormat>
  <Paragraphs>130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      RESULTADOS MEDICIÓN MIPG</vt:lpstr>
      <vt:lpstr>Evaluación Índice de Desempeño Institucional</vt:lpstr>
      <vt:lpstr>Ranking Índice de Desempeño Institucional</vt:lpstr>
      <vt:lpstr>Evaluación por Dimensiones Operativas MIPG</vt:lpstr>
      <vt:lpstr>EVALUACIÓN POLITICAS DE DESEMPEÑO</vt:lpstr>
      <vt:lpstr>Datos Históricos Políticas de Desempeño </vt:lpstr>
      <vt:lpstr>IES - Grupo Par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Diana Osorio Yepes</cp:lastModifiedBy>
  <cp:revision>43</cp:revision>
  <cp:lastPrinted>2023-10-27T16:02:29Z</cp:lastPrinted>
  <dcterms:created xsi:type="dcterms:W3CDTF">2017-12-19T20:58:09Z</dcterms:created>
  <dcterms:modified xsi:type="dcterms:W3CDTF">2026-06-17T15:14:56Z</dcterms:modified>
</cp:coreProperties>
</file>