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73" r:id="rId3"/>
    <p:sldId id="266" r:id="rId4"/>
    <p:sldId id="303" r:id="rId5"/>
    <p:sldId id="302" r:id="rId6"/>
    <p:sldId id="301" r:id="rId7"/>
    <p:sldId id="331" r:id="rId8"/>
    <p:sldId id="330" r:id="rId9"/>
    <p:sldId id="332" r:id="rId10"/>
    <p:sldId id="333" r:id="rId11"/>
    <p:sldId id="334" r:id="rId12"/>
    <p:sldId id="264" r:id="rId13"/>
  </p:sldIdLst>
  <p:sldSz cx="9144000" cy="5143500" type="screen16x9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856"/>
    <a:srgbClr val="B2C325"/>
    <a:srgbClr val="F9FDFD"/>
    <a:srgbClr val="0A2C32"/>
    <a:srgbClr val="06AEAC"/>
    <a:srgbClr val="F19408"/>
    <a:srgbClr val="FBBA28"/>
    <a:srgbClr val="B8BD17"/>
    <a:srgbClr val="0BAEAC"/>
    <a:srgbClr val="E99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67"/>
  </p:normalViewPr>
  <p:slideViewPr>
    <p:cSldViewPr snapToGrid="0" snapToObjects="1">
      <p:cViewPr varScale="1">
        <p:scale>
          <a:sx n="107" d="100"/>
          <a:sy n="107" d="100"/>
        </p:scale>
        <p:origin x="1022" y="82"/>
      </p:cViewPr>
      <p:guideLst>
        <p:guide orient="horz" pos="2164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Unidades%20compartidas\Planeaci&#243;n\ED\COMITES\COM_INSTITUCIONAL_GESTI&#211;N_DES\2024\ACTA%20No.%202%20-%202024\COMPARATIVO%20FURAG%20-%20CM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58705161854769E-2"/>
          <c:y val="2.5428331875182269E-2"/>
          <c:w val="0.93464129483814529"/>
          <c:h val="0.890320428696412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175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7E6-460A-9F0D-35F9BA7D13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A2C3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 POLITICAS'!$C$17:$C$22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'2.  POLITICAS'!$D$17:$D$22</c:f>
              <c:numCache>
                <c:formatCode>General</c:formatCode>
                <c:ptCount val="6"/>
                <c:pt idx="0">
                  <c:v>69.099999999999994</c:v>
                </c:pt>
                <c:pt idx="1">
                  <c:v>77.599999999999994</c:v>
                </c:pt>
                <c:pt idx="2">
                  <c:v>81.099999999999994</c:v>
                </c:pt>
                <c:pt idx="3">
                  <c:v>84.4</c:v>
                </c:pt>
                <c:pt idx="4">
                  <c:v>90</c:v>
                </c:pt>
                <c:pt idx="5">
                  <c:v>92.2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C1-40DA-A39E-7CC734AF0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7076928"/>
        <c:axId val="1347744336"/>
      </c:barChart>
      <c:catAx>
        <c:axId val="134707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A2C3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47744336"/>
        <c:crosses val="autoZero"/>
        <c:auto val="1"/>
        <c:lblAlgn val="ctr"/>
        <c:lblOffset val="100"/>
        <c:noMultiLvlLbl val="0"/>
      </c:catAx>
      <c:valAx>
        <c:axId val="1347744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707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65101756273399E-2"/>
          <c:y val="0.16708333333333336"/>
          <c:w val="0.97353489824372663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B2C32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7585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690-4E9F-8F67-11201965871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8690-4E9F-8F67-11201965871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8690-4E9F-8F67-11201965871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8690-4E9F-8F67-11201965871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8690-4E9F-8F67-1120196587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'2.  POLITICAS'!$C$5:$C$11</c:f>
              <c:strCache>
                <c:ptCount val="7"/>
                <c:pt idx="0">
                  <c:v>CMA</c:v>
                </c:pt>
                <c:pt idx="1">
                  <c:v>T. DE A.</c:v>
                </c:pt>
                <c:pt idx="2">
                  <c:v>ALCAL. MED.</c:v>
                </c:pt>
                <c:pt idx="3">
                  <c:v>P. BRAVO</c:v>
                </c:pt>
                <c:pt idx="4">
                  <c:v>MI U. DIGITAL</c:v>
                </c:pt>
                <c:pt idx="5">
                  <c:v>JAIME ISAZA</c:v>
                </c:pt>
                <c:pt idx="6">
                  <c:v>I.T.M.</c:v>
                </c:pt>
              </c:strCache>
            </c:strRef>
          </c:cat>
          <c:val>
            <c:numRef>
              <c:f>'2.  POLITICAS'!$D$5:$D$11</c:f>
              <c:numCache>
                <c:formatCode>General</c:formatCode>
                <c:ptCount val="7"/>
                <c:pt idx="0">
                  <c:v>92.2</c:v>
                </c:pt>
                <c:pt idx="1">
                  <c:v>90.5</c:v>
                </c:pt>
                <c:pt idx="2">
                  <c:v>89.3</c:v>
                </c:pt>
                <c:pt idx="3">
                  <c:v>86.5</c:v>
                </c:pt>
                <c:pt idx="4">
                  <c:v>85.1</c:v>
                </c:pt>
                <c:pt idx="5">
                  <c:v>84</c:v>
                </c:pt>
                <c:pt idx="6">
                  <c:v>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90-4E9F-8F67-1120196587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13052320"/>
        <c:axId val="60976896"/>
      </c:barChart>
      <c:catAx>
        <c:axId val="211305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976896"/>
        <c:crosses val="autoZero"/>
        <c:auto val="1"/>
        <c:lblAlgn val="ctr"/>
        <c:lblOffset val="100"/>
        <c:noMultiLvlLbl val="0"/>
      </c:catAx>
      <c:valAx>
        <c:axId val="60976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1305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'RESULTADOS POLITICAS'!$C$4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'RESULTADOS POLITICAS'!$B$5:$B$20</c:f>
              <c:strCache>
                <c:ptCount val="16"/>
                <c:pt idx="0">
                  <c:v>POL 19</c:v>
                </c:pt>
                <c:pt idx="1">
                  <c:v>POL 18</c:v>
                </c:pt>
                <c:pt idx="2">
                  <c:v>POL 17</c:v>
                </c:pt>
                <c:pt idx="3">
                  <c:v>POL 16</c:v>
                </c:pt>
                <c:pt idx="4">
                  <c:v>POL 14</c:v>
                </c:pt>
                <c:pt idx="5">
                  <c:v>POL 13</c:v>
                </c:pt>
                <c:pt idx="6">
                  <c:v>POL 12</c:v>
                </c:pt>
                <c:pt idx="7">
                  <c:v>POL 11</c:v>
                </c:pt>
                <c:pt idx="8">
                  <c:v>POL 10</c:v>
                </c:pt>
                <c:pt idx="9">
                  <c:v>POL 08</c:v>
                </c:pt>
                <c:pt idx="10">
                  <c:v>POL 07</c:v>
                </c:pt>
                <c:pt idx="11">
                  <c:v>POL 06</c:v>
                </c:pt>
                <c:pt idx="12">
                  <c:v>POL 05</c:v>
                </c:pt>
                <c:pt idx="13">
                  <c:v>POL 03</c:v>
                </c:pt>
                <c:pt idx="14">
                  <c:v>POL 02</c:v>
                </c:pt>
                <c:pt idx="15">
                  <c:v>POL 01</c:v>
                </c:pt>
              </c:strCache>
            </c:strRef>
          </c:cat>
          <c:val>
            <c:numRef>
              <c:f>'RESULTADOS POLITICAS'!$C$5:$C$20</c:f>
              <c:numCache>
                <c:formatCode>General</c:formatCode>
                <c:ptCount val="16"/>
                <c:pt idx="0">
                  <c:v>95.3</c:v>
                </c:pt>
                <c:pt idx="1">
                  <c:v>98.1</c:v>
                </c:pt>
                <c:pt idx="2">
                  <c:v>96.8</c:v>
                </c:pt>
                <c:pt idx="3">
                  <c:v>78</c:v>
                </c:pt>
                <c:pt idx="4">
                  <c:v>98</c:v>
                </c:pt>
                <c:pt idx="5">
                  <c:v>97.4</c:v>
                </c:pt>
                <c:pt idx="6">
                  <c:v>86</c:v>
                </c:pt>
                <c:pt idx="7">
                  <c:v>88.6</c:v>
                </c:pt>
                <c:pt idx="9">
                  <c:v>91.7</c:v>
                </c:pt>
                <c:pt idx="10">
                  <c:v>85.5</c:v>
                </c:pt>
                <c:pt idx="11">
                  <c:v>96.5</c:v>
                </c:pt>
                <c:pt idx="12">
                  <c:v>100</c:v>
                </c:pt>
                <c:pt idx="13">
                  <c:v>97.2</c:v>
                </c:pt>
                <c:pt idx="14">
                  <c:v>87</c:v>
                </c:pt>
                <c:pt idx="15">
                  <c:v>86.1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88-4CFF-B1AA-7B846C92776B}"/>
            </c:ext>
          </c:extLst>
        </c:ser>
        <c:ser>
          <c:idx val="1"/>
          <c:order val="1"/>
          <c:tx>
            <c:strRef>
              <c:f>'RESULTADOS POLITICAS'!$D$4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'RESULTADOS POLITICAS'!$B$5:$B$20</c:f>
              <c:strCache>
                <c:ptCount val="16"/>
                <c:pt idx="0">
                  <c:v>POL 19</c:v>
                </c:pt>
                <c:pt idx="1">
                  <c:v>POL 18</c:v>
                </c:pt>
                <c:pt idx="2">
                  <c:v>POL 17</c:v>
                </c:pt>
                <c:pt idx="3">
                  <c:v>POL 16</c:v>
                </c:pt>
                <c:pt idx="4">
                  <c:v>POL 14</c:v>
                </c:pt>
                <c:pt idx="5">
                  <c:v>POL 13</c:v>
                </c:pt>
                <c:pt idx="6">
                  <c:v>POL 12</c:v>
                </c:pt>
                <c:pt idx="7">
                  <c:v>POL 11</c:v>
                </c:pt>
                <c:pt idx="8">
                  <c:v>POL 10</c:v>
                </c:pt>
                <c:pt idx="9">
                  <c:v>POL 08</c:v>
                </c:pt>
                <c:pt idx="10">
                  <c:v>POL 07</c:v>
                </c:pt>
                <c:pt idx="11">
                  <c:v>POL 06</c:v>
                </c:pt>
                <c:pt idx="12">
                  <c:v>POL 05</c:v>
                </c:pt>
                <c:pt idx="13">
                  <c:v>POL 03</c:v>
                </c:pt>
                <c:pt idx="14">
                  <c:v>POL 02</c:v>
                </c:pt>
                <c:pt idx="15">
                  <c:v>POL 01</c:v>
                </c:pt>
              </c:strCache>
            </c:strRef>
          </c:cat>
          <c:val>
            <c:numRef>
              <c:f>'RESULTADOS POLITICAS'!$D$5:$D$20</c:f>
              <c:numCache>
                <c:formatCode>General</c:formatCode>
                <c:ptCount val="16"/>
                <c:pt idx="0">
                  <c:v>92.7</c:v>
                </c:pt>
                <c:pt idx="1">
                  <c:v>92.7</c:v>
                </c:pt>
                <c:pt idx="2">
                  <c:v>91.1</c:v>
                </c:pt>
                <c:pt idx="3">
                  <c:v>89.4</c:v>
                </c:pt>
                <c:pt idx="4">
                  <c:v>97.2</c:v>
                </c:pt>
                <c:pt idx="5">
                  <c:v>96.7</c:v>
                </c:pt>
                <c:pt idx="6">
                  <c:v>79.099999999999994</c:v>
                </c:pt>
                <c:pt idx="7">
                  <c:v>84.7</c:v>
                </c:pt>
                <c:pt idx="9">
                  <c:v>86</c:v>
                </c:pt>
                <c:pt idx="10">
                  <c:v>85</c:v>
                </c:pt>
                <c:pt idx="11">
                  <c:v>98.2</c:v>
                </c:pt>
                <c:pt idx="12">
                  <c:v>89.5</c:v>
                </c:pt>
                <c:pt idx="13">
                  <c:v>96.8</c:v>
                </c:pt>
                <c:pt idx="14">
                  <c:v>75.400000000000006</c:v>
                </c:pt>
                <c:pt idx="15">
                  <c:v>79.400000000000006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88-4CFF-B1AA-7B846C92776B}"/>
            </c:ext>
          </c:extLst>
        </c:ser>
        <c:ser>
          <c:idx val="2"/>
          <c:order val="2"/>
          <c:tx>
            <c:strRef>
              <c:f>'RESULTADOS POLITICAS'!$E$4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'RESULTADOS POLITICAS'!$B$5:$B$20</c:f>
              <c:strCache>
                <c:ptCount val="16"/>
                <c:pt idx="0">
                  <c:v>POL 19</c:v>
                </c:pt>
                <c:pt idx="1">
                  <c:v>POL 18</c:v>
                </c:pt>
                <c:pt idx="2">
                  <c:v>POL 17</c:v>
                </c:pt>
                <c:pt idx="3">
                  <c:v>POL 16</c:v>
                </c:pt>
                <c:pt idx="4">
                  <c:v>POL 14</c:v>
                </c:pt>
                <c:pt idx="5">
                  <c:v>POL 13</c:v>
                </c:pt>
                <c:pt idx="6">
                  <c:v>POL 12</c:v>
                </c:pt>
                <c:pt idx="7">
                  <c:v>POL 11</c:v>
                </c:pt>
                <c:pt idx="8">
                  <c:v>POL 10</c:v>
                </c:pt>
                <c:pt idx="9">
                  <c:v>POL 08</c:v>
                </c:pt>
                <c:pt idx="10">
                  <c:v>POL 07</c:v>
                </c:pt>
                <c:pt idx="11">
                  <c:v>POL 06</c:v>
                </c:pt>
                <c:pt idx="12">
                  <c:v>POL 05</c:v>
                </c:pt>
                <c:pt idx="13">
                  <c:v>POL 03</c:v>
                </c:pt>
                <c:pt idx="14">
                  <c:v>POL 02</c:v>
                </c:pt>
                <c:pt idx="15">
                  <c:v>POL 01</c:v>
                </c:pt>
              </c:strCache>
            </c:strRef>
          </c:cat>
          <c:val>
            <c:numRef>
              <c:f>'RESULTADOS POLITICAS'!$E$5:$E$20</c:f>
              <c:numCache>
                <c:formatCode>General</c:formatCode>
                <c:ptCount val="16"/>
                <c:pt idx="0">
                  <c:v>83.5</c:v>
                </c:pt>
                <c:pt idx="1">
                  <c:v>87.4</c:v>
                </c:pt>
                <c:pt idx="2">
                  <c:v>89.3</c:v>
                </c:pt>
                <c:pt idx="3">
                  <c:v>95.8</c:v>
                </c:pt>
                <c:pt idx="4">
                  <c:v>84.7</c:v>
                </c:pt>
                <c:pt idx="5">
                  <c:v>90</c:v>
                </c:pt>
                <c:pt idx="6">
                  <c:v>95.1</c:v>
                </c:pt>
                <c:pt idx="7">
                  <c:v>80</c:v>
                </c:pt>
                <c:pt idx="8">
                  <c:v>72.400000000000006</c:v>
                </c:pt>
                <c:pt idx="9">
                  <c:v>85.4</c:v>
                </c:pt>
                <c:pt idx="10">
                  <c:v>79.599999999999994</c:v>
                </c:pt>
                <c:pt idx="11">
                  <c:v>90.3</c:v>
                </c:pt>
                <c:pt idx="13">
                  <c:v>83.9</c:v>
                </c:pt>
                <c:pt idx="14">
                  <c:v>74.3</c:v>
                </c:pt>
                <c:pt idx="15">
                  <c:v>78.8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88-4CFF-B1AA-7B846C92776B}"/>
            </c:ext>
          </c:extLst>
        </c:ser>
        <c:ser>
          <c:idx val="3"/>
          <c:order val="3"/>
          <c:tx>
            <c:strRef>
              <c:f>'RESULTADOS POLITICAS'!$F$4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'RESULTADOS POLITICAS'!$B$5:$B$20</c:f>
              <c:strCache>
                <c:ptCount val="16"/>
                <c:pt idx="0">
                  <c:v>POL 19</c:v>
                </c:pt>
                <c:pt idx="1">
                  <c:v>POL 18</c:v>
                </c:pt>
                <c:pt idx="2">
                  <c:v>POL 17</c:v>
                </c:pt>
                <c:pt idx="3">
                  <c:v>POL 16</c:v>
                </c:pt>
                <c:pt idx="4">
                  <c:v>POL 14</c:v>
                </c:pt>
                <c:pt idx="5">
                  <c:v>POL 13</c:v>
                </c:pt>
                <c:pt idx="6">
                  <c:v>POL 12</c:v>
                </c:pt>
                <c:pt idx="7">
                  <c:v>POL 11</c:v>
                </c:pt>
                <c:pt idx="8">
                  <c:v>POL 10</c:v>
                </c:pt>
                <c:pt idx="9">
                  <c:v>POL 08</c:v>
                </c:pt>
                <c:pt idx="10">
                  <c:v>POL 07</c:v>
                </c:pt>
                <c:pt idx="11">
                  <c:v>POL 06</c:v>
                </c:pt>
                <c:pt idx="12">
                  <c:v>POL 05</c:v>
                </c:pt>
                <c:pt idx="13">
                  <c:v>POL 03</c:v>
                </c:pt>
                <c:pt idx="14">
                  <c:v>POL 02</c:v>
                </c:pt>
                <c:pt idx="15">
                  <c:v>POL 01</c:v>
                </c:pt>
              </c:strCache>
            </c:strRef>
          </c:cat>
          <c:val>
            <c:numRef>
              <c:f>'RESULTADOS POLITICAS'!$F$5:$F$20</c:f>
              <c:numCache>
                <c:formatCode>General</c:formatCode>
                <c:ptCount val="16"/>
                <c:pt idx="0">
                  <c:v>80.3</c:v>
                </c:pt>
                <c:pt idx="1">
                  <c:v>88.9</c:v>
                </c:pt>
                <c:pt idx="2">
                  <c:v>84.1</c:v>
                </c:pt>
                <c:pt idx="3">
                  <c:v>93.7</c:v>
                </c:pt>
                <c:pt idx="4">
                  <c:v>80.599999999999994</c:v>
                </c:pt>
                <c:pt idx="5">
                  <c:v>88.4</c:v>
                </c:pt>
                <c:pt idx="6">
                  <c:v>97.4</c:v>
                </c:pt>
                <c:pt idx="7">
                  <c:v>76.400000000000006</c:v>
                </c:pt>
                <c:pt idx="8">
                  <c:v>78.099999999999994</c:v>
                </c:pt>
                <c:pt idx="9">
                  <c:v>79.8</c:v>
                </c:pt>
                <c:pt idx="10">
                  <c:v>76.599999999999994</c:v>
                </c:pt>
                <c:pt idx="11">
                  <c:v>87.9</c:v>
                </c:pt>
                <c:pt idx="13">
                  <c:v>79.8</c:v>
                </c:pt>
                <c:pt idx="14">
                  <c:v>70</c:v>
                </c:pt>
                <c:pt idx="15">
                  <c:v>74.900000000000006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88-4CFF-B1AA-7B846C92776B}"/>
            </c:ext>
          </c:extLst>
        </c:ser>
        <c:ser>
          <c:idx val="4"/>
          <c:order val="4"/>
          <c:tx>
            <c:strRef>
              <c:f>'RESULTADOS POLITICAS'!$G$4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'RESULTADOS POLITICAS'!$B$5:$B$20</c:f>
              <c:strCache>
                <c:ptCount val="16"/>
                <c:pt idx="0">
                  <c:v>POL 19</c:v>
                </c:pt>
                <c:pt idx="1">
                  <c:v>POL 18</c:v>
                </c:pt>
                <c:pt idx="2">
                  <c:v>POL 17</c:v>
                </c:pt>
                <c:pt idx="3">
                  <c:v>POL 16</c:v>
                </c:pt>
                <c:pt idx="4">
                  <c:v>POL 14</c:v>
                </c:pt>
                <c:pt idx="5">
                  <c:v>POL 13</c:v>
                </c:pt>
                <c:pt idx="6">
                  <c:v>POL 12</c:v>
                </c:pt>
                <c:pt idx="7">
                  <c:v>POL 11</c:v>
                </c:pt>
                <c:pt idx="8">
                  <c:v>POL 10</c:v>
                </c:pt>
                <c:pt idx="9">
                  <c:v>POL 08</c:v>
                </c:pt>
                <c:pt idx="10">
                  <c:v>POL 07</c:v>
                </c:pt>
                <c:pt idx="11">
                  <c:v>POL 06</c:v>
                </c:pt>
                <c:pt idx="12">
                  <c:v>POL 05</c:v>
                </c:pt>
                <c:pt idx="13">
                  <c:v>POL 03</c:v>
                </c:pt>
                <c:pt idx="14">
                  <c:v>POL 02</c:v>
                </c:pt>
                <c:pt idx="15">
                  <c:v>POL 01</c:v>
                </c:pt>
              </c:strCache>
            </c:strRef>
          </c:cat>
          <c:val>
            <c:numRef>
              <c:f>'RESULTADOS POLITICAS'!$G$5:$G$20</c:f>
              <c:numCache>
                <c:formatCode>General</c:formatCode>
                <c:ptCount val="16"/>
                <c:pt idx="0">
                  <c:v>74.5</c:v>
                </c:pt>
                <c:pt idx="1">
                  <c:v>68</c:v>
                </c:pt>
                <c:pt idx="2">
                  <c:v>79</c:v>
                </c:pt>
                <c:pt idx="3">
                  <c:v>70.099999999999994</c:v>
                </c:pt>
                <c:pt idx="4">
                  <c:v>81</c:v>
                </c:pt>
                <c:pt idx="5">
                  <c:v>81.8</c:v>
                </c:pt>
                <c:pt idx="6">
                  <c:v>68.3</c:v>
                </c:pt>
                <c:pt idx="7">
                  <c:v>74</c:v>
                </c:pt>
                <c:pt idx="8">
                  <c:v>57.7</c:v>
                </c:pt>
                <c:pt idx="9">
                  <c:v>73.7</c:v>
                </c:pt>
                <c:pt idx="10">
                  <c:v>93.1</c:v>
                </c:pt>
                <c:pt idx="11">
                  <c:v>83.9</c:v>
                </c:pt>
                <c:pt idx="13">
                  <c:v>71.3</c:v>
                </c:pt>
                <c:pt idx="14">
                  <c:v>68.900000000000006</c:v>
                </c:pt>
                <c:pt idx="1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88-4CFF-B1AA-7B846C92776B}"/>
            </c:ext>
          </c:extLst>
        </c:ser>
        <c:ser>
          <c:idx val="5"/>
          <c:order val="5"/>
          <c:tx>
            <c:strRef>
              <c:f>'RESULTADOS POLITICAS'!$H$4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'RESULTADOS POLITICAS'!$B$5:$B$20</c:f>
              <c:strCache>
                <c:ptCount val="16"/>
                <c:pt idx="0">
                  <c:v>POL 19</c:v>
                </c:pt>
                <c:pt idx="1">
                  <c:v>POL 18</c:v>
                </c:pt>
                <c:pt idx="2">
                  <c:v>POL 17</c:v>
                </c:pt>
                <c:pt idx="3">
                  <c:v>POL 16</c:v>
                </c:pt>
                <c:pt idx="4">
                  <c:v>POL 14</c:v>
                </c:pt>
                <c:pt idx="5">
                  <c:v>POL 13</c:v>
                </c:pt>
                <c:pt idx="6">
                  <c:v>POL 12</c:v>
                </c:pt>
                <c:pt idx="7">
                  <c:v>POL 11</c:v>
                </c:pt>
                <c:pt idx="8">
                  <c:v>POL 10</c:v>
                </c:pt>
                <c:pt idx="9">
                  <c:v>POL 08</c:v>
                </c:pt>
                <c:pt idx="10">
                  <c:v>POL 07</c:v>
                </c:pt>
                <c:pt idx="11">
                  <c:v>POL 06</c:v>
                </c:pt>
                <c:pt idx="12">
                  <c:v>POL 05</c:v>
                </c:pt>
                <c:pt idx="13">
                  <c:v>POL 03</c:v>
                </c:pt>
                <c:pt idx="14">
                  <c:v>POL 02</c:v>
                </c:pt>
                <c:pt idx="15">
                  <c:v>POL 01</c:v>
                </c:pt>
              </c:strCache>
            </c:strRef>
          </c:cat>
          <c:val>
            <c:numRef>
              <c:f>'RESULTADOS POLITICAS'!$H$5:$H$20</c:f>
              <c:numCache>
                <c:formatCode>General</c:formatCode>
                <c:ptCount val="16"/>
                <c:pt idx="0">
                  <c:v>70.2</c:v>
                </c:pt>
                <c:pt idx="1">
                  <c:v>65.7</c:v>
                </c:pt>
                <c:pt idx="2">
                  <c:v>74.2</c:v>
                </c:pt>
                <c:pt idx="3">
                  <c:v>73</c:v>
                </c:pt>
                <c:pt idx="4">
                  <c:v>71.900000000000006</c:v>
                </c:pt>
                <c:pt idx="5">
                  <c:v>74.5</c:v>
                </c:pt>
                <c:pt idx="6">
                  <c:v>93.8</c:v>
                </c:pt>
                <c:pt idx="7">
                  <c:v>65.5</c:v>
                </c:pt>
                <c:pt idx="8">
                  <c:v>61.4</c:v>
                </c:pt>
                <c:pt idx="9">
                  <c:v>65</c:v>
                </c:pt>
                <c:pt idx="10">
                  <c:v>71.7</c:v>
                </c:pt>
                <c:pt idx="11">
                  <c:v>79.400000000000006</c:v>
                </c:pt>
                <c:pt idx="13">
                  <c:v>68.900000000000006</c:v>
                </c:pt>
                <c:pt idx="14">
                  <c:v>61.4</c:v>
                </c:pt>
                <c:pt idx="15">
                  <c:v>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788-4CFF-B1AA-7B846C9277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46588544"/>
        <c:axId val="546586048"/>
      </c:barChart>
      <c:catAx>
        <c:axId val="54658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rgbClr val="0A2C3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6586048"/>
        <c:crosses val="autoZero"/>
        <c:auto val="1"/>
        <c:lblAlgn val="ctr"/>
        <c:lblOffset val="100"/>
        <c:noMultiLvlLbl val="0"/>
      </c:catAx>
      <c:valAx>
        <c:axId val="546586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6588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A2C3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'RESULTADOS POR DIMENSIONES'!$B$3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A2C3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'RESULTADOS POR DIMENSIONES'!$A$4:$A$17</c:f>
              <c:strCache>
                <c:ptCount val="14"/>
                <c:pt idx="1">
                  <c:v>D1: TALENTO HUMANO</c:v>
                </c:pt>
                <c:pt idx="3">
                  <c:v>D2: DIRECCIONAMIENTO ESTRATEGICO Y PLANEACIÓN</c:v>
                </c:pt>
                <c:pt idx="5">
                  <c:v>D3: GESTIÓN PARA RESULTADOS CON VALORES</c:v>
                </c:pt>
                <c:pt idx="7">
                  <c:v>D4: EVALUACIÓN DE RESULTADOS</c:v>
                </c:pt>
                <c:pt idx="9">
                  <c:v>D5: INFORMACIÓN Y COMUNICACIÓN</c:v>
                </c:pt>
                <c:pt idx="11">
                  <c:v>D5: GESTIÓN DEL CONOCIMIENTO Y LA INNOVACIÓN</c:v>
                </c:pt>
                <c:pt idx="13">
                  <c:v>D7: CONTROL INTERNO</c:v>
                </c:pt>
              </c:strCache>
            </c:strRef>
          </c:cat>
          <c:val>
            <c:numRef>
              <c:f>'RESULTADOS POR DIMENSIONES'!$B$4:$B$17</c:f>
              <c:numCache>
                <c:formatCode>General</c:formatCode>
                <c:ptCount val="14"/>
                <c:pt idx="1">
                  <c:v>86.5</c:v>
                </c:pt>
                <c:pt idx="3">
                  <c:v>97.8</c:v>
                </c:pt>
                <c:pt idx="5">
                  <c:v>90.4</c:v>
                </c:pt>
                <c:pt idx="7">
                  <c:v>98</c:v>
                </c:pt>
                <c:pt idx="9">
                  <c:v>91.3</c:v>
                </c:pt>
                <c:pt idx="11">
                  <c:v>98.1</c:v>
                </c:pt>
                <c:pt idx="13">
                  <c:v>95.3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1-4F15-ADFB-608CE67381BA}"/>
            </c:ext>
          </c:extLst>
        </c:ser>
        <c:ser>
          <c:idx val="1"/>
          <c:order val="1"/>
          <c:tx>
            <c:strRef>
              <c:f>'RESULTADOS POR DIMENSIONES'!$C$3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'RESULTADOS POR DIMENSIONES'!$A$4:$A$17</c:f>
              <c:strCache>
                <c:ptCount val="14"/>
                <c:pt idx="1">
                  <c:v>D1: TALENTO HUMANO</c:v>
                </c:pt>
                <c:pt idx="3">
                  <c:v>D2: DIRECCIONAMIENTO ESTRATEGICO Y PLANEACIÓN</c:v>
                </c:pt>
                <c:pt idx="5">
                  <c:v>D3: GESTIÓN PARA RESULTADOS CON VALORES</c:v>
                </c:pt>
                <c:pt idx="7">
                  <c:v>D4: EVALUACIÓN DE RESULTADOS</c:v>
                </c:pt>
                <c:pt idx="9">
                  <c:v>D5: INFORMACIÓN Y COMUNICACIÓN</c:v>
                </c:pt>
                <c:pt idx="11">
                  <c:v>D5: GESTIÓN DEL CONOCIMIENTO Y LA INNOVACIÓN</c:v>
                </c:pt>
                <c:pt idx="13">
                  <c:v>D7: CONTROL INTERNO</c:v>
                </c:pt>
              </c:strCache>
            </c:strRef>
          </c:cat>
          <c:val>
            <c:numRef>
              <c:f>'RESULTADOS POR DIMENSIONES'!$C$4:$C$17</c:f>
              <c:numCache>
                <c:formatCode>General</c:formatCode>
                <c:ptCount val="14"/>
                <c:pt idx="1">
                  <c:v>77.599999999999994</c:v>
                </c:pt>
                <c:pt idx="3">
                  <c:v>96.4</c:v>
                </c:pt>
                <c:pt idx="5">
                  <c:v>86.6</c:v>
                </c:pt>
                <c:pt idx="7">
                  <c:v>97.2</c:v>
                </c:pt>
                <c:pt idx="9">
                  <c:v>91.1</c:v>
                </c:pt>
                <c:pt idx="11">
                  <c:v>92.7</c:v>
                </c:pt>
                <c:pt idx="13">
                  <c:v>92.5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91-4F15-ADFB-608CE67381BA}"/>
            </c:ext>
          </c:extLst>
        </c:ser>
        <c:ser>
          <c:idx val="2"/>
          <c:order val="2"/>
          <c:tx>
            <c:strRef>
              <c:f>'RESULTADOS POR DIMENSIONES'!$D$3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'RESULTADOS POR DIMENSIONES'!$A$4:$A$17</c:f>
              <c:strCache>
                <c:ptCount val="14"/>
                <c:pt idx="1">
                  <c:v>D1: TALENTO HUMANO</c:v>
                </c:pt>
                <c:pt idx="3">
                  <c:v>D2: DIRECCIONAMIENTO ESTRATEGICO Y PLANEACIÓN</c:v>
                </c:pt>
                <c:pt idx="5">
                  <c:v>D3: GESTIÓN PARA RESULTADOS CON VALORES</c:v>
                </c:pt>
                <c:pt idx="7">
                  <c:v>D4: EVALUACIÓN DE RESULTADOS</c:v>
                </c:pt>
                <c:pt idx="9">
                  <c:v>D5: INFORMACIÓN Y COMUNICACIÓN</c:v>
                </c:pt>
                <c:pt idx="11">
                  <c:v>D5: GESTIÓN DEL CONOCIMIENTO Y LA INNOVACIÓN</c:v>
                </c:pt>
                <c:pt idx="13">
                  <c:v>D7: CONTROL INTERNO</c:v>
                </c:pt>
              </c:strCache>
            </c:strRef>
          </c:cat>
          <c:val>
            <c:numRef>
              <c:f>'RESULTADOS POR DIMENSIONES'!$D$4:$D$17</c:f>
              <c:numCache>
                <c:formatCode>General</c:formatCode>
                <c:ptCount val="14"/>
                <c:pt idx="1">
                  <c:v>77.599999999999994</c:v>
                </c:pt>
                <c:pt idx="3">
                  <c:v>83.9</c:v>
                </c:pt>
                <c:pt idx="5">
                  <c:v>82.9</c:v>
                </c:pt>
                <c:pt idx="7">
                  <c:v>84.7</c:v>
                </c:pt>
                <c:pt idx="9">
                  <c:v>89.2</c:v>
                </c:pt>
                <c:pt idx="11">
                  <c:v>87.4</c:v>
                </c:pt>
                <c:pt idx="13">
                  <c:v>83.5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91-4F15-ADFB-608CE67381BA}"/>
            </c:ext>
          </c:extLst>
        </c:ser>
        <c:ser>
          <c:idx val="3"/>
          <c:order val="3"/>
          <c:tx>
            <c:strRef>
              <c:f>'RESULTADOS POR DIMENSIONES'!$E$3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'RESULTADOS POR DIMENSIONES'!$A$4:$A$17</c:f>
              <c:strCache>
                <c:ptCount val="14"/>
                <c:pt idx="1">
                  <c:v>D1: TALENTO HUMANO</c:v>
                </c:pt>
                <c:pt idx="3">
                  <c:v>D2: DIRECCIONAMIENTO ESTRATEGICO Y PLANEACIÓN</c:v>
                </c:pt>
                <c:pt idx="5">
                  <c:v>D3: GESTIÓN PARA RESULTADOS CON VALORES</c:v>
                </c:pt>
                <c:pt idx="7">
                  <c:v>D4: EVALUACIÓN DE RESULTADOS</c:v>
                </c:pt>
                <c:pt idx="9">
                  <c:v>D5: INFORMACIÓN Y COMUNICACIÓN</c:v>
                </c:pt>
                <c:pt idx="11">
                  <c:v>D5: GESTIÓN DEL CONOCIMIENTO Y LA INNOVACIÓN</c:v>
                </c:pt>
                <c:pt idx="13">
                  <c:v>D7: CONTROL INTERNO</c:v>
                </c:pt>
              </c:strCache>
            </c:strRef>
          </c:cat>
          <c:val>
            <c:numRef>
              <c:f>'RESULTADOS POR DIMENSIONES'!$E$4:$E$17</c:f>
              <c:numCache>
                <c:formatCode>General</c:formatCode>
                <c:ptCount val="14"/>
                <c:pt idx="1">
                  <c:v>73.400000000000006</c:v>
                </c:pt>
                <c:pt idx="3">
                  <c:v>79.8</c:v>
                </c:pt>
                <c:pt idx="5">
                  <c:v>79.599999999999994</c:v>
                </c:pt>
                <c:pt idx="7">
                  <c:v>80.599999999999994</c:v>
                </c:pt>
                <c:pt idx="9">
                  <c:v>83.8</c:v>
                </c:pt>
                <c:pt idx="11">
                  <c:v>88.9</c:v>
                </c:pt>
                <c:pt idx="13">
                  <c:v>80.3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91-4F15-ADFB-608CE67381BA}"/>
            </c:ext>
          </c:extLst>
        </c:ser>
        <c:ser>
          <c:idx val="4"/>
          <c:order val="4"/>
          <c:tx>
            <c:strRef>
              <c:f>'RESULTADOS POR DIMENSIONES'!$F$3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'RESULTADOS POR DIMENSIONES'!$A$4:$A$17</c:f>
              <c:strCache>
                <c:ptCount val="14"/>
                <c:pt idx="1">
                  <c:v>D1: TALENTO HUMANO</c:v>
                </c:pt>
                <c:pt idx="3">
                  <c:v>D2: DIRECCIONAMIENTO ESTRATEGICO Y PLANEACIÓN</c:v>
                </c:pt>
                <c:pt idx="5">
                  <c:v>D3: GESTIÓN PARA RESULTADOS CON VALORES</c:v>
                </c:pt>
                <c:pt idx="7">
                  <c:v>D4: EVALUACIÓN DE RESULTADOS</c:v>
                </c:pt>
                <c:pt idx="9">
                  <c:v>D5: INFORMACIÓN Y COMUNICACIÓN</c:v>
                </c:pt>
                <c:pt idx="11">
                  <c:v>D5: GESTIÓN DEL CONOCIMIENTO Y LA INNOVACIÓN</c:v>
                </c:pt>
                <c:pt idx="13">
                  <c:v>D7: CONTROL INTERNO</c:v>
                </c:pt>
              </c:strCache>
            </c:strRef>
          </c:cat>
          <c:val>
            <c:numRef>
              <c:f>'RESULTADOS POR DIMENSIONES'!$F$4:$F$17</c:f>
              <c:numCache>
                <c:formatCode>General</c:formatCode>
                <c:ptCount val="14"/>
                <c:pt idx="1">
                  <c:v>67.599999999999994</c:v>
                </c:pt>
                <c:pt idx="3">
                  <c:v>71.3</c:v>
                </c:pt>
                <c:pt idx="5">
                  <c:v>80.2</c:v>
                </c:pt>
                <c:pt idx="7">
                  <c:v>81</c:v>
                </c:pt>
                <c:pt idx="9">
                  <c:v>76.5</c:v>
                </c:pt>
                <c:pt idx="11">
                  <c:v>68</c:v>
                </c:pt>
                <c:pt idx="13">
                  <c:v>74.5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91-4F15-ADFB-608CE67381BA}"/>
            </c:ext>
          </c:extLst>
        </c:ser>
        <c:ser>
          <c:idx val="5"/>
          <c:order val="5"/>
          <c:tx>
            <c:strRef>
              <c:f>'RESULTADOS POR DIMENSIONES'!$G$3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'RESULTADOS POR DIMENSIONES'!$A$4:$A$17</c:f>
              <c:strCache>
                <c:ptCount val="14"/>
                <c:pt idx="1">
                  <c:v>D1: TALENTO HUMANO</c:v>
                </c:pt>
                <c:pt idx="3">
                  <c:v>D2: DIRECCIONAMIENTO ESTRATEGICO Y PLANEACIÓN</c:v>
                </c:pt>
                <c:pt idx="5">
                  <c:v>D3: GESTIÓN PARA RESULTADOS CON VALORES</c:v>
                </c:pt>
                <c:pt idx="7">
                  <c:v>D4: EVALUACIÓN DE RESULTADOS</c:v>
                </c:pt>
                <c:pt idx="9">
                  <c:v>D5: INFORMACIÓN Y COMUNICACIÓN</c:v>
                </c:pt>
                <c:pt idx="11">
                  <c:v>D5: GESTIÓN DEL CONOCIMIENTO Y LA INNOVACIÓN</c:v>
                </c:pt>
                <c:pt idx="13">
                  <c:v>D7: CONTROL INTERNO</c:v>
                </c:pt>
              </c:strCache>
            </c:strRef>
          </c:cat>
          <c:val>
            <c:numRef>
              <c:f>'RESULTADOS POR DIMENSIONES'!$G$4:$G$17</c:f>
              <c:numCache>
                <c:formatCode>General</c:formatCode>
                <c:ptCount val="14"/>
                <c:pt idx="1">
                  <c:v>62.6</c:v>
                </c:pt>
                <c:pt idx="3">
                  <c:v>68.900000000000006</c:v>
                </c:pt>
                <c:pt idx="5">
                  <c:v>70.2</c:v>
                </c:pt>
                <c:pt idx="7">
                  <c:v>71.900000000000006</c:v>
                </c:pt>
                <c:pt idx="9">
                  <c:v>74.7</c:v>
                </c:pt>
                <c:pt idx="11">
                  <c:v>65.7</c:v>
                </c:pt>
                <c:pt idx="13">
                  <c:v>70.2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91-4F15-ADFB-608CE67381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46587712"/>
        <c:axId val="546589376"/>
      </c:barChart>
      <c:catAx>
        <c:axId val="546587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rgbClr val="0A2C3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6589376"/>
        <c:crosses val="autoZero"/>
        <c:auto val="1"/>
        <c:lblAlgn val="ctr"/>
        <c:lblOffset val="100"/>
        <c:noMultiLvlLbl val="0"/>
      </c:catAx>
      <c:valAx>
        <c:axId val="546589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658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003779041508702"/>
          <c:y val="2.2450888681010289E-2"/>
          <c:w val="0.31251697378767207"/>
          <c:h val="6.1079506186069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A2C3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2514022552736462"/>
          <c:y val="0.18486480116084647"/>
          <c:w val="0.86097088558374646"/>
          <c:h val="0.725331644115112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COMPARATIVO!$C$2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B2C32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A2C3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COMPARATIVO!$B$3:$B$16</c:f>
              <c:strCache>
                <c:ptCount val="14"/>
                <c:pt idx="1">
                  <c:v>CMA</c:v>
                </c:pt>
                <c:pt idx="3">
                  <c:v>T. DE A.</c:v>
                </c:pt>
                <c:pt idx="5">
                  <c:v>ALC. MEDELLIN</c:v>
                </c:pt>
                <c:pt idx="7">
                  <c:v>P. BRAVO</c:v>
                </c:pt>
                <c:pt idx="9">
                  <c:v>I.U. DIGITAL</c:v>
                </c:pt>
                <c:pt idx="11">
                  <c:v>JAIME ISAZA</c:v>
                </c:pt>
                <c:pt idx="13">
                  <c:v>ITM</c:v>
                </c:pt>
              </c:strCache>
            </c:strRef>
          </c:cat>
          <c:val>
            <c:numRef>
              <c:f>COMPARATIVO!$C$3:$C$16</c:f>
              <c:numCache>
                <c:formatCode>General</c:formatCode>
                <c:ptCount val="14"/>
                <c:pt idx="1">
                  <c:v>92.2</c:v>
                </c:pt>
                <c:pt idx="3">
                  <c:v>90.5</c:v>
                </c:pt>
                <c:pt idx="5">
                  <c:v>89.3</c:v>
                </c:pt>
                <c:pt idx="7">
                  <c:v>86.5</c:v>
                </c:pt>
                <c:pt idx="9">
                  <c:v>85.1</c:v>
                </c:pt>
                <c:pt idx="11">
                  <c:v>84</c:v>
                </c:pt>
                <c:pt idx="13">
                  <c:v>77.7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9-49BC-8CC5-31DB7AD41807}"/>
            </c:ext>
          </c:extLst>
        </c:ser>
        <c:ser>
          <c:idx val="1"/>
          <c:order val="1"/>
          <c:tx>
            <c:strRef>
              <c:f>COMPARATIVO!$D$2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1940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A2C3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COMPARATIVO!$B$3:$B$16</c:f>
              <c:strCache>
                <c:ptCount val="14"/>
                <c:pt idx="1">
                  <c:v>CMA</c:v>
                </c:pt>
                <c:pt idx="3">
                  <c:v>T. DE A.</c:v>
                </c:pt>
                <c:pt idx="5">
                  <c:v>ALC. MEDELLIN</c:v>
                </c:pt>
                <c:pt idx="7">
                  <c:v>P. BRAVO</c:v>
                </c:pt>
                <c:pt idx="9">
                  <c:v>I.U. DIGITAL</c:v>
                </c:pt>
                <c:pt idx="11">
                  <c:v>JAIME ISAZA</c:v>
                </c:pt>
                <c:pt idx="13">
                  <c:v>ITM</c:v>
                </c:pt>
              </c:strCache>
            </c:strRef>
          </c:cat>
          <c:val>
            <c:numRef>
              <c:f>COMPARATIVO!$D$3:$D$16</c:f>
              <c:numCache>
                <c:formatCode>General</c:formatCode>
                <c:ptCount val="14"/>
                <c:pt idx="1">
                  <c:v>90</c:v>
                </c:pt>
                <c:pt idx="3">
                  <c:v>93.9</c:v>
                </c:pt>
                <c:pt idx="5">
                  <c:v>86</c:v>
                </c:pt>
                <c:pt idx="7">
                  <c:v>81.2</c:v>
                </c:pt>
                <c:pt idx="9">
                  <c:v>82.1</c:v>
                </c:pt>
                <c:pt idx="11">
                  <c:v>80.400000000000006</c:v>
                </c:pt>
                <c:pt idx="13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69-49BC-8CC5-31DB7AD41807}"/>
            </c:ext>
          </c:extLst>
        </c:ser>
        <c:ser>
          <c:idx val="2"/>
          <c:order val="2"/>
          <c:tx>
            <c:strRef>
              <c:f>COMPARATIVO!$E$2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1758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9FDFD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COMPARATIVO!$B$3:$B$16</c:f>
              <c:strCache>
                <c:ptCount val="14"/>
                <c:pt idx="1">
                  <c:v>CMA</c:v>
                </c:pt>
                <c:pt idx="3">
                  <c:v>T. DE A.</c:v>
                </c:pt>
                <c:pt idx="5">
                  <c:v>ALC. MEDELLIN</c:v>
                </c:pt>
                <c:pt idx="7">
                  <c:v>P. BRAVO</c:v>
                </c:pt>
                <c:pt idx="9">
                  <c:v>I.U. DIGITAL</c:v>
                </c:pt>
                <c:pt idx="11">
                  <c:v>JAIME ISAZA</c:v>
                </c:pt>
                <c:pt idx="13">
                  <c:v>ITM</c:v>
                </c:pt>
              </c:strCache>
            </c:strRef>
          </c:cat>
          <c:val>
            <c:numRef>
              <c:f>COMPARATIVO!$E$3:$E$16</c:f>
              <c:numCache>
                <c:formatCode>General</c:formatCode>
                <c:ptCount val="14"/>
                <c:pt idx="1">
                  <c:v>84.4</c:v>
                </c:pt>
                <c:pt idx="3">
                  <c:v>99.3</c:v>
                </c:pt>
                <c:pt idx="5">
                  <c:v>98.4</c:v>
                </c:pt>
                <c:pt idx="7">
                  <c:v>93</c:v>
                </c:pt>
                <c:pt idx="9">
                  <c:v>71.099999999999994</c:v>
                </c:pt>
                <c:pt idx="11">
                  <c:v>81</c:v>
                </c:pt>
                <c:pt idx="13">
                  <c:v>75.3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69-49BC-8CC5-31DB7AD41807}"/>
            </c:ext>
          </c:extLst>
        </c:ser>
        <c:ser>
          <c:idx val="3"/>
          <c:order val="3"/>
          <c:tx>
            <c:strRef>
              <c:f>COMPARATIVO!$F$2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6AEA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A2C3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COMPARATIVO!$B$3:$B$16</c:f>
              <c:strCache>
                <c:ptCount val="14"/>
                <c:pt idx="1">
                  <c:v>CMA</c:v>
                </c:pt>
                <c:pt idx="3">
                  <c:v>T. DE A.</c:v>
                </c:pt>
                <c:pt idx="5">
                  <c:v>ALC. MEDELLIN</c:v>
                </c:pt>
                <c:pt idx="7">
                  <c:v>P. BRAVO</c:v>
                </c:pt>
                <c:pt idx="9">
                  <c:v>I.U. DIGITAL</c:v>
                </c:pt>
                <c:pt idx="11">
                  <c:v>JAIME ISAZA</c:v>
                </c:pt>
                <c:pt idx="13">
                  <c:v>ITM</c:v>
                </c:pt>
              </c:strCache>
            </c:strRef>
          </c:cat>
          <c:val>
            <c:numRef>
              <c:f>COMPARATIVO!$F$3:$F$16</c:f>
              <c:numCache>
                <c:formatCode>General</c:formatCode>
                <c:ptCount val="14"/>
                <c:pt idx="1">
                  <c:v>81.099999999999994</c:v>
                </c:pt>
                <c:pt idx="3">
                  <c:v>99</c:v>
                </c:pt>
                <c:pt idx="5">
                  <c:v>97.7</c:v>
                </c:pt>
                <c:pt idx="7">
                  <c:v>92.5</c:v>
                </c:pt>
                <c:pt idx="9">
                  <c:v>67</c:v>
                </c:pt>
                <c:pt idx="11">
                  <c:v>80.099999999999994</c:v>
                </c:pt>
                <c:pt idx="13">
                  <c:v>75.8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69-49BC-8CC5-31DB7AD418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593362000"/>
        <c:axId val="593362416"/>
      </c:barChart>
      <c:catAx>
        <c:axId val="593362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spc="120" normalizeH="0" baseline="0">
                <a:solidFill>
                  <a:srgbClr val="0A2C32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93362416"/>
        <c:crosses val="autoZero"/>
        <c:auto val="1"/>
        <c:lblAlgn val="ctr"/>
        <c:lblOffset val="100"/>
        <c:noMultiLvlLbl val="0"/>
      </c:catAx>
      <c:valAx>
        <c:axId val="593362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336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100806843588997"/>
          <c:y val="6.7580710502861588E-2"/>
          <c:w val="0.61438543170140447"/>
          <c:h val="7.1429071366079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A2C3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8B7485-C8AD-0946-9563-7B0417269C9F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4D1617-8FD5-1F4B-8DDC-8F5A901E30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788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38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765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D1617-8FD5-1F4B-8DDC-8F5A901E301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286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034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60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80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12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84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99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85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75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73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40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38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A262-E8FC-C24C-8B73-F800B66B0C00}" type="datetimeFigureOut">
              <a:rPr lang="es-ES" smtClean="0"/>
              <a:t>17/06/2026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7390-A85F-B94C-8722-048C0E9596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311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00DEF0B-254A-45D4-BE5F-DC9E6329A5B3}"/>
              </a:ext>
            </a:extLst>
          </p:cNvPr>
          <p:cNvSpPr/>
          <p:nvPr/>
        </p:nvSpPr>
        <p:spPr>
          <a:xfrm rot="16200000">
            <a:off x="-1808917" y="1499495"/>
            <a:ext cx="3894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200" dirty="0"/>
              <a:t>CM-FR-006  26-07-2022 Versión 11</a:t>
            </a:r>
          </a:p>
        </p:txBody>
      </p:sp>
    </p:spTree>
    <p:extLst>
      <p:ext uri="{BB962C8B-B14F-4D97-AF65-F5344CB8AC3E}">
        <p14:creationId xmlns:p14="http://schemas.microsoft.com/office/powerpoint/2010/main" val="330632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5E7EE-B029-4609-9EBB-75108A53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ES" sz="2400" b="1" dirty="0"/>
            </a:br>
            <a:r>
              <a:rPr lang="es-419" sz="2200" b="1" dirty="0">
                <a:solidFill>
                  <a:srgbClr val="175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HISTÓRICO POR DIMENSIONES</a:t>
            </a:r>
            <a:endParaRPr lang="es-CO" sz="2200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084295"/>
              </p:ext>
            </p:extLst>
          </p:nvPr>
        </p:nvGraphicFramePr>
        <p:xfrm>
          <a:off x="457199" y="1063229"/>
          <a:ext cx="8229601" cy="3508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602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A7D8F-4679-49C4-A63F-5A658E7F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s-ES" sz="3600" b="1" dirty="0"/>
            </a:br>
            <a:r>
              <a:rPr lang="es-419" sz="2400" b="1" dirty="0">
                <a:solidFill>
                  <a:srgbClr val="175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INDICE DE DESEMPEÑO - IES</a:t>
            </a:r>
            <a:endParaRPr lang="es-CO" sz="2400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4832244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283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59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8EAF3-A38A-4F23-BC9D-6B987236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44186"/>
            <a:ext cx="8588618" cy="4274128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RESULTADOS MEDICIÓN MODELO INTEGRADO DE PLANEACIÓN Y GESTIÓN- MIPG</a:t>
            </a:r>
            <a:br>
              <a:rPr lang="es-ES" sz="28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s-ES" sz="28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s-ES" sz="28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lang="es-ES" sz="28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s-ES" sz="24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DEPARTAMENTO ADMINISTRATIVO DE LA FUNCIÓN PÚBLICA</a:t>
            </a:r>
            <a:br>
              <a:rPr lang="es-ES" sz="28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s-ES" sz="20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VIGENCIA 2023</a:t>
            </a:r>
            <a:endParaRPr lang="es-CO" sz="2000" b="1" dirty="0">
              <a:solidFill>
                <a:srgbClr val="17585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21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457200" y="483166"/>
            <a:ext cx="8229600" cy="4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ES" sz="22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EVALUACIÓN ÍNDICE DE DESEMPEÑO INSTITUCIONAL</a:t>
            </a:r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1"/>
          </p:nvPr>
        </p:nvSpPr>
        <p:spPr>
          <a:xfrm>
            <a:off x="318655" y="969818"/>
            <a:ext cx="8582890" cy="3296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es-419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139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s-419" sz="1400" dirty="0">
                <a:latin typeface="Arial" panose="020B0604020202020204" pitchFamily="34" charset="0"/>
                <a:cs typeface="Arial" panose="020B0604020202020204" pitchFamily="34" charset="0"/>
              </a:rPr>
              <a:t>Calificación MIPG, vigencia 2023 - Institución Universitaria Colegio Mayor de Antioquia</a:t>
            </a:r>
          </a:p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805D05-84D1-4890-8BAF-69BE44628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090" y="1760981"/>
            <a:ext cx="4530437" cy="250570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74FDF65-3E34-426A-8136-F16D5CD4CBFE}"/>
              </a:ext>
            </a:extLst>
          </p:cNvPr>
          <p:cNvSpPr txBox="1"/>
          <p:nvPr/>
        </p:nvSpPr>
        <p:spPr>
          <a:xfrm>
            <a:off x="318655" y="4527101"/>
            <a:ext cx="775161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800" dirty="0">
                <a:solidFill>
                  <a:srgbClr val="1B3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Departamento Administrativo de la función Pública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1038324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D9634-2F51-48AE-BB04-49F63035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9749"/>
            <a:ext cx="8229600" cy="673480"/>
          </a:xfrm>
        </p:spPr>
        <p:txBody>
          <a:bodyPr>
            <a:normAutofit/>
          </a:bodyPr>
          <a:lstStyle/>
          <a:p>
            <a:r>
              <a:rPr lang="es-419" sz="22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EVALUACIÓN ÍNDICE DE DESEMPEÑO INSTITUCIONAL</a:t>
            </a:r>
            <a:endParaRPr lang="es-CO" sz="2200" b="1" dirty="0">
              <a:solidFill>
                <a:srgbClr val="17585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095F4D6-0FAA-47C7-AC9C-D1B2DD2F2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928" y="1063228"/>
            <a:ext cx="4495800" cy="276123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16784B7-4BAA-462E-A4D4-8172D4878C74}"/>
              </a:ext>
            </a:extLst>
          </p:cNvPr>
          <p:cNvSpPr/>
          <p:nvPr/>
        </p:nvSpPr>
        <p:spPr>
          <a:xfrm>
            <a:off x="335391" y="3952095"/>
            <a:ext cx="8473218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Las entidades con puntajes más altos, están ubicados en el quintil 5; las entidades con menores puntajes están ubicados en el quintil 1.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DA5D13-66FA-4839-820D-EFE42CD1ECB6}"/>
              </a:ext>
            </a:extLst>
          </p:cNvPr>
          <p:cNvSpPr txBox="1"/>
          <p:nvPr/>
        </p:nvSpPr>
        <p:spPr>
          <a:xfrm>
            <a:off x="332509" y="4538307"/>
            <a:ext cx="771698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800" dirty="0">
                <a:solidFill>
                  <a:srgbClr val="1B3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Departamento Administrativo de la función Pública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29222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65E9B-04D3-4B7D-9518-17A8D58C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2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EVALUACIÓN DIMENSIONES DE DESEMPEÑO</a:t>
            </a:r>
            <a:endParaRPr lang="es-CO" sz="2200" b="1" dirty="0">
              <a:solidFill>
                <a:srgbClr val="175856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22CF2E1-A642-4AAE-B2FA-90CC42079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944" y="887276"/>
            <a:ext cx="3155703" cy="3186282"/>
          </a:xfrm>
          <a:prstGeom prst="rect">
            <a:avLst/>
          </a:prstGeom>
          <a:solidFill>
            <a:srgbClr val="175856"/>
          </a:solidFill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2C04720-362B-47E8-B41F-C5366B8D4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097113"/>
              </p:ext>
            </p:extLst>
          </p:nvPr>
        </p:nvGraphicFramePr>
        <p:xfrm>
          <a:off x="4572001" y="1063229"/>
          <a:ext cx="3019976" cy="273724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019976">
                  <a:extLst>
                    <a:ext uri="{9D8B030D-6E8A-4147-A177-3AD203B41FA5}">
                      <a16:colId xmlns:a16="http://schemas.microsoft.com/office/drawing/2014/main" val="1638635799"/>
                    </a:ext>
                  </a:extLst>
                </a:gridCol>
              </a:tblGrid>
              <a:tr h="34215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>
                          <a:effectLst/>
                        </a:rPr>
                        <a:t>RESULTADOS POR DIMENSIONES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401234"/>
                  </a:ext>
                </a:extLst>
              </a:tr>
              <a:tr h="3421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D1: TALENTO HUMANO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438843"/>
                  </a:ext>
                </a:extLst>
              </a:tr>
              <a:tr h="34215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D2: DIRECCIONAMIENTO ESTRATEGICO Y PLANEACIÓN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17299"/>
                  </a:ext>
                </a:extLst>
              </a:tr>
              <a:tr h="34215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D3: GESTIÓN PARA RESULTADOS CON VALORES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108376"/>
                  </a:ext>
                </a:extLst>
              </a:tr>
              <a:tr h="3421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D4: EVALUACIÓN DE RESULTADOS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871160"/>
                  </a:ext>
                </a:extLst>
              </a:tr>
              <a:tr h="3421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D5: INFORMACIÓN Y COMUNICACIÓN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291427"/>
                  </a:ext>
                </a:extLst>
              </a:tr>
              <a:tr h="342156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D5: GESTIÓN DEL CONOCIMIENTO Y LA INNOVACIÓN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287639"/>
                  </a:ext>
                </a:extLst>
              </a:tr>
              <a:tr h="342156"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u="none" strike="noStrike" dirty="0">
                          <a:effectLst/>
                        </a:rPr>
                        <a:t>D7: CONTROL INTERNO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43370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2448EFE-8C5A-434A-A13D-2FF90F487DB6}"/>
              </a:ext>
            </a:extLst>
          </p:cNvPr>
          <p:cNvSpPr txBox="1"/>
          <p:nvPr/>
        </p:nvSpPr>
        <p:spPr>
          <a:xfrm>
            <a:off x="332509" y="4527604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800" dirty="0">
                <a:solidFill>
                  <a:srgbClr val="1B3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Departamento Administrativo de la función Pública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111823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7F131-AAC1-46DF-954C-A03C73415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2901"/>
            <a:ext cx="8229600" cy="857250"/>
          </a:xfrm>
        </p:spPr>
        <p:txBody>
          <a:bodyPr>
            <a:normAutofit/>
          </a:bodyPr>
          <a:lstStyle/>
          <a:p>
            <a:r>
              <a:rPr lang="es-419" sz="2200" b="1" dirty="0">
                <a:solidFill>
                  <a:srgbClr val="17585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EVALUACIÓN POLÍTICAS DE DESEMPEÑO INSTITUCIONAL</a:t>
            </a:r>
            <a:endParaRPr lang="es-CO" sz="22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92A402C-A680-4B68-832D-7284127F0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726" y="1130878"/>
            <a:ext cx="7060914" cy="308727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14BBC6C-4B3E-409C-A168-8BF42DF18809}"/>
              </a:ext>
            </a:extLst>
          </p:cNvPr>
          <p:cNvSpPr/>
          <p:nvPr/>
        </p:nvSpPr>
        <p:spPr>
          <a:xfrm>
            <a:off x="1194726" y="4168684"/>
            <a:ext cx="7715667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etiqueta de valores en amarillo, en cada columna, indica el valor máximo obtenido en cada política.</a:t>
            </a:r>
            <a:endParaRPr lang="es-CO" sz="12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45FF463-7963-4E7D-8E88-ACFA8A4688DD}"/>
              </a:ext>
            </a:extLst>
          </p:cNvPr>
          <p:cNvSpPr txBox="1"/>
          <p:nvPr/>
        </p:nvSpPr>
        <p:spPr>
          <a:xfrm>
            <a:off x="332509" y="4527604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sz="800" dirty="0">
                <a:solidFill>
                  <a:srgbClr val="1B38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Departamento Administrativo de la función Pública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34686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045FA-9BFD-411F-A184-0CD710801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419" sz="2000" b="1" dirty="0">
                <a:solidFill>
                  <a:srgbClr val="1758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419" sz="2000" b="1" dirty="0">
                <a:solidFill>
                  <a:srgbClr val="175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HISTORÍCO CMA – ÍNDICE DE DESEMPEÑO</a:t>
            </a:r>
            <a:endParaRPr lang="es-CO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1B14508-ABAE-4117-8D9B-7DF8E57D6D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547920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846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16825-E4F6-453C-A9CC-EBE830FD7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5998"/>
            <a:ext cx="8229600" cy="857250"/>
          </a:xfrm>
        </p:spPr>
        <p:txBody>
          <a:bodyPr>
            <a:normAutofit/>
          </a:bodyPr>
          <a:lstStyle/>
          <a:p>
            <a:r>
              <a:rPr lang="es-419" sz="2000" b="1" dirty="0">
                <a:solidFill>
                  <a:srgbClr val="175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ÍNDICE DE DESEMPEÑO – IES VIGENCIA 2023</a:t>
            </a:r>
            <a:endParaRPr lang="es-CO" sz="2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1ACEFD70-AE71-4AE1-90CD-DE74DFC17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412460"/>
              </p:ext>
            </p:extLst>
          </p:nvPr>
        </p:nvGraphicFramePr>
        <p:xfrm>
          <a:off x="935182" y="1200150"/>
          <a:ext cx="7218218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279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B83E3-28C5-49C8-87C7-3E6AA725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ES" sz="2000" b="1" dirty="0"/>
            </a:br>
            <a:r>
              <a:rPr lang="es-419" sz="2000" b="1" dirty="0">
                <a:solidFill>
                  <a:srgbClr val="1758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HISTÓRICO POR POLITÍCAS</a:t>
            </a:r>
            <a:endParaRPr lang="es-CO" sz="2000" b="1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753626"/>
              </p:ext>
            </p:extLst>
          </p:nvPr>
        </p:nvGraphicFramePr>
        <p:xfrm>
          <a:off x="457200" y="1063229"/>
          <a:ext cx="5140035" cy="330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chart">
            <a:extLst>
              <a:ext uri="{FF2B5EF4-FFF2-40B4-BE49-F238E27FC236}">
                <a16:creationId xmlns:a16="http://schemas.microsoft.com/office/drawing/2014/main" id="{1A4F9A51-C7B6-47AC-B32E-BA6B8E884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934" y="1119869"/>
            <a:ext cx="1948576" cy="290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88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lmayor">
      <a:dk1>
        <a:srgbClr val="172139"/>
      </a:dk1>
      <a:lt1>
        <a:srgbClr val="195855"/>
      </a:lt1>
      <a:dk2>
        <a:srgbClr val="108181"/>
      </a:dk2>
      <a:lt2>
        <a:srgbClr val="00AEAC"/>
      </a:lt2>
      <a:accent1>
        <a:srgbClr val="B4C42C"/>
      </a:accent1>
      <a:accent2>
        <a:srgbClr val="E9901E"/>
      </a:accent2>
      <a:accent3>
        <a:srgbClr val="FBBB28"/>
      </a:accent3>
      <a:accent4>
        <a:srgbClr val="108181"/>
      </a:accent4>
      <a:accent5>
        <a:srgbClr val="FBBB28"/>
      </a:accent5>
      <a:accent6>
        <a:srgbClr val="B4C42C"/>
      </a:accent6>
      <a:hlink>
        <a:srgbClr val="E9901E"/>
      </a:hlink>
      <a:folHlink>
        <a:srgbClr val="19585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211</Words>
  <Application>Microsoft Office PowerPoint</Application>
  <PresentationFormat>Presentación en pantalla (16:9)</PresentationFormat>
  <Paragraphs>29</Paragraphs>
  <Slides>12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de Office</vt:lpstr>
      <vt:lpstr>Presentación de PowerPoint</vt:lpstr>
      <vt:lpstr>RESULTADOS MEDICIÓN MODELO INTEGRADO DE PLANEACIÓN Y GESTIÓN- MIPG    DEPARTAMENTO ADMINISTRATIVO DE LA FUNCIÓN PÚBLICA VIGENCIA 2023</vt:lpstr>
      <vt:lpstr>EVALUACIÓN ÍNDICE DE DESEMPEÑO INSTITUCIONAL</vt:lpstr>
      <vt:lpstr>EVALUACIÓN ÍNDICE DE DESEMPEÑO INSTITUCIONAL</vt:lpstr>
      <vt:lpstr>EVALUACIÓN DIMENSIONES DE DESEMPEÑO</vt:lpstr>
      <vt:lpstr>EVALUACIÓN POLÍTICAS DE DESEMPEÑO INSTITUCIONAL</vt:lpstr>
      <vt:lpstr> HISTORÍCO CMA – ÍNDICE DE DESEMPEÑO</vt:lpstr>
      <vt:lpstr>EVALUACIÓN ÍNDICE DE DESEMPEÑO – IES VIGENCIA 2023</vt:lpstr>
      <vt:lpstr> RESULTADO HISTÓRICO POR POLITÍCAS</vt:lpstr>
      <vt:lpstr> RESULTADO HISTÓRICO POR DIMENSIONES</vt:lpstr>
      <vt:lpstr> COMPARATIVO INDICE DE DESEMPEÑO - IES</vt:lpstr>
      <vt:lpstr>Presentación de PowerPoint</vt:lpstr>
    </vt:vector>
  </TitlesOfParts>
  <Company>colmayor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colmayor colmayor</dc:creator>
  <cp:lastModifiedBy>Diana Osorio Yepes</cp:lastModifiedBy>
  <cp:revision>130</cp:revision>
  <cp:lastPrinted>2023-10-27T16:02:29Z</cp:lastPrinted>
  <dcterms:created xsi:type="dcterms:W3CDTF">2017-12-19T20:58:09Z</dcterms:created>
  <dcterms:modified xsi:type="dcterms:W3CDTF">2026-06-17T15:16:03Z</dcterms:modified>
</cp:coreProperties>
</file>