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35999738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>
      <p:cViewPr>
        <p:scale>
          <a:sx n="21" d="100"/>
          <a:sy n="21" d="100"/>
        </p:scale>
        <p:origin x="24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981" y="5891626"/>
            <a:ext cx="30599777" cy="12533242"/>
          </a:xfrm>
        </p:spPr>
        <p:txBody>
          <a:bodyPr anchor="b"/>
          <a:lstStyle>
            <a:lvl1pPr algn="ctr">
              <a:defRPr sz="2362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67" y="18908198"/>
            <a:ext cx="26999804" cy="8691601"/>
          </a:xfrm>
        </p:spPr>
        <p:txBody>
          <a:bodyPr/>
          <a:lstStyle>
            <a:lvl1pPr marL="0" indent="0" algn="ctr">
              <a:buNone/>
              <a:defRPr sz="9449"/>
            </a:lvl1pPr>
            <a:lvl2pPr marL="1799996" indent="0" algn="ctr">
              <a:buNone/>
              <a:defRPr sz="7874"/>
            </a:lvl2pPr>
            <a:lvl3pPr marL="3599993" indent="0" algn="ctr">
              <a:buNone/>
              <a:defRPr sz="7087"/>
            </a:lvl3pPr>
            <a:lvl4pPr marL="5399989" indent="0" algn="ctr">
              <a:buNone/>
              <a:defRPr sz="6299"/>
            </a:lvl4pPr>
            <a:lvl5pPr marL="7199986" indent="0" algn="ctr">
              <a:buNone/>
              <a:defRPr sz="6299"/>
            </a:lvl5pPr>
            <a:lvl6pPr marL="8999982" indent="0" algn="ctr">
              <a:buNone/>
              <a:defRPr sz="6299"/>
            </a:lvl6pPr>
            <a:lvl7pPr marL="10799978" indent="0" algn="ctr">
              <a:buNone/>
              <a:defRPr sz="6299"/>
            </a:lvl7pPr>
            <a:lvl8pPr marL="12599975" indent="0" algn="ctr">
              <a:buNone/>
              <a:defRPr sz="6299"/>
            </a:lvl8pPr>
            <a:lvl9pPr marL="14399971" indent="0" algn="ctr">
              <a:buNone/>
              <a:defRPr sz="629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56BF-3187-40D8-B610-9649805C2D62}" type="datetimeFigureOut">
              <a:rPr lang="es-CO" smtClean="0"/>
              <a:t>12/06/2026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1171-4726-4202-AA7D-1A131C355C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106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56BF-3187-40D8-B610-9649805C2D62}" type="datetimeFigureOut">
              <a:rPr lang="es-CO" smtClean="0"/>
              <a:t>12/06/2026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1171-4726-4202-AA7D-1A131C355C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62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2314" y="1916653"/>
            <a:ext cx="7762444" cy="3050811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984" y="1916653"/>
            <a:ext cx="22837334" cy="3050811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56BF-3187-40D8-B610-9649805C2D62}" type="datetimeFigureOut">
              <a:rPr lang="es-CO" smtClean="0"/>
              <a:t>12/06/2026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1171-4726-4202-AA7D-1A131C355C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503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56BF-3187-40D8-B610-9649805C2D62}" type="datetimeFigureOut">
              <a:rPr lang="es-CO" smtClean="0"/>
              <a:t>12/06/2026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1171-4726-4202-AA7D-1A131C355C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743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234" y="8974945"/>
            <a:ext cx="31049774" cy="14974888"/>
          </a:xfrm>
        </p:spPr>
        <p:txBody>
          <a:bodyPr anchor="b"/>
          <a:lstStyle>
            <a:lvl1pPr>
              <a:defRPr sz="2362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234" y="24091502"/>
            <a:ext cx="31049774" cy="7874940"/>
          </a:xfrm>
        </p:spPr>
        <p:txBody>
          <a:bodyPr/>
          <a:lstStyle>
            <a:lvl1pPr marL="0" indent="0">
              <a:buNone/>
              <a:defRPr sz="9449">
                <a:solidFill>
                  <a:schemeClr val="tx1">
                    <a:tint val="82000"/>
                  </a:schemeClr>
                </a:solidFill>
              </a:defRPr>
            </a:lvl1pPr>
            <a:lvl2pPr marL="1799996" indent="0">
              <a:buNone/>
              <a:defRPr sz="7874">
                <a:solidFill>
                  <a:schemeClr val="tx1">
                    <a:tint val="82000"/>
                  </a:schemeClr>
                </a:solidFill>
              </a:defRPr>
            </a:lvl2pPr>
            <a:lvl3pPr marL="3599993" indent="0">
              <a:buNone/>
              <a:defRPr sz="7087">
                <a:solidFill>
                  <a:schemeClr val="tx1">
                    <a:tint val="82000"/>
                  </a:schemeClr>
                </a:solidFill>
              </a:defRPr>
            </a:lvl3pPr>
            <a:lvl4pPr marL="5399989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4pPr>
            <a:lvl5pPr marL="7199986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5pPr>
            <a:lvl6pPr marL="8999982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6pPr>
            <a:lvl7pPr marL="10799978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7pPr>
            <a:lvl8pPr marL="12599975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8pPr>
            <a:lvl9pPr marL="14399971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56BF-3187-40D8-B610-9649805C2D62}" type="datetimeFigureOut">
              <a:rPr lang="es-CO" smtClean="0"/>
              <a:t>12/06/2026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1171-4726-4202-AA7D-1A131C355C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181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982" y="9583264"/>
            <a:ext cx="15299889" cy="228415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4867" y="9583264"/>
            <a:ext cx="15299889" cy="228415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56BF-3187-40D8-B610-9649805C2D62}" type="datetimeFigureOut">
              <a:rPr lang="es-CO" smtClean="0"/>
              <a:t>12/06/2026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1171-4726-4202-AA7D-1A131C355C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654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1916661"/>
            <a:ext cx="31049774" cy="695828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675" y="8824938"/>
            <a:ext cx="15229574" cy="4324966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675" y="13149904"/>
            <a:ext cx="15229574" cy="193415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4869" y="8824938"/>
            <a:ext cx="15304578" cy="4324966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4869" y="13149904"/>
            <a:ext cx="15304578" cy="193415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56BF-3187-40D8-B610-9649805C2D62}" type="datetimeFigureOut">
              <a:rPr lang="es-CO" smtClean="0"/>
              <a:t>12/06/2026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1171-4726-4202-AA7D-1A131C355C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185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56BF-3187-40D8-B610-9649805C2D62}" type="datetimeFigureOut">
              <a:rPr lang="es-CO" smtClean="0"/>
              <a:t>12/06/2026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1171-4726-4202-AA7D-1A131C355C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287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56BF-3187-40D8-B610-9649805C2D62}" type="datetimeFigureOut">
              <a:rPr lang="es-CO" smtClean="0"/>
              <a:t>12/06/2026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1171-4726-4202-AA7D-1A131C355C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074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399982"/>
            <a:ext cx="11610853" cy="839993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4578" y="5183304"/>
            <a:ext cx="18224867" cy="25583147"/>
          </a:xfrm>
        </p:spPr>
        <p:txBody>
          <a:bodyPr/>
          <a:lstStyle>
            <a:lvl1pPr>
              <a:defRPr sz="12598"/>
            </a:lvl1pPr>
            <a:lvl2pPr>
              <a:defRPr sz="11024"/>
            </a:lvl2pPr>
            <a:lvl3pPr>
              <a:defRPr sz="9449"/>
            </a:lvl3pPr>
            <a:lvl4pPr>
              <a:defRPr sz="7874"/>
            </a:lvl4pPr>
            <a:lvl5pPr>
              <a:defRPr sz="7874"/>
            </a:lvl5pPr>
            <a:lvl6pPr>
              <a:defRPr sz="7874"/>
            </a:lvl6pPr>
            <a:lvl7pPr>
              <a:defRPr sz="7874"/>
            </a:lvl7pPr>
            <a:lvl8pPr>
              <a:defRPr sz="7874"/>
            </a:lvl8pPr>
            <a:lvl9pPr>
              <a:defRPr sz="787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0799922"/>
            <a:ext cx="11610853" cy="20008190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56BF-3187-40D8-B610-9649805C2D62}" type="datetimeFigureOut">
              <a:rPr lang="es-CO" smtClean="0"/>
              <a:t>12/06/2026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1171-4726-4202-AA7D-1A131C355C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7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399982"/>
            <a:ext cx="11610853" cy="839993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4578" y="5183304"/>
            <a:ext cx="18224867" cy="25583147"/>
          </a:xfrm>
        </p:spPr>
        <p:txBody>
          <a:bodyPr anchor="t"/>
          <a:lstStyle>
            <a:lvl1pPr marL="0" indent="0">
              <a:buNone/>
              <a:defRPr sz="12598"/>
            </a:lvl1pPr>
            <a:lvl2pPr marL="1799996" indent="0">
              <a:buNone/>
              <a:defRPr sz="11024"/>
            </a:lvl2pPr>
            <a:lvl3pPr marL="3599993" indent="0">
              <a:buNone/>
              <a:defRPr sz="9449"/>
            </a:lvl3pPr>
            <a:lvl4pPr marL="5399989" indent="0">
              <a:buNone/>
              <a:defRPr sz="7874"/>
            </a:lvl4pPr>
            <a:lvl5pPr marL="7199986" indent="0">
              <a:buNone/>
              <a:defRPr sz="7874"/>
            </a:lvl5pPr>
            <a:lvl6pPr marL="8999982" indent="0">
              <a:buNone/>
              <a:defRPr sz="7874"/>
            </a:lvl6pPr>
            <a:lvl7pPr marL="10799978" indent="0">
              <a:buNone/>
              <a:defRPr sz="7874"/>
            </a:lvl7pPr>
            <a:lvl8pPr marL="12599975" indent="0">
              <a:buNone/>
              <a:defRPr sz="7874"/>
            </a:lvl8pPr>
            <a:lvl9pPr marL="14399971" indent="0">
              <a:buNone/>
              <a:defRPr sz="787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0799922"/>
            <a:ext cx="11610853" cy="20008190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56BF-3187-40D8-B610-9649805C2D62}" type="datetimeFigureOut">
              <a:rPr lang="es-CO" smtClean="0"/>
              <a:t>12/06/2026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1171-4726-4202-AA7D-1A131C355C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998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4982" y="1916661"/>
            <a:ext cx="31049774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4982" y="9583264"/>
            <a:ext cx="31049774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4982" y="33366432"/>
            <a:ext cx="8099941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2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5756BF-3187-40D8-B610-9649805C2D62}" type="datetimeFigureOut">
              <a:rPr lang="es-CO" smtClean="0"/>
              <a:t>12/06/2026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4913" y="33366432"/>
            <a:ext cx="1214991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2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4815" y="33366432"/>
            <a:ext cx="8099941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EB1171-4726-4202-AA7D-1A131C355C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193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44E4EE0F-4229-4ABB-A915-98BEE5341823}"/>
              </a:ext>
            </a:extLst>
          </p:cNvPr>
          <p:cNvGrpSpPr/>
          <p:nvPr/>
        </p:nvGrpSpPr>
        <p:grpSpPr>
          <a:xfrm>
            <a:off x="3528298" y="215077"/>
            <a:ext cx="30304502" cy="35427723"/>
            <a:chOff x="3528298" y="215077"/>
            <a:chExt cx="30304502" cy="3542772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8BFB7109-E555-45F2-B7FB-9F39B7B33A82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12" t="-444" r="412" b="81236"/>
            <a:stretch/>
          </p:blipFill>
          <p:spPr>
            <a:xfrm>
              <a:off x="5486400" y="215077"/>
              <a:ext cx="24323040" cy="4808784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14714B97-3702-42D9-BB6B-DB063E27F22F}"/>
                </a:ext>
              </a:extLst>
            </p:cNvPr>
            <p:cNvSpPr txBox="1"/>
            <p:nvPr/>
          </p:nvSpPr>
          <p:spPr>
            <a:xfrm>
              <a:off x="3528298" y="4867694"/>
              <a:ext cx="30304502" cy="5632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4800" b="1" dirty="0"/>
                <a:t>Titulo: Máx. 20 palabras, fuente letra Arial, tamaño 11, texto justificado en minúsculas, sólo la primera letra del titulo deberá ir en mayúscula, texto justificado</a:t>
              </a:r>
            </a:p>
            <a:p>
              <a:pPr algn="ctr"/>
              <a:r>
                <a:rPr lang="es-MX" sz="2800" b="1" dirty="0"/>
                <a:t>Autores: Nombre (s) autor </a:t>
              </a:r>
              <a:r>
                <a:rPr lang="es-MX" sz="2800" b="1" baseline="30000" dirty="0"/>
                <a:t>1</a:t>
              </a:r>
              <a:r>
                <a:rPr lang="es-MX" sz="2800" b="1" dirty="0"/>
                <a:t> apellido paterno-apellido materno</a:t>
              </a:r>
              <a:r>
                <a:rPr lang="es-MX" sz="2800" b="1" baseline="30000" dirty="0"/>
                <a:t>1</a:t>
              </a:r>
              <a:r>
                <a:rPr lang="es-MX" sz="2800" b="1" dirty="0"/>
                <a:t>, Nombre (s) autor </a:t>
              </a:r>
              <a:r>
                <a:rPr lang="es-MX" sz="2800" b="1" baseline="30000" dirty="0"/>
                <a:t>2</a:t>
              </a:r>
              <a:r>
                <a:rPr lang="es-MX" sz="2800" b="1" dirty="0"/>
                <a:t> apellido paterno-apellido materno</a:t>
              </a:r>
              <a:r>
                <a:rPr lang="es-MX" sz="2800" b="1" baseline="30000" dirty="0"/>
                <a:t>2</a:t>
              </a:r>
              <a:r>
                <a:rPr lang="es-MX" sz="2800" b="1" dirty="0"/>
                <a:t>, Nombre (s) autor </a:t>
              </a:r>
              <a:r>
                <a:rPr lang="es-MX" sz="2800" b="1" baseline="30000" dirty="0"/>
                <a:t>3</a:t>
              </a:r>
              <a:r>
                <a:rPr lang="es-MX" sz="2800" b="1" dirty="0"/>
                <a:t> apellido paterno-apellido materno</a:t>
              </a:r>
            </a:p>
            <a:p>
              <a:pPr algn="ctr"/>
              <a:r>
                <a:rPr lang="es-MX" sz="2000" b="1" baseline="30000" dirty="0"/>
                <a:t>1</a:t>
              </a:r>
              <a:r>
                <a:rPr lang="es-MX" sz="2000" b="1" dirty="0"/>
                <a:t>Institución de filiación/adscripción, país, </a:t>
              </a:r>
              <a:r>
                <a:rPr lang="es-MX" sz="2000" b="1" baseline="30000" dirty="0"/>
                <a:t>2</a:t>
              </a:r>
              <a:r>
                <a:rPr lang="es-MX" sz="2000" b="1" dirty="0"/>
                <a:t>Institución de adscripción, país, Institución de adscripción, país</a:t>
              </a:r>
            </a:p>
            <a:p>
              <a:pPr algn="ctr"/>
              <a:r>
                <a:rPr lang="es-MX" sz="2000" dirty="0"/>
                <a:t>NOTA: Si los autores pertenecen a una sola institución no es necesario colocar números subíndices. </a:t>
              </a:r>
            </a:p>
            <a:p>
              <a:pPr algn="just"/>
              <a:r>
                <a:rPr lang="es-419" sz="1800" dirty="0">
                  <a:effectLst/>
                  <a:latin typeface="Arial" panose="020B0604020202020204" pitchFamily="34" charset="0"/>
                  <a:ea typeface="Aptos" panose="02110004020202020204"/>
                  <a:cs typeface="Aptos" panose="02110004020202020204"/>
                </a:rPr>
                <a:t>Marque con una “X” la temática que mejor describa su trabajo, las demás, por favor, elimínelas del formato:</a:t>
              </a:r>
              <a:endParaRPr lang="es-CO" sz="1800" dirty="0">
                <a:effectLst/>
                <a:latin typeface="Spectral"/>
                <a:ea typeface="Aptos" panose="02110004020202020204"/>
                <a:cs typeface="Aptos" panose="02110004020202020204"/>
              </a:endParaRPr>
            </a:p>
            <a:p>
              <a:pPr algn="just"/>
              <a:r>
                <a:rPr lang="es-419" sz="1800" dirty="0">
                  <a:effectLst/>
                  <a:latin typeface="Arial" panose="020B0604020202020204" pitchFamily="34" charset="0"/>
                  <a:ea typeface="Aptos" panose="02110004020202020204"/>
                  <a:cs typeface="Aptos" panose="02110004020202020204"/>
                </a:rPr>
                <a:t> </a:t>
              </a:r>
              <a:endParaRPr lang="es-CO" sz="1800" dirty="0">
                <a:effectLst/>
                <a:latin typeface="Spectral"/>
                <a:ea typeface="Aptos" panose="02110004020202020204"/>
                <a:cs typeface="Aptos" panose="02110004020202020204"/>
              </a:endParaRPr>
            </a:p>
            <a:p>
              <a:pPr algn="just">
                <a:spcBef>
                  <a:spcPts val="800"/>
                </a:spcBef>
                <a:spcAft>
                  <a:spcPts val="400"/>
                </a:spcAft>
              </a:pPr>
              <a:r>
                <a:rPr lang="es-419" sz="1800" b="1" dirty="0">
                  <a:effectLst/>
                  <a:latin typeface="Arial" panose="020B0604020202020204" pitchFamily="34" charset="0"/>
                  <a:ea typeface="Play"/>
                  <a:cs typeface="Play"/>
                </a:rPr>
                <a:t>[X  ]  </a:t>
              </a:r>
              <a:r>
                <a:rPr lang="es-MX" sz="1800" b="1" dirty="0">
                  <a:effectLst/>
                  <a:latin typeface="Arial" panose="020B0604020202020204" pitchFamily="34" charset="0"/>
                  <a:ea typeface="Play"/>
                  <a:cs typeface="Play"/>
                </a:rPr>
                <a:t>DIMENSIÓN I – Bienestar Humano y Justicia Social (ODS 1, 2, 3, 4, 5, 10)</a:t>
              </a:r>
              <a:endParaRPr lang="es-CO" sz="1800" b="1" dirty="0">
                <a:effectLst/>
                <a:latin typeface="Spectral"/>
                <a:ea typeface="Play"/>
                <a:cs typeface="Play"/>
              </a:endParaRPr>
            </a:p>
            <a:p>
              <a:pPr algn="just">
                <a:spcBef>
                  <a:spcPts val="800"/>
                </a:spcBef>
                <a:spcAft>
                  <a:spcPts val="400"/>
                </a:spcAft>
              </a:pPr>
              <a:r>
                <a:rPr lang="es-419" sz="1800" b="1" dirty="0">
                  <a:effectLst/>
                  <a:latin typeface="Arial" panose="020B0604020202020204" pitchFamily="34" charset="0"/>
                  <a:ea typeface="Play"/>
                  <a:cs typeface="Play"/>
                </a:rPr>
                <a:t>[X  ]  </a:t>
              </a:r>
              <a:r>
                <a:rPr lang="es-MX" sz="1800" b="1" dirty="0">
                  <a:effectLst/>
                  <a:latin typeface="Arial" panose="020B0604020202020204" pitchFamily="34" charset="0"/>
                  <a:ea typeface="Play"/>
                  <a:cs typeface="Play"/>
                </a:rPr>
                <a:t>DIMENSIÓN II – Prosperidad Sostenible y Transformación Productiva (ODS 7, 8, 9, 12)</a:t>
              </a:r>
              <a:endParaRPr lang="es-CO" sz="1800" b="1" dirty="0">
                <a:effectLst/>
                <a:latin typeface="Spectral"/>
                <a:ea typeface="Play"/>
                <a:cs typeface="Play"/>
              </a:endParaRPr>
            </a:p>
            <a:p>
              <a:pPr algn="just">
                <a:spcBef>
                  <a:spcPts val="800"/>
                </a:spcBef>
                <a:spcAft>
                  <a:spcPts val="400"/>
                </a:spcAft>
              </a:pPr>
              <a:r>
                <a:rPr lang="es-419" sz="1800" b="1" dirty="0">
                  <a:effectLst/>
                  <a:latin typeface="Arial" panose="020B0604020202020204" pitchFamily="34" charset="0"/>
                  <a:ea typeface="Play"/>
                  <a:cs typeface="Play"/>
                </a:rPr>
                <a:t>[X  ]  </a:t>
              </a:r>
              <a:r>
                <a:rPr lang="es-MX" sz="1800" b="1" dirty="0">
                  <a:effectLst/>
                  <a:latin typeface="Arial" panose="020B0604020202020204" pitchFamily="34" charset="0"/>
                  <a:ea typeface="Play"/>
                  <a:cs typeface="Play"/>
                </a:rPr>
                <a:t>DIMENSIÓN III – Capital Natural y Acción Climática (ODS 6, 13, 14, 15)</a:t>
              </a:r>
              <a:endParaRPr lang="es-CO" sz="1800" b="1" dirty="0">
                <a:effectLst/>
                <a:latin typeface="Spectral"/>
                <a:ea typeface="Play"/>
                <a:cs typeface="Play"/>
              </a:endParaRPr>
            </a:p>
            <a:p>
              <a:pPr algn="just">
                <a:spcBef>
                  <a:spcPts val="800"/>
                </a:spcBef>
                <a:spcAft>
                  <a:spcPts val="400"/>
                </a:spcAft>
              </a:pPr>
              <a:r>
                <a:rPr lang="es-419" sz="1800" b="1" dirty="0">
                  <a:effectLst/>
                  <a:latin typeface="Arial" panose="020B0604020202020204" pitchFamily="34" charset="0"/>
                  <a:ea typeface="Play"/>
                  <a:cs typeface="Play"/>
                </a:rPr>
                <a:t>[X  ]  </a:t>
              </a:r>
              <a:r>
                <a:rPr lang="es-MX" sz="1800" b="1" dirty="0">
                  <a:effectLst/>
                  <a:latin typeface="Arial" panose="020B0604020202020204" pitchFamily="34" charset="0"/>
                  <a:ea typeface="Play"/>
                  <a:cs typeface="Play"/>
                </a:rPr>
                <a:t>DIMENSIÓN IV – Ciudades, Territorio y Gobernanza (ODS 11, 16) y DIMENSIÓN V – Cooperación y Aceleración (ODS 17)</a:t>
              </a:r>
              <a:endParaRPr lang="es-CO" sz="1800" b="1" dirty="0">
                <a:effectLst/>
                <a:latin typeface="Spectral"/>
                <a:ea typeface="Play"/>
                <a:cs typeface="Play"/>
              </a:endParaRPr>
            </a:p>
            <a:p>
              <a:endParaRPr lang="es-MX" sz="4800" dirty="0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F1BA7911-2C10-462E-AAAA-03173D4AF630}"/>
                </a:ext>
              </a:extLst>
            </p:cNvPr>
            <p:cNvSpPr txBox="1"/>
            <p:nvPr/>
          </p:nvSpPr>
          <p:spPr>
            <a:xfrm>
              <a:off x="4407217" y="10049242"/>
              <a:ext cx="8028623" cy="1003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MX" sz="4400" b="1" dirty="0">
                  <a:solidFill>
                    <a:schemeClr val="bg1"/>
                  </a:solidFill>
                </a:rPr>
                <a:t>INTRODUCCIÓN</a:t>
              </a:r>
              <a:endParaRPr lang="es-CO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30E5BB3-3D96-466C-A097-6E77DAD6A3BE}"/>
                </a:ext>
              </a:extLst>
            </p:cNvPr>
            <p:cNvSpPr txBox="1"/>
            <p:nvPr/>
          </p:nvSpPr>
          <p:spPr>
            <a:xfrm>
              <a:off x="4407218" y="16575761"/>
              <a:ext cx="8028623" cy="1003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MX" sz="4400" b="1" dirty="0">
                  <a:solidFill>
                    <a:schemeClr val="bg1"/>
                  </a:solidFill>
                </a:rPr>
                <a:t>OBJETIVO GENERAL</a:t>
              </a:r>
              <a:endParaRPr lang="es-CO" sz="4400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19C1B32-2DD6-4AAD-A126-74950019E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10" b="2471"/>
            <a:stretch/>
          </p:blipFill>
          <p:spPr>
            <a:xfrm>
              <a:off x="6865859" y="32650392"/>
              <a:ext cx="24498061" cy="2992408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7032ED9-B268-445B-B9EC-37EF0FF641DB}"/>
                </a:ext>
              </a:extLst>
            </p:cNvPr>
            <p:cNvSpPr txBox="1"/>
            <p:nvPr/>
          </p:nvSpPr>
          <p:spPr>
            <a:xfrm>
              <a:off x="4407217" y="24843249"/>
              <a:ext cx="8028623" cy="1003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MX" sz="4400" b="1" dirty="0">
                  <a:solidFill>
                    <a:schemeClr val="bg1"/>
                  </a:solidFill>
                </a:rPr>
                <a:t>METODOLOGÍA</a:t>
              </a:r>
              <a:endParaRPr lang="es-CO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BE91280-A550-492A-887D-D64B8E6F4DBE}"/>
                </a:ext>
              </a:extLst>
            </p:cNvPr>
            <p:cNvSpPr txBox="1"/>
            <p:nvPr/>
          </p:nvSpPr>
          <p:spPr>
            <a:xfrm>
              <a:off x="23563897" y="10274624"/>
              <a:ext cx="8028623" cy="1003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MX" sz="4400" b="1" dirty="0">
                  <a:solidFill>
                    <a:schemeClr val="bg1"/>
                  </a:solidFill>
                </a:rPr>
                <a:t>RESULTADOS Y DISCUSIÓN</a:t>
              </a:r>
              <a:endParaRPr lang="es-CO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DA13D5B-84DF-410F-84F2-00603625BD3D}"/>
                </a:ext>
              </a:extLst>
            </p:cNvPr>
            <p:cNvSpPr txBox="1"/>
            <p:nvPr/>
          </p:nvSpPr>
          <p:spPr>
            <a:xfrm>
              <a:off x="23563897" y="25285083"/>
              <a:ext cx="8028623" cy="1003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MX" sz="4400" b="1" dirty="0">
                  <a:solidFill>
                    <a:schemeClr val="bg1"/>
                  </a:solidFill>
                </a:rPr>
                <a:t>BIBLIOGRAFÍA</a:t>
              </a:r>
              <a:endParaRPr lang="es-CO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60953046-BA93-4F62-B963-FC69F2A686CB}"/>
                </a:ext>
              </a:extLst>
            </p:cNvPr>
            <p:cNvSpPr txBox="1"/>
            <p:nvPr/>
          </p:nvSpPr>
          <p:spPr>
            <a:xfrm>
              <a:off x="23563897" y="16814780"/>
              <a:ext cx="8028623" cy="1003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MX" sz="4400" b="1" dirty="0">
                  <a:solidFill>
                    <a:schemeClr val="bg1"/>
                  </a:solidFill>
                </a:rPr>
                <a:t>CONCLUSIONES</a:t>
              </a:r>
              <a:endParaRPr lang="es-CO" sz="4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85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44E4EE0F-4229-4ABB-A915-98BEE5341823}"/>
              </a:ext>
            </a:extLst>
          </p:cNvPr>
          <p:cNvGrpSpPr/>
          <p:nvPr/>
        </p:nvGrpSpPr>
        <p:grpSpPr>
          <a:xfrm>
            <a:off x="3528298" y="215077"/>
            <a:ext cx="30304502" cy="35427723"/>
            <a:chOff x="3528298" y="215077"/>
            <a:chExt cx="30304502" cy="3542772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8BFB7109-E555-45F2-B7FB-9F39B7B33A82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12" t="-444" r="412" b="81236"/>
            <a:stretch/>
          </p:blipFill>
          <p:spPr>
            <a:xfrm>
              <a:off x="5486400" y="215077"/>
              <a:ext cx="24323040" cy="4808784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14714B97-3702-42D9-BB6B-DB063E27F22F}"/>
                </a:ext>
              </a:extLst>
            </p:cNvPr>
            <p:cNvSpPr txBox="1"/>
            <p:nvPr/>
          </p:nvSpPr>
          <p:spPr>
            <a:xfrm>
              <a:off x="3528298" y="4867694"/>
              <a:ext cx="30304502" cy="59093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/>
                <a:t>Title: Max. 20 words, Arial font, size 11, justified text in lowercase, only the first letter of the title should be capitalized, justified text</a:t>
              </a:r>
            </a:p>
            <a:p>
              <a:pPr algn="ctr"/>
              <a:r>
                <a:rPr lang="en-US" sz="2800" b="1" dirty="0"/>
                <a:t>Authors: Author </a:t>
              </a:r>
              <a:r>
                <a:rPr lang="en-US" sz="2800" b="1" baseline="30000" dirty="0"/>
                <a:t>1 </a:t>
              </a:r>
              <a:r>
                <a:rPr lang="en-US" sz="2800" b="1" dirty="0"/>
                <a:t>name(s) last name-mother's maiden name</a:t>
              </a:r>
              <a:r>
                <a:rPr lang="en-US" sz="2800" b="1" baseline="30000" dirty="0"/>
                <a:t>1</a:t>
              </a:r>
              <a:r>
                <a:rPr lang="en-US" sz="2800" b="1" dirty="0"/>
                <a:t>, Author </a:t>
              </a:r>
              <a:r>
                <a:rPr lang="en-US" sz="2800" b="1" baseline="30000" dirty="0"/>
                <a:t>2</a:t>
              </a:r>
              <a:r>
                <a:rPr lang="en-US" sz="2800" b="1" dirty="0"/>
                <a:t> name(s) last name-mother's maiden name</a:t>
              </a:r>
              <a:r>
                <a:rPr lang="en-US" sz="2800" b="1" baseline="30000" dirty="0"/>
                <a:t>2</a:t>
              </a:r>
              <a:r>
                <a:rPr lang="en-US" sz="2800" b="1" dirty="0"/>
                <a:t>, Author </a:t>
              </a:r>
              <a:r>
                <a:rPr lang="en-US" sz="2800" b="1" baseline="30000" dirty="0"/>
                <a:t>3</a:t>
              </a:r>
              <a:r>
                <a:rPr lang="en-US" sz="2800" b="1" dirty="0"/>
                <a:t> name(s) last name-mother's maiden name</a:t>
              </a:r>
            </a:p>
            <a:p>
              <a:pPr algn="ctr"/>
              <a:r>
                <a:rPr lang="es-MX" sz="2000" b="1" baseline="30000" dirty="0"/>
                <a:t>1</a:t>
              </a:r>
              <a:r>
                <a:rPr lang="es-MX" sz="2000" b="1" dirty="0"/>
                <a:t>Institución de filiación/adscripción, país, </a:t>
              </a:r>
              <a:r>
                <a:rPr lang="en-US" sz="2000" b="1" baseline="30000" dirty="0"/>
                <a:t>2</a:t>
              </a:r>
              <a:r>
                <a:rPr lang="en-US" sz="2000" b="1" dirty="0"/>
                <a:t>Affiliation institution, country, Affiliation institution, country</a:t>
              </a:r>
            </a:p>
            <a:p>
              <a:pPr algn="ctr"/>
              <a:r>
                <a:rPr lang="en-US" sz="2000" dirty="0"/>
                <a:t>NOTE: If the authors belong to a single institution, it is not necessary to include subscript numbers.</a:t>
              </a:r>
              <a:endParaRPr lang="es-MX" sz="2000" dirty="0"/>
            </a:p>
            <a:p>
              <a:pPr algn="just"/>
              <a:endParaRPr lang="en-US" sz="1800" dirty="0">
                <a:effectLst/>
                <a:latin typeface="Arial" panose="020B0604020202020204" pitchFamily="34" charset="0"/>
                <a:ea typeface="Aptos" panose="02110004020202020204"/>
                <a:cs typeface="Aptos" panose="02110004020202020204"/>
              </a:endParaRPr>
            </a:p>
            <a:p>
              <a:pPr algn="just"/>
              <a:r>
                <a:rPr lang="en-US" sz="1800" dirty="0">
                  <a:effectLst/>
                  <a:latin typeface="Arial" panose="020B0604020202020204" pitchFamily="34" charset="0"/>
                  <a:ea typeface="Aptos" panose="02110004020202020204"/>
                  <a:cs typeface="Aptos" panose="02110004020202020204"/>
                </a:rPr>
                <a:t>Mark with an “X” the theme that best describes your work; please delete the others from the form:</a:t>
              </a:r>
              <a:r>
                <a:rPr lang="es-419" sz="1800" dirty="0">
                  <a:effectLst/>
                  <a:latin typeface="Arial" panose="020B0604020202020204" pitchFamily="34" charset="0"/>
                  <a:ea typeface="Aptos" panose="02110004020202020204"/>
                  <a:cs typeface="Aptos" panose="02110004020202020204"/>
                </a:rPr>
                <a:t> </a:t>
              </a:r>
            </a:p>
            <a:p>
              <a:pPr algn="just"/>
              <a:endParaRPr lang="es-CO" sz="1800" dirty="0">
                <a:effectLst/>
                <a:latin typeface="Spectral"/>
                <a:ea typeface="Aptos" panose="02110004020202020204"/>
                <a:cs typeface="Aptos" panose="02110004020202020204"/>
              </a:endParaRPr>
            </a:p>
            <a:p>
              <a:pPr algn="just">
                <a:spcBef>
                  <a:spcPts val="800"/>
                </a:spcBef>
                <a:spcAft>
                  <a:spcPts val="400"/>
                </a:spcAft>
              </a:pPr>
              <a:r>
                <a:rPr lang="es-419" sz="1800" b="1" dirty="0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[X  ] </a:t>
              </a:r>
              <a:r>
                <a:rPr lang="en-US" sz="1800" b="1" dirty="0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DIMENSION I – Human Wellbeing and Social Justice</a:t>
              </a:r>
              <a:r>
                <a:rPr lang="es-MX" sz="1800" b="1" dirty="0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(</a:t>
              </a:r>
              <a:r>
                <a:rPr lang="es-CO" b="1" dirty="0">
                  <a:latin typeface="Arial" panose="020B0604020202020204" pitchFamily="34" charset="0"/>
                  <a:cs typeface="Arial" panose="020B0604020202020204" pitchFamily="34" charset="0"/>
                </a:rPr>
                <a:t>SDG</a:t>
              </a:r>
              <a:r>
                <a:rPr lang="es-MX" sz="1800" b="1" dirty="0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 1, 2, 3, 4, 5, 10)</a:t>
              </a:r>
              <a:endParaRPr lang="es-CO" sz="1800" b="1" dirty="0">
                <a:effectLst/>
                <a:latin typeface="Arial" panose="020B0604020202020204" pitchFamily="34" charset="0"/>
                <a:ea typeface="Play"/>
                <a:cs typeface="Arial" panose="020B0604020202020204" pitchFamily="34" charset="0"/>
              </a:endParaRPr>
            </a:p>
            <a:p>
              <a:pPr algn="just">
                <a:spcBef>
                  <a:spcPts val="800"/>
                </a:spcBef>
                <a:spcAft>
                  <a:spcPts val="400"/>
                </a:spcAft>
              </a:pPr>
              <a:r>
                <a:rPr lang="es-419" sz="1800" b="1" dirty="0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[X  ] DIMENSION II – </a:t>
              </a:r>
              <a:r>
                <a:rPr lang="es-419" sz="1800" b="1" dirty="0" err="1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Sustainable</a:t>
              </a:r>
              <a:r>
                <a:rPr lang="es-419" sz="1800" b="1" dirty="0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 </a:t>
              </a:r>
              <a:r>
                <a:rPr lang="es-419" sz="1800" b="1" dirty="0" err="1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Prosperity</a:t>
              </a:r>
              <a:r>
                <a:rPr lang="es-419" sz="1800" b="1" dirty="0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 and Productive </a:t>
              </a:r>
              <a:r>
                <a:rPr lang="es-419" sz="1800" b="1" dirty="0" err="1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Transformation</a:t>
              </a:r>
              <a:r>
                <a:rPr lang="es-MX" sz="1800" b="1" dirty="0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(</a:t>
              </a:r>
              <a:r>
                <a:rPr lang="es-CO" b="1" dirty="0">
                  <a:latin typeface="Arial" panose="020B0604020202020204" pitchFamily="34" charset="0"/>
                  <a:cs typeface="Arial" panose="020B0604020202020204" pitchFamily="34" charset="0"/>
                </a:rPr>
                <a:t>SDG</a:t>
              </a:r>
              <a:r>
                <a:rPr lang="es-MX" sz="1800" b="1" dirty="0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 7, 8, 9, 12)</a:t>
              </a:r>
              <a:endParaRPr lang="es-CO" sz="1800" b="1" dirty="0">
                <a:effectLst/>
                <a:latin typeface="Arial" panose="020B0604020202020204" pitchFamily="34" charset="0"/>
                <a:ea typeface="Play"/>
                <a:cs typeface="Arial" panose="020B0604020202020204" pitchFamily="34" charset="0"/>
              </a:endParaRPr>
            </a:p>
            <a:p>
              <a:pPr algn="just">
                <a:spcBef>
                  <a:spcPts val="800"/>
                </a:spcBef>
                <a:spcAft>
                  <a:spcPts val="400"/>
                </a:spcAft>
              </a:pPr>
              <a:r>
                <a:rPr lang="es-419" sz="1800" b="1" dirty="0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[X  ] DIMENSION III – Natural Capital and </a:t>
              </a:r>
              <a:r>
                <a:rPr lang="es-419" sz="1800" b="1" dirty="0" err="1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Climate</a:t>
              </a:r>
              <a:r>
                <a:rPr lang="es-419" sz="1800" b="1" dirty="0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 </a:t>
              </a:r>
              <a:r>
                <a:rPr lang="es-419" sz="1800" b="1" dirty="0" err="1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Action</a:t>
              </a:r>
              <a:r>
                <a:rPr lang="es-MX" sz="1800" b="1" dirty="0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(</a:t>
              </a:r>
              <a:r>
                <a:rPr lang="es-CO" b="1" dirty="0">
                  <a:latin typeface="Arial" panose="020B0604020202020204" pitchFamily="34" charset="0"/>
                  <a:cs typeface="Arial" panose="020B0604020202020204" pitchFamily="34" charset="0"/>
                </a:rPr>
                <a:t>SDG</a:t>
              </a:r>
              <a:r>
                <a:rPr lang="es-MX" sz="1800" b="1" dirty="0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 6, 13, 14, 15)</a:t>
              </a:r>
              <a:endParaRPr lang="es-CO" sz="1800" b="1" dirty="0">
                <a:effectLst/>
                <a:latin typeface="Arial" panose="020B0604020202020204" pitchFamily="34" charset="0"/>
                <a:ea typeface="Play"/>
                <a:cs typeface="Arial" panose="020B0604020202020204" pitchFamily="34" charset="0"/>
              </a:endParaRPr>
            </a:p>
            <a:p>
              <a:pPr algn="just">
                <a:spcBef>
                  <a:spcPts val="800"/>
                </a:spcBef>
                <a:spcAft>
                  <a:spcPts val="400"/>
                </a:spcAft>
              </a:pPr>
              <a:r>
                <a:rPr lang="es-419" sz="1800" b="1" dirty="0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[X  ] </a:t>
              </a:r>
              <a:r>
                <a:rPr lang="en-US" sz="1800" b="1" dirty="0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DIMENSION IV – Cities, Territory and Governance</a:t>
              </a:r>
              <a:r>
                <a:rPr lang="es-MX" sz="1800" b="1" dirty="0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(</a:t>
              </a:r>
              <a:r>
                <a:rPr lang="es-CO" b="1" dirty="0">
                  <a:latin typeface="Arial" panose="020B0604020202020204" pitchFamily="34" charset="0"/>
                  <a:cs typeface="Arial" panose="020B0604020202020204" pitchFamily="34" charset="0"/>
                </a:rPr>
                <a:t>SDG</a:t>
              </a:r>
              <a:r>
                <a:rPr lang="es-MX" sz="1800" b="1" dirty="0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 11, 16) </a:t>
              </a:r>
              <a:r>
                <a:rPr lang="en-US" sz="1800" b="1" dirty="0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and DIMENSION V – Cooperation and Acceleration</a:t>
              </a:r>
              <a:r>
                <a:rPr lang="es-MX" sz="1800" b="1" dirty="0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 (</a:t>
              </a:r>
              <a:r>
                <a:rPr lang="es-CO" b="1" dirty="0">
                  <a:latin typeface="Arial" panose="020B0604020202020204" pitchFamily="34" charset="0"/>
                  <a:cs typeface="Arial" panose="020B0604020202020204" pitchFamily="34" charset="0"/>
                </a:rPr>
                <a:t>SDG</a:t>
              </a:r>
              <a:r>
                <a:rPr lang="es-MX" sz="1800" b="1" dirty="0">
                  <a:effectLst/>
                  <a:latin typeface="Arial" panose="020B0604020202020204" pitchFamily="34" charset="0"/>
                  <a:ea typeface="Play"/>
                  <a:cs typeface="Arial" panose="020B0604020202020204" pitchFamily="34" charset="0"/>
                </a:rPr>
                <a:t> 17)</a:t>
              </a:r>
              <a:endParaRPr lang="es-CO" sz="1800" b="1" dirty="0">
                <a:effectLst/>
                <a:latin typeface="Arial" panose="020B0604020202020204" pitchFamily="34" charset="0"/>
                <a:ea typeface="Play"/>
                <a:cs typeface="Arial" panose="020B0604020202020204" pitchFamily="34" charset="0"/>
              </a:endParaRPr>
            </a:p>
            <a:p>
              <a:endParaRPr lang="es-MX" sz="4800" dirty="0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F1BA7911-2C10-462E-AAAA-03173D4AF630}"/>
                </a:ext>
              </a:extLst>
            </p:cNvPr>
            <p:cNvSpPr txBox="1"/>
            <p:nvPr/>
          </p:nvSpPr>
          <p:spPr>
            <a:xfrm>
              <a:off x="4407217" y="10049242"/>
              <a:ext cx="8028623" cy="1003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MX" sz="4400" b="1" dirty="0">
                  <a:solidFill>
                    <a:schemeClr val="bg1"/>
                  </a:solidFill>
                </a:rPr>
                <a:t>INTRODUCTION</a:t>
              </a:r>
              <a:endParaRPr lang="es-CO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30E5BB3-3D96-466C-A097-6E77DAD6A3BE}"/>
                </a:ext>
              </a:extLst>
            </p:cNvPr>
            <p:cNvSpPr txBox="1"/>
            <p:nvPr/>
          </p:nvSpPr>
          <p:spPr>
            <a:xfrm>
              <a:off x="4407218" y="16575761"/>
              <a:ext cx="8028623" cy="1003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MX" sz="4400" b="1" dirty="0">
                  <a:solidFill>
                    <a:schemeClr val="bg1"/>
                  </a:solidFill>
                </a:rPr>
                <a:t>AIM</a:t>
              </a:r>
              <a:endParaRPr lang="es-CO" sz="4400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19C1B32-2DD6-4AAD-A126-74950019E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10" b="2471"/>
            <a:stretch/>
          </p:blipFill>
          <p:spPr>
            <a:xfrm>
              <a:off x="6865859" y="32650392"/>
              <a:ext cx="24498061" cy="2992408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7032ED9-B268-445B-B9EC-37EF0FF641DB}"/>
                </a:ext>
              </a:extLst>
            </p:cNvPr>
            <p:cNvSpPr txBox="1"/>
            <p:nvPr/>
          </p:nvSpPr>
          <p:spPr>
            <a:xfrm>
              <a:off x="4407217" y="24843249"/>
              <a:ext cx="8028623" cy="1003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MX" sz="4400" b="1" dirty="0">
                  <a:solidFill>
                    <a:schemeClr val="bg1"/>
                  </a:solidFill>
                </a:rPr>
                <a:t>METHODOLOGY</a:t>
              </a:r>
              <a:endParaRPr lang="es-CO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BE91280-A550-492A-887D-D64B8E6F4DBE}"/>
                </a:ext>
              </a:extLst>
            </p:cNvPr>
            <p:cNvSpPr txBox="1"/>
            <p:nvPr/>
          </p:nvSpPr>
          <p:spPr>
            <a:xfrm>
              <a:off x="23563897" y="10274624"/>
              <a:ext cx="8028623" cy="1003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MX" sz="4400" b="1" dirty="0">
                  <a:solidFill>
                    <a:schemeClr val="bg1"/>
                  </a:solidFill>
                </a:rPr>
                <a:t>RESULTS AND DISCUSSION</a:t>
              </a:r>
              <a:endParaRPr lang="es-CO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DA13D5B-84DF-410F-84F2-00603625BD3D}"/>
                </a:ext>
              </a:extLst>
            </p:cNvPr>
            <p:cNvSpPr txBox="1"/>
            <p:nvPr/>
          </p:nvSpPr>
          <p:spPr>
            <a:xfrm>
              <a:off x="23563897" y="25285083"/>
              <a:ext cx="8028623" cy="1003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MX" sz="4400" b="1" dirty="0">
                  <a:solidFill>
                    <a:schemeClr val="bg1"/>
                  </a:solidFill>
                </a:rPr>
                <a:t>REFERENCES</a:t>
              </a:r>
              <a:endParaRPr lang="es-CO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60953046-BA93-4F62-B963-FC69F2A686CB}"/>
                </a:ext>
              </a:extLst>
            </p:cNvPr>
            <p:cNvSpPr txBox="1"/>
            <p:nvPr/>
          </p:nvSpPr>
          <p:spPr>
            <a:xfrm>
              <a:off x="23563897" y="16814780"/>
              <a:ext cx="8028623" cy="10030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MX" sz="4400" b="1" dirty="0">
                  <a:solidFill>
                    <a:schemeClr val="bg1"/>
                  </a:solidFill>
                </a:rPr>
                <a:t>CONCLUSIONS</a:t>
              </a:r>
              <a:endParaRPr lang="es-CO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C30D3085-C91B-4F22-8D4F-6BCA05EBA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5999738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6654" rIns="0" bIns="-6665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1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DIMENSION IV – Cities, Territory and Governance</a:t>
            </a:r>
            <a:r>
              <a:rPr kumimoji="0" lang="es-CO" altLang="es-CO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78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463</Words>
  <Application>Microsoft Office PowerPoint</Application>
  <PresentationFormat>Personalizado</PresentationFormat>
  <Paragraphs>34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inherit</vt:lpstr>
      <vt:lpstr>Spectral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Correa</dc:creator>
  <cp:lastModifiedBy>Dorcas Zúñiga Silgado</cp:lastModifiedBy>
  <cp:revision>12</cp:revision>
  <dcterms:created xsi:type="dcterms:W3CDTF">2026-06-11T20:06:04Z</dcterms:created>
  <dcterms:modified xsi:type="dcterms:W3CDTF">2026-06-12T18:48:22Z</dcterms:modified>
</cp:coreProperties>
</file>