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7" r:id="rId2"/>
    <p:sldId id="256" r:id="rId3"/>
    <p:sldId id="258" r:id="rId4"/>
    <p:sldId id="259" r:id="rId5"/>
    <p:sldId id="261" r:id="rId6"/>
    <p:sldId id="262" r:id="rId7"/>
    <p:sldId id="266" r:id="rId8"/>
    <p:sldId id="269" r:id="rId9"/>
    <p:sldId id="270" r:id="rId10"/>
    <p:sldId id="280" r:id="rId11"/>
    <p:sldId id="267" r:id="rId12"/>
    <p:sldId id="271" r:id="rId13"/>
    <p:sldId id="272" r:id="rId14"/>
    <p:sldId id="273" r:id="rId15"/>
    <p:sldId id="274" r:id="rId16"/>
    <p:sldId id="275" r:id="rId17"/>
    <p:sldId id="268" r:id="rId18"/>
    <p:sldId id="276" r:id="rId19"/>
    <p:sldId id="277" r:id="rId20"/>
    <p:sldId id="278" r:id="rId21"/>
    <p:sldId id="279" r:id="rId22"/>
    <p:sldId id="281" r:id="rId23"/>
    <p:sldId id="282" r:id="rId24"/>
    <p:sldId id="283" r:id="rId25"/>
    <p:sldId id="284" r:id="rId26"/>
    <p:sldId id="285" r:id="rId27"/>
    <p:sldId id="286" r:id="rId28"/>
    <p:sldId id="288" r:id="rId29"/>
    <p:sldId id="287" r:id="rId30"/>
    <p:sldId id="289" r:id="rId31"/>
    <p:sldId id="290" r:id="rId32"/>
    <p:sldId id="292" r:id="rId33"/>
    <p:sldId id="291" r:id="rId34"/>
    <p:sldId id="264" r:id="rId35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9296"/>
    <a:srgbClr val="492B86"/>
    <a:srgbClr val="9AAB07"/>
    <a:srgbClr val="9EAF07"/>
    <a:srgbClr val="D3A410"/>
    <a:srgbClr val="0BAEAC"/>
    <a:srgbClr val="F19408"/>
    <a:srgbClr val="0A2C32"/>
    <a:srgbClr val="B8BD17"/>
    <a:srgbClr val="1D6F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694"/>
  </p:normalViewPr>
  <p:slideViewPr>
    <p:cSldViewPr snapToGrid="0" snapToObjects="1">
      <p:cViewPr varScale="1">
        <p:scale>
          <a:sx n="107" d="100"/>
          <a:sy n="107" d="100"/>
        </p:scale>
        <p:origin x="1022" y="8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B7485-C8AD-0946-9563-7B0417269C9F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D1617-8FD5-1F4B-8DDC-8F5A901E30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7882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D1617-8FD5-1F4B-8DDC-8F5A901E301D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2038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D1617-8FD5-1F4B-8DDC-8F5A901E301D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2631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A262-E8FC-C24C-8B73-F800B66B0C00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7390-A85F-B94C-8722-048C0E9596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4034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A262-E8FC-C24C-8B73-F800B66B0C00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7390-A85F-B94C-8722-048C0E9596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6077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A262-E8FC-C24C-8B73-F800B66B0C00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7390-A85F-B94C-8722-048C0E9596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4802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A262-E8FC-C24C-8B73-F800B66B0C00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7390-A85F-B94C-8722-048C0E9596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1264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A262-E8FC-C24C-8B73-F800B66B0C00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7390-A85F-B94C-8722-048C0E9596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0847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A262-E8FC-C24C-8B73-F800B66B0C00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7390-A85F-B94C-8722-048C0E9596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9998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A262-E8FC-C24C-8B73-F800B66B0C00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7390-A85F-B94C-8722-048C0E9596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850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A262-E8FC-C24C-8B73-F800B66B0C00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7390-A85F-B94C-8722-048C0E9596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7751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A262-E8FC-C24C-8B73-F800B66B0C00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7390-A85F-B94C-8722-048C0E9596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7731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A262-E8FC-C24C-8B73-F800B66B0C00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7390-A85F-B94C-8722-048C0E9596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4403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A262-E8FC-C24C-8B73-F800B66B0C00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7390-A85F-B94C-8722-048C0E9596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7386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7A262-E8FC-C24C-8B73-F800B66B0C00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07390-A85F-B94C-8722-048C0E9596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931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978B96C-01C0-E10E-7985-D9E604FFCD6F}"/>
              </a:ext>
            </a:extLst>
          </p:cNvPr>
          <p:cNvSpPr txBox="1"/>
          <p:nvPr/>
        </p:nvSpPr>
        <p:spPr>
          <a:xfrm rot="16200000">
            <a:off x="6750278" y="1178983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800" dirty="0">
                <a:latin typeface="Arial" charset="0"/>
                <a:ea typeface="Arial" charset="0"/>
                <a:cs typeface="Arial" charset="0"/>
              </a:rPr>
              <a:t>CM-FR-006 Versión 12 Fecha</a:t>
            </a:r>
            <a:r>
              <a:rPr lang="es-CO" sz="200" dirty="0">
                <a:latin typeface="Arial" charset="0"/>
                <a:ea typeface="Arial" charset="0"/>
                <a:cs typeface="Arial" charset="0"/>
              </a:rPr>
              <a:t>:</a:t>
            </a:r>
            <a:r>
              <a:rPr lang="es-CO" sz="800" dirty="0">
                <a:latin typeface="Arial" charset="0"/>
                <a:ea typeface="Arial" charset="0"/>
                <a:cs typeface="Arial" charset="0"/>
              </a:rPr>
              <a:t> 05-02-2025</a:t>
            </a:r>
            <a:endParaRPr lang="es-CO" sz="800" dirty="0"/>
          </a:p>
        </p:txBody>
      </p:sp>
    </p:spTree>
    <p:extLst>
      <p:ext uri="{BB962C8B-B14F-4D97-AF65-F5344CB8AC3E}">
        <p14:creationId xmlns:p14="http://schemas.microsoft.com/office/powerpoint/2010/main" val="3306323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5C79E3C-0B1E-40CE-AA73-724CAE876284}"/>
              </a:ext>
            </a:extLst>
          </p:cNvPr>
          <p:cNvSpPr txBox="1"/>
          <p:nvPr/>
        </p:nvSpPr>
        <p:spPr>
          <a:xfrm>
            <a:off x="514350" y="721519"/>
            <a:ext cx="81010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Si nos ayudaste a responder estas preguntas, te agradecemos que nos indiques ¿A qué público perteneces? </a:t>
            </a:r>
            <a:endParaRPr lang="es-CO" dirty="0">
              <a:solidFill>
                <a:srgbClr val="FF0000"/>
              </a:solidFill>
            </a:endParaRPr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0B61D2DC-ED94-4400-AE12-B17F3D0DF7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971634"/>
              </p:ext>
            </p:extLst>
          </p:nvPr>
        </p:nvGraphicFramePr>
        <p:xfrm>
          <a:off x="1235869" y="1907380"/>
          <a:ext cx="6536532" cy="22246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68266">
                  <a:extLst>
                    <a:ext uri="{9D8B030D-6E8A-4147-A177-3AD203B41FA5}">
                      <a16:colId xmlns:a16="http://schemas.microsoft.com/office/drawing/2014/main" val="1163116711"/>
                    </a:ext>
                  </a:extLst>
                </a:gridCol>
                <a:gridCol w="3268266">
                  <a:extLst>
                    <a:ext uri="{9D8B030D-6E8A-4147-A177-3AD203B41FA5}">
                      <a16:colId xmlns:a16="http://schemas.microsoft.com/office/drawing/2014/main" val="4271927190"/>
                    </a:ext>
                  </a:extLst>
                </a:gridCol>
              </a:tblGrid>
              <a:tr h="370768">
                <a:tc>
                  <a:txBody>
                    <a:bodyPr/>
                    <a:lstStyle/>
                    <a:p>
                      <a:r>
                        <a:rPr lang="es-ES" dirty="0"/>
                        <a:t>VARIABLE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RESPUESTA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70153"/>
                  </a:ext>
                </a:extLst>
              </a:tr>
              <a:tr h="370768">
                <a:tc>
                  <a:txBody>
                    <a:bodyPr/>
                    <a:lstStyle/>
                    <a:p>
                      <a:r>
                        <a:rPr lang="es-ES" dirty="0"/>
                        <a:t>Estudiante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448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3739177"/>
                  </a:ext>
                </a:extLst>
              </a:tr>
              <a:tr h="370768">
                <a:tc>
                  <a:txBody>
                    <a:bodyPr/>
                    <a:lstStyle/>
                    <a:p>
                      <a:r>
                        <a:rPr lang="es-ES" dirty="0"/>
                        <a:t>Graduado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18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72388"/>
                  </a:ext>
                </a:extLst>
              </a:tr>
              <a:tr h="370768">
                <a:tc>
                  <a:txBody>
                    <a:bodyPr/>
                    <a:lstStyle/>
                    <a:p>
                      <a:r>
                        <a:rPr lang="es-ES" dirty="0"/>
                        <a:t>Docente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3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691096"/>
                  </a:ext>
                </a:extLst>
              </a:tr>
              <a:tr h="370768">
                <a:tc>
                  <a:txBody>
                    <a:bodyPr/>
                    <a:lstStyle/>
                    <a:p>
                      <a:r>
                        <a:rPr lang="es-ES" dirty="0"/>
                        <a:t>Administrativo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10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149751"/>
                  </a:ext>
                </a:extLst>
              </a:tr>
              <a:tr h="370768">
                <a:tc>
                  <a:txBody>
                    <a:bodyPr/>
                    <a:lstStyle/>
                    <a:p>
                      <a:r>
                        <a:rPr lang="es-ES" dirty="0"/>
                        <a:t>Total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479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708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5793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 txBox="1">
            <a:spLocks/>
          </p:cNvSpPr>
          <p:nvPr/>
        </p:nvSpPr>
        <p:spPr>
          <a:xfrm>
            <a:off x="407195" y="2274373"/>
            <a:ext cx="4836318" cy="1083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3200" b="0" i="0" u="none" strike="noStrike" cap="none" dirty="0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Total de respuestas cuantitativas </a:t>
            </a:r>
            <a:endParaRPr lang="es-ES" sz="12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Font typeface="Arial"/>
              <a:buNone/>
            </a:pPr>
            <a:endParaRPr lang="es-ES" dirty="0">
              <a:solidFill>
                <a:srgbClr val="492B86"/>
              </a:solidFill>
              <a:latin typeface="Arial Black"/>
              <a:cs typeface="Arial Black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D66DCD9-C730-4327-A138-DA7EE4B583BB}"/>
              </a:ext>
            </a:extLst>
          </p:cNvPr>
          <p:cNvSpPr txBox="1"/>
          <p:nvPr/>
        </p:nvSpPr>
        <p:spPr>
          <a:xfrm>
            <a:off x="4386263" y="2471737"/>
            <a:ext cx="5257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9408"/>
              </a:buClr>
              <a:buSzPts val="3200"/>
              <a:buFont typeface="Arial"/>
              <a:buNone/>
            </a:pPr>
            <a:r>
              <a:rPr lang="es-ES" sz="2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2,902</a:t>
            </a:r>
            <a:endParaRPr lang="es-ES" sz="28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0995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 txBox="1">
            <a:spLocks/>
          </p:cNvSpPr>
          <p:nvPr/>
        </p:nvSpPr>
        <p:spPr>
          <a:xfrm>
            <a:off x="457201" y="2229371"/>
            <a:ext cx="3714749" cy="684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s-ES" dirty="0">
              <a:solidFill>
                <a:srgbClr val="D3A410"/>
              </a:solidFill>
              <a:latin typeface="Arial Black"/>
              <a:cs typeface="Arial Black"/>
            </a:endParaRPr>
          </a:p>
        </p:txBody>
      </p:sp>
      <p:sp>
        <p:nvSpPr>
          <p:cNvPr id="5" name="Google Shape;100;p3">
            <a:extLst>
              <a:ext uri="{FF2B5EF4-FFF2-40B4-BE49-F238E27FC236}">
                <a16:creationId xmlns:a16="http://schemas.microsoft.com/office/drawing/2014/main" id="{DD0D52CB-ADB7-4B0D-9623-C868735D5CF7}"/>
              </a:ext>
            </a:extLst>
          </p:cNvPr>
          <p:cNvSpPr txBox="1"/>
          <p:nvPr/>
        </p:nvSpPr>
        <p:spPr>
          <a:xfrm>
            <a:off x="457201" y="2571750"/>
            <a:ext cx="6647496" cy="117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C32"/>
              </a:buClr>
              <a:buSzPts val="3200"/>
              <a:buFont typeface="Arial"/>
              <a:buNone/>
            </a:pPr>
            <a:r>
              <a:rPr lang="es-ES" sz="3600" b="0" i="0" u="none" strike="noStrike" cap="none"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DATOS </a:t>
            </a:r>
            <a:endParaRPr lang="es-ES" sz="1600" b="0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C32"/>
              </a:buClr>
              <a:buSzPts val="3200"/>
              <a:buFont typeface="Arial"/>
              <a:buNone/>
            </a:pPr>
            <a:r>
              <a:rPr lang="es-ES" sz="3600" b="0" i="0" u="none" strike="noStrike" cap="none"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CUALITATIVOS </a:t>
            </a:r>
            <a:endParaRPr lang="es-ES" sz="1600" b="0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9408"/>
              </a:buClr>
              <a:buSzPts val="3200"/>
              <a:buFont typeface="Arial"/>
              <a:buNone/>
            </a:pPr>
            <a:endParaRPr sz="3600" b="0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3677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5BA29F4-A4FA-443A-906F-7D8F96053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13" y="1177528"/>
            <a:ext cx="7800976" cy="608410"/>
          </a:xfrm>
        </p:spPr>
        <p:txBody>
          <a:bodyPr>
            <a:normAutofit fontScale="90000"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31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¿Qué información te gustaría recibir en tu</a:t>
            </a:r>
            <a:br>
              <a:rPr lang="es-ES" sz="31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31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correo institucional?</a:t>
            </a:r>
            <a:br>
              <a:rPr lang="es-ES" sz="4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s-CO" dirty="0">
              <a:solidFill>
                <a:srgbClr val="FF0000"/>
              </a:solidFill>
            </a:endParaRPr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9B876484-5AE1-4094-A148-E7604EFBAD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800391"/>
              </p:ext>
            </p:extLst>
          </p:nvPr>
        </p:nvGraphicFramePr>
        <p:xfrm>
          <a:off x="1100138" y="1889918"/>
          <a:ext cx="7100886" cy="2743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50443">
                  <a:extLst>
                    <a:ext uri="{9D8B030D-6E8A-4147-A177-3AD203B41FA5}">
                      <a16:colId xmlns:a16="http://schemas.microsoft.com/office/drawing/2014/main" val="1102975184"/>
                    </a:ext>
                  </a:extLst>
                </a:gridCol>
                <a:gridCol w="3550443">
                  <a:extLst>
                    <a:ext uri="{9D8B030D-6E8A-4147-A177-3AD203B41FA5}">
                      <a16:colId xmlns:a16="http://schemas.microsoft.com/office/drawing/2014/main" val="2643321087"/>
                    </a:ext>
                  </a:extLst>
                </a:gridCol>
              </a:tblGrid>
              <a:tr h="353201">
                <a:tc>
                  <a:txBody>
                    <a:bodyPr/>
                    <a:lstStyle/>
                    <a:p>
                      <a:r>
                        <a:rPr lang="es-ES" dirty="0"/>
                        <a:t>USUARIO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RESPUESTA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145587"/>
                  </a:ext>
                </a:extLst>
              </a:tr>
              <a:tr h="353201">
                <a:tc>
                  <a:txBody>
                    <a:bodyPr/>
                    <a:lstStyle/>
                    <a:p>
                      <a:r>
                        <a:rPr lang="es-ES" dirty="0" err="1"/>
                        <a:t>Catalina_lomdo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Matricula cero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4530845"/>
                  </a:ext>
                </a:extLst>
              </a:tr>
              <a:tr h="609635">
                <a:tc>
                  <a:txBody>
                    <a:bodyPr/>
                    <a:lstStyle/>
                    <a:p>
                      <a:r>
                        <a:rPr lang="es-ES" dirty="0" err="1"/>
                        <a:t>Josephdavid_mj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Referentes de becas, recordatorio sobre matricula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66318"/>
                  </a:ext>
                </a:extLst>
              </a:tr>
              <a:tr h="353201">
                <a:tc>
                  <a:txBody>
                    <a:bodyPr/>
                    <a:lstStyle/>
                    <a:p>
                      <a:r>
                        <a:rPr lang="es-ES" dirty="0" err="1"/>
                        <a:t>dayannacolmenares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Procesos eventos, inclusión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6454805"/>
                  </a:ext>
                </a:extLst>
              </a:tr>
              <a:tr h="609635">
                <a:tc>
                  <a:txBody>
                    <a:bodyPr/>
                    <a:lstStyle/>
                    <a:p>
                      <a:r>
                        <a:rPr lang="es-ES" dirty="0" err="1"/>
                        <a:t>Fernandarroyave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Sobre los semilleros de investigación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410111"/>
                  </a:ext>
                </a:extLst>
              </a:tr>
              <a:tr h="353201">
                <a:tc>
                  <a:txBody>
                    <a:bodyPr/>
                    <a:lstStyle/>
                    <a:p>
                      <a:r>
                        <a:rPr lang="es-ES" dirty="0"/>
                        <a:t>Edwinduque_90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Cursos y diplomados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242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8594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729182-F4D2-4D88-85E5-337E6D108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369" y="1313258"/>
            <a:ext cx="7622381" cy="265511"/>
          </a:xfrm>
        </p:spPr>
        <p:txBody>
          <a:bodyPr>
            <a:normAutofit fontScale="90000"/>
          </a:bodyPr>
          <a:lstStyle/>
          <a:p>
            <a:r>
              <a:rPr lang="es-ES" sz="3100" b="1" i="0" u="none" strike="noStrike" cap="none" dirty="0">
                <a:solidFill>
                  <a:srgbClr val="019296"/>
                </a:solidFill>
                <a:latin typeface="Arial"/>
                <a:ea typeface="Arial"/>
                <a:cs typeface="Arial"/>
                <a:sym typeface="Arial"/>
              </a:rPr>
              <a:t>¿Qué información te gustaría recibir en las redes sociales institucionales?</a:t>
            </a:r>
            <a:br>
              <a:rPr lang="es-ES" sz="4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s-CO" dirty="0"/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003599E7-4868-480F-85F8-8CE3F9562C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773286"/>
              </p:ext>
            </p:extLst>
          </p:nvPr>
        </p:nvGraphicFramePr>
        <p:xfrm>
          <a:off x="1000125" y="1747044"/>
          <a:ext cx="7365206" cy="2763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460254">
                  <a:extLst>
                    <a:ext uri="{9D8B030D-6E8A-4147-A177-3AD203B41FA5}">
                      <a16:colId xmlns:a16="http://schemas.microsoft.com/office/drawing/2014/main" val="870257116"/>
                    </a:ext>
                  </a:extLst>
                </a:gridCol>
                <a:gridCol w="3904952">
                  <a:extLst>
                    <a:ext uri="{9D8B030D-6E8A-4147-A177-3AD203B41FA5}">
                      <a16:colId xmlns:a16="http://schemas.microsoft.com/office/drawing/2014/main" val="30282602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USUARIO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RESPUESTA 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591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rissitos796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Información sobre cursos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650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err="1"/>
                        <a:t>Kristina.gutierrez.h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Inscripciones a eventos de Bienestar para alumnos e hijos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990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err="1"/>
                        <a:t>Darcyseveriche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Eventos de recreación y aprendizaje 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774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err="1"/>
                        <a:t>gascaquintero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La fecha de inicio de clases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804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Vale122526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Cursos gratuitos o capacitaciones que se hagan en la U 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5874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5851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 txBox="1">
            <a:spLocks/>
          </p:cNvSpPr>
          <p:nvPr/>
        </p:nvSpPr>
        <p:spPr>
          <a:xfrm>
            <a:off x="407195" y="2274373"/>
            <a:ext cx="4836318" cy="1083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3200" b="0" i="0" u="none" strike="noStrike" cap="none" dirty="0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Total de respuestas cualitativas </a:t>
            </a:r>
            <a:endParaRPr lang="es-ES" sz="12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Font typeface="Arial"/>
              <a:buNone/>
            </a:pPr>
            <a:endParaRPr lang="es-ES" dirty="0">
              <a:solidFill>
                <a:srgbClr val="492B86"/>
              </a:solidFill>
              <a:latin typeface="Arial Black"/>
              <a:cs typeface="Arial Black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D66DCD9-C730-4327-A138-DA7EE4B583BB}"/>
              </a:ext>
            </a:extLst>
          </p:cNvPr>
          <p:cNvSpPr txBox="1"/>
          <p:nvPr/>
        </p:nvSpPr>
        <p:spPr>
          <a:xfrm>
            <a:off x="4336256" y="2571750"/>
            <a:ext cx="53792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9408"/>
              </a:buClr>
              <a:buSzPts val="3200"/>
              <a:buFont typeface="Arial"/>
              <a:buNone/>
            </a:pPr>
            <a:r>
              <a:rPr lang="es-ES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74</a:t>
            </a:r>
          </a:p>
        </p:txBody>
      </p:sp>
    </p:spTree>
    <p:extLst>
      <p:ext uri="{BB962C8B-B14F-4D97-AF65-F5344CB8AC3E}">
        <p14:creationId xmlns:p14="http://schemas.microsoft.com/office/powerpoint/2010/main" val="3229451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 txBox="1">
            <a:spLocks/>
          </p:cNvSpPr>
          <p:nvPr/>
        </p:nvSpPr>
        <p:spPr>
          <a:xfrm>
            <a:off x="428625" y="2057401"/>
            <a:ext cx="6307929" cy="1364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3600" b="0" i="0" u="none" strike="noStrike" cap="none" dirty="0">
                <a:solidFill>
                  <a:srgbClr val="019296"/>
                </a:solidFill>
                <a:latin typeface="Arial Black"/>
                <a:ea typeface="Arial"/>
                <a:cs typeface="Arial"/>
                <a:sym typeface="Arial Black"/>
              </a:rPr>
              <a:t>EVIDENCIAS</a:t>
            </a:r>
            <a:r>
              <a:rPr lang="es-ES" sz="1400" b="0" i="0" u="none" strike="noStrike" cap="none" dirty="0">
                <a:solidFill>
                  <a:srgbClr val="019296"/>
                </a:solidFill>
                <a:latin typeface="Arial Black"/>
                <a:ea typeface="Arial"/>
                <a:cs typeface="Arial"/>
                <a:sym typeface="Arial Black"/>
              </a:rPr>
              <a:t> </a:t>
            </a:r>
            <a:endParaRPr lang="es-ES" sz="1400" b="0" i="0" u="none" strike="noStrike" cap="none" dirty="0">
              <a:solidFill>
                <a:srgbClr val="0192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Font typeface="Arial"/>
              <a:buNone/>
            </a:pPr>
            <a:endParaRPr lang="es-ES" dirty="0">
              <a:solidFill>
                <a:srgbClr val="019296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654655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7816057-6B2E-43D7-990A-3D3D18268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67" b="29722"/>
          <a:stretch/>
        </p:blipFill>
        <p:spPr>
          <a:xfrm>
            <a:off x="5679662" y="821531"/>
            <a:ext cx="2572802" cy="378103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74ADA65-6959-462A-806C-E0E98C472F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62" b="14374"/>
          <a:stretch/>
        </p:blipFill>
        <p:spPr>
          <a:xfrm>
            <a:off x="2935704" y="821531"/>
            <a:ext cx="2070452" cy="3710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CF455D7-E06D-4FF3-B221-5FC4A3F321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21" b="13525"/>
          <a:stretch/>
        </p:blipFill>
        <p:spPr>
          <a:xfrm>
            <a:off x="500822" y="720302"/>
            <a:ext cx="2070452" cy="370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56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9E61504-E1D4-4B1B-9855-0F51A29A71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83" b="28889"/>
          <a:stretch/>
        </p:blipFill>
        <p:spPr>
          <a:xfrm>
            <a:off x="4843464" y="477357"/>
            <a:ext cx="2814636" cy="416250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1863D85-02F9-4B5D-B35E-D116D9CB0D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50" b="13334"/>
          <a:stretch/>
        </p:blipFill>
        <p:spPr>
          <a:xfrm>
            <a:off x="1150504" y="503634"/>
            <a:ext cx="2313816" cy="413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646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A3BE07E-49C8-4F19-8E91-FA7CF02422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8" b="30556"/>
          <a:stretch/>
        </p:blipFill>
        <p:spPr>
          <a:xfrm>
            <a:off x="4843843" y="753665"/>
            <a:ext cx="2635663" cy="375949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4DF6979-7B00-482D-B020-95E894775F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28" b="14445"/>
          <a:stretch/>
        </p:blipFill>
        <p:spPr>
          <a:xfrm>
            <a:off x="1064780" y="753665"/>
            <a:ext cx="2313816" cy="406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73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1469" y="889687"/>
            <a:ext cx="8372475" cy="2310713"/>
          </a:xfrm>
        </p:spPr>
        <p:txBody>
          <a:bodyPr>
            <a:norm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9408"/>
              </a:buClr>
              <a:buSzPts val="3200"/>
              <a:buFont typeface="Arial"/>
              <a:buNone/>
            </a:pPr>
            <a:r>
              <a:rPr lang="es-ES" sz="3600" b="0" i="0" u="none" strike="noStrike" cap="none" dirty="0">
                <a:solidFill>
                  <a:srgbClr val="F19408"/>
                </a:solidFill>
                <a:latin typeface="Arial Black"/>
                <a:ea typeface="Arial Black"/>
                <a:cs typeface="Arial Black"/>
                <a:sym typeface="Arial Black"/>
              </a:rPr>
              <a:t>Encuesta de percepción de comunicaciones </a:t>
            </a:r>
            <a:endParaRPr lang="es-E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9408"/>
              </a:buClr>
              <a:buSzPts val="3200"/>
              <a:buFont typeface="Arial"/>
              <a:buNone/>
            </a:pPr>
            <a:r>
              <a:rPr lang="es-ES" sz="3600" b="0" i="0" u="none" strike="noStrike" cap="none" dirty="0">
                <a:solidFill>
                  <a:srgbClr val="F19408"/>
                </a:solidFill>
                <a:latin typeface="Arial Black"/>
                <a:ea typeface="Arial Black"/>
                <a:cs typeface="Arial Black"/>
                <a:sym typeface="Arial Black"/>
              </a:rPr>
              <a:t>2025 - 1</a:t>
            </a:r>
            <a:endParaRPr lang="es-ES"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s-ES" sz="3500" dirty="0">
              <a:latin typeface="Arial"/>
              <a:cs typeface="Arial"/>
            </a:endParaRPr>
          </a:p>
          <a:p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FAC7B8B-C68C-486C-AE0B-5AA527876809}"/>
              </a:ext>
            </a:extLst>
          </p:cNvPr>
          <p:cNvSpPr txBox="1"/>
          <p:nvPr/>
        </p:nvSpPr>
        <p:spPr>
          <a:xfrm>
            <a:off x="864394" y="3305313"/>
            <a:ext cx="7429500" cy="400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s-ES" sz="1800" b="0" i="0" u="none" strike="noStrike" cap="none" dirty="0">
                <a:latin typeface="Arial"/>
                <a:ea typeface="Arial"/>
                <a:cs typeface="Arial"/>
                <a:sym typeface="Arial"/>
              </a:rPr>
              <a:t>Institución Universitaria Colegio Mayor de Antioquia </a:t>
            </a:r>
            <a:endParaRPr lang="es-ES" sz="18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5546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370F6B5-5F7B-40CF-BB6D-96ABE97A58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28" b="15972"/>
          <a:stretch/>
        </p:blipFill>
        <p:spPr>
          <a:xfrm>
            <a:off x="992982" y="479534"/>
            <a:ext cx="2436018" cy="41967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B4A1A2D-7DB5-4418-A00E-7683C4CA9A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35" b="25138"/>
          <a:stretch/>
        </p:blipFill>
        <p:spPr>
          <a:xfrm>
            <a:off x="4679517" y="509337"/>
            <a:ext cx="2714264" cy="401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01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E35189C-81E5-432B-9155-28B6379073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8" b="22916"/>
          <a:stretch/>
        </p:blipFill>
        <p:spPr>
          <a:xfrm>
            <a:off x="4593430" y="653652"/>
            <a:ext cx="2671764" cy="426467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D80F280-B79D-4C7C-B78D-D4A20BB02F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55" b="13473"/>
          <a:stretch/>
        </p:blipFill>
        <p:spPr>
          <a:xfrm>
            <a:off x="1101276" y="489346"/>
            <a:ext cx="2313816" cy="41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65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B2961D5-9E63-4738-B249-970592BCC5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32" b="13472"/>
          <a:stretch/>
        </p:blipFill>
        <p:spPr>
          <a:xfrm>
            <a:off x="1273108" y="635793"/>
            <a:ext cx="2265701" cy="406420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D5D1407-46C7-46F3-8AA4-A0200FF04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50" b="20972"/>
          <a:stretch/>
        </p:blipFill>
        <p:spPr>
          <a:xfrm>
            <a:off x="4850606" y="442913"/>
            <a:ext cx="2793207" cy="436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61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3A7597-58D0-42A9-B273-85B0B1950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44" b="13750"/>
          <a:stretch/>
        </p:blipFill>
        <p:spPr>
          <a:xfrm>
            <a:off x="594981" y="582225"/>
            <a:ext cx="2313816" cy="40791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FAD9850-B24D-476A-B3E4-F75A7EAC19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91" b="4098"/>
          <a:stretch/>
        </p:blipFill>
        <p:spPr>
          <a:xfrm>
            <a:off x="3415092" y="407213"/>
            <a:ext cx="2313816" cy="44291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123A8B-7DA3-46A0-8448-CD409869DE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08" b="3611"/>
          <a:stretch/>
        </p:blipFill>
        <p:spPr>
          <a:xfrm>
            <a:off x="6208260" y="710813"/>
            <a:ext cx="2035383" cy="41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20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EDD5AE6-8EE4-4D45-B4E9-8B21063E89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40" b="14444"/>
          <a:stretch/>
        </p:blipFill>
        <p:spPr>
          <a:xfrm>
            <a:off x="529036" y="578644"/>
            <a:ext cx="2271855" cy="406122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6A6B515-3536-4BF3-92C6-1AB709B84C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22" b="6250"/>
          <a:stretch/>
        </p:blipFill>
        <p:spPr>
          <a:xfrm>
            <a:off x="6022164" y="450055"/>
            <a:ext cx="2271747" cy="424338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BC55BF7-1495-41A4-801D-BEFF56AC56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68" b="4721"/>
          <a:stretch/>
        </p:blipFill>
        <p:spPr>
          <a:xfrm>
            <a:off x="3215498" y="425052"/>
            <a:ext cx="2257837" cy="432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99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 txBox="1">
            <a:spLocks/>
          </p:cNvSpPr>
          <p:nvPr/>
        </p:nvSpPr>
        <p:spPr>
          <a:xfrm>
            <a:off x="457201" y="2229371"/>
            <a:ext cx="3714749" cy="684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s-ES" dirty="0">
              <a:solidFill>
                <a:srgbClr val="D3A410"/>
              </a:solidFill>
              <a:latin typeface="Arial Black"/>
              <a:cs typeface="Arial Black"/>
            </a:endParaRPr>
          </a:p>
        </p:txBody>
      </p:sp>
      <p:sp>
        <p:nvSpPr>
          <p:cNvPr id="6" name="Google Shape;255;p26">
            <a:extLst>
              <a:ext uri="{FF2B5EF4-FFF2-40B4-BE49-F238E27FC236}">
                <a16:creationId xmlns:a16="http://schemas.microsoft.com/office/drawing/2014/main" id="{FA91D808-CDF4-4A88-89AD-BA598403AD9D}"/>
              </a:ext>
            </a:extLst>
          </p:cNvPr>
          <p:cNvSpPr txBox="1"/>
          <p:nvPr/>
        </p:nvSpPr>
        <p:spPr>
          <a:xfrm>
            <a:off x="628651" y="2721769"/>
            <a:ext cx="5964743" cy="216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C32"/>
              </a:buClr>
              <a:buSzPts val="3200"/>
              <a:buFont typeface="Arial"/>
              <a:buNone/>
            </a:pPr>
            <a:r>
              <a:rPr lang="es-ES" sz="3200" b="0" i="0" u="none" strike="noStrike" cap="none"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ANÁLISIS</a:t>
            </a:r>
            <a:endParaRPr sz="1400" b="0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9971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55641E-02BF-431E-9A87-BE40DFDF8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194" y="885825"/>
            <a:ext cx="8279606" cy="3708798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s-ES" sz="3100" dirty="0">
                <a:latin typeface="Arial" panose="020B0604020202020204" pitchFamily="34" charset="0"/>
                <a:cs typeface="Arial" panose="020B0604020202020204" pitchFamily="34" charset="0"/>
              </a:rPr>
              <a:t>Con el fin de conocer la percepción de la comunidad institucional frente a las comunicaciones de la Institución Universitaria Colegio Mayor de Antioquia, se aplicó una encuesta semestral el 4 de julio de 2025 a través de las historias de Instagram del perfil oficial @iucolmayor. Esta estrategia busca mantener un canal abierto de retroalimentación con los públicos y mejorar de forma continua los procesos comunicacionales de la institución.</a:t>
            </a:r>
          </a:p>
          <a:p>
            <a:pPr marL="0" indent="0" algn="just">
              <a:buNone/>
            </a:pPr>
            <a:r>
              <a:rPr lang="es-ES" sz="3100" dirty="0">
                <a:latin typeface="Arial" panose="020B0604020202020204" pitchFamily="34" charset="0"/>
                <a:cs typeface="Arial" panose="020B0604020202020204" pitchFamily="34" charset="0"/>
              </a:rPr>
              <a:t>La encuesta se compuso de preguntas tanto </a:t>
            </a:r>
            <a:r>
              <a:rPr lang="es-ES" sz="3100" b="1" dirty="0">
                <a:latin typeface="Arial" panose="020B0604020202020204" pitchFamily="34" charset="0"/>
                <a:cs typeface="Arial" panose="020B0604020202020204" pitchFamily="34" charset="0"/>
              </a:rPr>
              <a:t>cuantitativas</a:t>
            </a:r>
            <a:r>
              <a:rPr lang="es-ES" sz="3100" dirty="0">
                <a:latin typeface="Arial" panose="020B0604020202020204" pitchFamily="34" charset="0"/>
                <a:cs typeface="Arial" panose="020B0604020202020204" pitchFamily="34" charset="0"/>
              </a:rPr>
              <a:t> (cerradas) como </a:t>
            </a:r>
            <a:r>
              <a:rPr lang="es-ES" sz="3100" b="1" dirty="0">
                <a:latin typeface="Arial" panose="020B0604020202020204" pitchFamily="34" charset="0"/>
                <a:cs typeface="Arial" panose="020B0604020202020204" pitchFamily="34" charset="0"/>
              </a:rPr>
              <a:t>cualitativas</a:t>
            </a:r>
            <a:r>
              <a:rPr lang="es-ES" sz="3100" dirty="0">
                <a:latin typeface="Arial" panose="020B0604020202020204" pitchFamily="34" charset="0"/>
                <a:cs typeface="Arial" panose="020B0604020202020204" pitchFamily="34" charset="0"/>
              </a:rPr>
              <a:t> (abiertas), logrando una participación destacada con </a:t>
            </a:r>
            <a:r>
              <a:rPr lang="es-ES" sz="3100" b="1" dirty="0">
                <a:latin typeface="Arial" panose="020B0604020202020204" pitchFamily="34" charset="0"/>
                <a:cs typeface="Arial" panose="020B0604020202020204" pitchFamily="34" charset="0"/>
              </a:rPr>
              <a:t>2.902 respuestas cuantitativas</a:t>
            </a:r>
            <a:r>
              <a:rPr lang="es-ES" sz="31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ES" sz="3100" b="1" dirty="0">
                <a:latin typeface="Arial" panose="020B0604020202020204" pitchFamily="34" charset="0"/>
                <a:cs typeface="Arial" panose="020B0604020202020204" pitchFamily="34" charset="0"/>
              </a:rPr>
              <a:t>74 respuestas cualitativas</a:t>
            </a:r>
            <a:r>
              <a:rPr lang="es-ES" sz="3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563585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FCF215-8D04-49E0-848F-4A242D28F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3" y="407193"/>
            <a:ext cx="8222456" cy="4080273"/>
          </a:xfrm>
        </p:spPr>
        <p:txBody>
          <a:bodyPr>
            <a:noAutofit/>
          </a:bodyPr>
          <a:lstStyle/>
          <a:p>
            <a:pPr algn="just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El 89.5% se siente satisfecho o muy satisfecho con las comunicaciones, lo cual indica un buen nivel de aceptación.</a:t>
            </a:r>
          </a:p>
          <a:p>
            <a:pPr algn="just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Aunque muchos reciben la información en el correo adecuado, se evidencia que aún hay usuarios que no diferencian entre el institucional y el personal.</a:t>
            </a:r>
          </a:p>
          <a:p>
            <a:pPr algn="just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El 88% considera que la respuesta es oportuna, lo que habla bien del manejo de redes.</a:t>
            </a:r>
          </a:p>
          <a:p>
            <a:pPr algn="just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El 77% valora positivamente la agilidad, aunque hay una percepción regular en casi 1 de cada 5 personas.</a:t>
            </a:r>
          </a:p>
          <a:p>
            <a:pPr algn="just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El 84% reconoce un trato amable. Aun así, hay margen para fortalecer la experiencia de atención.</a:t>
            </a:r>
          </a:p>
          <a:p>
            <a:pPr algn="just"/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Dato clave: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mayor participación de estudiantes, lo cual permite enfocar acciones principalmente hacia este grupo.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351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 txBox="1">
            <a:spLocks/>
          </p:cNvSpPr>
          <p:nvPr/>
        </p:nvSpPr>
        <p:spPr>
          <a:xfrm>
            <a:off x="407194" y="2143125"/>
            <a:ext cx="5150643" cy="1214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dirty="0">
                <a:solidFill>
                  <a:srgbClr val="492B86"/>
                </a:solidFill>
                <a:latin typeface="Arial Black"/>
                <a:cs typeface="Arial Black"/>
              </a:rPr>
              <a:t>Fortalezas </a:t>
            </a:r>
          </a:p>
        </p:txBody>
      </p:sp>
    </p:spTree>
    <p:extLst>
      <p:ext uri="{BB962C8B-B14F-4D97-AF65-F5344CB8AC3E}">
        <p14:creationId xmlns:p14="http://schemas.microsoft.com/office/powerpoint/2010/main" val="23069737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FE7F59-1AA6-4EFA-A660-10EC8903F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06" y="442913"/>
            <a:ext cx="8293894" cy="4151710"/>
          </a:xfrm>
        </p:spPr>
        <p:txBody>
          <a:bodyPr>
            <a:normAutofit/>
          </a:bodyPr>
          <a:lstStyle/>
          <a:p>
            <a:pPr algn="just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Alta participación (más de 2.900 respuestas), reflejo de una comunidad activa y comprometida.</a:t>
            </a:r>
          </a:p>
          <a:p>
            <a:pPr algn="just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Percepción muy positiva de la amabilidad y la atención en redes.</a:t>
            </a:r>
          </a:p>
          <a:p>
            <a:pPr algn="just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Uso acertado de Instagram como canal de interacción con el público joven.</a:t>
            </a:r>
          </a:p>
          <a:p>
            <a:pPr algn="just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Solicitud activa de contenidos informativos (fechas, becas, cursos, eventos), lo que demuestra interés y necesidad de comunicación clara.</a:t>
            </a:r>
            <a:endParaRPr lang="es-C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715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72052" y="1131764"/>
            <a:ext cx="3714749" cy="3564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b="0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Encuesta realizada durante el día 4 de julio, a través de las historias de Instagram de @iucolmayor </a:t>
            </a:r>
          </a:p>
          <a:p>
            <a:pPr marL="0" indent="0">
              <a:buNone/>
            </a:pPr>
            <a:endParaRPr lang="es-E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457201" y="2229371"/>
            <a:ext cx="3714749" cy="684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s-ES" dirty="0">
              <a:solidFill>
                <a:srgbClr val="D3A410"/>
              </a:solidFill>
              <a:latin typeface="Arial Black"/>
              <a:cs typeface="Arial Black"/>
            </a:endParaRPr>
          </a:p>
        </p:txBody>
      </p:sp>
      <p:sp>
        <p:nvSpPr>
          <p:cNvPr id="5" name="Google Shape;100;p3">
            <a:extLst>
              <a:ext uri="{FF2B5EF4-FFF2-40B4-BE49-F238E27FC236}">
                <a16:creationId xmlns:a16="http://schemas.microsoft.com/office/drawing/2014/main" id="{DD0D52CB-ADB7-4B0D-9623-C868735D5CF7}"/>
              </a:ext>
            </a:extLst>
          </p:cNvPr>
          <p:cNvSpPr txBox="1"/>
          <p:nvPr/>
        </p:nvSpPr>
        <p:spPr>
          <a:xfrm>
            <a:off x="-485775" y="1944618"/>
            <a:ext cx="6351269" cy="82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9408"/>
              </a:buClr>
              <a:buSzPts val="3200"/>
              <a:buFont typeface="Arial"/>
              <a:buNone/>
            </a:pPr>
            <a:r>
              <a:rPr lang="es-ES" sz="3600" b="0" i="0" u="none" strike="noStrike" cap="none"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Metodología</a:t>
            </a:r>
            <a:endParaRPr sz="3600" b="0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15445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 txBox="1">
            <a:spLocks/>
          </p:cNvSpPr>
          <p:nvPr/>
        </p:nvSpPr>
        <p:spPr>
          <a:xfrm>
            <a:off x="457201" y="2229371"/>
            <a:ext cx="3714749" cy="684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s-ES" dirty="0">
              <a:solidFill>
                <a:srgbClr val="D3A410"/>
              </a:solidFill>
              <a:latin typeface="Arial Black"/>
              <a:cs typeface="Arial Black"/>
            </a:endParaRPr>
          </a:p>
        </p:txBody>
      </p:sp>
      <p:sp>
        <p:nvSpPr>
          <p:cNvPr id="5" name="Google Shape;100;p3">
            <a:extLst>
              <a:ext uri="{FF2B5EF4-FFF2-40B4-BE49-F238E27FC236}">
                <a16:creationId xmlns:a16="http://schemas.microsoft.com/office/drawing/2014/main" id="{DD0D52CB-ADB7-4B0D-9623-C868735D5CF7}"/>
              </a:ext>
            </a:extLst>
          </p:cNvPr>
          <p:cNvSpPr txBox="1"/>
          <p:nvPr/>
        </p:nvSpPr>
        <p:spPr>
          <a:xfrm>
            <a:off x="457201" y="2571750"/>
            <a:ext cx="6647496" cy="117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9408"/>
              </a:buClr>
              <a:buSzPts val="3200"/>
              <a:buFont typeface="Arial"/>
              <a:buNone/>
            </a:pPr>
            <a:r>
              <a:rPr lang="es-ES" sz="36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DEBILIDADES</a:t>
            </a:r>
            <a:r>
              <a:rPr lang="es-ES" sz="36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600" b="0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06896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95E310-A955-4F5F-B62A-1A78EF7B2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355" y="885825"/>
            <a:ext cx="8079583" cy="3708798"/>
          </a:xfrm>
        </p:spPr>
        <p:txBody>
          <a:bodyPr>
            <a:normAutofit/>
          </a:bodyPr>
          <a:lstStyle/>
          <a:p>
            <a:pPr algn="just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Algunas personas aún no utilizan el 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correo institucional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o no lo diferencian.</a:t>
            </a:r>
          </a:p>
          <a:p>
            <a:pPr algn="just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12 usuarios calificaron la atención al ciudadano como "mala", y 45 evaluaron la respuesta en redes como inoportuna.</a:t>
            </a:r>
          </a:p>
          <a:p>
            <a:pPr algn="just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Baja participación de docentes, administrativos y graduados, lo que limita una mirada más amplia.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168739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 txBox="1">
            <a:spLocks/>
          </p:cNvSpPr>
          <p:nvPr/>
        </p:nvSpPr>
        <p:spPr>
          <a:xfrm>
            <a:off x="428625" y="2057401"/>
            <a:ext cx="6307929" cy="1364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3600" dirty="0">
                <a:solidFill>
                  <a:srgbClr val="019296"/>
                </a:solidFill>
                <a:latin typeface="Arial Black"/>
                <a:ea typeface="Arial"/>
                <a:cs typeface="Arial"/>
                <a:sym typeface="Arial Black"/>
              </a:rPr>
              <a:t>CONCLUSIONES </a:t>
            </a:r>
            <a:r>
              <a:rPr lang="es-ES" sz="1400" b="0" i="0" u="none" strike="noStrike" cap="none" dirty="0">
                <a:solidFill>
                  <a:srgbClr val="019296"/>
                </a:solidFill>
                <a:latin typeface="Arial Black"/>
                <a:ea typeface="Arial"/>
                <a:cs typeface="Arial"/>
                <a:sym typeface="Arial Black"/>
              </a:rPr>
              <a:t> </a:t>
            </a:r>
            <a:endParaRPr lang="es-ES" sz="1400" b="0" i="0" u="none" strike="noStrike" cap="none" dirty="0">
              <a:solidFill>
                <a:srgbClr val="0192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Font typeface="Arial"/>
              <a:buNone/>
            </a:pPr>
            <a:endParaRPr lang="es-ES" dirty="0">
              <a:solidFill>
                <a:srgbClr val="019296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9794353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655130A8-50E2-413B-BE30-CD08518F7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638" y="821531"/>
            <a:ext cx="8029575" cy="3714750"/>
          </a:xfrm>
        </p:spPr>
        <p:txBody>
          <a:bodyPr>
            <a:normAutofit fontScale="70000" lnSpcReduction="20000"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alta participación demuestra una comunidad interesada y conectada con la institución.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Instagram funciona como un canal cercano y efectivo para interactuar con los públicos.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mayoría valora positivamente las comunicaciones y la atención recibida.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Los estudiantes quieren estar informados y participan activamente con sus sugerencias.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Colmayor</a:t>
            </a:r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reafirma su compromiso con una comunicación estratégica, cercana y en mejora continua.</a:t>
            </a:r>
          </a:p>
          <a:p>
            <a:pPr algn="just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779570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596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 txBox="1">
            <a:spLocks/>
          </p:cNvSpPr>
          <p:nvPr/>
        </p:nvSpPr>
        <p:spPr>
          <a:xfrm>
            <a:off x="328613" y="2793207"/>
            <a:ext cx="6307929" cy="1364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3200" b="0" i="0" u="none" strike="noStrike" cap="none" dirty="0">
                <a:solidFill>
                  <a:srgbClr val="019296"/>
                </a:solidFill>
                <a:latin typeface="Arial Black"/>
                <a:ea typeface="Arial Black"/>
                <a:cs typeface="Arial Black"/>
                <a:sym typeface="Arial Black"/>
              </a:rPr>
              <a:t>DATOS CUANTITATIVOS </a:t>
            </a:r>
            <a:endParaRPr lang="es-ES" sz="1400" b="0" i="0" u="none" strike="noStrike" cap="none" dirty="0">
              <a:solidFill>
                <a:srgbClr val="0192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Font typeface="Arial"/>
              <a:buNone/>
            </a:pPr>
            <a:endParaRPr lang="es-ES" dirty="0">
              <a:solidFill>
                <a:srgbClr val="019296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91358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2880EF66-DE71-420E-B408-B25B6B3FD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71550"/>
            <a:ext cx="8508206" cy="950119"/>
          </a:xfrm>
        </p:spPr>
        <p:txBody>
          <a:bodyPr>
            <a:normAutofit fontScale="90000"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F19408"/>
              </a:buClr>
              <a:buSzPct val="100000"/>
              <a:buFont typeface="Arial"/>
              <a:buNone/>
            </a:pPr>
            <a:r>
              <a:rPr lang="es-ES" sz="2700" b="1" i="0" u="none" strike="noStrike" cap="none" dirty="0">
                <a:solidFill>
                  <a:srgbClr val="019296"/>
                </a:solidFill>
                <a:latin typeface="Arial"/>
                <a:ea typeface="Arial"/>
                <a:cs typeface="Arial"/>
                <a:sym typeface="Arial"/>
              </a:rPr>
              <a:t>¿Qué tan satisfecho te encuentras con las</a:t>
            </a:r>
            <a:br>
              <a:rPr lang="es-ES" sz="2700" b="0" i="0" u="none" strike="noStrike" cap="none" dirty="0">
                <a:solidFill>
                  <a:srgbClr val="01929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ES" sz="2700" b="1" i="0" u="none" strike="noStrike" cap="none" dirty="0">
                <a:solidFill>
                  <a:srgbClr val="019296"/>
                </a:solidFill>
                <a:latin typeface="Arial"/>
                <a:ea typeface="Arial"/>
                <a:cs typeface="Arial"/>
                <a:sym typeface="Arial"/>
              </a:rPr>
              <a:t>comunicaciones </a:t>
            </a:r>
            <a:r>
              <a:rPr lang="es-ES" sz="2700" b="1" i="0" u="none" strike="noStrike" cap="none" dirty="0" err="1">
                <a:solidFill>
                  <a:srgbClr val="019296"/>
                </a:solidFill>
                <a:latin typeface="Arial"/>
                <a:ea typeface="Arial"/>
                <a:cs typeface="Arial"/>
                <a:sym typeface="Arial"/>
              </a:rPr>
              <a:t>Colmayor</a:t>
            </a:r>
            <a:r>
              <a:rPr lang="es-ES" sz="2700" b="1" i="0" u="none" strike="noStrike" cap="none" dirty="0">
                <a:solidFill>
                  <a:srgbClr val="019296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br>
              <a:rPr lang="es-ES" sz="4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s-CO" dirty="0"/>
          </a:p>
        </p:txBody>
      </p:sp>
      <p:graphicFrame>
        <p:nvGraphicFramePr>
          <p:cNvPr id="10" name="Tabla 10">
            <a:extLst>
              <a:ext uri="{FF2B5EF4-FFF2-40B4-BE49-F238E27FC236}">
                <a16:creationId xmlns:a16="http://schemas.microsoft.com/office/drawing/2014/main" id="{C8DFFB4A-33C8-4A2C-9DA5-D62AFB86DD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682694"/>
              </p:ext>
            </p:extLst>
          </p:nvPr>
        </p:nvGraphicFramePr>
        <p:xfrm>
          <a:off x="1523999" y="2047081"/>
          <a:ext cx="6326982" cy="202485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163491">
                  <a:extLst>
                    <a:ext uri="{9D8B030D-6E8A-4147-A177-3AD203B41FA5}">
                      <a16:colId xmlns:a16="http://schemas.microsoft.com/office/drawing/2014/main" val="1203783062"/>
                    </a:ext>
                  </a:extLst>
                </a:gridCol>
                <a:gridCol w="3163491">
                  <a:extLst>
                    <a:ext uri="{9D8B030D-6E8A-4147-A177-3AD203B41FA5}">
                      <a16:colId xmlns:a16="http://schemas.microsoft.com/office/drawing/2014/main" val="1009737999"/>
                    </a:ext>
                  </a:extLst>
                </a:gridCol>
              </a:tblGrid>
              <a:tr h="385018">
                <a:tc>
                  <a:txBody>
                    <a:bodyPr/>
                    <a:lstStyle/>
                    <a:p>
                      <a:r>
                        <a:rPr lang="es-ES" dirty="0"/>
                        <a:t>VARIABLE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RESPUESTA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0653033"/>
                  </a:ext>
                </a:extLst>
              </a:tr>
              <a:tr h="385018">
                <a:tc>
                  <a:txBody>
                    <a:bodyPr/>
                    <a:lstStyle/>
                    <a:p>
                      <a:r>
                        <a:rPr lang="es-ES" dirty="0"/>
                        <a:t>Muy satisfecho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246 votos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251096"/>
                  </a:ext>
                </a:extLst>
              </a:tr>
              <a:tr h="385018">
                <a:tc>
                  <a:txBody>
                    <a:bodyPr/>
                    <a:lstStyle/>
                    <a:p>
                      <a:r>
                        <a:rPr lang="es-ES" dirty="0"/>
                        <a:t>Satisfecho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264 votos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340127"/>
                  </a:ext>
                </a:extLst>
              </a:tr>
              <a:tr h="484784">
                <a:tc>
                  <a:txBody>
                    <a:bodyPr/>
                    <a:lstStyle/>
                    <a:p>
                      <a:r>
                        <a:rPr lang="es-ES" dirty="0"/>
                        <a:t>Insatisfecho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60 votos 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352353"/>
                  </a:ext>
                </a:extLst>
              </a:tr>
              <a:tr h="385018">
                <a:tc gridSpan="2">
                  <a:txBody>
                    <a:bodyPr/>
                    <a:lstStyle/>
                    <a:p>
                      <a:r>
                        <a:rPr lang="es-ES" dirty="0"/>
                        <a:t>Total                                                     570</a:t>
                      </a:r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9973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4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ABDC65-5FF5-4B01-94BE-87A82154E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1012031"/>
            <a:ext cx="7372349" cy="729853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800" b="1" i="0" u="none" strike="noStrike" cap="none" dirty="0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¿A qué correo te llega información de la</a:t>
            </a:r>
            <a:br>
              <a:rPr lang="es-ES" sz="2800" b="0" i="0" u="none" strike="noStrike" cap="none" dirty="0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2800" b="1" i="0" u="none" strike="noStrike" cap="none" dirty="0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institución?</a:t>
            </a:r>
            <a:br>
              <a:rPr lang="es-ES" sz="2800" b="0" i="0" u="none" strike="noStrike" cap="none" dirty="0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s-CO" sz="2800" dirty="0">
              <a:solidFill>
                <a:srgbClr val="92D050"/>
              </a:solidFill>
            </a:endParaRPr>
          </a:p>
        </p:txBody>
      </p:sp>
      <p:graphicFrame>
        <p:nvGraphicFramePr>
          <p:cNvPr id="3" name="Tabla 4">
            <a:extLst>
              <a:ext uri="{FF2B5EF4-FFF2-40B4-BE49-F238E27FC236}">
                <a16:creationId xmlns:a16="http://schemas.microsoft.com/office/drawing/2014/main" id="{429EB7DC-801A-473C-A80F-ECF9532DF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876376"/>
              </p:ext>
            </p:extLst>
          </p:nvPr>
        </p:nvGraphicFramePr>
        <p:xfrm>
          <a:off x="1357313" y="2047081"/>
          <a:ext cx="6262686" cy="191579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31343">
                  <a:extLst>
                    <a:ext uri="{9D8B030D-6E8A-4147-A177-3AD203B41FA5}">
                      <a16:colId xmlns:a16="http://schemas.microsoft.com/office/drawing/2014/main" val="3958967394"/>
                    </a:ext>
                  </a:extLst>
                </a:gridCol>
                <a:gridCol w="3131343">
                  <a:extLst>
                    <a:ext uri="{9D8B030D-6E8A-4147-A177-3AD203B41FA5}">
                      <a16:colId xmlns:a16="http://schemas.microsoft.com/office/drawing/2014/main" val="30219538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VARIABLE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RESPUETA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609465"/>
                  </a:ext>
                </a:extLst>
              </a:tr>
              <a:tr h="432435">
                <a:tc>
                  <a:txBody>
                    <a:bodyPr/>
                    <a:lstStyle/>
                    <a:p>
                      <a:r>
                        <a:rPr lang="es-ES" dirty="0"/>
                        <a:t>Al correo certificado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50 votos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298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Al correo electrónico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280 votos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93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Al correo institucional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243 votos 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632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Total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573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243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8108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3FCEF0-C255-4D1E-885F-2FC6CE9B4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2" y="1133475"/>
            <a:ext cx="7779544" cy="459581"/>
          </a:xfrm>
        </p:spPr>
        <p:txBody>
          <a:bodyPr>
            <a:normAutofit fontScale="90000"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31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¿Cómo evalúas la respuesta a tus preguntas</a:t>
            </a:r>
            <a:br>
              <a:rPr lang="es-ES" sz="31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31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en las redes sociales de la institución?</a:t>
            </a:r>
            <a:br>
              <a:rPr lang="es-ES" sz="4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s-CO" dirty="0">
              <a:solidFill>
                <a:srgbClr val="FF0000"/>
              </a:solidFill>
            </a:endParaRPr>
          </a:p>
        </p:txBody>
      </p:sp>
      <p:graphicFrame>
        <p:nvGraphicFramePr>
          <p:cNvPr id="3" name="Tabla 4">
            <a:extLst>
              <a:ext uri="{FF2B5EF4-FFF2-40B4-BE49-F238E27FC236}">
                <a16:creationId xmlns:a16="http://schemas.microsoft.com/office/drawing/2014/main" id="{497B78B9-404F-4A17-ACCA-8E678361AA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741192"/>
              </p:ext>
            </p:extLst>
          </p:nvPr>
        </p:nvGraphicFramePr>
        <p:xfrm>
          <a:off x="1524000" y="1972468"/>
          <a:ext cx="6096000" cy="184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749222339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93464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ES" dirty="0"/>
                        <a:t>VARIABLE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RESPUESTA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319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Súper oportuna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69 votos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51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Oportuna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252 votos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316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Inoportuna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45 votos 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061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Total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366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52216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1751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C87FC6-993D-43A6-A6EB-5F5AB2888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359" y="1178719"/>
            <a:ext cx="7965281" cy="341710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400" b="1" i="0" u="none" strike="noStrike" cap="none" dirty="0">
                <a:solidFill>
                  <a:srgbClr val="019296"/>
                </a:solidFill>
                <a:latin typeface="Arial"/>
                <a:ea typeface="Arial"/>
                <a:cs typeface="Arial"/>
                <a:sym typeface="Arial"/>
              </a:rPr>
              <a:t>¿Cómo calificas la agilidad en los trámites</a:t>
            </a:r>
            <a:br>
              <a:rPr lang="es-ES" sz="2400" b="0" i="0" u="none" strike="noStrike" cap="none" dirty="0">
                <a:solidFill>
                  <a:srgbClr val="01929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2400" b="1" i="0" u="none" strike="noStrike" cap="none" dirty="0">
                <a:solidFill>
                  <a:srgbClr val="019296"/>
                </a:solidFill>
                <a:latin typeface="Arial"/>
                <a:ea typeface="Arial"/>
                <a:cs typeface="Arial"/>
                <a:sym typeface="Arial"/>
              </a:rPr>
              <a:t>institucionales?</a:t>
            </a:r>
            <a:br>
              <a:rPr lang="es-E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s-CO" sz="2400" dirty="0"/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5C308834-6D67-49D1-92B0-C6884B4895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335814"/>
              </p:ext>
            </p:extLst>
          </p:nvPr>
        </p:nvGraphicFramePr>
        <p:xfrm>
          <a:off x="1523999" y="1843881"/>
          <a:ext cx="6096000" cy="227028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418129772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0494624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VARIABLE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RESPUESTA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677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Excelente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79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685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Buena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278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9971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Regular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87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674314"/>
                  </a:ext>
                </a:extLst>
              </a:tr>
              <a:tr h="416084">
                <a:tc>
                  <a:txBody>
                    <a:bodyPr/>
                    <a:lstStyle/>
                    <a:p>
                      <a:r>
                        <a:rPr lang="es-ES" dirty="0"/>
                        <a:t>Ineficiente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19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156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Total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463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137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8527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4397E0-C99D-49F5-B4C5-8743D8779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3191"/>
            <a:ext cx="8229600" cy="857250"/>
          </a:xfrm>
        </p:spPr>
        <p:txBody>
          <a:bodyPr>
            <a:noAutofit/>
          </a:bodyPr>
          <a:lstStyle/>
          <a:p>
            <a:r>
              <a:rPr lang="es-ES" sz="2400" b="1" i="0" u="none" strike="noStrike" cap="none" dirty="0">
                <a:solidFill>
                  <a:srgbClr val="9AAB07"/>
                </a:solidFill>
                <a:latin typeface="Arial"/>
                <a:ea typeface="Arial"/>
                <a:cs typeface="Arial"/>
                <a:sym typeface="Arial"/>
              </a:rPr>
              <a:t>¿Cómo calificas la amabilidad de las personas que te atienden en Atención al Ciudadano?</a:t>
            </a:r>
            <a:br>
              <a:rPr lang="es-ES" sz="2400" b="0" i="0" u="none" strike="noStrike" cap="none" dirty="0">
                <a:solidFill>
                  <a:srgbClr val="9AAB07"/>
                </a:solidFill>
                <a:latin typeface="Arial"/>
                <a:ea typeface="Arial"/>
                <a:cs typeface="Arial"/>
                <a:sym typeface="Arial"/>
              </a:rPr>
            </a:br>
            <a:endParaRPr lang="es-CO" sz="2400" dirty="0">
              <a:solidFill>
                <a:srgbClr val="9AAB07"/>
              </a:solidFill>
            </a:endParaRP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50632585-0864-41CB-9701-4387D4F32D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93022"/>
              </p:ext>
            </p:extLst>
          </p:nvPr>
        </p:nvGraphicFramePr>
        <p:xfrm>
          <a:off x="1524000" y="1939925"/>
          <a:ext cx="6096000" cy="2225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63985269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0204287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VARIABLE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RESPUESTA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814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Excelente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142 votos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766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Buena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243 votos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373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Regular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59 votos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863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Mala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12 votos 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164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Total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456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6768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05577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>
          <a:defRPr sz="800" dirty="0" smtClean="0">
            <a:solidFill>
              <a:schemeClr val="tx1">
                <a:lumMod val="50000"/>
                <a:lumOff val="50000"/>
              </a:schemeClr>
            </a:solidFill>
            <a:latin typeface="Arial"/>
            <a:cs typeface="Arial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755</Words>
  <Application>Microsoft Office PowerPoint</Application>
  <PresentationFormat>Presentación en pantalla (16:9)</PresentationFormat>
  <Paragraphs>137</Paragraphs>
  <Slides>34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8" baseType="lpstr">
      <vt:lpstr>Arial</vt:lpstr>
      <vt:lpstr>Arial Black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¿Qué tan satisfecho te encuentras con las comunicaciones Colmayor? </vt:lpstr>
      <vt:lpstr>¿A qué correo te llega información de la institución? </vt:lpstr>
      <vt:lpstr>¿Cómo evalúas la respuesta a tus preguntas en las redes sociales de la institución? </vt:lpstr>
      <vt:lpstr>¿Cómo calificas la agilidad en los trámites institucionales? </vt:lpstr>
      <vt:lpstr>¿Cómo calificas la amabilidad de las personas que te atienden en Atención al Ciudadano? </vt:lpstr>
      <vt:lpstr>Presentación de PowerPoint</vt:lpstr>
      <vt:lpstr>Presentación de PowerPoint</vt:lpstr>
      <vt:lpstr>Presentación de PowerPoint</vt:lpstr>
      <vt:lpstr>¿Qué información te gustaría recibir en tu correo institucional? </vt:lpstr>
      <vt:lpstr>¿Qué información te gustaría recibir en las redes sociales institucionales?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colmayor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colmayor colmayor</dc:creator>
  <cp:lastModifiedBy>Lisseth Carolina Ospina Tobón</cp:lastModifiedBy>
  <cp:revision>49</cp:revision>
  <dcterms:created xsi:type="dcterms:W3CDTF">2017-12-19T20:58:09Z</dcterms:created>
  <dcterms:modified xsi:type="dcterms:W3CDTF">2025-07-10T19:39:24Z</dcterms:modified>
</cp:coreProperties>
</file>