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7"/>
  </p:notesMasterIdLst>
  <p:sldIdLst>
    <p:sldId id="257" r:id="rId3"/>
    <p:sldId id="258" r:id="rId4"/>
    <p:sldId id="286" r:id="rId5"/>
    <p:sldId id="287" r:id="rId6"/>
    <p:sldId id="259" r:id="rId7"/>
    <p:sldId id="260" r:id="rId8"/>
    <p:sldId id="283" r:id="rId9"/>
    <p:sldId id="284" r:id="rId10"/>
    <p:sldId id="285" r:id="rId11"/>
    <p:sldId id="318" r:id="rId12"/>
    <p:sldId id="319" r:id="rId13"/>
    <p:sldId id="288" r:id="rId14"/>
    <p:sldId id="300" r:id="rId15"/>
    <p:sldId id="294" r:id="rId16"/>
    <p:sldId id="305" r:id="rId17"/>
    <p:sldId id="317" r:id="rId18"/>
    <p:sldId id="304" r:id="rId19"/>
    <p:sldId id="301" r:id="rId20"/>
    <p:sldId id="308" r:id="rId21"/>
    <p:sldId id="314" r:id="rId22"/>
    <p:sldId id="310" r:id="rId23"/>
    <p:sldId id="315" r:id="rId24"/>
    <p:sldId id="316" r:id="rId25"/>
    <p:sldId id="264" r:id="rId26"/>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AEAC"/>
    <a:srgbClr val="F19408"/>
    <a:srgbClr val="0A2C32"/>
    <a:srgbClr val="B8BD17"/>
    <a:srgbClr val="1D6F98"/>
    <a:srgbClr val="FECE4D"/>
    <a:srgbClr val="0D2C3A"/>
    <a:srgbClr val="EDBF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4" autoAdjust="0"/>
    <p:restoredTop sz="94667"/>
  </p:normalViewPr>
  <p:slideViewPr>
    <p:cSldViewPr snapToGrid="0" snapToObjects="1">
      <p:cViewPr varScale="1">
        <p:scale>
          <a:sx n="107" d="100"/>
          <a:sy n="107" d="100"/>
        </p:scale>
        <p:origin x="1042" y="62"/>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8B7485-C8AD-0946-9563-7B0417269C9F}" type="datetimeFigureOut">
              <a:rPr lang="es-ES" smtClean="0"/>
              <a:t>17/07/2024</a:t>
            </a:fld>
            <a:endParaRPr lang="es-ES"/>
          </a:p>
        </p:txBody>
      </p:sp>
      <p:sp>
        <p:nvSpPr>
          <p:cNvPr id="4" name="Marcador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D1617-8FD5-1F4B-8DDC-8F5A901E301D}" type="slidenum">
              <a:rPr lang="es-ES" smtClean="0"/>
              <a:t>‹Nº›</a:t>
            </a:fld>
            <a:endParaRPr lang="es-ES"/>
          </a:p>
        </p:txBody>
      </p:sp>
    </p:spTree>
    <p:extLst>
      <p:ext uri="{BB962C8B-B14F-4D97-AF65-F5344CB8AC3E}">
        <p14:creationId xmlns:p14="http://schemas.microsoft.com/office/powerpoint/2010/main" val="10778828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504D1617-8FD5-1F4B-8DDC-8F5A901E301D}" type="slidenum">
              <a:rPr lang="es-ES" smtClean="0"/>
              <a:t>1</a:t>
            </a:fld>
            <a:endParaRPr lang="es-ES"/>
          </a:p>
        </p:txBody>
      </p:sp>
    </p:spTree>
    <p:extLst>
      <p:ext uri="{BB962C8B-B14F-4D97-AF65-F5344CB8AC3E}">
        <p14:creationId xmlns:p14="http://schemas.microsoft.com/office/powerpoint/2010/main" val="2732038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17</a:t>
            </a:fld>
            <a:endParaRPr lang="es-ES"/>
          </a:p>
        </p:txBody>
      </p:sp>
    </p:spTree>
    <p:extLst>
      <p:ext uri="{BB962C8B-B14F-4D97-AF65-F5344CB8AC3E}">
        <p14:creationId xmlns:p14="http://schemas.microsoft.com/office/powerpoint/2010/main" val="31236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04D1617-8FD5-1F4B-8DDC-8F5A901E301D}" type="slidenum">
              <a:rPr lang="es-ES" smtClean="0"/>
              <a:t>2</a:t>
            </a:fld>
            <a:endParaRPr lang="es-ES"/>
          </a:p>
        </p:txBody>
      </p:sp>
    </p:spTree>
    <p:extLst>
      <p:ext uri="{BB962C8B-B14F-4D97-AF65-F5344CB8AC3E}">
        <p14:creationId xmlns:p14="http://schemas.microsoft.com/office/powerpoint/2010/main" val="2135616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13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e3b7dee83e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1e3b7dee83e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17/07/2024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78403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17/07/2024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3916077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05979"/>
            <a:ext cx="2057400" cy="4388644"/>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05979"/>
            <a:ext cx="6019800" cy="4388644"/>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17/07/2024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4134802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9"/>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552184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21"/>
        <p:cNvGrpSpPr/>
        <p:nvPr/>
      </p:nvGrpSpPr>
      <p:grpSpPr>
        <a:xfrm>
          <a:off x="0" y="0"/>
          <a:ext cx="0" cy="0"/>
          <a:chOff x="0" y="0"/>
          <a:chExt cx="0" cy="0"/>
        </a:xfrm>
      </p:grpSpPr>
      <p:sp>
        <p:nvSpPr>
          <p:cNvPr id="22" name="Google Shape;22;p10"/>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0"/>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 name="Google Shape;24;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49801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91610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12"/>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400775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13"/>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1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560236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ólo el título" type="titleOnly">
  <p:cSld name="Sólo el título">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366861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413650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1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16747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2FB7A262-E8FC-C24C-8B73-F800B66B0C00}" type="datetimeFigureOut">
              <a:rPr lang="es-ES" smtClean="0"/>
              <a:t>17/07/2024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841264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7"/>
          <p:cNvSpPr>
            <a:spLocks noGrp="1"/>
          </p:cNvSpPr>
          <p:nvPr>
            <p:ph type="pic" idx="2"/>
          </p:nvPr>
        </p:nvSpPr>
        <p:spPr>
          <a:xfrm>
            <a:off x="1792288" y="459581"/>
            <a:ext cx="5486400" cy="3086100"/>
          </a:xfrm>
          <a:prstGeom prst="rect">
            <a:avLst/>
          </a:prstGeom>
          <a:noFill/>
          <a:ln>
            <a:noFill/>
          </a:ln>
        </p:spPr>
      </p:sp>
      <p:sp>
        <p:nvSpPr>
          <p:cNvPr id="68" name="Google Shape;68;p17"/>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3217806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2799610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227720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2FB7A262-E8FC-C24C-8B73-F800B66B0C00}" type="datetimeFigureOut">
              <a:rPr lang="es-ES" smtClean="0"/>
              <a:t>17/07/2024</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4010847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2FB7A262-E8FC-C24C-8B73-F800B66B0C00}" type="datetimeFigureOut">
              <a:rPr lang="es-ES" smtClean="0"/>
              <a:t>17/07/2024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949998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2FB7A262-E8FC-C24C-8B73-F800B66B0C00}" type="datetimeFigureOut">
              <a:rPr lang="es-ES" smtClean="0"/>
              <a:t>17/07/2024</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25850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2FB7A262-E8FC-C24C-8B73-F800B66B0C00}" type="datetimeFigureOut">
              <a:rPr lang="es-ES" smtClean="0"/>
              <a:t>17/07/2024</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139775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FB7A262-E8FC-C24C-8B73-F800B66B0C00}" type="datetimeFigureOut">
              <a:rPr lang="es-ES" smtClean="0"/>
              <a:t>17/07/2024</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027731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FB7A262-E8FC-C24C-8B73-F800B66B0C00}" type="datetimeFigureOut">
              <a:rPr lang="es-ES" smtClean="0"/>
              <a:t>17/07/2024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221440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2FB7A262-E8FC-C24C-8B73-F800B66B0C00}" type="datetimeFigureOut">
              <a:rPr lang="es-ES" smtClean="0"/>
              <a:t>17/07/2024</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89B07390-A85F-B94C-8722-048C0E95961E}" type="slidenum">
              <a:rPr lang="es-ES" smtClean="0"/>
              <a:t>‹Nº›</a:t>
            </a:fld>
            <a:endParaRPr lang="es-ES"/>
          </a:p>
        </p:txBody>
      </p:sp>
    </p:spTree>
    <p:extLst>
      <p:ext uri="{BB962C8B-B14F-4D97-AF65-F5344CB8AC3E}">
        <p14:creationId xmlns:p14="http://schemas.microsoft.com/office/powerpoint/2010/main" val="157738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FB7A262-E8FC-C24C-8B73-F800B66B0C00}" type="datetimeFigureOut">
              <a:rPr lang="es-ES" smtClean="0"/>
              <a:t>17/07/2024</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9B07390-A85F-B94C-8722-048C0E95961E}" type="slidenum">
              <a:rPr lang="es-ES" smtClean="0"/>
              <a:t>‹Nº›</a:t>
            </a:fld>
            <a:endParaRPr lang="es-ES"/>
          </a:p>
        </p:txBody>
      </p:sp>
    </p:spTree>
    <p:extLst>
      <p:ext uri="{BB962C8B-B14F-4D97-AF65-F5344CB8AC3E}">
        <p14:creationId xmlns:p14="http://schemas.microsoft.com/office/powerpoint/2010/main" val="1949311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extLst>
      <p:ext uri="{BB962C8B-B14F-4D97-AF65-F5344CB8AC3E}">
        <p14:creationId xmlns:p14="http://schemas.microsoft.com/office/powerpoint/2010/main" val="185954619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00DEF0B-254A-45D4-BE5F-DC9E6329A5B3}"/>
              </a:ext>
            </a:extLst>
          </p:cNvPr>
          <p:cNvSpPr/>
          <p:nvPr/>
        </p:nvSpPr>
        <p:spPr>
          <a:xfrm rot="16200000">
            <a:off x="-1808917" y="1499495"/>
            <a:ext cx="3894834" cy="276999"/>
          </a:xfrm>
          <a:prstGeom prst="rect">
            <a:avLst/>
          </a:prstGeom>
        </p:spPr>
        <p:txBody>
          <a:bodyPr wrap="square">
            <a:spAutoFit/>
          </a:bodyPr>
          <a:lstStyle/>
          <a:p>
            <a:pPr lvl="0"/>
            <a:r>
              <a:rPr lang="es-ES" sz="1200" dirty="0"/>
              <a:t>CM-FR-006  26-07-2022 Versión 11</a:t>
            </a:r>
          </a:p>
        </p:txBody>
      </p:sp>
    </p:spTree>
    <p:extLst>
      <p:ext uri="{BB962C8B-B14F-4D97-AF65-F5344CB8AC3E}">
        <p14:creationId xmlns:p14="http://schemas.microsoft.com/office/powerpoint/2010/main" val="3306323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txBox="1">
            <a:spLocks noGrp="1"/>
          </p:cNvSpPr>
          <p:nvPr>
            <p:ph type="ctrTitle"/>
          </p:nvPr>
        </p:nvSpPr>
        <p:spPr>
          <a:xfrm>
            <a:off x="685800" y="3433196"/>
            <a:ext cx="7772400" cy="110251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25000"/>
              <a:buNone/>
            </a:pPr>
            <a:r>
              <a:rPr lang="es-ES" sz="1600" dirty="0">
                <a:latin typeface="+mj-lt"/>
              </a:rPr>
              <a:t>Asimismo, es importante reforzar los mensajes que se envían desde los diferentes canales a través de múltiples formatos, dado que se evidencia, que algunas veces con una sola difusión no se logra impactar el porcentaje de audiencia deseado; para esto es necesario tener una ruta clara que responda las siguientes preguntas: ¿son uno o varios mensajes? ¿cada cuánto se deben emitir? ¿quiénes los deben emitir? ¿cuál es la cobertura del mensaje? ¿cómo se evalúa la aceptación del mensaje?</a:t>
            </a:r>
            <a:br>
              <a:rPr lang="es-ES" sz="1600" dirty="0">
                <a:latin typeface="+mj-lt"/>
              </a:rPr>
            </a:br>
            <a:br>
              <a:rPr lang="es-ES" sz="1600" dirty="0">
                <a:latin typeface="+mj-lt"/>
              </a:rPr>
            </a:br>
            <a:r>
              <a:rPr lang="es-ES" sz="1600" dirty="0">
                <a:latin typeface="+mj-lt"/>
              </a:rPr>
              <a:t>Por otro lado, tras evaluar las respuestas cualitativas de la encuesta de percepción 2023 –2, también se hace necesario seguir difundiendo contenido con relación a: becas, inglés, beneficios al ser estudiante, información específica de los pregrados y de los semilleros de investigación sobre graduados, entre otros, con el fin de fidelizar a las audiencias y capturar a nuevos públicos. </a:t>
            </a:r>
            <a:br>
              <a:rPr lang="es-ES" sz="1600" dirty="0">
                <a:latin typeface="+mj-lt"/>
              </a:rPr>
            </a:br>
            <a:br>
              <a:rPr lang="es-ES" sz="1600" dirty="0">
                <a:latin typeface="+mj-lt"/>
              </a:rPr>
            </a:br>
            <a:r>
              <a:rPr lang="es-ES" sz="1600" dirty="0">
                <a:latin typeface="+mj-lt"/>
              </a:rPr>
              <a:t>También es importante mencionar las respuestas cuantitativas obtenidas en el componente de Atención al Ciudadano, es vital reforzar de manera constante estrategias de servicio al cliente y de atención al usuario, para que las personas inmersas en esta labor, continúen llevando en alto el nombre de la institución.</a:t>
            </a:r>
            <a:br>
              <a:rPr lang="es-ES" dirty="0">
                <a:latin typeface="+mj-lt"/>
              </a:rPr>
            </a:br>
            <a:br>
              <a:rPr lang="es-ES" dirty="0"/>
            </a:br>
            <a:br>
              <a:rPr lang="es-ES" dirty="0"/>
            </a:br>
            <a:br>
              <a:rPr lang="es-ES" dirty="0"/>
            </a:br>
            <a:r>
              <a:rPr lang="es-ES" dirty="0"/>
              <a:t> </a:t>
            </a:r>
            <a:br>
              <a:rPr lang="es-ES" dirty="0"/>
            </a:b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2"/>
          <p:cNvSpPr txBox="1"/>
          <p:nvPr/>
        </p:nvSpPr>
        <p:spPr>
          <a:xfrm>
            <a:off x="584841" y="912381"/>
            <a:ext cx="7974300" cy="31014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ES" sz="1400" b="0" i="0" u="none" strike="noStrike" kern="0" cap="none" spc="0" normalizeH="0" baseline="0" noProof="0" dirty="0">
                <a:ln>
                  <a:noFill/>
                </a:ln>
                <a:solidFill>
                  <a:srgbClr val="000000"/>
                </a:solidFill>
                <a:effectLst/>
                <a:uLnTx/>
                <a:uFillTx/>
                <a:latin typeface="Arial"/>
                <a:ea typeface="Arial"/>
                <a:cs typeface="Arial"/>
                <a:sym typeface="Arial"/>
              </a:rPr>
              <a:t>Por último, esta encuesta se llevará a cabo de nuevo durante el semestre 2024– 1 para conocer la percepción de los públicos respecto al proceso informativo, divulgativo y de servicio al cliente, que se implementa desde la Gestión de Comunicaciones y Mercadeo.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kumimoji="0" lang="es-ES" sz="1400" b="0" i="0" u="none" strike="noStrike" kern="0" cap="none" spc="0" normalizeH="0" baseline="0" noProof="0" dirty="0">
                <a:ln>
                  <a:noFill/>
                </a:ln>
                <a:solidFill>
                  <a:srgbClr val="000000"/>
                </a:solidFill>
                <a:effectLst/>
                <a:highlight>
                  <a:srgbClr val="FFFFFF"/>
                </a:highlight>
                <a:uLnTx/>
                <a:uFillTx/>
                <a:latin typeface="Arial"/>
                <a:ea typeface="Arial"/>
                <a:cs typeface="Arial"/>
                <a:sym typeface="Arial"/>
              </a:rPr>
              <a:t>En conclusión, realizar una encuesta de percepción semestral es crucial para la institución, ya que brinda una visión clara y objetiva de la percepción de la comunidad sobre las comunicaciones institucionales. Al evaluar el grado de conocimiento, aceptación y favorabilidad de las comunicaciones, la institución puede adaptar sus estrategias, mejorar la calidad de los mensajes y fortalecer su relación con la comunidad.</a:t>
            </a:r>
            <a:endParaRPr kumimoji="0" sz="1400" b="0" i="0" u="none" strike="noStrike" kern="0" cap="none" spc="0" normalizeH="0" baseline="0" noProof="0" dirty="0">
              <a:ln>
                <a:noFill/>
              </a:ln>
              <a:solidFill>
                <a:srgbClr val="000000"/>
              </a:solidFill>
              <a:effectLst/>
              <a:highlight>
                <a:srgbClr val="FFFFFF"/>
              </a:highlight>
              <a:uLnTx/>
              <a:uFillTx/>
              <a:latin typeface="Arial"/>
              <a:ea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Pts val="1400"/>
              <a:buFont typeface="Arial"/>
              <a:buNone/>
              <a:tabLst/>
              <a:defRPr/>
            </a:pPr>
            <a:endParaRPr kumimoji="0" sz="1100" b="0" i="0" u="none" strike="noStrike" kern="0" cap="none" spc="0" normalizeH="0" baseline="0" noProof="0" dirty="0">
              <a:ln>
                <a:noFill/>
              </a:ln>
              <a:solidFill>
                <a:srgbClr val="374151"/>
              </a:solidFill>
              <a:effectLst/>
              <a:highlight>
                <a:srgbClr val="F7F7F8"/>
              </a:highligh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s-ES" sz="1400" b="1" i="0" u="none" strike="noStrike" kern="0" cap="none" spc="0" normalizeH="0" baseline="0" noProof="0" dirty="0">
                <a:ln>
                  <a:noFill/>
                </a:ln>
                <a:solidFill>
                  <a:srgbClr val="000000"/>
                </a:solidFill>
                <a:effectLst/>
                <a:uLnTx/>
                <a:uFillTx/>
                <a:latin typeface="Arial"/>
                <a:ea typeface="Arial"/>
                <a:cs typeface="Arial"/>
                <a:sym typeface="Arial"/>
              </a:rPr>
              <a:t>Para la encuesta de percepción 2024-2 , se proyectan cerca de 2.200 respuestas entre datos cualitativos y cuantitativos.</a:t>
            </a:r>
            <a:r>
              <a:rPr kumimoji="0" lang="es-ES" sz="14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Admisiones, Registro y Control</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753572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371475" y="1228725"/>
            <a:ext cx="7971093" cy="4002328"/>
          </a:xfrm>
        </p:spPr>
        <p:txBody>
          <a:bodyPr>
            <a:noAutofit/>
          </a:bodyPr>
          <a:lstStyle/>
          <a:p>
            <a:pPr algn="l"/>
            <a:br>
              <a:rPr lang="es-ES" sz="1400" dirty="0"/>
            </a:br>
            <a:br>
              <a:rPr lang="es-ES" sz="1400" dirty="0"/>
            </a:br>
            <a:br>
              <a:rPr lang="es-ES" sz="1400" dirty="0"/>
            </a:br>
            <a:br>
              <a:rPr lang="es-ES" sz="1400" dirty="0"/>
            </a:br>
            <a:br>
              <a:rPr lang="es-ES" sz="1400" dirty="0"/>
            </a:br>
            <a:br>
              <a:rPr lang="es-ES" sz="1400" dirty="0"/>
            </a:br>
            <a:br>
              <a:rPr lang="es-ES" sz="1400" dirty="0"/>
            </a:br>
            <a:br>
              <a:rPr lang="es-ES" sz="1400" dirty="0"/>
            </a:br>
            <a:br>
              <a:rPr lang="es-ES" sz="1400" dirty="0"/>
            </a:br>
            <a:br>
              <a:rPr lang="es-ES" sz="1400" dirty="0"/>
            </a:br>
            <a:br>
              <a:rPr lang="es-ES" sz="1400" dirty="0"/>
            </a:br>
            <a:r>
              <a:rPr lang="es-ES" sz="1400" dirty="0">
                <a:latin typeface="Arial" panose="020B0604020202020204" pitchFamily="34" charset="0"/>
                <a:cs typeface="Arial" panose="020B0604020202020204" pitchFamily="34" charset="0"/>
              </a:rPr>
              <a:t> </a:t>
            </a:r>
            <a:br>
              <a:rPr lang="es-ES" sz="14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CO" sz="1200" dirty="0">
                <a:latin typeface="Arial" panose="020B0604020202020204" pitchFamily="34" charset="0"/>
                <a:cs typeface="Arial" panose="020B0604020202020204" pitchFamily="34" charset="0"/>
              </a:rPr>
              <a:t>Se relaciona las fortalezas y debilidades percibidas por </a:t>
            </a:r>
            <a:r>
              <a:rPr lang="es-CO" sz="1200" b="1" dirty="0">
                <a:latin typeface="Arial" panose="020B0604020202020204" pitchFamily="34" charset="0"/>
                <a:cs typeface="Arial" panose="020B0604020202020204" pitchFamily="34" charset="0"/>
              </a:rPr>
              <a:t>129</a:t>
            </a:r>
            <a:r>
              <a:rPr lang="es-CO" sz="1200" dirty="0">
                <a:latin typeface="Arial" panose="020B0604020202020204" pitchFamily="34" charset="0"/>
                <a:cs typeface="Arial" panose="020B0604020202020204" pitchFamily="34" charset="0"/>
              </a:rPr>
              <a:t> personas que diligenciaron las encuestas de satisfacción del usuario, realizadas entre el mes de enero y junio de 2024, calificando el servicio de Admisiones, Registro y Control entre </a:t>
            </a:r>
            <a:r>
              <a:rPr lang="es-CO" sz="1200" b="1" dirty="0">
                <a:latin typeface="Arial" panose="020B0604020202020204" pitchFamily="34" charset="0"/>
                <a:cs typeface="Arial" panose="020B0604020202020204" pitchFamily="34" charset="0"/>
              </a:rPr>
              <a:t>Excelente</a:t>
            </a:r>
            <a:r>
              <a:rPr lang="es-CO" sz="1200" dirty="0">
                <a:latin typeface="Arial" panose="020B0604020202020204" pitchFamily="34" charset="0"/>
                <a:cs typeface="Arial" panose="020B0604020202020204" pitchFamily="34" charset="0"/>
              </a:rPr>
              <a:t> y </a:t>
            </a:r>
            <a:r>
              <a:rPr lang="es-CO" sz="1200" b="1" dirty="0">
                <a:latin typeface="Arial" panose="020B0604020202020204" pitchFamily="34" charset="0"/>
                <a:cs typeface="Arial" panose="020B0604020202020204" pitchFamily="34" charset="0"/>
              </a:rPr>
              <a:t>Bueno</a:t>
            </a:r>
            <a:br>
              <a:rPr lang="es-ES" sz="1200" dirty="0">
                <a:latin typeface="Arial" panose="020B0604020202020204" pitchFamily="34" charset="0"/>
                <a:cs typeface="Arial" panose="020B0604020202020204" pitchFamily="34" charset="0"/>
              </a:rPr>
            </a:br>
            <a:r>
              <a:rPr lang="es-CO" sz="1200" dirty="0">
                <a:latin typeface="Arial" panose="020B0604020202020204" pitchFamily="34" charset="0"/>
                <a:cs typeface="Arial" panose="020B0604020202020204" pitchFamily="34" charset="0"/>
              </a:rPr>
              <a:t> </a:t>
            </a:r>
            <a:br>
              <a:rPr lang="es-ES" sz="1200" dirty="0">
                <a:latin typeface="Arial" panose="020B0604020202020204" pitchFamily="34" charset="0"/>
                <a:cs typeface="Arial" panose="020B0604020202020204" pitchFamily="34" charset="0"/>
              </a:rPr>
            </a:br>
            <a:r>
              <a:rPr lang="es-CO" sz="1200" b="1" dirty="0">
                <a:latin typeface="Arial" panose="020B0604020202020204" pitchFamily="34" charset="0"/>
                <a:cs typeface="Arial" panose="020B0604020202020204" pitchFamily="34" charset="0"/>
              </a:rPr>
              <a:t>FOTALEZAS: </a:t>
            </a:r>
            <a:br>
              <a:rPr lang="es-CO" sz="1200" b="1" dirty="0">
                <a:latin typeface="Arial" panose="020B0604020202020204" pitchFamily="34" charset="0"/>
                <a:cs typeface="Arial" panose="020B0604020202020204" pitchFamily="34" charset="0"/>
              </a:rPr>
            </a:br>
            <a:br>
              <a:rPr lang="es-CO" sz="1200" dirty="0">
                <a:latin typeface="Arial" panose="020B0604020202020204" pitchFamily="34" charset="0"/>
                <a:cs typeface="Arial" panose="020B0604020202020204" pitchFamily="34" charset="0"/>
              </a:rPr>
            </a:br>
            <a:r>
              <a:rPr lang="es-CO" sz="1200" dirty="0">
                <a:latin typeface="Arial" panose="020B0604020202020204" pitchFamily="34" charset="0"/>
                <a:cs typeface="Arial" panose="020B0604020202020204" pitchFamily="34" charset="0"/>
              </a:rPr>
              <a:t>-</a:t>
            </a:r>
            <a:r>
              <a:rPr lang="es-ES" sz="1200" dirty="0">
                <a:latin typeface="Arial" panose="020B0604020202020204" pitchFamily="34" charset="0"/>
                <a:cs typeface="Arial" panose="020B0604020202020204" pitchFamily="34" charset="0"/>
              </a:rPr>
              <a:t>Los participantes de la encuesta valoran positivamente la atención recibida en el proceso, el personal está bien capacitado para manejar consultas, resolver problemas y brindar asistencia de manera efectiva y amigable a los inconvenientes</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 Los estudiantes se sienten informados y actualizados durante todo el proceso de admisión. La comunicación clara sobre los plazos, requisitos y decisiones de admisión puede ser una fortaleza clave.</a:t>
            </a:r>
            <a:br>
              <a:rPr lang="es-CO" sz="1200" dirty="0">
                <a:latin typeface="Arial" panose="020B0604020202020204" pitchFamily="34" charset="0"/>
                <a:cs typeface="Arial" panose="020B0604020202020204" pitchFamily="34" charset="0"/>
              </a:rPr>
            </a:br>
            <a:br>
              <a:rPr lang="es-CO" sz="1200" dirty="0">
                <a:latin typeface="Arial" panose="020B0604020202020204" pitchFamily="34" charset="0"/>
                <a:cs typeface="Arial" panose="020B0604020202020204" pitchFamily="34" charset="0"/>
              </a:rPr>
            </a:br>
            <a:r>
              <a:rPr lang="es-CO" sz="1200" dirty="0">
                <a:latin typeface="Arial" panose="020B0604020202020204" pitchFamily="34" charset="0"/>
                <a:cs typeface="Arial" panose="020B0604020202020204" pitchFamily="34" charset="0"/>
              </a:rPr>
              <a:t>- Se destaca la </a:t>
            </a:r>
            <a:r>
              <a:rPr lang="es-ES" sz="1200" dirty="0">
                <a:latin typeface="Arial" panose="020B0604020202020204" pitchFamily="34" charset="0"/>
                <a:cs typeface="Arial" panose="020B0604020202020204" pitchFamily="34" charset="0"/>
              </a:rPr>
              <a:t>facilidad de acceso a la información; los usuarios encuentran que la información sobre programas académicos, costos, becas y ayudas financieras es fácilmente accesible. Esto puede reflejar un sitio web bien organizado y materiales informativos completos.</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 El proceso demuestra servicio y agilidad por parte del equipo de Admisiones para realizar los trámites y consultas, además, la amabilidad y respeto con los estudiantes</a:t>
            </a:r>
            <a:br>
              <a:rPr lang="es-ES" sz="1200" dirty="0">
                <a:latin typeface="Arial" panose="020B0604020202020204" pitchFamily="34" charset="0"/>
                <a:cs typeface="Arial" panose="020B0604020202020204" pitchFamily="34" charset="0"/>
              </a:rPr>
            </a:br>
            <a:br>
              <a:rPr lang="es-419" sz="1200" dirty="0">
                <a:latin typeface="Arial" panose="020B0604020202020204" pitchFamily="34" charset="0"/>
                <a:cs typeface="Arial" panose="020B0604020202020204" pitchFamily="34" charset="0"/>
              </a:rPr>
            </a:br>
            <a:r>
              <a:rPr lang="es-419" sz="1200" dirty="0">
                <a:latin typeface="Arial" panose="020B0604020202020204" pitchFamily="34" charset="0"/>
                <a:cs typeface="Arial" panose="020B0604020202020204" pitchFamily="34" charset="0"/>
              </a:rPr>
              <a:t>- No se relacionan </a:t>
            </a:r>
            <a:r>
              <a:rPr lang="es-419" sz="1200" b="1" dirty="0">
                <a:latin typeface="Arial" panose="020B0604020202020204" pitchFamily="34" charset="0"/>
                <a:cs typeface="Arial" panose="020B0604020202020204" pitchFamily="34" charset="0"/>
              </a:rPr>
              <a:t>aspectos de mejora </a:t>
            </a:r>
            <a:r>
              <a:rPr lang="es-419" sz="1200" dirty="0">
                <a:latin typeface="Arial" panose="020B0604020202020204" pitchFamily="34" charset="0"/>
                <a:cs typeface="Arial" panose="020B0604020202020204" pitchFamily="34" charset="0"/>
              </a:rPr>
              <a:t>en el primer semestre 2024-1 por las personas encuestadas con respecto a los servicios de Admisiones, Registro y Control</a:t>
            </a:r>
            <a:br>
              <a:rPr lang="es-419" sz="1200" dirty="0">
                <a:latin typeface="Arial" panose="020B0604020202020204" pitchFamily="34" charset="0"/>
                <a:cs typeface="Arial" panose="020B0604020202020204" pitchFamily="34" charset="0"/>
              </a:rPr>
            </a:br>
            <a:br>
              <a:rPr lang="es-419" sz="1200" dirty="0">
                <a:latin typeface="Arial" panose="020B0604020202020204" pitchFamily="34" charset="0"/>
                <a:cs typeface="Arial" panose="020B0604020202020204" pitchFamily="34" charset="0"/>
              </a:rPr>
            </a:br>
            <a:r>
              <a:rPr lang="es-419" sz="1200" dirty="0">
                <a:latin typeface="Arial" panose="020B0604020202020204" pitchFamily="34" charset="0"/>
                <a:cs typeface="Arial" panose="020B0604020202020204" pitchFamily="34" charset="0"/>
              </a:rPr>
              <a:t> </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CO" sz="1200" dirty="0">
                <a:latin typeface="Arial" panose="020B0604020202020204" pitchFamily="34" charset="0"/>
                <a:cs typeface="Arial" panose="020B0604020202020204" pitchFamily="34" charset="0"/>
              </a:rPr>
              <a:t> </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3013570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Subproceso de Biblioteca</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2201370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721674" y="0"/>
            <a:ext cx="8142833" cy="4979140"/>
          </a:xfrm>
        </p:spPr>
        <p:txBody>
          <a:bodyPr>
            <a:normAutofit fontScale="90000"/>
          </a:bodyPr>
          <a:lstStyle/>
          <a:p>
            <a:pPr algn="l"/>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419" sz="1600" dirty="0">
                <a:latin typeface="Arial" panose="020B0604020202020204" pitchFamily="34" charset="0"/>
                <a:cs typeface="Arial" panose="020B0604020202020204" pitchFamily="34" charset="0"/>
              </a:rPr>
              <a:t>Durante los meses que comprenden de enero a junio de 2024, los usuarios atendidos en la biblioteca calificaron la atención recibida </a:t>
            </a:r>
            <a:r>
              <a:rPr lang="es-ES" sz="1600" dirty="0">
                <a:latin typeface="Arial" panose="020B0604020202020204" pitchFamily="34" charset="0"/>
                <a:cs typeface="Arial" panose="020B0604020202020204" pitchFamily="34" charset="0"/>
              </a:rPr>
              <a:t>mediante dos modalidades:</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 Las consolas de satisfacción de los servicios ubicados en el puesto de circulación y préstamo con 138 respuestas donde indican un resultado </a:t>
            </a:r>
            <a:r>
              <a:rPr lang="es-ES" sz="1600" b="1" dirty="0">
                <a:latin typeface="Arial" panose="020B0604020202020204" pitchFamily="34" charset="0"/>
                <a:cs typeface="Arial" panose="020B0604020202020204" pitchFamily="34" charset="0"/>
              </a:rPr>
              <a:t>excelente y bueno </a:t>
            </a:r>
            <a:r>
              <a:rPr lang="es-ES" sz="1600" dirty="0">
                <a:latin typeface="Arial" panose="020B0604020202020204" pitchFamily="34" charset="0"/>
                <a:cs typeface="Arial" panose="020B0604020202020204" pitchFamily="34" charset="0"/>
              </a:rPr>
              <a:t>en cuanto a la amabilidad, puntualidad y efectividad de las respuestas.</a:t>
            </a:r>
            <a:br>
              <a:rPr lang="es-ES" sz="1600" dirty="0">
                <a:latin typeface="Arial" panose="020B0604020202020204" pitchFamily="34" charset="0"/>
                <a:cs typeface="Arial" panose="020B0604020202020204" pitchFamily="34" charset="0"/>
              </a:rPr>
            </a:br>
            <a:r>
              <a:rPr lang="es-ES" sz="1600" dirty="0">
                <a:latin typeface="Arial" panose="020B0604020202020204" pitchFamily="34" charset="0"/>
                <a:cs typeface="Arial" panose="020B0604020202020204" pitchFamily="34" charset="0"/>
              </a:rPr>
              <a:t>Estadisticas_Satisfacción_2024-1_Biblioteca</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419" sz="1600" dirty="0">
                <a:latin typeface="Arial" panose="020B0604020202020204" pitchFamily="34" charset="0"/>
                <a:cs typeface="Arial" panose="020B0604020202020204" pitchFamily="34" charset="0"/>
              </a:rPr>
            </a:br>
            <a:r>
              <a:rPr lang="es-419" sz="1600" dirty="0">
                <a:latin typeface="Arial" panose="020B0604020202020204" pitchFamily="34" charset="0"/>
                <a:cs typeface="Arial" panose="020B0604020202020204" pitchFamily="34" charset="0"/>
              </a:rPr>
              <a:t> </a:t>
            </a:r>
            <a:br>
              <a:rPr lang="es-419" sz="1600" dirty="0">
                <a:latin typeface="Arial" panose="020B0604020202020204" pitchFamily="34" charset="0"/>
                <a:cs typeface="Arial" panose="020B0604020202020204" pitchFamily="34" charset="0"/>
              </a:rPr>
            </a:br>
            <a:r>
              <a:rPr lang="es-419" sz="1600" dirty="0">
                <a:latin typeface="Arial" panose="020B0604020202020204" pitchFamily="34" charset="0"/>
                <a:cs typeface="Arial" panose="020B0604020202020204" pitchFamily="34" charset="0"/>
              </a:rPr>
              <a:t>* </a:t>
            </a:r>
            <a:r>
              <a:rPr lang="es-ES" sz="1600" dirty="0">
                <a:latin typeface="Arial" panose="020B0604020202020204" pitchFamily="34" charset="0"/>
                <a:cs typeface="Arial" panose="020B0604020202020204" pitchFamily="34" charset="0"/>
              </a:rPr>
              <a:t>La segunda fueron encuestas en líneas realizadas a docentes y estudiantes donde se les pedía valorar los servicios más utilizados y si las respuestas a estos requerimientos habían sido oportunas, el grado de satisfacción del servicio recibido y si tenían comentarios con respecto a los servicios de la Biblioteca. Para ello 48 usuarios realizaron la encuesta.</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83841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721674" y="0"/>
            <a:ext cx="8142833" cy="4979140"/>
          </a:xfrm>
        </p:spPr>
        <p:txBody>
          <a:bodyPr>
            <a:normAutofit fontScale="90000"/>
          </a:bodyPr>
          <a:lstStyle/>
          <a:p>
            <a:pPr algn="l"/>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
        <p:nvSpPr>
          <p:cNvPr id="6" name="CuadroTexto 5">
            <a:extLst>
              <a:ext uri="{FF2B5EF4-FFF2-40B4-BE49-F238E27FC236}">
                <a16:creationId xmlns:a16="http://schemas.microsoft.com/office/drawing/2014/main" id="{E5D73885-B0BB-4E1E-9836-2DA2ACB86738}"/>
              </a:ext>
            </a:extLst>
          </p:cNvPr>
          <p:cNvSpPr txBox="1"/>
          <p:nvPr/>
        </p:nvSpPr>
        <p:spPr>
          <a:xfrm>
            <a:off x="4572000" y="1451253"/>
            <a:ext cx="4493420" cy="1815882"/>
          </a:xfrm>
          <a:prstGeom prst="rect">
            <a:avLst/>
          </a:prstGeom>
          <a:noFill/>
        </p:spPr>
        <p:txBody>
          <a:bodyPr wrap="square">
            <a:spAutoFit/>
          </a:bodyPr>
          <a:lstStyle/>
          <a:p>
            <a:pPr algn="just"/>
            <a:r>
              <a:rPr lang="es-419" sz="1400" dirty="0">
                <a:latin typeface="Arial" panose="020B0604020202020204" pitchFamily="34" charset="0"/>
                <a:cs typeface="Arial" panose="020B0604020202020204" pitchFamily="34" charset="0"/>
              </a:rPr>
              <a:t>Al evaluar el impacto de los servicios que ofrece Biblioteca, se puede concluir que el 95,5% de las personas encuestadas responde positivamente a las solicitudes</a:t>
            </a:r>
          </a:p>
          <a:p>
            <a:pPr algn="just"/>
            <a:endParaRPr lang="es-419" sz="1400" dirty="0">
              <a:latin typeface="Arial" panose="020B0604020202020204" pitchFamily="34" charset="0"/>
              <a:cs typeface="Arial" panose="020B0604020202020204" pitchFamily="34" charset="0"/>
            </a:endParaRPr>
          </a:p>
          <a:p>
            <a:pPr algn="just"/>
            <a:r>
              <a:rPr lang="es-419" sz="1400" dirty="0">
                <a:latin typeface="Arial" panose="020B0604020202020204" pitchFamily="34" charset="0"/>
                <a:cs typeface="Arial" panose="020B0604020202020204" pitchFamily="34" charset="0"/>
              </a:rPr>
              <a:t>Los docentes y estudiantes encuestados concluyen que la percepción que tiene con el proceso de Biblioteca es Excelente y Buna </a:t>
            </a:r>
            <a:endParaRPr lang="es-CO" sz="1400" dirty="0"/>
          </a:p>
        </p:txBody>
      </p:sp>
      <p:pic>
        <p:nvPicPr>
          <p:cNvPr id="8" name="Imagen 7">
            <a:extLst>
              <a:ext uri="{FF2B5EF4-FFF2-40B4-BE49-F238E27FC236}">
                <a16:creationId xmlns:a16="http://schemas.microsoft.com/office/drawing/2014/main" id="{0D67062C-FA30-4027-A52F-2A50D868EB2F}"/>
              </a:ext>
            </a:extLst>
          </p:cNvPr>
          <p:cNvPicPr>
            <a:picLocks noChangeAspect="1"/>
          </p:cNvPicPr>
          <p:nvPr/>
        </p:nvPicPr>
        <p:blipFill>
          <a:blip r:embed="rId2"/>
          <a:stretch>
            <a:fillRect/>
          </a:stretch>
        </p:blipFill>
        <p:spPr>
          <a:xfrm>
            <a:off x="279493" y="607219"/>
            <a:ext cx="4095457" cy="3378994"/>
          </a:xfrm>
          <a:prstGeom prst="rect">
            <a:avLst/>
          </a:prstGeom>
        </p:spPr>
      </p:pic>
    </p:spTree>
    <p:extLst>
      <p:ext uri="{BB962C8B-B14F-4D97-AF65-F5344CB8AC3E}">
        <p14:creationId xmlns:p14="http://schemas.microsoft.com/office/powerpoint/2010/main" val="1709708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F7778-7BD2-411F-9670-616E60B84CF5}"/>
              </a:ext>
            </a:extLst>
          </p:cNvPr>
          <p:cNvSpPr>
            <a:spLocks noGrp="1"/>
          </p:cNvSpPr>
          <p:nvPr>
            <p:ph type="ctrTitle"/>
          </p:nvPr>
        </p:nvSpPr>
        <p:spPr>
          <a:xfrm>
            <a:off x="367094" y="834511"/>
            <a:ext cx="7984314" cy="3775034"/>
          </a:xfrm>
        </p:spPr>
        <p:txBody>
          <a:bodyPr>
            <a:normAutofit fontScale="90000"/>
          </a:bodyPr>
          <a:lstStyle/>
          <a:p>
            <a:pPr algn="l"/>
            <a:r>
              <a:rPr lang="es-ES" sz="1200" dirty="0">
                <a:latin typeface="Arial" panose="020B0604020202020204" pitchFamily="34" charset="0"/>
                <a:cs typeface="Arial" panose="020B0604020202020204" pitchFamily="34" charset="0"/>
              </a:rPr>
              <a:t>Destacan la actitud del servicio, la amabilidad, el profesionalismo, la promoción de la lectura, los cursos de formación, entre otros.</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Los estudiantes y docentes califican oportuno los trámites y servicios que realizan en la Biblioteca.</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Se encuentra como </a:t>
            </a:r>
            <a:r>
              <a:rPr lang="es-ES" sz="1200" b="1" dirty="0">
                <a:latin typeface="Arial" panose="020B0604020202020204" pitchFamily="34" charset="0"/>
                <a:cs typeface="Arial" panose="020B0604020202020204" pitchFamily="34" charset="0"/>
              </a:rPr>
              <a:t>Aspecto por Mejorar </a:t>
            </a:r>
            <a:r>
              <a:rPr lang="es-ES" sz="1200" dirty="0">
                <a:latin typeface="Arial" panose="020B0604020202020204" pitchFamily="34" charset="0"/>
                <a:cs typeface="Arial" panose="020B0604020202020204" pitchFamily="34" charset="0"/>
              </a:rPr>
              <a:t>Generar mayor visibilidad a los servicios de la Biblioteca Institucional, así como su promoción y articulación con la academia.</a:t>
            </a:r>
            <a:br>
              <a:rPr lang="es-ES" sz="4400" dirty="0">
                <a:latin typeface="Arial" panose="020B0604020202020204" pitchFamily="34" charset="0"/>
                <a:cs typeface="Arial" panose="020B0604020202020204" pitchFamily="34" charset="0"/>
              </a:rPr>
            </a:br>
            <a:br>
              <a:rPr lang="es-ES" dirty="0"/>
            </a:br>
            <a:br>
              <a:rPr lang="es-ES" dirty="0"/>
            </a:br>
            <a:r>
              <a:rPr lang="es-ES" dirty="0"/>
              <a:t> </a:t>
            </a:r>
            <a:br>
              <a:rPr lang="es-ES" dirty="0"/>
            </a:br>
            <a:endParaRPr lang="es-ES" dirty="0"/>
          </a:p>
        </p:txBody>
      </p:sp>
      <p:sp>
        <p:nvSpPr>
          <p:cNvPr id="3" name="Rectángulo 2">
            <a:extLst>
              <a:ext uri="{FF2B5EF4-FFF2-40B4-BE49-F238E27FC236}">
                <a16:creationId xmlns:a16="http://schemas.microsoft.com/office/drawing/2014/main" id="{4A7AA000-2792-4B64-A6EB-2735FCEAA2CE}"/>
              </a:ext>
            </a:extLst>
          </p:cNvPr>
          <p:cNvSpPr/>
          <p:nvPr/>
        </p:nvSpPr>
        <p:spPr>
          <a:xfrm>
            <a:off x="367094" y="533955"/>
            <a:ext cx="8363925" cy="461665"/>
          </a:xfrm>
          <a:prstGeom prst="rect">
            <a:avLst/>
          </a:prstGeom>
        </p:spPr>
        <p:txBody>
          <a:bodyPr wrap="square">
            <a:spAutoFit/>
          </a:bodyPr>
          <a:lstStyle/>
          <a:p>
            <a:r>
              <a:rPr lang="es-ES" sz="1200" b="1" dirty="0">
                <a:latin typeface="Arial" panose="020B0604020202020204" pitchFamily="34" charset="0"/>
                <a:cs typeface="Arial" panose="020B0604020202020204" pitchFamily="34" charset="0"/>
              </a:rPr>
              <a:t>FORTALEZAS:</a:t>
            </a:r>
          </a:p>
          <a:p>
            <a:endParaRPr lang="es-ES" sz="1200" b="1"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id="{6252A18D-E6A8-47D5-A296-14DDD8982C46}"/>
              </a:ext>
            </a:extLst>
          </p:cNvPr>
          <p:cNvSpPr/>
          <p:nvPr/>
        </p:nvSpPr>
        <p:spPr>
          <a:xfrm>
            <a:off x="685801" y="1061238"/>
            <a:ext cx="3445686" cy="3414816"/>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5" name="Rectángulo 4">
            <a:extLst>
              <a:ext uri="{FF2B5EF4-FFF2-40B4-BE49-F238E27FC236}">
                <a16:creationId xmlns:a16="http://schemas.microsoft.com/office/drawing/2014/main" id="{18474EAB-192B-4628-8144-26EBCA8C23C3}"/>
              </a:ext>
            </a:extLst>
          </p:cNvPr>
          <p:cNvSpPr/>
          <p:nvPr/>
        </p:nvSpPr>
        <p:spPr>
          <a:xfrm>
            <a:off x="754213" y="1114634"/>
            <a:ext cx="3377274" cy="3270481"/>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6" name="Rectángulo 5">
            <a:extLst>
              <a:ext uri="{FF2B5EF4-FFF2-40B4-BE49-F238E27FC236}">
                <a16:creationId xmlns:a16="http://schemas.microsoft.com/office/drawing/2014/main" id="{047416B6-CA01-4AA0-923C-474C3DA7D93C}"/>
              </a:ext>
            </a:extLst>
          </p:cNvPr>
          <p:cNvSpPr/>
          <p:nvPr/>
        </p:nvSpPr>
        <p:spPr>
          <a:xfrm>
            <a:off x="4466043" y="867006"/>
            <a:ext cx="3377274" cy="3270481"/>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7" name="Rectángulo 6">
            <a:extLst>
              <a:ext uri="{FF2B5EF4-FFF2-40B4-BE49-F238E27FC236}">
                <a16:creationId xmlns:a16="http://schemas.microsoft.com/office/drawing/2014/main" id="{2FD5071A-DFC7-496A-B395-91E60DCC48A2}"/>
              </a:ext>
            </a:extLst>
          </p:cNvPr>
          <p:cNvSpPr/>
          <p:nvPr/>
        </p:nvSpPr>
        <p:spPr>
          <a:xfrm>
            <a:off x="685800" y="1006013"/>
            <a:ext cx="2444517" cy="675949"/>
          </a:xfrm>
          <a:prstGeom prst="rect">
            <a:avLst/>
          </a:prstGeom>
        </p:spPr>
        <p:txBody>
          <a:bodyPr wrap="square" rtlCol="0" anchor="ctr">
            <a:spAutoFit/>
          </a:bodyPr>
          <a:lstStyle/>
          <a:p>
            <a:pPr algn="ctr"/>
            <a:endParaRPr lang="es-CO" sz="800" dirty="0">
              <a:solidFill>
                <a:schemeClr val="tx1">
                  <a:lumMod val="50000"/>
                  <a:lumOff val="50000"/>
                </a:schemeClr>
              </a:solidFill>
              <a:latin typeface="Arial"/>
              <a:cs typeface="Arial"/>
            </a:endParaRPr>
          </a:p>
        </p:txBody>
      </p:sp>
      <p:sp>
        <p:nvSpPr>
          <p:cNvPr id="8" name="Rectángulo: esquinas redondeadas 7">
            <a:extLst>
              <a:ext uri="{FF2B5EF4-FFF2-40B4-BE49-F238E27FC236}">
                <a16:creationId xmlns:a16="http://schemas.microsoft.com/office/drawing/2014/main" id="{A1800258-0734-4607-9337-E4941741F04C}"/>
              </a:ext>
            </a:extLst>
          </p:cNvPr>
          <p:cNvSpPr/>
          <p:nvPr/>
        </p:nvSpPr>
        <p:spPr>
          <a:xfrm>
            <a:off x="754213" y="1328216"/>
            <a:ext cx="1281495" cy="2242616"/>
          </a:xfrm>
          <a:prstGeom prst="round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
        <p:nvSpPr>
          <p:cNvPr id="9" name="Rectángulo 8">
            <a:extLst>
              <a:ext uri="{FF2B5EF4-FFF2-40B4-BE49-F238E27FC236}">
                <a16:creationId xmlns:a16="http://schemas.microsoft.com/office/drawing/2014/main" id="{BDFC89F6-1FA4-4550-BE6D-7147B0458F8C}"/>
              </a:ext>
            </a:extLst>
          </p:cNvPr>
          <p:cNvSpPr/>
          <p:nvPr/>
        </p:nvSpPr>
        <p:spPr>
          <a:xfrm>
            <a:off x="412980" y="860331"/>
            <a:ext cx="914400" cy="914400"/>
          </a:xfrm>
          <a:prstGeom prst="rect">
            <a:avLst/>
          </a:prstGeom>
        </p:spPr>
        <p:txBody>
          <a:bodyPr wrap="none" rtlCol="0" anchor="ctr">
            <a:spAutoFit/>
          </a:bodyPr>
          <a:lstStyle/>
          <a:p>
            <a:pPr algn="ctr"/>
            <a:endParaRPr lang="es-CO" sz="800" dirty="0">
              <a:solidFill>
                <a:schemeClr val="tx1">
                  <a:lumMod val="50000"/>
                  <a:lumOff val="50000"/>
                </a:schemeClr>
              </a:solidFill>
              <a:latin typeface="Arial"/>
              <a:cs typeface="Arial"/>
            </a:endParaRPr>
          </a:p>
        </p:txBody>
      </p:sp>
    </p:spTree>
    <p:extLst>
      <p:ext uri="{BB962C8B-B14F-4D97-AF65-F5344CB8AC3E}">
        <p14:creationId xmlns:p14="http://schemas.microsoft.com/office/powerpoint/2010/main" val="669372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Subproceso de Virtualidad</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349593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242889" y="207169"/>
            <a:ext cx="5014912" cy="4714875"/>
          </a:xfrm>
        </p:spPr>
        <p:txBody>
          <a:bodyPr>
            <a:normAutofit fontScale="90000"/>
          </a:bodyPr>
          <a:lstStyle/>
          <a:p>
            <a:pPr lvl="0" algn="l"/>
            <a:br>
              <a:rPr lang="es-ES" sz="1400" dirty="0"/>
            </a:br>
            <a:br>
              <a:rPr lang="es-ES" sz="1400" dirty="0"/>
            </a:br>
            <a:br>
              <a:rPr lang="es-ES" sz="1400" dirty="0"/>
            </a:br>
            <a:br>
              <a:rPr lang="es-ES" sz="1400" dirty="0"/>
            </a:br>
            <a:br>
              <a:rPr lang="es-ES" sz="1400" dirty="0"/>
            </a:br>
            <a:br>
              <a:rPr lang="es-ES" sz="1400" dirty="0"/>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Durante los meses de mayo de 2024, se realizó la encuesta de satisfacción del subproceso de Virtualidad, dónde participaron 83 Docentes de la Institución Universitaria.  </a:t>
            </a:r>
            <a:br>
              <a:rPr lang="es-ES" sz="1600" dirty="0">
                <a:latin typeface="Arial" panose="020B0604020202020204" pitchFamily="34" charset="0"/>
                <a:cs typeface="Arial" panose="020B0604020202020204" pitchFamily="34" charset="0"/>
              </a:rPr>
            </a:br>
            <a:br>
              <a:rPr lang="es-ES" sz="16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Los docentes que respondieron </a:t>
            </a:r>
            <a:r>
              <a:rPr lang="es-ES" sz="1300" b="1" dirty="0">
                <a:latin typeface="Arial" panose="020B0604020202020204" pitchFamily="34" charset="0"/>
                <a:cs typeface="Arial" panose="020B0604020202020204" pitchFamily="34" charset="0"/>
              </a:rPr>
              <a:t>la encuesta </a:t>
            </a:r>
            <a:r>
              <a:rPr lang="es-ES" sz="1300" dirty="0">
                <a:latin typeface="Arial" panose="020B0604020202020204" pitchFamily="34" charset="0"/>
                <a:cs typeface="Arial" panose="020B0604020202020204" pitchFamily="34" charset="0"/>
              </a:rPr>
              <a:t>se encuentran muy satisfechos con los servicios que presta el subproceso de Virtualidad, equivalente al</a:t>
            </a:r>
            <a:r>
              <a:rPr lang="es-ES" sz="1300" b="1" dirty="0">
                <a:latin typeface="Arial" panose="020B0604020202020204" pitchFamily="34" charset="0"/>
                <a:cs typeface="Arial" panose="020B0604020202020204" pitchFamily="34" charset="0"/>
              </a:rPr>
              <a:t> 86.7% </a:t>
            </a:r>
            <a:r>
              <a:rPr lang="es-ES" sz="1300" dirty="0">
                <a:latin typeface="Arial" panose="020B0604020202020204" pitchFamily="34" charset="0"/>
                <a:cs typeface="Arial" panose="020B0604020202020204" pitchFamily="34" charset="0"/>
              </a:rPr>
              <a:t>correspondiente</a:t>
            </a:r>
            <a:r>
              <a:rPr lang="es-ES" sz="1300" b="1" dirty="0">
                <a:latin typeface="Arial" panose="020B0604020202020204" pitchFamily="34" charset="0"/>
                <a:cs typeface="Arial" panose="020B0604020202020204" pitchFamily="34" charset="0"/>
              </a:rPr>
              <a:t> a 65 docentes </a:t>
            </a:r>
            <a:r>
              <a:rPr lang="es-ES" sz="1300" dirty="0">
                <a:latin typeface="Arial" panose="020B0604020202020204" pitchFamily="34" charset="0"/>
                <a:cs typeface="Arial" panose="020B0604020202020204" pitchFamily="34" charset="0"/>
              </a:rPr>
              <a:t>de los </a:t>
            </a:r>
            <a:r>
              <a:rPr lang="es-ES" sz="1300" b="1" dirty="0">
                <a:latin typeface="Arial" panose="020B0604020202020204" pitchFamily="34" charset="0"/>
                <a:cs typeface="Arial" panose="020B0604020202020204" pitchFamily="34" charset="0"/>
              </a:rPr>
              <a:t>83 </a:t>
            </a:r>
            <a:r>
              <a:rPr lang="es-ES" sz="1300" dirty="0">
                <a:latin typeface="Arial" panose="020B0604020202020204" pitchFamily="34" charset="0"/>
                <a:cs typeface="Arial" panose="020B0604020202020204" pitchFamily="34" charset="0"/>
              </a:rPr>
              <a:t>encuestados</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b="1" dirty="0">
                <a:latin typeface="Arial" panose="020B0604020202020204" pitchFamily="34" charset="0"/>
                <a:cs typeface="Arial" panose="020B0604020202020204" pitchFamily="34" charset="0"/>
              </a:rPr>
              <a:t>FORTALEZAS: </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Los docentes manifiestan que el subproceso maneja muy buenos tiempos de respuesta y claridad en las respuestas a inquietudes.</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El equipo es muy atento a resolver las dudas y solicitudes de la mejor manera.</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Muy buena gestión y apoyo por parte del equipo</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La atención es excelente, los profesionales siempre están disponibles, incluso los días de fiesta.</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Destacan que el desempeño y atención han sido de una calidad excelente.</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Muy buen servicio, muy diligentes y oportunos</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pic>
        <p:nvPicPr>
          <p:cNvPr id="3" name="Imagen 2">
            <a:extLst>
              <a:ext uri="{FF2B5EF4-FFF2-40B4-BE49-F238E27FC236}">
                <a16:creationId xmlns:a16="http://schemas.microsoft.com/office/drawing/2014/main" id="{3076C36D-5183-414E-B2DD-AD21721C2E64}"/>
              </a:ext>
            </a:extLst>
          </p:cNvPr>
          <p:cNvPicPr>
            <a:picLocks noChangeAspect="1"/>
          </p:cNvPicPr>
          <p:nvPr/>
        </p:nvPicPr>
        <p:blipFill>
          <a:blip r:embed="rId2"/>
          <a:stretch>
            <a:fillRect/>
          </a:stretch>
        </p:blipFill>
        <p:spPr>
          <a:xfrm>
            <a:off x="5157108" y="1235870"/>
            <a:ext cx="3844017" cy="2421730"/>
          </a:xfrm>
          <a:prstGeom prst="rect">
            <a:avLst/>
          </a:prstGeom>
        </p:spPr>
      </p:pic>
    </p:spTree>
    <p:extLst>
      <p:ext uri="{BB962C8B-B14F-4D97-AF65-F5344CB8AC3E}">
        <p14:creationId xmlns:p14="http://schemas.microsoft.com/office/powerpoint/2010/main" val="1288362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28216" y="3597530"/>
            <a:ext cx="6487567" cy="1421866"/>
          </a:xfrm>
        </p:spPr>
        <p:txBody>
          <a:bodyPr>
            <a:normAutofit fontScale="85000" lnSpcReduction="10000"/>
          </a:bodyPr>
          <a:lstStyle/>
          <a:p>
            <a:pPr marL="0" lvl="0" indent="0" algn="ctr">
              <a:lnSpc>
                <a:spcPct val="120000"/>
              </a:lnSpc>
              <a:spcBef>
                <a:spcPts val="0"/>
              </a:spcBef>
              <a:buClr>
                <a:schemeClr val="lt1"/>
              </a:buClr>
              <a:buSzPct val="100000"/>
              <a:buNone/>
            </a:pPr>
            <a:r>
              <a:rPr lang="es-ES" sz="2400" dirty="0">
                <a:solidFill>
                  <a:schemeClr val="lt1"/>
                </a:solidFill>
                <a:latin typeface="Arial" panose="020B0604020202020204" pitchFamily="34" charset="0"/>
                <a:ea typeface="Arial"/>
                <a:cs typeface="Arial" panose="020B0604020202020204" pitchFamily="34" charset="0"/>
                <a:sym typeface="Arial"/>
              </a:rPr>
              <a:t>Institución Universitaria Colegio Mayor de Antioquia </a:t>
            </a:r>
          </a:p>
          <a:p>
            <a:pPr marL="0" lvl="0" indent="0" algn="ctr">
              <a:lnSpc>
                <a:spcPct val="120000"/>
              </a:lnSpc>
              <a:spcBef>
                <a:spcPts val="0"/>
              </a:spcBef>
              <a:buClr>
                <a:schemeClr val="lt1"/>
              </a:buClr>
              <a:buSzPct val="100000"/>
              <a:buNone/>
            </a:pPr>
            <a:r>
              <a:rPr lang="es-ES" sz="2400" dirty="0">
                <a:solidFill>
                  <a:schemeClr val="lt1"/>
                </a:solidFill>
                <a:latin typeface="Arial" panose="020B0604020202020204" pitchFamily="34" charset="0"/>
                <a:cs typeface="Arial" panose="020B0604020202020204" pitchFamily="34" charset="0"/>
                <a:sym typeface="Arial"/>
              </a:rPr>
              <a:t>Planeación Institucional</a:t>
            </a:r>
          </a:p>
          <a:p>
            <a:pPr marL="0" lvl="0" indent="0" algn="ctr">
              <a:lnSpc>
                <a:spcPct val="120000"/>
              </a:lnSpc>
              <a:spcBef>
                <a:spcPts val="0"/>
              </a:spcBef>
              <a:buClr>
                <a:schemeClr val="lt1"/>
              </a:buClr>
              <a:buSzPct val="100000"/>
              <a:buNone/>
            </a:pPr>
            <a:r>
              <a:rPr lang="es-ES" sz="2400" dirty="0">
                <a:solidFill>
                  <a:schemeClr val="lt1"/>
                </a:solidFill>
                <a:latin typeface="Arial" panose="020B0604020202020204" pitchFamily="34" charset="0"/>
                <a:cs typeface="Arial" panose="020B0604020202020204" pitchFamily="34" charset="0"/>
                <a:sym typeface="Arial"/>
              </a:rPr>
              <a:t>2024</a:t>
            </a:r>
            <a:endParaRPr lang="es-ES" sz="2400" dirty="0">
              <a:latin typeface="Arial" panose="020B0604020202020204" pitchFamily="34" charset="0"/>
              <a:cs typeface="Arial" panose="020B0604020202020204" pitchFamily="34" charset="0"/>
            </a:endParaRPr>
          </a:p>
          <a:p>
            <a:pPr marL="0" indent="0">
              <a:buNone/>
            </a:pPr>
            <a:endParaRPr lang="es-ES" sz="1600" dirty="0">
              <a:solidFill>
                <a:schemeClr val="bg1"/>
              </a:solidFill>
            </a:endParaRPr>
          </a:p>
          <a:p>
            <a:pPr marL="0" indent="0">
              <a:buNone/>
            </a:pPr>
            <a:endParaRPr lang="es-ES" sz="1600" dirty="0">
              <a:solidFill>
                <a:schemeClr val="bg1"/>
              </a:solidFill>
            </a:endParaRPr>
          </a:p>
        </p:txBody>
      </p:sp>
      <p:sp>
        <p:nvSpPr>
          <p:cNvPr id="4" name="Marcador de contenido 2"/>
          <p:cNvSpPr txBox="1">
            <a:spLocks/>
          </p:cNvSpPr>
          <p:nvPr/>
        </p:nvSpPr>
        <p:spPr>
          <a:xfrm>
            <a:off x="834307" y="437803"/>
            <a:ext cx="7575503" cy="2846028"/>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a:spcBef>
                <a:spcPts val="0"/>
              </a:spcBef>
              <a:buClr>
                <a:srgbClr val="F19408"/>
              </a:buClr>
              <a:buSzPts val="3200"/>
              <a:buNone/>
            </a:pPr>
            <a:r>
              <a:rPr lang="es-ES" sz="3800" dirty="0">
                <a:solidFill>
                  <a:srgbClr val="F19408"/>
                </a:solidFill>
                <a:latin typeface="Arial Black"/>
                <a:ea typeface="Arial Black"/>
                <a:cs typeface="Arial Black"/>
                <a:sym typeface="Arial Black"/>
              </a:rPr>
              <a:t>Informe  de percepción de los usuarios</a:t>
            </a:r>
          </a:p>
          <a:p>
            <a:pPr marL="0" lvl="0" indent="0" algn="ctr">
              <a:spcBef>
                <a:spcPts val="0"/>
              </a:spcBef>
              <a:buClr>
                <a:srgbClr val="F19408"/>
              </a:buClr>
              <a:buSzPts val="3200"/>
              <a:buNone/>
            </a:pPr>
            <a:r>
              <a:rPr lang="es-ES" sz="3800" dirty="0">
                <a:solidFill>
                  <a:srgbClr val="F19408"/>
                </a:solidFill>
                <a:latin typeface="Arial Black"/>
                <a:sym typeface="Arial Black"/>
              </a:rPr>
              <a:t>2024-1 </a:t>
            </a:r>
          </a:p>
          <a:p>
            <a:pPr marL="0" lvl="0" indent="0" algn="ctr">
              <a:spcBef>
                <a:spcPts val="0"/>
              </a:spcBef>
              <a:buClr>
                <a:srgbClr val="F19408"/>
              </a:buClr>
              <a:buSzPts val="3200"/>
              <a:buNone/>
            </a:pPr>
            <a:endParaRPr lang="es-ES" dirty="0">
              <a:solidFill>
                <a:srgbClr val="F19408"/>
              </a:solidFill>
              <a:latin typeface="Arial Black"/>
              <a:sym typeface="Arial Black"/>
            </a:endParaRPr>
          </a:p>
          <a:p>
            <a:pPr marL="0" lvl="0" indent="0" algn="ctr">
              <a:spcBef>
                <a:spcPts val="0"/>
              </a:spcBef>
              <a:buClr>
                <a:srgbClr val="F19408"/>
              </a:buClr>
              <a:buSzPts val="3200"/>
              <a:buNone/>
            </a:pPr>
            <a:r>
              <a:rPr lang="es-ES" dirty="0">
                <a:solidFill>
                  <a:srgbClr val="F19408"/>
                </a:solidFill>
                <a:latin typeface="Arial Black"/>
                <a:sym typeface="Arial Black"/>
              </a:rPr>
              <a:t>Procesos</a:t>
            </a:r>
          </a:p>
          <a:p>
            <a:pPr marL="0" lvl="0" indent="0" algn="ctr">
              <a:spcBef>
                <a:spcPts val="0"/>
              </a:spcBef>
              <a:buClr>
                <a:srgbClr val="F19408"/>
              </a:buClr>
              <a:buSzPts val="3200"/>
              <a:buNone/>
            </a:pPr>
            <a:endParaRPr lang="es-ES" dirty="0">
              <a:solidFill>
                <a:srgbClr val="F19408"/>
              </a:solidFill>
              <a:latin typeface="Arial Black"/>
              <a:sym typeface="Arial Black"/>
            </a:endParaRPr>
          </a:p>
          <a:p>
            <a:pPr marL="0" lvl="0" indent="0" algn="ctr">
              <a:spcBef>
                <a:spcPts val="0"/>
              </a:spcBef>
              <a:buClr>
                <a:srgbClr val="F19408"/>
              </a:buClr>
              <a:buSzPts val="3200"/>
              <a:buNone/>
            </a:pPr>
            <a:r>
              <a:rPr lang="es-ES" b="1" dirty="0">
                <a:solidFill>
                  <a:srgbClr val="F19408"/>
                </a:solidFill>
                <a:latin typeface="Arial" panose="020B0604020202020204" pitchFamily="34" charset="0"/>
                <a:cs typeface="Arial" panose="020B0604020202020204" pitchFamily="34" charset="0"/>
                <a:sym typeface="Arial Black"/>
              </a:rPr>
              <a:t>Comunicaciones – Admisiones – Biblioteca - Virtualidad – Bienestar Institucional</a:t>
            </a:r>
          </a:p>
        </p:txBody>
      </p:sp>
    </p:spTree>
    <p:extLst>
      <p:ext uri="{BB962C8B-B14F-4D97-AF65-F5344CB8AC3E}">
        <p14:creationId xmlns:p14="http://schemas.microsoft.com/office/powerpoint/2010/main" val="651544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854329" y="450056"/>
            <a:ext cx="7528783" cy="3932557"/>
          </a:xfrm>
        </p:spPr>
        <p:txBody>
          <a:bodyPr>
            <a:normAutofit fontScale="90000"/>
          </a:bodyPr>
          <a:lstStyle/>
          <a:p>
            <a:pPr algn="l"/>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b="1" dirty="0">
                <a:latin typeface="Arial" panose="020B0604020202020204" pitchFamily="34" charset="0"/>
                <a:cs typeface="Arial" panose="020B0604020202020204" pitchFamily="34" charset="0"/>
              </a:rPr>
              <a:t>AGRADECIMIENTO Y FELICITACIONES</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Los docentes encuestados felicitan al subproceso de Virtualidad por tan buen acompañamiento, tienen un excelente equipo de trabajo, muy diligentes en los procesos, dudas e inquietudes.</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b="1" dirty="0">
                <a:latin typeface="Arial" panose="020B0604020202020204" pitchFamily="34" charset="0"/>
                <a:cs typeface="Arial" panose="020B0604020202020204" pitchFamily="34" charset="0"/>
              </a:rPr>
              <a:t>SUGERENCIA: </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a:t>
            </a:r>
            <a:r>
              <a:rPr lang="es-CO" sz="1300" dirty="0">
                <a:latin typeface="Arial" panose="020B0604020202020204" pitchFamily="34" charset="0"/>
                <a:cs typeface="Arial" panose="020B0604020202020204" pitchFamily="34" charset="0"/>
              </a:rPr>
              <a:t> </a:t>
            </a:r>
            <a:r>
              <a:rPr lang="es-ES" sz="1300" dirty="0">
                <a:latin typeface="Arial" panose="020B0604020202020204" pitchFamily="34" charset="0"/>
                <a:cs typeface="Arial" panose="020B0604020202020204" pitchFamily="34" charset="0"/>
              </a:rPr>
              <a:t>Manifiestan la siguiente observación, esta relacionada con lentitud y errores en carga y descarga de archivos de la plataforma, pero eso esta vinculado con los sistemas y el servidor de la u.</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483329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Bienestar Institucional</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226626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714166" y="574003"/>
            <a:ext cx="7742365" cy="4569497"/>
          </a:xfrm>
        </p:spPr>
        <p:txBody>
          <a:bodyPr>
            <a:normAutofit fontScale="90000"/>
          </a:bodyPr>
          <a:lstStyle/>
          <a:p>
            <a:pPr lvl="0" algn="l"/>
            <a:br>
              <a:rPr lang="es-ES" sz="1400" dirty="0"/>
            </a:br>
            <a:br>
              <a:rPr lang="es-ES" sz="1400" dirty="0"/>
            </a:br>
            <a:br>
              <a:rPr lang="es-ES" sz="1400" dirty="0"/>
            </a:br>
            <a:br>
              <a:rPr lang="es-ES" sz="1400" dirty="0"/>
            </a:br>
            <a:br>
              <a:rPr lang="es-ES" sz="1400" dirty="0"/>
            </a:br>
            <a:br>
              <a:rPr lang="es-ES" sz="1400" dirty="0"/>
            </a:br>
            <a:br>
              <a:rPr lang="es-ES" sz="16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La encuesta de satisfacción </a:t>
            </a:r>
            <a:r>
              <a:rPr lang="es-CO" sz="1300" dirty="0">
                <a:latin typeface="Arial" panose="020B0604020202020204" pitchFamily="34" charset="0"/>
                <a:ea typeface="Calibri" panose="020F0502020204030204" pitchFamily="34" charset="0"/>
              </a:rPr>
              <a:t>de usuarios del proceso de Bienestar Institucional califica diferentes variables con respecto a los servicios que presta el proceso. Diferenciando las preguntas a evaluar por las 4 líneas estratégicas</a:t>
            </a:r>
            <a:r>
              <a:rPr lang="es-ES" sz="1300" dirty="0">
                <a:latin typeface="Arial" panose="020B0604020202020204" pitchFamily="34" charset="0"/>
                <a:cs typeface="Arial" panose="020B0604020202020204" pitchFamily="34" charset="0"/>
              </a:rPr>
              <a:t>    </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Bienestar te conecta e integra</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Mi U inclusiva y diversa</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Seguridad alimentaria</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Tu Bienestar es nuestra meta</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Se recibieron un total de </a:t>
            </a:r>
            <a:r>
              <a:rPr lang="es-ES" sz="1300" b="1" dirty="0">
                <a:latin typeface="Arial" panose="020B0604020202020204" pitchFamily="34" charset="0"/>
                <a:cs typeface="Arial" panose="020B0604020202020204" pitchFamily="34" charset="0"/>
              </a:rPr>
              <a:t>10802 encuestas </a:t>
            </a:r>
            <a:r>
              <a:rPr lang="es-ES" sz="1300" dirty="0">
                <a:latin typeface="Arial" panose="020B0604020202020204" pitchFamily="34" charset="0"/>
                <a:cs typeface="Arial" panose="020B0604020202020204" pitchFamily="34" charset="0"/>
              </a:rPr>
              <a:t>correspondiente al primer semestre de 2024, calificando el nivel de satisfacción así:</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(1) Muy deficiente</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(2) Deficiente</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(3) Aceptable</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(4) Bueno</a:t>
            </a: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(5) Excelente</a:t>
            </a:r>
            <a:br>
              <a:rPr lang="es-ES" sz="13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2752819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BA0CFDE-21BE-4F61-A363-A448DAD89B19}"/>
              </a:ext>
            </a:extLst>
          </p:cNvPr>
          <p:cNvSpPr>
            <a:spLocks noGrp="1"/>
          </p:cNvSpPr>
          <p:nvPr>
            <p:ph type="ctrTitle"/>
          </p:nvPr>
        </p:nvSpPr>
        <p:spPr>
          <a:xfrm>
            <a:off x="760886" y="420490"/>
            <a:ext cx="7335225" cy="4825629"/>
          </a:xfrm>
        </p:spPr>
        <p:txBody>
          <a:bodyPr>
            <a:normAutofit fontScale="90000"/>
          </a:bodyPr>
          <a:lstStyle/>
          <a:p>
            <a:pPr algn="l"/>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Como resultado se tiene que el 86.28% de los participantes en los programas de Bienestar Institucional, evalúan el proceso los servicios entre </a:t>
            </a:r>
            <a:r>
              <a:rPr lang="es-ES" sz="1300" b="1" dirty="0">
                <a:latin typeface="Arial" panose="020B0604020202020204" pitchFamily="34" charset="0"/>
                <a:cs typeface="Arial" panose="020B0604020202020204" pitchFamily="34" charset="0"/>
              </a:rPr>
              <a:t>bueno y excelente</a:t>
            </a:r>
            <a:r>
              <a:rPr lang="es-ES" sz="1300" dirty="0">
                <a:latin typeface="Arial" panose="020B0604020202020204" pitchFamily="34" charset="0"/>
                <a:cs typeface="Arial" panose="020B0604020202020204" pitchFamily="34" charset="0"/>
              </a:rPr>
              <a:t>, siendo excelente el nivel de satisfacción más alto.</a:t>
            </a:r>
            <a:br>
              <a:rPr lang="es-ES" sz="1300" dirty="0">
                <a:latin typeface="Arial" panose="020B0604020202020204" pitchFamily="34" charset="0"/>
                <a:cs typeface="Arial" panose="020B0604020202020204" pitchFamily="34" charset="0"/>
              </a:rPr>
            </a:br>
            <a:br>
              <a:rPr lang="es-ES" sz="1300" dirty="0">
                <a:solidFill>
                  <a:srgbClr val="FF0000"/>
                </a:solidFill>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Los usuarios destacan como </a:t>
            </a:r>
            <a:r>
              <a:rPr lang="es-ES" sz="1300" b="1" dirty="0">
                <a:latin typeface="Arial" panose="020B0604020202020204" pitchFamily="34" charset="0"/>
                <a:cs typeface="Arial" panose="020B0604020202020204" pitchFamily="34" charset="0"/>
              </a:rPr>
              <a:t>fortalezas </a:t>
            </a:r>
            <a:r>
              <a:rPr lang="es-ES" sz="1300" dirty="0">
                <a:latin typeface="Arial" panose="020B0604020202020204" pitchFamily="34" charset="0"/>
                <a:cs typeface="Arial" panose="020B0604020202020204" pitchFamily="34" charset="0"/>
              </a:rPr>
              <a:t>de los servicios de Bienestar las siguientes:</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El programa de Estilos de Vida Saludable, como aporte importante a la salud física y mental de toda la comunidad institucional.</a:t>
            </a:r>
            <a:br>
              <a:rPr lang="es-ES" sz="1300" dirty="0">
                <a:latin typeface="Arial" panose="020B0604020202020204" pitchFamily="34" charset="0"/>
                <a:cs typeface="Arial" panose="020B0604020202020204" pitchFamily="34" charset="0"/>
              </a:rPr>
            </a:br>
            <a:br>
              <a:rPr lang="es-ES" sz="1300" dirty="0">
                <a:latin typeface="Arial" panose="020B0604020202020204" pitchFamily="34" charset="0"/>
                <a:cs typeface="Arial" panose="020B0604020202020204" pitchFamily="34" charset="0"/>
              </a:rPr>
            </a:br>
            <a:r>
              <a:rPr lang="es-ES" sz="1300" dirty="0">
                <a:latin typeface="Arial" panose="020B0604020202020204" pitchFamily="34" charset="0"/>
                <a:cs typeface="Arial" panose="020B0604020202020204" pitchFamily="34" charset="0"/>
              </a:rPr>
              <a:t>- Los participantes destacan la importancia de las jornadas del Bienestar y el Desarrollo Humano 2024-1, calificando este servicio en su mayoría como </a:t>
            </a:r>
            <a:r>
              <a:rPr lang="es-ES" sz="1300" b="1" dirty="0">
                <a:latin typeface="Arial" panose="020B0604020202020204" pitchFamily="34" charset="0"/>
                <a:cs typeface="Arial" panose="020B0604020202020204" pitchFamily="34" charset="0"/>
              </a:rPr>
              <a:t>excelente</a:t>
            </a:r>
            <a:r>
              <a:rPr lang="es-ES" sz="1300" dirty="0">
                <a:latin typeface="Arial" panose="020B0604020202020204" pitchFamily="34" charset="0"/>
                <a:cs typeface="Arial" panose="020B0604020202020204" pitchFamily="34" charset="0"/>
              </a:rPr>
              <a:t>, con un total de 2.410 encuestas; manifiestan que estas jornadas aportan a el servicio a la formación integral, los espacios son idóneos para desarrollar las actividades, las habilidades de los profesionales son buenas y en coherencia con la prestación de los servicios, además destacan como fortaleza la puntualidad y respeto del docente u orientador.</a:t>
            </a:r>
            <a:br>
              <a:rPr lang="es-ES" sz="13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 Las caminatas ecológicas realizadas en el primer semestre, fueron calificadas por los usuarios como </a:t>
            </a:r>
            <a:r>
              <a:rPr lang="es-ES" sz="1200" b="1" dirty="0">
                <a:latin typeface="Arial" panose="020B0604020202020204" pitchFamily="34" charset="0"/>
                <a:cs typeface="Arial" panose="020B0604020202020204" pitchFamily="34" charset="0"/>
              </a:rPr>
              <a:t>buenas</a:t>
            </a:r>
            <a:r>
              <a:rPr lang="es-ES" sz="1200" dirty="0">
                <a:latin typeface="Arial" panose="020B0604020202020204" pitchFamily="34" charset="0"/>
                <a:cs typeface="Arial" panose="020B0604020202020204" pitchFamily="34" charset="0"/>
              </a:rPr>
              <a:t> y </a:t>
            </a:r>
            <a:r>
              <a:rPr lang="es-ES" sz="1200" b="1" dirty="0">
                <a:latin typeface="Arial" panose="020B0604020202020204" pitchFamily="34" charset="0"/>
                <a:cs typeface="Arial" panose="020B0604020202020204" pitchFamily="34" charset="0"/>
              </a:rPr>
              <a:t>excelentes, </a:t>
            </a:r>
            <a:r>
              <a:rPr lang="es-ES" sz="1200" dirty="0">
                <a:latin typeface="Arial" panose="020B0604020202020204" pitchFamily="34" charset="0"/>
                <a:cs typeface="Arial" panose="020B0604020202020204" pitchFamily="34" charset="0"/>
              </a:rPr>
              <a:t>así mismo el servicio del gimnasio para estudiantes, administrativos y docentes.</a:t>
            </a: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br>
              <a:rPr lang="es-ES" sz="1200" dirty="0">
                <a:latin typeface="Arial" panose="020B0604020202020204" pitchFamily="34" charset="0"/>
                <a:cs typeface="Arial" panose="020B0604020202020204" pitchFamily="34" charset="0"/>
              </a:rPr>
            </a:br>
            <a:r>
              <a:rPr lang="es-ES" sz="1200" dirty="0">
                <a:latin typeface="Arial" panose="020B0604020202020204" pitchFamily="34" charset="0"/>
                <a:cs typeface="Arial" panose="020B0604020202020204" pitchFamily="34" charset="0"/>
              </a:rPr>
              <a:t>- No hay </a:t>
            </a:r>
            <a:r>
              <a:rPr lang="es-ES" sz="1200" u="sng" dirty="0">
                <a:latin typeface="Arial" panose="020B0604020202020204" pitchFamily="34" charset="0"/>
                <a:cs typeface="Arial" panose="020B0604020202020204" pitchFamily="34" charset="0"/>
              </a:rPr>
              <a:t>aspectos por mejorar </a:t>
            </a:r>
            <a:r>
              <a:rPr lang="es-ES" sz="1200" dirty="0">
                <a:latin typeface="Arial" panose="020B0604020202020204" pitchFamily="34" charset="0"/>
                <a:cs typeface="Arial" panose="020B0604020202020204" pitchFamily="34" charset="0"/>
              </a:rPr>
              <a:t>según los resultados de la encuesta por los beneficiarios de los programas de Bienestar Institucional</a:t>
            </a:r>
            <a:br>
              <a:rPr lang="es-ES" sz="1200" dirty="0">
                <a:latin typeface="Arial" panose="020B0604020202020204" pitchFamily="34" charset="0"/>
                <a:cs typeface="Arial" panose="020B0604020202020204" pitchFamily="34" charset="0"/>
              </a:rPr>
            </a:br>
            <a:br>
              <a:rPr lang="es-ES" dirty="0"/>
            </a:br>
            <a:br>
              <a:rPr lang="es-ES" sz="1400" dirty="0"/>
            </a:br>
            <a:endParaRPr lang="es-ES" sz="1400" dirty="0"/>
          </a:p>
        </p:txBody>
      </p:sp>
    </p:spTree>
    <p:extLst>
      <p:ext uri="{BB962C8B-B14F-4D97-AF65-F5344CB8AC3E}">
        <p14:creationId xmlns:p14="http://schemas.microsoft.com/office/powerpoint/2010/main" val="2205114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596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p:nvPr/>
        </p:nvSpPr>
        <p:spPr>
          <a:xfrm>
            <a:off x="742109" y="1248696"/>
            <a:ext cx="7659781" cy="2900363"/>
          </a:xfrm>
          <a:prstGeom prst="rect">
            <a:avLst/>
          </a:prstGeom>
          <a:noFill/>
          <a:ln>
            <a:noFill/>
          </a:ln>
        </p:spPr>
        <p:txBody>
          <a:bodyPr spcFirstLastPara="1" wrap="square" lIns="91425" tIns="45700" rIns="91425" bIns="45700" anchor="t" anchorCtr="0">
            <a:normAutofit/>
          </a:bodyPr>
          <a:lstStyle/>
          <a:p>
            <a:pPr marL="0" indent="0" algn="just">
              <a:buNone/>
            </a:pPr>
            <a:r>
              <a:rPr lang="es-ES" sz="2000" dirty="0">
                <a:latin typeface="Arial" panose="020B0604020202020204" pitchFamily="34" charset="0"/>
                <a:cs typeface="Arial" panose="020B0604020202020204" pitchFamily="34" charset="0"/>
              </a:rPr>
              <a:t>Los procesos institucionales mediante encuestas evaluaron el nivel de satisfacción de los usuarios que utilizan los servicios institucionales. </a:t>
            </a:r>
          </a:p>
          <a:p>
            <a:pPr marL="0" indent="0" algn="just">
              <a:buNone/>
            </a:pPr>
            <a:endParaRPr lang="es-ES" sz="2000" dirty="0">
              <a:latin typeface="Arial" panose="020B0604020202020204" pitchFamily="34" charset="0"/>
              <a:cs typeface="Arial" panose="020B0604020202020204" pitchFamily="34" charset="0"/>
            </a:endParaRPr>
          </a:p>
          <a:p>
            <a:pPr marL="0" indent="0" algn="just">
              <a:buNone/>
            </a:pPr>
            <a:r>
              <a:rPr lang="es-ES" sz="2000" dirty="0">
                <a:latin typeface="Arial" panose="020B0604020202020204" pitchFamily="34" charset="0"/>
                <a:cs typeface="Arial" panose="020B0604020202020204" pitchFamily="34" charset="0"/>
              </a:rPr>
              <a:t>Las encuestas fueron compartidas por diferentes medios comunicativos como (página institucional, formulario de preguntas al correo institucional, redes sociales, consolas de calificación, entre otras) </a:t>
            </a:r>
          </a:p>
          <a:p>
            <a:pPr marL="0" indent="0">
              <a:buNone/>
            </a:pPr>
            <a:endParaRPr lang="es-ES" sz="2000" dirty="0">
              <a:latin typeface="Arial" panose="020B0604020202020204" pitchFamily="34" charset="0"/>
              <a:cs typeface="Arial" panose="020B0604020202020204" pitchFamily="34" charset="0"/>
            </a:endParaRPr>
          </a:p>
        </p:txBody>
      </p:sp>
      <p:sp>
        <p:nvSpPr>
          <p:cNvPr id="3" name="Google Shape;100;p3">
            <a:extLst>
              <a:ext uri="{FF2B5EF4-FFF2-40B4-BE49-F238E27FC236}">
                <a16:creationId xmlns:a16="http://schemas.microsoft.com/office/drawing/2014/main" id="{A7C27719-AA52-4165-A2DE-E566D3C71BE6}"/>
              </a:ext>
            </a:extLst>
          </p:cNvPr>
          <p:cNvSpPr txBox="1"/>
          <p:nvPr/>
        </p:nvSpPr>
        <p:spPr>
          <a:xfrm>
            <a:off x="903858" y="568780"/>
            <a:ext cx="7216139" cy="679916"/>
          </a:xfrm>
          <a:prstGeom prst="rect">
            <a:avLst/>
          </a:prstGeom>
          <a:noFill/>
          <a:ln>
            <a:noFill/>
          </a:ln>
        </p:spPr>
        <p:txBody>
          <a:bodyPr spcFirstLastPara="1" wrap="square" lIns="91425" tIns="45700" rIns="91425" bIns="45700" anchor="t" anchorCtr="0">
            <a:normAutofit/>
          </a:bodyPr>
          <a:lstStyle/>
          <a:p>
            <a:pPr marL="0" marR="0" lvl="0" indent="0" algn="ctr" rtl="0">
              <a:spcBef>
                <a:spcPts val="0"/>
              </a:spcBef>
              <a:spcAft>
                <a:spcPts val="0"/>
              </a:spcAft>
              <a:buClr>
                <a:srgbClr val="F19408"/>
              </a:buClr>
              <a:buSzPts val="3200"/>
              <a:buFont typeface="Arial"/>
              <a:buNone/>
            </a:pPr>
            <a:r>
              <a:rPr lang="es-ES" sz="3600" b="0" i="0" u="none" strike="noStrike" cap="none" dirty="0">
                <a:solidFill>
                  <a:srgbClr val="F19408"/>
                </a:solidFill>
                <a:latin typeface="Arial Black"/>
                <a:ea typeface="Arial Black"/>
                <a:cs typeface="Arial Black"/>
                <a:sym typeface="Arial Black"/>
              </a:rPr>
              <a:t>Metodología</a:t>
            </a:r>
            <a:endParaRPr sz="3600" dirty="0"/>
          </a:p>
        </p:txBody>
      </p:sp>
    </p:spTree>
    <p:extLst>
      <p:ext uri="{BB962C8B-B14F-4D97-AF65-F5344CB8AC3E}">
        <p14:creationId xmlns:p14="http://schemas.microsoft.com/office/powerpoint/2010/main" val="339425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p:nvPr/>
        </p:nvSpPr>
        <p:spPr>
          <a:xfrm>
            <a:off x="910532" y="1628774"/>
            <a:ext cx="7467376" cy="1928813"/>
          </a:xfrm>
          <a:prstGeom prst="rect">
            <a:avLst/>
          </a:prstGeom>
          <a:noFill/>
          <a:ln>
            <a:noFill/>
          </a:ln>
        </p:spPr>
        <p:txBody>
          <a:bodyPr spcFirstLastPara="1" wrap="square" lIns="91425" tIns="45700" rIns="91425" bIns="45700" anchor="t" anchorCtr="0">
            <a:normAutofit fontScale="77500" lnSpcReduction="20000"/>
          </a:bodyPr>
          <a:lstStyle/>
          <a:p>
            <a:pPr marL="0" indent="0" algn="just">
              <a:buNone/>
            </a:pPr>
            <a:r>
              <a:rPr lang="es-ES" sz="3200" dirty="0">
                <a:latin typeface="Arial" panose="020B0604020202020204" pitchFamily="34" charset="0"/>
                <a:cs typeface="Arial" panose="020B0604020202020204" pitchFamily="34" charset="0"/>
              </a:rPr>
              <a:t>Medir el grado de satisfacción de los usuarios con respecto a los servicios que prestan los siguientes procesos institucionales: Comunicaciones y </a:t>
            </a:r>
            <a:r>
              <a:rPr lang="es-ES" sz="2600" dirty="0">
                <a:latin typeface="Arial" panose="020B0604020202020204" pitchFamily="34" charset="0"/>
                <a:cs typeface="Arial" panose="020B0604020202020204" pitchFamily="34" charset="0"/>
              </a:rPr>
              <a:t>Mercadeo</a:t>
            </a:r>
            <a:r>
              <a:rPr lang="es-ES" sz="3200" dirty="0">
                <a:latin typeface="Arial" panose="020B0604020202020204" pitchFamily="34" charset="0"/>
                <a:cs typeface="Arial" panose="020B0604020202020204" pitchFamily="34" charset="0"/>
              </a:rPr>
              <a:t>, Admisiones Registro y Control, Subproceso de Virtualidad y el Subproceso de Biblioteca</a:t>
            </a:r>
          </a:p>
        </p:txBody>
      </p:sp>
      <p:sp>
        <p:nvSpPr>
          <p:cNvPr id="3" name="Google Shape;100;p3">
            <a:extLst>
              <a:ext uri="{FF2B5EF4-FFF2-40B4-BE49-F238E27FC236}">
                <a16:creationId xmlns:a16="http://schemas.microsoft.com/office/drawing/2014/main" id="{A7C27719-AA52-4165-A2DE-E566D3C71BE6}"/>
              </a:ext>
            </a:extLst>
          </p:cNvPr>
          <p:cNvSpPr txBox="1"/>
          <p:nvPr/>
        </p:nvSpPr>
        <p:spPr>
          <a:xfrm>
            <a:off x="910532" y="578494"/>
            <a:ext cx="7216139" cy="636256"/>
          </a:xfrm>
          <a:prstGeom prst="rect">
            <a:avLst/>
          </a:prstGeom>
          <a:noFill/>
          <a:ln>
            <a:noFill/>
          </a:ln>
        </p:spPr>
        <p:txBody>
          <a:bodyPr spcFirstLastPara="1" wrap="square" lIns="91425" tIns="45700" rIns="91425" bIns="45700" anchor="t" anchorCtr="0">
            <a:normAutofit lnSpcReduction="10000"/>
          </a:bodyPr>
          <a:lstStyle/>
          <a:p>
            <a:pPr marL="0" marR="0" lvl="0" indent="0" algn="ctr" rtl="0">
              <a:spcBef>
                <a:spcPts val="0"/>
              </a:spcBef>
              <a:spcAft>
                <a:spcPts val="0"/>
              </a:spcAft>
              <a:buClr>
                <a:srgbClr val="F19408"/>
              </a:buClr>
              <a:buSzPts val="3200"/>
              <a:buFont typeface="Arial"/>
              <a:buNone/>
            </a:pPr>
            <a:r>
              <a:rPr lang="es-ES" sz="3600" b="0" i="0" u="none" strike="noStrike" cap="none" dirty="0">
                <a:solidFill>
                  <a:srgbClr val="F19408"/>
                </a:solidFill>
                <a:latin typeface="Arial Black"/>
                <a:ea typeface="Arial Black"/>
                <a:cs typeface="Arial Black"/>
                <a:sym typeface="Arial Black"/>
              </a:rPr>
              <a:t>Objetivo</a:t>
            </a:r>
            <a:endParaRPr sz="3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Marcador de contenido 2"/>
          <p:cNvSpPr txBox="1">
            <a:spLocks/>
          </p:cNvSpPr>
          <p:nvPr/>
        </p:nvSpPr>
        <p:spPr>
          <a:xfrm>
            <a:off x="457201" y="2601366"/>
            <a:ext cx="5366657" cy="19932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Bef>
                <a:spcPts val="0"/>
              </a:spcBef>
              <a:buClr>
                <a:srgbClr val="0A2C32"/>
              </a:buClr>
              <a:buSzPts val="3200"/>
              <a:buNone/>
            </a:pPr>
            <a:r>
              <a:rPr lang="es-ES" dirty="0">
                <a:solidFill>
                  <a:srgbClr val="0A2C32"/>
                </a:solidFill>
                <a:latin typeface="Arial Black"/>
                <a:sym typeface="Arial Black"/>
              </a:rPr>
              <a:t>Comunicación y Mercadeo</a:t>
            </a:r>
            <a:endParaRPr lang="es-ES" dirty="0"/>
          </a:p>
        </p:txBody>
      </p:sp>
      <p:sp>
        <p:nvSpPr>
          <p:cNvPr id="10" name="Marcador de contenido 2"/>
          <p:cNvSpPr>
            <a:spLocks noGrp="1"/>
          </p:cNvSpPr>
          <p:nvPr>
            <p:ph idx="1"/>
          </p:nvPr>
        </p:nvSpPr>
        <p:spPr>
          <a:xfrm>
            <a:off x="5636934" y="1414357"/>
            <a:ext cx="3049867" cy="2477056"/>
          </a:xfrm>
        </p:spPr>
        <p:txBody>
          <a:bodyPr>
            <a:normAutofit/>
          </a:bodyPr>
          <a:lstStyle/>
          <a:p>
            <a:pPr marL="0" indent="0">
              <a:buNone/>
            </a:pPr>
            <a:endParaRPr lang="es-ES" sz="1600" dirty="0">
              <a:solidFill>
                <a:schemeClr val="bg1"/>
              </a:solidFill>
            </a:endParaRPr>
          </a:p>
          <a:p>
            <a:pPr marL="0" indent="0">
              <a:buNone/>
            </a:pPr>
            <a:endParaRPr lang="es-ES" sz="1600" dirty="0">
              <a:solidFill>
                <a:schemeClr val="bg1"/>
              </a:solidFill>
            </a:endParaRPr>
          </a:p>
        </p:txBody>
      </p:sp>
    </p:spTree>
    <p:extLst>
      <p:ext uri="{BB962C8B-B14F-4D97-AF65-F5344CB8AC3E}">
        <p14:creationId xmlns:p14="http://schemas.microsoft.com/office/powerpoint/2010/main" val="49135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subTitle" idx="1"/>
          </p:nvPr>
        </p:nvSpPr>
        <p:spPr>
          <a:xfrm>
            <a:off x="567321" y="889687"/>
            <a:ext cx="7928979" cy="817193"/>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100000"/>
              </a:lnSpc>
              <a:spcBef>
                <a:spcPts val="0"/>
              </a:spcBef>
              <a:spcAft>
                <a:spcPts val="0"/>
              </a:spcAft>
              <a:buClr>
                <a:srgbClr val="F19408"/>
              </a:buClr>
              <a:buSzPct val="100000"/>
              <a:buNone/>
            </a:pPr>
            <a:r>
              <a:rPr lang="es-ES" sz="2800" b="1">
                <a:solidFill>
                  <a:srgbClr val="F19408"/>
                </a:solidFill>
                <a:latin typeface="Arial"/>
                <a:ea typeface="Arial"/>
                <a:cs typeface="Arial"/>
                <a:sym typeface="Arial"/>
              </a:rPr>
              <a:t>¿Qué tan satisfecho te encuentras con las</a:t>
            </a:r>
            <a:endParaRPr/>
          </a:p>
          <a:p>
            <a:pPr marL="0" lvl="0" indent="0" algn="ctr" rtl="0">
              <a:lnSpc>
                <a:spcPct val="100000"/>
              </a:lnSpc>
              <a:spcBef>
                <a:spcPts val="0"/>
              </a:spcBef>
              <a:spcAft>
                <a:spcPts val="0"/>
              </a:spcAft>
              <a:buClr>
                <a:srgbClr val="F19408"/>
              </a:buClr>
              <a:buSzPct val="100000"/>
              <a:buNone/>
            </a:pPr>
            <a:r>
              <a:rPr lang="es-ES" sz="2800" b="1">
                <a:solidFill>
                  <a:srgbClr val="F19408"/>
                </a:solidFill>
                <a:latin typeface="Arial"/>
                <a:ea typeface="Arial"/>
                <a:cs typeface="Arial"/>
                <a:sym typeface="Arial"/>
              </a:rPr>
              <a:t>comunicaciones de la I.U Colmayor?</a:t>
            </a:r>
            <a:endParaRPr sz="2800">
              <a:solidFill>
                <a:srgbClr val="000000"/>
              </a:solidFill>
            </a:endParaRPr>
          </a:p>
        </p:txBody>
      </p:sp>
      <p:graphicFrame>
        <p:nvGraphicFramePr>
          <p:cNvPr id="112" name="Google Shape;112;p2"/>
          <p:cNvGraphicFramePr/>
          <p:nvPr/>
        </p:nvGraphicFramePr>
        <p:xfrm>
          <a:off x="1607820" y="1830070"/>
          <a:ext cx="6096000" cy="1483400"/>
        </p:xfrm>
        <a:graphic>
          <a:graphicData uri="http://schemas.openxmlformats.org/drawingml/2006/table">
            <a:tbl>
              <a:tblPr firstRow="1" bandRow="1">
                <a:noFill/>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Variable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Respuestas </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Muy satisfecho</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110 votos </a:t>
                      </a:r>
                      <a:endParaRPr sz="1400" u="none" strike="noStrike" cap="none" dirty="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Satisfecho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159 votos </a:t>
                      </a:r>
                      <a:endParaRPr sz="1400" u="none" strike="noStrike" cap="none" dirty="0"/>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a:t>Insatisfecho </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 53 votos  </a:t>
                      </a:r>
                      <a:endParaRPr sz="1400" u="none" strike="noStrike" cap="none" dirty="0"/>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13" name="Google Shape;113;p2"/>
          <p:cNvGraphicFramePr/>
          <p:nvPr/>
        </p:nvGraphicFramePr>
        <p:xfrm>
          <a:off x="1607820" y="3374390"/>
          <a:ext cx="6096000" cy="370850"/>
        </p:xfrm>
        <a:graphic>
          <a:graphicData uri="http://schemas.openxmlformats.org/drawingml/2006/table">
            <a:tbl>
              <a:tblPr firstRow="1" bandRow="1">
                <a:noFill/>
              </a:tblPr>
              <a:tblGrid>
                <a:gridCol w="60960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s-ES" sz="1400" u="none" strike="noStrike" cap="none" dirty="0"/>
                        <a:t>Total de participantes                         322</a:t>
                      </a:r>
                      <a:endParaRPr sz="1400" u="none" strike="noStrike" cap="none" dirty="0"/>
                    </a:p>
                  </a:txBody>
                  <a:tcPr marL="91450" marR="91450" marT="45725" marB="45725"/>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9"/>
          <p:cNvSpPr txBox="1">
            <a:spLocks noGrp="1"/>
          </p:cNvSpPr>
          <p:nvPr>
            <p:ph type="ctrTitle"/>
          </p:nvPr>
        </p:nvSpPr>
        <p:spPr>
          <a:xfrm>
            <a:off x="590193" y="2571750"/>
            <a:ext cx="7772400" cy="1102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800"/>
              <a:buNone/>
            </a:pPr>
            <a:endParaRPr sz="1400" dirty="0"/>
          </a:p>
          <a:p>
            <a:pPr marL="0" lvl="0" indent="0" algn="l" rtl="0">
              <a:lnSpc>
                <a:spcPct val="100000"/>
              </a:lnSpc>
              <a:spcBef>
                <a:spcPts val="0"/>
              </a:spcBef>
              <a:spcAft>
                <a:spcPts val="0"/>
              </a:spcAft>
              <a:buClr>
                <a:schemeClr val="dk1"/>
              </a:buClr>
              <a:buSzPts val="1800"/>
              <a:buNone/>
            </a:pPr>
            <a:endParaRPr sz="1400" dirty="0"/>
          </a:p>
          <a:p>
            <a:pPr marL="0" lvl="0" indent="0" algn="l" rtl="0">
              <a:lnSpc>
                <a:spcPct val="100000"/>
              </a:lnSpc>
              <a:spcBef>
                <a:spcPts val="0"/>
              </a:spcBef>
              <a:spcAft>
                <a:spcPts val="0"/>
              </a:spcAft>
              <a:buClr>
                <a:schemeClr val="dk1"/>
              </a:buClr>
              <a:buSzPts val="1800"/>
              <a:buNone/>
            </a:pPr>
            <a:r>
              <a:rPr lang="es-ES" sz="1400" dirty="0">
                <a:latin typeface="+mj-lt"/>
              </a:rPr>
              <a:t>La encuesta de percepción se realiza semestralmente para conocer el grado de conocimiento, aceptación y favorabilidad que tienen las comunicaciones institucionales en los diferentes públicos objetivos; esta no solo se convierte en una herramienta para medir la percepción, sino que también sirve como insumo para la mejora continua en los procesos comunicacionales y de mercadeo, implementados desde la Institución Universitaria Colegio Mayor de Antioquia.</a:t>
            </a:r>
            <a:endParaRPr sz="1400" dirty="0">
              <a:latin typeface="+mj-lt"/>
            </a:endParaRPr>
          </a:p>
          <a:p>
            <a:pPr marL="0" lvl="0" indent="0" algn="l" rtl="0">
              <a:lnSpc>
                <a:spcPct val="100000"/>
              </a:lnSpc>
              <a:spcBef>
                <a:spcPts val="0"/>
              </a:spcBef>
              <a:spcAft>
                <a:spcPts val="0"/>
              </a:spcAft>
              <a:buClr>
                <a:schemeClr val="dk1"/>
              </a:buClr>
              <a:buSzPts val="1800"/>
              <a:buNone/>
            </a:pPr>
            <a:br>
              <a:rPr lang="es-ES" sz="1400" dirty="0">
                <a:latin typeface="+mj-lt"/>
              </a:rPr>
            </a:br>
            <a:r>
              <a:rPr lang="es-ES" sz="1400" dirty="0">
                <a:latin typeface="+mj-lt"/>
              </a:rPr>
              <a:t>Esta encuesta permite obtener una visión precisa de cómo los diferentes públicos objetivos perciben las comunicaciones institucionales. Evaluar el grado de conocimiento de los mensajes clave, la comprensión de la información proporcionada y la percepción de la calidad de las comunicaciones es esencial para asegurar que los mensajes se están transmitiendo de manera efectiva y son entendidos por nuestro público. Sin este conocimiento, es difícil identificar las áreas de mejora y desarrollar estrategias para una comunicación más clara y efectiva.</a:t>
            </a:r>
            <a:endParaRPr sz="1400" dirty="0">
              <a:latin typeface="+mj-lt"/>
            </a:endParaRPr>
          </a:p>
          <a:p>
            <a:pPr marL="0" lvl="0" indent="0" algn="l" rtl="0">
              <a:lnSpc>
                <a:spcPct val="115000"/>
              </a:lnSpc>
              <a:spcBef>
                <a:spcPts val="1200"/>
              </a:spcBef>
              <a:spcAft>
                <a:spcPts val="0"/>
              </a:spcAft>
              <a:buClr>
                <a:schemeClr val="dk1"/>
              </a:buClr>
              <a:buSzPts val="1100"/>
              <a:buFont typeface="Arial"/>
              <a:buNone/>
            </a:pPr>
            <a:r>
              <a:rPr lang="es-ES" sz="1400" dirty="0">
                <a:latin typeface="+mj-lt"/>
              </a:rPr>
              <a:t>Además, la encuesta también proporciona información valiosa sobre la opinión de los diferentes públicos objetivos sobre las comunicaciones y ayuda a evaluar si los mensajes están siendo bien recibidos y si están generando una respuesta positiva en la comunidad, donde la percepción de la comunidad puede influir en la reputación de la institución y en su capacidad para atraer y retener a estudiantes, profesores y personal.</a:t>
            </a:r>
            <a:endParaRPr sz="1400" dirty="0">
              <a:latin typeface="+mj-lt"/>
            </a:endParaRPr>
          </a:p>
          <a:p>
            <a:pPr marL="0" lvl="0" indent="0" algn="l" rtl="0">
              <a:lnSpc>
                <a:spcPct val="100000"/>
              </a:lnSpc>
              <a:spcBef>
                <a:spcPts val="1200"/>
              </a:spcBef>
              <a:spcAft>
                <a:spcPts val="0"/>
              </a:spcAft>
              <a:buClr>
                <a:schemeClr val="dk1"/>
              </a:buClr>
              <a:buSzPts val="1800"/>
              <a:buNone/>
            </a:pPr>
            <a:br>
              <a:rPr lang="es-ES" sz="1400" dirty="0"/>
            </a:br>
            <a:br>
              <a:rPr lang="es-ES" sz="1400" dirty="0"/>
            </a:br>
            <a:br>
              <a:rPr lang="es-ES" dirty="0"/>
            </a:br>
            <a:br>
              <a:rPr lang="es-ES" sz="1400" dirty="0"/>
            </a:br>
            <a:endParaRPr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1e3b7dee83e_0_21"/>
          <p:cNvSpPr txBox="1">
            <a:spLocks noGrp="1"/>
          </p:cNvSpPr>
          <p:nvPr>
            <p:ph type="ctrTitle"/>
          </p:nvPr>
        </p:nvSpPr>
        <p:spPr>
          <a:xfrm>
            <a:off x="590193" y="2571750"/>
            <a:ext cx="7772400" cy="11025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0"/>
              </a:spcAft>
              <a:buClr>
                <a:schemeClr val="dk1"/>
              </a:buClr>
              <a:buSzPts val="1100"/>
              <a:buNone/>
            </a:pPr>
            <a:r>
              <a:rPr lang="es-ES" sz="1400" dirty="0">
                <a:latin typeface="+mj-lt"/>
              </a:rPr>
              <a:t>La encuesta de percepción no solo se trata de medir la percepción actual, sino también de utilizar esos resultados como insumo para la mejora continua de los procesos comunicacionales y de mercadeo. Al analizar los resultados de la encuesta, la institución puede identificar áreas de oportunidad y áreas que requieren mejoras en las comunicaciones. Esto permite a la institución ajustar sus estrategias de comunicación y adaptar los mensajes para asegurarse de que estén alineados con las necesidades y expectativas de la comunidad.</a:t>
            </a:r>
            <a:endParaRPr sz="1400" dirty="0">
              <a:latin typeface="+mj-lt"/>
            </a:endParaRPr>
          </a:p>
          <a:p>
            <a:pPr marL="0" lvl="0" indent="0" algn="l" rtl="0">
              <a:lnSpc>
                <a:spcPct val="100000"/>
              </a:lnSpc>
              <a:spcBef>
                <a:spcPts val="1200"/>
              </a:spcBef>
              <a:spcAft>
                <a:spcPts val="0"/>
              </a:spcAft>
              <a:buClr>
                <a:schemeClr val="dk1"/>
              </a:buClr>
              <a:buSzPts val="1800"/>
              <a:buNone/>
            </a:pPr>
            <a:r>
              <a:rPr lang="es-ES" sz="1400" dirty="0">
                <a:latin typeface="+mj-lt"/>
              </a:rPr>
              <a:t>Dicha encuesta se realiza a través de la interacción de las redes sociales institucionales, con el propósito de aprovechar este recurso que brinda Instagram, una herramienta dinámica e inmediata que permite conocer eficazmente el pensamiento de las audiencias.</a:t>
            </a:r>
            <a:br>
              <a:rPr lang="es-ES" sz="1400" dirty="0">
                <a:latin typeface="+mj-lt"/>
              </a:rPr>
            </a:br>
            <a:br>
              <a:rPr lang="es-ES" sz="1400" dirty="0">
                <a:latin typeface="+mj-lt"/>
              </a:rPr>
            </a:br>
            <a:r>
              <a:rPr lang="es-ES" sz="1400" dirty="0">
                <a:latin typeface="+mj-lt"/>
              </a:rPr>
              <a:t>Ahora bien, es importante precisar el porqué de la formulación de diversas preguntas de la encuesta como:</a:t>
            </a:r>
            <a:br>
              <a:rPr lang="es-ES" sz="1400" dirty="0">
                <a:latin typeface="+mj-lt"/>
              </a:rPr>
            </a:br>
            <a:br>
              <a:rPr lang="es-ES" sz="1400" dirty="0">
                <a:latin typeface="+mj-lt"/>
              </a:rPr>
            </a:br>
            <a:r>
              <a:rPr lang="es-ES" sz="1400" dirty="0">
                <a:latin typeface="+mj-lt"/>
              </a:rPr>
              <a:t>¿A qué correo te llega información de la institución? Esta pregunta es muy valiosa para conocer si los públicos objetivos están haciendo uso de los recursos tecnológicos que les brinda la institución, además, la misma sirve como insumo para reforzar de manera constante la importancia de activar el correo e ingresar a este. </a:t>
            </a:r>
            <a:br>
              <a:rPr lang="es-ES" sz="1400" dirty="0"/>
            </a:br>
            <a:br>
              <a:rPr lang="es-ES" dirty="0"/>
            </a:br>
            <a:br>
              <a:rPr lang="es-ES" sz="1400" dirty="0"/>
            </a:br>
            <a:endParaRPr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0"/>
          <p:cNvSpPr txBox="1">
            <a:spLocks noGrp="1"/>
          </p:cNvSpPr>
          <p:nvPr>
            <p:ph type="ctrTitle"/>
          </p:nvPr>
        </p:nvSpPr>
        <p:spPr>
          <a:xfrm>
            <a:off x="685800" y="2884556"/>
            <a:ext cx="7772400" cy="110251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ct val="125000"/>
              <a:buNone/>
            </a:pPr>
            <a:r>
              <a:rPr lang="es-ES" sz="1600" dirty="0">
                <a:latin typeface="+mj-lt"/>
              </a:rPr>
              <a:t>¿Qué día recibes en tu correo institucional el flash institucional? Esta pregunta permite conocer el grado de conocimiento de las audiencias, respecto a los canales internos que tiene la institución; con su análisis, se pueden crear estrategias posteriores para interiorizar dichos medios internos en los estudiantes, docentes, personal administrativo y graduados. </a:t>
            </a:r>
            <a:br>
              <a:rPr lang="es-ES" sz="1600" dirty="0">
                <a:latin typeface="+mj-lt"/>
              </a:rPr>
            </a:br>
            <a:br>
              <a:rPr lang="es-ES" sz="1600" dirty="0">
                <a:latin typeface="+mj-lt"/>
              </a:rPr>
            </a:br>
            <a:r>
              <a:rPr lang="es-ES" sz="1600" dirty="0">
                <a:latin typeface="+mj-lt"/>
              </a:rPr>
              <a:t>¿Qué puntuación das al nivel de las respuestas y atención que obtienes en Atención al Ciudadano?, ¿cómo calificas la amabilidad de las personas que te atienden en Atención al Ciudadano? Estas permiten conocer si los mecanismos de atención al ciudadano, destinados por la institución están siendo efectivos y están dando respuesta a las necesidades que surgen. </a:t>
            </a:r>
            <a:br>
              <a:rPr lang="es-ES" sz="1600" dirty="0">
                <a:latin typeface="+mj-lt"/>
              </a:rPr>
            </a:br>
            <a:br>
              <a:rPr lang="es-ES" sz="1600" dirty="0">
                <a:latin typeface="+mj-lt"/>
              </a:rPr>
            </a:br>
            <a:r>
              <a:rPr lang="es-ES" sz="1600" dirty="0">
                <a:latin typeface="+mj-lt"/>
              </a:rPr>
              <a:t>Después de dar a conocer lo anterior, es necesario puntualizar que las diferentes estrategias de comunicación implementadas por la Gestión de Comunicaciones y Mercadeo de la Institución Universitaria Colegio Mayor de Antioquia, deben seguirse encaminando a través de la planificación de nuevos formatos interactivos y llamativos, que logren generar identificación con los diferentes públicos como los estudiantes; esto se puede lograr a través de memes o historias de vida, que los involucren y los inviten a leer los contenidos, interiorizarlos y ser así validadores de estos</a:t>
            </a:r>
            <a:r>
              <a:rPr lang="es-ES" sz="1600" dirty="0"/>
              <a:t>.</a:t>
            </a:r>
            <a:br>
              <a:rPr lang="es-ES" dirty="0"/>
            </a:br>
            <a:br>
              <a:rPr lang="es-ES" dirty="0"/>
            </a:br>
            <a:r>
              <a:rPr lang="es-ES" dirty="0"/>
              <a:t> </a:t>
            </a:r>
            <a:br>
              <a:rPr lang="es-ES" dirty="0"/>
            </a:br>
            <a:endParaRPr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800" dirty="0" smtClean="0">
            <a:solidFill>
              <a:schemeClr val="tx1">
                <a:lumMod val="50000"/>
                <a:lumOff val="50000"/>
              </a:schemeClr>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2246</TotalTime>
  <Words>2428</Words>
  <Application>Microsoft Office PowerPoint</Application>
  <PresentationFormat>Presentación en pantalla (16:9)</PresentationFormat>
  <Paragraphs>62</Paragraphs>
  <Slides>24</Slides>
  <Notes>11</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24</vt:i4>
      </vt:variant>
    </vt:vector>
  </HeadingPairs>
  <TitlesOfParts>
    <vt:vector size="29" baseType="lpstr">
      <vt:lpstr>Arial</vt:lpstr>
      <vt:lpstr>Arial Black</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  La encuesta de percepción se realiza semestralmente para conocer el grado de conocimiento, aceptación y favorabilidad que tienen las comunicaciones institucionales en los diferentes públicos objetivos; esta no solo se convierte en una herramienta para medir la percepción, sino que también sirve como insumo para la mejora continua en los procesos comunicacionales y de mercadeo, implementados desde la Institución Universitaria Colegio Mayor de Antioquia.  Esta encuesta permite obtener una visión precisa de cómo los diferentes públicos objetivos perciben las comunicaciones institucionales. Evaluar el grado de conocimiento de los mensajes clave, la comprensión de la información proporcionada y la percepción de la calidad de las comunicaciones es esencial para asegurar que los mensajes se están transmitiendo de manera efectiva y son entendidos por nuestro público. Sin este conocimiento, es difícil identificar las áreas de mejora y desarrollar estrategias para una comunicación más clara y efectiva. Además, la encuesta también proporciona información valiosa sobre la opinión de los diferentes públicos objetivos sobre las comunicaciones y ayuda a evaluar si los mensajes están siendo bien recibidos y si están generando una respuesta positiva en la comunidad, donde la percepción de la comunidad puede influir en la reputación de la institución y en su capacidad para atraer y retener a estudiantes, profesores y personal.     </vt:lpstr>
      <vt:lpstr>La encuesta de percepción no solo se trata de medir la percepción actual, sino también de utilizar esos resultados como insumo para la mejora continua de los procesos comunicacionales y de mercadeo. Al analizar los resultados de la encuesta, la institución puede identificar áreas de oportunidad y áreas que requieren mejoras en las comunicaciones. Esto permite a la institución ajustar sus estrategias de comunicación y adaptar los mensajes para asegurarse de que estén alineados con las necesidades y expectativas de la comunidad. Dicha encuesta se realiza a través de la interacción de las redes sociales institucionales, con el propósito de aprovechar este recurso que brinda Instagram, una herramienta dinámica e inmediata que permite conocer eficazmente el pensamiento de las audiencias.  Ahora bien, es importante precisar el porqué de la formulación de diversas preguntas de la encuesta como:  ¿A qué correo te llega información de la institución? Esta pregunta es muy valiosa para conocer si los públicos objetivos están haciendo uso de los recursos tecnológicos que les brinda la institución, además, la misma sirve como insumo para reforzar de manera constante la importancia de activar el correo e ingresar a este.    </vt:lpstr>
      <vt:lpstr>¿Qué día recibes en tu correo institucional el flash institucional? Esta pregunta permite conocer el grado de conocimiento de las audiencias, respecto a los canales internos que tiene la institución; con su análisis, se pueden crear estrategias posteriores para interiorizar dichos medios internos en los estudiantes, docentes, personal administrativo y graduados.   ¿Qué puntuación das al nivel de las respuestas y atención que obtienes en Atención al Ciudadano?, ¿cómo calificas la amabilidad de las personas que te atienden en Atención al Ciudadano? Estas permiten conocer si los mecanismos de atención al ciudadano, destinados por la institución están siendo efectivos y están dando respuesta a las necesidades que surgen.   Después de dar a conocer lo anterior, es necesario puntualizar que las diferentes estrategias de comunicación implementadas por la Gestión de Comunicaciones y Mercadeo de la Institución Universitaria Colegio Mayor de Antioquia, deben seguirse encaminando a través de la planificación de nuevos formatos interactivos y llamativos, que logren generar identificación con los diferentes públicos como los estudiantes; esto se puede lograr a través de memes o historias de vida, que los involucren y los inviten a leer los contenidos, interiorizarlos y ser así validadores de estos.    </vt:lpstr>
      <vt:lpstr>Asimismo, es importante reforzar los mensajes que se envían desde los diferentes canales a través de múltiples formatos, dado que se evidencia, que algunas veces con una sola difusión no se logra impactar el porcentaje de audiencia deseado; para esto es necesario tener una ruta clara que responda las siguientes preguntas: ¿son uno o varios mensajes? ¿cada cuánto se deben emitir? ¿quiénes los deben emitir? ¿cuál es la cobertura del mensaje? ¿cómo se evalúa la aceptación del mensaje?  Por otro lado, tras evaluar las respuestas cualitativas de la encuesta de percepción 2023 –2, también se hace necesario seguir difundiendo contenido con relación a: becas, inglés, beneficios al ser estudiante, información específica de los pregrados y de los semilleros de investigación sobre graduados, entre otros, con el fin de fidelizar a las audiencias y capturar a nuevos públicos.   También es importante mencionar las respuestas cuantitativas obtenidas en el componente de Atención al Ciudadano, es vital reforzar de manera constante estrategias de servicio al cliente y de atención al usuario, para que las personas inmersas en esta labor, continúen llevando en alto el nombre de la institución.      </vt:lpstr>
      <vt:lpstr>Presentación de PowerPoint</vt:lpstr>
      <vt:lpstr>Presentación de PowerPoint</vt:lpstr>
      <vt:lpstr>                 Se relaciona las fortalezas y debilidades percibidas por 129 personas que diligenciaron las encuestas de satisfacción del usuario, realizadas entre el mes de enero y junio de 2024, calificando el servicio de Admisiones, Registro y Control entre Excelente y Bueno   FOTALEZAS:   -Los participantes de la encuesta valoran positivamente la atención recibida en el proceso, el personal está bien capacitado para manejar consultas, resolver problemas y brindar asistencia de manera efectiva y amigable a los inconvenientes  - Los estudiantes se sienten informados y actualizados durante todo el proceso de admisión. La comunicación clara sobre los plazos, requisitos y decisiones de admisión puede ser una fortaleza clave.  - Se destaca la facilidad de acceso a la información; los usuarios encuentran que la información sobre programas académicos, costos, becas y ayudas financieras es fácilmente accesible. Esto puede reflejar un sitio web bien organizado y materiales informativos completos.  - El proceso demuestra servicio y agilidad por parte del equipo de Admisiones para realizar los trámites y consultas, además, la amabilidad y respeto con los estudiantes  - No se relacionan aspectos de mejora en el primer semestre 2024-1 por las personas encuestadas con respecto a los servicios de Admisiones, Registro y Control                         </vt:lpstr>
      <vt:lpstr>Presentación de PowerPoint</vt:lpstr>
      <vt:lpstr>          Durante los meses que comprenden de enero a junio de 2024, los usuarios atendidos en la biblioteca calificaron la atención recibida mediante dos modalidades: * Las consolas de satisfacción de los servicios ubicados en el puesto de circulación y préstamo con 138 respuestas donde indican un resultado excelente y bueno en cuanto a la amabilidad, puntualidad y efectividad de las respuestas. Estadisticas_Satisfacción_2024-1_Biblioteca     * La segunda fueron encuestas en líneas realizadas a docentes y estudiantes donde se les pedía valorar los servicios más utilizados y si las respuestas a estos requerimientos habían sido oportunas, el grado de satisfacción del servicio recibido y si tenían comentarios con respecto a los servicios de la Biblioteca. Para ello 48 usuarios realizaron la encuesta.            </vt:lpstr>
      <vt:lpstr>                      </vt:lpstr>
      <vt:lpstr>Destacan la actitud del servicio, la amabilidad, el profesionalismo, la promoción de la lectura, los cursos de formación, entre otros.  Los estudiantes y docentes califican oportuno los trámites y servicios que realizan en la Biblioteca.  Se encuentra como Aspecto por Mejorar Generar mayor visibilidad a los servicios de la Biblioteca Institucional, así como su promoción y articulación con la academia.     </vt:lpstr>
      <vt:lpstr>Presentación de PowerPoint</vt:lpstr>
      <vt:lpstr>           Durante los meses de mayo de 2024, se realizó la encuesta de satisfacción del subproceso de Virtualidad, dónde participaron 83 Docentes de la Institución Universitaria.    Los docentes que respondieron la encuesta se encuentran muy satisfechos con los servicios que presta el subproceso de Virtualidad, equivalente al 86.7% correspondiente a 65 docentes de los 83 encuestados  FORTALEZAS:   - Los docentes manifiestan que el subproceso maneja muy buenos tiempos de respuesta y claridad en las respuestas a inquietudes. - El equipo es muy atento a resolver las dudas y solicitudes de la mejor manera. - Muy buena gestión y apoyo por parte del equipo - La atención es excelente, los profesionales siempre están disponibles, incluso los días de fiesta. - Destacan que el desempeño y atención han sido de una calidad excelente. - Muy buen servicio, muy diligentes y oportunos               </vt:lpstr>
      <vt:lpstr>           AGRADECIMIENTO Y FELICITACIONES  Los docentes encuestados felicitan al subproceso de Virtualidad por tan buen acompañamiento, tienen un excelente equipo de trabajo, muy diligentes en los procesos, dudas e inquietudes.  SUGERENCIA:   - Manifiestan la siguiente observación, esta relacionada con lentitud y errores en carga y descarga de archivos de la plataforma, pero eso esta vinculado con los sistemas y el servidor de la u.               </vt:lpstr>
      <vt:lpstr>Presentación de PowerPoint</vt:lpstr>
      <vt:lpstr>       La encuesta de satisfacción de usuarios del proceso de Bienestar Institucional califica diferentes variables con respecto a los servicios que presta el proceso. Diferenciando las preguntas a evaluar por las 4 líneas estratégicas      * Bienestar te conecta e integra * Mi U inclusiva y diversa * Seguridad alimentaria * Tu Bienestar es nuestra meta  Se recibieron un total de 10802 encuestas correspondiente al primer semestre de 2024, calificando el nivel de satisfacción así:  * (1) Muy deficiente * (2) Deficiente * (3) Aceptable * (4) Bueno * (5) Excelente             </vt:lpstr>
      <vt:lpstr>  Como resultado se tiene que el 86.28% de los participantes en los programas de Bienestar Institucional, evalúan el proceso los servicios entre bueno y excelente, siendo excelente el nivel de satisfacción más alto.  Los usuarios destacan como fortalezas de los servicios de Bienestar las siguientes:  - El programa de Estilos de Vida Saludable, como aporte importante a la salud física y mental de toda la comunidad institucional.  - Los participantes destacan la importancia de las jornadas del Bienestar y el Desarrollo Humano 2024-1, calificando este servicio en su mayoría como excelente, con un total de 2.410 encuestas; manifiestan que estas jornadas aportan a el servicio a la formación integral, los espacios son idóneos para desarrollar las actividades, las habilidades de los profesionales son buenas y en coherencia con la prestación de los servicios, además destacan como fortaleza la puntualidad y respeto del docente u orientador.  - Las caminatas ecológicas realizadas en el primer semestre, fueron calificadas por los usuarios como buenas y excelentes, así mismo el servicio del gimnasio para estudiantes, administrativos y docentes.   - No hay aspectos por mejorar según los resultados de la encuesta por los beneficiarios de los programas de Bienestar Institucional   </vt:lpstr>
      <vt:lpstr>Presentación de PowerPoint</vt:lpstr>
    </vt:vector>
  </TitlesOfParts>
  <Company>colmayor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colmayor colmayor</dc:creator>
  <cp:lastModifiedBy>Diana Osorio Yepes</cp:lastModifiedBy>
  <cp:revision>133</cp:revision>
  <dcterms:created xsi:type="dcterms:W3CDTF">2017-12-19T20:58:09Z</dcterms:created>
  <dcterms:modified xsi:type="dcterms:W3CDTF">2024-07-17T19:58:33Z</dcterms:modified>
</cp:coreProperties>
</file>