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266" r:id="rId4"/>
    <p:sldId id="256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64" r:id="rId2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EAC"/>
    <a:srgbClr val="F19408"/>
    <a:srgbClr val="0D2C3A"/>
    <a:srgbClr val="1D6F98"/>
    <a:srgbClr val="B8BD17"/>
    <a:srgbClr val="0A2C32"/>
    <a:srgbClr val="598786"/>
    <a:srgbClr val="FECE4D"/>
    <a:srgbClr val="ED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022" y="8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spaldo\8126072\Documents\Personal\Diana\Rendicion%20de%20cuentas\ENCUESTA%20DE%20PERCEPCI&#211;N%20RC%20VIGENCIA%202024%20(18-03-25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BAE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60-40D2-A555-39AE0FBA9537}"/>
              </c:ext>
            </c:extLst>
          </c:dPt>
          <c:dPt>
            <c:idx val="1"/>
            <c:bubble3D val="0"/>
            <c:spPr>
              <a:solidFill>
                <a:srgbClr val="B8BD1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C60-40D2-A555-39AE0FBA9537}"/>
              </c:ext>
            </c:extLst>
          </c:dPt>
          <c:dPt>
            <c:idx val="2"/>
            <c:bubble3D val="0"/>
            <c:spPr>
              <a:solidFill>
                <a:srgbClr val="F194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60-40D2-A555-39AE0FBA9537}"/>
              </c:ext>
            </c:extLst>
          </c:dPt>
          <c:dPt>
            <c:idx val="3"/>
            <c:bubble3D val="0"/>
            <c:spPr>
              <a:solidFill>
                <a:srgbClr val="1D6F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C60-40D2-A555-39AE0FBA95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Invitación directa</c:v>
                </c:pt>
                <c:pt idx="1">
                  <c:v>Publicación en la web</c:v>
                </c:pt>
                <c:pt idx="2">
                  <c:v>Redes sociales</c:v>
                </c:pt>
                <c:pt idx="3">
                  <c:v>Otro medio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31</c:v>
                </c:pt>
                <c:pt idx="1">
                  <c:v>28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0-40D2-A555-39AE0FBA95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52837015869375E-2"/>
          <c:y val="3.0701542329449306E-2"/>
          <c:w val="0.65764452005326879"/>
          <c:h val="0.87434511434511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BAE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C3-43EF-AC10-6C0CFCA148EA}"/>
              </c:ext>
            </c:extLst>
          </c:dPt>
          <c:dPt>
            <c:idx val="1"/>
            <c:bubble3D val="0"/>
            <c:spPr>
              <a:solidFill>
                <a:srgbClr val="F194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C3-43EF-AC10-6C0CFCA148EA}"/>
              </c:ext>
            </c:extLst>
          </c:dPt>
          <c:dPt>
            <c:idx val="2"/>
            <c:bubble3D val="0"/>
            <c:spPr>
              <a:solidFill>
                <a:srgbClr val="B8BD1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C3-43EF-AC10-6C0CFCA148EA}"/>
              </c:ext>
            </c:extLst>
          </c:dPt>
          <c:dPt>
            <c:idx val="3"/>
            <c:bubble3D val="0"/>
            <c:spPr>
              <a:solidFill>
                <a:srgbClr val="0D2C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0C3-43EF-AC10-6C0CFCA148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Excelente</c:v>
                </c:pt>
                <c:pt idx="1">
                  <c:v>Buena</c:v>
                </c:pt>
                <c:pt idx="2">
                  <c:v>Regular</c:v>
                </c:pt>
                <c:pt idx="3">
                  <c:v>Mala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67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3-43EF-AC10-6C0CFCA14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582320481368643"/>
          <c:y val="9.4525939177101934E-2"/>
          <c:w val="0.29036128104105496"/>
          <c:h val="0.75196634917565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5666936345612"/>
          <c:y val="8.9928057553956831E-2"/>
          <c:w val="0.53711414189626039"/>
          <c:h val="0.87410071942446044"/>
        </c:manualLayout>
      </c:layout>
      <c:pieChart>
        <c:varyColors val="1"/>
        <c:ser>
          <c:idx val="0"/>
          <c:order val="0"/>
          <c:spPr>
            <a:solidFill>
              <a:srgbClr val="0BAEAC"/>
            </a:solidFill>
          </c:spPr>
          <c:dPt>
            <c:idx val="0"/>
            <c:bubble3D val="0"/>
            <c:spPr>
              <a:solidFill>
                <a:srgbClr val="0BAE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95-4FF7-9F46-5974E42276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'[ENCUESTA DE PERCEPCIÓN RC VIGENCIA 2024 (18-03-25).xlsx]Hoja1'!$A$17</c:f>
              <c:strCache>
                <c:ptCount val="1"/>
                <c:pt idx="0">
                  <c:v>Adecuado</c:v>
                </c:pt>
              </c:strCache>
            </c:strRef>
          </c:cat>
          <c:val>
            <c:numRef>
              <c:f>'[ENCUESTA DE PERCEPCIÓN RC VIGENCIA 2024 (18-03-25).xlsx]Hoja1'!$B$17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95-4FF7-9F46-5974E4227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011722571450811"/>
          <c:y val="0.45518514322400344"/>
          <c:w val="0.20045072491731913"/>
          <c:h val="0.10116977284314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BAE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3-4052-B46D-F5D57A4FAEC2}"/>
              </c:ext>
            </c:extLst>
          </c:dPt>
          <c:dPt>
            <c:idx val="1"/>
            <c:bubble3D val="0"/>
            <c:spPr>
              <a:solidFill>
                <a:srgbClr val="0D2C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73-4052-B46D-F5D57A4FAEC2}"/>
              </c:ext>
            </c:extLst>
          </c:dPt>
          <c:dPt>
            <c:idx val="2"/>
            <c:bubble3D val="0"/>
            <c:spPr>
              <a:solidFill>
                <a:srgbClr val="F194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73-4052-B46D-F5D57A4FAEC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3-4052-B46D-F5D57A4FAEC2}"/>
                </c:ext>
              </c:extLst>
            </c:dLbl>
            <c:dLbl>
              <c:idx val="2"/>
              <c:layout>
                <c:manualLayout>
                  <c:x val="1.6907520039818998E-2"/>
                  <c:y val="3.21857212372192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3-4052-B46D-F5D57A4FAE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Medianamente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3-4052-B46D-F5D57A4FA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6220472440944"/>
          <c:y val="3.7037037037037035E-2"/>
          <c:w val="0.61680686789151351"/>
          <c:h val="0.94444444444444442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B8BD1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90-4C85-BC09-D172F1331EA8}"/>
              </c:ext>
            </c:extLst>
          </c:dPt>
          <c:dPt>
            <c:idx val="1"/>
            <c:bubble3D val="0"/>
            <c:spPr>
              <a:solidFill>
                <a:srgbClr val="0BAE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90-4C85-BC09-D172F1331E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'[ENCUESTA DE PERCEPCIÓN RC VIGENCIA 2024 (18-03-25).xlsx]Hoja1'!$A$19:$A$20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'[ENCUESTA DE PERCEPCIÓN RC VIGENCIA 2024 (18-03-25).xlsx]Hoja1'!$B$19:$B$20</c:f>
              <c:numCache>
                <c:formatCode>General</c:formatCode>
                <c:ptCount val="2"/>
                <c:pt idx="0">
                  <c:v>19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90-4C85-BC09-D172F1331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233311461067359"/>
          <c:y val="0.440048483522893"/>
          <c:w val="8.9222659667541546E-2"/>
          <c:h val="0.15717373869932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2275262467192"/>
          <c:y val="7.1281583431008863E-2"/>
          <c:w val="0.6408132381889764"/>
          <c:h val="0.9287184165689911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0BAE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F5B-43AF-91E4-D192C6E19A32}"/>
              </c:ext>
            </c:extLst>
          </c:dPt>
          <c:dPt>
            <c:idx val="1"/>
            <c:bubble3D val="0"/>
            <c:spPr>
              <a:solidFill>
                <a:srgbClr val="F194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5B-43AF-91E4-D192C6E19A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45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B-43AF-91E4-D192C6E19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594365157480319"/>
          <c:y val="0.33138707299684617"/>
          <c:w val="0.19405634842519684"/>
          <c:h val="0.37186703239605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4444444444444"/>
          <c:y val="5.0925925925925923E-2"/>
          <c:w val="0.61680686789151351"/>
          <c:h val="0.939814814814814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BAE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C1-4326-970D-0F8E7E64744F}"/>
              </c:ext>
            </c:extLst>
          </c:dPt>
          <c:dPt>
            <c:idx val="1"/>
            <c:bubble3D val="0"/>
            <c:spPr>
              <a:solidFill>
                <a:srgbClr val="F194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C1-4326-970D-0F8E7E64744F}"/>
              </c:ext>
            </c:extLst>
          </c:dPt>
          <c:dPt>
            <c:idx val="2"/>
            <c:bubble3D val="0"/>
            <c:spPr>
              <a:solidFill>
                <a:srgbClr val="B8BD1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C1-4326-970D-0F8E7E6474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Hoja1!$A$17:$A$19</c:f>
              <c:strCache>
                <c:ptCount val="3"/>
                <c:pt idx="0">
                  <c:v>Adecuada</c:v>
                </c:pt>
                <c:pt idx="1">
                  <c:v>Medianamente Adecuada</c:v>
                </c:pt>
                <c:pt idx="2">
                  <c:v>Insufieciente</c:v>
                </c:pt>
              </c:strCache>
            </c:strRef>
          </c:cat>
          <c:val>
            <c:numRef>
              <c:f>Hoja1!$B$17:$B$19</c:f>
              <c:numCache>
                <c:formatCode>General</c:formatCode>
                <c:ptCount val="3"/>
                <c:pt idx="0">
                  <c:v>70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C1-4326-970D-0F8E7E6474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761176727909012"/>
          <c:y val="0.24095890688159469"/>
          <c:w val="0.31088757655293081"/>
          <c:h val="0.54841267801211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71377613831612E-2"/>
          <c:y val="0.13367609254498714"/>
          <c:w val="0.58648556426895393"/>
          <c:h val="0.78975932635669899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BAE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E2-4699-96D7-E162E136AF20}"/>
              </c:ext>
            </c:extLst>
          </c:dPt>
          <c:dPt>
            <c:idx val="1"/>
            <c:bubble3D val="0"/>
            <c:spPr>
              <a:solidFill>
                <a:srgbClr val="F194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FE2-4699-96D7-E162E136AF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82-471A-A568-DEF78B98C7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Informarse de la gestión actual</c:v>
                </c:pt>
                <c:pt idx="1">
                  <c:v>Evaluar la gestión</c:v>
                </c:pt>
                <c:pt idx="2">
                  <c:v>Proponer mejora a los servicios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58</c:v>
                </c:pt>
                <c:pt idx="1">
                  <c:v>21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2-4699-96D7-E162E136A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378236145621482"/>
          <c:y val="0.18150036642776404"/>
          <c:w val="0.3453238513120454"/>
          <c:h val="0.7381830151415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5779970693914"/>
          <c:y val="4.0239111148662923E-2"/>
          <c:w val="0.56349524028086884"/>
          <c:h val="0.932934814752228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BAE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75-4ECD-AA93-189ACC9D6D3F}"/>
              </c:ext>
            </c:extLst>
          </c:dPt>
          <c:dPt>
            <c:idx val="1"/>
            <c:bubble3D val="0"/>
            <c:spPr>
              <a:solidFill>
                <a:srgbClr val="F194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C75-4ECD-AA93-189ACC9D6D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5-4ECD-AA93-189ACC9D6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951879189178456"/>
          <c:y val="0.35976933800853361"/>
          <c:w val="0.14043172814007146"/>
          <c:h val="0.318317772802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39435280525462E-2"/>
          <c:y val="7.5052359362515891E-2"/>
          <c:w val="0.59439882953324363"/>
          <c:h val="0.8799162250199745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1940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6A-4507-9B06-B62E8B360C7E}"/>
              </c:ext>
            </c:extLst>
          </c:dPt>
          <c:dPt>
            <c:idx val="1"/>
            <c:bubble3D val="0"/>
            <c:spPr>
              <a:solidFill>
                <a:srgbClr val="0BAE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6A-4507-9B06-B62E8B360C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A-4507-9B06-B62E8B360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946511355742061"/>
          <c:y val="0.38108869652371652"/>
          <c:w val="0.20664861684827474"/>
          <c:h val="0.26616521447245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64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74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64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1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8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030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793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5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972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709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94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96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78B96C-01C0-E10E-7985-D9E604FFCD6F}"/>
              </a:ext>
            </a:extLst>
          </p:cNvPr>
          <p:cNvSpPr txBox="1"/>
          <p:nvPr/>
        </p:nvSpPr>
        <p:spPr>
          <a:xfrm rot="16200000">
            <a:off x="6750278" y="1178983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latin typeface="Arial" charset="0"/>
                <a:ea typeface="Arial" charset="0"/>
                <a:cs typeface="Arial" charset="0"/>
              </a:rPr>
              <a:t>CM-FR-006 Versión 12 Fecha</a:t>
            </a:r>
            <a:r>
              <a:rPr lang="es-CO" sz="200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s-CO" sz="800" dirty="0">
                <a:latin typeface="Arial" charset="0"/>
                <a:ea typeface="Arial" charset="0"/>
                <a:cs typeface="Arial" charset="0"/>
              </a:rPr>
              <a:t> 05-02-2025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69447"/>
              </p:ext>
            </p:extLst>
          </p:nvPr>
        </p:nvGraphicFramePr>
        <p:xfrm>
          <a:off x="993914" y="1305434"/>
          <a:ext cx="737483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321">
                  <a:extLst>
                    <a:ext uri="{9D8B030D-6E8A-4147-A177-3AD203B41FA5}">
                      <a16:colId xmlns:a16="http://schemas.microsoft.com/office/drawing/2014/main" val="1322089433"/>
                    </a:ext>
                  </a:extLst>
                </a:gridCol>
                <a:gridCol w="340716">
                  <a:extLst>
                    <a:ext uri="{9D8B030D-6E8A-4147-A177-3AD203B41FA5}">
                      <a16:colId xmlns:a16="http://schemas.microsoft.com/office/drawing/2014/main" val="709254853"/>
                    </a:ext>
                  </a:extLst>
                </a:gridCol>
                <a:gridCol w="535037">
                  <a:extLst>
                    <a:ext uri="{9D8B030D-6E8A-4147-A177-3AD203B41FA5}">
                      <a16:colId xmlns:a16="http://schemas.microsoft.com/office/drawing/2014/main" val="4199268998"/>
                    </a:ext>
                  </a:extLst>
                </a:gridCol>
                <a:gridCol w="606684">
                  <a:extLst>
                    <a:ext uri="{9D8B030D-6E8A-4147-A177-3AD203B41FA5}">
                      <a16:colId xmlns:a16="http://schemas.microsoft.com/office/drawing/2014/main" val="3350285759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68332553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76997156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71637585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75385702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857604628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965329980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624684154"/>
                    </a:ext>
                  </a:extLst>
                </a:gridCol>
              </a:tblGrid>
              <a:tr h="42574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¿La información presentada en la jornada de Rendición de Cuentas responde a sus intereses?</a:t>
                      </a:r>
                    </a:p>
                  </a:txBody>
                  <a:tcPr>
                    <a:solidFill>
                      <a:srgbClr val="EDBF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5578"/>
                  </a:ext>
                </a:extLst>
              </a:tr>
              <a:tr h="3561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76983"/>
                  </a:ext>
                </a:extLst>
              </a:tr>
              <a:tr h="1404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5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4287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72549" y="466949"/>
            <a:ext cx="8143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MX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¿La información presentada en la jornada de Rendición de Cuentas responde a sus intereses?</a:t>
            </a:r>
            <a:endParaRPr lang="es-CO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16833"/>
              </p:ext>
            </p:extLst>
          </p:nvPr>
        </p:nvGraphicFramePr>
        <p:xfrm>
          <a:off x="3114263" y="3143508"/>
          <a:ext cx="3134139" cy="188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81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152" y="504828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7107" y="874514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100% de los empleados, contratistas, docentes y  estudiantes respondieron que la información presentada en la jornada de Rendición de Cuentas de la vigencia 2024, sí responde a sus intereses, lo que equivale a 81 personas que diligenciaron la encuesta.</a:t>
            </a: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4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8474"/>
              </p:ext>
            </p:extLst>
          </p:nvPr>
        </p:nvGraphicFramePr>
        <p:xfrm>
          <a:off x="993914" y="1305434"/>
          <a:ext cx="737483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321">
                  <a:extLst>
                    <a:ext uri="{9D8B030D-6E8A-4147-A177-3AD203B41FA5}">
                      <a16:colId xmlns:a16="http://schemas.microsoft.com/office/drawing/2014/main" val="1322089433"/>
                    </a:ext>
                  </a:extLst>
                </a:gridCol>
                <a:gridCol w="340716">
                  <a:extLst>
                    <a:ext uri="{9D8B030D-6E8A-4147-A177-3AD203B41FA5}">
                      <a16:colId xmlns:a16="http://schemas.microsoft.com/office/drawing/2014/main" val="709254853"/>
                    </a:ext>
                  </a:extLst>
                </a:gridCol>
                <a:gridCol w="535037">
                  <a:extLst>
                    <a:ext uri="{9D8B030D-6E8A-4147-A177-3AD203B41FA5}">
                      <a16:colId xmlns:a16="http://schemas.microsoft.com/office/drawing/2014/main" val="4199268998"/>
                    </a:ext>
                  </a:extLst>
                </a:gridCol>
                <a:gridCol w="606684">
                  <a:extLst>
                    <a:ext uri="{9D8B030D-6E8A-4147-A177-3AD203B41FA5}">
                      <a16:colId xmlns:a16="http://schemas.microsoft.com/office/drawing/2014/main" val="3350285759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68332553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76997156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71637585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75385702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857604628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965329980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624684154"/>
                    </a:ext>
                  </a:extLst>
                </a:gridCol>
              </a:tblGrid>
              <a:tr h="42574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¿Consultó información sobre la gestión de la entidad antes de la Rendición de Cuentas?</a:t>
                      </a:r>
                    </a:p>
                  </a:txBody>
                  <a:tcPr>
                    <a:solidFill>
                      <a:srgbClr val="EDBF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5578"/>
                  </a:ext>
                </a:extLst>
              </a:tr>
              <a:tr h="3561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76983"/>
                  </a:ext>
                </a:extLst>
              </a:tr>
              <a:tr h="1404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5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4287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72549" y="466949"/>
            <a:ext cx="8143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¿Consultó información sobre la gestión de la entidad antes de la Rendición de Cuentas?</a:t>
            </a:r>
            <a:endParaRPr lang="es-CO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26815153"/>
              </p:ext>
            </p:extLst>
          </p:nvPr>
        </p:nvGraphicFramePr>
        <p:xfrm>
          <a:off x="3462133" y="3034749"/>
          <a:ext cx="2438400" cy="165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74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478" y="483705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93791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44% de los asistentes que participaron en la encuesta No consultaron información de la gestión de la entidad, antes de la Rendición de Cuentas; que corresponde a 36 personas de 81.</a:t>
            </a: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56% de los asistentes que participaron en la encuesta consultaron información de la gestión de la entidad, antes de la Rendición de Cuentas; que corresponde a 45 personas de 81.</a:t>
            </a: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6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5942"/>
              </p:ext>
            </p:extLst>
          </p:nvPr>
        </p:nvGraphicFramePr>
        <p:xfrm>
          <a:off x="993914" y="1305434"/>
          <a:ext cx="7374838" cy="186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321">
                  <a:extLst>
                    <a:ext uri="{9D8B030D-6E8A-4147-A177-3AD203B41FA5}">
                      <a16:colId xmlns:a16="http://schemas.microsoft.com/office/drawing/2014/main" val="1322089433"/>
                    </a:ext>
                  </a:extLst>
                </a:gridCol>
                <a:gridCol w="340716">
                  <a:extLst>
                    <a:ext uri="{9D8B030D-6E8A-4147-A177-3AD203B41FA5}">
                      <a16:colId xmlns:a16="http://schemas.microsoft.com/office/drawing/2014/main" val="709254853"/>
                    </a:ext>
                  </a:extLst>
                </a:gridCol>
                <a:gridCol w="535037">
                  <a:extLst>
                    <a:ext uri="{9D8B030D-6E8A-4147-A177-3AD203B41FA5}">
                      <a16:colId xmlns:a16="http://schemas.microsoft.com/office/drawing/2014/main" val="4199268998"/>
                    </a:ext>
                  </a:extLst>
                </a:gridCol>
                <a:gridCol w="606684">
                  <a:extLst>
                    <a:ext uri="{9D8B030D-6E8A-4147-A177-3AD203B41FA5}">
                      <a16:colId xmlns:a16="http://schemas.microsoft.com/office/drawing/2014/main" val="3350285759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68332553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76997156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71637585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75385702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857604628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965329980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624684154"/>
                    </a:ext>
                  </a:extLst>
                </a:gridCol>
              </a:tblGrid>
              <a:tr h="42574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oportunidad para que los asistentes opinen durante la Rendición de Cuentas fue:</a:t>
                      </a:r>
                    </a:p>
                  </a:txBody>
                  <a:tcPr>
                    <a:solidFill>
                      <a:srgbClr val="EDBF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5578"/>
                  </a:ext>
                </a:extLst>
              </a:tr>
              <a:tr h="3561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76983"/>
                  </a:ext>
                </a:extLst>
              </a:tr>
              <a:tr h="1404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Adecuada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5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Medianamente adecuada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42877"/>
                  </a:ext>
                </a:extLst>
              </a:tr>
              <a:tr h="152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Insuficiente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6001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72549" y="466949"/>
            <a:ext cx="8143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La oportunidad para que los asistentes opinen durante la Rendición de Cuentas fue:</a:t>
            </a:r>
            <a:endParaRPr lang="es-CO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597407"/>
              </p:ext>
            </p:extLst>
          </p:nvPr>
        </p:nvGraphicFramePr>
        <p:xfrm>
          <a:off x="3163959" y="3174239"/>
          <a:ext cx="3448876" cy="18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86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339" y="376148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3968" y="786234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personas de 81 que diligenciaron la encuesta respondieron que la oportunidad para que los asistentes opinen durante la Rendición de Cuentas fue adecuada, lo que corresponde al 87%.</a:t>
            </a: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personas de 81 respondieron que la oportunidad para que los asistentes opinen durante la Rendición de Cuentas fue medianamente adecuada, lo que corresponde al 12%.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persona respondió que la oportunidad para que los asistentes opinen durante la Rendición de Cuentas fue insuficiente, lo que corresponde al 1%.</a:t>
            </a: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5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52389"/>
              </p:ext>
            </p:extLst>
          </p:nvPr>
        </p:nvGraphicFramePr>
        <p:xfrm>
          <a:off x="848141" y="1305434"/>
          <a:ext cx="7520611" cy="245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329">
                  <a:extLst>
                    <a:ext uri="{9D8B030D-6E8A-4147-A177-3AD203B41FA5}">
                      <a16:colId xmlns:a16="http://schemas.microsoft.com/office/drawing/2014/main" val="1322089433"/>
                    </a:ext>
                  </a:extLst>
                </a:gridCol>
                <a:gridCol w="437321">
                  <a:extLst>
                    <a:ext uri="{9D8B030D-6E8A-4147-A177-3AD203B41FA5}">
                      <a16:colId xmlns:a16="http://schemas.microsoft.com/office/drawing/2014/main" val="709254853"/>
                    </a:ext>
                  </a:extLst>
                </a:gridCol>
                <a:gridCol w="556592">
                  <a:extLst>
                    <a:ext uri="{9D8B030D-6E8A-4147-A177-3AD203B41FA5}">
                      <a16:colId xmlns:a16="http://schemas.microsoft.com/office/drawing/2014/main" val="4199268998"/>
                    </a:ext>
                  </a:extLst>
                </a:gridCol>
                <a:gridCol w="488525">
                  <a:extLst>
                    <a:ext uri="{9D8B030D-6E8A-4147-A177-3AD203B41FA5}">
                      <a16:colId xmlns:a16="http://schemas.microsoft.com/office/drawing/2014/main" val="3350285759"/>
                    </a:ext>
                  </a:extLst>
                </a:gridCol>
                <a:gridCol w="683692">
                  <a:extLst>
                    <a:ext uri="{9D8B030D-6E8A-4147-A177-3AD203B41FA5}">
                      <a16:colId xmlns:a16="http://schemas.microsoft.com/office/drawing/2014/main" val="1268332553"/>
                    </a:ext>
                  </a:extLst>
                </a:gridCol>
                <a:gridCol w="683692">
                  <a:extLst>
                    <a:ext uri="{9D8B030D-6E8A-4147-A177-3AD203B41FA5}">
                      <a16:colId xmlns:a16="http://schemas.microsoft.com/office/drawing/2014/main" val="276997156"/>
                    </a:ext>
                  </a:extLst>
                </a:gridCol>
                <a:gridCol w="683692">
                  <a:extLst>
                    <a:ext uri="{9D8B030D-6E8A-4147-A177-3AD203B41FA5}">
                      <a16:colId xmlns:a16="http://schemas.microsoft.com/office/drawing/2014/main" val="1271637585"/>
                    </a:ext>
                  </a:extLst>
                </a:gridCol>
                <a:gridCol w="683692">
                  <a:extLst>
                    <a:ext uri="{9D8B030D-6E8A-4147-A177-3AD203B41FA5}">
                      <a16:colId xmlns:a16="http://schemas.microsoft.com/office/drawing/2014/main" val="175385702"/>
                    </a:ext>
                  </a:extLst>
                </a:gridCol>
                <a:gridCol w="683692">
                  <a:extLst>
                    <a:ext uri="{9D8B030D-6E8A-4147-A177-3AD203B41FA5}">
                      <a16:colId xmlns:a16="http://schemas.microsoft.com/office/drawing/2014/main" val="2857604628"/>
                    </a:ext>
                  </a:extLst>
                </a:gridCol>
                <a:gridCol w="683692">
                  <a:extLst>
                    <a:ext uri="{9D8B030D-6E8A-4147-A177-3AD203B41FA5}">
                      <a16:colId xmlns:a16="http://schemas.microsoft.com/office/drawing/2014/main" val="1965329980"/>
                    </a:ext>
                  </a:extLst>
                </a:gridCol>
                <a:gridCol w="683692">
                  <a:extLst>
                    <a:ext uri="{9D8B030D-6E8A-4147-A177-3AD203B41FA5}">
                      <a16:colId xmlns:a16="http://schemas.microsoft.com/office/drawing/2014/main" val="1624684154"/>
                    </a:ext>
                  </a:extLst>
                </a:gridCol>
              </a:tblGrid>
              <a:tr h="42574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Según su experiencia, primordialmente, la Rendición de Cuentas permite a los ciudadanos o usuarios de los servicios de la entidad:</a:t>
                      </a:r>
                    </a:p>
                  </a:txBody>
                  <a:tcPr>
                    <a:solidFill>
                      <a:srgbClr val="EDBF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5578"/>
                  </a:ext>
                </a:extLst>
              </a:tr>
              <a:tr h="3561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76983"/>
                  </a:ext>
                </a:extLst>
              </a:tr>
              <a:tr h="140472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Informarse de la gestión actual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5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Evaluar la gestión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42877"/>
                  </a:ext>
                </a:extLst>
              </a:tr>
              <a:tr h="152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Proponer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mejora a los servicios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6001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72549" y="466949"/>
            <a:ext cx="8143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Según su experiencia, primordialmente, la Rendición de Cuentas permite a los ciudadanos o usuarios de los servicios de la entidad:</a:t>
            </a:r>
            <a:endParaRPr lang="es-CO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47746452"/>
              </p:ext>
            </p:extLst>
          </p:nvPr>
        </p:nvGraphicFramePr>
        <p:xfrm>
          <a:off x="3664225" y="3592995"/>
          <a:ext cx="2365513" cy="161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184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595" y="389497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99583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personas de 81 que diligenciaron la encuesta respondieron que la Rendición de Cuentas permite a los ciudadanos informarse de la gestión actual, lo que corresponde al 72%.</a:t>
            </a: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personas de 81 respondieron que la Rendición de Cuentas permite a los ciudadanos evaluar la gestión, lo que corresponde al 26%.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personas respondieron que la Rendición de cuentas permite </a:t>
            </a:r>
            <a:r>
              <a:rPr lang="es-MX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Proponer mejora a los servicios </a:t>
            </a: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entidad, lo que corresponde al 2%.</a:t>
            </a: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02377"/>
              </p:ext>
            </p:extLst>
          </p:nvPr>
        </p:nvGraphicFramePr>
        <p:xfrm>
          <a:off x="993914" y="1305434"/>
          <a:ext cx="737483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321">
                  <a:extLst>
                    <a:ext uri="{9D8B030D-6E8A-4147-A177-3AD203B41FA5}">
                      <a16:colId xmlns:a16="http://schemas.microsoft.com/office/drawing/2014/main" val="1322089433"/>
                    </a:ext>
                  </a:extLst>
                </a:gridCol>
                <a:gridCol w="340716">
                  <a:extLst>
                    <a:ext uri="{9D8B030D-6E8A-4147-A177-3AD203B41FA5}">
                      <a16:colId xmlns:a16="http://schemas.microsoft.com/office/drawing/2014/main" val="709254853"/>
                    </a:ext>
                  </a:extLst>
                </a:gridCol>
                <a:gridCol w="535037">
                  <a:extLst>
                    <a:ext uri="{9D8B030D-6E8A-4147-A177-3AD203B41FA5}">
                      <a16:colId xmlns:a16="http://schemas.microsoft.com/office/drawing/2014/main" val="4199268998"/>
                    </a:ext>
                  </a:extLst>
                </a:gridCol>
                <a:gridCol w="606684">
                  <a:extLst>
                    <a:ext uri="{9D8B030D-6E8A-4147-A177-3AD203B41FA5}">
                      <a16:colId xmlns:a16="http://schemas.microsoft.com/office/drawing/2014/main" val="3350285759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68332553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76997156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71637585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75385702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857604628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965329980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624684154"/>
                    </a:ext>
                  </a:extLst>
                </a:gridCol>
              </a:tblGrid>
              <a:tr h="42574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¿Volvería a participar en una Rendición de Cuentas de esta entidad?</a:t>
                      </a:r>
                    </a:p>
                  </a:txBody>
                  <a:tcPr>
                    <a:solidFill>
                      <a:srgbClr val="EDBF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5578"/>
                  </a:ext>
                </a:extLst>
              </a:tr>
              <a:tr h="3561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76983"/>
                  </a:ext>
                </a:extLst>
              </a:tr>
              <a:tr h="1404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5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4287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72549" y="466949"/>
            <a:ext cx="8143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¿Volvería a participar en una Rendición de Cuentas de esta entidad?</a:t>
            </a:r>
            <a:endParaRPr lang="es-CO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9952662"/>
              </p:ext>
            </p:extLst>
          </p:nvPr>
        </p:nvGraphicFramePr>
        <p:xfrm>
          <a:off x="2729948" y="2835965"/>
          <a:ext cx="3372678" cy="189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59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9521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18357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100% de los empleados, contratistas, docentes y estudiantes que participaron en la encuesta; es decir 81 personas respondieron que sí volverían a participar en una Rendición de Cuentas en la Institución.</a:t>
            </a: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36934" y="1414357"/>
            <a:ext cx="3049867" cy="24770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s-ES" sz="13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57199" y="471488"/>
            <a:ext cx="8229602" cy="390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19408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RESULTADOS DE LAS ENCUESTAS DE SATISFACCIÓN </a:t>
            </a:r>
            <a:r>
              <a:rPr lang="es-ES" sz="2400" dirty="0">
                <a:solidFill>
                  <a:srgbClr val="F19408"/>
                </a:solidFill>
                <a:latin typeface="Arial Black"/>
              </a:rPr>
              <a:t>APLICADAS EN EL MARCO DE LA JORNADA DE </a:t>
            </a:r>
            <a:br>
              <a:rPr lang="es-ES" sz="2400" dirty="0">
                <a:solidFill>
                  <a:srgbClr val="F19408"/>
                </a:solidFill>
                <a:latin typeface="Arial Black"/>
              </a:rPr>
            </a:br>
            <a:r>
              <a:rPr lang="es-ES" sz="2400" dirty="0">
                <a:solidFill>
                  <a:srgbClr val="F19408"/>
                </a:solidFill>
                <a:latin typeface="Arial Black"/>
              </a:rPr>
              <a:t>RENDICIÓN DE CUENTAS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" sz="2800" dirty="0">
              <a:solidFill>
                <a:srgbClr val="F19408"/>
              </a:solidFill>
              <a:latin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2800" dirty="0">
                <a:solidFill>
                  <a:srgbClr val="F19408"/>
                </a:solidFill>
                <a:latin typeface="Arial Black"/>
              </a:rPr>
              <a:t> </a:t>
            </a:r>
            <a:br>
              <a:rPr lang="es-ES" sz="2800" dirty="0">
                <a:solidFill>
                  <a:srgbClr val="F19408"/>
                </a:solidFill>
                <a:latin typeface="Arial Black"/>
              </a:rPr>
            </a:br>
            <a:r>
              <a:rPr lang="es-ES" sz="2400" dirty="0">
                <a:solidFill>
                  <a:srgbClr val="F19408"/>
                </a:solidFill>
                <a:latin typeface="Arial Black"/>
              </a:rPr>
              <a:t>VIGENCIA 2024</a:t>
            </a:r>
            <a:br>
              <a:rPr lang="es-ES" sz="2400" dirty="0">
                <a:solidFill>
                  <a:srgbClr val="F19408"/>
                </a:solidFill>
                <a:latin typeface="Arial Black"/>
              </a:rPr>
            </a:br>
            <a:r>
              <a:rPr lang="es-ES" sz="2400" dirty="0">
                <a:solidFill>
                  <a:srgbClr val="F19408"/>
                </a:solidFill>
                <a:latin typeface="Arial Black"/>
              </a:rPr>
              <a:t>EFECTUADA EL 18 DE MARZ DE 2025</a:t>
            </a:r>
            <a:r>
              <a:rPr lang="es-ES" sz="3300" dirty="0">
                <a:solidFill>
                  <a:srgbClr val="F19408"/>
                </a:solidFill>
                <a:latin typeface="Arial Black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7886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43772"/>
              </p:ext>
            </p:extLst>
          </p:nvPr>
        </p:nvGraphicFramePr>
        <p:xfrm>
          <a:off x="993914" y="1305434"/>
          <a:ext cx="7374838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321">
                  <a:extLst>
                    <a:ext uri="{9D8B030D-6E8A-4147-A177-3AD203B41FA5}">
                      <a16:colId xmlns:a16="http://schemas.microsoft.com/office/drawing/2014/main" val="1322089433"/>
                    </a:ext>
                  </a:extLst>
                </a:gridCol>
                <a:gridCol w="340716">
                  <a:extLst>
                    <a:ext uri="{9D8B030D-6E8A-4147-A177-3AD203B41FA5}">
                      <a16:colId xmlns:a16="http://schemas.microsoft.com/office/drawing/2014/main" val="709254853"/>
                    </a:ext>
                  </a:extLst>
                </a:gridCol>
                <a:gridCol w="535037">
                  <a:extLst>
                    <a:ext uri="{9D8B030D-6E8A-4147-A177-3AD203B41FA5}">
                      <a16:colId xmlns:a16="http://schemas.microsoft.com/office/drawing/2014/main" val="4199268998"/>
                    </a:ext>
                  </a:extLst>
                </a:gridCol>
                <a:gridCol w="606684">
                  <a:extLst>
                    <a:ext uri="{9D8B030D-6E8A-4147-A177-3AD203B41FA5}">
                      <a16:colId xmlns:a16="http://schemas.microsoft.com/office/drawing/2014/main" val="3350285759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68332553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76997156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71637585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75385702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857604628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965329980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624684154"/>
                    </a:ext>
                  </a:extLst>
                </a:gridCol>
              </a:tblGrid>
              <a:tr h="42574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¿Considera necesario que las entidades públicas continúen realizando jornadas de Rendición de Cuentas?</a:t>
                      </a:r>
                    </a:p>
                  </a:txBody>
                  <a:tcPr>
                    <a:solidFill>
                      <a:srgbClr val="EDBF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5578"/>
                  </a:ext>
                </a:extLst>
              </a:tr>
              <a:tr h="3561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76983"/>
                  </a:ext>
                </a:extLst>
              </a:tr>
              <a:tr h="1404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5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4287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72549" y="466949"/>
            <a:ext cx="8143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¿Considera necesario que las entidades públicas continúen realizando jornadas de Rendición de Cuentas?</a:t>
            </a:r>
            <a:endParaRPr lang="es-CO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36318105"/>
              </p:ext>
            </p:extLst>
          </p:nvPr>
        </p:nvGraphicFramePr>
        <p:xfrm>
          <a:off x="3475382" y="3256154"/>
          <a:ext cx="2537791" cy="169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5980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803" y="456242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85101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100% de los empleados, contratistas, docentes y estudiantes que participaron en la encuesta; es decir 81 personas respondieron que sí es necesario que las entidades públicas continúen realizando jornadas de Rendición de Cuentas.</a:t>
            </a: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18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477409"/>
              </p:ext>
            </p:extLst>
          </p:nvPr>
        </p:nvGraphicFramePr>
        <p:xfrm>
          <a:off x="1364976" y="1113280"/>
          <a:ext cx="675860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58">
                  <a:extLst>
                    <a:ext uri="{9D8B030D-6E8A-4147-A177-3AD203B41FA5}">
                      <a16:colId xmlns:a16="http://schemas.microsoft.com/office/drawing/2014/main" val="1322089433"/>
                    </a:ext>
                  </a:extLst>
                </a:gridCol>
                <a:gridCol w="390796">
                  <a:extLst>
                    <a:ext uri="{9D8B030D-6E8A-4147-A177-3AD203B41FA5}">
                      <a16:colId xmlns:a16="http://schemas.microsoft.com/office/drawing/2014/main" val="709254853"/>
                    </a:ext>
                  </a:extLst>
                </a:gridCol>
                <a:gridCol w="490331">
                  <a:extLst>
                    <a:ext uri="{9D8B030D-6E8A-4147-A177-3AD203B41FA5}">
                      <a16:colId xmlns:a16="http://schemas.microsoft.com/office/drawing/2014/main" val="4199268998"/>
                    </a:ext>
                  </a:extLst>
                </a:gridCol>
                <a:gridCol w="555991">
                  <a:extLst>
                    <a:ext uri="{9D8B030D-6E8A-4147-A177-3AD203B41FA5}">
                      <a16:colId xmlns:a16="http://schemas.microsoft.com/office/drawing/2014/main" val="3350285759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268332553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276997156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271637585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75385702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2857604628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965329980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624684154"/>
                    </a:ext>
                  </a:extLst>
                </a:gridCol>
              </a:tblGrid>
              <a:tr h="42574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Califique la organización del evento desde la logística.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DBF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5578"/>
                  </a:ext>
                </a:extLst>
              </a:tr>
              <a:tr h="3561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76983"/>
                  </a:ext>
                </a:extLst>
              </a:tr>
              <a:tr h="1404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Excelente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5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Buena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42877"/>
                  </a:ext>
                </a:extLst>
              </a:tr>
              <a:tr h="152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6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Mala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2581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72549" y="651698"/>
            <a:ext cx="8143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Califique la organización del evento desde la logística.</a:t>
            </a:r>
            <a:endParaRPr lang="es-CO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37482682"/>
              </p:ext>
            </p:extLst>
          </p:nvPr>
        </p:nvGraphicFramePr>
        <p:xfrm>
          <a:off x="3167270" y="3075200"/>
          <a:ext cx="2749826" cy="206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8533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17" y="409521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46288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empleados, contratistas, docentes y estudiantes que participaron en la encuesta; consideraron que la organización del evento fue excelente y buena.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83% califican la organización del evento excelente; lo que corresponde a 67 personas de 81 que participaron en la encuesta y el 17% califican la organización del evento como buena; lo que corresponde a 14 personas.</a:t>
            </a:r>
          </a:p>
        </p:txBody>
      </p:sp>
    </p:spTree>
    <p:extLst>
      <p:ext uri="{BB962C8B-B14F-4D97-AF65-F5344CB8AC3E}">
        <p14:creationId xmlns:p14="http://schemas.microsoft.com/office/powerpoint/2010/main" val="297722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9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93415"/>
              </p:ext>
            </p:extLst>
          </p:nvPr>
        </p:nvGraphicFramePr>
        <p:xfrm>
          <a:off x="125892" y="301213"/>
          <a:ext cx="3253412" cy="81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706">
                  <a:extLst>
                    <a:ext uri="{9D8B030D-6E8A-4147-A177-3AD203B41FA5}">
                      <a16:colId xmlns:a16="http://schemas.microsoft.com/office/drawing/2014/main" val="1858495743"/>
                    </a:ext>
                  </a:extLst>
                </a:gridCol>
                <a:gridCol w="1626706">
                  <a:extLst>
                    <a:ext uri="{9D8B030D-6E8A-4147-A177-3AD203B41FA5}">
                      <a16:colId xmlns:a16="http://schemas.microsoft.com/office/drawing/2014/main" val="2532562241"/>
                    </a:ext>
                  </a:extLst>
                </a:gridCol>
              </a:tblGrid>
              <a:tr h="47927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AUDIENCIA PÚBLICA. INFORME DE RENDICIÓN DE CUENTAS RECTORAL VIGENCIA 2024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A2C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0A2C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15741"/>
                  </a:ext>
                </a:extLst>
              </a:tr>
              <a:tr h="16924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de marzo de 2025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35608"/>
                  </a:ext>
                </a:extLst>
              </a:tr>
              <a:tr h="14357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9.00 a.m.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6242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11237"/>
              </p:ext>
            </p:extLst>
          </p:nvPr>
        </p:nvGraphicFramePr>
        <p:xfrm>
          <a:off x="2126973" y="1480289"/>
          <a:ext cx="4903304" cy="2891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523">
                  <a:extLst>
                    <a:ext uri="{9D8B030D-6E8A-4147-A177-3AD203B41FA5}">
                      <a16:colId xmlns:a16="http://schemas.microsoft.com/office/drawing/2014/main" val="2848604203"/>
                    </a:ext>
                  </a:extLst>
                </a:gridCol>
                <a:gridCol w="960781">
                  <a:extLst>
                    <a:ext uri="{9D8B030D-6E8A-4147-A177-3AD203B41FA5}">
                      <a16:colId xmlns:a16="http://schemas.microsoft.com/office/drawing/2014/main" val="316977448"/>
                    </a:ext>
                  </a:extLst>
                </a:gridCol>
              </a:tblGrid>
              <a:tr h="321397">
                <a:tc gridSpan="2"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asistentes a la jornada de Rendición de Cuentas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D6F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D6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43009"/>
                  </a:ext>
                </a:extLst>
              </a:tr>
              <a:tr h="13732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Asistentes presenciales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32539"/>
                  </a:ext>
                </a:extLst>
              </a:tr>
              <a:tr h="24334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Asistentes conectados a través del canal institucional de Youtube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04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asistentes</a:t>
                      </a:r>
                    </a:p>
                  </a:txBody>
                  <a:tcPr marL="9525" marR="9525" marT="9525" marB="0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30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personas que diligenciaron la encuesta</a:t>
                      </a:r>
                    </a:p>
                  </a:txBody>
                  <a:tcPr marL="9525" marR="9525" marT="9525" marB="0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45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342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99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92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79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Relación encuestados/ Total asistentes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36,2%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7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54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0028"/>
              </p:ext>
            </p:extLst>
          </p:nvPr>
        </p:nvGraphicFramePr>
        <p:xfrm>
          <a:off x="1364976" y="1113280"/>
          <a:ext cx="6758609" cy="2051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58">
                  <a:extLst>
                    <a:ext uri="{9D8B030D-6E8A-4147-A177-3AD203B41FA5}">
                      <a16:colId xmlns:a16="http://schemas.microsoft.com/office/drawing/2014/main" val="1322089433"/>
                    </a:ext>
                  </a:extLst>
                </a:gridCol>
                <a:gridCol w="390796">
                  <a:extLst>
                    <a:ext uri="{9D8B030D-6E8A-4147-A177-3AD203B41FA5}">
                      <a16:colId xmlns:a16="http://schemas.microsoft.com/office/drawing/2014/main" val="709254853"/>
                    </a:ext>
                  </a:extLst>
                </a:gridCol>
                <a:gridCol w="543340">
                  <a:extLst>
                    <a:ext uri="{9D8B030D-6E8A-4147-A177-3AD203B41FA5}">
                      <a16:colId xmlns:a16="http://schemas.microsoft.com/office/drawing/2014/main" val="4199268998"/>
                    </a:ext>
                  </a:extLst>
                </a:gridCol>
                <a:gridCol w="502982">
                  <a:extLst>
                    <a:ext uri="{9D8B030D-6E8A-4147-A177-3AD203B41FA5}">
                      <a16:colId xmlns:a16="http://schemas.microsoft.com/office/drawing/2014/main" val="3350285759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268332553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276997156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271637585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75385702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2857604628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965329980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624684154"/>
                    </a:ext>
                  </a:extLst>
                </a:gridCol>
              </a:tblGrid>
              <a:tr h="42574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¿Cómo se entero de la realización de la Rendición de Cuentas?</a:t>
                      </a:r>
                    </a:p>
                    <a:p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DBF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5578"/>
                  </a:ext>
                </a:extLst>
              </a:tr>
              <a:tr h="3561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76983"/>
                  </a:ext>
                </a:extLst>
              </a:tr>
              <a:tr h="14047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Invitación directa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27,8%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56,5%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31,6%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5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Publicación en la web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27,8%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30,4%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42877"/>
                  </a:ext>
                </a:extLst>
              </a:tr>
              <a:tr h="152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sociales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41,7%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6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 medio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2581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72549" y="651698"/>
            <a:ext cx="8143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¿Cómo se enteró de la realización de la jornada de Rendición de Cuentas?</a:t>
            </a:r>
            <a:endParaRPr lang="es-CO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80753507"/>
              </p:ext>
            </p:extLst>
          </p:nvPr>
        </p:nvGraphicFramePr>
        <p:xfrm>
          <a:off x="3372679" y="3170308"/>
          <a:ext cx="3525078" cy="197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339" y="709871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s-ES" sz="28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pregunta anterior</a:t>
            </a:r>
            <a:endParaRPr lang="es-ES_tradnl" sz="28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38% de las personas que respondieron la encuesta, es decir 31 personas se enteraron del evento de Rendición de Cuentas por invitación directa, el 35% se entero del evento por medio de publicaciones en la página web, lo que equivale a 28 personas,  El 22% de los asistentes que respondieron la encuesta se enteraron por Redes Sociales, es decir 18 personas, y sólo el 5% que equivale a 4 persona se enteró del evento por otro medio.</a:t>
            </a: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7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0179"/>
              </p:ext>
            </p:extLst>
          </p:nvPr>
        </p:nvGraphicFramePr>
        <p:xfrm>
          <a:off x="1364976" y="1378324"/>
          <a:ext cx="675860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58">
                  <a:extLst>
                    <a:ext uri="{9D8B030D-6E8A-4147-A177-3AD203B41FA5}">
                      <a16:colId xmlns:a16="http://schemas.microsoft.com/office/drawing/2014/main" val="1322089433"/>
                    </a:ext>
                  </a:extLst>
                </a:gridCol>
                <a:gridCol w="390796">
                  <a:extLst>
                    <a:ext uri="{9D8B030D-6E8A-4147-A177-3AD203B41FA5}">
                      <a16:colId xmlns:a16="http://schemas.microsoft.com/office/drawing/2014/main" val="709254853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4199268998"/>
                    </a:ext>
                  </a:extLst>
                </a:gridCol>
                <a:gridCol w="529487">
                  <a:extLst>
                    <a:ext uri="{9D8B030D-6E8A-4147-A177-3AD203B41FA5}">
                      <a16:colId xmlns:a16="http://schemas.microsoft.com/office/drawing/2014/main" val="3350285759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268332553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276997156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271637585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75385702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2857604628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965329980"/>
                    </a:ext>
                  </a:extLst>
                </a:gridCol>
                <a:gridCol w="614419">
                  <a:extLst>
                    <a:ext uri="{9D8B030D-6E8A-4147-A177-3AD203B41FA5}">
                      <a16:colId xmlns:a16="http://schemas.microsoft.com/office/drawing/2014/main" val="1624684154"/>
                    </a:ext>
                  </a:extLst>
                </a:gridCol>
              </a:tblGrid>
              <a:tr h="42574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tiempo de presentación del informe de la gestión institucional fue:</a:t>
                      </a:r>
                    </a:p>
                  </a:txBody>
                  <a:tcPr>
                    <a:solidFill>
                      <a:srgbClr val="EDBF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5578"/>
                  </a:ext>
                </a:extLst>
              </a:tr>
              <a:tr h="3561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76983"/>
                  </a:ext>
                </a:extLst>
              </a:tr>
              <a:tr h="14047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Adecuado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53648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670012"/>
              </p:ext>
            </p:extLst>
          </p:nvPr>
        </p:nvGraphicFramePr>
        <p:xfrm>
          <a:off x="2971802" y="2806909"/>
          <a:ext cx="3544956" cy="211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993912" y="644078"/>
            <a:ext cx="7374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El tiempo de presentación del informe de la gestión institucional fue: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07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18" y="504828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432" y="874514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contratistas, empleados, docentes y estudiantes consideran que el tiempo de presentación del informe de gestión fue adecuado, lo que equivale a un total de 81 personas que respondieron la encuesta, es decir el 100%. </a:t>
            </a: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5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16166"/>
              </p:ext>
            </p:extLst>
          </p:nvPr>
        </p:nvGraphicFramePr>
        <p:xfrm>
          <a:off x="993914" y="1305434"/>
          <a:ext cx="73748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321">
                  <a:extLst>
                    <a:ext uri="{9D8B030D-6E8A-4147-A177-3AD203B41FA5}">
                      <a16:colId xmlns:a16="http://schemas.microsoft.com/office/drawing/2014/main" val="1322089433"/>
                    </a:ext>
                  </a:extLst>
                </a:gridCol>
                <a:gridCol w="340716">
                  <a:extLst>
                    <a:ext uri="{9D8B030D-6E8A-4147-A177-3AD203B41FA5}">
                      <a16:colId xmlns:a16="http://schemas.microsoft.com/office/drawing/2014/main" val="709254853"/>
                    </a:ext>
                  </a:extLst>
                </a:gridCol>
                <a:gridCol w="620066">
                  <a:extLst>
                    <a:ext uri="{9D8B030D-6E8A-4147-A177-3AD203B41FA5}">
                      <a16:colId xmlns:a16="http://schemas.microsoft.com/office/drawing/2014/main" val="4199268998"/>
                    </a:ext>
                  </a:extLst>
                </a:gridCol>
                <a:gridCol w="521655">
                  <a:extLst>
                    <a:ext uri="{9D8B030D-6E8A-4147-A177-3AD203B41FA5}">
                      <a16:colId xmlns:a16="http://schemas.microsoft.com/office/drawing/2014/main" val="3350285759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68332553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76997156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271637585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75385702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2857604628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965329980"/>
                    </a:ext>
                  </a:extLst>
                </a:gridCol>
                <a:gridCol w="670440">
                  <a:extLst>
                    <a:ext uri="{9D8B030D-6E8A-4147-A177-3AD203B41FA5}">
                      <a16:colId xmlns:a16="http://schemas.microsoft.com/office/drawing/2014/main" val="1624684154"/>
                    </a:ext>
                  </a:extLst>
                </a:gridCol>
              </a:tblGrid>
              <a:tr h="42574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¿Considera que el informe permitió conocer los resultados de la gestión rectoral durante el periodo descrito?</a:t>
                      </a:r>
                    </a:p>
                  </a:txBody>
                  <a:tcPr>
                    <a:solidFill>
                      <a:srgbClr val="EDBF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5578"/>
                  </a:ext>
                </a:extLst>
              </a:tr>
              <a:tr h="3561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EDB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76983"/>
                  </a:ext>
                </a:extLst>
              </a:tr>
              <a:tr h="1404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5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42877"/>
                  </a:ext>
                </a:extLst>
              </a:tr>
              <a:tr h="152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Medianamente</a:t>
                      </a:r>
                    </a:p>
                  </a:txBody>
                  <a:tcPr marL="9525" marR="9525" marT="9525" marB="0" anchor="b">
                    <a:solidFill>
                      <a:srgbClr val="0BA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6001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72549" y="466949"/>
            <a:ext cx="8143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¿Considera que el informe permitió conocer los resultados de la gestión rectoral durante el periodo descrito?</a:t>
            </a:r>
            <a:endParaRPr lang="es-CO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26208692"/>
              </p:ext>
            </p:extLst>
          </p:nvPr>
        </p:nvGraphicFramePr>
        <p:xfrm>
          <a:off x="3551585" y="3452190"/>
          <a:ext cx="2378764" cy="169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803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18" y="504828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432" y="874514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99% de los asistentes que respondieron la encuesta consideraron que el informe permitió conocer los resultados de la gestión rectoral en la vigencia 2024, lo que es equivalente a 80 personas y solo el 1% considero que el informe permitió conocer medianamente los resultados de la gestión rectoral en la vigencia 2024, lo que equivale a 1 persona.</a:t>
            </a:r>
          </a:p>
          <a:p>
            <a:pPr marL="0" indent="0" algn="just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51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1678</Words>
  <Application>Microsoft Office PowerPoint</Application>
  <PresentationFormat>Presentación en pantalla (16:9)</PresentationFormat>
  <Paragraphs>516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Análisis de la pregunta anterior</vt:lpstr>
      <vt:lpstr>Presentación de PowerPoint</vt:lpstr>
      <vt:lpstr>Análisis de la pregunta anterior</vt:lpstr>
      <vt:lpstr>Presentación de PowerPoint</vt:lpstr>
      <vt:lpstr>Análisis de la pregunta anterior</vt:lpstr>
      <vt:lpstr>Presentación de PowerPoint</vt:lpstr>
      <vt:lpstr>Análisis de la pregunta anterior</vt:lpstr>
      <vt:lpstr>Presentación de PowerPoint</vt:lpstr>
      <vt:lpstr>Análisis de la pregunta anterior</vt:lpstr>
      <vt:lpstr>Presentación de PowerPoint</vt:lpstr>
      <vt:lpstr>Análisis de la pregunta anterior</vt:lpstr>
      <vt:lpstr>Presentación de PowerPoint</vt:lpstr>
      <vt:lpstr>Análisis de la pregunta anterior</vt:lpstr>
      <vt:lpstr>Presentación de PowerPoint</vt:lpstr>
      <vt:lpstr>Análisis de la pregunta anterior</vt:lpstr>
      <vt:lpstr>Presentación de PowerPoint</vt:lpstr>
      <vt:lpstr>Análisis de la pregunta anterior</vt:lpstr>
      <vt:lpstr>Presentación de PowerPoint</vt:lpstr>
      <vt:lpstr>Análisis de la pregunta anterior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Diana Osorio Yepes</cp:lastModifiedBy>
  <cp:revision>74</cp:revision>
  <dcterms:created xsi:type="dcterms:W3CDTF">2017-12-19T20:58:09Z</dcterms:created>
  <dcterms:modified xsi:type="dcterms:W3CDTF">2025-04-23T21:40:16Z</dcterms:modified>
</cp:coreProperties>
</file>