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sldIdLst>
    <p:sldId id="257" r:id="rId2"/>
    <p:sldId id="338" r:id="rId3"/>
    <p:sldId id="344" r:id="rId4"/>
    <p:sldId id="287" r:id="rId5"/>
    <p:sldId id="288" r:id="rId6"/>
    <p:sldId id="340" r:id="rId7"/>
    <p:sldId id="348" r:id="rId8"/>
    <p:sldId id="345" r:id="rId9"/>
    <p:sldId id="266" r:id="rId10"/>
    <p:sldId id="339" r:id="rId11"/>
    <p:sldId id="318" r:id="rId12"/>
    <p:sldId id="317" r:id="rId13"/>
    <p:sldId id="365" r:id="rId14"/>
    <p:sldId id="309" r:id="rId15"/>
    <p:sldId id="366" r:id="rId16"/>
    <p:sldId id="367" r:id="rId17"/>
    <p:sldId id="368" r:id="rId18"/>
    <p:sldId id="369" r:id="rId19"/>
    <p:sldId id="370" r:id="rId20"/>
    <p:sldId id="360" r:id="rId21"/>
    <p:sldId id="371" r:id="rId22"/>
    <p:sldId id="353" r:id="rId23"/>
    <p:sldId id="358" r:id="rId24"/>
    <p:sldId id="357" r:id="rId25"/>
    <p:sldId id="300" r:id="rId26"/>
    <p:sldId id="304" r:id="rId27"/>
    <p:sldId id="361" r:id="rId28"/>
    <p:sldId id="362" r:id="rId29"/>
    <p:sldId id="363" r:id="rId30"/>
    <p:sldId id="378" r:id="rId31"/>
    <p:sldId id="377" r:id="rId32"/>
    <p:sldId id="308" r:id="rId33"/>
    <p:sldId id="264" r:id="rId34"/>
  </p:sldIdLst>
  <p:sldSz cx="9144000" cy="5143500" type="screen16x9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ción" id="{92AC71A7-3B73-41D1-971F-BA4E1E0BBB6A}">
          <p14:sldIdLst>
            <p14:sldId id="257"/>
            <p14:sldId id="338"/>
            <p14:sldId id="344"/>
            <p14:sldId id="287"/>
            <p14:sldId id="288"/>
          </p14:sldIdLst>
        </p14:section>
        <p14:section name="PAGO DE FORMULARIO DE INSCRIPCIÓN" id="{DCFEF310-AE7E-472B-8B30-03CEBF889116}">
          <p14:sldIdLst>
            <p14:sldId id="340"/>
            <p14:sldId id="348"/>
          </p14:sldIdLst>
        </p14:section>
        <p14:section name="HABILITACIÓN FORMULARIO DE INSCRIPCIÓN" id="{D934544F-023C-408B-8A6A-DB9AA064240B}">
          <p14:sldIdLst>
            <p14:sldId id="345"/>
            <p14:sldId id="266"/>
          </p14:sldIdLst>
        </p14:section>
        <p14:section name="DILIGENCIAR FORMULARIO DE INSCRIPCIÓN VÍA INTERNET" id="{40A4322B-B577-4C52-9226-9AB58131DB51}">
          <p14:sldIdLst>
            <p14:sldId id="339"/>
            <p14:sldId id="318"/>
            <p14:sldId id="317"/>
            <p14:sldId id="365"/>
            <p14:sldId id="309"/>
            <p14:sldId id="366"/>
            <p14:sldId id="367"/>
            <p14:sldId id="368"/>
            <p14:sldId id="369"/>
            <p14:sldId id="370"/>
          </p14:sldIdLst>
        </p14:section>
        <p14:section name="GUARDAR FORMULARIO DE INSCRIPCIÓN" id="{7F7C8812-C346-4052-8A70-B395255DDE4C}">
          <p14:sldIdLst>
            <p14:sldId id="360"/>
            <p14:sldId id="371"/>
          </p14:sldIdLst>
        </p14:section>
        <p14:section name="PUBLICACIÓN LISTADO DE NUEVOS ADMITIDOS DEFINITIVOS" id="{25EC9377-A767-403C-9D42-4F0238AE6402}">
          <p14:sldIdLst>
            <p14:sldId id="353"/>
            <p14:sldId id="358"/>
          </p14:sldIdLst>
        </p14:section>
        <p14:section name="ENTREGA DE DOCUMENTACIÓN NUEVOS ADMITIDOS" id="{0991F3D1-C394-4DDA-A286-ECB6941A2FE3}">
          <p14:sldIdLst>
            <p14:sldId id="357"/>
            <p14:sldId id="300"/>
            <p14:sldId id="304"/>
          </p14:sldIdLst>
        </p14:section>
        <p14:section name="MATRÍCULA ACADÉMICA NUEVOS ADMITIDOS" id="{0C423011-464C-46ED-BD20-6D91C28D5263}">
          <p14:sldIdLst>
            <p14:sldId id="361"/>
            <p14:sldId id="362"/>
          </p14:sldIdLst>
        </p14:section>
        <p14:section name="Información Adicional" id="{BF24670E-1AD8-457B-913D-2524F47D608F}">
          <p14:sldIdLst>
            <p14:sldId id="363"/>
            <p14:sldId id="378"/>
            <p14:sldId id="377"/>
            <p14:sldId id="308"/>
            <p14:sldId id="26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AEAC"/>
    <a:srgbClr val="F19408"/>
    <a:srgbClr val="0D2C3A"/>
    <a:srgbClr val="FECE4D"/>
    <a:srgbClr val="1D6F98"/>
    <a:srgbClr val="0A2C32"/>
    <a:srgbClr val="B8BD17"/>
    <a:srgbClr val="EDBF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47" autoAdjust="0"/>
    <p:restoredTop sz="94667"/>
  </p:normalViewPr>
  <p:slideViewPr>
    <p:cSldViewPr snapToGrid="0" snapToObjects="1">
      <p:cViewPr varScale="1">
        <p:scale>
          <a:sx n="142" d="100"/>
          <a:sy n="142" d="100"/>
        </p:scale>
        <p:origin x="732" y="126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8B7485-C8AD-0946-9563-7B0417269C9F}" type="datetimeFigureOut">
              <a:rPr lang="es-ES" smtClean="0"/>
              <a:t>02/08/2024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4D1617-8FD5-1F4B-8DDC-8F5A901E30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7882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D1617-8FD5-1F4B-8DDC-8F5A901E301D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2038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4D1617-8FD5-1F4B-8DDC-8F5A901E301D}" type="slidenum">
              <a:rPr lang="es-ES" smtClean="0"/>
              <a:t>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0312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A262-E8FC-C24C-8B73-F800B66B0C00}" type="datetimeFigureOut">
              <a:rPr lang="es-ES" smtClean="0"/>
              <a:t>02/08/2024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7390-A85F-B94C-8722-048C0E9596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4034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A262-E8FC-C24C-8B73-F800B66B0C00}" type="datetimeFigureOut">
              <a:rPr lang="es-ES" smtClean="0"/>
              <a:t>02/08/2024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7390-A85F-B94C-8722-048C0E9596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6077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A262-E8FC-C24C-8B73-F800B66B0C00}" type="datetimeFigureOut">
              <a:rPr lang="es-ES" smtClean="0"/>
              <a:t>02/08/2024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7390-A85F-B94C-8722-048C0E9596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4802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A262-E8FC-C24C-8B73-F800B66B0C00}" type="datetimeFigureOut">
              <a:rPr lang="es-ES" smtClean="0"/>
              <a:t>02/08/2024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7390-A85F-B94C-8722-048C0E9596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1264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A262-E8FC-C24C-8B73-F800B66B0C00}" type="datetimeFigureOut">
              <a:rPr lang="es-ES" smtClean="0"/>
              <a:t>02/08/2024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7390-A85F-B94C-8722-048C0E9596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0847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A262-E8FC-C24C-8B73-F800B66B0C00}" type="datetimeFigureOut">
              <a:rPr lang="es-ES" smtClean="0"/>
              <a:t>02/08/2024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7390-A85F-B94C-8722-048C0E9596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9998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A262-E8FC-C24C-8B73-F800B66B0C00}" type="datetimeFigureOut">
              <a:rPr lang="es-ES" smtClean="0"/>
              <a:t>02/08/2024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7390-A85F-B94C-8722-048C0E9596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850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A262-E8FC-C24C-8B73-F800B66B0C00}" type="datetimeFigureOut">
              <a:rPr lang="es-ES" smtClean="0"/>
              <a:t>02/08/2024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7390-A85F-B94C-8722-048C0E9596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7751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A262-E8FC-C24C-8B73-F800B66B0C00}" type="datetimeFigureOut">
              <a:rPr lang="es-ES" smtClean="0"/>
              <a:t>02/08/2024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7390-A85F-B94C-8722-048C0E9596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7731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A262-E8FC-C24C-8B73-F800B66B0C00}" type="datetimeFigureOut">
              <a:rPr lang="es-ES" smtClean="0"/>
              <a:t>02/08/2024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7390-A85F-B94C-8722-048C0E9596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4403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A262-E8FC-C24C-8B73-F800B66B0C00}" type="datetimeFigureOut">
              <a:rPr lang="es-ES" smtClean="0"/>
              <a:t>02/08/2024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7390-A85F-B94C-8722-048C0E9596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7386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B7A262-E8FC-C24C-8B73-F800B66B0C00}" type="datetimeFigureOut">
              <a:rPr lang="es-ES" smtClean="0"/>
              <a:t>02/08/2024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07390-A85F-B94C-8722-048C0E9596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9311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plataforma.colmayor.edu.co/mtecnica/usuarios/" TargetMode="Externa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lmayor.edu.co/" TargetMode="Externa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tecnicaslaborales@colmayor.edu.co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slide" Target="slide6.xml"/><Relationship Id="rId7" Type="http://schemas.openxmlformats.org/officeDocument/2006/relationships/slide" Target="slide2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0.xml"/><Relationship Id="rId11" Type="http://schemas.openxmlformats.org/officeDocument/2006/relationships/slide" Target="slide29.xml"/><Relationship Id="rId5" Type="http://schemas.openxmlformats.org/officeDocument/2006/relationships/slide" Target="slide10.xml"/><Relationship Id="rId10" Type="http://schemas.openxmlformats.org/officeDocument/2006/relationships/slide" Target="slide27.xml"/><Relationship Id="rId4" Type="http://schemas.openxmlformats.org/officeDocument/2006/relationships/slide" Target="slide8.xml"/><Relationship Id="rId9" Type="http://schemas.openxmlformats.org/officeDocument/2006/relationships/slide" Target="slide2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mailto:carlos.amaya@colmayor.edu.co" TargetMode="External"/><Relationship Id="rId3" Type="http://schemas.openxmlformats.org/officeDocument/2006/relationships/hyperlink" Target="mailto:tecnicaslaborales@colmayor.edu.co" TargetMode="External"/><Relationship Id="rId7" Type="http://schemas.openxmlformats.org/officeDocument/2006/relationships/hyperlink" Target="mailto:auxadmisiones2@colmayor.edu.co" TargetMode="External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aux.admisiones@colmayor.edu.co" TargetMode="External"/><Relationship Id="rId5" Type="http://schemas.openxmlformats.org/officeDocument/2006/relationships/hyperlink" Target="mailto:sec.admisiones@colmayor.edu.co" TargetMode="External"/><Relationship Id="rId4" Type="http://schemas.openxmlformats.org/officeDocument/2006/relationships/hyperlink" Target="mailto:daniel.vera@colmayor.edu.co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lmayor.edu.co/" TargetMode="Externa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onapagos.com/t_Colegiomayor" TargetMode="External"/><Relationship Id="rId2" Type="http://schemas.openxmlformats.org/officeDocument/2006/relationships/hyperlink" Target="https://www.colmayor.edu.co/wp-content/uploads/2023/01/Guia_de_pago_2023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F00DEF0B-254A-45D4-BE5F-DC9E6329A5B3}"/>
              </a:ext>
            </a:extLst>
          </p:cNvPr>
          <p:cNvSpPr/>
          <p:nvPr/>
        </p:nvSpPr>
        <p:spPr>
          <a:xfrm rot="16200000">
            <a:off x="-1808917" y="1499495"/>
            <a:ext cx="389483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1200" dirty="0"/>
              <a:t>CM-FR-006  26-07-2022 Versión 11</a:t>
            </a:r>
          </a:p>
        </p:txBody>
      </p:sp>
    </p:spTree>
    <p:extLst>
      <p:ext uri="{BB962C8B-B14F-4D97-AF65-F5344CB8AC3E}">
        <p14:creationId xmlns:p14="http://schemas.microsoft.com/office/powerpoint/2010/main" val="3306323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6941969-4363-47B4-80D5-6E164D0BB432}"/>
              </a:ext>
            </a:extLst>
          </p:cNvPr>
          <p:cNvSpPr txBox="1">
            <a:spLocks/>
          </p:cNvSpPr>
          <p:nvPr/>
        </p:nvSpPr>
        <p:spPr>
          <a:xfrm>
            <a:off x="457201" y="2220975"/>
            <a:ext cx="7452025" cy="1993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dirty="0">
                <a:solidFill>
                  <a:srgbClr val="0A2C32"/>
                </a:solidFill>
                <a:latin typeface="Arial Black"/>
                <a:cs typeface="Arial Black"/>
              </a:rPr>
              <a:t>DILIGENCIAR FORMULARIO DE INSCRIPCIÓN VÍA INTERNET</a:t>
            </a:r>
          </a:p>
        </p:txBody>
      </p:sp>
      <p:sp>
        <p:nvSpPr>
          <p:cNvPr id="4" name="Rectángulo: esquinas redondeadas 3">
            <a:hlinkClick r:id="rId3" action="ppaction://hlinksldjump"/>
            <a:extLst>
              <a:ext uri="{FF2B5EF4-FFF2-40B4-BE49-F238E27FC236}">
                <a16:creationId xmlns:a16="http://schemas.microsoft.com/office/drawing/2014/main" id="{2B3E05BD-94CC-440E-8953-3E8545E5252E}"/>
              </a:ext>
            </a:extLst>
          </p:cNvPr>
          <p:cNvSpPr/>
          <p:nvPr/>
        </p:nvSpPr>
        <p:spPr>
          <a:xfrm>
            <a:off x="7512710" y="4545770"/>
            <a:ext cx="1375258" cy="306467"/>
          </a:xfrm>
          <a:prstGeom prst="roundRect">
            <a:avLst/>
          </a:prstGeom>
          <a:solidFill>
            <a:srgbClr val="0D2C3A"/>
          </a:solidFill>
          <a:ln>
            <a:solidFill>
              <a:schemeClr val="bg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s-CO" sz="1200" b="1" dirty="0">
                <a:solidFill>
                  <a:schemeClr val="bg1"/>
                </a:solidFill>
                <a:latin typeface="Arial"/>
                <a:cs typeface="Arial"/>
              </a:rPr>
              <a:t>Ir al Índice</a:t>
            </a:r>
          </a:p>
        </p:txBody>
      </p:sp>
    </p:spTree>
    <p:extLst>
      <p:ext uri="{BB962C8B-B14F-4D97-AF65-F5344CB8AC3E}">
        <p14:creationId xmlns:p14="http://schemas.microsoft.com/office/powerpoint/2010/main" val="171329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: esquinas redondeadas 6">
            <a:hlinkClick r:id="rId2" action="ppaction://hlinksldjump"/>
            <a:extLst>
              <a:ext uri="{FF2B5EF4-FFF2-40B4-BE49-F238E27FC236}">
                <a16:creationId xmlns:a16="http://schemas.microsoft.com/office/drawing/2014/main" id="{9864AD5C-E916-48CF-A889-3A51E21E2593}"/>
              </a:ext>
            </a:extLst>
          </p:cNvPr>
          <p:cNvSpPr/>
          <p:nvPr/>
        </p:nvSpPr>
        <p:spPr>
          <a:xfrm>
            <a:off x="3941259" y="4735926"/>
            <a:ext cx="1272177" cy="32342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/>
              <a:t>Ir al Índice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94F372F-C76E-4B11-91B1-AAAC01FEEB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773" y="1103656"/>
            <a:ext cx="7542081" cy="2979277"/>
          </a:xfrm>
          <a:noFill/>
        </p:spPr>
        <p:txBody>
          <a:bodyPr wrap="square" rtlCol="0">
            <a:spAutoFit/>
          </a:bodyPr>
          <a:lstStyle/>
          <a:p>
            <a:pPr marL="0" indent="0" algn="just">
              <a:buNone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Luego de esperar un día hábil después de realizado el pago, el aspirante podrá realizar su inscripción vía página web, </a:t>
            </a:r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hasta el 10 de agosto del 2024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 algn="just">
              <a:buNone/>
            </a:pP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Se recomienda utilizar los siguientes navegadores Google Chrome o Mozilla Firefox y realizar el formulario de inscripción </a:t>
            </a:r>
            <a:r>
              <a:rPr lang="es-ES" sz="1400" u="sng" dirty="0">
                <a:latin typeface="Arial" panose="020B0604020202020204" pitchFamily="34" charset="0"/>
                <a:cs typeface="Arial" panose="020B0604020202020204" pitchFamily="34" charset="0"/>
              </a:rPr>
              <a:t>desde un computador de escritorio o portátil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. Además, tenga a la mano la información correspondiente y su correo electrónico personal.</a:t>
            </a:r>
            <a:endParaRPr lang="es-CO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s-CO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CO" sz="1400" b="1" dirty="0">
                <a:solidFill>
                  <a:srgbClr val="F194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PASOS PARA REALIZAR EL FORMULARIO DE INSCRIPCIÓN</a:t>
            </a:r>
          </a:p>
          <a:p>
            <a:pPr marL="0" indent="0" algn="just">
              <a:buNone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s-CO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/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Ingrese al formulario </a:t>
            </a:r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Clic aquí</a:t>
            </a:r>
            <a:endParaRPr lang="es-CO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/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usuario y contraseña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Ingrese el número de documento de identidad (número con el que realizó el pago en ambos campos) y da clic en el botón Acceso.</a:t>
            </a:r>
            <a:endParaRPr lang="es-CO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Google Shape;123;p7">
            <a:extLst>
              <a:ext uri="{FF2B5EF4-FFF2-40B4-BE49-F238E27FC236}">
                <a16:creationId xmlns:a16="http://schemas.microsoft.com/office/drawing/2014/main" id="{0A2D8068-1B6D-4815-AF5C-7FC9BFF85799}"/>
              </a:ext>
            </a:extLst>
          </p:cNvPr>
          <p:cNvSpPr txBox="1">
            <a:spLocks/>
          </p:cNvSpPr>
          <p:nvPr/>
        </p:nvSpPr>
        <p:spPr>
          <a:xfrm>
            <a:off x="453543" y="148822"/>
            <a:ext cx="8229600" cy="41008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s-ES" sz="12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DILIGENCIAR FORMULARIO DE INSCRIPCIÓN VÍA INTERNET</a:t>
            </a:r>
          </a:p>
        </p:txBody>
      </p:sp>
    </p:spTree>
    <p:extLst>
      <p:ext uri="{BB962C8B-B14F-4D97-AF65-F5344CB8AC3E}">
        <p14:creationId xmlns:p14="http://schemas.microsoft.com/office/powerpoint/2010/main" val="28699751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FD7B6FB-B7AC-4972-A44F-D8CFC5087D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0522" y="1611963"/>
            <a:ext cx="2533650" cy="2581275"/>
          </a:xfrm>
          <a:prstGeom prst="rect">
            <a:avLst/>
          </a:prstGeom>
        </p:spPr>
      </p:pic>
      <p:sp>
        <p:nvSpPr>
          <p:cNvPr id="6" name="Marcador de contenido 5"/>
          <p:cNvSpPr>
            <a:spLocks noGrp="1"/>
          </p:cNvSpPr>
          <p:nvPr>
            <p:ph idx="1"/>
          </p:nvPr>
        </p:nvSpPr>
        <p:spPr>
          <a:xfrm>
            <a:off x="1530928" y="268433"/>
            <a:ext cx="6172200" cy="43261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O" sz="1500" dirty="0"/>
              <a:t>                                                 </a:t>
            </a:r>
          </a:p>
        </p:txBody>
      </p:sp>
      <p:sp>
        <p:nvSpPr>
          <p:cNvPr id="9" name="Rectángulo 8"/>
          <p:cNvSpPr/>
          <p:nvPr/>
        </p:nvSpPr>
        <p:spPr>
          <a:xfrm>
            <a:off x="3372308" y="1901952"/>
            <a:ext cx="2128722" cy="972922"/>
          </a:xfrm>
          <a:prstGeom prst="rect">
            <a:avLst/>
          </a:prstGeom>
          <a:noFill/>
          <a:ln w="47625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050" dirty="0"/>
          </a:p>
        </p:txBody>
      </p:sp>
      <p:cxnSp>
        <p:nvCxnSpPr>
          <p:cNvPr id="10" name="Conector recto de flecha 9"/>
          <p:cNvCxnSpPr>
            <a:cxnSpLocks/>
            <a:stCxn id="17" idx="1"/>
            <a:endCxn id="9" idx="3"/>
          </p:cNvCxnSpPr>
          <p:nvPr/>
        </p:nvCxnSpPr>
        <p:spPr>
          <a:xfrm flipH="1" flipV="1">
            <a:off x="5501030" y="2388413"/>
            <a:ext cx="616976" cy="111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7" name="CuadroTexto 16"/>
          <p:cNvSpPr txBox="1"/>
          <p:nvPr/>
        </p:nvSpPr>
        <p:spPr>
          <a:xfrm>
            <a:off x="6118006" y="2066360"/>
            <a:ext cx="2514600" cy="646331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El usuario y la contraseña es el </a:t>
            </a:r>
            <a:r>
              <a:rPr lang="es-ES" sz="1200" b="1" dirty="0">
                <a:latin typeface="Arial" panose="020B0604020202020204" pitchFamily="34" charset="0"/>
                <a:cs typeface="Arial" panose="020B0604020202020204" pitchFamily="34" charset="0"/>
              </a:rPr>
              <a:t>número de documento 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con el que realizó el pago.</a:t>
            </a:r>
            <a:endParaRPr lang="es-CO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CDC1E8C-EB0E-40D9-A411-869D20ADAB36}"/>
              </a:ext>
            </a:extLst>
          </p:cNvPr>
          <p:cNvSpPr txBox="1"/>
          <p:nvPr/>
        </p:nvSpPr>
        <p:spPr>
          <a:xfrm>
            <a:off x="1759155" y="702657"/>
            <a:ext cx="59439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Si al momento de ingresar a la plataforma académica no le permite, </a:t>
            </a:r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verifique que haya pasado un día hábil 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después de realizar el pago.</a:t>
            </a:r>
            <a:endParaRPr lang="es-CO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Google Shape;123;p7">
            <a:extLst>
              <a:ext uri="{FF2B5EF4-FFF2-40B4-BE49-F238E27FC236}">
                <a16:creationId xmlns:a16="http://schemas.microsoft.com/office/drawing/2014/main" id="{7559C47F-184F-4BDA-A6EA-C4C272502034}"/>
              </a:ext>
            </a:extLst>
          </p:cNvPr>
          <p:cNvSpPr txBox="1">
            <a:spLocks/>
          </p:cNvSpPr>
          <p:nvPr/>
        </p:nvSpPr>
        <p:spPr>
          <a:xfrm>
            <a:off x="453543" y="148822"/>
            <a:ext cx="8229600" cy="41008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s-ES" sz="12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DILIGENCIAR FORMULARIO DE INSCRIPCIÓN VÍA INTERNET</a:t>
            </a:r>
          </a:p>
        </p:txBody>
      </p:sp>
      <p:sp>
        <p:nvSpPr>
          <p:cNvPr id="18" name="Rectángulo: esquinas redondeadas 17">
            <a:hlinkClick r:id="rId3" action="ppaction://hlinksldjump"/>
            <a:extLst>
              <a:ext uri="{FF2B5EF4-FFF2-40B4-BE49-F238E27FC236}">
                <a16:creationId xmlns:a16="http://schemas.microsoft.com/office/drawing/2014/main" id="{22166FC9-27E2-4C4A-B526-044082363B12}"/>
              </a:ext>
            </a:extLst>
          </p:cNvPr>
          <p:cNvSpPr/>
          <p:nvPr/>
        </p:nvSpPr>
        <p:spPr>
          <a:xfrm>
            <a:off x="3941259" y="4735926"/>
            <a:ext cx="1272177" cy="32342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/>
              <a:t>Ir al Índice</a:t>
            </a:r>
          </a:p>
        </p:txBody>
      </p:sp>
    </p:spTree>
    <p:extLst>
      <p:ext uri="{BB962C8B-B14F-4D97-AF65-F5344CB8AC3E}">
        <p14:creationId xmlns:p14="http://schemas.microsoft.com/office/powerpoint/2010/main" val="23279313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23;p7">
            <a:extLst>
              <a:ext uri="{FF2B5EF4-FFF2-40B4-BE49-F238E27FC236}">
                <a16:creationId xmlns:a16="http://schemas.microsoft.com/office/drawing/2014/main" id="{0D549B27-2BFD-4C70-8307-6098C3DCD4B8}"/>
              </a:ext>
            </a:extLst>
          </p:cNvPr>
          <p:cNvSpPr txBox="1">
            <a:spLocks/>
          </p:cNvSpPr>
          <p:nvPr/>
        </p:nvSpPr>
        <p:spPr>
          <a:xfrm>
            <a:off x="453543" y="148822"/>
            <a:ext cx="8229600" cy="41008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s-ES" sz="12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DILIGENCIAR FORMULARIO DE INSCRIPCIÓN VÍA INTERNET</a:t>
            </a:r>
          </a:p>
        </p:txBody>
      </p:sp>
      <p:pic>
        <p:nvPicPr>
          <p:cNvPr id="5" name="image3.png">
            <a:extLst>
              <a:ext uri="{FF2B5EF4-FFF2-40B4-BE49-F238E27FC236}">
                <a16:creationId xmlns:a16="http://schemas.microsoft.com/office/drawing/2014/main" id="{F89444DE-DA9D-439D-9D4F-A40EB890705D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06193" y="1161706"/>
            <a:ext cx="3387369" cy="1068236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EEABB83A-5164-40C7-AAA7-DD25CD39385E}"/>
              </a:ext>
            </a:extLst>
          </p:cNvPr>
          <p:cNvSpPr txBox="1"/>
          <p:nvPr/>
        </p:nvSpPr>
        <p:spPr>
          <a:xfrm>
            <a:off x="877825" y="700041"/>
            <a:ext cx="7578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Al ingresar el usuario y contraseña correcto le saldrá el siguiente mensaje y le debe dar clic en el botón </a:t>
            </a:r>
            <a:r>
              <a:rPr lang="es-ES" sz="1200" b="1" dirty="0">
                <a:latin typeface="Arial" panose="020B0604020202020204" pitchFamily="34" charset="0"/>
                <a:cs typeface="Arial" panose="020B0604020202020204" pitchFamily="34" charset="0"/>
              </a:rPr>
              <a:t>Aceptar</a:t>
            </a:r>
            <a:endParaRPr lang="es-CO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87B4759-E3C3-4316-AAC9-1672D3C55D7C}"/>
              </a:ext>
            </a:extLst>
          </p:cNvPr>
          <p:cNvSpPr txBox="1"/>
          <p:nvPr/>
        </p:nvSpPr>
        <p:spPr>
          <a:xfrm>
            <a:off x="708356" y="2289510"/>
            <a:ext cx="7578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El sistema le solicitará que cambie la contraseña con las siguientes condiciones: </a:t>
            </a:r>
          </a:p>
          <a:p>
            <a:pPr algn="ctr"/>
            <a:r>
              <a:rPr lang="es-ES" sz="1200" b="1" dirty="0">
                <a:latin typeface="Arial" panose="020B0604020202020204" pitchFamily="34" charset="0"/>
                <a:cs typeface="Arial" panose="020B0604020202020204" pitchFamily="34" charset="0"/>
              </a:rPr>
              <a:t>Tener mínimo 8 (ocho) caracteres, incluir una letra mayúscula y un número.</a:t>
            </a:r>
            <a:endParaRPr lang="es-CO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4.jpeg">
            <a:extLst>
              <a:ext uri="{FF2B5EF4-FFF2-40B4-BE49-F238E27FC236}">
                <a16:creationId xmlns:a16="http://schemas.microsoft.com/office/drawing/2014/main" id="{AE3CEDC2-51B6-4D2B-B496-2CD13D45E916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92388" y="2810743"/>
            <a:ext cx="4759223" cy="1790518"/>
          </a:xfrm>
          <a:prstGeom prst="rect">
            <a:avLst/>
          </a:prstGeom>
        </p:spPr>
      </p:pic>
      <p:sp>
        <p:nvSpPr>
          <p:cNvPr id="9" name="Rectángulo: esquinas redondeadas 8">
            <a:hlinkClick r:id="rId4" action="ppaction://hlinksldjump"/>
            <a:extLst>
              <a:ext uri="{FF2B5EF4-FFF2-40B4-BE49-F238E27FC236}">
                <a16:creationId xmlns:a16="http://schemas.microsoft.com/office/drawing/2014/main" id="{3E8E26CF-A042-4B87-A94D-A7708CE1EEC4}"/>
              </a:ext>
            </a:extLst>
          </p:cNvPr>
          <p:cNvSpPr/>
          <p:nvPr/>
        </p:nvSpPr>
        <p:spPr>
          <a:xfrm>
            <a:off x="3941259" y="4735926"/>
            <a:ext cx="1272177" cy="32342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/>
              <a:t>Ir al Índice</a:t>
            </a:r>
          </a:p>
        </p:txBody>
      </p:sp>
    </p:spTree>
    <p:extLst>
      <p:ext uri="{BB962C8B-B14F-4D97-AF65-F5344CB8AC3E}">
        <p14:creationId xmlns:p14="http://schemas.microsoft.com/office/powerpoint/2010/main" val="18624976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5"/>
          <p:cNvSpPr>
            <a:spLocks noGrp="1"/>
          </p:cNvSpPr>
          <p:nvPr>
            <p:ph idx="1"/>
          </p:nvPr>
        </p:nvSpPr>
        <p:spPr>
          <a:xfrm>
            <a:off x="830615" y="928729"/>
            <a:ext cx="2161309" cy="79788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Para iniciar el proceso debe ingresar al icono </a:t>
            </a:r>
            <a:r>
              <a:rPr lang="es-CO" sz="1400" b="1" dirty="0">
                <a:latin typeface="Arial" panose="020B0604020202020204" pitchFamily="34" charset="0"/>
                <a:cs typeface="Arial" panose="020B0604020202020204" pitchFamily="34" charset="0"/>
              </a:rPr>
              <a:t>Aspirantes U</a:t>
            </a:r>
          </a:p>
        </p:txBody>
      </p:sp>
      <p:pic>
        <p:nvPicPr>
          <p:cNvPr id="7" name="Imagen 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" t="13078" r="91196" b="80670"/>
          <a:stretch/>
        </p:blipFill>
        <p:spPr bwMode="auto">
          <a:xfrm>
            <a:off x="3883042" y="898918"/>
            <a:ext cx="1908928" cy="8220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9" name="Conector recto de flecha 8"/>
          <p:cNvCxnSpPr/>
          <p:nvPr/>
        </p:nvCxnSpPr>
        <p:spPr>
          <a:xfrm flipV="1">
            <a:off x="2991924" y="1309922"/>
            <a:ext cx="969820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0" name="Imagen 9">
            <a:extLst>
              <a:ext uri="{FF2B5EF4-FFF2-40B4-BE49-F238E27FC236}">
                <a16:creationId xmlns:a16="http://schemas.microsoft.com/office/drawing/2014/main" id="{60FAD1E4-CE98-4571-A6EF-78E7CF435A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3042" y="1975598"/>
            <a:ext cx="4594128" cy="2522614"/>
          </a:xfrm>
          <a:prstGeom prst="rect">
            <a:avLst/>
          </a:prstGeom>
        </p:spPr>
      </p:pic>
      <p:sp>
        <p:nvSpPr>
          <p:cNvPr id="11" name="5 CuadroTexto">
            <a:extLst>
              <a:ext uri="{FF2B5EF4-FFF2-40B4-BE49-F238E27FC236}">
                <a16:creationId xmlns:a16="http://schemas.microsoft.com/office/drawing/2014/main" id="{952B912E-0D46-43FD-B247-BDD01ABBD165}"/>
              </a:ext>
            </a:extLst>
          </p:cNvPr>
          <p:cNvSpPr txBox="1"/>
          <p:nvPr/>
        </p:nvSpPr>
        <p:spPr>
          <a:xfrm>
            <a:off x="653482" y="2783445"/>
            <a:ext cx="2338442" cy="1361907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68576" tIns="34288" rIns="68576" bIns="34288">
            <a:spAutoFit/>
          </a:bodyPr>
          <a:lstStyle/>
          <a:p>
            <a:pPr algn="just">
              <a:defRPr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Luego seleccione el programa al cual desea ingresar y </a:t>
            </a:r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Acepte los términos del contrato, 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luego de clic en el botón </a:t>
            </a:r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Guardar.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960E592A-53A2-44A6-B5D7-C3ACC73FCED6}"/>
              </a:ext>
            </a:extLst>
          </p:cNvPr>
          <p:cNvCxnSpPr/>
          <p:nvPr/>
        </p:nvCxnSpPr>
        <p:spPr>
          <a:xfrm flipV="1">
            <a:off x="2991924" y="3457784"/>
            <a:ext cx="969820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2" name="Rectángulo: esquinas redondeadas 11">
            <a:hlinkClick r:id="rId4" action="ppaction://hlinksldjump"/>
            <a:extLst>
              <a:ext uri="{FF2B5EF4-FFF2-40B4-BE49-F238E27FC236}">
                <a16:creationId xmlns:a16="http://schemas.microsoft.com/office/drawing/2014/main" id="{A4C2D877-9AD3-4B3B-8C3A-8D1B4AC4551C}"/>
              </a:ext>
            </a:extLst>
          </p:cNvPr>
          <p:cNvSpPr/>
          <p:nvPr/>
        </p:nvSpPr>
        <p:spPr>
          <a:xfrm>
            <a:off x="3941259" y="4735926"/>
            <a:ext cx="1272177" cy="32342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/>
              <a:t>Ir al Índice</a:t>
            </a:r>
          </a:p>
        </p:txBody>
      </p:sp>
      <p:sp>
        <p:nvSpPr>
          <p:cNvPr id="14" name="Google Shape;123;p7">
            <a:extLst>
              <a:ext uri="{FF2B5EF4-FFF2-40B4-BE49-F238E27FC236}">
                <a16:creationId xmlns:a16="http://schemas.microsoft.com/office/drawing/2014/main" id="{17F0B6EC-7414-4470-A4BB-8D9FA5EDB9A2}"/>
              </a:ext>
            </a:extLst>
          </p:cNvPr>
          <p:cNvSpPr txBox="1">
            <a:spLocks/>
          </p:cNvSpPr>
          <p:nvPr/>
        </p:nvSpPr>
        <p:spPr>
          <a:xfrm>
            <a:off x="453543" y="148822"/>
            <a:ext cx="8229600" cy="41008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s-ES" sz="12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DILIGENCIAR FORMULARIO DE INSCRIPCIÓN VÍA INTERNET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943495A4-AC13-469E-8308-1BE624E2ABE2}"/>
              </a:ext>
            </a:extLst>
          </p:cNvPr>
          <p:cNvSpPr/>
          <p:nvPr/>
        </p:nvSpPr>
        <p:spPr>
          <a:xfrm>
            <a:off x="5632704" y="3921181"/>
            <a:ext cx="1089965" cy="646801"/>
          </a:xfrm>
          <a:prstGeom prst="rect">
            <a:avLst/>
          </a:prstGeom>
          <a:noFill/>
          <a:ln w="47625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050" dirty="0"/>
          </a:p>
        </p:txBody>
      </p:sp>
    </p:spTree>
    <p:extLst>
      <p:ext uri="{BB962C8B-B14F-4D97-AF65-F5344CB8AC3E}">
        <p14:creationId xmlns:p14="http://schemas.microsoft.com/office/powerpoint/2010/main" val="37775382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DA0F7C0A-A444-4ED0-AE9C-13FD076F45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543" y="1132917"/>
            <a:ext cx="8229600" cy="2591479"/>
          </a:xfr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s-CO" sz="1400" b="1" dirty="0">
                <a:solidFill>
                  <a:srgbClr val="F194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RECUERDE:</a:t>
            </a:r>
          </a:p>
          <a:p>
            <a:pPr marL="0" indent="0">
              <a:buNone/>
            </a:pPr>
            <a:endParaRPr lang="es-CO" sz="1400" b="1" dirty="0">
              <a:solidFill>
                <a:srgbClr val="F1940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buClr>
                <a:schemeClr val="accent6"/>
              </a:buClr>
              <a:buFont typeface="Wingdings" panose="05000000000000000000" pitchFamily="2" charset="2"/>
              <a:buChar char="q"/>
            </a:pPr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Los campos con asterisco rojo </a:t>
            </a:r>
            <a:r>
              <a:rPr lang="es-CO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s-CO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son </a:t>
            </a:r>
            <a:r>
              <a:rPr lang="es-CO" sz="1400" b="1" dirty="0">
                <a:latin typeface="Arial" panose="020B0604020202020204" pitchFamily="34" charset="0"/>
                <a:cs typeface="Arial" panose="020B0604020202020204" pitchFamily="34" charset="0"/>
              </a:rPr>
              <a:t>obligatorios.</a:t>
            </a:r>
          </a:p>
          <a:p>
            <a:pPr lvl="1" algn="just">
              <a:buClr>
                <a:schemeClr val="accent6"/>
              </a:buClr>
              <a:buFont typeface="Wingdings" panose="05000000000000000000" pitchFamily="2" charset="2"/>
              <a:buChar char="q"/>
            </a:pPr>
            <a:endParaRPr lang="es-CO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buClr>
                <a:schemeClr val="accent6"/>
              </a:buClr>
              <a:buFont typeface="Wingdings" panose="05000000000000000000" pitchFamily="2" charset="2"/>
              <a:buChar char="q"/>
            </a:pPr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Los mensajes de error o alerta </a:t>
            </a:r>
            <a:r>
              <a:rPr lang="es-CO" sz="1400" b="1" dirty="0">
                <a:latin typeface="Arial" panose="020B0604020202020204" pitchFamily="34" charset="0"/>
                <a:cs typeface="Arial" panose="020B0604020202020204" pitchFamily="34" charset="0"/>
              </a:rPr>
              <a:t>se visualizan </a:t>
            </a:r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en la parte inferior derecha de la pantalla.</a:t>
            </a:r>
          </a:p>
          <a:p>
            <a:pPr lvl="1" algn="just">
              <a:buClr>
                <a:schemeClr val="accent6"/>
              </a:buClr>
              <a:buFont typeface="Wingdings" panose="05000000000000000000" pitchFamily="2" charset="2"/>
              <a:buChar char="q"/>
            </a:pPr>
            <a:endParaRPr lang="es-CO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buClr>
                <a:schemeClr val="accent6"/>
              </a:buClr>
              <a:buFont typeface="Wingdings" panose="05000000000000000000" pitchFamily="2" charset="2"/>
              <a:buChar char="q"/>
            </a:pPr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Cada vez que le dé clic en </a:t>
            </a:r>
            <a:r>
              <a:rPr lang="es-CO" sz="1400" b="1" dirty="0">
                <a:latin typeface="Arial" panose="020B0604020202020204" pitchFamily="34" charset="0"/>
                <a:cs typeface="Arial" panose="020B0604020202020204" pitchFamily="34" charset="0"/>
              </a:rPr>
              <a:t>guardar </a:t>
            </a:r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el sistema lo llevará a la siguiente pestaña.</a:t>
            </a:r>
          </a:p>
          <a:p>
            <a:pPr lvl="1" algn="just">
              <a:buClr>
                <a:schemeClr val="accent6"/>
              </a:buClr>
              <a:buFont typeface="Wingdings" panose="05000000000000000000" pitchFamily="2" charset="2"/>
              <a:buChar char="q"/>
            </a:pPr>
            <a:endParaRPr lang="es-CO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buClr>
                <a:schemeClr val="accent6"/>
              </a:buClr>
              <a:buFont typeface="Wingdings" panose="05000000000000000000" pitchFamily="2" charset="2"/>
              <a:buChar char="q"/>
            </a:pPr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En caso de que requiera realizar una corrección o modificación de la información, puede hacerlo antes de que finalice la inscripción.</a:t>
            </a:r>
          </a:p>
        </p:txBody>
      </p:sp>
      <p:sp>
        <p:nvSpPr>
          <p:cNvPr id="5" name="Google Shape;123;p7">
            <a:extLst>
              <a:ext uri="{FF2B5EF4-FFF2-40B4-BE49-F238E27FC236}">
                <a16:creationId xmlns:a16="http://schemas.microsoft.com/office/drawing/2014/main" id="{B5C5DC8A-7026-492E-82C2-35E2764E59FA}"/>
              </a:ext>
            </a:extLst>
          </p:cNvPr>
          <p:cNvSpPr txBox="1">
            <a:spLocks/>
          </p:cNvSpPr>
          <p:nvPr/>
        </p:nvSpPr>
        <p:spPr>
          <a:xfrm>
            <a:off x="453543" y="148822"/>
            <a:ext cx="8229600" cy="41008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s-ES" sz="12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DILIGENCIAR FORMULARIO DE INSCRIPCIÓN VÍA INTERNET</a:t>
            </a:r>
          </a:p>
        </p:txBody>
      </p:sp>
      <p:sp>
        <p:nvSpPr>
          <p:cNvPr id="6" name="Rectángulo: esquinas redondeadas 5">
            <a:hlinkClick r:id="rId2" action="ppaction://hlinksldjump"/>
            <a:extLst>
              <a:ext uri="{FF2B5EF4-FFF2-40B4-BE49-F238E27FC236}">
                <a16:creationId xmlns:a16="http://schemas.microsoft.com/office/drawing/2014/main" id="{9E3B71F7-952F-4B7F-A80F-CF075DEEBF9F}"/>
              </a:ext>
            </a:extLst>
          </p:cNvPr>
          <p:cNvSpPr/>
          <p:nvPr/>
        </p:nvSpPr>
        <p:spPr>
          <a:xfrm>
            <a:off x="3941259" y="4735926"/>
            <a:ext cx="1272177" cy="32342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/>
              <a:t>Ir al Índice</a:t>
            </a:r>
          </a:p>
        </p:txBody>
      </p:sp>
    </p:spTree>
    <p:extLst>
      <p:ext uri="{BB962C8B-B14F-4D97-AF65-F5344CB8AC3E}">
        <p14:creationId xmlns:p14="http://schemas.microsoft.com/office/powerpoint/2010/main" val="25568353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5">
            <a:extLst>
              <a:ext uri="{FF2B5EF4-FFF2-40B4-BE49-F238E27FC236}">
                <a16:creationId xmlns:a16="http://schemas.microsoft.com/office/drawing/2014/main" id="{CA530E9E-2A7E-410A-808F-40D835A8AC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768" y="1163117"/>
            <a:ext cx="2161309" cy="3072384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s-ES" sz="1200" b="1" dirty="0">
                <a:latin typeface="Arial" panose="020B0604020202020204" pitchFamily="34" charset="0"/>
                <a:cs typeface="Arial" panose="020B0604020202020204" pitchFamily="34" charset="0"/>
              </a:rPr>
              <a:t>Pestaña General</a:t>
            </a:r>
          </a:p>
          <a:p>
            <a:pPr marL="0" indent="0" algn="just">
              <a:buNone/>
            </a:pPr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Diligencie toda la </a:t>
            </a:r>
            <a:r>
              <a:rPr lang="es-ES" sz="1200" b="1" dirty="0">
                <a:latin typeface="Arial" panose="020B0604020202020204" pitchFamily="34" charset="0"/>
                <a:cs typeface="Arial" panose="020B0604020202020204" pitchFamily="34" charset="0"/>
              </a:rPr>
              <a:t>Información del Aspirante en las casillas blancas.</a:t>
            </a:r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Al digitar los nombres y apellidos no dejar espacios en blanco al final. </a:t>
            </a:r>
          </a:p>
          <a:p>
            <a:pPr marL="0" indent="0" algn="just">
              <a:buNone/>
            </a:pPr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Al ingresar las fechas recuerde seleccionarlas en este orden: año, mes y día. </a:t>
            </a:r>
          </a:p>
          <a:p>
            <a:pPr marL="0" indent="0" algn="just">
              <a:buNone/>
            </a:pPr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La dirección de residencia NO debe digitarse con la tecla numeral (#).</a:t>
            </a:r>
            <a:endParaRPr lang="es-CO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Google Shape;123;p7">
            <a:extLst>
              <a:ext uri="{FF2B5EF4-FFF2-40B4-BE49-F238E27FC236}">
                <a16:creationId xmlns:a16="http://schemas.microsoft.com/office/drawing/2014/main" id="{44E834B6-C779-4460-966B-18792E1DB15E}"/>
              </a:ext>
            </a:extLst>
          </p:cNvPr>
          <p:cNvSpPr txBox="1">
            <a:spLocks/>
          </p:cNvSpPr>
          <p:nvPr/>
        </p:nvSpPr>
        <p:spPr>
          <a:xfrm>
            <a:off x="453543" y="148822"/>
            <a:ext cx="8229600" cy="41008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s-ES" sz="12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DILIGENCIAR FORMULARIO DE INSCRIPCIÓN VÍA INTERNET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371B9E8-898C-4E50-BFB8-6E5036DBDC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2731" y="558908"/>
            <a:ext cx="5888737" cy="4103391"/>
          </a:xfrm>
          <a:prstGeom prst="rect">
            <a:avLst/>
          </a:prstGeom>
        </p:spPr>
      </p:pic>
      <p:sp>
        <p:nvSpPr>
          <p:cNvPr id="8" name="Rectángulo: esquinas redondeadas 7">
            <a:hlinkClick r:id="rId3" action="ppaction://hlinksldjump"/>
            <a:extLst>
              <a:ext uri="{FF2B5EF4-FFF2-40B4-BE49-F238E27FC236}">
                <a16:creationId xmlns:a16="http://schemas.microsoft.com/office/drawing/2014/main" id="{96F6523C-71E3-4D21-80A9-5313A53B6AD1}"/>
              </a:ext>
            </a:extLst>
          </p:cNvPr>
          <p:cNvSpPr/>
          <p:nvPr/>
        </p:nvSpPr>
        <p:spPr>
          <a:xfrm>
            <a:off x="3941259" y="4735926"/>
            <a:ext cx="1272177" cy="32342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/>
              <a:t>Ir al Índice</a:t>
            </a:r>
          </a:p>
        </p:txBody>
      </p:sp>
    </p:spTree>
    <p:extLst>
      <p:ext uri="{BB962C8B-B14F-4D97-AF65-F5344CB8AC3E}">
        <p14:creationId xmlns:p14="http://schemas.microsoft.com/office/powerpoint/2010/main" val="22137339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5">
            <a:extLst>
              <a:ext uri="{FF2B5EF4-FFF2-40B4-BE49-F238E27FC236}">
                <a16:creationId xmlns:a16="http://schemas.microsoft.com/office/drawing/2014/main" id="{651C76BC-17CA-4E25-B8B2-F241ED475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93852"/>
            <a:ext cx="2161309" cy="250515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1100" b="1" dirty="0">
                <a:latin typeface="Arial" panose="020B0604020202020204" pitchFamily="34" charset="0"/>
                <a:cs typeface="Arial" panose="020B0604020202020204" pitchFamily="34" charset="0"/>
              </a:rPr>
              <a:t>Pestaña Detalles</a:t>
            </a:r>
          </a:p>
          <a:p>
            <a:pPr marL="0" indent="0" algn="just">
              <a:buNone/>
            </a:pPr>
            <a:endParaRPr lang="es-E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ES" sz="1100" b="1" dirty="0">
                <a:latin typeface="Arial" panose="020B0604020202020204" pitchFamily="34" charset="0"/>
                <a:cs typeface="Arial" panose="020B0604020202020204" pitchFamily="34" charset="0"/>
              </a:rPr>
              <a:t>Si pertenece </a:t>
            </a:r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a un grupo poblacional, debe tener el certificado o documento que lo habilite como tal. </a:t>
            </a:r>
          </a:p>
          <a:p>
            <a:pPr marL="0" indent="0" algn="just">
              <a:buNone/>
            </a:pPr>
            <a:endParaRPr lang="es-E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ES" sz="1100" b="1" dirty="0">
                <a:latin typeface="Arial" panose="020B0604020202020204" pitchFamily="34" charset="0"/>
                <a:cs typeface="Arial" panose="020B0604020202020204" pitchFamily="34" charset="0"/>
              </a:rPr>
              <a:t>SÍ NO</a:t>
            </a:r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100" b="1" dirty="0">
                <a:latin typeface="Arial" panose="020B0604020202020204" pitchFamily="34" charset="0"/>
                <a:cs typeface="Arial" panose="020B0604020202020204" pitchFamily="34" charset="0"/>
              </a:rPr>
              <a:t>pertenece</a:t>
            </a:r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 a ningún grupo poblacional, seleccione la opción No Aplica. </a:t>
            </a:r>
            <a:endParaRPr lang="es-CO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Google Shape;123;p7">
            <a:extLst>
              <a:ext uri="{FF2B5EF4-FFF2-40B4-BE49-F238E27FC236}">
                <a16:creationId xmlns:a16="http://schemas.microsoft.com/office/drawing/2014/main" id="{1E574E17-8B8F-4960-A64F-97B0BCD4EC3D}"/>
              </a:ext>
            </a:extLst>
          </p:cNvPr>
          <p:cNvSpPr txBox="1">
            <a:spLocks/>
          </p:cNvSpPr>
          <p:nvPr/>
        </p:nvSpPr>
        <p:spPr>
          <a:xfrm>
            <a:off x="453543" y="148822"/>
            <a:ext cx="8229600" cy="41008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s-ES" sz="12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DILIGENCIAR FORMULARIO DE INSCRIPCIÓN VÍA INTERNET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AC5393D-4F78-4F3B-8DC2-F1DE1756A3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2868" y="558908"/>
            <a:ext cx="6141236" cy="3991146"/>
          </a:xfrm>
          <a:prstGeom prst="rect">
            <a:avLst/>
          </a:prstGeom>
        </p:spPr>
      </p:pic>
      <p:sp>
        <p:nvSpPr>
          <p:cNvPr id="8" name="Rectángulo: esquinas redondeadas 7">
            <a:hlinkClick r:id="rId3" action="ppaction://hlinksldjump"/>
            <a:extLst>
              <a:ext uri="{FF2B5EF4-FFF2-40B4-BE49-F238E27FC236}">
                <a16:creationId xmlns:a16="http://schemas.microsoft.com/office/drawing/2014/main" id="{ED5DDB12-AC71-4D42-85E3-A956C036947E}"/>
              </a:ext>
            </a:extLst>
          </p:cNvPr>
          <p:cNvSpPr/>
          <p:nvPr/>
        </p:nvSpPr>
        <p:spPr>
          <a:xfrm>
            <a:off x="3941259" y="4735926"/>
            <a:ext cx="1272177" cy="32342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/>
              <a:t>Ir al Índice</a:t>
            </a:r>
          </a:p>
        </p:txBody>
      </p:sp>
    </p:spTree>
    <p:extLst>
      <p:ext uri="{BB962C8B-B14F-4D97-AF65-F5344CB8AC3E}">
        <p14:creationId xmlns:p14="http://schemas.microsoft.com/office/powerpoint/2010/main" val="34580818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5">
            <a:extLst>
              <a:ext uri="{FF2B5EF4-FFF2-40B4-BE49-F238E27FC236}">
                <a16:creationId xmlns:a16="http://schemas.microsoft.com/office/drawing/2014/main" id="{A27BB4FF-0E15-40E8-97AD-36279F20E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846" y="1090418"/>
            <a:ext cx="2605468" cy="2303834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buNone/>
            </a:pPr>
            <a:r>
              <a:rPr lang="es-ES" sz="1200" b="1" dirty="0">
                <a:solidFill>
                  <a:schemeClr val="accent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PESTAÑA ESTUDIOS</a:t>
            </a:r>
          </a:p>
          <a:p>
            <a:pPr marL="0" indent="0" algn="just">
              <a:buNone/>
            </a:pPr>
            <a:endParaRPr lang="es-ES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ES" sz="1050" dirty="0">
                <a:latin typeface="Arial" panose="020B0604020202020204" pitchFamily="34" charset="0"/>
                <a:cs typeface="Arial" panose="020B0604020202020204" pitchFamily="34" charset="0"/>
              </a:rPr>
              <a:t>En el campo </a:t>
            </a:r>
            <a:r>
              <a:rPr lang="es-ES" sz="1050" b="1" dirty="0">
                <a:latin typeface="Arial" panose="020B0604020202020204" pitchFamily="34" charset="0"/>
                <a:cs typeface="Arial" panose="020B0604020202020204" pitchFamily="34" charset="0"/>
              </a:rPr>
              <a:t>Institución</a:t>
            </a:r>
            <a:r>
              <a:rPr lang="es-ES" sz="1050" dirty="0">
                <a:latin typeface="Arial" panose="020B0604020202020204" pitchFamily="34" charset="0"/>
                <a:cs typeface="Arial" panose="020B0604020202020204" pitchFamily="34" charset="0"/>
              </a:rPr>
              <a:t> digite y busque el nombre de la institución en la cual se graduó o aprobó 9°.</a:t>
            </a:r>
          </a:p>
          <a:p>
            <a:pPr marL="0" indent="0" algn="just">
              <a:buNone/>
            </a:pPr>
            <a:endParaRPr lang="es-ES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ES" sz="1200" b="1" dirty="0">
                <a:solidFill>
                  <a:schemeClr val="accent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NOTA: </a:t>
            </a:r>
            <a:r>
              <a:rPr lang="es-ES" sz="1050" dirty="0">
                <a:latin typeface="Arial" panose="020B0604020202020204" pitchFamily="34" charset="0"/>
                <a:cs typeface="Arial" panose="020B0604020202020204" pitchFamily="34" charset="0"/>
              </a:rPr>
              <a:t>En caso de </a:t>
            </a:r>
            <a:r>
              <a:rPr lang="es-ES" sz="1050" b="1" dirty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es-ES" sz="1050" dirty="0">
                <a:latin typeface="Arial" panose="020B0604020202020204" pitchFamily="34" charset="0"/>
                <a:cs typeface="Arial" panose="020B0604020202020204" pitchFamily="34" charset="0"/>
              </a:rPr>
              <a:t> encontrar en el listado la Institución de bachillerato de la cual se graduó, seleccione municipio Medellín, la opción OTRA y digite el nombre de la misma en  el campo Observaciones.</a:t>
            </a:r>
          </a:p>
        </p:txBody>
      </p:sp>
      <p:sp>
        <p:nvSpPr>
          <p:cNvPr id="6" name="Google Shape;123;p7">
            <a:extLst>
              <a:ext uri="{FF2B5EF4-FFF2-40B4-BE49-F238E27FC236}">
                <a16:creationId xmlns:a16="http://schemas.microsoft.com/office/drawing/2014/main" id="{F690F794-9203-4D75-8B8E-70E64D16CF48}"/>
              </a:ext>
            </a:extLst>
          </p:cNvPr>
          <p:cNvSpPr txBox="1">
            <a:spLocks/>
          </p:cNvSpPr>
          <p:nvPr/>
        </p:nvSpPr>
        <p:spPr>
          <a:xfrm>
            <a:off x="453543" y="148822"/>
            <a:ext cx="8229600" cy="41008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s-ES" sz="12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DILIGENCIAR FORMULARIO DE INSCRIPCIÓN VÍA INTERNET</a:t>
            </a:r>
          </a:p>
        </p:txBody>
      </p:sp>
      <p:sp>
        <p:nvSpPr>
          <p:cNvPr id="9" name="Rectángulo: esquinas redondeadas 8">
            <a:hlinkClick r:id="rId2" action="ppaction://hlinksldjump"/>
            <a:extLst>
              <a:ext uri="{FF2B5EF4-FFF2-40B4-BE49-F238E27FC236}">
                <a16:creationId xmlns:a16="http://schemas.microsoft.com/office/drawing/2014/main" id="{867F6121-F0C2-49D2-A9E8-C213C5FDB402}"/>
              </a:ext>
            </a:extLst>
          </p:cNvPr>
          <p:cNvSpPr/>
          <p:nvPr/>
        </p:nvSpPr>
        <p:spPr>
          <a:xfrm>
            <a:off x="3941259" y="4735926"/>
            <a:ext cx="1272177" cy="32342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/>
              <a:t>Ir al Índice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5290DFE-92CA-479D-A965-565690420F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6685" y="1252263"/>
            <a:ext cx="5754006" cy="198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3289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5">
            <a:extLst>
              <a:ext uri="{FF2B5EF4-FFF2-40B4-BE49-F238E27FC236}">
                <a16:creationId xmlns:a16="http://schemas.microsoft.com/office/drawing/2014/main" id="{986D374C-DAE1-497E-83D7-F4B610DE8D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543" y="1250955"/>
            <a:ext cx="2605468" cy="2687147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buNone/>
            </a:pPr>
            <a:r>
              <a:rPr lang="es-ES" sz="1200" b="1" dirty="0">
                <a:solidFill>
                  <a:schemeClr val="accent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Pestaña Programas</a:t>
            </a:r>
          </a:p>
          <a:p>
            <a:pPr marL="0" indent="0" algn="just">
              <a:buNone/>
            </a:pPr>
            <a:endParaRPr lang="es-ES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ES" sz="1050" dirty="0">
                <a:latin typeface="Arial" panose="020B0604020202020204" pitchFamily="34" charset="0"/>
                <a:cs typeface="Arial" panose="020B0604020202020204" pitchFamily="34" charset="0"/>
              </a:rPr>
              <a:t>Diligencie los datos solicitados, indique el programa al cual se va a presentar y le da clic en el botón </a:t>
            </a:r>
            <a:r>
              <a:rPr lang="es-ES" sz="1050" b="1" dirty="0">
                <a:latin typeface="Arial" panose="020B0604020202020204" pitchFamily="34" charset="0"/>
                <a:cs typeface="Arial" panose="020B0604020202020204" pitchFamily="34" charset="0"/>
              </a:rPr>
              <a:t>Guardar</a:t>
            </a:r>
            <a:r>
              <a:rPr lang="es-ES" sz="105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endParaRPr lang="es-ES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ES" sz="1050" dirty="0">
                <a:latin typeface="Arial" panose="020B0604020202020204" pitchFamily="34" charset="0"/>
                <a:cs typeface="Arial" panose="020B0604020202020204" pitchFamily="34" charset="0"/>
              </a:rPr>
              <a:t>Algunos aspirantes tienen la opción de escoger un </a:t>
            </a:r>
            <a:r>
              <a:rPr lang="es-ES" sz="1050" b="1" dirty="0">
                <a:latin typeface="Arial" panose="020B0604020202020204" pitchFamily="34" charset="0"/>
                <a:cs typeface="Arial" panose="020B0604020202020204" pitchFamily="34" charset="0"/>
              </a:rPr>
              <a:t>PROGRAMA OPCIONAL </a:t>
            </a:r>
            <a:r>
              <a:rPr lang="es-ES" sz="1050" dirty="0">
                <a:latin typeface="Arial" panose="020B0604020202020204" pitchFamily="34" charset="0"/>
                <a:cs typeface="Arial" panose="020B0604020202020204" pitchFamily="34" charset="0"/>
              </a:rPr>
              <a:t>que sea afín al programa principal.</a:t>
            </a:r>
          </a:p>
          <a:p>
            <a:pPr marL="0" indent="0" algn="just">
              <a:buNone/>
            </a:pPr>
            <a:endParaRPr lang="es-ES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ES" sz="1050" dirty="0">
                <a:latin typeface="Arial" panose="020B0604020202020204" pitchFamily="34" charset="0"/>
                <a:cs typeface="Arial" panose="020B0604020202020204" pitchFamily="34" charset="0"/>
              </a:rPr>
              <a:t>Seleccione el </a:t>
            </a:r>
            <a:r>
              <a:rPr lang="es-ES" sz="1050" b="1" dirty="0">
                <a:latin typeface="Arial" panose="020B0604020202020204" pitchFamily="34" charset="0"/>
                <a:cs typeface="Arial" panose="020B0604020202020204" pitchFamily="34" charset="0"/>
              </a:rPr>
              <a:t>programa académico opcional</a:t>
            </a:r>
            <a:r>
              <a:rPr lang="es-ES" sz="1050" dirty="0">
                <a:latin typeface="Arial" panose="020B0604020202020204" pitchFamily="34" charset="0"/>
                <a:cs typeface="Arial" panose="020B0604020202020204" pitchFamily="34" charset="0"/>
              </a:rPr>
              <a:t> si desea entrar a participar en el proceso de admisión de este segundo programa en caso de no quedar admitido en el primero.</a:t>
            </a:r>
          </a:p>
          <a:p>
            <a:pPr marL="0" indent="0" algn="just">
              <a:buNone/>
            </a:pPr>
            <a:endParaRPr lang="es-E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Google Shape;123;p7">
            <a:extLst>
              <a:ext uri="{FF2B5EF4-FFF2-40B4-BE49-F238E27FC236}">
                <a16:creationId xmlns:a16="http://schemas.microsoft.com/office/drawing/2014/main" id="{4E8D52D1-D5C5-45C1-A218-DB286453F7BB}"/>
              </a:ext>
            </a:extLst>
          </p:cNvPr>
          <p:cNvSpPr txBox="1">
            <a:spLocks/>
          </p:cNvSpPr>
          <p:nvPr/>
        </p:nvSpPr>
        <p:spPr>
          <a:xfrm>
            <a:off x="453543" y="148822"/>
            <a:ext cx="8229600" cy="41008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s-ES" sz="12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DILIGENCIAR FORMULARIO DE INSCRIPCIÓN VÍA INTERNET</a:t>
            </a:r>
          </a:p>
        </p:txBody>
      </p:sp>
      <p:sp>
        <p:nvSpPr>
          <p:cNvPr id="8" name="Rectángulo: esquinas redondeadas 7">
            <a:hlinkClick r:id="rId2" action="ppaction://hlinksldjump"/>
            <a:extLst>
              <a:ext uri="{FF2B5EF4-FFF2-40B4-BE49-F238E27FC236}">
                <a16:creationId xmlns:a16="http://schemas.microsoft.com/office/drawing/2014/main" id="{C6DCEB5A-DB31-44FD-934D-84756D5B00B1}"/>
              </a:ext>
            </a:extLst>
          </p:cNvPr>
          <p:cNvSpPr/>
          <p:nvPr/>
        </p:nvSpPr>
        <p:spPr>
          <a:xfrm>
            <a:off x="3941259" y="4735926"/>
            <a:ext cx="1272177" cy="32342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/>
              <a:t>Ir al Índice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8A490CE-81D4-4B2E-956C-9D545EF31D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0509" y="1250955"/>
            <a:ext cx="5846340" cy="247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068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00;p3">
            <a:extLst>
              <a:ext uri="{FF2B5EF4-FFF2-40B4-BE49-F238E27FC236}">
                <a16:creationId xmlns:a16="http://schemas.microsoft.com/office/drawing/2014/main" id="{78A6B5F6-3C8F-486F-8631-7D4F865DCAF7}"/>
              </a:ext>
            </a:extLst>
          </p:cNvPr>
          <p:cNvSpPr txBox="1"/>
          <p:nvPr/>
        </p:nvSpPr>
        <p:spPr>
          <a:xfrm>
            <a:off x="555955" y="823773"/>
            <a:ext cx="8185709" cy="1993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algn="ctr"/>
            <a:r>
              <a:rPr lang="es-ES" sz="36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GUÍA DE INSCRIPCIÓN EN LÍNEA </a:t>
            </a:r>
            <a:r>
              <a:rPr lang="es-E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ASPIRANTES NUEVOS </a:t>
            </a:r>
          </a:p>
          <a:p>
            <a:pPr algn="ctr"/>
            <a:r>
              <a:rPr lang="es-ES" sz="36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TÉCNICAS LABORALES 2024-2</a:t>
            </a:r>
          </a:p>
          <a:p>
            <a:pPr algn="ctr"/>
            <a:r>
              <a:rPr lang="es-ES" sz="36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AMPLIACIONES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0B742D8-E309-4AA4-BE68-924ABDD048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182112"/>
            <a:ext cx="6400800" cy="1046988"/>
          </a:xfrm>
        </p:spPr>
        <p:txBody>
          <a:bodyPr lIns="46813" tIns="23406" rIns="46813" bIns="23406"/>
          <a:lstStyle/>
          <a:p>
            <a:pPr defTabSz="665677">
              <a:lnSpc>
                <a:spcPct val="90000"/>
              </a:lnSpc>
              <a:spcBef>
                <a:spcPct val="0"/>
              </a:spcBef>
            </a:pPr>
            <a:r>
              <a:rPr lang="es-ES" sz="1600" b="1" u="sng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ASPIRANTE NUEVO: </a:t>
            </a:r>
            <a:r>
              <a:rPr lang="es-ES" sz="16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Aquel que, cumpliendo los requisitos reglamentarios de admisión de la Institución, ingresa por primera vez a un programa de técnicas laborales.</a:t>
            </a:r>
            <a:endParaRPr lang="es-CO" sz="1600" b="1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2409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/>
          <p:cNvSpPr txBox="1">
            <a:spLocks/>
          </p:cNvSpPr>
          <p:nvPr/>
        </p:nvSpPr>
        <p:spPr>
          <a:xfrm>
            <a:off x="398679" y="2205989"/>
            <a:ext cx="5914340" cy="14303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dirty="0">
                <a:solidFill>
                  <a:srgbClr val="0A2C32"/>
                </a:solidFill>
                <a:latin typeface="Arial Black"/>
                <a:cs typeface="Arial Black"/>
              </a:rPr>
              <a:t>GUARDAR FORMULARIO DE INSCRIPCIÓN</a:t>
            </a:r>
          </a:p>
        </p:txBody>
      </p:sp>
      <p:sp>
        <p:nvSpPr>
          <p:cNvPr id="3" name="Rectángulo: esquinas redondeadas 2">
            <a:hlinkClick r:id="rId3" action="ppaction://hlinksldjump"/>
            <a:extLst>
              <a:ext uri="{FF2B5EF4-FFF2-40B4-BE49-F238E27FC236}">
                <a16:creationId xmlns:a16="http://schemas.microsoft.com/office/drawing/2014/main" id="{66B2DEDD-A75E-48F3-A78A-B52C7260F578}"/>
              </a:ext>
            </a:extLst>
          </p:cNvPr>
          <p:cNvSpPr/>
          <p:nvPr/>
        </p:nvSpPr>
        <p:spPr>
          <a:xfrm>
            <a:off x="7512710" y="4545770"/>
            <a:ext cx="1375258" cy="306467"/>
          </a:xfrm>
          <a:prstGeom prst="roundRect">
            <a:avLst/>
          </a:prstGeom>
          <a:solidFill>
            <a:srgbClr val="0D2C3A"/>
          </a:solidFill>
          <a:ln>
            <a:solidFill>
              <a:schemeClr val="bg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s-CO" sz="1200" b="1" dirty="0">
                <a:solidFill>
                  <a:schemeClr val="bg1"/>
                </a:solidFill>
                <a:latin typeface="Arial"/>
                <a:cs typeface="Arial"/>
              </a:rPr>
              <a:t>Ir al Índice</a:t>
            </a:r>
          </a:p>
        </p:txBody>
      </p:sp>
    </p:spTree>
    <p:extLst>
      <p:ext uri="{BB962C8B-B14F-4D97-AF65-F5344CB8AC3E}">
        <p14:creationId xmlns:p14="http://schemas.microsoft.com/office/powerpoint/2010/main" val="33525340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CDE2C229-0AD5-419A-92CA-EE58B089D1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3908" y="1050298"/>
            <a:ext cx="5842166" cy="3042903"/>
          </a:xfrm>
          <a:prstGeom prst="rect">
            <a:avLst/>
          </a:prstGeom>
        </p:spPr>
      </p:pic>
      <p:sp>
        <p:nvSpPr>
          <p:cNvPr id="4" name="Marcador de contenido 5">
            <a:extLst>
              <a:ext uri="{FF2B5EF4-FFF2-40B4-BE49-F238E27FC236}">
                <a16:creationId xmlns:a16="http://schemas.microsoft.com/office/drawing/2014/main" id="{986D374C-DAE1-497E-83D7-F4B610DE8D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543" y="1353312"/>
            <a:ext cx="2605468" cy="2256663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endParaRPr lang="es-E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ES" sz="1100" b="1" dirty="0">
                <a:latin typeface="Arial" panose="020B0604020202020204" pitchFamily="34" charset="0"/>
                <a:cs typeface="Arial" panose="020B0604020202020204" pitchFamily="34" charset="0"/>
              </a:rPr>
              <a:t>Debe guardar el formulario de inscripción: </a:t>
            </a:r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Es el documento en PDF que puede descargar al finalizar el formulario donde se registra la información del aspirante inscrito. </a:t>
            </a:r>
          </a:p>
          <a:p>
            <a:pPr marL="0" indent="0" algn="just">
              <a:buNone/>
            </a:pPr>
            <a:endParaRPr lang="es-E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Debe conservar este formulario, será parte de la documentación exigida en caso de ser admitido como estudiante nuevo.</a:t>
            </a:r>
          </a:p>
        </p:txBody>
      </p:sp>
      <p:sp>
        <p:nvSpPr>
          <p:cNvPr id="5" name="Google Shape;123;p7">
            <a:extLst>
              <a:ext uri="{FF2B5EF4-FFF2-40B4-BE49-F238E27FC236}">
                <a16:creationId xmlns:a16="http://schemas.microsoft.com/office/drawing/2014/main" id="{4E8D52D1-D5C5-45C1-A218-DB286453F7BB}"/>
              </a:ext>
            </a:extLst>
          </p:cNvPr>
          <p:cNvSpPr txBox="1">
            <a:spLocks/>
          </p:cNvSpPr>
          <p:nvPr/>
        </p:nvSpPr>
        <p:spPr>
          <a:xfrm>
            <a:off x="453543" y="148822"/>
            <a:ext cx="8229600" cy="41008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s-ES" sz="12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FORMULARIO DE INSCRIPCIÓN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45BB6B50-20E3-4739-BB03-9B9BA8B9717A}"/>
              </a:ext>
            </a:extLst>
          </p:cNvPr>
          <p:cNvSpPr/>
          <p:nvPr/>
        </p:nvSpPr>
        <p:spPr>
          <a:xfrm>
            <a:off x="5093781" y="3540121"/>
            <a:ext cx="1861719" cy="646801"/>
          </a:xfrm>
          <a:prstGeom prst="rect">
            <a:avLst/>
          </a:prstGeom>
          <a:noFill/>
          <a:ln w="47625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050" dirty="0"/>
          </a:p>
        </p:txBody>
      </p:sp>
      <p:sp>
        <p:nvSpPr>
          <p:cNvPr id="8" name="Rectángulo: esquinas redondeadas 7">
            <a:hlinkClick r:id="rId3" action="ppaction://hlinksldjump"/>
            <a:extLst>
              <a:ext uri="{FF2B5EF4-FFF2-40B4-BE49-F238E27FC236}">
                <a16:creationId xmlns:a16="http://schemas.microsoft.com/office/drawing/2014/main" id="{21BA47D2-F0F6-43FD-9E33-EC787BB2BE65}"/>
              </a:ext>
            </a:extLst>
          </p:cNvPr>
          <p:cNvSpPr/>
          <p:nvPr/>
        </p:nvSpPr>
        <p:spPr>
          <a:xfrm>
            <a:off x="3941259" y="4735926"/>
            <a:ext cx="1272177" cy="32342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/>
              <a:t>Ir al Índice</a:t>
            </a:r>
          </a:p>
        </p:txBody>
      </p:sp>
    </p:spTree>
    <p:extLst>
      <p:ext uri="{BB962C8B-B14F-4D97-AF65-F5344CB8AC3E}">
        <p14:creationId xmlns:p14="http://schemas.microsoft.com/office/powerpoint/2010/main" val="833454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/>
          <p:cNvSpPr txBox="1">
            <a:spLocks/>
          </p:cNvSpPr>
          <p:nvPr/>
        </p:nvSpPr>
        <p:spPr>
          <a:xfrm>
            <a:off x="350552" y="1817335"/>
            <a:ext cx="7040880" cy="19522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dirty="0">
                <a:solidFill>
                  <a:srgbClr val="0A2C32"/>
                </a:solidFill>
                <a:latin typeface="Arial Black"/>
                <a:cs typeface="Arial Black"/>
              </a:rPr>
              <a:t>FECHAS DE PUBLICACIÓN DEL LISTADO DE ASPIRANTES NUEVOS ADMITIDOS</a:t>
            </a:r>
          </a:p>
        </p:txBody>
      </p:sp>
      <p:sp>
        <p:nvSpPr>
          <p:cNvPr id="3" name="Rectángulo: esquinas redondeadas 2">
            <a:hlinkClick r:id="rId3" action="ppaction://hlinksldjump"/>
            <a:extLst>
              <a:ext uri="{FF2B5EF4-FFF2-40B4-BE49-F238E27FC236}">
                <a16:creationId xmlns:a16="http://schemas.microsoft.com/office/drawing/2014/main" id="{A30E6298-25C6-4C63-BB4E-03046A9C9AE1}"/>
              </a:ext>
            </a:extLst>
          </p:cNvPr>
          <p:cNvSpPr/>
          <p:nvPr/>
        </p:nvSpPr>
        <p:spPr>
          <a:xfrm>
            <a:off x="7512710" y="4545770"/>
            <a:ext cx="1375258" cy="306467"/>
          </a:xfrm>
          <a:prstGeom prst="roundRect">
            <a:avLst/>
          </a:prstGeom>
          <a:solidFill>
            <a:srgbClr val="0D2C3A"/>
          </a:solidFill>
          <a:ln>
            <a:solidFill>
              <a:schemeClr val="bg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s-CO" sz="1200" b="1" dirty="0">
                <a:solidFill>
                  <a:schemeClr val="bg1"/>
                </a:solidFill>
                <a:latin typeface="Arial"/>
                <a:cs typeface="Arial"/>
              </a:rPr>
              <a:t>Ir al Índice</a:t>
            </a:r>
          </a:p>
        </p:txBody>
      </p:sp>
    </p:spTree>
    <p:extLst>
      <p:ext uri="{BB962C8B-B14F-4D97-AF65-F5344CB8AC3E}">
        <p14:creationId xmlns:p14="http://schemas.microsoft.com/office/powerpoint/2010/main" val="23297255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23;p7">
            <a:extLst>
              <a:ext uri="{FF2B5EF4-FFF2-40B4-BE49-F238E27FC236}">
                <a16:creationId xmlns:a16="http://schemas.microsoft.com/office/drawing/2014/main" id="{B02208AC-6FC4-4722-B097-210558F500AE}"/>
              </a:ext>
            </a:extLst>
          </p:cNvPr>
          <p:cNvSpPr txBox="1">
            <a:spLocks/>
          </p:cNvSpPr>
          <p:nvPr/>
        </p:nvSpPr>
        <p:spPr>
          <a:xfrm>
            <a:off x="453543" y="148822"/>
            <a:ext cx="8229600" cy="41008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s-ES" sz="12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PUBLICACIÓN LISTADO DE NUEVOS ADMITIDOS</a:t>
            </a:r>
          </a:p>
        </p:txBody>
      </p:sp>
      <p:sp>
        <p:nvSpPr>
          <p:cNvPr id="11" name="Rectángulo: esquinas redondeadas 10">
            <a:hlinkClick r:id="rId2" action="ppaction://hlinksldjump"/>
            <a:extLst>
              <a:ext uri="{FF2B5EF4-FFF2-40B4-BE49-F238E27FC236}">
                <a16:creationId xmlns:a16="http://schemas.microsoft.com/office/drawing/2014/main" id="{C147E437-963F-4645-A8E5-C711E8E627C2}"/>
              </a:ext>
            </a:extLst>
          </p:cNvPr>
          <p:cNvSpPr/>
          <p:nvPr/>
        </p:nvSpPr>
        <p:spPr>
          <a:xfrm>
            <a:off x="3941259" y="4735926"/>
            <a:ext cx="1272177" cy="32342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/>
              <a:t>Ir al Índice</a:t>
            </a:r>
          </a:p>
        </p:txBody>
      </p: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8FE4E24D-9E02-45EA-87EE-A631E4ACBF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027" y="1482694"/>
            <a:ext cx="7922574" cy="2412968"/>
          </a:xfrm>
          <a:noFill/>
        </p:spPr>
        <p:txBody>
          <a:bodyPr wrap="square" rtlCol="0">
            <a:spAutoFit/>
          </a:bodyPr>
          <a:lstStyle/>
          <a:p>
            <a:pPr algn="just">
              <a:buClr>
                <a:schemeClr val="accent6"/>
              </a:buClr>
              <a:buFont typeface="Wingdings" panose="05000000000000000000" pitchFamily="2" charset="2"/>
              <a:buChar char="q"/>
            </a:pP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Se publicarán en nuestra página web 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www.colmayor.edu.co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12 de agosto de 2024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, y es responsabilidad del aspirante estar atento a dicha publicación.</a:t>
            </a:r>
          </a:p>
          <a:p>
            <a:pPr algn="just">
              <a:buClr>
                <a:schemeClr val="accent6"/>
              </a:buClr>
              <a:buFont typeface="Wingdings" panose="05000000000000000000" pitchFamily="2" charset="2"/>
              <a:buChar char="q"/>
            </a:pPr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chemeClr val="accent6"/>
              </a:buClr>
              <a:buFont typeface="Wingdings" panose="05000000000000000000" pitchFamily="2" charset="2"/>
              <a:buChar char="q"/>
            </a:pPr>
            <a:r>
              <a:rPr lang="es-ES" sz="1200" b="1" dirty="0">
                <a:latin typeface="Arial" panose="020B0604020202020204" pitchFamily="34" charset="0"/>
                <a:cs typeface="Arial" panose="020B0604020202020204" pitchFamily="34" charset="0"/>
              </a:rPr>
              <a:t>Si un aspirante no se encuentra 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en la lista de admitidos publicada, es porque NO pasó  el proceso de selección.</a:t>
            </a:r>
          </a:p>
          <a:p>
            <a:pPr algn="just">
              <a:buClr>
                <a:schemeClr val="accent6"/>
              </a:buClr>
              <a:buFont typeface="Wingdings" panose="05000000000000000000" pitchFamily="2" charset="2"/>
              <a:buChar char="q"/>
            </a:pPr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chemeClr val="accent6"/>
              </a:buClr>
              <a:buFont typeface="Wingdings" panose="05000000000000000000" pitchFamily="2" charset="2"/>
              <a:buChar char="q"/>
            </a:pP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Como aspirante admitido, deberá </a:t>
            </a:r>
            <a:r>
              <a:rPr lang="es-E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enviar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 una documentación al subproceso de Formación para el trabajo y desarrollo humano (FTDH) para poder conservar su cupo.</a:t>
            </a:r>
          </a:p>
          <a:p>
            <a:pPr algn="just">
              <a:buClr>
                <a:schemeClr val="accent6"/>
              </a:buClr>
              <a:buFont typeface="Wingdings" panose="05000000000000000000" pitchFamily="2" charset="2"/>
              <a:buChar char="q"/>
            </a:pPr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chemeClr val="accent6"/>
              </a:buClr>
              <a:buFont typeface="Wingdings" panose="05000000000000000000" pitchFamily="2" charset="2"/>
              <a:buChar char="q"/>
            </a:pP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En caso de no entregar la documentación en las fechas establecidas, perderá el cupo y será cedido al siguiente aspirante en lista de espera. </a:t>
            </a:r>
          </a:p>
        </p:txBody>
      </p:sp>
    </p:spTree>
    <p:extLst>
      <p:ext uri="{BB962C8B-B14F-4D97-AF65-F5344CB8AC3E}">
        <p14:creationId xmlns:p14="http://schemas.microsoft.com/office/powerpoint/2010/main" val="30917974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F63E2BE-60C8-4CB7-AA1E-62AA2A30F23B}"/>
              </a:ext>
            </a:extLst>
          </p:cNvPr>
          <p:cNvSpPr txBox="1">
            <a:spLocks/>
          </p:cNvSpPr>
          <p:nvPr/>
        </p:nvSpPr>
        <p:spPr>
          <a:xfrm>
            <a:off x="491576" y="2110973"/>
            <a:ext cx="5366657" cy="1993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dirty="0">
                <a:solidFill>
                  <a:srgbClr val="0A2C32"/>
                </a:solidFill>
                <a:latin typeface="Arial Black"/>
                <a:cs typeface="Arial Black"/>
              </a:rPr>
              <a:t>FECHAS DE ENTREGA DE DOCUMENTACIÓN NUEVOS ADMITIDOS</a:t>
            </a:r>
          </a:p>
        </p:txBody>
      </p:sp>
      <p:sp>
        <p:nvSpPr>
          <p:cNvPr id="6" name="Rectángulo: esquinas redondeadas 5">
            <a:hlinkClick r:id="rId3" action="ppaction://hlinksldjump"/>
            <a:extLst>
              <a:ext uri="{FF2B5EF4-FFF2-40B4-BE49-F238E27FC236}">
                <a16:creationId xmlns:a16="http://schemas.microsoft.com/office/drawing/2014/main" id="{9F10BFCE-F4B4-4445-90DF-8FC180CA4EC8}"/>
              </a:ext>
            </a:extLst>
          </p:cNvPr>
          <p:cNvSpPr/>
          <p:nvPr/>
        </p:nvSpPr>
        <p:spPr>
          <a:xfrm>
            <a:off x="7512710" y="4545770"/>
            <a:ext cx="1375258" cy="306467"/>
          </a:xfrm>
          <a:prstGeom prst="roundRect">
            <a:avLst/>
          </a:prstGeom>
          <a:solidFill>
            <a:srgbClr val="0D2C3A"/>
          </a:solidFill>
          <a:ln>
            <a:solidFill>
              <a:schemeClr val="bg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s-CO" sz="1200" b="1" dirty="0">
                <a:solidFill>
                  <a:schemeClr val="bg1"/>
                </a:solidFill>
                <a:latin typeface="Arial"/>
                <a:cs typeface="Arial"/>
              </a:rPr>
              <a:t>Ir al Índice</a:t>
            </a:r>
          </a:p>
        </p:txBody>
      </p:sp>
    </p:spTree>
    <p:extLst>
      <p:ext uri="{BB962C8B-B14F-4D97-AF65-F5344CB8AC3E}">
        <p14:creationId xmlns:p14="http://schemas.microsoft.com/office/powerpoint/2010/main" val="36143512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4 Marcador de texto"/>
          <p:cNvSpPr>
            <a:spLocks noGrp="1"/>
          </p:cNvSpPr>
          <p:nvPr>
            <p:ph idx="1"/>
          </p:nvPr>
        </p:nvSpPr>
        <p:spPr>
          <a:xfrm>
            <a:off x="453543" y="1002643"/>
            <a:ext cx="8222285" cy="3225597"/>
          </a:xfrm>
        </p:spPr>
        <p:txBody>
          <a:bodyPr>
            <a:normAutofit lnSpcReduction="10000"/>
          </a:bodyPr>
          <a:lstStyle/>
          <a:p>
            <a:pPr marL="0" indent="0" algn="just">
              <a:buClr>
                <a:schemeClr val="accent6"/>
              </a:buClr>
              <a:buNone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En caso de ser admitido como nuevo, </a:t>
            </a:r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deberá enviar en un solo archivo en PDF la documentación completa del 13 de agosto al 15 de agosto de 2024, al subproceso de Formación para el trabajo y desarrollo humano (FTDH).</a:t>
            </a:r>
          </a:p>
          <a:p>
            <a:pPr marL="0" indent="0" algn="just">
              <a:buClr>
                <a:schemeClr val="accent6"/>
              </a:buClr>
              <a:buNone/>
            </a:pP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Clr>
                <a:schemeClr val="accent6"/>
              </a:buClr>
              <a:buNone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Los documentos deben ser enviados de forma completa en el mismo orden que se encuentra en esta guía y en un solo archivo en PDF. En el asunto debe colocar su </a:t>
            </a:r>
            <a:r>
              <a:rPr lang="es-ES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NÚMERO DE DOCUMENTO, APELLIDOS Y NOMBRES Y  PROGRAMA AL QUE SE INSCRIBIÓ</a:t>
            </a:r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Clr>
                <a:schemeClr val="accent6"/>
              </a:buClr>
              <a:buNone/>
            </a:pP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Clr>
                <a:schemeClr val="accent6"/>
              </a:buClr>
              <a:buNone/>
            </a:pPr>
            <a:endParaRPr lang="es-ES" sz="1400" b="1" dirty="0">
              <a:solidFill>
                <a:schemeClr val="accent6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indent="0" algn="ctr">
              <a:buClr>
                <a:schemeClr val="accent6"/>
              </a:buClr>
              <a:buNone/>
            </a:pPr>
            <a:r>
              <a:rPr lang="es-ES" sz="14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Correo del subproceso de Formación para el trabajo y desarrollo humano (FTDH) al que deberá enviar la documentación:</a:t>
            </a:r>
            <a:endParaRPr lang="es-ES" sz="1400" b="1" dirty="0">
              <a:solidFill>
                <a:schemeClr val="accent6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indent="0" algn="just">
              <a:buClr>
                <a:schemeClr val="accent6"/>
              </a:buClr>
              <a:buNone/>
            </a:pPr>
            <a:endParaRPr lang="es-ES" sz="1400" b="1" dirty="0">
              <a:solidFill>
                <a:schemeClr val="accent6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indent="0" algn="ctr">
              <a:buClr>
                <a:schemeClr val="accent6"/>
              </a:buClr>
              <a:buNone/>
            </a:pPr>
            <a:r>
              <a:rPr lang="es-CO" sz="1800" b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tecnicaslaborales@colmayor.edu.co</a:t>
            </a:r>
            <a:r>
              <a:rPr lang="es-CO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" sz="1800" b="1" dirty="0">
              <a:solidFill>
                <a:schemeClr val="accent6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indent="0" algn="just">
              <a:buClr>
                <a:schemeClr val="accent6"/>
              </a:buClr>
              <a:buNone/>
            </a:pPr>
            <a:endParaRPr lang="es-ES" sz="1900" b="1" dirty="0">
              <a:solidFill>
                <a:schemeClr val="accent6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s-E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: esquinas redondeadas 3">
            <a:hlinkClick r:id="rId4" action="ppaction://hlinksldjump"/>
            <a:extLst>
              <a:ext uri="{FF2B5EF4-FFF2-40B4-BE49-F238E27FC236}">
                <a16:creationId xmlns:a16="http://schemas.microsoft.com/office/drawing/2014/main" id="{C33CA310-783C-42AE-B2E7-5ABB140589D2}"/>
              </a:ext>
            </a:extLst>
          </p:cNvPr>
          <p:cNvSpPr/>
          <p:nvPr/>
        </p:nvSpPr>
        <p:spPr>
          <a:xfrm>
            <a:off x="3941259" y="4735926"/>
            <a:ext cx="1272177" cy="32342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/>
              <a:t>Ir al Índice</a:t>
            </a:r>
          </a:p>
        </p:txBody>
      </p:sp>
      <p:sp>
        <p:nvSpPr>
          <p:cNvPr id="5" name="Google Shape;123;p7">
            <a:extLst>
              <a:ext uri="{FF2B5EF4-FFF2-40B4-BE49-F238E27FC236}">
                <a16:creationId xmlns:a16="http://schemas.microsoft.com/office/drawing/2014/main" id="{C6E646D4-8A08-4A5A-85F1-09FE848D82FF}"/>
              </a:ext>
            </a:extLst>
          </p:cNvPr>
          <p:cNvSpPr txBox="1">
            <a:spLocks/>
          </p:cNvSpPr>
          <p:nvPr/>
        </p:nvSpPr>
        <p:spPr>
          <a:xfrm>
            <a:off x="453543" y="159421"/>
            <a:ext cx="5117917" cy="41008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s-ES" sz="14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ENTREGA DE DOCUMENTACIÓN NUEVOS ADMITIDOS</a:t>
            </a:r>
          </a:p>
        </p:txBody>
      </p:sp>
    </p:spTree>
    <p:extLst>
      <p:ext uri="{BB962C8B-B14F-4D97-AF65-F5344CB8AC3E}">
        <p14:creationId xmlns:p14="http://schemas.microsoft.com/office/powerpoint/2010/main" val="666218463"/>
      </p:ext>
    </p:extLst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436126" y="1322382"/>
            <a:ext cx="8105241" cy="2840316"/>
          </a:xfrm>
        </p:spPr>
        <p:txBody>
          <a:bodyPr>
            <a:noAutofit/>
          </a:bodyPr>
          <a:lstStyle/>
          <a:p>
            <a:pPr marL="514350" indent="-285750" algn="just">
              <a:buClr>
                <a:schemeClr val="accent6"/>
              </a:buClr>
              <a:buFont typeface="Wingdings" panose="05000000000000000000" pitchFamily="2" charset="2"/>
              <a:buChar char="q"/>
            </a:pPr>
            <a:r>
              <a:rPr lang="es-ES" sz="11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foto 3 x 4 cm.</a:t>
            </a:r>
          </a:p>
          <a:p>
            <a:pPr marL="514350" indent="-285750" algn="just">
              <a:buClr>
                <a:schemeClr val="accent6"/>
              </a:buClr>
              <a:buFont typeface="Wingdings" panose="05000000000000000000" pitchFamily="2" charset="2"/>
              <a:buChar char="q"/>
            </a:pPr>
            <a:r>
              <a:rPr lang="es-ES" sz="11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Formulario de inscripción realizado por internet. </a:t>
            </a:r>
          </a:p>
          <a:p>
            <a:pPr marL="514350" indent="-285750" algn="just">
              <a:buClr>
                <a:schemeClr val="accent6"/>
              </a:buClr>
              <a:buFont typeface="Wingdings" panose="05000000000000000000" pitchFamily="2" charset="2"/>
              <a:buChar char="q"/>
            </a:pPr>
            <a:r>
              <a:rPr lang="es-ES" sz="11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Copia del documento de identidad legible.</a:t>
            </a:r>
          </a:p>
          <a:p>
            <a:pPr marL="514350" indent="-285750" algn="just">
              <a:buClr>
                <a:schemeClr val="accent6"/>
              </a:buClr>
              <a:buFont typeface="Wingdings" panose="05000000000000000000" pitchFamily="2" charset="2"/>
              <a:buChar char="q"/>
            </a:pPr>
            <a:r>
              <a:rPr lang="es-ES" sz="11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Copia del documento de identidad del acudiente en caso de ser menor de edad.</a:t>
            </a:r>
          </a:p>
          <a:p>
            <a:pPr marL="514350" indent="-285750" algn="just">
              <a:buClr>
                <a:schemeClr val="accent6"/>
              </a:buClr>
              <a:buFont typeface="Wingdings" panose="05000000000000000000" pitchFamily="2" charset="2"/>
              <a:buChar char="q"/>
            </a:pPr>
            <a:r>
              <a:rPr lang="es-ES" sz="11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Copia del diploma de bachiller/acta de grado o certificado de 9° aprobado.</a:t>
            </a:r>
          </a:p>
          <a:p>
            <a:pPr marL="514350" indent="-285750" algn="just">
              <a:buClr>
                <a:schemeClr val="accent6"/>
              </a:buClr>
              <a:buFont typeface="Wingdings" panose="05000000000000000000" pitchFamily="2" charset="2"/>
              <a:buChar char="q"/>
            </a:pPr>
            <a:r>
              <a:rPr lang="es-ES" sz="11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(Opcional) </a:t>
            </a:r>
            <a:r>
              <a:rPr lang="es-ES" sz="11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Copia del Certificado electoral del 29 de octubre de 2023, en caso de que haya sufragado, con el fin de proceder a realizar el descuento del 10% del valor de la matrícula académica. </a:t>
            </a:r>
            <a:r>
              <a:rPr lang="es-ES" sz="11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entrega de este documento de manera EXTEMPORÁNEA NO SERÁ TENIDO EN CUENTA. </a:t>
            </a:r>
          </a:p>
          <a:p>
            <a:pPr marL="514350" indent="-285750" algn="just">
              <a:buClr>
                <a:schemeClr val="accent6"/>
              </a:buClr>
              <a:buFont typeface="Wingdings" panose="05000000000000000000" pitchFamily="2" charset="2"/>
              <a:buChar char="q"/>
            </a:pPr>
            <a:r>
              <a:rPr lang="es-ES" sz="11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(Opcional) </a:t>
            </a:r>
            <a:r>
              <a:rPr lang="es-ES" sz="11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Copia de certificado expedido por el Ministerio del Interior o quien haga sus veces, donde se acredite su permanencia continua en calidad miembro activo de la Defensa Civil Colombiana, Cuerpo de Bomberos y Cruz Roja Colombia, con el fin de proceder a realizar el descuento del 5% del valor de la matrícula académica. </a:t>
            </a:r>
          </a:p>
          <a:p>
            <a:pPr marL="514350" indent="-285750" algn="just">
              <a:buClr>
                <a:schemeClr val="accent6"/>
              </a:buClr>
              <a:buFont typeface="Wingdings" panose="05000000000000000000" pitchFamily="2" charset="2"/>
              <a:buChar char="q"/>
            </a:pPr>
            <a:endParaRPr lang="es-ES" sz="11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algn="ctr">
              <a:buClr>
                <a:schemeClr val="accent6"/>
              </a:buClr>
            </a:pPr>
            <a:r>
              <a:rPr lang="es-E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Nota: En caso de no entregar la documentación, será excluido del proceso de admisión.</a:t>
            </a:r>
          </a:p>
        </p:txBody>
      </p:sp>
      <p:sp>
        <p:nvSpPr>
          <p:cNvPr id="4" name="Rectángulo: esquinas redondeadas 3">
            <a:hlinkClick r:id="rId2" action="ppaction://hlinksldjump"/>
            <a:extLst>
              <a:ext uri="{FF2B5EF4-FFF2-40B4-BE49-F238E27FC236}">
                <a16:creationId xmlns:a16="http://schemas.microsoft.com/office/drawing/2014/main" id="{3DD09D8A-ECEB-40F7-B8A3-809119185E3C}"/>
              </a:ext>
            </a:extLst>
          </p:cNvPr>
          <p:cNvSpPr/>
          <p:nvPr/>
        </p:nvSpPr>
        <p:spPr>
          <a:xfrm>
            <a:off x="3941259" y="4735926"/>
            <a:ext cx="1272177" cy="32342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/>
              <a:t>Ir al Índice</a:t>
            </a:r>
          </a:p>
        </p:txBody>
      </p:sp>
      <p:sp>
        <p:nvSpPr>
          <p:cNvPr id="5" name="Google Shape;123;p7">
            <a:extLst>
              <a:ext uri="{FF2B5EF4-FFF2-40B4-BE49-F238E27FC236}">
                <a16:creationId xmlns:a16="http://schemas.microsoft.com/office/drawing/2014/main" id="{1B459928-F477-4235-A4FB-628CEB2D411C}"/>
              </a:ext>
            </a:extLst>
          </p:cNvPr>
          <p:cNvSpPr txBox="1">
            <a:spLocks/>
          </p:cNvSpPr>
          <p:nvPr/>
        </p:nvSpPr>
        <p:spPr>
          <a:xfrm>
            <a:off x="1018275" y="726990"/>
            <a:ext cx="7107450" cy="41008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s-ES" sz="24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DOCUMENTACIÓN NUEVOS ADMITIDOS</a:t>
            </a:r>
          </a:p>
        </p:txBody>
      </p:sp>
    </p:spTree>
    <p:extLst>
      <p:ext uri="{BB962C8B-B14F-4D97-AF65-F5344CB8AC3E}">
        <p14:creationId xmlns:p14="http://schemas.microsoft.com/office/powerpoint/2010/main" val="2792043924"/>
      </p:ext>
    </p:extLst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/>
          <p:cNvSpPr txBox="1">
            <a:spLocks/>
          </p:cNvSpPr>
          <p:nvPr/>
        </p:nvSpPr>
        <p:spPr>
          <a:xfrm>
            <a:off x="398678" y="2195472"/>
            <a:ext cx="6163055" cy="143034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dirty="0">
                <a:solidFill>
                  <a:srgbClr val="0A2C32"/>
                </a:solidFill>
                <a:latin typeface="Arial Black"/>
                <a:cs typeface="Arial Black"/>
              </a:rPr>
              <a:t>PROCESO DE MATRÍCULA ACADÉMICA NUEVOS ADMITIDOS</a:t>
            </a:r>
          </a:p>
        </p:txBody>
      </p:sp>
      <p:sp>
        <p:nvSpPr>
          <p:cNvPr id="3" name="Rectángulo: esquinas redondeadas 2">
            <a:hlinkClick r:id="rId3" action="ppaction://hlinksldjump"/>
            <a:extLst>
              <a:ext uri="{FF2B5EF4-FFF2-40B4-BE49-F238E27FC236}">
                <a16:creationId xmlns:a16="http://schemas.microsoft.com/office/drawing/2014/main" id="{06691D1E-7F49-4AF5-8B37-40393A452781}"/>
              </a:ext>
            </a:extLst>
          </p:cNvPr>
          <p:cNvSpPr/>
          <p:nvPr/>
        </p:nvSpPr>
        <p:spPr>
          <a:xfrm>
            <a:off x="7512710" y="4545770"/>
            <a:ext cx="1375258" cy="306467"/>
          </a:xfrm>
          <a:prstGeom prst="roundRect">
            <a:avLst/>
          </a:prstGeom>
          <a:solidFill>
            <a:srgbClr val="0D2C3A"/>
          </a:solidFill>
          <a:ln>
            <a:solidFill>
              <a:schemeClr val="bg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s-CO" sz="1200" b="1" dirty="0">
                <a:solidFill>
                  <a:schemeClr val="bg1"/>
                </a:solidFill>
                <a:latin typeface="Arial"/>
                <a:cs typeface="Arial"/>
              </a:rPr>
              <a:t>Ir al Índice</a:t>
            </a:r>
          </a:p>
        </p:txBody>
      </p:sp>
    </p:spTree>
    <p:extLst>
      <p:ext uri="{BB962C8B-B14F-4D97-AF65-F5344CB8AC3E}">
        <p14:creationId xmlns:p14="http://schemas.microsoft.com/office/powerpoint/2010/main" val="1569059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: esquinas redondeadas 4">
            <a:hlinkClick r:id="rId2" action="ppaction://hlinksldjump"/>
            <a:extLst>
              <a:ext uri="{FF2B5EF4-FFF2-40B4-BE49-F238E27FC236}">
                <a16:creationId xmlns:a16="http://schemas.microsoft.com/office/drawing/2014/main" id="{FDAB9385-176C-4AAB-A03C-BFDBB899AC6D}"/>
              </a:ext>
            </a:extLst>
          </p:cNvPr>
          <p:cNvSpPr/>
          <p:nvPr/>
        </p:nvSpPr>
        <p:spPr>
          <a:xfrm>
            <a:off x="3941259" y="4735926"/>
            <a:ext cx="1272177" cy="32342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/>
              <a:t>Ir al Índice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735F3A6-F7B8-4F1F-83ED-1E583BE31685}"/>
              </a:ext>
            </a:extLst>
          </p:cNvPr>
          <p:cNvSpPr txBox="1"/>
          <p:nvPr/>
        </p:nvSpPr>
        <p:spPr>
          <a:xfrm>
            <a:off x="979455" y="1161195"/>
            <a:ext cx="71777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Clr>
                <a:schemeClr val="accent6"/>
              </a:buClr>
              <a:buFont typeface="Wingdings" panose="05000000000000000000" pitchFamily="2" charset="2"/>
              <a:buChar char="q"/>
            </a:pP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Luego de validar los documentos, se procede a realizar la matrícula académica de los nuevos admitidos.</a:t>
            </a:r>
          </a:p>
          <a:p>
            <a:pPr marL="171450" indent="-171450" algn="just">
              <a:buClr>
                <a:schemeClr val="accent6"/>
              </a:buClr>
              <a:buFont typeface="Wingdings" panose="05000000000000000000" pitchFamily="2" charset="2"/>
              <a:buChar char="q"/>
            </a:pPr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Clr>
                <a:schemeClr val="accent6"/>
              </a:buClr>
              <a:buFont typeface="Wingdings" panose="05000000000000000000" pitchFamily="2" charset="2"/>
              <a:buChar char="q"/>
            </a:pP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Esta matrícula es realizada por la Institución de acuerdo a los horarios y grupos programados por la Institución. El aspirante admitido no realiza la matrícula ni escoge horarios.</a:t>
            </a:r>
          </a:p>
          <a:p>
            <a:pPr marL="171450" indent="-171450" algn="just">
              <a:buClr>
                <a:schemeClr val="accent6"/>
              </a:buClr>
              <a:buFont typeface="Wingdings" panose="05000000000000000000" pitchFamily="2" charset="2"/>
              <a:buChar char="q"/>
            </a:pPr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Clr>
                <a:schemeClr val="accent6"/>
              </a:buClr>
              <a:buFont typeface="Wingdings" panose="05000000000000000000" pitchFamily="2" charset="2"/>
              <a:buChar char="q"/>
            </a:pP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Debe tener presente que si el programa al cual fue admitido es de jornada diurna, podrá tener clase entre las 6 am y las 6 pm. Si el programa es de jornada nocturna, tendrá clases de 6 pm a 10 pm. </a:t>
            </a:r>
          </a:p>
          <a:p>
            <a:pPr marL="171450" indent="-171450" algn="just">
              <a:buClr>
                <a:schemeClr val="accent6"/>
              </a:buClr>
              <a:buFont typeface="Wingdings" panose="05000000000000000000" pitchFamily="2" charset="2"/>
              <a:buChar char="q"/>
            </a:pPr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Clr>
                <a:schemeClr val="accent6"/>
              </a:buClr>
              <a:buFont typeface="Wingdings" panose="05000000000000000000" pitchFamily="2" charset="2"/>
              <a:buChar char="q"/>
            </a:pP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El estudiante admitido deberá legalizar el pago de su matrícula académica ya sea a través de becas, convenios, fondos educativos, créditos o recursos propios. </a:t>
            </a:r>
          </a:p>
          <a:p>
            <a:pPr marL="171450" indent="-171450">
              <a:buClr>
                <a:schemeClr val="accent6"/>
              </a:buClr>
              <a:buFont typeface="Wingdings" panose="05000000000000000000" pitchFamily="2" charset="2"/>
              <a:buChar char="q"/>
            </a:pPr>
            <a:endParaRPr lang="es-CO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Google Shape;123;p7">
            <a:extLst>
              <a:ext uri="{FF2B5EF4-FFF2-40B4-BE49-F238E27FC236}">
                <a16:creationId xmlns:a16="http://schemas.microsoft.com/office/drawing/2014/main" id="{6FE64C97-1CBA-44B4-A6A9-C693FF3E0DD3}"/>
              </a:ext>
            </a:extLst>
          </p:cNvPr>
          <p:cNvSpPr txBox="1">
            <a:spLocks/>
          </p:cNvSpPr>
          <p:nvPr/>
        </p:nvSpPr>
        <p:spPr>
          <a:xfrm>
            <a:off x="453543" y="148822"/>
            <a:ext cx="8229600" cy="41008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s-ES" sz="12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MATRÍCULA ACADÉMICA NUEVOS ADMITIDOS</a:t>
            </a:r>
          </a:p>
        </p:txBody>
      </p:sp>
    </p:spTree>
    <p:extLst>
      <p:ext uri="{BB962C8B-B14F-4D97-AF65-F5344CB8AC3E}">
        <p14:creationId xmlns:p14="http://schemas.microsoft.com/office/powerpoint/2010/main" val="10802387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/>
          <p:cNvSpPr txBox="1">
            <a:spLocks/>
          </p:cNvSpPr>
          <p:nvPr/>
        </p:nvSpPr>
        <p:spPr>
          <a:xfrm>
            <a:off x="398678" y="2195472"/>
            <a:ext cx="6236207" cy="14303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s-ES" dirty="0">
                <a:solidFill>
                  <a:srgbClr val="0A2C32"/>
                </a:solidFill>
                <a:latin typeface="Arial Black"/>
                <a:cs typeface="Arial Black"/>
              </a:rPr>
              <a:t>INFORMACIÓN ADICIONAL</a:t>
            </a:r>
          </a:p>
        </p:txBody>
      </p:sp>
      <p:sp>
        <p:nvSpPr>
          <p:cNvPr id="3" name="Rectángulo: esquinas redondeadas 2">
            <a:hlinkClick r:id="rId3" action="ppaction://hlinksldjump"/>
            <a:extLst>
              <a:ext uri="{FF2B5EF4-FFF2-40B4-BE49-F238E27FC236}">
                <a16:creationId xmlns:a16="http://schemas.microsoft.com/office/drawing/2014/main" id="{7A670B00-6F41-431F-8F91-1EFE452728C7}"/>
              </a:ext>
            </a:extLst>
          </p:cNvPr>
          <p:cNvSpPr/>
          <p:nvPr/>
        </p:nvSpPr>
        <p:spPr>
          <a:xfrm>
            <a:off x="7512710" y="4545770"/>
            <a:ext cx="1375258" cy="306467"/>
          </a:xfrm>
          <a:prstGeom prst="roundRect">
            <a:avLst/>
          </a:prstGeom>
          <a:solidFill>
            <a:srgbClr val="0D2C3A"/>
          </a:solidFill>
          <a:ln>
            <a:solidFill>
              <a:schemeClr val="bg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s-CO" sz="1200" b="1" dirty="0">
                <a:solidFill>
                  <a:schemeClr val="bg1"/>
                </a:solidFill>
                <a:latin typeface="Arial"/>
                <a:cs typeface="Arial"/>
              </a:rPr>
              <a:t>Ir al Índice</a:t>
            </a:r>
          </a:p>
        </p:txBody>
      </p:sp>
    </p:spTree>
    <p:extLst>
      <p:ext uri="{BB962C8B-B14F-4D97-AF65-F5344CB8AC3E}">
        <p14:creationId xmlns:p14="http://schemas.microsoft.com/office/powerpoint/2010/main" val="3805386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84AB825F-1367-47FB-AA2C-3524873CC4F7}"/>
              </a:ext>
            </a:extLst>
          </p:cNvPr>
          <p:cNvSpPr txBox="1">
            <a:spLocks/>
          </p:cNvSpPr>
          <p:nvPr/>
        </p:nvSpPr>
        <p:spPr>
          <a:xfrm>
            <a:off x="1888669" y="172784"/>
            <a:ext cx="5366657" cy="7013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s-ES" dirty="0">
                <a:solidFill>
                  <a:srgbClr val="0A2C32"/>
                </a:solidFill>
                <a:latin typeface="Arial Black"/>
                <a:cs typeface="Arial Black"/>
              </a:rPr>
              <a:t>INDICE</a:t>
            </a:r>
          </a:p>
        </p:txBody>
      </p:sp>
      <p:sp>
        <p:nvSpPr>
          <p:cNvPr id="6" name="Rectángulo: esquinas redondeadas 5">
            <a:hlinkClick r:id="rId3" action="ppaction://hlinksldjump"/>
            <a:extLst>
              <a:ext uri="{FF2B5EF4-FFF2-40B4-BE49-F238E27FC236}">
                <a16:creationId xmlns:a16="http://schemas.microsoft.com/office/drawing/2014/main" id="{A3D0112D-1830-45A3-90F1-DE71AF7111D5}"/>
              </a:ext>
            </a:extLst>
          </p:cNvPr>
          <p:cNvSpPr/>
          <p:nvPr/>
        </p:nvSpPr>
        <p:spPr>
          <a:xfrm>
            <a:off x="365760" y="1462970"/>
            <a:ext cx="3540555" cy="306467"/>
          </a:xfrm>
          <a:prstGeom prst="roundRect">
            <a:avLst/>
          </a:prstGeom>
          <a:solidFill>
            <a:srgbClr val="0D2C3A"/>
          </a:solidFill>
          <a:ln>
            <a:solidFill>
              <a:schemeClr val="bg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s-ES" sz="1200" b="1" dirty="0">
                <a:solidFill>
                  <a:schemeClr val="bg1"/>
                </a:solidFill>
                <a:latin typeface="Arial"/>
                <a:cs typeface="Arial"/>
              </a:rPr>
              <a:t>1. Pago de Formulario de Inscripción</a:t>
            </a:r>
          </a:p>
        </p:txBody>
      </p:sp>
      <p:sp>
        <p:nvSpPr>
          <p:cNvPr id="7" name="Rectángulo: esquinas redondeadas 6">
            <a:hlinkClick r:id="rId4" action="ppaction://hlinksldjump"/>
            <a:extLst>
              <a:ext uri="{FF2B5EF4-FFF2-40B4-BE49-F238E27FC236}">
                <a16:creationId xmlns:a16="http://schemas.microsoft.com/office/drawing/2014/main" id="{C0C80ADB-CC55-44F5-8D3F-B28573849C9D}"/>
              </a:ext>
            </a:extLst>
          </p:cNvPr>
          <p:cNvSpPr/>
          <p:nvPr/>
        </p:nvSpPr>
        <p:spPr>
          <a:xfrm>
            <a:off x="365760" y="1988265"/>
            <a:ext cx="3540555" cy="306467"/>
          </a:xfrm>
          <a:prstGeom prst="roundRect">
            <a:avLst/>
          </a:prstGeom>
          <a:solidFill>
            <a:srgbClr val="0D2C3A"/>
          </a:solidFill>
          <a:ln>
            <a:solidFill>
              <a:schemeClr val="bg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s-CO" sz="1200" b="1" dirty="0">
                <a:solidFill>
                  <a:schemeClr val="bg1"/>
                </a:solidFill>
                <a:latin typeface="Arial"/>
                <a:cs typeface="Arial"/>
              </a:rPr>
              <a:t>2. Habilitación Formulario de Inscripción</a:t>
            </a:r>
          </a:p>
        </p:txBody>
      </p:sp>
      <p:sp>
        <p:nvSpPr>
          <p:cNvPr id="8" name="Rectángulo: esquinas redondeadas 7">
            <a:hlinkClick r:id="rId5" action="ppaction://hlinksldjump"/>
            <a:extLst>
              <a:ext uri="{FF2B5EF4-FFF2-40B4-BE49-F238E27FC236}">
                <a16:creationId xmlns:a16="http://schemas.microsoft.com/office/drawing/2014/main" id="{B48EF456-F30A-4D34-8B5B-5DD3A24396DD}"/>
              </a:ext>
            </a:extLst>
          </p:cNvPr>
          <p:cNvSpPr/>
          <p:nvPr/>
        </p:nvSpPr>
        <p:spPr>
          <a:xfrm>
            <a:off x="365760" y="2513560"/>
            <a:ext cx="3540555" cy="510778"/>
          </a:xfrm>
          <a:prstGeom prst="roundRect">
            <a:avLst/>
          </a:prstGeom>
          <a:solidFill>
            <a:srgbClr val="0D2C3A"/>
          </a:solidFill>
          <a:ln>
            <a:solidFill>
              <a:schemeClr val="bg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s-ES" sz="1200" b="1" dirty="0">
                <a:solidFill>
                  <a:schemeClr val="bg1"/>
                </a:solidFill>
                <a:latin typeface="Arial"/>
                <a:cs typeface="Arial"/>
              </a:rPr>
              <a:t>3. Diligenciar Formulario de Inscripción Vía Internet</a:t>
            </a:r>
          </a:p>
        </p:txBody>
      </p:sp>
      <p:sp>
        <p:nvSpPr>
          <p:cNvPr id="9" name="Rectángulo: esquinas redondeadas 8">
            <a:hlinkClick r:id="rId6" action="ppaction://hlinksldjump"/>
            <a:extLst>
              <a:ext uri="{FF2B5EF4-FFF2-40B4-BE49-F238E27FC236}">
                <a16:creationId xmlns:a16="http://schemas.microsoft.com/office/drawing/2014/main" id="{B8651716-199F-4F93-8003-59694E705733}"/>
              </a:ext>
            </a:extLst>
          </p:cNvPr>
          <p:cNvSpPr/>
          <p:nvPr/>
        </p:nvSpPr>
        <p:spPr>
          <a:xfrm>
            <a:off x="365760" y="3239187"/>
            <a:ext cx="3540555" cy="306467"/>
          </a:xfrm>
          <a:prstGeom prst="roundRect">
            <a:avLst/>
          </a:prstGeom>
          <a:solidFill>
            <a:srgbClr val="0D2C3A"/>
          </a:solidFill>
          <a:ln>
            <a:solidFill>
              <a:schemeClr val="bg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s-CO" sz="1200" b="1" dirty="0">
                <a:solidFill>
                  <a:schemeClr val="bg1"/>
                </a:solidFill>
                <a:latin typeface="Arial"/>
                <a:cs typeface="Arial"/>
              </a:rPr>
              <a:t>4. Guardar Formulario de Inscripción</a:t>
            </a:r>
          </a:p>
        </p:txBody>
      </p:sp>
      <p:sp>
        <p:nvSpPr>
          <p:cNvPr id="14" name="Rectángulo: esquinas redondeadas 13">
            <a:hlinkClick r:id="rId7" action="ppaction://hlinksldjump"/>
            <a:extLst>
              <a:ext uri="{FF2B5EF4-FFF2-40B4-BE49-F238E27FC236}">
                <a16:creationId xmlns:a16="http://schemas.microsoft.com/office/drawing/2014/main" id="{C2BB14A1-7B23-45E3-8C68-FECDAC68CBC3}"/>
              </a:ext>
            </a:extLst>
          </p:cNvPr>
          <p:cNvSpPr/>
          <p:nvPr/>
        </p:nvSpPr>
        <p:spPr>
          <a:xfrm>
            <a:off x="5280903" y="1443410"/>
            <a:ext cx="3497337" cy="510778"/>
          </a:xfrm>
          <a:prstGeom prst="roundRect">
            <a:avLst/>
          </a:prstGeom>
          <a:solidFill>
            <a:srgbClr val="0D2C3A"/>
          </a:solidFill>
          <a:ln>
            <a:solidFill>
              <a:schemeClr val="bg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s-ES" sz="1200" b="1" dirty="0">
                <a:solidFill>
                  <a:schemeClr val="bg1"/>
                </a:solidFill>
                <a:latin typeface="Arial"/>
                <a:cs typeface="Arial"/>
              </a:rPr>
              <a:t>5. Publicación admitidos definitivos en la página web</a:t>
            </a:r>
          </a:p>
        </p:txBody>
      </p:sp>
      <p:sp>
        <p:nvSpPr>
          <p:cNvPr id="24" name="Rectángulo: esquinas redondeadas 23">
            <a:hlinkClick r:id="rId8" action="ppaction://hlinksldjump"/>
            <a:extLst>
              <a:ext uri="{FF2B5EF4-FFF2-40B4-BE49-F238E27FC236}">
                <a16:creationId xmlns:a16="http://schemas.microsoft.com/office/drawing/2014/main" id="{36B261FD-7212-4D3E-8E0B-31EEF1C631D4}"/>
              </a:ext>
            </a:extLst>
          </p:cNvPr>
          <p:cNvSpPr/>
          <p:nvPr/>
        </p:nvSpPr>
        <p:spPr>
          <a:xfrm>
            <a:off x="3819206" y="858624"/>
            <a:ext cx="1653845" cy="306467"/>
          </a:xfrm>
          <a:prstGeom prst="roundRect">
            <a:avLst/>
          </a:prstGeom>
          <a:solidFill>
            <a:srgbClr val="0D2C3A"/>
          </a:solidFill>
          <a:ln>
            <a:solidFill>
              <a:schemeClr val="bg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s-CO" sz="1200" b="1" dirty="0">
                <a:solidFill>
                  <a:schemeClr val="bg1"/>
                </a:solidFill>
                <a:latin typeface="Arial"/>
                <a:cs typeface="Arial"/>
              </a:rPr>
              <a:t>Requisitos</a:t>
            </a:r>
          </a:p>
        </p:txBody>
      </p:sp>
      <p:sp>
        <p:nvSpPr>
          <p:cNvPr id="29" name="Rectángulo: esquinas redondeadas 28">
            <a:hlinkClick r:id="rId9" action="ppaction://hlinksldjump"/>
            <a:extLst>
              <a:ext uri="{FF2B5EF4-FFF2-40B4-BE49-F238E27FC236}">
                <a16:creationId xmlns:a16="http://schemas.microsoft.com/office/drawing/2014/main" id="{9472E58D-DCEF-4F97-9507-751ADC3211A1}"/>
              </a:ext>
            </a:extLst>
          </p:cNvPr>
          <p:cNvSpPr/>
          <p:nvPr/>
        </p:nvSpPr>
        <p:spPr>
          <a:xfrm>
            <a:off x="5279056" y="2190916"/>
            <a:ext cx="3499184" cy="510778"/>
          </a:xfrm>
          <a:prstGeom prst="roundRect">
            <a:avLst/>
          </a:prstGeom>
          <a:solidFill>
            <a:srgbClr val="0D2C3A"/>
          </a:solidFill>
          <a:ln>
            <a:solidFill>
              <a:schemeClr val="bg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s-ES" sz="1200" b="1" dirty="0">
                <a:solidFill>
                  <a:schemeClr val="bg1"/>
                </a:solidFill>
                <a:latin typeface="Arial"/>
                <a:cs typeface="Arial"/>
              </a:rPr>
              <a:t>6. Fechas de Entrega de Documentación Nuevos Admitidos</a:t>
            </a:r>
          </a:p>
        </p:txBody>
      </p:sp>
      <p:sp>
        <p:nvSpPr>
          <p:cNvPr id="30" name="Rectángulo: esquinas redondeadas 29">
            <a:hlinkClick r:id="rId10" action="ppaction://hlinksldjump"/>
            <a:extLst>
              <a:ext uri="{FF2B5EF4-FFF2-40B4-BE49-F238E27FC236}">
                <a16:creationId xmlns:a16="http://schemas.microsoft.com/office/drawing/2014/main" id="{DD2BD95C-FFEB-4371-8FC4-9EF57B07BF4E}"/>
              </a:ext>
            </a:extLst>
          </p:cNvPr>
          <p:cNvSpPr/>
          <p:nvPr/>
        </p:nvSpPr>
        <p:spPr>
          <a:xfrm>
            <a:off x="5279056" y="2983798"/>
            <a:ext cx="3497336" cy="510778"/>
          </a:xfrm>
          <a:prstGeom prst="roundRect">
            <a:avLst/>
          </a:prstGeom>
          <a:solidFill>
            <a:srgbClr val="0D2C3A"/>
          </a:solidFill>
          <a:ln>
            <a:solidFill>
              <a:schemeClr val="bg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s-ES" sz="1200" b="1" dirty="0">
                <a:solidFill>
                  <a:schemeClr val="bg1"/>
                </a:solidFill>
                <a:latin typeface="Arial"/>
                <a:cs typeface="Arial"/>
              </a:rPr>
              <a:t>7. Proceso de Matrícula Académica Aspirantes Nuevos Admitidos</a:t>
            </a:r>
          </a:p>
        </p:txBody>
      </p:sp>
      <p:sp>
        <p:nvSpPr>
          <p:cNvPr id="31" name="Rectángulo: esquinas redondeadas 30">
            <a:hlinkClick r:id="rId11" action="ppaction://hlinksldjump"/>
            <a:extLst>
              <a:ext uri="{FF2B5EF4-FFF2-40B4-BE49-F238E27FC236}">
                <a16:creationId xmlns:a16="http://schemas.microsoft.com/office/drawing/2014/main" id="{26BC3B64-33AB-47EB-9A2C-CB20E693F389}"/>
              </a:ext>
            </a:extLst>
          </p:cNvPr>
          <p:cNvSpPr/>
          <p:nvPr/>
        </p:nvSpPr>
        <p:spPr>
          <a:xfrm>
            <a:off x="2823329" y="3760503"/>
            <a:ext cx="3497335" cy="306467"/>
          </a:xfrm>
          <a:prstGeom prst="roundRect">
            <a:avLst/>
          </a:prstGeom>
          <a:solidFill>
            <a:srgbClr val="0D2C3A"/>
          </a:solidFill>
          <a:ln>
            <a:solidFill>
              <a:schemeClr val="bg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s-ES" sz="1200" b="1" dirty="0">
                <a:solidFill>
                  <a:schemeClr val="bg1"/>
                </a:solidFill>
                <a:latin typeface="Arial"/>
                <a:cs typeface="Arial"/>
              </a:rPr>
              <a:t>8. Información Adicional</a:t>
            </a:r>
          </a:p>
        </p:txBody>
      </p:sp>
      <p:sp>
        <p:nvSpPr>
          <p:cNvPr id="12" name="Rectángulo: esquinas redondeadas 11">
            <a:hlinkClick r:id="rId11" action="ppaction://hlinksldjump"/>
            <a:extLst>
              <a:ext uri="{FF2B5EF4-FFF2-40B4-BE49-F238E27FC236}">
                <a16:creationId xmlns:a16="http://schemas.microsoft.com/office/drawing/2014/main" id="{A631B51D-FFC6-4C73-8278-D05D1247F985}"/>
              </a:ext>
            </a:extLst>
          </p:cNvPr>
          <p:cNvSpPr/>
          <p:nvPr/>
        </p:nvSpPr>
        <p:spPr>
          <a:xfrm>
            <a:off x="2823329" y="4230741"/>
            <a:ext cx="3497335" cy="306467"/>
          </a:xfrm>
          <a:prstGeom prst="roundRect">
            <a:avLst/>
          </a:prstGeom>
          <a:solidFill>
            <a:srgbClr val="0D2C3A"/>
          </a:solidFill>
          <a:ln>
            <a:solidFill>
              <a:schemeClr val="bg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s-ES" sz="1200" b="1" dirty="0">
                <a:solidFill>
                  <a:schemeClr val="bg1"/>
                </a:solidFill>
                <a:latin typeface="Arial"/>
                <a:cs typeface="Arial"/>
              </a:rPr>
              <a:t>9.  Inicio de Clases </a:t>
            </a:r>
          </a:p>
        </p:txBody>
      </p:sp>
    </p:spTree>
    <p:extLst>
      <p:ext uri="{BB962C8B-B14F-4D97-AF65-F5344CB8AC3E}">
        <p14:creationId xmlns:p14="http://schemas.microsoft.com/office/powerpoint/2010/main" val="21768969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: esquinas redondeadas 4">
            <a:hlinkClick r:id="rId2" action="ppaction://hlinksldjump"/>
            <a:extLst>
              <a:ext uri="{FF2B5EF4-FFF2-40B4-BE49-F238E27FC236}">
                <a16:creationId xmlns:a16="http://schemas.microsoft.com/office/drawing/2014/main" id="{FDAB9385-176C-4AAB-A03C-BFDBB899AC6D}"/>
              </a:ext>
            </a:extLst>
          </p:cNvPr>
          <p:cNvSpPr/>
          <p:nvPr/>
        </p:nvSpPr>
        <p:spPr>
          <a:xfrm>
            <a:off x="3941259" y="4735926"/>
            <a:ext cx="1272177" cy="32342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/>
              <a:t>Ir al Índice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735F3A6-F7B8-4F1F-83ED-1E583BE31685}"/>
              </a:ext>
            </a:extLst>
          </p:cNvPr>
          <p:cNvSpPr txBox="1"/>
          <p:nvPr/>
        </p:nvSpPr>
        <p:spPr>
          <a:xfrm>
            <a:off x="350635" y="810565"/>
            <a:ext cx="8257101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Clr>
                <a:schemeClr val="accent6"/>
              </a:buClr>
              <a:buFont typeface="Wingdings" panose="05000000000000000000" pitchFamily="2" charset="2"/>
              <a:buChar char="q"/>
            </a:pPr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No se requiere pruebas del Saber 11- ICFES para inscribirse en las Técnicas Laborales.</a:t>
            </a:r>
          </a:p>
          <a:p>
            <a:pPr marL="171450" indent="-171450" algn="just">
              <a:buClr>
                <a:schemeClr val="accent6"/>
              </a:buClr>
              <a:buFont typeface="Wingdings" panose="05000000000000000000" pitchFamily="2" charset="2"/>
              <a:buChar char="q"/>
            </a:pPr>
            <a:endParaRPr lang="es-CO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Clr>
                <a:schemeClr val="accent6"/>
              </a:buClr>
              <a:buFont typeface="Wingdings" panose="05000000000000000000" pitchFamily="2" charset="2"/>
              <a:buChar char="q"/>
            </a:pPr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El aspirante que se inscriba será responsable de la información registrada en su inscripción y de la documentación aportada, por lo tanto, responderá ante cualquier reclamación que se haga sobre la misma.</a:t>
            </a:r>
          </a:p>
          <a:p>
            <a:pPr marL="171450" indent="-171450" algn="just">
              <a:buClr>
                <a:schemeClr val="accent6"/>
              </a:buClr>
              <a:buFont typeface="Wingdings" panose="05000000000000000000" pitchFamily="2" charset="2"/>
              <a:buChar char="q"/>
            </a:pPr>
            <a:endParaRPr lang="es-CO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Clr>
                <a:schemeClr val="accent6"/>
              </a:buClr>
              <a:buFont typeface="Wingdings" panose="05000000000000000000" pitchFamily="2" charset="2"/>
              <a:buChar char="q"/>
            </a:pPr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Sólo es posible realizar el proceso de una sola vez por cada semestre académico, en caso de presentarse ampliación de inscripciones para uno o más programas no puede realizar nuevamente este proceso de admisión.</a:t>
            </a:r>
          </a:p>
          <a:p>
            <a:pPr marL="171450" indent="-171450" algn="just">
              <a:buClr>
                <a:schemeClr val="accent6"/>
              </a:buClr>
              <a:buFont typeface="Wingdings" panose="05000000000000000000" pitchFamily="2" charset="2"/>
              <a:buChar char="q"/>
            </a:pPr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Clr>
                <a:schemeClr val="accent6"/>
              </a:buClr>
              <a:buFont typeface="Wingdings" panose="05000000000000000000" pitchFamily="2" charset="2"/>
              <a:buChar char="q"/>
            </a:pPr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En caso de que un aspirante sea admitido y no entregue documentación o no se active como estudiante, para los siguientes periodos deberá volver a realizar el proceso de admisión, si desea quedar admitido nuevamente. </a:t>
            </a:r>
          </a:p>
          <a:p>
            <a:pPr marL="171450" indent="-171450" algn="just">
              <a:buClr>
                <a:schemeClr val="accent6"/>
              </a:buClr>
              <a:buFont typeface="Wingdings" panose="05000000000000000000" pitchFamily="2" charset="2"/>
              <a:buChar char="q"/>
            </a:pPr>
            <a:endParaRPr lang="es-CO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Clr>
                <a:schemeClr val="accent6"/>
              </a:buClr>
              <a:buFont typeface="Wingdings" panose="05000000000000000000" pitchFamily="2" charset="2"/>
              <a:buChar char="q"/>
            </a:pPr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Ninguna persona o dependencia Institucional está autorizada para recibir dineros por cualquier concepto.</a:t>
            </a:r>
          </a:p>
          <a:p>
            <a:pPr marL="171450" indent="-171450" algn="just">
              <a:buClr>
                <a:schemeClr val="accent6"/>
              </a:buClr>
              <a:buFont typeface="Wingdings" panose="05000000000000000000" pitchFamily="2" charset="2"/>
              <a:buChar char="q"/>
            </a:pPr>
            <a:endParaRPr lang="es-CO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Clr>
                <a:schemeClr val="accent6"/>
              </a:buClr>
              <a:buFont typeface="Wingdings" panose="05000000000000000000" pitchFamily="2" charset="2"/>
              <a:buChar char="q"/>
            </a:pPr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Los aspirantes extranjeros requieren convalidar el título de bachiller o el certificado de 9° aprobado en su respectivo país ante el Ministerio de Educación Nacional.</a:t>
            </a:r>
          </a:p>
          <a:p>
            <a:pPr marL="171450" indent="-171450" algn="just">
              <a:buClr>
                <a:schemeClr val="accent6"/>
              </a:buClr>
              <a:buFont typeface="Wingdings" panose="05000000000000000000" pitchFamily="2" charset="2"/>
              <a:buChar char="q"/>
            </a:pPr>
            <a:endParaRPr lang="es-CO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Clr>
                <a:schemeClr val="accent6"/>
              </a:buClr>
              <a:buFont typeface="Wingdings" panose="05000000000000000000" pitchFamily="2" charset="2"/>
              <a:buChar char="q"/>
            </a:pPr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Los aspirantes extranjeros sin nacionalidad colombiana deben anexar copia del pasaporte con la respectiva Visa de Estudiante o Cédula de Extranjería otorgada por el Ministerio de Relaciones Exteriores, con vigencia por el período académico a cursar. </a:t>
            </a:r>
            <a:endParaRPr lang="es-CO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Google Shape;123;p7">
            <a:extLst>
              <a:ext uri="{FF2B5EF4-FFF2-40B4-BE49-F238E27FC236}">
                <a16:creationId xmlns:a16="http://schemas.microsoft.com/office/drawing/2014/main" id="{6FE64C97-1CBA-44B4-A6A9-C693FF3E0DD3}"/>
              </a:ext>
            </a:extLst>
          </p:cNvPr>
          <p:cNvSpPr txBox="1">
            <a:spLocks/>
          </p:cNvSpPr>
          <p:nvPr/>
        </p:nvSpPr>
        <p:spPr>
          <a:xfrm>
            <a:off x="453543" y="148822"/>
            <a:ext cx="8229600" cy="41008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s-ES" sz="12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MATRÍCULA ACADÉMICA NUEVOS ADMITIDOS</a:t>
            </a:r>
          </a:p>
        </p:txBody>
      </p:sp>
    </p:spTree>
    <p:extLst>
      <p:ext uri="{BB962C8B-B14F-4D97-AF65-F5344CB8AC3E}">
        <p14:creationId xmlns:p14="http://schemas.microsoft.com/office/powerpoint/2010/main" val="5483902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Marcador de texto">
            <a:extLst>
              <a:ext uri="{FF2B5EF4-FFF2-40B4-BE49-F238E27FC236}">
                <a16:creationId xmlns:a16="http://schemas.microsoft.com/office/drawing/2014/main" id="{B85765A7-31F2-4AF9-AA18-87F6E030445F}"/>
              </a:ext>
            </a:extLst>
          </p:cNvPr>
          <p:cNvSpPr txBox="1">
            <a:spLocks/>
          </p:cNvSpPr>
          <p:nvPr/>
        </p:nvSpPr>
        <p:spPr>
          <a:xfrm>
            <a:off x="519726" y="1300307"/>
            <a:ext cx="8017459" cy="2481045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82563" algn="ctr"/>
            <a:r>
              <a:rPr lang="es-ES" sz="1800" b="1" dirty="0">
                <a:solidFill>
                  <a:srgbClr val="F194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IMPORTANTE</a:t>
            </a:r>
          </a:p>
          <a:p>
            <a:pPr marL="182563" algn="just"/>
            <a:endParaRPr lang="es-E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563" algn="just"/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Después de finalizar las fechas de inscripción, el proceso se cierra a nivel general, </a:t>
            </a:r>
            <a:r>
              <a:rPr lang="es-ES" sz="1800" b="1" dirty="0">
                <a:latin typeface="Arial" panose="020B0604020202020204" pitchFamily="34" charset="0"/>
                <a:cs typeface="Arial" panose="020B0604020202020204" pitchFamily="34" charset="0"/>
              </a:rPr>
              <a:t>y no se podrán diligenciar formularios ni realizar pagos.</a:t>
            </a:r>
          </a:p>
          <a:p>
            <a:pPr marL="182563" algn="just"/>
            <a:endParaRPr lang="es-E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563" algn="ctr"/>
            <a:r>
              <a:rPr lang="es-E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valor del formulario sólo es válido para el período de inscripción actual y</a:t>
            </a:r>
            <a:r>
              <a:rPr lang="es-E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ES  REEMBOLSABLE.</a:t>
            </a:r>
            <a:endParaRPr lang="es-ES" sz="1800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: esquinas redondeadas 6">
            <a:hlinkClick r:id="rId2" action="ppaction://hlinksldjump"/>
            <a:extLst>
              <a:ext uri="{FF2B5EF4-FFF2-40B4-BE49-F238E27FC236}">
                <a16:creationId xmlns:a16="http://schemas.microsoft.com/office/drawing/2014/main" id="{46F21021-7CC0-4BCC-82F3-A5E638B018F8}"/>
              </a:ext>
            </a:extLst>
          </p:cNvPr>
          <p:cNvSpPr/>
          <p:nvPr/>
        </p:nvSpPr>
        <p:spPr>
          <a:xfrm>
            <a:off x="3941259" y="4735926"/>
            <a:ext cx="1272177" cy="32342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/>
              <a:t>Ir al Índice</a:t>
            </a:r>
          </a:p>
        </p:txBody>
      </p:sp>
      <p:sp>
        <p:nvSpPr>
          <p:cNvPr id="8" name="Google Shape;123;p7">
            <a:extLst>
              <a:ext uri="{FF2B5EF4-FFF2-40B4-BE49-F238E27FC236}">
                <a16:creationId xmlns:a16="http://schemas.microsoft.com/office/drawing/2014/main" id="{86CE105C-1E3D-4A4D-AD49-DBCC9A30B9E4}"/>
              </a:ext>
            </a:extLst>
          </p:cNvPr>
          <p:cNvSpPr txBox="1">
            <a:spLocks/>
          </p:cNvSpPr>
          <p:nvPr/>
        </p:nvSpPr>
        <p:spPr>
          <a:xfrm>
            <a:off x="453543" y="148822"/>
            <a:ext cx="8229600" cy="41008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s-ES" sz="12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INFORMACIÓN ADICIONAL</a:t>
            </a:r>
          </a:p>
        </p:txBody>
      </p:sp>
    </p:spTree>
    <p:extLst>
      <p:ext uri="{BB962C8B-B14F-4D97-AF65-F5344CB8AC3E}">
        <p14:creationId xmlns:p14="http://schemas.microsoft.com/office/powerpoint/2010/main" val="26238468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: esquinas redondeadas 4">
            <a:hlinkClick r:id="rId2" action="ppaction://hlinksldjump"/>
            <a:extLst>
              <a:ext uri="{FF2B5EF4-FFF2-40B4-BE49-F238E27FC236}">
                <a16:creationId xmlns:a16="http://schemas.microsoft.com/office/drawing/2014/main" id="{74699A5D-8CC0-4055-9808-AFF59F1D27C0}"/>
              </a:ext>
            </a:extLst>
          </p:cNvPr>
          <p:cNvSpPr/>
          <p:nvPr/>
        </p:nvSpPr>
        <p:spPr>
          <a:xfrm>
            <a:off x="3941259" y="4735926"/>
            <a:ext cx="1272177" cy="32342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/>
              <a:t>Ir al Índice</a:t>
            </a:r>
          </a:p>
        </p:txBody>
      </p:sp>
      <p:sp>
        <p:nvSpPr>
          <p:cNvPr id="6" name="Título 5"/>
          <p:cNvSpPr>
            <a:spLocks noGrp="1"/>
          </p:cNvSpPr>
          <p:nvPr>
            <p:ph type="ctrTitle"/>
          </p:nvPr>
        </p:nvSpPr>
        <p:spPr>
          <a:xfrm>
            <a:off x="775177" y="1505667"/>
            <a:ext cx="7772400" cy="2956331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es-CO" sz="1800" dirty="0">
                <a:latin typeface="Arial" panose="020B0604020202020204" pitchFamily="34" charset="0"/>
                <a:cs typeface="Arial" panose="020B0604020202020204" pitchFamily="34" charset="0"/>
              </a:rPr>
              <a:t>En caso de alguna duda sobre el proceso académico, puede comunicarse con:</a:t>
            </a:r>
            <a:br>
              <a:rPr lang="es-CO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CO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E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ubproceso</a:t>
            </a: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 de Formación para el trabajo y desarrollo humano (FTDH)</a:t>
            </a:r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Número telefónico 444 56 11 Ext. 589. </a:t>
            </a:r>
            <a:b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Correo electrónico:</a:t>
            </a:r>
            <a:b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3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tecnicaslaborales@colmayor.edu.co</a:t>
            </a:r>
            <a:r>
              <a:rPr lang="es-CO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Admisiones, Registro y Control</a:t>
            </a:r>
            <a:b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Número telefónico 444 56 11 Ext. 118 – 119 – 179 - 249 – 280</a:t>
            </a:r>
            <a:b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Correos:</a:t>
            </a:r>
            <a:b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daniel.vera@colmayor.edu.co</a:t>
            </a:r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sec.admisiones@colmayor.edu.co</a:t>
            </a:r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b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aux.admisiones@colmayor.edu.co</a:t>
            </a:r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auxadmisiones2@colmayor.edu.co</a:t>
            </a:r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carlos.amaya@colmayor.edu.co</a:t>
            </a:r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HORARIO ATENCIÓN AL PÚBLICO</a:t>
            </a:r>
            <a:b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Lunes a Viernes de 8:00 a.m. a 12:00 m. y 1:00 p.m. a 5:00 p.m.</a:t>
            </a:r>
            <a:b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CO" sz="1200" dirty="0"/>
          </a:p>
        </p:txBody>
      </p:sp>
    </p:spTree>
    <p:extLst>
      <p:ext uri="{BB962C8B-B14F-4D97-AF65-F5344CB8AC3E}">
        <p14:creationId xmlns:p14="http://schemas.microsoft.com/office/powerpoint/2010/main" val="23456780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5596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3 Título"/>
          <p:cNvSpPr txBox="1">
            <a:spLocks/>
          </p:cNvSpPr>
          <p:nvPr/>
        </p:nvSpPr>
        <p:spPr>
          <a:xfrm>
            <a:off x="860386" y="634260"/>
            <a:ext cx="7423228" cy="685694"/>
          </a:xfrm>
          <a:prstGeom prst="rect">
            <a:avLst/>
          </a:prstGeom>
        </p:spPr>
        <p:txBody>
          <a:bodyPr lIns="46813" tIns="23406" rIns="46813" bIns="23406"/>
          <a:lstStyle/>
          <a:p>
            <a:pPr algn="ctr" defTabSz="665677">
              <a:lnSpc>
                <a:spcPct val="90000"/>
              </a:lnSpc>
              <a:spcBef>
                <a:spcPct val="0"/>
              </a:spcBef>
              <a:defRPr/>
            </a:pPr>
            <a:r>
              <a:rPr lang="es-ES" sz="48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Requisitos</a:t>
            </a:r>
          </a:p>
        </p:txBody>
      </p:sp>
      <p:sp>
        <p:nvSpPr>
          <p:cNvPr id="10" name="4 Subtítulo"/>
          <p:cNvSpPr txBox="1">
            <a:spLocks/>
          </p:cNvSpPr>
          <p:nvPr/>
        </p:nvSpPr>
        <p:spPr>
          <a:xfrm>
            <a:off x="914329" y="1411003"/>
            <a:ext cx="7660747" cy="2569732"/>
          </a:xfrm>
          <a:prstGeom prst="rect">
            <a:avLst/>
          </a:prstGeom>
        </p:spPr>
        <p:txBody>
          <a:bodyPr lIns="46813" tIns="23406" rIns="46813" bIns="23406"/>
          <a:lstStyle/>
          <a:p>
            <a:pPr marL="171450" indent="-171450" algn="just" defTabSz="665677">
              <a:lnSpc>
                <a:spcPct val="90000"/>
              </a:lnSpc>
              <a:spcBef>
                <a:spcPts val="728"/>
              </a:spcBef>
              <a:buClr>
                <a:schemeClr val="accent6"/>
              </a:buClr>
              <a:buFont typeface="Wingdings" panose="05000000000000000000" pitchFamily="2" charset="2"/>
              <a:buChar char="q"/>
              <a:defRPr/>
            </a:pP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Tener noveno grado aprobado.</a:t>
            </a:r>
          </a:p>
          <a:p>
            <a:pPr marL="171450" indent="-171450" algn="just" defTabSz="665677">
              <a:lnSpc>
                <a:spcPct val="90000"/>
              </a:lnSpc>
              <a:spcBef>
                <a:spcPts val="728"/>
              </a:spcBef>
              <a:buClr>
                <a:schemeClr val="accent6"/>
              </a:buClr>
              <a:buFont typeface="Wingdings" panose="05000000000000000000" pitchFamily="2" charset="2"/>
              <a:buChar char="q"/>
              <a:defRPr/>
            </a:pP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 defTabSz="665677">
              <a:lnSpc>
                <a:spcPct val="90000"/>
              </a:lnSpc>
              <a:spcBef>
                <a:spcPts val="728"/>
              </a:spcBef>
              <a:buClr>
                <a:schemeClr val="accent6"/>
              </a:buClr>
              <a:buFont typeface="Wingdings" panose="05000000000000000000" pitchFamily="2" charset="2"/>
              <a:buChar char="q"/>
              <a:defRPr/>
            </a:pP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Ser mayor de 14 años.</a:t>
            </a:r>
          </a:p>
          <a:p>
            <a:pPr marL="171450" indent="-171450" algn="just" defTabSz="665677">
              <a:lnSpc>
                <a:spcPct val="90000"/>
              </a:lnSpc>
              <a:spcBef>
                <a:spcPts val="728"/>
              </a:spcBef>
              <a:buClr>
                <a:schemeClr val="accent6"/>
              </a:buClr>
              <a:buFont typeface="Wingdings" panose="05000000000000000000" pitchFamily="2" charset="2"/>
              <a:buChar char="q"/>
              <a:defRPr/>
            </a:pP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 defTabSz="665677">
              <a:lnSpc>
                <a:spcPct val="90000"/>
              </a:lnSpc>
              <a:spcBef>
                <a:spcPts val="728"/>
              </a:spcBef>
              <a:buClr>
                <a:schemeClr val="accent6"/>
              </a:buClr>
              <a:buFont typeface="Wingdings" panose="05000000000000000000" pitchFamily="2" charset="2"/>
              <a:buChar char="q"/>
              <a:defRPr/>
            </a:pP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Se recomienda hacerlo desde un equipo de escritorio o portátil, no realizarlo desde celular o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tablet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 algn="just" defTabSz="665677">
              <a:lnSpc>
                <a:spcPct val="90000"/>
              </a:lnSpc>
              <a:spcBef>
                <a:spcPts val="728"/>
              </a:spcBef>
              <a:buClr>
                <a:schemeClr val="accent6"/>
              </a:buClr>
              <a:buFont typeface="Wingdings" panose="05000000000000000000" pitchFamily="2" charset="2"/>
              <a:buChar char="q"/>
              <a:defRPr/>
            </a:pPr>
            <a:endParaRPr lang="es-E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: esquinas redondeadas 3">
            <a:hlinkClick r:id="rId2" action="ppaction://hlinksldjump"/>
            <a:extLst>
              <a:ext uri="{FF2B5EF4-FFF2-40B4-BE49-F238E27FC236}">
                <a16:creationId xmlns:a16="http://schemas.microsoft.com/office/drawing/2014/main" id="{7F23EC67-7EED-4A1D-8ECB-F681C2F133FA}"/>
              </a:ext>
            </a:extLst>
          </p:cNvPr>
          <p:cNvSpPr/>
          <p:nvPr/>
        </p:nvSpPr>
        <p:spPr>
          <a:xfrm>
            <a:off x="3941259" y="4735926"/>
            <a:ext cx="1272177" cy="32342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/>
              <a:t>Ir al Índice</a:t>
            </a:r>
          </a:p>
        </p:txBody>
      </p:sp>
    </p:spTree>
    <p:extLst>
      <p:ext uri="{BB962C8B-B14F-4D97-AF65-F5344CB8AC3E}">
        <p14:creationId xmlns:p14="http://schemas.microsoft.com/office/powerpoint/2010/main" val="1863158288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: esquinas redondeadas 3">
            <a:hlinkClick r:id="rId2" action="ppaction://hlinksldjump"/>
            <a:extLst>
              <a:ext uri="{FF2B5EF4-FFF2-40B4-BE49-F238E27FC236}">
                <a16:creationId xmlns:a16="http://schemas.microsoft.com/office/drawing/2014/main" id="{C84B1C50-39D6-47DA-B83E-D2D72FD8EC5B}"/>
              </a:ext>
            </a:extLst>
          </p:cNvPr>
          <p:cNvSpPr/>
          <p:nvPr/>
        </p:nvSpPr>
        <p:spPr>
          <a:xfrm>
            <a:off x="3941259" y="4735926"/>
            <a:ext cx="1272177" cy="32342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/>
              <a:t>Ir al Índice</a:t>
            </a: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C5C21C3A-5456-45BD-9FA0-D60AF7E008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2980770"/>
              </p:ext>
            </p:extLst>
          </p:nvPr>
        </p:nvGraphicFramePr>
        <p:xfrm>
          <a:off x="515640" y="623039"/>
          <a:ext cx="7851464" cy="324053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{10A1B5D5-9B99-4C35-A422-299274C87663}</a:tableStyleId>
              </a:tblPr>
              <a:tblGrid>
                <a:gridCol w="4173238">
                  <a:extLst>
                    <a:ext uri="{9D8B030D-6E8A-4147-A177-3AD203B41FA5}">
                      <a16:colId xmlns:a16="http://schemas.microsoft.com/office/drawing/2014/main" val="3680755363"/>
                    </a:ext>
                  </a:extLst>
                </a:gridCol>
                <a:gridCol w="3678226">
                  <a:extLst>
                    <a:ext uri="{9D8B030D-6E8A-4147-A177-3AD203B41FA5}">
                      <a16:colId xmlns:a16="http://schemas.microsoft.com/office/drawing/2014/main" val="595333096"/>
                    </a:ext>
                  </a:extLst>
                </a:gridCol>
              </a:tblGrid>
              <a:tr h="298233">
                <a:tc>
                  <a:txBody>
                    <a:bodyPr/>
                    <a:lstStyle/>
                    <a:p>
                      <a:pPr marL="49530" marR="66675" algn="ctr" defTabSz="457200" rtl="0" eaLnBrk="1" latinLnBrk="0" hangingPunct="1">
                        <a:lnSpc>
                          <a:spcPts val="1510"/>
                        </a:lnSpc>
                        <a:spcBef>
                          <a:spcPts val="695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ACTIVIDADES</a:t>
                      </a:r>
                      <a:endParaRPr lang="es-CO" sz="9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57188" indent="0" algn="ctr" defTabSz="268288">
                        <a:lnSpc>
                          <a:spcPts val="1510"/>
                        </a:lnSpc>
                        <a:spcAft>
                          <a:spcPts val="0"/>
                        </a:spcAft>
                      </a:pPr>
                      <a:r>
                        <a:rPr lang="es-CO" sz="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FECHAS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40582481"/>
                  </a:ext>
                </a:extLst>
              </a:tr>
              <a:tr h="460637">
                <a:tc>
                  <a:txBody>
                    <a:bodyPr/>
                    <a:lstStyle/>
                    <a:p>
                      <a:pPr marL="49530" marR="66675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8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r>
                        <a:rPr kumimoji="0" lang="es-E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Realizar el pago por valor de </a:t>
                      </a:r>
                      <a:r>
                        <a:rPr kumimoji="0" lang="es-ES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$50.000</a:t>
                      </a:r>
                      <a:r>
                        <a:rPr kumimoji="0" lang="es-E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para habilitar formulario de inscripción en la página web.</a:t>
                      </a:r>
                      <a:endParaRPr kumimoji="0" lang="es-CO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9530" marR="66675">
                        <a:spcBef>
                          <a:spcPts val="685"/>
                        </a:spcBef>
                        <a:spcAft>
                          <a:spcPts val="0"/>
                        </a:spcAft>
                      </a:pPr>
                      <a:r>
                        <a:rPr lang="es-CO" sz="900" b="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Del 08 de julio al 09 de agosto de 2024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59720857"/>
                  </a:ext>
                </a:extLst>
              </a:tr>
              <a:tr h="295633">
                <a:tc>
                  <a:txBody>
                    <a:bodyPr/>
                    <a:lstStyle/>
                    <a:p>
                      <a:pPr marL="49530" marR="66675">
                        <a:spcBef>
                          <a:spcPts val="695"/>
                        </a:spcBef>
                        <a:spcAft>
                          <a:spcPts val="0"/>
                        </a:spcAft>
                      </a:pPr>
                      <a:r>
                        <a:rPr kumimoji="0" lang="es-E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r>
                        <a:rPr kumimoji="0" lang="es-E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Habilitación del formulario de inscripción en la página web.</a:t>
                      </a:r>
                      <a:endParaRPr lang="es-CO" sz="9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9530" marR="66675" algn="l" defTabSz="457200" rtl="0" eaLnBrk="1" latinLnBrk="0" hangingPunct="1">
                        <a:spcBef>
                          <a:spcPts val="695"/>
                        </a:spcBef>
                        <a:spcAft>
                          <a:spcPts val="0"/>
                        </a:spcAft>
                      </a:pPr>
                      <a:r>
                        <a:rPr kumimoji="0" lang="es-E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día hábil después de haber realizado el pago</a:t>
                      </a:r>
                      <a:endParaRPr lang="es-CO" sz="90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4642923"/>
                  </a:ext>
                </a:extLst>
              </a:tr>
              <a:tr h="234862">
                <a:tc>
                  <a:txBody>
                    <a:bodyPr/>
                    <a:lstStyle/>
                    <a:p>
                      <a:pPr marL="49530" marR="66675">
                        <a:spcBef>
                          <a:spcPts val="175"/>
                        </a:spcBef>
                        <a:spcAft>
                          <a:spcPts val="0"/>
                        </a:spcAft>
                      </a:pPr>
                      <a:r>
                        <a:rPr lang="es-CO" sz="9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s-CO" sz="900" b="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s-ES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Diligenciar</a:t>
                      </a:r>
                      <a:r>
                        <a:rPr lang="es-ES" sz="900" b="0" spc="7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</a:t>
                      </a:r>
                      <a:r>
                        <a:rPr lang="es-ES" sz="900" b="0" spc="7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formulario</a:t>
                      </a:r>
                      <a:r>
                        <a:rPr lang="es-ES" sz="900" b="0" spc="7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</a:t>
                      </a:r>
                      <a:r>
                        <a:rPr lang="es-ES" sz="900" b="0" spc="7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inscripción</a:t>
                      </a:r>
                      <a:r>
                        <a:rPr lang="es-ES" sz="900" b="0" spc="6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después</a:t>
                      </a:r>
                      <a:r>
                        <a:rPr lang="es-ES" sz="900" b="0" spc="7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</a:t>
                      </a:r>
                      <a:r>
                        <a:rPr lang="es-ES" sz="900" b="0" spc="7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día hábil después de haber realizado el pago.</a:t>
                      </a:r>
                      <a:endParaRPr lang="es-CO" sz="9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9530" marR="66675" algn="l" defTabSz="457200" rtl="0" eaLnBrk="1" latinLnBrk="0" hangingPunct="1">
                        <a:spcBef>
                          <a:spcPts val="695"/>
                        </a:spcBef>
                        <a:spcAft>
                          <a:spcPts val="0"/>
                        </a:spcAft>
                      </a:pPr>
                      <a:r>
                        <a:rPr lang="es-CO" sz="9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Del</a:t>
                      </a:r>
                      <a:r>
                        <a:rPr lang="es-CO" sz="900" b="0" kern="1200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09 de julio al 10 de agosto de 2024</a:t>
                      </a:r>
                      <a:endParaRPr lang="es-CO" sz="90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08193483"/>
                  </a:ext>
                </a:extLst>
              </a:tr>
              <a:tr h="196262">
                <a:tc>
                  <a:txBody>
                    <a:bodyPr/>
                    <a:lstStyle/>
                    <a:p>
                      <a:pPr marL="49530" marR="66675"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es-CO" sz="9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es-CO" sz="900" b="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kumimoji="0" lang="es-E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Guardar</a:t>
                      </a:r>
                      <a:r>
                        <a:rPr kumimoji="0" lang="es-ES" sz="900" b="0" i="0" u="none" strike="noStrike" kern="1200" cap="none" spc="-5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s-E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el formulario</a:t>
                      </a:r>
                      <a:r>
                        <a:rPr kumimoji="0" lang="es-ES" sz="900" b="0" i="0" u="none" strike="noStrike" kern="1200" cap="none" spc="-1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s-E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</a:t>
                      </a:r>
                      <a:r>
                        <a:rPr kumimoji="0" lang="es-ES" sz="900" b="0" i="0" u="none" strike="noStrike" kern="1200" cap="none" spc="-5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s-E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inscripción.</a:t>
                      </a:r>
                      <a:endParaRPr lang="es-CO" sz="9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9530" marR="66675" algn="l" defTabSz="457200" rtl="0" eaLnBrk="1" latinLnBrk="0" hangingPunct="1">
                        <a:spcBef>
                          <a:spcPts val="695"/>
                        </a:spcBef>
                        <a:spcAft>
                          <a:spcPts val="0"/>
                        </a:spcAft>
                      </a:pPr>
                      <a:endParaRPr lang="es-CO" sz="90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4643979"/>
                  </a:ext>
                </a:extLst>
              </a:tr>
              <a:tr h="347909">
                <a:tc>
                  <a:txBody>
                    <a:bodyPr/>
                    <a:lstStyle/>
                    <a:p>
                      <a:pPr marL="49530" marR="66675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9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es-CO" sz="900" b="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s-CO" sz="900" b="0" baseline="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900" b="0" spc="-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Publicación admitidos definitivos en la página web </a:t>
                      </a:r>
                      <a:r>
                        <a:rPr lang="es-ES" sz="9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3"/>
                        </a:rPr>
                        <a:t>www.colmayor.edu.co</a:t>
                      </a:r>
                      <a:r>
                        <a:rPr lang="es-ES" sz="9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lang="es-CO" sz="9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9530" marR="66675" algn="l" defTabSz="457200" rtl="0" eaLnBrk="1" latinLnBrk="0" hangingPunct="1">
                        <a:spcBef>
                          <a:spcPts val="695"/>
                        </a:spcBef>
                        <a:spcAft>
                          <a:spcPts val="0"/>
                        </a:spcAft>
                      </a:pPr>
                      <a:r>
                        <a:rPr lang="es-CO" sz="9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12 de agosto de 2024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25531897"/>
                  </a:ext>
                </a:extLst>
              </a:tr>
              <a:tr h="201751">
                <a:tc>
                  <a:txBody>
                    <a:bodyPr/>
                    <a:lstStyle/>
                    <a:p>
                      <a:pPr marL="49530" marR="66675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s-CO" sz="9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r>
                        <a:rPr lang="es-CO" sz="900" b="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s-ES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Entrega</a:t>
                      </a:r>
                      <a:r>
                        <a:rPr lang="es-ES" sz="900" b="0" spc="-2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s-ES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documentos de forma</a:t>
                      </a:r>
                      <a:r>
                        <a:rPr lang="es-ES" sz="900" b="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digital de</a:t>
                      </a:r>
                      <a:r>
                        <a:rPr lang="es-ES" sz="900" b="0" spc="-2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los</a:t>
                      </a:r>
                      <a:r>
                        <a:rPr lang="es-ES" sz="900" b="0" spc="-1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aspirantes</a:t>
                      </a:r>
                      <a:r>
                        <a:rPr lang="es-ES" sz="900" b="0" spc="1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NUEVOS </a:t>
                      </a:r>
                      <a:r>
                        <a:rPr lang="es-ES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ADMITIDOS de las Técnicas Laborales.</a:t>
                      </a:r>
                      <a:endParaRPr lang="es-CO" sz="9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9530" marR="66675" algn="l" defTabSz="457200" rtl="0" eaLnBrk="1" latinLnBrk="0" hangingPunct="1">
                        <a:spcBef>
                          <a:spcPts val="695"/>
                        </a:spcBef>
                        <a:spcAft>
                          <a:spcPts val="0"/>
                        </a:spcAft>
                      </a:pPr>
                      <a:r>
                        <a:rPr lang="es-CO" sz="9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Del 13 de agosto</a:t>
                      </a:r>
                      <a:r>
                        <a:rPr lang="es-CO" sz="900" b="0" kern="1200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al 15 de agosto de 2024</a:t>
                      </a:r>
                      <a:endParaRPr lang="es-CO" sz="90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4436071"/>
                  </a:ext>
                </a:extLst>
              </a:tr>
              <a:tr h="338377">
                <a:tc>
                  <a:txBody>
                    <a:bodyPr/>
                    <a:lstStyle/>
                    <a:p>
                      <a:pPr marL="49530" marR="66675"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es-CO" sz="9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7. </a:t>
                      </a:r>
                      <a:r>
                        <a:rPr lang="es-CO" sz="900" b="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Matricula académica para los nuevos admitidos.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9530" marR="66675" algn="l" defTabSz="457200" rtl="0" eaLnBrk="1" latinLnBrk="0" hangingPunct="1">
                        <a:spcBef>
                          <a:spcPts val="695"/>
                        </a:spcBef>
                        <a:spcAft>
                          <a:spcPts val="0"/>
                        </a:spcAft>
                      </a:pPr>
                      <a:r>
                        <a:rPr lang="es-CO" sz="900" b="0" kern="1200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Del 16 de agosto al 19 de agosto de 2024</a:t>
                      </a:r>
                      <a:endParaRPr lang="es-CO" sz="90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53918743"/>
                  </a:ext>
                </a:extLst>
              </a:tr>
              <a:tr h="187987">
                <a:tc>
                  <a:txBody>
                    <a:bodyPr/>
                    <a:lstStyle/>
                    <a:p>
                      <a:pPr marL="49530" marR="66675">
                        <a:spcBef>
                          <a:spcPts val="455"/>
                        </a:spcBef>
                        <a:spcAft>
                          <a:spcPts val="0"/>
                        </a:spcAft>
                      </a:pPr>
                      <a:r>
                        <a:rPr lang="es-CO" sz="9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8.</a:t>
                      </a:r>
                      <a:r>
                        <a:rPr lang="es-CO" sz="900" b="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Generación de liquidaciones.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9530" marR="66675" algn="l" defTabSz="457200" rtl="0" eaLnBrk="1" latinLnBrk="0" hangingPunct="1">
                        <a:spcBef>
                          <a:spcPts val="695"/>
                        </a:spcBef>
                        <a:spcAft>
                          <a:spcPts val="0"/>
                        </a:spcAft>
                      </a:pPr>
                      <a:r>
                        <a:rPr lang="es-CO" sz="9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20 de agosto</a:t>
                      </a:r>
                      <a:r>
                        <a:rPr lang="es-CO" sz="900" b="0" kern="1200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de 2024</a:t>
                      </a:r>
                      <a:endParaRPr lang="es-CO" sz="90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699482"/>
                  </a:ext>
                </a:extLst>
              </a:tr>
              <a:tr h="247227">
                <a:tc>
                  <a:txBody>
                    <a:bodyPr/>
                    <a:lstStyle/>
                    <a:p>
                      <a:pPr marL="49530" marR="66675"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es-CO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</a:t>
                      </a:r>
                      <a:r>
                        <a:rPr lang="es-CO" sz="9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Pago de liquidaciones</a:t>
                      </a:r>
                      <a:r>
                        <a:rPr lang="es-CO" sz="900" b="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(Beca, convenio, recurso propio)</a:t>
                      </a:r>
                      <a:endParaRPr lang="es-CO" sz="900" b="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9530" marR="66675" algn="l" defTabSz="457200" rtl="0" eaLnBrk="1" latinLnBrk="0" hangingPunct="1">
                        <a:spcBef>
                          <a:spcPts val="695"/>
                        </a:spcBef>
                        <a:spcAft>
                          <a:spcPts val="0"/>
                        </a:spcAft>
                      </a:pPr>
                      <a:r>
                        <a:rPr lang="es-CO" sz="9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Del 21 al 23 de agosto de 2024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04500726"/>
                  </a:ext>
                </a:extLst>
              </a:tr>
              <a:tr h="319626">
                <a:tc>
                  <a:txBody>
                    <a:bodyPr/>
                    <a:lstStyle/>
                    <a:p>
                      <a:pPr marR="66675" algn="just">
                        <a:spcBef>
                          <a:spcPts val="280"/>
                        </a:spcBef>
                        <a:spcAft>
                          <a:spcPts val="0"/>
                        </a:spcAft>
                      </a:pPr>
                      <a:r>
                        <a:rPr lang="es-CO" sz="9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s-CO" sz="900" b="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. Inicio de clases.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9530" marR="66675" algn="l" defTabSz="457200" rtl="0" eaLnBrk="1" latinLnBrk="0" hangingPunct="1">
                        <a:spcBef>
                          <a:spcPts val="695"/>
                        </a:spcBef>
                        <a:spcAft>
                          <a:spcPts val="0"/>
                        </a:spcAft>
                      </a:pPr>
                      <a:r>
                        <a:rPr lang="es-CO" sz="9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26 de agosto de 2024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9244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7903437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1392334-B245-4A8F-B995-42BC70372F02}"/>
              </a:ext>
            </a:extLst>
          </p:cNvPr>
          <p:cNvSpPr txBox="1">
            <a:spLocks/>
          </p:cNvSpPr>
          <p:nvPr/>
        </p:nvSpPr>
        <p:spPr>
          <a:xfrm>
            <a:off x="574243" y="2242921"/>
            <a:ext cx="5131613" cy="90261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dirty="0">
                <a:solidFill>
                  <a:srgbClr val="0A2C32"/>
                </a:solidFill>
                <a:latin typeface="Arial Black"/>
                <a:cs typeface="Arial Black"/>
              </a:rPr>
              <a:t>PAGO DE FORMULARIO DE INSCRIPCIÓN</a:t>
            </a:r>
          </a:p>
        </p:txBody>
      </p:sp>
      <p:sp>
        <p:nvSpPr>
          <p:cNvPr id="4" name="Rectángulo: esquinas redondeadas 3">
            <a:hlinkClick r:id="rId3" action="ppaction://hlinksldjump"/>
            <a:extLst>
              <a:ext uri="{FF2B5EF4-FFF2-40B4-BE49-F238E27FC236}">
                <a16:creationId xmlns:a16="http://schemas.microsoft.com/office/drawing/2014/main" id="{C00A5EC0-9148-4628-A4AB-C194CDE143DD}"/>
              </a:ext>
            </a:extLst>
          </p:cNvPr>
          <p:cNvSpPr/>
          <p:nvPr/>
        </p:nvSpPr>
        <p:spPr>
          <a:xfrm>
            <a:off x="7512710" y="4545770"/>
            <a:ext cx="1375258" cy="306467"/>
          </a:xfrm>
          <a:prstGeom prst="roundRect">
            <a:avLst/>
          </a:prstGeom>
          <a:solidFill>
            <a:srgbClr val="0D2C3A"/>
          </a:solidFill>
          <a:ln>
            <a:solidFill>
              <a:schemeClr val="bg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s-CO" sz="1200" b="1" dirty="0">
                <a:solidFill>
                  <a:schemeClr val="bg1"/>
                </a:solidFill>
                <a:latin typeface="Arial"/>
                <a:cs typeface="Arial"/>
              </a:rPr>
              <a:t>Ir al Índice</a:t>
            </a:r>
          </a:p>
        </p:txBody>
      </p:sp>
    </p:spTree>
    <p:extLst>
      <p:ext uri="{BB962C8B-B14F-4D97-AF65-F5344CB8AC3E}">
        <p14:creationId xmlns:p14="http://schemas.microsoft.com/office/powerpoint/2010/main" val="1248964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ED01E34-F840-4534-8DA9-42CDBC5443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547" y="633012"/>
            <a:ext cx="8229600" cy="3877111"/>
          </a:xfrm>
        </p:spPr>
        <p:txBody>
          <a:bodyPr>
            <a:normAutofit/>
          </a:bodyPr>
          <a:lstStyle/>
          <a:p>
            <a:pPr lvl="0" algn="just"/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Todo aspirante debe realizar el pago de derechos de inscripción para poder postularse a alguno de los programas ofertados de la Institución.</a:t>
            </a:r>
          </a:p>
          <a:p>
            <a:pPr lvl="0" algn="just"/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Todos los aspirantes deben seleccionar la segunda opción a la hora de realizar la inscripción.</a:t>
            </a:r>
          </a:p>
          <a:p>
            <a:pPr lvl="0" algn="just"/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Sólo se aceptan pagos realizados hasta el 9 de agosto de 2024. Pasada esta fecha, NO se tomarán en cuenta los pagos recibidos y </a:t>
            </a:r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no se realizará devolución por pagos de derechos de inscripción 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a quienes no hayan realizado el procedimiento dentro de los tiempos y procedimientos establecidos de acuerdo a esta guía.</a:t>
            </a:r>
          </a:p>
          <a:p>
            <a:pPr lvl="0" algn="just"/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Instructivo de pagos (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Ver Guía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) (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Pago por PSE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0" algn="just"/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El valor del formulario sólo es válido para el período de inscripción actual y </a:t>
            </a:r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NO ES REEMBOLSABLE. 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Aplica sólo para las</a:t>
            </a:r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 Técnicas Laborales, 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en caso de que el cupo no se complete, igualmente </a:t>
            </a:r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NO ES REEMBOLSABLE.</a:t>
            </a:r>
          </a:p>
          <a:p>
            <a:pPr lvl="0" algn="just"/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buNone/>
            </a:pPr>
            <a:endParaRPr lang="es-E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Google Shape;123;p7">
            <a:extLst>
              <a:ext uri="{FF2B5EF4-FFF2-40B4-BE49-F238E27FC236}">
                <a16:creationId xmlns:a16="http://schemas.microsoft.com/office/drawing/2014/main" id="{1F020C04-78EF-49B6-AFA3-CE40BB27F6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3543" y="148822"/>
            <a:ext cx="8229600" cy="4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l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s-ES" sz="12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PAGO DE FORMULARIO DE INSCRIPCIÓN</a:t>
            </a:r>
          </a:p>
        </p:txBody>
      </p:sp>
      <p:sp>
        <p:nvSpPr>
          <p:cNvPr id="9" name="Rectángulo: esquinas redondeadas 8">
            <a:hlinkClick r:id="rId4" action="ppaction://hlinksldjump"/>
            <a:extLst>
              <a:ext uri="{FF2B5EF4-FFF2-40B4-BE49-F238E27FC236}">
                <a16:creationId xmlns:a16="http://schemas.microsoft.com/office/drawing/2014/main" id="{1A9135B3-694F-400A-A45B-9452BEF904AC}"/>
              </a:ext>
            </a:extLst>
          </p:cNvPr>
          <p:cNvSpPr/>
          <p:nvPr/>
        </p:nvSpPr>
        <p:spPr>
          <a:xfrm>
            <a:off x="3941259" y="4735926"/>
            <a:ext cx="1272177" cy="32342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/>
              <a:t>Ir al Índice</a:t>
            </a:r>
          </a:p>
        </p:txBody>
      </p:sp>
    </p:spTree>
    <p:extLst>
      <p:ext uri="{BB962C8B-B14F-4D97-AF65-F5344CB8AC3E}">
        <p14:creationId xmlns:p14="http://schemas.microsoft.com/office/powerpoint/2010/main" val="1935022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1392334-B245-4A8F-B995-42BC70372F02}"/>
              </a:ext>
            </a:extLst>
          </p:cNvPr>
          <p:cNvSpPr txBox="1">
            <a:spLocks/>
          </p:cNvSpPr>
          <p:nvPr/>
        </p:nvSpPr>
        <p:spPr>
          <a:xfrm>
            <a:off x="574243" y="2242921"/>
            <a:ext cx="6887261" cy="1993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dirty="0">
                <a:solidFill>
                  <a:srgbClr val="0A2C32"/>
                </a:solidFill>
                <a:latin typeface="Arial Black"/>
                <a:cs typeface="Arial Black"/>
              </a:rPr>
              <a:t>HABILITACIÓN FORMULARIO DE INSCRIPCIÓN</a:t>
            </a:r>
          </a:p>
        </p:txBody>
      </p:sp>
      <p:sp>
        <p:nvSpPr>
          <p:cNvPr id="5" name="Rectángulo: esquinas redondeadas 4">
            <a:hlinkClick r:id="rId3" action="ppaction://hlinksldjump"/>
            <a:extLst>
              <a:ext uri="{FF2B5EF4-FFF2-40B4-BE49-F238E27FC236}">
                <a16:creationId xmlns:a16="http://schemas.microsoft.com/office/drawing/2014/main" id="{6DEFF6C9-BA03-44CF-91E5-9BBB8E257468}"/>
              </a:ext>
            </a:extLst>
          </p:cNvPr>
          <p:cNvSpPr/>
          <p:nvPr/>
        </p:nvSpPr>
        <p:spPr>
          <a:xfrm>
            <a:off x="7512710" y="4545770"/>
            <a:ext cx="1375258" cy="306467"/>
          </a:xfrm>
          <a:prstGeom prst="roundRect">
            <a:avLst/>
          </a:prstGeom>
          <a:solidFill>
            <a:srgbClr val="0D2C3A"/>
          </a:solidFill>
          <a:ln>
            <a:solidFill>
              <a:schemeClr val="bg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s-CO" sz="1200" b="1" dirty="0">
                <a:solidFill>
                  <a:schemeClr val="bg1"/>
                </a:solidFill>
                <a:latin typeface="Arial"/>
                <a:cs typeface="Arial"/>
              </a:rPr>
              <a:t>Ir al Índice</a:t>
            </a:r>
          </a:p>
        </p:txBody>
      </p:sp>
    </p:spTree>
    <p:extLst>
      <p:ext uri="{BB962C8B-B14F-4D97-AF65-F5344CB8AC3E}">
        <p14:creationId xmlns:p14="http://schemas.microsoft.com/office/powerpoint/2010/main" val="3580666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"/>
          <p:cNvSpPr txBox="1">
            <a:spLocks noGrp="1"/>
          </p:cNvSpPr>
          <p:nvPr>
            <p:ph type="body" idx="1"/>
          </p:nvPr>
        </p:nvSpPr>
        <p:spPr>
          <a:xfrm>
            <a:off x="1155802" y="1894636"/>
            <a:ext cx="6993332" cy="1602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indent="0" algn="just">
              <a:buNone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Una vez el aspirante haya realizado el pago, éste </a:t>
            </a:r>
            <a:r>
              <a:rPr lang="es-ES" sz="1600" u="sng" dirty="0">
                <a:latin typeface="Arial" panose="020B0604020202020204" pitchFamily="34" charset="0"/>
                <a:cs typeface="Arial" panose="020B0604020202020204" pitchFamily="34" charset="0"/>
              </a:rPr>
              <a:t>se activará un día hábil después de haber realizado el pago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. A partir de este tiempo podrá realizar el proceso de Inscripción.</a:t>
            </a:r>
          </a:p>
          <a:p>
            <a:pPr marL="114300" indent="0" algn="just">
              <a:buNone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 algn="ctr">
              <a:buNone/>
            </a:pPr>
            <a:r>
              <a:rPr lang="es-ES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NO se enviará correo notificando la activación del formulario.</a:t>
            </a:r>
            <a:endParaRPr lang="es-CO" sz="16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 algn="just">
              <a:buNone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 algn="just">
              <a:buNone/>
            </a:pPr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: esquinas redondeadas 4">
            <a:hlinkClick r:id="rId3" action="ppaction://hlinksldjump"/>
            <a:extLst>
              <a:ext uri="{FF2B5EF4-FFF2-40B4-BE49-F238E27FC236}">
                <a16:creationId xmlns:a16="http://schemas.microsoft.com/office/drawing/2014/main" id="{9F5EA53E-CF8F-4CA8-8184-7123AE0A8AF8}"/>
              </a:ext>
            </a:extLst>
          </p:cNvPr>
          <p:cNvSpPr/>
          <p:nvPr/>
        </p:nvSpPr>
        <p:spPr>
          <a:xfrm>
            <a:off x="3941259" y="4735926"/>
            <a:ext cx="1272177" cy="32342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/>
              <a:t>Ir al Índice</a:t>
            </a:r>
          </a:p>
        </p:txBody>
      </p:sp>
      <p:sp>
        <p:nvSpPr>
          <p:cNvPr id="7" name="Google Shape;123;p7">
            <a:extLst>
              <a:ext uri="{FF2B5EF4-FFF2-40B4-BE49-F238E27FC236}">
                <a16:creationId xmlns:a16="http://schemas.microsoft.com/office/drawing/2014/main" id="{B434DCC4-647B-4BC2-92EA-81706B4DE027}"/>
              </a:ext>
            </a:extLst>
          </p:cNvPr>
          <p:cNvSpPr txBox="1">
            <a:spLocks/>
          </p:cNvSpPr>
          <p:nvPr/>
        </p:nvSpPr>
        <p:spPr>
          <a:xfrm>
            <a:off x="453543" y="134192"/>
            <a:ext cx="8229600" cy="41008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s-ES" sz="12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HABILITACIÓN FORMULARIO DE INSCRIPCIÓN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00804C5A-1FB7-4DC6-8CD8-AAB4F2134FF0}"/>
              </a:ext>
            </a:extLst>
          </p:cNvPr>
          <p:cNvSpPr/>
          <p:nvPr/>
        </p:nvSpPr>
        <p:spPr>
          <a:xfrm>
            <a:off x="1419149" y="2854117"/>
            <a:ext cx="6569049" cy="646801"/>
          </a:xfrm>
          <a:prstGeom prst="rect">
            <a:avLst/>
          </a:prstGeom>
          <a:noFill/>
          <a:ln w="47625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0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none">
        <a:spAutoFit/>
      </a:bodyPr>
      <a:lstStyle>
        <a:defPPr>
          <a:defRPr sz="800" dirty="0" smtClean="0">
            <a:solidFill>
              <a:schemeClr val="tx1">
                <a:lumMod val="50000"/>
                <a:lumOff val="50000"/>
              </a:schemeClr>
            </a:solidFill>
            <a:latin typeface="Arial"/>
            <a:cs typeface="Arial"/>
          </a:defRPr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2577</TotalTime>
  <Words>2273</Words>
  <Application>Microsoft Office PowerPoint</Application>
  <PresentationFormat>Presentación en pantalla (16:9)</PresentationFormat>
  <Paragraphs>217</Paragraphs>
  <Slides>33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38" baseType="lpstr">
      <vt:lpstr>Arial</vt:lpstr>
      <vt:lpstr>Arial Black</vt:lpstr>
      <vt:lpstr>Calibri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PAGO DE FORMULARIO DE INSCRIPCIÓN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En caso de alguna duda sobre el proceso académico, puede comunicarse con:  Subproceso de Formación para el trabajo y desarrollo humano (FTDH)  Número telefónico 444 56 11 Ext. 589.  Correo electrónico:  tecnicaslaborales@colmayor.edu.co   Admisiones, Registro y Control Número telefónico 444 56 11 Ext. 118 – 119 – 179 - 249 – 280 Correos: daniel.vera@colmayor.edu.co  sec.admisiones@colmayor.edu.co   aux.admisiones@colmayor.edu.co  auxadmisiones2@colmayor.edu.co  carlos.amaya@colmayor.edu.co    HORARIO ATENCIÓN AL PÚBLICO Lunes a Viernes de 8:00 a.m. a 12:00 m. y 1:00 p.m. a 5:00 p.m.    </vt:lpstr>
      <vt:lpstr>Presentación de PowerPoint</vt:lpstr>
    </vt:vector>
  </TitlesOfParts>
  <Company>colmayor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GUIA DE INSCRIPCION EN LINEA ASPIRANTES NUEVOS</dc:title>
  <dc:creator>colmayor colmayor</dc:creator>
  <cp:lastModifiedBy>MARIA CAMILA VELASQUEZ CARDONA</cp:lastModifiedBy>
  <cp:revision>253</cp:revision>
  <dcterms:created xsi:type="dcterms:W3CDTF">2017-12-19T20:58:09Z</dcterms:created>
  <dcterms:modified xsi:type="dcterms:W3CDTF">2024-08-02T18:17:28Z</dcterms:modified>
</cp:coreProperties>
</file>