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58" r:id="rId3"/>
    <p:sldId id="286" r:id="rId4"/>
    <p:sldId id="287" r:id="rId5"/>
    <p:sldId id="259" r:id="rId6"/>
    <p:sldId id="281" r:id="rId7"/>
    <p:sldId id="283" r:id="rId8"/>
    <p:sldId id="284" r:id="rId9"/>
    <p:sldId id="288" r:id="rId10"/>
    <p:sldId id="300" r:id="rId11"/>
    <p:sldId id="313" r:id="rId12"/>
    <p:sldId id="294" r:id="rId13"/>
    <p:sldId id="305" r:id="rId14"/>
    <p:sldId id="304" r:id="rId15"/>
    <p:sldId id="301" r:id="rId16"/>
    <p:sldId id="308" r:id="rId17"/>
    <p:sldId id="314" r:id="rId18"/>
    <p:sldId id="310" r:id="rId19"/>
    <p:sldId id="315" r:id="rId20"/>
    <p:sldId id="316" r:id="rId21"/>
    <p:sldId id="264" r:id="rId22"/>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EAC"/>
    <a:srgbClr val="F19408"/>
    <a:srgbClr val="0A2C32"/>
    <a:srgbClr val="B8BD17"/>
    <a:srgbClr val="1D6F98"/>
    <a:srgbClr val="FECE4D"/>
    <a:srgbClr val="0D2C3A"/>
    <a:srgbClr val="EDBF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94667"/>
  </p:normalViewPr>
  <p:slideViewPr>
    <p:cSldViewPr snapToGrid="0" snapToObjects="1">
      <p:cViewPr varScale="1">
        <p:scale>
          <a:sx n="143" d="100"/>
          <a:sy n="143" d="100"/>
        </p:scale>
        <p:origin x="1044" y="102"/>
      </p:cViewPr>
      <p:guideLst>
        <p:guide orient="horz" pos="2160"/>
        <p:guide pos="2880"/>
        <p:guide orient="horz"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B7485-C8AD-0946-9563-7B0417269C9F}" type="datetimeFigureOut">
              <a:rPr lang="es-ES" smtClean="0"/>
              <a:t>05/12/2023</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4D1617-8FD5-1F4B-8DDC-8F5A901E301D}" type="slidenum">
              <a:rPr lang="es-ES" smtClean="0"/>
              <a:t>‹Nº›</a:t>
            </a:fld>
            <a:endParaRPr lang="es-ES"/>
          </a:p>
        </p:txBody>
      </p:sp>
    </p:spTree>
    <p:extLst>
      <p:ext uri="{BB962C8B-B14F-4D97-AF65-F5344CB8AC3E}">
        <p14:creationId xmlns:p14="http://schemas.microsoft.com/office/powerpoint/2010/main" val="10778828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04D1617-8FD5-1F4B-8DDC-8F5A901E301D}" type="slidenum">
              <a:rPr lang="es-ES" smtClean="0"/>
              <a:t>1</a:t>
            </a:fld>
            <a:endParaRPr lang="es-ES"/>
          </a:p>
        </p:txBody>
      </p:sp>
    </p:spTree>
    <p:extLst>
      <p:ext uri="{BB962C8B-B14F-4D97-AF65-F5344CB8AC3E}">
        <p14:creationId xmlns:p14="http://schemas.microsoft.com/office/powerpoint/2010/main" val="273203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2</a:t>
            </a:fld>
            <a:endParaRPr lang="es-ES"/>
          </a:p>
        </p:txBody>
      </p:sp>
    </p:spTree>
    <p:extLst>
      <p:ext uri="{BB962C8B-B14F-4D97-AF65-F5344CB8AC3E}">
        <p14:creationId xmlns:p14="http://schemas.microsoft.com/office/powerpoint/2010/main" val="2135616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13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6</a:t>
            </a:fld>
            <a:endParaRPr lang="es-ES"/>
          </a:p>
        </p:txBody>
      </p:sp>
    </p:spTree>
    <p:extLst>
      <p:ext uri="{BB962C8B-B14F-4D97-AF65-F5344CB8AC3E}">
        <p14:creationId xmlns:p14="http://schemas.microsoft.com/office/powerpoint/2010/main" val="3320291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14</a:t>
            </a:fld>
            <a:endParaRPr lang="es-ES"/>
          </a:p>
        </p:txBody>
      </p:sp>
    </p:spTree>
    <p:extLst>
      <p:ext uri="{BB962C8B-B14F-4D97-AF65-F5344CB8AC3E}">
        <p14:creationId xmlns:p14="http://schemas.microsoft.com/office/powerpoint/2010/main" val="31236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05/12/2023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78403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05/12/2023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391607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05/12/2023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41348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05/12/2023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84126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FB7A262-E8FC-C24C-8B73-F800B66B0C00}" type="datetimeFigureOut">
              <a:rPr lang="es-ES" smtClean="0"/>
              <a:t>05/12/2023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401084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2FB7A262-E8FC-C24C-8B73-F800B66B0C00}" type="datetimeFigureOut">
              <a:rPr lang="es-ES" smtClean="0"/>
              <a:t>05/12/2023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94999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2FB7A262-E8FC-C24C-8B73-F800B66B0C00}" type="datetimeFigureOut">
              <a:rPr lang="es-ES" smtClean="0"/>
              <a:t>05/12/2023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2585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2FB7A262-E8FC-C24C-8B73-F800B66B0C00}" type="datetimeFigureOut">
              <a:rPr lang="es-ES" smtClean="0"/>
              <a:t>05/12/2023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139775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FB7A262-E8FC-C24C-8B73-F800B66B0C00}" type="datetimeFigureOut">
              <a:rPr lang="es-ES" smtClean="0"/>
              <a:t>05/12/2023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02773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FB7A262-E8FC-C24C-8B73-F800B66B0C00}" type="datetimeFigureOut">
              <a:rPr lang="es-ES" smtClean="0"/>
              <a:t>05/12/2023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21440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FB7A262-E8FC-C24C-8B73-F800B66B0C00}" type="datetimeFigureOut">
              <a:rPr lang="es-ES" smtClean="0"/>
              <a:t>05/12/2023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157738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FB7A262-E8FC-C24C-8B73-F800B66B0C00}" type="datetimeFigureOut">
              <a:rPr lang="es-ES" smtClean="0"/>
              <a:t>05/12/2023</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9B07390-A85F-B94C-8722-048C0E95961E}" type="slidenum">
              <a:rPr lang="es-ES" smtClean="0"/>
              <a:t>‹Nº›</a:t>
            </a:fld>
            <a:endParaRPr lang="es-ES"/>
          </a:p>
        </p:txBody>
      </p:sp>
    </p:spTree>
    <p:extLst>
      <p:ext uri="{BB962C8B-B14F-4D97-AF65-F5344CB8AC3E}">
        <p14:creationId xmlns:p14="http://schemas.microsoft.com/office/powerpoint/2010/main" val="1949311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00DEF0B-254A-45D4-BE5F-DC9E6329A5B3}"/>
              </a:ext>
            </a:extLst>
          </p:cNvPr>
          <p:cNvSpPr/>
          <p:nvPr/>
        </p:nvSpPr>
        <p:spPr>
          <a:xfrm rot="16200000">
            <a:off x="-1808917" y="1499495"/>
            <a:ext cx="3894834" cy="276999"/>
          </a:xfrm>
          <a:prstGeom prst="rect">
            <a:avLst/>
          </a:prstGeom>
        </p:spPr>
        <p:txBody>
          <a:bodyPr wrap="square">
            <a:spAutoFit/>
          </a:bodyPr>
          <a:lstStyle/>
          <a:p>
            <a:pPr lvl="0"/>
            <a:r>
              <a:rPr lang="es-ES" sz="1200" dirty="0"/>
              <a:t>CM-FR-006  26-07-2022 Versión 11</a:t>
            </a:r>
          </a:p>
        </p:txBody>
      </p:sp>
    </p:spTree>
    <p:extLst>
      <p:ext uri="{BB962C8B-B14F-4D97-AF65-F5344CB8AC3E}">
        <p14:creationId xmlns:p14="http://schemas.microsoft.com/office/powerpoint/2010/main" val="3306323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520607" y="894377"/>
            <a:ext cx="7821961" cy="4629569"/>
          </a:xfrm>
        </p:spPr>
        <p:txBody>
          <a:bodyPr>
            <a:noAutofit/>
          </a:bodyPr>
          <a:lstStyle/>
          <a:p>
            <a:pPr algn="l"/>
            <a:br>
              <a:rPr lang="es-ES" sz="1400" dirty="0"/>
            </a:br>
            <a:br>
              <a:rPr lang="es-ES" sz="1400" dirty="0"/>
            </a:br>
            <a:br>
              <a:rPr lang="es-ES" sz="1400" dirty="0"/>
            </a:br>
            <a:br>
              <a:rPr lang="es-ES" sz="1400" dirty="0"/>
            </a:br>
            <a:br>
              <a:rPr lang="es-ES" sz="1400" dirty="0"/>
            </a:br>
            <a:br>
              <a:rPr lang="es-ES" sz="1400" dirty="0"/>
            </a:br>
            <a:br>
              <a:rPr lang="es-ES" sz="1400" dirty="0"/>
            </a:br>
            <a:br>
              <a:rPr lang="es-ES" sz="1400" dirty="0"/>
            </a:br>
            <a:br>
              <a:rPr lang="es-ES" sz="1400" dirty="0"/>
            </a:br>
            <a:br>
              <a:rPr lang="es-ES" sz="1400" dirty="0"/>
            </a:br>
            <a:br>
              <a:rPr lang="es-ES" sz="1400" dirty="0"/>
            </a:br>
            <a:r>
              <a:rPr lang="es-ES" sz="1400" dirty="0">
                <a:latin typeface="Arial" panose="020B0604020202020204" pitchFamily="34" charset="0"/>
                <a:cs typeface="Arial" panose="020B0604020202020204" pitchFamily="34" charset="0"/>
              </a:rPr>
              <a:t> </a:t>
            </a:r>
            <a:br>
              <a:rPr lang="es-ES" sz="14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r>
              <a:rPr lang="es-CO" sz="1200" dirty="0">
                <a:latin typeface="Arial" panose="020B0604020202020204" pitchFamily="34" charset="0"/>
                <a:cs typeface="Arial" panose="020B0604020202020204" pitchFamily="34" charset="0"/>
              </a:rPr>
              <a:t>Se relaciona las fortalezas y debilidades percibidas por 203 personas que diligenciaron las encuestas de satisfacción del usuario, realizadas entre el mes de enero y junio de 2023.</a:t>
            </a:r>
            <a:br>
              <a:rPr lang="es-ES" sz="1200" dirty="0">
                <a:latin typeface="Arial" panose="020B0604020202020204" pitchFamily="34" charset="0"/>
                <a:cs typeface="Arial" panose="020B0604020202020204" pitchFamily="34" charset="0"/>
              </a:rPr>
            </a:br>
            <a:r>
              <a:rPr lang="es-CO" sz="1200" dirty="0">
                <a:latin typeface="Arial" panose="020B0604020202020204" pitchFamily="34" charset="0"/>
                <a:cs typeface="Arial" panose="020B0604020202020204" pitchFamily="34" charset="0"/>
              </a:rPr>
              <a:t> </a:t>
            </a:r>
            <a:br>
              <a:rPr lang="es-ES" sz="1200" dirty="0">
                <a:latin typeface="Arial" panose="020B0604020202020204" pitchFamily="34" charset="0"/>
                <a:cs typeface="Arial" panose="020B0604020202020204" pitchFamily="34" charset="0"/>
              </a:rPr>
            </a:br>
            <a:r>
              <a:rPr lang="es-CO" sz="1200" dirty="0">
                <a:latin typeface="Arial" panose="020B0604020202020204" pitchFamily="34" charset="0"/>
                <a:cs typeface="Arial" panose="020B0604020202020204" pitchFamily="34" charset="0"/>
              </a:rPr>
              <a:t>NOTA: Las encuestas se encuentran en los correos del área y en la página Institucional en el link de Admisiones.</a:t>
            </a:r>
            <a:br>
              <a:rPr lang="es-CO" sz="1200" dirty="0">
                <a:latin typeface="Arial" panose="020B0604020202020204" pitchFamily="34" charset="0"/>
                <a:cs typeface="Arial" panose="020B0604020202020204" pitchFamily="34" charset="0"/>
              </a:rPr>
            </a:br>
            <a:br>
              <a:rPr lang="es-CO" sz="1200" dirty="0">
                <a:latin typeface="Arial" panose="020B0604020202020204" pitchFamily="34" charset="0"/>
                <a:cs typeface="Arial" panose="020B0604020202020204" pitchFamily="34" charset="0"/>
              </a:rPr>
            </a:br>
            <a:r>
              <a:rPr lang="es-CO" sz="1200" b="1" dirty="0">
                <a:latin typeface="Arial" panose="020B0604020202020204" pitchFamily="34" charset="0"/>
                <a:cs typeface="Arial" panose="020B0604020202020204" pitchFamily="34" charset="0"/>
              </a:rPr>
              <a:t>FOTALEZAS: </a:t>
            </a:r>
            <a:br>
              <a:rPr lang="es-CO" sz="1200" b="1" dirty="0">
                <a:latin typeface="Arial" panose="020B0604020202020204" pitchFamily="34" charset="0"/>
                <a:cs typeface="Arial" panose="020B0604020202020204" pitchFamily="34" charset="0"/>
              </a:rPr>
            </a:br>
            <a:br>
              <a:rPr lang="es-CO" sz="1200" dirty="0">
                <a:latin typeface="Arial" panose="020B0604020202020204" pitchFamily="34" charset="0"/>
                <a:cs typeface="Arial" panose="020B0604020202020204" pitchFamily="34" charset="0"/>
              </a:rPr>
            </a:br>
            <a:r>
              <a:rPr lang="es-CO" sz="1200" dirty="0">
                <a:latin typeface="Arial" panose="020B0604020202020204" pitchFamily="34" charset="0"/>
                <a:cs typeface="Arial" panose="020B0604020202020204" pitchFamily="34" charset="0"/>
              </a:rPr>
              <a:t>- Algunos aspectos positivos que se pueden destacar del servicio por parte de admisiones, registro y control, entre ellos, la calidez y rapidez con la que se entabla una conversación fluida con los prestadores del servicio, además, la eficacia que poseen las respuestas y lo mucho que ayudan estas en la resolución de dudas es algo que siempre resaltaré de la universidad y quienes prestan servicio en ella como lo son las personas de admisiones, registro y control.</a:t>
            </a:r>
            <a:br>
              <a:rPr lang="es-CO" sz="1200" dirty="0">
                <a:latin typeface="Arial" panose="020B0604020202020204" pitchFamily="34" charset="0"/>
                <a:cs typeface="Arial" panose="020B0604020202020204" pitchFamily="34" charset="0"/>
              </a:rPr>
            </a:br>
            <a:br>
              <a:rPr lang="es-CO" sz="1200" dirty="0">
                <a:latin typeface="Arial" panose="020B0604020202020204" pitchFamily="34" charset="0"/>
                <a:cs typeface="Arial" panose="020B0604020202020204" pitchFamily="34" charset="0"/>
              </a:rPr>
            </a:br>
            <a:r>
              <a:rPr lang="es-CO" sz="1200" dirty="0">
                <a:latin typeface="Arial" panose="020B0604020202020204" pitchFamily="34" charset="0"/>
                <a:cs typeface="Arial" panose="020B0604020202020204" pitchFamily="34" charset="0"/>
              </a:rPr>
              <a:t>- </a:t>
            </a:r>
            <a:r>
              <a:rPr lang="es-419" sz="1200" dirty="0">
                <a:latin typeface="Arial" panose="020B0604020202020204" pitchFamily="34" charset="0"/>
                <a:cs typeface="Arial" panose="020B0604020202020204" pitchFamily="34" charset="0"/>
              </a:rPr>
              <a:t>Compromiso, responsabilidad y buena actitud a la hora de dar la información.</a:t>
            </a:r>
            <a:br>
              <a:rPr lang="es-419" sz="1200" dirty="0">
                <a:latin typeface="Arial" panose="020B0604020202020204" pitchFamily="34" charset="0"/>
                <a:cs typeface="Arial" panose="020B0604020202020204" pitchFamily="34" charset="0"/>
              </a:rPr>
            </a:br>
            <a:br>
              <a:rPr lang="es-419" sz="1200" dirty="0">
                <a:latin typeface="Arial" panose="020B0604020202020204" pitchFamily="34" charset="0"/>
                <a:cs typeface="Arial" panose="020B0604020202020204" pitchFamily="34" charset="0"/>
              </a:rPr>
            </a:br>
            <a:r>
              <a:rPr lang="es-419" sz="1200" dirty="0">
                <a:latin typeface="Arial" panose="020B0604020202020204" pitchFamily="34" charset="0"/>
                <a:cs typeface="Arial" panose="020B0604020202020204" pitchFamily="34" charset="0"/>
              </a:rPr>
              <a:t>- Buena actitud de los funcionarios de Admisiones y la eficacia con la que ayudan en las necesidades que se nos presentan como estudiantes.</a:t>
            </a:r>
            <a:br>
              <a:rPr lang="es-419" sz="1200" dirty="0">
                <a:latin typeface="Arial" panose="020B0604020202020204" pitchFamily="34" charset="0"/>
                <a:cs typeface="Arial" panose="020B0604020202020204" pitchFamily="34" charset="0"/>
              </a:rPr>
            </a:br>
            <a:br>
              <a:rPr lang="es-419" sz="1200" dirty="0">
                <a:latin typeface="Arial" panose="020B0604020202020204" pitchFamily="34" charset="0"/>
                <a:cs typeface="Arial" panose="020B0604020202020204" pitchFamily="34" charset="0"/>
              </a:rPr>
            </a:br>
            <a:r>
              <a:rPr lang="es-419" sz="1200" dirty="0">
                <a:latin typeface="Arial" panose="020B0604020202020204" pitchFamily="34" charset="0"/>
                <a:cs typeface="Arial" panose="020B0604020202020204" pitchFamily="34" charset="0"/>
              </a:rPr>
              <a:t>- Disposición en los complimientos de documentación y orientación asertivamente.</a:t>
            </a:r>
            <a:br>
              <a:rPr lang="es-419" sz="1200" dirty="0">
                <a:latin typeface="Arial" panose="020B0604020202020204" pitchFamily="34" charset="0"/>
                <a:cs typeface="Arial" panose="020B0604020202020204" pitchFamily="34" charset="0"/>
              </a:rPr>
            </a:br>
            <a:br>
              <a:rPr lang="es-419" sz="1200" dirty="0">
                <a:latin typeface="Arial" panose="020B0604020202020204" pitchFamily="34" charset="0"/>
                <a:cs typeface="Arial" panose="020B0604020202020204" pitchFamily="34" charset="0"/>
              </a:rPr>
            </a:br>
            <a:r>
              <a:rPr lang="es-419" sz="1200" dirty="0">
                <a:latin typeface="Arial" panose="020B0604020202020204" pitchFamily="34" charset="0"/>
                <a:cs typeface="Arial" panose="020B0604020202020204" pitchFamily="34" charset="0"/>
              </a:rPr>
              <a:t>- Tienen una manera muy agradable de atender a los chicos de la universidad.</a:t>
            </a:r>
            <a:br>
              <a:rPr lang="es-419" sz="1200" dirty="0">
                <a:latin typeface="Arial" panose="020B0604020202020204" pitchFamily="34" charset="0"/>
                <a:cs typeface="Arial" panose="020B0604020202020204" pitchFamily="34" charset="0"/>
              </a:rPr>
            </a:br>
            <a:br>
              <a:rPr lang="es-419" sz="1200" dirty="0">
                <a:latin typeface="Arial" panose="020B0604020202020204" pitchFamily="34" charset="0"/>
                <a:cs typeface="Arial" panose="020B0604020202020204" pitchFamily="34" charset="0"/>
              </a:rPr>
            </a:br>
            <a:r>
              <a:rPr lang="es-419" sz="1200" dirty="0">
                <a:latin typeface="Arial" panose="020B0604020202020204" pitchFamily="34" charset="0"/>
                <a:cs typeface="Arial" panose="020B0604020202020204" pitchFamily="34" charset="0"/>
              </a:rPr>
              <a:t> </a:t>
            </a: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r>
              <a:rPr lang="es-CO" sz="1200" dirty="0">
                <a:latin typeface="Arial" panose="020B0604020202020204" pitchFamily="34" charset="0"/>
                <a:cs typeface="Arial" panose="020B0604020202020204" pitchFamily="34" charset="0"/>
              </a:rPr>
              <a:t> </a:t>
            </a: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dirty="0"/>
            </a:br>
            <a:br>
              <a:rPr lang="es-ES" sz="1400" dirty="0"/>
            </a:br>
            <a:endParaRPr lang="es-ES" sz="1400" dirty="0"/>
          </a:p>
        </p:txBody>
      </p:sp>
    </p:spTree>
    <p:extLst>
      <p:ext uri="{BB962C8B-B14F-4D97-AF65-F5344CB8AC3E}">
        <p14:creationId xmlns:p14="http://schemas.microsoft.com/office/powerpoint/2010/main" val="3013570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587352" y="527280"/>
            <a:ext cx="7821961" cy="4629569"/>
          </a:xfrm>
        </p:spPr>
        <p:txBody>
          <a:bodyPr>
            <a:noAutofit/>
          </a:bodyPr>
          <a:lstStyle/>
          <a:p>
            <a:pPr algn="l"/>
            <a:br>
              <a:rPr lang="es-ES" sz="1400" dirty="0"/>
            </a:br>
            <a:br>
              <a:rPr lang="es-ES" sz="1400" dirty="0"/>
            </a:br>
            <a:br>
              <a:rPr lang="es-ES" sz="1400" dirty="0"/>
            </a:br>
            <a:br>
              <a:rPr lang="es-ES" sz="1400" dirty="0"/>
            </a:br>
            <a:br>
              <a:rPr lang="es-ES" sz="1400" dirty="0"/>
            </a:br>
            <a:r>
              <a:rPr lang="es-CO" sz="1200" b="1" dirty="0">
                <a:latin typeface="Arial" panose="020B0604020202020204" pitchFamily="34" charset="0"/>
                <a:cs typeface="Arial" panose="020B0604020202020204" pitchFamily="34" charset="0"/>
              </a:rPr>
              <a:t>DEBILIDADES:</a:t>
            </a:r>
            <a:br>
              <a:rPr lang="es-CO" sz="1200" b="1" dirty="0">
                <a:latin typeface="Arial" panose="020B0604020202020204" pitchFamily="34" charset="0"/>
                <a:cs typeface="Arial" panose="020B0604020202020204" pitchFamily="34" charset="0"/>
              </a:rPr>
            </a:br>
            <a:br>
              <a:rPr lang="es-CO" sz="1200" dirty="0">
                <a:latin typeface="Arial" panose="020B0604020202020204" pitchFamily="34" charset="0"/>
                <a:cs typeface="Arial" panose="020B0604020202020204" pitchFamily="34" charset="0"/>
              </a:rPr>
            </a:br>
            <a:r>
              <a:rPr lang="es-CO" sz="1200" dirty="0">
                <a:latin typeface="Arial" panose="020B0604020202020204" pitchFamily="34" charset="0"/>
                <a:cs typeface="Arial" panose="020B0604020202020204" pitchFamily="34" charset="0"/>
              </a:rPr>
              <a:t>- Se sugiere q</a:t>
            </a:r>
            <a:r>
              <a:rPr lang="es-419" sz="1200" dirty="0">
                <a:latin typeface="Arial" panose="020B0604020202020204" pitchFamily="34" charset="0"/>
                <a:cs typeface="Arial" panose="020B0604020202020204" pitchFamily="34" charset="0"/>
              </a:rPr>
              <a:t>ue deben dejar entrar a los estudiantes que se encuentran en proceso de selección con el fin obtener una mejor información, es decir que el diálogo sea presencial y no vía telefónica.</a:t>
            </a:r>
            <a:br>
              <a:rPr lang="es-419" sz="1200" dirty="0">
                <a:latin typeface="Arial" panose="020B0604020202020204" pitchFamily="34" charset="0"/>
                <a:cs typeface="Arial" panose="020B0604020202020204" pitchFamily="34" charset="0"/>
              </a:rPr>
            </a:br>
            <a:br>
              <a:rPr lang="es-419" sz="1200" dirty="0">
                <a:latin typeface="Arial" panose="020B0604020202020204" pitchFamily="34" charset="0"/>
                <a:cs typeface="Arial" panose="020B0604020202020204" pitchFamily="34" charset="0"/>
              </a:rPr>
            </a:br>
            <a:r>
              <a:rPr lang="es-419" sz="1200" dirty="0">
                <a:latin typeface="Arial" panose="020B0604020202020204" pitchFamily="34" charset="0"/>
                <a:cs typeface="Arial" panose="020B0604020202020204" pitchFamily="34" charset="0"/>
              </a:rPr>
              <a:t> </a:t>
            </a: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r>
              <a:rPr lang="es-CO" sz="1200" dirty="0">
                <a:latin typeface="Arial" panose="020B0604020202020204" pitchFamily="34" charset="0"/>
                <a:cs typeface="Arial" panose="020B0604020202020204" pitchFamily="34" charset="0"/>
              </a:rPr>
              <a:t> </a:t>
            </a: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dirty="0"/>
            </a:br>
            <a:br>
              <a:rPr lang="es-ES" sz="1400" dirty="0"/>
            </a:br>
            <a:endParaRPr lang="es-ES" sz="1400" dirty="0"/>
          </a:p>
        </p:txBody>
      </p:sp>
    </p:spTree>
    <p:extLst>
      <p:ext uri="{BB962C8B-B14F-4D97-AF65-F5344CB8AC3E}">
        <p14:creationId xmlns:p14="http://schemas.microsoft.com/office/powerpoint/2010/main" val="1582807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2"/>
          <p:cNvSpPr txBox="1">
            <a:spLocks/>
          </p:cNvSpPr>
          <p:nvPr/>
        </p:nvSpPr>
        <p:spPr>
          <a:xfrm>
            <a:off x="457201" y="2601366"/>
            <a:ext cx="5366657"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Clr>
                <a:srgbClr val="0A2C32"/>
              </a:buClr>
              <a:buSzPts val="3200"/>
              <a:buNone/>
            </a:pPr>
            <a:r>
              <a:rPr lang="es-ES" dirty="0">
                <a:solidFill>
                  <a:srgbClr val="0A2C32"/>
                </a:solidFill>
                <a:latin typeface="Arial Black"/>
                <a:sym typeface="Arial Black"/>
              </a:rPr>
              <a:t>Subproceso de Biblioteca</a:t>
            </a:r>
            <a:endParaRPr lang="es-ES" dirty="0"/>
          </a:p>
        </p:txBody>
      </p:sp>
      <p:sp>
        <p:nvSpPr>
          <p:cNvPr id="10" name="Marcador de contenido 2"/>
          <p:cNvSpPr>
            <a:spLocks noGrp="1"/>
          </p:cNvSpPr>
          <p:nvPr>
            <p:ph idx="1"/>
          </p:nvPr>
        </p:nvSpPr>
        <p:spPr>
          <a:xfrm>
            <a:off x="5636934" y="1414357"/>
            <a:ext cx="3049867" cy="2477056"/>
          </a:xfrm>
        </p:spPr>
        <p:txBody>
          <a:bodyPr>
            <a:normAutofit/>
          </a:bodyPr>
          <a:lstStyle/>
          <a:p>
            <a:pPr marL="0" indent="0">
              <a:buNone/>
            </a:pPr>
            <a:endParaRPr lang="es-ES" sz="1600" dirty="0">
              <a:solidFill>
                <a:schemeClr val="bg1"/>
              </a:solidFill>
            </a:endParaRPr>
          </a:p>
          <a:p>
            <a:pPr marL="0" indent="0">
              <a:buNone/>
            </a:pPr>
            <a:endParaRPr lang="es-ES" sz="1600" dirty="0">
              <a:solidFill>
                <a:schemeClr val="bg1"/>
              </a:solidFill>
            </a:endParaRPr>
          </a:p>
        </p:txBody>
      </p:sp>
    </p:spTree>
    <p:extLst>
      <p:ext uri="{BB962C8B-B14F-4D97-AF65-F5344CB8AC3E}">
        <p14:creationId xmlns:p14="http://schemas.microsoft.com/office/powerpoint/2010/main" val="220137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607374" y="-460536"/>
            <a:ext cx="8142833" cy="4979140"/>
          </a:xfrm>
        </p:spPr>
        <p:txBody>
          <a:bodyPr>
            <a:normAutofit fontScale="90000"/>
          </a:bodyPr>
          <a:lstStyle/>
          <a:p>
            <a:pPr algn="l"/>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419" sz="1300" dirty="0">
                <a:latin typeface="Arial" panose="020B0604020202020204" pitchFamily="34" charset="0"/>
                <a:cs typeface="Arial" panose="020B0604020202020204" pitchFamily="34" charset="0"/>
              </a:rPr>
              <a:t>Durante los meses que comprenden de enero a junio de 2023, los usuarios atendidos en la biblioteca calificaron la atención recibida en la consolas de satisfacción que se encuentra ubicada en el área de servicios al público.</a:t>
            </a:r>
            <a:br>
              <a:rPr lang="es-419" sz="1300" dirty="0">
                <a:latin typeface="Arial" panose="020B0604020202020204" pitchFamily="34" charset="0"/>
                <a:cs typeface="Arial" panose="020B0604020202020204" pitchFamily="34" charset="0"/>
              </a:rPr>
            </a:br>
            <a:br>
              <a:rPr lang="es-419" sz="1300" dirty="0">
                <a:latin typeface="Arial" panose="020B0604020202020204" pitchFamily="34" charset="0"/>
                <a:cs typeface="Arial" panose="020B0604020202020204" pitchFamily="34" charset="0"/>
              </a:rPr>
            </a:br>
            <a:br>
              <a:rPr lang="es-419" sz="1300" dirty="0">
                <a:latin typeface="Arial" panose="020B0604020202020204" pitchFamily="34" charset="0"/>
                <a:cs typeface="Arial" panose="020B0604020202020204" pitchFamily="34" charset="0"/>
              </a:rPr>
            </a:br>
            <a:r>
              <a:rPr lang="es-419" sz="1300" dirty="0">
                <a:latin typeface="Arial" panose="020B0604020202020204" pitchFamily="34" charset="0"/>
                <a:cs typeface="Arial" panose="020B0604020202020204" pitchFamily="34" charset="0"/>
              </a:rPr>
              <a:t> Este análisis arroja un resultado excelente y bueno en cuanto a la amabilidad, puntualidad y efectividad en las respuestas y/o solicitudes realizadas a los usuarios. Sin embargo una de ellas fue calificada como: Deficiente en la amabilidad, mala en la Puntualidad y regular en la Efectividad. Desafortunadamente la consola no permite realizar comentarios que sin lugar a dudas es un importante insumo por lo menos para las dependencias que tenemos servicios al público. De todas formas se envío al personal a una capacitación convocada por el área de Comunicaciones sobre la "Cultura del Servicio 2023"</a:t>
            </a:r>
            <a:br>
              <a:rPr lang="es-ES" sz="13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dirty="0"/>
            </a:br>
            <a:br>
              <a:rPr lang="es-ES" sz="1400" dirty="0"/>
            </a:br>
            <a:endParaRPr lang="es-ES" sz="1400" dirty="0"/>
          </a:p>
        </p:txBody>
      </p:sp>
    </p:spTree>
    <p:extLst>
      <p:ext uri="{BB962C8B-B14F-4D97-AF65-F5344CB8AC3E}">
        <p14:creationId xmlns:p14="http://schemas.microsoft.com/office/powerpoint/2010/main" val="838419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F7778-7BD2-411F-9670-616E60B84CF5}"/>
              </a:ext>
            </a:extLst>
          </p:cNvPr>
          <p:cNvSpPr>
            <a:spLocks noGrp="1"/>
          </p:cNvSpPr>
          <p:nvPr>
            <p:ph type="ctrTitle"/>
          </p:nvPr>
        </p:nvSpPr>
        <p:spPr>
          <a:xfrm>
            <a:off x="367095" y="727651"/>
            <a:ext cx="7984314" cy="3868270"/>
          </a:xfrm>
        </p:spPr>
        <p:txBody>
          <a:bodyPr>
            <a:normAutofit/>
          </a:bodyPr>
          <a:lstStyle/>
          <a:p>
            <a:pPr algn="l"/>
            <a:br>
              <a:rPr lang="es-ES" dirty="0">
                <a:latin typeface="Arial" panose="020B0604020202020204" pitchFamily="34" charset="0"/>
                <a:cs typeface="Arial" panose="020B0604020202020204" pitchFamily="34" charset="0"/>
              </a:rPr>
            </a:br>
            <a:br>
              <a:rPr lang="es-ES" dirty="0"/>
            </a:br>
            <a:br>
              <a:rPr lang="es-ES" dirty="0"/>
            </a:br>
            <a:r>
              <a:rPr lang="es-ES" dirty="0"/>
              <a:t> </a:t>
            </a:r>
            <a:br>
              <a:rPr lang="es-ES" dirty="0"/>
            </a:br>
            <a:endParaRPr lang="es-ES" dirty="0"/>
          </a:p>
        </p:txBody>
      </p:sp>
      <p:sp>
        <p:nvSpPr>
          <p:cNvPr id="3" name="Rectángulo 2">
            <a:extLst>
              <a:ext uri="{FF2B5EF4-FFF2-40B4-BE49-F238E27FC236}">
                <a16:creationId xmlns:a16="http://schemas.microsoft.com/office/drawing/2014/main" id="{4A7AA000-2792-4B64-A6EB-2735FCEAA2CE}"/>
              </a:ext>
            </a:extLst>
          </p:cNvPr>
          <p:cNvSpPr/>
          <p:nvPr/>
        </p:nvSpPr>
        <p:spPr>
          <a:xfrm>
            <a:off x="367094" y="533955"/>
            <a:ext cx="8363925" cy="1384995"/>
          </a:xfrm>
          <a:prstGeom prst="rect">
            <a:avLst/>
          </a:prstGeom>
        </p:spPr>
        <p:txBody>
          <a:bodyPr wrap="square">
            <a:spAutoFit/>
          </a:bodyPr>
          <a:lstStyle/>
          <a:p>
            <a:r>
              <a:rPr lang="es-ES" sz="1200" b="1" dirty="0">
                <a:latin typeface="Arial" panose="020B0604020202020204" pitchFamily="34" charset="0"/>
                <a:cs typeface="Arial" panose="020B0604020202020204" pitchFamily="34" charset="0"/>
              </a:rPr>
              <a:t>FORTALEZAS:</a:t>
            </a:r>
          </a:p>
          <a:p>
            <a:endParaRPr lang="es-ES" sz="1200" b="1"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 La atención en el proceso de Biblioteca la califican como buena y  excelente, representando una fortaleza.</a:t>
            </a:r>
          </a:p>
          <a:p>
            <a:endParaRPr lang="es-ES"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 El proceso demuestra efectividad, amabilidad y puntualidad en los servicios que presta.</a:t>
            </a:r>
          </a:p>
          <a:p>
            <a:endParaRPr lang="es-ES"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 Se destaca que el equipo de trabajo de la Biblioteca, son personas comprometidas, íntegras y respetuosas.</a:t>
            </a:r>
            <a:endParaRPr lang="es-CO" sz="1200" dirty="0"/>
          </a:p>
        </p:txBody>
      </p:sp>
      <p:sp>
        <p:nvSpPr>
          <p:cNvPr id="4" name="Rectángulo 3">
            <a:extLst>
              <a:ext uri="{FF2B5EF4-FFF2-40B4-BE49-F238E27FC236}">
                <a16:creationId xmlns:a16="http://schemas.microsoft.com/office/drawing/2014/main" id="{6252A18D-E6A8-47D5-A296-14DDD8982C46}"/>
              </a:ext>
            </a:extLst>
          </p:cNvPr>
          <p:cNvSpPr/>
          <p:nvPr/>
        </p:nvSpPr>
        <p:spPr>
          <a:xfrm>
            <a:off x="685801" y="1061238"/>
            <a:ext cx="3445686" cy="3414816"/>
          </a:xfrm>
          <a:prstGeom prst="rect">
            <a:avLst/>
          </a:prstGeom>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5" name="Rectángulo 4">
            <a:extLst>
              <a:ext uri="{FF2B5EF4-FFF2-40B4-BE49-F238E27FC236}">
                <a16:creationId xmlns:a16="http://schemas.microsoft.com/office/drawing/2014/main" id="{18474EAB-192B-4628-8144-26EBCA8C23C3}"/>
              </a:ext>
            </a:extLst>
          </p:cNvPr>
          <p:cNvSpPr/>
          <p:nvPr/>
        </p:nvSpPr>
        <p:spPr>
          <a:xfrm>
            <a:off x="754213" y="1114634"/>
            <a:ext cx="3377274" cy="3270481"/>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6" name="Rectángulo 5">
            <a:extLst>
              <a:ext uri="{FF2B5EF4-FFF2-40B4-BE49-F238E27FC236}">
                <a16:creationId xmlns:a16="http://schemas.microsoft.com/office/drawing/2014/main" id="{047416B6-CA01-4AA0-923C-474C3DA7D93C}"/>
              </a:ext>
            </a:extLst>
          </p:cNvPr>
          <p:cNvSpPr/>
          <p:nvPr/>
        </p:nvSpPr>
        <p:spPr>
          <a:xfrm>
            <a:off x="4466043" y="867006"/>
            <a:ext cx="3377274" cy="3270481"/>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7" name="Rectángulo 6">
            <a:extLst>
              <a:ext uri="{FF2B5EF4-FFF2-40B4-BE49-F238E27FC236}">
                <a16:creationId xmlns:a16="http://schemas.microsoft.com/office/drawing/2014/main" id="{2FD5071A-DFC7-496A-B395-91E60DCC48A2}"/>
              </a:ext>
            </a:extLst>
          </p:cNvPr>
          <p:cNvSpPr/>
          <p:nvPr/>
        </p:nvSpPr>
        <p:spPr>
          <a:xfrm>
            <a:off x="685800" y="1006013"/>
            <a:ext cx="2444517" cy="675949"/>
          </a:xfrm>
          <a:prstGeom prst="rect">
            <a:avLst/>
          </a:prstGeom>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8" name="Rectángulo: esquinas redondeadas 7">
            <a:extLst>
              <a:ext uri="{FF2B5EF4-FFF2-40B4-BE49-F238E27FC236}">
                <a16:creationId xmlns:a16="http://schemas.microsoft.com/office/drawing/2014/main" id="{A1800258-0734-4607-9337-E4941741F04C}"/>
              </a:ext>
            </a:extLst>
          </p:cNvPr>
          <p:cNvSpPr/>
          <p:nvPr/>
        </p:nvSpPr>
        <p:spPr>
          <a:xfrm>
            <a:off x="754213" y="1328216"/>
            <a:ext cx="1281495" cy="2242616"/>
          </a:xfrm>
          <a:prstGeom prst="round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9" name="Rectángulo 8">
            <a:extLst>
              <a:ext uri="{FF2B5EF4-FFF2-40B4-BE49-F238E27FC236}">
                <a16:creationId xmlns:a16="http://schemas.microsoft.com/office/drawing/2014/main" id="{BDFC89F6-1FA4-4550-BE6D-7147B0458F8C}"/>
              </a:ext>
            </a:extLst>
          </p:cNvPr>
          <p:cNvSpPr/>
          <p:nvPr/>
        </p:nvSpPr>
        <p:spPr>
          <a:xfrm>
            <a:off x="412980" y="860331"/>
            <a:ext cx="914400" cy="914400"/>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669372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2"/>
          <p:cNvSpPr txBox="1">
            <a:spLocks/>
          </p:cNvSpPr>
          <p:nvPr/>
        </p:nvSpPr>
        <p:spPr>
          <a:xfrm>
            <a:off x="457201" y="2601366"/>
            <a:ext cx="5366657"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Clr>
                <a:srgbClr val="0A2C32"/>
              </a:buClr>
              <a:buSzPts val="3200"/>
              <a:buNone/>
            </a:pPr>
            <a:r>
              <a:rPr lang="es-ES" dirty="0">
                <a:solidFill>
                  <a:srgbClr val="0A2C32"/>
                </a:solidFill>
                <a:latin typeface="Arial Black"/>
                <a:sym typeface="Arial Black"/>
              </a:rPr>
              <a:t>Subproceso de Virtualidad</a:t>
            </a:r>
            <a:endParaRPr lang="es-ES" dirty="0"/>
          </a:p>
        </p:txBody>
      </p:sp>
      <p:sp>
        <p:nvSpPr>
          <p:cNvPr id="10" name="Marcador de contenido 2"/>
          <p:cNvSpPr>
            <a:spLocks noGrp="1"/>
          </p:cNvSpPr>
          <p:nvPr>
            <p:ph idx="1"/>
          </p:nvPr>
        </p:nvSpPr>
        <p:spPr>
          <a:xfrm>
            <a:off x="5636934" y="1414357"/>
            <a:ext cx="3049867" cy="2477056"/>
          </a:xfrm>
        </p:spPr>
        <p:txBody>
          <a:bodyPr>
            <a:normAutofit/>
          </a:bodyPr>
          <a:lstStyle/>
          <a:p>
            <a:pPr marL="0" indent="0">
              <a:buNone/>
            </a:pPr>
            <a:endParaRPr lang="es-ES" sz="1600" dirty="0">
              <a:solidFill>
                <a:schemeClr val="bg1"/>
              </a:solidFill>
            </a:endParaRPr>
          </a:p>
          <a:p>
            <a:pPr marL="0" indent="0">
              <a:buNone/>
            </a:pPr>
            <a:endParaRPr lang="es-ES" sz="1600" dirty="0">
              <a:solidFill>
                <a:schemeClr val="bg1"/>
              </a:solidFill>
            </a:endParaRPr>
          </a:p>
        </p:txBody>
      </p:sp>
    </p:spTree>
    <p:extLst>
      <p:ext uri="{BB962C8B-B14F-4D97-AF65-F5344CB8AC3E}">
        <p14:creationId xmlns:p14="http://schemas.microsoft.com/office/powerpoint/2010/main" val="3495930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927748" y="1646086"/>
            <a:ext cx="7528783" cy="3497414"/>
          </a:xfrm>
        </p:spPr>
        <p:txBody>
          <a:bodyPr>
            <a:normAutofit fontScale="90000"/>
          </a:bodyPr>
          <a:lstStyle/>
          <a:p>
            <a:pPr lvl="0" algn="l"/>
            <a:br>
              <a:rPr lang="es-ES" sz="1400" dirty="0"/>
            </a:br>
            <a:br>
              <a:rPr lang="es-ES" sz="1400" dirty="0"/>
            </a:br>
            <a:br>
              <a:rPr lang="es-ES" sz="1400" dirty="0"/>
            </a:br>
            <a:br>
              <a:rPr lang="es-ES" sz="1400" dirty="0"/>
            </a:br>
            <a:br>
              <a:rPr lang="es-ES" sz="1400" dirty="0"/>
            </a:br>
            <a:br>
              <a:rPr lang="es-ES" sz="1400" dirty="0"/>
            </a:br>
            <a:br>
              <a:rPr lang="es-ES" sz="16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Durante los meses de mayo y junio de 2023, se realizó la encuesta de satisfacción del subproceso de Virtualidad, dónde participararon 88 Docentes de la Institución Universitaria.  </a:t>
            </a: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Como se puede apreciar en cada pregunta y en la mayoría de comentarios de los docentes que respondieron </a:t>
            </a:r>
            <a:r>
              <a:rPr lang="es-ES" sz="1300" b="1" dirty="0">
                <a:latin typeface="Arial" panose="020B0604020202020204" pitchFamily="34" charset="0"/>
                <a:cs typeface="Arial" panose="020B0604020202020204" pitchFamily="34" charset="0"/>
              </a:rPr>
              <a:t>la encuesta más del 50%, 86.4  correspondiente a 75 docentes de los 88 encuestados </a:t>
            </a:r>
            <a:r>
              <a:rPr lang="es-ES" sz="1300" dirty="0">
                <a:latin typeface="Arial" panose="020B0604020202020204" pitchFamily="34" charset="0"/>
                <a:cs typeface="Arial" panose="020B0604020202020204" pitchFamily="34" charset="0"/>
              </a:rPr>
              <a:t>se encuentran muy satisfechos con los servicios prestados por el subproceso de Virtualidad. </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b="1" dirty="0">
                <a:latin typeface="Arial" panose="020B0604020202020204" pitchFamily="34" charset="0"/>
                <a:cs typeface="Arial" panose="020B0604020202020204" pitchFamily="34" charset="0"/>
              </a:rPr>
              <a:t>FORTALEZAS: </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a:t>
            </a:r>
            <a:r>
              <a:rPr lang="es-CO" sz="1300" dirty="0">
                <a:latin typeface="Arial" panose="020B0604020202020204" pitchFamily="34" charset="0"/>
                <a:cs typeface="Arial" panose="020B0604020202020204" pitchFamily="34" charset="0"/>
              </a:rPr>
              <a:t>El  subproceso ha respondido a nuestras solicitudes de manera oportuna y de la mejor manera.</a:t>
            </a:r>
            <a:br>
              <a:rPr lang="es-ES" sz="1300" dirty="0">
                <a:latin typeface="Arial" panose="020B0604020202020204" pitchFamily="34" charset="0"/>
                <a:cs typeface="Arial" panose="020B0604020202020204" pitchFamily="34" charset="0"/>
              </a:rPr>
            </a:br>
            <a:r>
              <a:rPr lang="es-CO" sz="1300" dirty="0">
                <a:latin typeface="Arial" panose="020B0604020202020204" pitchFamily="34" charset="0"/>
                <a:cs typeface="Arial" panose="020B0604020202020204" pitchFamily="34" charset="0"/>
              </a:rPr>
              <a:t>Ninguno, excelente servicio</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a:t>
            </a:r>
            <a:r>
              <a:rPr lang="es-CO" sz="1300" dirty="0">
                <a:latin typeface="Arial" panose="020B0604020202020204" pitchFamily="34" charset="0"/>
                <a:cs typeface="Arial" panose="020B0604020202020204" pitchFamily="34" charset="0"/>
              </a:rPr>
              <a:t>El acompañamiento que he recibido ha sido satisfactorio y he aprendido acerca del uso de herramientas virtuales para mejorar la didáctica de las clases presenciales y virtuales.</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a:t>
            </a:r>
            <a:r>
              <a:rPr lang="es-CO" sz="1300" dirty="0">
                <a:latin typeface="Arial" panose="020B0604020202020204" pitchFamily="34" charset="0"/>
                <a:cs typeface="Arial" panose="020B0604020202020204" pitchFamily="34" charset="0"/>
              </a:rPr>
              <a:t>Excelente apoyo, agilidad y amabilidad. Siempre están dispuestos  </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a:t>
            </a:r>
            <a:r>
              <a:rPr lang="es-CO" sz="1300" dirty="0">
                <a:latin typeface="Arial" panose="020B0604020202020204" pitchFamily="34" charset="0"/>
                <a:cs typeface="Arial" panose="020B0604020202020204" pitchFamily="34" charset="0"/>
              </a:rPr>
              <a:t>Toda la experiencia en virtualidad ha sido muy buena</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a:t>
            </a:r>
            <a:r>
              <a:rPr lang="es-CO" sz="1300" dirty="0">
                <a:latin typeface="Arial" panose="020B0604020202020204" pitchFamily="34" charset="0"/>
                <a:cs typeface="Arial" panose="020B0604020202020204" pitchFamily="34" charset="0"/>
              </a:rPr>
              <a:t>El servicio es excelente</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a:t>
            </a:r>
            <a:r>
              <a:rPr lang="es-CO" sz="1300" dirty="0">
                <a:latin typeface="Arial" panose="020B0604020202020204" pitchFamily="34" charset="0"/>
                <a:cs typeface="Arial" panose="020B0604020202020204" pitchFamily="34" charset="0"/>
              </a:rPr>
              <a:t>El proceso de virtualidad cuenta con un equipo interdisciplinario con un gran profesionalismo, excelente actitud y muy buen servicio al cliente.</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a:t>
            </a:r>
            <a:r>
              <a:rPr lang="es-CO" sz="1300" dirty="0">
                <a:latin typeface="Arial" panose="020B0604020202020204" pitchFamily="34" charset="0"/>
                <a:cs typeface="Arial" panose="020B0604020202020204" pitchFamily="34" charset="0"/>
              </a:rPr>
              <a:t>Siempre dispuestas a resolver dudas</a:t>
            </a:r>
            <a:br>
              <a:rPr lang="es-ES" dirty="0"/>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dirty="0"/>
            </a:br>
            <a:br>
              <a:rPr lang="es-ES" sz="1400" dirty="0"/>
            </a:br>
            <a:endParaRPr lang="es-ES" sz="1400" dirty="0"/>
          </a:p>
        </p:txBody>
      </p:sp>
    </p:spTree>
    <p:extLst>
      <p:ext uri="{BB962C8B-B14F-4D97-AF65-F5344CB8AC3E}">
        <p14:creationId xmlns:p14="http://schemas.microsoft.com/office/powerpoint/2010/main" val="1288362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854329" y="885199"/>
            <a:ext cx="7528783" cy="3497414"/>
          </a:xfrm>
        </p:spPr>
        <p:txBody>
          <a:bodyPr>
            <a:normAutofit fontScale="90000"/>
          </a:bodyPr>
          <a:lstStyle/>
          <a:p>
            <a:pPr algn="l"/>
            <a:br>
              <a:rPr lang="es-ES" sz="1300" dirty="0">
                <a:latin typeface="Arial" panose="020B0604020202020204" pitchFamily="34" charset="0"/>
                <a:cs typeface="Arial" panose="020B0604020202020204" pitchFamily="34" charset="0"/>
              </a:rPr>
            </a:br>
            <a:r>
              <a:rPr lang="es-ES" sz="1300" b="1" dirty="0">
                <a:latin typeface="Arial" panose="020B0604020202020204" pitchFamily="34" charset="0"/>
                <a:cs typeface="Arial" panose="020B0604020202020204" pitchFamily="34" charset="0"/>
              </a:rPr>
              <a:t>SUGERENCIA: </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a:t>
            </a:r>
            <a:r>
              <a:rPr lang="es-CO" sz="1300" dirty="0">
                <a:latin typeface="Arial" panose="020B0604020202020204" pitchFamily="34" charset="0"/>
                <a:cs typeface="Arial" panose="020B0604020202020204" pitchFamily="34" charset="0"/>
              </a:rPr>
              <a:t>Pienso que los cursos que dictan como ludificación, creación de los cuestionarios en la plataforma de @Medellín, deberían ser tenidos en cuenta para generar una carta al menos que compruebe la participación, porque esto puede ayudar en la acreditación de los programas en alta calidad.</a:t>
            </a:r>
            <a:br>
              <a:rPr lang="es-ES" dirty="0"/>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dirty="0"/>
            </a:br>
            <a:br>
              <a:rPr lang="es-ES" sz="1400" dirty="0"/>
            </a:br>
            <a:endParaRPr lang="es-ES" sz="1400" dirty="0"/>
          </a:p>
        </p:txBody>
      </p:sp>
    </p:spTree>
    <p:extLst>
      <p:ext uri="{BB962C8B-B14F-4D97-AF65-F5344CB8AC3E}">
        <p14:creationId xmlns:p14="http://schemas.microsoft.com/office/powerpoint/2010/main" val="483329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2"/>
          <p:cNvSpPr txBox="1">
            <a:spLocks/>
          </p:cNvSpPr>
          <p:nvPr/>
        </p:nvSpPr>
        <p:spPr>
          <a:xfrm>
            <a:off x="457201" y="2601366"/>
            <a:ext cx="5366657"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Clr>
                <a:srgbClr val="0A2C32"/>
              </a:buClr>
              <a:buSzPts val="3200"/>
              <a:buNone/>
            </a:pPr>
            <a:r>
              <a:rPr lang="es-ES" dirty="0">
                <a:solidFill>
                  <a:srgbClr val="0A2C32"/>
                </a:solidFill>
                <a:latin typeface="Arial Black"/>
                <a:sym typeface="Arial Black"/>
              </a:rPr>
              <a:t>Bienestar Institucional</a:t>
            </a:r>
            <a:endParaRPr lang="es-ES" dirty="0"/>
          </a:p>
        </p:txBody>
      </p:sp>
      <p:sp>
        <p:nvSpPr>
          <p:cNvPr id="10" name="Marcador de contenido 2"/>
          <p:cNvSpPr>
            <a:spLocks noGrp="1"/>
          </p:cNvSpPr>
          <p:nvPr>
            <p:ph idx="1"/>
          </p:nvPr>
        </p:nvSpPr>
        <p:spPr>
          <a:xfrm>
            <a:off x="5636934" y="1414357"/>
            <a:ext cx="3049867" cy="2477056"/>
          </a:xfrm>
        </p:spPr>
        <p:txBody>
          <a:bodyPr>
            <a:normAutofit/>
          </a:bodyPr>
          <a:lstStyle/>
          <a:p>
            <a:pPr marL="0" indent="0">
              <a:buNone/>
            </a:pPr>
            <a:endParaRPr lang="es-ES" sz="1600" dirty="0">
              <a:solidFill>
                <a:schemeClr val="bg1"/>
              </a:solidFill>
            </a:endParaRPr>
          </a:p>
          <a:p>
            <a:pPr marL="0" indent="0">
              <a:buNone/>
            </a:pPr>
            <a:endParaRPr lang="es-ES" sz="1600" dirty="0">
              <a:solidFill>
                <a:schemeClr val="bg1"/>
              </a:solidFill>
            </a:endParaRPr>
          </a:p>
        </p:txBody>
      </p:sp>
    </p:spTree>
    <p:extLst>
      <p:ext uri="{BB962C8B-B14F-4D97-AF65-F5344CB8AC3E}">
        <p14:creationId xmlns:p14="http://schemas.microsoft.com/office/powerpoint/2010/main" val="2266262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714166" y="574003"/>
            <a:ext cx="7742365" cy="4569497"/>
          </a:xfrm>
        </p:spPr>
        <p:txBody>
          <a:bodyPr>
            <a:normAutofit fontScale="90000"/>
          </a:bodyPr>
          <a:lstStyle/>
          <a:p>
            <a:pPr lvl="0" algn="l"/>
            <a:br>
              <a:rPr lang="es-ES" sz="1400" dirty="0"/>
            </a:br>
            <a:br>
              <a:rPr lang="es-ES" sz="1400" dirty="0"/>
            </a:br>
            <a:br>
              <a:rPr lang="es-ES" sz="1400" dirty="0"/>
            </a:br>
            <a:br>
              <a:rPr lang="es-ES" sz="1400" dirty="0"/>
            </a:br>
            <a:br>
              <a:rPr lang="es-ES" sz="1400" dirty="0"/>
            </a:br>
            <a:br>
              <a:rPr lang="es-ES" sz="1400" dirty="0"/>
            </a:br>
            <a:br>
              <a:rPr lang="es-ES" sz="16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La encuesta de Satisfacción </a:t>
            </a:r>
            <a:r>
              <a:rPr lang="es-CO" sz="1300" dirty="0">
                <a:latin typeface="Arial" panose="020B0604020202020204" pitchFamily="34" charset="0"/>
                <a:ea typeface="Calibri" panose="020F0502020204030204" pitchFamily="34" charset="0"/>
              </a:rPr>
              <a:t>de usuarios del proceso de Bienestar Institucional califica diferentes variables con respecto a los servicios que presta el proceso. Diferenciando las preguntas a evaluar por los 4 programas estratégicos</a:t>
            </a:r>
            <a:r>
              <a:rPr lang="es-ES" sz="1300" dirty="0">
                <a:latin typeface="Arial" panose="020B0604020202020204" pitchFamily="34" charset="0"/>
                <a:cs typeface="Arial" panose="020B0604020202020204" pitchFamily="34" charset="0"/>
              </a:rPr>
              <a:t>    </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Bienestar te conecta e integra</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Mi U inclusiva y diversa</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Seguridad alimentaria</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Tu Bienestar es nuestra meta</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Se recibieron un total de </a:t>
            </a:r>
            <a:r>
              <a:rPr lang="es-ES" sz="1300" b="1" dirty="0">
                <a:latin typeface="Arial" panose="020B0604020202020204" pitchFamily="34" charset="0"/>
                <a:cs typeface="Arial" panose="020B0604020202020204" pitchFamily="34" charset="0"/>
              </a:rPr>
              <a:t>7986 </a:t>
            </a:r>
            <a:r>
              <a:rPr lang="es-ES" sz="1300" dirty="0">
                <a:latin typeface="Arial" panose="020B0604020202020204" pitchFamily="34" charset="0"/>
                <a:cs typeface="Arial" panose="020B0604020202020204" pitchFamily="34" charset="0"/>
              </a:rPr>
              <a:t>en el semestre 1-2023 encuestas, calificando el nivel de satisfacción así:</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(1) Muy deficiente</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(2) Deficiente</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(3) Aceptable</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(4) Bueno</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(5) Excelente</a:t>
            </a:r>
            <a:br>
              <a:rPr lang="es-ES" sz="13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dirty="0"/>
            </a:br>
            <a:br>
              <a:rPr lang="es-ES" sz="1400" dirty="0"/>
            </a:br>
            <a:endParaRPr lang="es-ES" sz="1400" dirty="0"/>
          </a:p>
        </p:txBody>
      </p:sp>
    </p:spTree>
    <p:extLst>
      <p:ext uri="{BB962C8B-B14F-4D97-AF65-F5344CB8AC3E}">
        <p14:creationId xmlns:p14="http://schemas.microsoft.com/office/powerpoint/2010/main" val="275281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28216" y="3597530"/>
            <a:ext cx="6487567" cy="1421866"/>
          </a:xfrm>
        </p:spPr>
        <p:txBody>
          <a:bodyPr>
            <a:normAutofit fontScale="85000" lnSpcReduction="10000"/>
          </a:bodyPr>
          <a:lstStyle/>
          <a:p>
            <a:pPr marL="0" lvl="0" indent="0" algn="ctr">
              <a:lnSpc>
                <a:spcPct val="120000"/>
              </a:lnSpc>
              <a:spcBef>
                <a:spcPts val="0"/>
              </a:spcBef>
              <a:buClr>
                <a:schemeClr val="lt1"/>
              </a:buClr>
              <a:buSzPct val="100000"/>
              <a:buNone/>
            </a:pPr>
            <a:r>
              <a:rPr lang="es-ES" sz="2400" dirty="0">
                <a:solidFill>
                  <a:schemeClr val="lt1"/>
                </a:solidFill>
                <a:latin typeface="Arial" panose="020B0604020202020204" pitchFamily="34" charset="0"/>
                <a:ea typeface="Arial"/>
                <a:cs typeface="Arial" panose="020B0604020202020204" pitchFamily="34" charset="0"/>
                <a:sym typeface="Arial"/>
              </a:rPr>
              <a:t>Institución Universitaria Colegio Mayor de Antioquia </a:t>
            </a:r>
          </a:p>
          <a:p>
            <a:pPr marL="0" lvl="0" indent="0" algn="ctr">
              <a:lnSpc>
                <a:spcPct val="120000"/>
              </a:lnSpc>
              <a:spcBef>
                <a:spcPts val="0"/>
              </a:spcBef>
              <a:buClr>
                <a:schemeClr val="lt1"/>
              </a:buClr>
              <a:buSzPct val="100000"/>
              <a:buNone/>
            </a:pPr>
            <a:r>
              <a:rPr lang="es-ES" sz="2400" dirty="0">
                <a:solidFill>
                  <a:schemeClr val="lt1"/>
                </a:solidFill>
                <a:latin typeface="Arial" panose="020B0604020202020204" pitchFamily="34" charset="0"/>
                <a:cs typeface="Arial" panose="020B0604020202020204" pitchFamily="34" charset="0"/>
                <a:sym typeface="Arial"/>
              </a:rPr>
              <a:t>Planeación Institucional</a:t>
            </a:r>
          </a:p>
          <a:p>
            <a:pPr marL="0" lvl="0" indent="0" algn="ctr">
              <a:lnSpc>
                <a:spcPct val="120000"/>
              </a:lnSpc>
              <a:spcBef>
                <a:spcPts val="0"/>
              </a:spcBef>
              <a:buClr>
                <a:schemeClr val="lt1"/>
              </a:buClr>
              <a:buSzPct val="100000"/>
              <a:buNone/>
            </a:pPr>
            <a:r>
              <a:rPr lang="es-ES" sz="2400" dirty="0">
                <a:solidFill>
                  <a:schemeClr val="lt1"/>
                </a:solidFill>
                <a:latin typeface="Arial" panose="020B0604020202020204" pitchFamily="34" charset="0"/>
                <a:cs typeface="Arial" panose="020B0604020202020204" pitchFamily="34" charset="0"/>
                <a:sym typeface="Arial"/>
              </a:rPr>
              <a:t>2023</a:t>
            </a:r>
            <a:endParaRPr lang="es-ES" sz="2400" dirty="0">
              <a:latin typeface="Arial" panose="020B0604020202020204" pitchFamily="34" charset="0"/>
              <a:cs typeface="Arial" panose="020B0604020202020204" pitchFamily="34" charset="0"/>
            </a:endParaRPr>
          </a:p>
          <a:p>
            <a:pPr marL="0" indent="0">
              <a:buNone/>
            </a:pPr>
            <a:endParaRPr lang="es-ES" sz="1600" dirty="0">
              <a:solidFill>
                <a:schemeClr val="bg1"/>
              </a:solidFill>
            </a:endParaRPr>
          </a:p>
          <a:p>
            <a:pPr marL="0" indent="0">
              <a:buNone/>
            </a:pPr>
            <a:endParaRPr lang="es-ES" sz="1600" dirty="0">
              <a:solidFill>
                <a:schemeClr val="bg1"/>
              </a:solidFill>
            </a:endParaRPr>
          </a:p>
        </p:txBody>
      </p:sp>
      <p:sp>
        <p:nvSpPr>
          <p:cNvPr id="4" name="Marcador de contenido 2"/>
          <p:cNvSpPr txBox="1">
            <a:spLocks/>
          </p:cNvSpPr>
          <p:nvPr/>
        </p:nvSpPr>
        <p:spPr>
          <a:xfrm>
            <a:off x="834307" y="437803"/>
            <a:ext cx="7575503" cy="284602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spcBef>
                <a:spcPts val="0"/>
              </a:spcBef>
              <a:buClr>
                <a:srgbClr val="F19408"/>
              </a:buClr>
              <a:buSzPts val="3200"/>
              <a:buNone/>
            </a:pPr>
            <a:r>
              <a:rPr lang="es-ES" sz="3800" dirty="0">
                <a:solidFill>
                  <a:srgbClr val="F19408"/>
                </a:solidFill>
                <a:latin typeface="Arial Black"/>
                <a:ea typeface="Arial Black"/>
                <a:cs typeface="Arial Black"/>
                <a:sym typeface="Arial Black"/>
              </a:rPr>
              <a:t>Informe  de percepción de los usuarios</a:t>
            </a:r>
          </a:p>
          <a:p>
            <a:pPr marL="0" lvl="0" indent="0" algn="ctr">
              <a:spcBef>
                <a:spcPts val="0"/>
              </a:spcBef>
              <a:buClr>
                <a:srgbClr val="F19408"/>
              </a:buClr>
              <a:buSzPts val="3200"/>
              <a:buNone/>
            </a:pPr>
            <a:r>
              <a:rPr lang="es-ES" sz="3800" dirty="0">
                <a:solidFill>
                  <a:srgbClr val="F19408"/>
                </a:solidFill>
                <a:latin typeface="Arial Black"/>
                <a:sym typeface="Arial Black"/>
              </a:rPr>
              <a:t>2023-1 </a:t>
            </a:r>
          </a:p>
          <a:p>
            <a:pPr marL="0" lvl="0" indent="0" algn="ctr">
              <a:spcBef>
                <a:spcPts val="0"/>
              </a:spcBef>
              <a:buClr>
                <a:srgbClr val="F19408"/>
              </a:buClr>
              <a:buSzPts val="3200"/>
              <a:buNone/>
            </a:pPr>
            <a:endParaRPr lang="es-ES" dirty="0">
              <a:solidFill>
                <a:srgbClr val="F19408"/>
              </a:solidFill>
              <a:latin typeface="Arial Black"/>
              <a:sym typeface="Arial Black"/>
            </a:endParaRPr>
          </a:p>
          <a:p>
            <a:pPr marL="0" lvl="0" indent="0" algn="ctr">
              <a:spcBef>
                <a:spcPts val="0"/>
              </a:spcBef>
              <a:buClr>
                <a:srgbClr val="F19408"/>
              </a:buClr>
              <a:buSzPts val="3200"/>
              <a:buNone/>
            </a:pPr>
            <a:endParaRPr lang="es-ES" dirty="0">
              <a:solidFill>
                <a:srgbClr val="F19408"/>
              </a:solidFill>
              <a:latin typeface="Arial Black"/>
              <a:sym typeface="Arial Black"/>
            </a:endParaRPr>
          </a:p>
          <a:p>
            <a:pPr marL="0" lvl="0" indent="0" algn="ctr">
              <a:spcBef>
                <a:spcPts val="0"/>
              </a:spcBef>
              <a:buClr>
                <a:srgbClr val="F19408"/>
              </a:buClr>
              <a:buSzPts val="3200"/>
              <a:buNone/>
            </a:pPr>
            <a:r>
              <a:rPr lang="es-ES" b="1" dirty="0">
                <a:solidFill>
                  <a:srgbClr val="F19408"/>
                </a:solidFill>
                <a:latin typeface="Arial" panose="020B0604020202020204" pitchFamily="34" charset="0"/>
                <a:cs typeface="Arial" panose="020B0604020202020204" pitchFamily="34" charset="0"/>
                <a:sym typeface="Arial Black"/>
              </a:rPr>
              <a:t>Comunicaciones – Admisiones – Biblioteca - Virtualidad – Bienestar Institucional</a:t>
            </a:r>
          </a:p>
        </p:txBody>
      </p:sp>
    </p:spTree>
    <p:extLst>
      <p:ext uri="{BB962C8B-B14F-4D97-AF65-F5344CB8AC3E}">
        <p14:creationId xmlns:p14="http://schemas.microsoft.com/office/powerpoint/2010/main" val="651544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760886" y="420490"/>
            <a:ext cx="7335225" cy="4825629"/>
          </a:xfrm>
        </p:spPr>
        <p:txBody>
          <a:bodyPr>
            <a:normAutofit fontScale="90000"/>
          </a:bodyPr>
          <a:lstStyle/>
          <a:p>
            <a:pPr algn="l"/>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Como resultado se tiene que el 83.73% de beneficiarios. Evalúan el proceso de Bienestar Institucional y los servicios entre bueno y excelente, siendo excelente el nivel de satisfacción más alto.</a:t>
            </a:r>
            <a:br>
              <a:rPr lang="es-ES" sz="1300" dirty="0">
                <a:latin typeface="Arial" panose="020B0604020202020204" pitchFamily="34" charset="0"/>
                <a:cs typeface="Arial" panose="020B0604020202020204" pitchFamily="34" charset="0"/>
              </a:rPr>
            </a:br>
            <a:br>
              <a:rPr lang="es-ES" sz="1300" dirty="0">
                <a:solidFill>
                  <a:srgbClr val="FF0000"/>
                </a:solidFill>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Los usuarios destacan como </a:t>
            </a:r>
            <a:r>
              <a:rPr lang="es-ES" sz="1300" b="1" dirty="0">
                <a:latin typeface="Arial" panose="020B0604020202020204" pitchFamily="34" charset="0"/>
                <a:cs typeface="Arial" panose="020B0604020202020204" pitchFamily="34" charset="0"/>
              </a:rPr>
              <a:t>fortalezas </a:t>
            </a:r>
            <a:r>
              <a:rPr lang="es-ES" sz="1300" dirty="0">
                <a:latin typeface="Arial" panose="020B0604020202020204" pitchFamily="34" charset="0"/>
                <a:cs typeface="Arial" panose="020B0604020202020204" pitchFamily="34" charset="0"/>
              </a:rPr>
              <a:t>de los servicios de Bienestar las siguientes:</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Aporte el desarrollo integral: salud mental, desarrollo humano y calidad de vida, permanencia en la institución y la calidad académica de los mas vulnerables y pertinencia de los servicios y actividades ofertados para la comunidad institucional.</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Las vacaciones recreativas para hijos de empleados, contratistas y egresados es una actividad que los usuarios califican entre buena y excelente, así mismo las activaciones culturales desconcentración y C4T4 2023-01</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El tiquete de transporte estudiantil fue una actividad calificada entre buena y excelente en su mayoría, esta calificación por los usuarios beneficiados de este auxilio.</a:t>
            </a: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No hay aspectos por mejorar según los resultados de la Encuesta</a:t>
            </a:r>
            <a:br>
              <a:rPr lang="es-ES" sz="1200" dirty="0">
                <a:latin typeface="Arial" panose="020B0604020202020204" pitchFamily="34" charset="0"/>
                <a:cs typeface="Arial" panose="020B0604020202020204" pitchFamily="34" charset="0"/>
              </a:rPr>
            </a:br>
            <a:br>
              <a:rPr lang="es-ES" dirty="0"/>
            </a:br>
            <a:br>
              <a:rPr lang="es-ES" sz="1400" dirty="0"/>
            </a:br>
            <a:endParaRPr lang="es-ES" sz="1400" dirty="0"/>
          </a:p>
        </p:txBody>
      </p:sp>
    </p:spTree>
    <p:extLst>
      <p:ext uri="{BB962C8B-B14F-4D97-AF65-F5344CB8AC3E}">
        <p14:creationId xmlns:p14="http://schemas.microsoft.com/office/powerpoint/2010/main" val="2205114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59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p:nvPr/>
        </p:nvSpPr>
        <p:spPr>
          <a:xfrm>
            <a:off x="712694" y="1340260"/>
            <a:ext cx="7718611" cy="3089074"/>
          </a:xfrm>
          <a:prstGeom prst="rect">
            <a:avLst/>
          </a:prstGeom>
          <a:noFill/>
          <a:ln>
            <a:noFill/>
          </a:ln>
        </p:spPr>
        <p:txBody>
          <a:bodyPr spcFirstLastPara="1" wrap="square" lIns="91425" tIns="45700" rIns="91425" bIns="45700" anchor="t" anchorCtr="0">
            <a:normAutofit fontScale="85000" lnSpcReduction="20000"/>
          </a:bodyPr>
          <a:lstStyle/>
          <a:p>
            <a:pPr marL="0" indent="0" algn="just">
              <a:buNone/>
            </a:pPr>
            <a:r>
              <a:rPr lang="es-ES" sz="3200" dirty="0">
                <a:latin typeface="Arial" panose="020B0604020202020204" pitchFamily="34" charset="0"/>
                <a:cs typeface="Arial" panose="020B0604020202020204" pitchFamily="34" charset="0"/>
              </a:rPr>
              <a:t>Los procesos institucionales mediante encuestas evaluaron el nivel de satisfacción de los usuarios que utilizan los servicios institucionales. </a:t>
            </a:r>
          </a:p>
          <a:p>
            <a:pPr marL="0" indent="0" algn="just">
              <a:buNone/>
            </a:pPr>
            <a:endParaRPr lang="es-ES" sz="3200" dirty="0">
              <a:latin typeface="Arial" panose="020B0604020202020204" pitchFamily="34" charset="0"/>
              <a:cs typeface="Arial" panose="020B0604020202020204" pitchFamily="34" charset="0"/>
            </a:endParaRPr>
          </a:p>
          <a:p>
            <a:pPr marL="0" indent="0" algn="just">
              <a:buNone/>
            </a:pPr>
            <a:r>
              <a:rPr lang="es-ES" sz="3200" dirty="0">
                <a:latin typeface="Arial" panose="020B0604020202020204" pitchFamily="34" charset="0"/>
                <a:cs typeface="Arial" panose="020B0604020202020204" pitchFamily="34" charset="0"/>
              </a:rPr>
              <a:t>Las encuestas fueron compartidas por diferentes medios comunicativos como (página institucional, formulario de preguntas al correo institucional, redes sociales, consolas de calificación, entre otras) </a:t>
            </a:r>
          </a:p>
          <a:p>
            <a:pPr marL="0" indent="0">
              <a:buNone/>
            </a:pPr>
            <a:endParaRPr lang="es-ES" sz="3200" dirty="0">
              <a:latin typeface="Arial" panose="020B0604020202020204" pitchFamily="34" charset="0"/>
              <a:cs typeface="Arial" panose="020B0604020202020204" pitchFamily="34" charset="0"/>
            </a:endParaRPr>
          </a:p>
        </p:txBody>
      </p:sp>
      <p:sp>
        <p:nvSpPr>
          <p:cNvPr id="3" name="Google Shape;100;p3">
            <a:extLst>
              <a:ext uri="{FF2B5EF4-FFF2-40B4-BE49-F238E27FC236}">
                <a16:creationId xmlns:a16="http://schemas.microsoft.com/office/drawing/2014/main" id="{A7C27719-AA52-4165-A2DE-E566D3C71BE6}"/>
              </a:ext>
            </a:extLst>
          </p:cNvPr>
          <p:cNvSpPr txBox="1"/>
          <p:nvPr/>
        </p:nvSpPr>
        <p:spPr>
          <a:xfrm>
            <a:off x="903858" y="661649"/>
            <a:ext cx="7216139" cy="679916"/>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F19408"/>
              </a:buClr>
              <a:buSzPts val="3200"/>
              <a:buFont typeface="Arial"/>
              <a:buNone/>
            </a:pPr>
            <a:r>
              <a:rPr lang="es-ES" sz="3600" b="0" i="0" u="none" strike="noStrike" cap="none" dirty="0">
                <a:solidFill>
                  <a:srgbClr val="F19408"/>
                </a:solidFill>
                <a:latin typeface="Arial Black"/>
                <a:ea typeface="Arial Black"/>
                <a:cs typeface="Arial Black"/>
                <a:sym typeface="Arial Black"/>
              </a:rPr>
              <a:t>Metodología</a:t>
            </a:r>
            <a:endParaRPr sz="3600" dirty="0"/>
          </a:p>
        </p:txBody>
      </p:sp>
    </p:spTree>
    <p:extLst>
      <p:ext uri="{BB962C8B-B14F-4D97-AF65-F5344CB8AC3E}">
        <p14:creationId xmlns:p14="http://schemas.microsoft.com/office/powerpoint/2010/main" val="3394258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p:nvPr/>
        </p:nvSpPr>
        <p:spPr>
          <a:xfrm>
            <a:off x="659297" y="1346934"/>
            <a:ext cx="7718611" cy="3089074"/>
          </a:xfrm>
          <a:prstGeom prst="rect">
            <a:avLst/>
          </a:prstGeom>
          <a:noFill/>
          <a:ln>
            <a:noFill/>
          </a:ln>
        </p:spPr>
        <p:txBody>
          <a:bodyPr spcFirstLastPara="1" wrap="square" lIns="91425" tIns="45700" rIns="91425" bIns="45700" anchor="t" anchorCtr="0">
            <a:normAutofit fontScale="92500" lnSpcReduction="10000"/>
          </a:bodyPr>
          <a:lstStyle/>
          <a:p>
            <a:pPr marL="0" indent="0" algn="just">
              <a:buNone/>
            </a:pPr>
            <a:r>
              <a:rPr lang="es-ES" sz="3200" dirty="0">
                <a:latin typeface="Arial" panose="020B0604020202020204" pitchFamily="34" charset="0"/>
                <a:cs typeface="Arial" panose="020B0604020202020204" pitchFamily="34" charset="0"/>
              </a:rPr>
              <a:t>Medir el grado de satisfacción de los usuarios con respecto a los servicios que prestan los siguientes procesos institucionales: Comunicaciones y Mercadeo, Admisiones Registro y Control, Subproceso de Virtualidad y el Subproceso de Biblioteca</a:t>
            </a:r>
          </a:p>
        </p:txBody>
      </p:sp>
      <p:sp>
        <p:nvSpPr>
          <p:cNvPr id="3" name="Google Shape;100;p3">
            <a:extLst>
              <a:ext uri="{FF2B5EF4-FFF2-40B4-BE49-F238E27FC236}">
                <a16:creationId xmlns:a16="http://schemas.microsoft.com/office/drawing/2014/main" id="{A7C27719-AA52-4165-A2DE-E566D3C71BE6}"/>
              </a:ext>
            </a:extLst>
          </p:cNvPr>
          <p:cNvSpPr txBox="1"/>
          <p:nvPr/>
        </p:nvSpPr>
        <p:spPr>
          <a:xfrm>
            <a:off x="910532" y="578494"/>
            <a:ext cx="7216139" cy="636256"/>
          </a:xfrm>
          <a:prstGeom prst="rect">
            <a:avLst/>
          </a:prstGeom>
          <a:noFill/>
          <a:ln>
            <a:noFill/>
          </a:ln>
        </p:spPr>
        <p:txBody>
          <a:bodyPr spcFirstLastPara="1" wrap="square" lIns="91425" tIns="45700" rIns="91425" bIns="45700" anchor="t" anchorCtr="0">
            <a:normAutofit lnSpcReduction="10000"/>
          </a:bodyPr>
          <a:lstStyle/>
          <a:p>
            <a:pPr marL="0" marR="0" lvl="0" indent="0" algn="ctr" rtl="0">
              <a:spcBef>
                <a:spcPts val="0"/>
              </a:spcBef>
              <a:spcAft>
                <a:spcPts val="0"/>
              </a:spcAft>
              <a:buClr>
                <a:srgbClr val="F19408"/>
              </a:buClr>
              <a:buSzPts val="3200"/>
              <a:buFont typeface="Arial"/>
              <a:buNone/>
            </a:pPr>
            <a:r>
              <a:rPr lang="es-ES" sz="3600" b="0" i="0" u="none" strike="noStrike" cap="none" dirty="0">
                <a:solidFill>
                  <a:srgbClr val="F19408"/>
                </a:solidFill>
                <a:latin typeface="Arial Black"/>
                <a:ea typeface="Arial Black"/>
                <a:cs typeface="Arial Black"/>
                <a:sym typeface="Arial Black"/>
              </a:rPr>
              <a:t>Objetivo</a:t>
            </a:r>
            <a:endParaRPr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2"/>
          <p:cNvSpPr txBox="1">
            <a:spLocks/>
          </p:cNvSpPr>
          <p:nvPr/>
        </p:nvSpPr>
        <p:spPr>
          <a:xfrm>
            <a:off x="457201" y="2601366"/>
            <a:ext cx="5366657"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Clr>
                <a:srgbClr val="0A2C32"/>
              </a:buClr>
              <a:buSzPts val="3200"/>
              <a:buNone/>
            </a:pPr>
            <a:r>
              <a:rPr lang="es-ES" dirty="0">
                <a:solidFill>
                  <a:srgbClr val="0A2C32"/>
                </a:solidFill>
                <a:latin typeface="Arial Black"/>
                <a:sym typeface="Arial Black"/>
              </a:rPr>
              <a:t>Comunicación y Mercadeo</a:t>
            </a:r>
            <a:endParaRPr lang="es-ES" dirty="0"/>
          </a:p>
        </p:txBody>
      </p:sp>
      <p:sp>
        <p:nvSpPr>
          <p:cNvPr id="10" name="Marcador de contenido 2"/>
          <p:cNvSpPr>
            <a:spLocks noGrp="1"/>
          </p:cNvSpPr>
          <p:nvPr>
            <p:ph idx="1"/>
          </p:nvPr>
        </p:nvSpPr>
        <p:spPr>
          <a:xfrm>
            <a:off x="5636934" y="1414357"/>
            <a:ext cx="3049867" cy="2477056"/>
          </a:xfrm>
        </p:spPr>
        <p:txBody>
          <a:bodyPr>
            <a:normAutofit/>
          </a:bodyPr>
          <a:lstStyle/>
          <a:p>
            <a:pPr marL="0" indent="0">
              <a:buNone/>
            </a:pPr>
            <a:endParaRPr lang="es-ES" sz="1600" dirty="0">
              <a:solidFill>
                <a:schemeClr val="bg1"/>
              </a:solidFill>
            </a:endParaRPr>
          </a:p>
          <a:p>
            <a:pPr marL="0" indent="0">
              <a:buNone/>
            </a:pPr>
            <a:endParaRPr lang="es-ES" sz="1600" dirty="0">
              <a:solidFill>
                <a:schemeClr val="bg1"/>
              </a:solidFill>
            </a:endParaRPr>
          </a:p>
        </p:txBody>
      </p:sp>
    </p:spTree>
    <p:extLst>
      <p:ext uri="{BB962C8B-B14F-4D97-AF65-F5344CB8AC3E}">
        <p14:creationId xmlns:p14="http://schemas.microsoft.com/office/powerpoint/2010/main" val="49135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357083" y="921074"/>
            <a:ext cx="8429833" cy="3837810"/>
          </a:xfrm>
        </p:spPr>
        <p:txBody>
          <a:bodyPr>
            <a:noAutofit/>
          </a:bodyPr>
          <a:lstStyle/>
          <a:p>
            <a:pPr algn="l"/>
            <a:r>
              <a:rPr lang="es-ES" sz="1200" dirty="0">
                <a:latin typeface="Arial" panose="020B0604020202020204" pitchFamily="34" charset="0"/>
                <a:cs typeface="Arial" panose="020B0604020202020204" pitchFamily="34" charset="0"/>
              </a:rPr>
              <a:t>Esta encuesta permite obtener una visión precisa de cómo los diferentes públicos objetivos perciben las comunicaciones institucionales. Evaluar el grado de conocimiento de los mensajes clave, la comprensión de la información proporcionada y la percepción de la calidad de las comunicaciones es esencial para asegurar que los mensajes se están transmitiendo de manera efectiva y son entendidos por nuestro público. Sin este conocimiento, es difícil identificar las áreas de mejora y desarrollar estrategias para una comunicación más clara y efectiva.</a:t>
            </a: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Dicha encuesta se realiza a través de la interacción de las redes sociales institucionales, con el propósito de aprovechar este recurso que brinda Instagram, una herramienta dinámica e inmediata que permite conocer eficazmente el pensamiento de las audiencias.</a:t>
            </a: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Ahora bien, es importante precisar el porqué de la formulación de diversas preguntas de la encuesta como:</a:t>
            </a: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¿A qué correo te llega información de la institución? Esta pregunta es muy valiosa para conocer si los públicos objetivos están haciendo uso de los recursos tecnológicos que les brinda la institución, además, la misma sirve como insumo para reforzar de manera constante la importancia de activar el correo e ingresar a este. </a:t>
            </a:r>
            <a:br>
              <a:rPr lang="es-ES" sz="1200" dirty="0">
                <a:latin typeface="Arial" panose="020B0604020202020204" pitchFamily="34" charset="0"/>
                <a:cs typeface="Arial" panose="020B0604020202020204" pitchFamily="34" charset="0"/>
              </a:rPr>
            </a:br>
            <a:br>
              <a:rPr lang="es-CO"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 </a:t>
            </a:r>
            <a:br>
              <a:rPr lang="es-ES" sz="1200" dirty="0">
                <a:latin typeface="Arial" panose="020B0604020202020204" pitchFamily="34" charset="0"/>
                <a:cs typeface="Arial" panose="020B0604020202020204" pitchFamily="34" charset="0"/>
              </a:rPr>
            </a:br>
            <a:br>
              <a:rPr lang="es-ES" dirty="0"/>
            </a:br>
            <a:br>
              <a:rPr lang="es-ES" sz="1400" dirty="0"/>
            </a:br>
            <a:endParaRPr lang="es-ES" sz="1400" dirty="0"/>
          </a:p>
        </p:txBody>
      </p:sp>
    </p:spTree>
    <p:extLst>
      <p:ext uri="{BB962C8B-B14F-4D97-AF65-F5344CB8AC3E}">
        <p14:creationId xmlns:p14="http://schemas.microsoft.com/office/powerpoint/2010/main" val="61579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F7778-7BD2-411F-9670-616E60B84CF5}"/>
              </a:ext>
            </a:extLst>
          </p:cNvPr>
          <p:cNvSpPr>
            <a:spLocks noGrp="1"/>
          </p:cNvSpPr>
          <p:nvPr>
            <p:ph type="ctrTitle"/>
          </p:nvPr>
        </p:nvSpPr>
        <p:spPr>
          <a:xfrm>
            <a:off x="313699" y="707493"/>
            <a:ext cx="8002669" cy="3619980"/>
          </a:xfrm>
        </p:spPr>
        <p:txBody>
          <a:bodyPr>
            <a:noAutofit/>
          </a:bodyPr>
          <a:lstStyle/>
          <a:p>
            <a:pPr algn="l"/>
            <a:r>
              <a:rPr lang="es-ES" sz="1200" dirty="0">
                <a:latin typeface="Arial" panose="020B0604020202020204" pitchFamily="34" charset="0"/>
                <a:cs typeface="Arial" panose="020B0604020202020204" pitchFamily="34" charset="0"/>
              </a:rPr>
              <a:t>¿Qué día recibes en tu correo institucional el flash institucional? Esta pregunta permite conocer el grado de conocimiento de las audiencias, respecto a los canales internos que tiene la institución; con su análisis, se pueden crear estrategias posteriores para interiorizar dichos medios internos en los estudiantes, docentes, personal administrativo y graduados. </a:t>
            </a: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¿Qué puntuación das al nivel de las respuestas y atención que obtienes en Atención al Ciudadano?, ¿cómo calificas la amabilidad de las personas que te atienden en Atención al Ciudadano? Estas permiten conocer si los mecanismos de atención al ciudadano, destinados por la institución están siendo efectivos y están dando respuesta a las necesidades que surgen. </a:t>
            </a: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Después de dar a conocer lo anterior, es necesario puntualizar que las diferentes estrategias de comunicación implementadas por la Gestión de Comunicaciones y Mercadeo de la Institución Universitaria Colegio Mayor de Antioquia, deben seguirse encaminando a través de la planificación de nuevos formatos interactivos y llamativos, que logren generar identificación con los diferentes públicos como los estudiantes; esto se puede lograr a través de memes o historias de vida, que los involucren y los inviten a leer los contenidos, interiorizarlos y ser así validadores de estos.</a:t>
            </a:r>
            <a:br>
              <a:rPr lang="es-ES" sz="1200" dirty="0">
                <a:latin typeface="Arial" panose="020B0604020202020204" pitchFamily="34" charset="0"/>
                <a:cs typeface="Arial" panose="020B0604020202020204" pitchFamily="34" charset="0"/>
              </a:rPr>
            </a:br>
            <a:endParaRPr lang="es-E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175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F7778-7BD2-411F-9670-616E60B84CF5}"/>
              </a:ext>
            </a:extLst>
          </p:cNvPr>
          <p:cNvSpPr>
            <a:spLocks noGrp="1"/>
          </p:cNvSpPr>
          <p:nvPr>
            <p:ph type="ctrTitle"/>
          </p:nvPr>
        </p:nvSpPr>
        <p:spPr>
          <a:xfrm>
            <a:off x="685800" y="3433196"/>
            <a:ext cx="7772400" cy="1102519"/>
          </a:xfrm>
        </p:spPr>
        <p:txBody>
          <a:bodyPr>
            <a:normAutofit fontScale="90000"/>
          </a:bodyPr>
          <a:lstStyle/>
          <a:p>
            <a:pPr algn="l"/>
            <a:br>
              <a:rPr lang="es-ES" dirty="0">
                <a:latin typeface="Arial" panose="020B0604020202020204" pitchFamily="34" charset="0"/>
                <a:cs typeface="Arial" panose="020B0604020202020204" pitchFamily="34" charset="0"/>
              </a:rPr>
            </a:br>
            <a:br>
              <a:rPr lang="es-ES" dirty="0"/>
            </a:br>
            <a:br>
              <a:rPr lang="es-ES" dirty="0"/>
            </a:br>
            <a:br>
              <a:rPr lang="es-ES" dirty="0"/>
            </a:br>
            <a:r>
              <a:rPr lang="es-ES" dirty="0"/>
              <a:t> </a:t>
            </a:r>
            <a:br>
              <a:rPr lang="es-ES" dirty="0"/>
            </a:br>
            <a:endParaRPr lang="es-ES" dirty="0"/>
          </a:p>
        </p:txBody>
      </p:sp>
      <p:sp>
        <p:nvSpPr>
          <p:cNvPr id="3" name="Rectángulo 2">
            <a:extLst>
              <a:ext uri="{FF2B5EF4-FFF2-40B4-BE49-F238E27FC236}">
                <a16:creationId xmlns:a16="http://schemas.microsoft.com/office/drawing/2014/main" id="{B9BCC6AF-0D8A-4041-B0BE-D010B03BA905}"/>
              </a:ext>
            </a:extLst>
          </p:cNvPr>
          <p:cNvSpPr/>
          <p:nvPr/>
        </p:nvSpPr>
        <p:spPr>
          <a:xfrm>
            <a:off x="340396" y="638913"/>
            <a:ext cx="8363089" cy="4231928"/>
          </a:xfrm>
          <a:prstGeom prst="rect">
            <a:avLst/>
          </a:prstGeom>
        </p:spPr>
        <p:txBody>
          <a:bodyPr wrap="square">
            <a:spAutoFit/>
          </a:bodyPr>
          <a:lstStyle/>
          <a:p>
            <a:r>
              <a:rPr lang="es-ES" sz="1200" dirty="0">
                <a:latin typeface="Arial" panose="020B0604020202020204" pitchFamily="34" charset="0"/>
                <a:cs typeface="Arial" panose="020B0604020202020204" pitchFamily="34" charset="0"/>
              </a:rPr>
              <a:t>Tras evaluar las respuestas cualitativas de la encuesta de percepción 2023 – 1, también se hace necesario seguir difundiendo contenido con relación a: becas, inglés, beneficios al ser estudiante, información específica de los pregrados y de los semilleros de investigación sobre graduados, entre otros, con el fin de fidelizar a las audiencias y capturar a nuevos públicos. </a:t>
            </a: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También es importante mencionar las respuestas cuantitativas obtenidas en el componente de Atención al Ciudadano, es vital reforzar de manera constante estrategias de servicio al cliente y de atención al usuario, para que las personas inmersas en esta labor, continúen llevando en alto el nombre de la institución.</a:t>
            </a:r>
          </a:p>
          <a:p>
            <a:endParaRPr lang="es-CO" sz="1200" dirty="0">
              <a:latin typeface="Arial" panose="020B0604020202020204" pitchFamily="34" charset="0"/>
              <a:cs typeface="Arial" panose="020B0604020202020204" pitchFamily="34" charset="0"/>
            </a:endParaRPr>
          </a:p>
          <a:p>
            <a:pPr lvl="0">
              <a:buClr>
                <a:srgbClr val="000000"/>
              </a:buClr>
              <a:buSzPts val="1400"/>
            </a:pPr>
            <a:r>
              <a:rPr lang="es-419" sz="1200" dirty="0">
                <a:solidFill>
                  <a:srgbClr val="000000"/>
                </a:solidFill>
                <a:latin typeface="Arial" panose="020B0604020202020204" pitchFamily="34" charset="0"/>
                <a:ea typeface="Arial"/>
                <a:cs typeface="Arial" panose="020B0604020202020204" pitchFamily="34" charset="0"/>
                <a:sym typeface="Arial"/>
              </a:rPr>
              <a:t>Por último, esta encuesta se llevará a cabo de nuevo durante el semestre 2023 – </a:t>
            </a:r>
            <a:r>
              <a:rPr lang="es-419" sz="1200" dirty="0">
                <a:latin typeface="Arial" panose="020B0604020202020204" pitchFamily="34" charset="0"/>
                <a:cs typeface="Arial" panose="020B0604020202020204" pitchFamily="34" charset="0"/>
              </a:rPr>
              <a:t>2</a:t>
            </a:r>
            <a:r>
              <a:rPr lang="es-419" sz="1200" dirty="0">
                <a:solidFill>
                  <a:srgbClr val="000000"/>
                </a:solidFill>
                <a:latin typeface="Arial" panose="020B0604020202020204" pitchFamily="34" charset="0"/>
                <a:ea typeface="Arial"/>
                <a:cs typeface="Arial" panose="020B0604020202020204" pitchFamily="34" charset="0"/>
                <a:sym typeface="Arial"/>
              </a:rPr>
              <a:t> para conocer la percepción de los públicos respecto al proceso informativo, divulgativo y de servicio al cliente, que se implementa desde la Gestión de Comunicaciones y Mercadeo. </a:t>
            </a:r>
          </a:p>
          <a:p>
            <a:pPr lvl="0">
              <a:lnSpc>
                <a:spcPct val="115000"/>
              </a:lnSpc>
              <a:spcBef>
                <a:spcPts val="1200"/>
              </a:spcBef>
              <a:buClr>
                <a:schemeClr val="dk1"/>
              </a:buClr>
              <a:buSzPts val="1100"/>
            </a:pPr>
            <a:r>
              <a:rPr lang="es-419" sz="1200" dirty="0">
                <a:solidFill>
                  <a:schemeClr val="dk1"/>
                </a:solidFill>
                <a:highlight>
                  <a:schemeClr val="lt1"/>
                </a:highlight>
                <a:latin typeface="Arial" panose="020B0604020202020204" pitchFamily="34" charset="0"/>
                <a:cs typeface="Arial" panose="020B0604020202020204" pitchFamily="34" charset="0"/>
              </a:rPr>
              <a:t>En conclusión, realizar una encuesta de percepción semestral es crucial para la institución, ya que brinda una visión clara y objetiva de la percepción de la comunidad sobre las comunicaciones institucionales. Al evaluar el grado de conocimiento, aceptación y favorabilidad de las comunicaciones, la institución puede adaptar sus estrategias, mejorar la calidad de los mensajes y fortalecer su relación con la comunidad.</a:t>
            </a:r>
          </a:p>
          <a:p>
            <a:pPr lvl="0">
              <a:lnSpc>
                <a:spcPct val="115000"/>
              </a:lnSpc>
              <a:spcBef>
                <a:spcPts val="1200"/>
              </a:spcBef>
              <a:buClr>
                <a:schemeClr val="dk1"/>
              </a:buClr>
              <a:buSzPts val="1100"/>
            </a:pPr>
            <a:endParaRPr lang="es-419" sz="1200" dirty="0">
              <a:solidFill>
                <a:schemeClr val="dk1"/>
              </a:solidFill>
              <a:highlight>
                <a:schemeClr val="lt1"/>
              </a:highlight>
              <a:latin typeface="Arial" panose="020B0604020202020204" pitchFamily="34" charset="0"/>
              <a:cs typeface="Arial" panose="020B0604020202020204" pitchFamily="34" charset="0"/>
            </a:endParaRPr>
          </a:p>
          <a:p>
            <a:pPr lvl="0">
              <a:buClr>
                <a:srgbClr val="000000"/>
              </a:buClr>
              <a:buSzPts val="1400"/>
            </a:pPr>
            <a:r>
              <a:rPr lang="es-419" sz="1200" b="1" dirty="0">
                <a:solidFill>
                  <a:srgbClr val="000000"/>
                </a:solidFill>
                <a:latin typeface="Arial" panose="020B0604020202020204" pitchFamily="34" charset="0"/>
                <a:ea typeface="Arial"/>
                <a:cs typeface="Arial" panose="020B0604020202020204" pitchFamily="34" charset="0"/>
                <a:sym typeface="Arial"/>
              </a:rPr>
              <a:t>Además, para la encuesta de percepción 2023-</a:t>
            </a:r>
            <a:r>
              <a:rPr lang="es-419" sz="1200" b="1" dirty="0">
                <a:latin typeface="Arial" panose="020B0604020202020204" pitchFamily="34" charset="0"/>
                <a:cs typeface="Arial" panose="020B0604020202020204" pitchFamily="34" charset="0"/>
              </a:rPr>
              <a:t>2</a:t>
            </a:r>
            <a:r>
              <a:rPr lang="es-419" sz="1200" b="1" dirty="0">
                <a:solidFill>
                  <a:srgbClr val="000000"/>
                </a:solidFill>
                <a:latin typeface="Arial" panose="020B0604020202020204" pitchFamily="34" charset="0"/>
                <a:ea typeface="Arial"/>
                <a:cs typeface="Arial" panose="020B0604020202020204" pitchFamily="34" charset="0"/>
                <a:sym typeface="Arial"/>
              </a:rPr>
              <a:t>, se proyectan cerca de 1.</a:t>
            </a:r>
            <a:r>
              <a:rPr lang="es-419" sz="1200" b="1" dirty="0">
                <a:latin typeface="Arial" panose="020B0604020202020204" pitchFamily="34" charset="0"/>
                <a:cs typeface="Arial" panose="020B0604020202020204" pitchFamily="34" charset="0"/>
              </a:rPr>
              <a:t>9</a:t>
            </a:r>
            <a:r>
              <a:rPr lang="es-419" sz="1200" b="1" dirty="0">
                <a:solidFill>
                  <a:srgbClr val="000000"/>
                </a:solidFill>
                <a:latin typeface="Arial" panose="020B0604020202020204" pitchFamily="34" charset="0"/>
                <a:ea typeface="Arial"/>
                <a:cs typeface="Arial" panose="020B0604020202020204" pitchFamily="34" charset="0"/>
                <a:sym typeface="Arial"/>
              </a:rPr>
              <a:t>00 respuestas entre datos cualitativos y cuantitativos.</a:t>
            </a:r>
            <a:r>
              <a:rPr lang="es-419" sz="1200" dirty="0">
                <a:solidFill>
                  <a:srgbClr val="000000"/>
                </a:solidFill>
                <a:latin typeface="Arial" panose="020B0604020202020204" pitchFamily="34" charset="0"/>
                <a:ea typeface="Arial"/>
                <a:cs typeface="Arial" panose="020B0604020202020204" pitchFamily="34" charset="0"/>
                <a:sym typeface="Arial"/>
              </a:rPr>
              <a:t> </a:t>
            </a:r>
          </a:p>
          <a:p>
            <a:endParaRPr lang="es-E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829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2"/>
          <p:cNvSpPr txBox="1">
            <a:spLocks/>
          </p:cNvSpPr>
          <p:nvPr/>
        </p:nvSpPr>
        <p:spPr>
          <a:xfrm>
            <a:off x="457201" y="2601366"/>
            <a:ext cx="5366657"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Clr>
                <a:srgbClr val="0A2C32"/>
              </a:buClr>
              <a:buSzPts val="3200"/>
              <a:buNone/>
            </a:pPr>
            <a:r>
              <a:rPr lang="es-ES" dirty="0">
                <a:solidFill>
                  <a:srgbClr val="0A2C32"/>
                </a:solidFill>
                <a:latin typeface="Arial Black"/>
                <a:sym typeface="Arial Black"/>
              </a:rPr>
              <a:t>Admisiones, Registro y Control</a:t>
            </a:r>
            <a:endParaRPr lang="es-ES" dirty="0"/>
          </a:p>
        </p:txBody>
      </p:sp>
      <p:sp>
        <p:nvSpPr>
          <p:cNvPr id="10" name="Marcador de contenido 2"/>
          <p:cNvSpPr>
            <a:spLocks noGrp="1"/>
          </p:cNvSpPr>
          <p:nvPr>
            <p:ph idx="1"/>
          </p:nvPr>
        </p:nvSpPr>
        <p:spPr>
          <a:xfrm>
            <a:off x="5636934" y="1414357"/>
            <a:ext cx="3049867" cy="2477056"/>
          </a:xfrm>
        </p:spPr>
        <p:txBody>
          <a:bodyPr>
            <a:normAutofit/>
          </a:bodyPr>
          <a:lstStyle/>
          <a:p>
            <a:pPr marL="0" indent="0">
              <a:buNone/>
            </a:pPr>
            <a:endParaRPr lang="es-ES" sz="1600" dirty="0">
              <a:solidFill>
                <a:schemeClr val="bg1"/>
              </a:solidFill>
            </a:endParaRPr>
          </a:p>
          <a:p>
            <a:pPr marL="0" indent="0">
              <a:buNone/>
            </a:pPr>
            <a:endParaRPr lang="es-ES" sz="1600" dirty="0">
              <a:solidFill>
                <a:schemeClr val="bg1"/>
              </a:solidFill>
            </a:endParaRPr>
          </a:p>
        </p:txBody>
      </p:sp>
    </p:spTree>
    <p:extLst>
      <p:ext uri="{BB962C8B-B14F-4D97-AF65-F5344CB8AC3E}">
        <p14:creationId xmlns:p14="http://schemas.microsoft.com/office/powerpoint/2010/main" val="7535729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800" dirty="0" smtClean="0">
            <a:solidFill>
              <a:schemeClr val="tx1">
                <a:lumMod val="50000"/>
                <a:lumOff val="50000"/>
              </a:schemeClr>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1980</TotalTime>
  <Words>1999</Words>
  <Application>Microsoft Office PowerPoint</Application>
  <PresentationFormat>Presentación en pantalla (16:9)</PresentationFormat>
  <Paragraphs>48</Paragraphs>
  <Slides>21</Slides>
  <Notes>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Arial Black</vt:lpstr>
      <vt:lpstr>Calibri</vt:lpstr>
      <vt:lpstr>Tema de Office</vt:lpstr>
      <vt:lpstr>Presentación de PowerPoint</vt:lpstr>
      <vt:lpstr>Presentación de PowerPoint</vt:lpstr>
      <vt:lpstr>Presentación de PowerPoint</vt:lpstr>
      <vt:lpstr>Presentación de PowerPoint</vt:lpstr>
      <vt:lpstr>Presentación de PowerPoint</vt:lpstr>
      <vt:lpstr>Esta encuesta permite obtener una visión precisa de cómo los diferentes públicos objetivos perciben las comunicaciones institucionales. Evaluar el grado de conocimiento de los mensajes clave, la comprensión de la información proporcionada y la percepción de la calidad de las comunicaciones es esencial para asegurar que los mensajes se están transmitiendo de manera efectiva y son entendidos por nuestro público. Sin este conocimiento, es difícil identificar las áreas de mejora y desarrollar estrategias para una comunicación más clara y efectiva.  Dicha encuesta se realiza a través de la interacción de las redes sociales institucionales, con el propósito de aprovechar este recurso que brinda Instagram, una herramienta dinámica e inmediata que permite conocer eficazmente el pensamiento de las audiencias.  Ahora bien, es importante precisar el porqué de la formulación de diversas preguntas de la encuesta como:  ¿A qué correo te llega información de la institución? Esta pregunta es muy valiosa para conocer si los públicos objetivos están haciendo uso de los recursos tecnológicos que les brinda la institución, además, la misma sirve como insumo para reforzar de manera constante la importancia de activar el correo e ingresar a este.       </vt:lpstr>
      <vt:lpstr>¿Qué día recibes en tu correo institucional el flash institucional? Esta pregunta permite conocer el grado de conocimiento de las audiencias, respecto a los canales internos que tiene la institución; con su análisis, se pueden crear estrategias posteriores para interiorizar dichos medios internos en los estudiantes, docentes, personal administrativo y graduados.   ¿Qué puntuación das al nivel de las respuestas y atención que obtienes en Atención al Ciudadano?, ¿cómo calificas la amabilidad de las personas que te atienden en Atención al Ciudadano? Estas permiten conocer si los mecanismos de atención al ciudadano, destinados por la institución están siendo efectivos y están dando respuesta a las necesidades que surgen.   Después de dar a conocer lo anterior, es necesario puntualizar que las diferentes estrategias de comunicación implementadas por la Gestión de Comunicaciones y Mercadeo de la Institución Universitaria Colegio Mayor de Antioquia, deben seguirse encaminando a través de la planificación de nuevos formatos interactivos y llamativos, que logren generar identificación con los diferentes públicos como los estudiantes; esto se puede lograr a través de memes o historias de vida, que los involucren y los inviten a leer los contenidos, interiorizarlos y ser así validadores de estos. </vt:lpstr>
      <vt:lpstr>      </vt:lpstr>
      <vt:lpstr>Presentación de PowerPoint</vt:lpstr>
      <vt:lpstr>                 Se relaciona las fortalezas y debilidades percibidas por 203 personas que diligenciaron las encuestas de satisfacción del usuario, realizadas entre el mes de enero y junio de 2023.   NOTA: Las encuestas se encuentran en los correos del área y en la página Institucional en el link de Admisiones.  FOTALEZAS:   - Algunos aspectos positivos que se pueden destacar del servicio por parte de admisiones, registro y control, entre ellos, la calidez y rapidez con la que se entabla una conversación fluida con los prestadores del servicio, además, la eficacia que poseen las respuestas y lo mucho que ayudan estas en la resolución de dudas es algo que siempre resaltaré de la universidad y quienes prestan servicio en ella como lo son las personas de admisiones, registro y control.  - Compromiso, responsabilidad y buena actitud a la hora de dar la información.  - Buena actitud de los funcionarios de Admisiones y la eficacia con la que ayudan en las necesidades que se nos presentan como estudiantes.  - Disposición en los complimientos de documentación y orientación asertivamente.  - Tienen una manera muy agradable de atender a los chicos de la universidad.                         </vt:lpstr>
      <vt:lpstr>     DEBILIDADES:  - Se sugiere que deben dejar entrar a los estudiantes que se encuentran en proceso de selección con el fin obtener una mejor información, es decir que el diálogo sea presencial y no vía telefónica.                         </vt:lpstr>
      <vt:lpstr>Presentación de PowerPoint</vt:lpstr>
      <vt:lpstr>          Durante los meses que comprenden de enero a junio de 2023, los usuarios atendidos en la biblioteca calificaron la atención recibida en la consolas de satisfacción que se encuentra ubicada en el área de servicios al público.    Este análisis arroja un resultado excelente y bueno en cuanto a la amabilidad, puntualidad y efectividad en las respuestas y/o solicitudes realizadas a los usuarios. Sin embargo una de ellas fue calificada como: Deficiente en la amabilidad, mala en la Puntualidad y regular en la Efectividad. Desafortunadamente la consola no permite realizar comentarios que sin lugar a dudas es un importante insumo por lo menos para las dependencias que tenemos servicios al público. De todas formas se envío al personal a una capacitación convocada por el área de Comunicaciones sobre la "Cultura del Servicio 2023"             </vt:lpstr>
      <vt:lpstr>     </vt:lpstr>
      <vt:lpstr>Presentación de PowerPoint</vt:lpstr>
      <vt:lpstr>       Durante los meses de mayo y junio de 2023, se realizó la encuesta de satisfacción del subproceso de Virtualidad, dónde participararon 88 Docentes de la Institución Universitaria.    Como se puede apreciar en cada pregunta y en la mayoría de comentarios de los docentes que respondieron la encuesta más del 50%, 86.4  correspondiente a 75 docentes de los 88 encuestados se encuentran muy satisfechos con los servicios prestados por el subproceso de Virtualidad.   FORTALEZAS:   - El  subproceso ha respondido a nuestras solicitudes de manera oportuna y de la mejor manera. Ninguno, excelente servicio - El acompañamiento que he recibido ha sido satisfactorio y he aprendido acerca del uso de herramientas virtuales para mejorar la didáctica de las clases presenciales y virtuales. -Excelente apoyo, agilidad y amabilidad. Siempre están dispuestos   - Toda la experiencia en virtualidad ha sido muy buena - El servicio es excelente - El proceso de virtualidad cuenta con un equipo interdisciplinario con un gran profesionalismo, excelente actitud y muy buen servicio al cliente. -Siempre dispuestas a resolver dudas                </vt:lpstr>
      <vt:lpstr> SUGERENCIA:   - Pienso que los cursos que dictan como ludificación, creación de los cuestionarios en la plataforma de @Medellín, deberían ser tenidos en cuenta para generar una carta al menos que compruebe la participación, porque esto puede ayudar en la acreditación de los programas en alta calidad.                </vt:lpstr>
      <vt:lpstr>Presentación de PowerPoint</vt:lpstr>
      <vt:lpstr>       La encuesta de Satisfacción de usuarios del proceso de Bienestar Institucional califica diferentes variables con respecto a los servicios que presta el proceso. Diferenciando las preguntas a evaluar por los 4 programas estratégicos      * Bienestar te conecta e integra * Mi U inclusiva y diversa * Seguridad alimentaria * Tu Bienestar es nuestra meta  Se recibieron un total de 7986 en el semestre 1-2023 encuestas, calificando el nivel de satisfacción así:  * (1) Muy deficiente * (2) Deficiente * (3) Aceptable * (4) Bueno * (5) Excelente             </vt:lpstr>
      <vt:lpstr>  Como resultado se tiene que el 83.73% de beneficiarios. Evalúan el proceso de Bienestar Institucional y los servicios entre bueno y excelente, siendo excelente el nivel de satisfacción más alto.  Los usuarios destacan como fortalezas de los servicios de Bienestar las siguientes:  Aporte el desarrollo integral: salud mental, desarrollo humano y calidad de vida, permanencia en la institución y la calidad académica de los mas vulnerables y pertinencia de los servicios y actividades ofertados para la comunidad institucional.  Las vacaciones recreativas para hijos de empleados, contratistas y egresados es una actividad que los usuarios califican entre buena y excelente, así mismo las activaciones culturales desconcentración y C4T4 2023-01  El tiquete de transporte estudiantil fue una actividad calificada entre buena y excelente en su mayoría, esta calificación por los usuarios beneficiados de este auxilio.   No hay aspectos por mejorar según los resultados de la Encuesta   </vt:lpstr>
      <vt:lpstr>Presentación de PowerPoint</vt:lpstr>
    </vt:vector>
  </TitlesOfParts>
  <Company>colmayor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colmayor colmayor</dc:creator>
  <cp:lastModifiedBy>Diana Osorio Yepes</cp:lastModifiedBy>
  <cp:revision>107</cp:revision>
  <dcterms:created xsi:type="dcterms:W3CDTF">2017-12-19T20:58:09Z</dcterms:created>
  <dcterms:modified xsi:type="dcterms:W3CDTF">2023-12-05T21:50:39Z</dcterms:modified>
</cp:coreProperties>
</file>