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65" r:id="rId5"/>
    <p:sldId id="266" r:id="rId6"/>
    <p:sldId id="279" r:id="rId7"/>
    <p:sldId id="280" r:id="rId8"/>
    <p:sldId id="281" r:id="rId9"/>
    <p:sldId id="282" r:id="rId10"/>
    <p:sldId id="259" r:id="rId11"/>
    <p:sldId id="262" r:id="rId12"/>
    <p:sldId id="269" r:id="rId13"/>
    <p:sldId id="267" r:id="rId14"/>
    <p:sldId id="268" r:id="rId15"/>
    <p:sldId id="270" r:id="rId16"/>
    <p:sldId id="271" r:id="rId17"/>
    <p:sldId id="272" r:id="rId18"/>
    <p:sldId id="277" r:id="rId19"/>
    <p:sldId id="263" r:id="rId20"/>
    <p:sldId id="275" r:id="rId21"/>
    <p:sldId id="276" r:id="rId22"/>
    <p:sldId id="278" r:id="rId23"/>
    <p:sldId id="273" r:id="rId24"/>
    <p:sldId id="274" r:id="rId25"/>
    <p:sldId id="264" r:id="rId26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08"/>
    <a:srgbClr val="0A2C32"/>
    <a:srgbClr val="0BAEAC"/>
    <a:srgbClr val="B8BD17"/>
    <a:srgbClr val="1D6F98"/>
    <a:srgbClr val="FECE4D"/>
    <a:srgbClr val="0D2C3A"/>
    <a:srgbClr val="EDB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67"/>
  </p:normalViewPr>
  <p:slideViewPr>
    <p:cSldViewPr snapToGrid="0" snapToObjects="1">
      <p:cViewPr varScale="1">
        <p:scale>
          <a:sx n="90" d="100"/>
          <a:sy n="90" d="100"/>
        </p:scale>
        <p:origin x="1050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Ideas%20para%20el%20resumen%20SICA%20Sost_Diligenciado%20a%2002_06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Entrega_fin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Entrega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Ideas%20para%20el%20resumen%20SICA%20Sost_Diligenciado%20a%2002_06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s-CO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empresas analizadas por sector</a:t>
            </a:r>
            <a:endParaRPr lang="es-CO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85755"/>
            </a:solidFill>
            <a:ln>
              <a:noFill/>
            </a:ln>
            <a:effectLst/>
          </c:spPr>
          <c:invertIfNegative val="0"/>
          <c:cat>
            <c:strRef>
              <c:f>P_3!$I$2:$I$12</c:f>
              <c:strCache>
                <c:ptCount val="11"/>
                <c:pt idx="0">
                  <c:v>Alimentos </c:v>
                </c:pt>
                <c:pt idx="1">
                  <c:v>Conectividad</c:v>
                </c:pt>
                <c:pt idx="2">
                  <c:v>Construcción e Infraestructura</c:v>
                </c:pt>
                <c:pt idx="3">
                  <c:v>Distribución minorista</c:v>
                </c:pt>
                <c:pt idx="4">
                  <c:v>Energético</c:v>
                </c:pt>
                <c:pt idx="5">
                  <c:v>Financiero y Bancario</c:v>
                </c:pt>
                <c:pt idx="6">
                  <c:v>Manufactura</c:v>
                </c:pt>
                <c:pt idx="7">
                  <c:v>Minería</c:v>
                </c:pt>
                <c:pt idx="8">
                  <c:v>Petroquímico</c:v>
                </c:pt>
                <c:pt idx="9">
                  <c:v>Regulación</c:v>
                </c:pt>
                <c:pt idx="10">
                  <c:v>Salud</c:v>
                </c:pt>
              </c:strCache>
            </c:strRef>
          </c:cat>
          <c:val>
            <c:numRef>
              <c:f>P_3!$J$2:$J$12</c:f>
              <c:numCache>
                <c:formatCode>General</c:formatCode>
                <c:ptCount val="11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3-4AFF-8AB4-8B8BB685F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8251919"/>
        <c:axId val="1969330111"/>
      </c:barChart>
      <c:catAx>
        <c:axId val="18882519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969330111"/>
        <c:crosses val="autoZero"/>
        <c:auto val="1"/>
        <c:lblAlgn val="ctr"/>
        <c:lblOffset val="100"/>
        <c:noMultiLvlLbl val="0"/>
      </c:catAx>
      <c:valAx>
        <c:axId val="1969330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</a:t>
                </a:r>
                <a:r>
                  <a:rPr lang="es-CO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empresas</a:t>
                </a:r>
                <a:endParaRPr lang="es-CO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82519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400" b="1" i="0">
                <a:solidFill>
                  <a:srgbClr val="757575"/>
                </a:solidFill>
                <a:latin typeface="+mn-lt"/>
              </a:defRPr>
            </a:pPr>
            <a:r>
              <a:rPr lang="es-CO" sz="1400" b="1" i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 Identificados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D1D1B"/>
              </a:solidFill>
            </c:spPr>
            <c:extLst>
              <c:ext xmlns:c16="http://schemas.microsoft.com/office/drawing/2014/chart" uri="{C3380CC4-5D6E-409C-BE32-E72D297353CC}">
                <c16:uniqueId val="{00000001-5880-4B1C-A093-47007F35A367}"/>
              </c:ext>
            </c:extLst>
          </c:dPt>
          <c:dPt>
            <c:idx val="1"/>
            <c:invertIfNegative val="0"/>
            <c:bubble3D val="0"/>
            <c:spPr>
              <a:solidFill>
                <a:srgbClr val="F7A500"/>
              </a:solidFill>
            </c:spPr>
            <c:extLst>
              <c:ext xmlns:c16="http://schemas.microsoft.com/office/drawing/2014/chart" uri="{C3380CC4-5D6E-409C-BE32-E72D297353CC}">
                <c16:uniqueId val="{00000003-5880-4B1C-A093-47007F35A367}"/>
              </c:ext>
            </c:extLst>
          </c:dPt>
          <c:dPt>
            <c:idx val="2"/>
            <c:invertIfNegative val="0"/>
            <c:bubble3D val="0"/>
            <c:spPr>
              <a:solidFill>
                <a:srgbClr val="185755"/>
              </a:solidFill>
            </c:spPr>
            <c:extLst>
              <c:ext xmlns:c16="http://schemas.microsoft.com/office/drawing/2014/chart" uri="{C3380CC4-5D6E-409C-BE32-E72D297353CC}">
                <c16:uniqueId val="{00000005-5880-4B1C-A093-47007F35A367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7-5880-4B1C-A093-47007F35A367}"/>
              </c:ext>
            </c:extLst>
          </c:dPt>
          <c:dPt>
            <c:idx val="4"/>
            <c:invertIfNegative val="0"/>
            <c:bubble3D val="0"/>
            <c:spPr>
              <a:solidFill>
                <a:srgbClr val="1D1D1B"/>
              </a:solidFill>
            </c:spPr>
            <c:extLst>
              <c:ext xmlns:c16="http://schemas.microsoft.com/office/drawing/2014/chart" uri="{C3380CC4-5D6E-409C-BE32-E72D297353CC}">
                <c16:uniqueId val="{00000009-5880-4B1C-A093-47007F35A367}"/>
              </c:ext>
            </c:extLst>
          </c:dPt>
          <c:dPt>
            <c:idx val="5"/>
            <c:invertIfNegative val="0"/>
            <c:bubble3D val="0"/>
            <c:spPr>
              <a:solidFill>
                <a:srgbClr val="F7A500"/>
              </a:solidFill>
            </c:spPr>
            <c:extLst>
              <c:ext xmlns:c16="http://schemas.microsoft.com/office/drawing/2014/chart" uri="{C3380CC4-5D6E-409C-BE32-E72D297353CC}">
                <c16:uniqueId val="{0000000B-5880-4B1C-A093-47007F35A367}"/>
              </c:ext>
            </c:extLst>
          </c:dPt>
          <c:dPt>
            <c:idx val="6"/>
            <c:invertIfNegative val="0"/>
            <c:bubble3D val="0"/>
            <c:spPr>
              <a:solidFill>
                <a:srgbClr val="185755"/>
              </a:solidFill>
            </c:spPr>
            <c:extLst>
              <c:ext xmlns:c16="http://schemas.microsoft.com/office/drawing/2014/chart" uri="{C3380CC4-5D6E-409C-BE32-E72D297353CC}">
                <c16:uniqueId val="{0000000D-5880-4B1C-A093-47007F35A367}"/>
              </c:ext>
            </c:extLst>
          </c:dPt>
          <c:dPt>
            <c:idx val="7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F-5880-4B1C-A093-47007F35A367}"/>
              </c:ext>
            </c:extLst>
          </c:dPt>
          <c:dPt>
            <c:idx val="8"/>
            <c:invertIfNegative val="0"/>
            <c:bubble3D val="0"/>
            <c:spPr>
              <a:solidFill>
                <a:srgbClr val="1D1D07"/>
              </a:solidFill>
            </c:spPr>
            <c:extLst>
              <c:ext xmlns:c16="http://schemas.microsoft.com/office/drawing/2014/chart" uri="{C3380CC4-5D6E-409C-BE32-E72D297353CC}">
                <c16:uniqueId val="{00000011-5880-4B1C-A093-47007F35A367}"/>
              </c:ext>
            </c:extLst>
          </c:dPt>
          <c:dPt>
            <c:idx val="9"/>
            <c:invertIfNegative val="0"/>
            <c:bubble3D val="0"/>
            <c:spPr>
              <a:solidFill>
                <a:srgbClr val="F7A500"/>
              </a:solidFill>
            </c:spPr>
            <c:extLst>
              <c:ext xmlns:c16="http://schemas.microsoft.com/office/drawing/2014/chart" uri="{C3380CC4-5D6E-409C-BE32-E72D297353CC}">
                <c16:uniqueId val="{00000013-5880-4B1C-A093-47007F35A367}"/>
              </c:ext>
            </c:extLst>
          </c:dPt>
          <c:dPt>
            <c:idx val="10"/>
            <c:invertIfNegative val="0"/>
            <c:bubble3D val="0"/>
            <c:spPr>
              <a:solidFill>
                <a:srgbClr val="185755"/>
              </a:solidFill>
            </c:spPr>
            <c:extLst>
              <c:ext xmlns:c16="http://schemas.microsoft.com/office/drawing/2014/chart" uri="{C3380CC4-5D6E-409C-BE32-E72D297353CC}">
                <c16:uniqueId val="{00000015-5880-4B1C-A093-47007F35A367}"/>
              </c:ext>
            </c:extLst>
          </c:dPt>
          <c:dPt>
            <c:idx val="11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17-5880-4B1C-A093-47007F35A367}"/>
              </c:ext>
            </c:extLst>
          </c:dPt>
          <c:dPt>
            <c:idx val="12"/>
            <c:invertIfNegative val="0"/>
            <c:bubble3D val="0"/>
            <c:spPr>
              <a:solidFill>
                <a:srgbClr val="1D1D07"/>
              </a:solidFill>
            </c:spPr>
            <c:extLst>
              <c:ext xmlns:c16="http://schemas.microsoft.com/office/drawing/2014/chart" uri="{C3380CC4-5D6E-409C-BE32-E72D297353CC}">
                <c16:uniqueId val="{00000019-5880-4B1C-A093-47007F35A367}"/>
              </c:ext>
            </c:extLst>
          </c:dPt>
          <c:dPt>
            <c:idx val="13"/>
            <c:invertIfNegative val="0"/>
            <c:bubble3D val="0"/>
            <c:spPr>
              <a:solidFill>
                <a:srgbClr val="F7A500"/>
              </a:solidFill>
            </c:spPr>
            <c:extLst>
              <c:ext xmlns:c16="http://schemas.microsoft.com/office/drawing/2014/chart" uri="{C3380CC4-5D6E-409C-BE32-E72D297353CC}">
                <c16:uniqueId val="{0000001B-5880-4B1C-A093-47007F35A367}"/>
              </c:ext>
            </c:extLst>
          </c:dPt>
          <c:dPt>
            <c:idx val="14"/>
            <c:invertIfNegative val="0"/>
            <c:bubble3D val="0"/>
            <c:spPr>
              <a:solidFill>
                <a:srgbClr val="1D1D1B"/>
              </a:solidFill>
            </c:spPr>
            <c:extLst>
              <c:ext xmlns:c16="http://schemas.microsoft.com/office/drawing/2014/chart" uri="{C3380CC4-5D6E-409C-BE32-E72D297353CC}">
                <c16:uniqueId val="{0000001D-5880-4B1C-A093-47007F35A367}"/>
              </c:ext>
            </c:extLst>
          </c:dPt>
          <c:dPt>
            <c:idx val="15"/>
            <c:invertIfNegative val="0"/>
            <c:bubble3D val="0"/>
            <c:spPr>
              <a:solidFill>
                <a:srgbClr val="185755"/>
              </a:solidFill>
            </c:spPr>
            <c:extLst>
              <c:ext xmlns:c16="http://schemas.microsoft.com/office/drawing/2014/chart" uri="{C3380CC4-5D6E-409C-BE32-E72D297353CC}">
                <c16:uniqueId val="{0000001F-5880-4B1C-A093-47007F35A367}"/>
              </c:ext>
            </c:extLst>
          </c:dPt>
          <c:dPt>
            <c:idx val="16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21-5880-4B1C-A093-47007F35A367}"/>
              </c:ext>
            </c:extLst>
          </c:dPt>
          <c:cat>
            <c:numRef>
              <c:f>'Gráficos y anális general'!$D$1:$D$17</c:f>
              <c:numCache>
                <c:formatCode>General</c:formatCode>
                <c:ptCount val="17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'Gráficos y anális general'!$E$1:$E$17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13</c:v>
                </c:pt>
                <c:pt idx="4">
                  <c:v>8</c:v>
                </c:pt>
                <c:pt idx="5">
                  <c:v>5</c:v>
                </c:pt>
                <c:pt idx="6">
                  <c:v>13</c:v>
                </c:pt>
                <c:pt idx="7">
                  <c:v>16</c:v>
                </c:pt>
                <c:pt idx="8">
                  <c:v>10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23</c:v>
                </c:pt>
                <c:pt idx="13">
                  <c:v>7</c:v>
                </c:pt>
                <c:pt idx="14">
                  <c:v>5</c:v>
                </c:pt>
                <c:pt idx="15">
                  <c:v>4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5880-4B1C-A093-47007F35A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6419329"/>
        <c:axId val="145722394"/>
      </c:barChart>
      <c:catAx>
        <c:axId val="156641932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s-CO" sz="1100">
                    <a:latin typeface="Arial" panose="020B0604020202020204" pitchFamily="34" charset="0"/>
                    <a:cs typeface="Arial" panose="020B0604020202020204" pitchFamily="34" charset="0"/>
                  </a:rPr>
                  <a:t>ODS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  <c:crossAx val="145722394"/>
        <c:crosses val="autoZero"/>
        <c:auto val="1"/>
        <c:lblAlgn val="ctr"/>
        <c:lblOffset val="100"/>
        <c:noMultiLvlLbl val="1"/>
      </c:catAx>
      <c:valAx>
        <c:axId val="14572239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s-CO" sz="1100">
                    <a:latin typeface="Arial" panose="020B0604020202020204" pitchFamily="34" charset="0"/>
                    <a:cs typeface="Arial" panose="020B0604020202020204" pitchFamily="34" charset="0"/>
                  </a:rPr>
                  <a:t>Cantidad de acciones</a:t>
                </a:r>
              </a:p>
            </c:rich>
          </c:tx>
          <c:layout>
            <c:manualLayout>
              <c:xMode val="edge"/>
              <c:yMode val="edge"/>
              <c:x val="1.8979833926453145E-2"/>
              <c:y val="0.359409321407639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s-CO"/>
          </a:p>
        </c:txPr>
        <c:crossAx val="1566419329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Rutas de transformación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spPr>
            <a:solidFill>
              <a:srgbClr val="18575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857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C-4DD5-A151-999F5BDD1407}"/>
              </c:ext>
            </c:extLst>
          </c:dPt>
          <c:dPt>
            <c:idx val="1"/>
            <c:invertIfNegative val="0"/>
            <c:bubble3D val="0"/>
            <c:spPr>
              <a:solidFill>
                <a:srgbClr val="EB93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C-4DD5-A151-999F5BDD1407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3C-4DD5-A151-999F5BDD1407}"/>
              </c:ext>
            </c:extLst>
          </c:dPt>
          <c:dPt>
            <c:idx val="3"/>
            <c:invertIfNegative val="0"/>
            <c:bubble3D val="0"/>
            <c:spPr>
              <a:solidFill>
                <a:srgbClr val="1D1D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3C-4DD5-A151-999F5BDD1407}"/>
              </c:ext>
            </c:extLst>
          </c:dPt>
          <c:dPt>
            <c:idx val="4"/>
            <c:invertIfNegative val="0"/>
            <c:bubble3D val="0"/>
            <c:spPr>
              <a:solidFill>
                <a:srgbClr val="1857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03C-4DD5-A151-999F5BDD1407}"/>
              </c:ext>
            </c:extLst>
          </c:dPt>
          <c:dPt>
            <c:idx val="5"/>
            <c:invertIfNegative val="0"/>
            <c:bubble3D val="0"/>
            <c:spPr>
              <a:solidFill>
                <a:srgbClr val="F7A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03C-4DD5-A151-999F5BDD1407}"/>
              </c:ext>
            </c:extLst>
          </c:dPt>
          <c:dPt>
            <c:idx val="6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03C-4DD5-A151-999F5BDD1407}"/>
              </c:ext>
            </c:extLst>
          </c:dPt>
          <c:dPt>
            <c:idx val="7"/>
            <c:invertIfNegative val="0"/>
            <c:bubble3D val="0"/>
            <c:spPr>
              <a:solidFill>
                <a:srgbClr val="1D1D0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03C-4DD5-A151-999F5BDD1407}"/>
              </c:ext>
            </c:extLst>
          </c:dPt>
          <c:dPt>
            <c:idx val="8"/>
            <c:invertIfNegative val="0"/>
            <c:bubble3D val="0"/>
            <c:spPr>
              <a:solidFill>
                <a:srgbClr val="1857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03C-4DD5-A151-999F5BDD1407}"/>
              </c:ext>
            </c:extLst>
          </c:dPt>
          <c:cat>
            <c:strRef>
              <c:f>'Gráficos y anális general'!$D$27:$D$35</c:f>
              <c:strCache>
                <c:ptCount val="9"/>
                <c:pt idx="0">
                  <c:v>Agua y saneamiento</c:v>
                </c:pt>
                <c:pt idx="1">
                  <c:v>Alimentación</c:v>
                </c:pt>
                <c:pt idx="2">
                  <c:v>Conectividad</c:v>
                </c:pt>
                <c:pt idx="3">
                  <c:v>Energía</c:v>
                </c:pt>
                <c:pt idx="4">
                  <c:v>Espacios para vivir</c:v>
                </c:pt>
                <c:pt idx="5">
                  <c:v>Productos y materiales</c:v>
                </c:pt>
                <c:pt idx="6">
                  <c:v>Productos y servicios financieros</c:v>
                </c:pt>
                <c:pt idx="7">
                  <c:v>Salud y bienestar</c:v>
                </c:pt>
                <c:pt idx="8">
                  <c:v>Transporte y movilidad</c:v>
                </c:pt>
              </c:strCache>
            </c:strRef>
          </c:cat>
          <c:val>
            <c:numRef>
              <c:f>'Gráficos y anális general'!$E$27:$E$35</c:f>
              <c:numCache>
                <c:formatCode>General</c:formatCode>
                <c:ptCount val="9"/>
                <c:pt idx="0">
                  <c:v>14</c:v>
                </c:pt>
                <c:pt idx="1">
                  <c:v>4</c:v>
                </c:pt>
                <c:pt idx="2">
                  <c:v>15</c:v>
                </c:pt>
                <c:pt idx="3">
                  <c:v>14</c:v>
                </c:pt>
                <c:pt idx="4">
                  <c:v>10</c:v>
                </c:pt>
                <c:pt idx="5">
                  <c:v>27</c:v>
                </c:pt>
                <c:pt idx="6">
                  <c:v>2</c:v>
                </c:pt>
                <c:pt idx="7">
                  <c:v>31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3C-4DD5-A151-999F5BDD1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269520"/>
        <c:axId val="394851904"/>
      </c:barChart>
      <c:catAx>
        <c:axId val="49726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4851904"/>
        <c:crosses val="autoZero"/>
        <c:auto val="1"/>
        <c:lblAlgn val="ctr"/>
        <c:lblOffset val="100"/>
        <c:noMultiLvlLbl val="0"/>
      </c:catAx>
      <c:valAx>
        <c:axId val="3948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Cantidad de acciones</a:t>
                </a:r>
              </a:p>
            </c:rich>
          </c:tx>
          <c:layout>
            <c:manualLayout>
              <c:xMode val="edge"/>
              <c:yMode val="edge"/>
              <c:x val="1.5340359701237436E-2"/>
              <c:y val="0.162941148449516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9726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s-CO" baseline="0">
                <a:latin typeface="Arial" panose="020B0604020202020204" pitchFamily="34" charset="0"/>
                <a:cs typeface="Arial" panose="020B0604020202020204" pitchFamily="34" charset="0"/>
              </a:rPr>
              <a:t> de guias usadas</a:t>
            </a:r>
            <a:endParaRPr lang="es-CO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# empresas</c:v>
          </c:tx>
          <c:spPr>
            <a:solidFill>
              <a:srgbClr val="1857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P_2!$C$2:$C$6</c:f>
              <c:strCache>
                <c:ptCount val="5"/>
                <c:pt idx="0">
                  <c:v>GRI</c:v>
                </c:pt>
                <c:pt idx="1">
                  <c:v>SASB</c:v>
                </c:pt>
                <c:pt idx="2">
                  <c:v>Pacto Global de Naciones Unidas</c:v>
                </c:pt>
                <c:pt idx="3">
                  <c:v>ISO 26000</c:v>
                </c:pt>
                <c:pt idx="4">
                  <c:v>Propio (Uso de varias referencias como GRI; Pacto, ISO 26.000)</c:v>
                </c:pt>
              </c:strCache>
            </c:strRef>
          </c:cat>
          <c:val>
            <c:numRef>
              <c:f>P_2!$D$2:$D$6</c:f>
              <c:numCache>
                <c:formatCode>General</c:formatCode>
                <c:ptCount val="5"/>
                <c:pt idx="0">
                  <c:v>30</c:v>
                </c:pt>
                <c:pt idx="1">
                  <c:v>2</c:v>
                </c:pt>
                <c:pt idx="2">
                  <c:v>8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0-4243-99D1-F904C09C6170}"/>
            </c:ext>
          </c:extLst>
        </c:ser>
        <c:ser>
          <c:idx val="1"/>
          <c:order val="1"/>
          <c:tx>
            <c:v>%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P_2!$C$2:$C$6</c:f>
              <c:strCache>
                <c:ptCount val="5"/>
                <c:pt idx="0">
                  <c:v>GRI</c:v>
                </c:pt>
                <c:pt idx="1">
                  <c:v>SASB</c:v>
                </c:pt>
                <c:pt idx="2">
                  <c:v>Pacto Global de Naciones Unidas</c:v>
                </c:pt>
                <c:pt idx="3">
                  <c:v>ISO 26000</c:v>
                </c:pt>
                <c:pt idx="4">
                  <c:v>Propio (Uso de varias referencias como GRI; Pacto, ISO 26.000)</c:v>
                </c:pt>
              </c:strCache>
            </c:strRef>
          </c:cat>
          <c:val>
            <c:numRef>
              <c:f>P_2!$E$2:$E$6</c:f>
              <c:numCache>
                <c:formatCode>0</c:formatCode>
                <c:ptCount val="5"/>
                <c:pt idx="0">
                  <c:v>57.692307692307686</c:v>
                </c:pt>
                <c:pt idx="1">
                  <c:v>3.8461538461538463</c:v>
                </c:pt>
                <c:pt idx="2">
                  <c:v>15.384615384615385</c:v>
                </c:pt>
                <c:pt idx="3">
                  <c:v>11.538461538461538</c:v>
                </c:pt>
                <c:pt idx="4">
                  <c:v>21.153846153846153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0-4243-99D1-F904C09C61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3375295"/>
        <c:axId val="1884937999"/>
      </c:barChart>
      <c:catAx>
        <c:axId val="1833375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884937999"/>
        <c:crosses val="autoZero"/>
        <c:auto val="1"/>
        <c:lblAlgn val="ctr"/>
        <c:lblOffset val="100"/>
        <c:noMultiLvlLbl val="0"/>
      </c:catAx>
      <c:valAx>
        <c:axId val="188493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337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F6F63-D796-49D6-A1DB-F008ADD4F8FD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</dgm:pt>
    <dgm:pt modelId="{C5032A43-2791-4333-B658-076BCBD91717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Energía</a:t>
          </a:r>
          <a:endParaRPr lang="es-CO" dirty="0">
            <a:solidFill>
              <a:schemeClr val="tx1"/>
            </a:solidFill>
          </a:endParaRPr>
        </a:p>
      </dgm:t>
    </dgm:pt>
    <dgm:pt modelId="{FAEC9EA3-1129-4DF2-8504-57D75F2E6923}" type="parTrans" cxnId="{94AA15E8-9CEA-4234-A26C-AF98F8D52AE7}">
      <dgm:prSet/>
      <dgm:spPr/>
      <dgm:t>
        <a:bodyPr/>
        <a:lstStyle/>
        <a:p>
          <a:endParaRPr lang="es-CO"/>
        </a:p>
      </dgm:t>
    </dgm:pt>
    <dgm:pt modelId="{8432447D-A342-4962-B974-202B7796E467}" type="sibTrans" cxnId="{94AA15E8-9CEA-4234-A26C-AF98F8D52AE7}">
      <dgm:prSet/>
      <dgm:spPr/>
      <dgm:t>
        <a:bodyPr/>
        <a:lstStyle/>
        <a:p>
          <a:endParaRPr lang="es-CO"/>
        </a:p>
      </dgm:t>
    </dgm:pt>
    <dgm:pt modelId="{33A7B674-6E8C-4E55-B236-3FE3D1AC24F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Transporte y movilidad</a:t>
          </a:r>
          <a:endParaRPr lang="es-CO" dirty="0">
            <a:solidFill>
              <a:schemeClr val="tx1"/>
            </a:solidFill>
          </a:endParaRPr>
        </a:p>
      </dgm:t>
    </dgm:pt>
    <dgm:pt modelId="{118DD3C4-EB79-4C40-B79B-86575556F8BE}" type="parTrans" cxnId="{81EA7F43-9857-4B44-9EB2-3B81AF67F598}">
      <dgm:prSet/>
      <dgm:spPr/>
      <dgm:t>
        <a:bodyPr/>
        <a:lstStyle/>
        <a:p>
          <a:endParaRPr lang="es-CO"/>
        </a:p>
      </dgm:t>
    </dgm:pt>
    <dgm:pt modelId="{7047133D-B7FD-4CA5-9BE4-8DF7AB1C0444}" type="sibTrans" cxnId="{81EA7F43-9857-4B44-9EB2-3B81AF67F598}">
      <dgm:prSet/>
      <dgm:spPr/>
      <dgm:t>
        <a:bodyPr/>
        <a:lstStyle/>
        <a:p>
          <a:endParaRPr lang="es-CO"/>
        </a:p>
      </dgm:t>
    </dgm:pt>
    <dgm:pt modelId="{98EC3A1D-CF30-4451-85E9-E87A61DD211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Espacios para vivir</a:t>
          </a:r>
          <a:endParaRPr lang="es-CO" dirty="0">
            <a:solidFill>
              <a:schemeClr val="tx1"/>
            </a:solidFill>
          </a:endParaRPr>
        </a:p>
      </dgm:t>
    </dgm:pt>
    <dgm:pt modelId="{9961F210-952E-485D-B70E-A341A4DF691E}" type="parTrans" cxnId="{95723BFE-D6F1-43D7-ADC1-32890F6C2123}">
      <dgm:prSet/>
      <dgm:spPr/>
      <dgm:t>
        <a:bodyPr/>
        <a:lstStyle/>
        <a:p>
          <a:endParaRPr lang="es-CO"/>
        </a:p>
      </dgm:t>
    </dgm:pt>
    <dgm:pt modelId="{0B434C53-70AC-4C0D-9B52-AD5271FEECD1}" type="sibTrans" cxnId="{95723BFE-D6F1-43D7-ADC1-32890F6C2123}">
      <dgm:prSet/>
      <dgm:spPr/>
      <dgm:t>
        <a:bodyPr/>
        <a:lstStyle/>
        <a:p>
          <a:endParaRPr lang="es-CO"/>
        </a:p>
      </dgm:t>
    </dgm:pt>
    <dgm:pt modelId="{C600DE38-625E-4CD4-BC38-9CFA01BDF75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Productos y materiales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E8DFC-A29B-479E-A113-886FEF530409}" type="parTrans" cxnId="{FC82A924-F3FB-4A5F-8753-29A955F37992}">
      <dgm:prSet/>
      <dgm:spPr/>
      <dgm:t>
        <a:bodyPr/>
        <a:lstStyle/>
        <a:p>
          <a:endParaRPr lang="es-CO"/>
        </a:p>
      </dgm:t>
    </dgm:pt>
    <dgm:pt modelId="{03A286C3-D803-45F1-866B-B2E1BA13E638}" type="sibTrans" cxnId="{FC82A924-F3FB-4A5F-8753-29A955F37992}">
      <dgm:prSet/>
      <dgm:spPr/>
      <dgm:t>
        <a:bodyPr/>
        <a:lstStyle/>
        <a:p>
          <a:endParaRPr lang="es-CO"/>
        </a:p>
      </dgm:t>
    </dgm:pt>
    <dgm:pt modelId="{858C64FF-34E9-45DF-99DB-A1D91E9D4431}" type="pres">
      <dgm:prSet presAssocID="{8C9F6F63-D796-49D6-A1DB-F008ADD4F8FD}" presName="linearFlow" presStyleCnt="0">
        <dgm:presLayoutVars>
          <dgm:dir/>
          <dgm:resizeHandles val="exact"/>
        </dgm:presLayoutVars>
      </dgm:prSet>
      <dgm:spPr/>
    </dgm:pt>
    <dgm:pt modelId="{F0F7E310-CFEB-4630-B519-A6F12AD9FB77}" type="pres">
      <dgm:prSet presAssocID="{C5032A43-2791-4333-B658-076BCBD91717}" presName="composite" presStyleCnt="0"/>
      <dgm:spPr/>
    </dgm:pt>
    <dgm:pt modelId="{ED85A85F-3400-4434-81E4-ACF36F8E1FD1}" type="pres">
      <dgm:prSet presAssocID="{C5032A43-2791-4333-B658-076BCBD91717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6DA752C-AB78-4F27-9FC7-15AD5275640D}" type="pres">
      <dgm:prSet presAssocID="{C5032A43-2791-4333-B658-076BCBD91717}" presName="txShp" presStyleLbl="node1" presStyleIdx="0" presStyleCnt="4">
        <dgm:presLayoutVars>
          <dgm:bulletEnabled val="1"/>
        </dgm:presLayoutVars>
      </dgm:prSet>
      <dgm:spPr/>
    </dgm:pt>
    <dgm:pt modelId="{BF0F4D8B-115D-47BD-91DA-2CB6A18A9D9F}" type="pres">
      <dgm:prSet presAssocID="{8432447D-A342-4962-B974-202B7796E467}" presName="spacing" presStyleCnt="0"/>
      <dgm:spPr/>
    </dgm:pt>
    <dgm:pt modelId="{F17EA377-3E43-47F7-AF4C-1137F51AF35D}" type="pres">
      <dgm:prSet presAssocID="{33A7B674-6E8C-4E55-B236-3FE3D1AC24F6}" presName="composite" presStyleCnt="0"/>
      <dgm:spPr/>
    </dgm:pt>
    <dgm:pt modelId="{B7D32BAC-17D8-43B9-B8F4-A319F36FDEE8}" type="pres">
      <dgm:prSet presAssocID="{33A7B674-6E8C-4E55-B236-3FE3D1AC24F6}" presName="imgShp" presStyleLbl="fgImgPlace1" presStyleIdx="1" presStyleCnt="4" custLinFactNeighborX="-29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8954D8A6-49C6-4C75-AFD7-B89E99737444}" type="pres">
      <dgm:prSet presAssocID="{33A7B674-6E8C-4E55-B236-3FE3D1AC24F6}" presName="txShp" presStyleLbl="node1" presStyleIdx="1" presStyleCnt="4">
        <dgm:presLayoutVars>
          <dgm:bulletEnabled val="1"/>
        </dgm:presLayoutVars>
      </dgm:prSet>
      <dgm:spPr/>
    </dgm:pt>
    <dgm:pt modelId="{DA1EFDAA-E91C-4EF7-A8EF-919DDF977FBF}" type="pres">
      <dgm:prSet presAssocID="{7047133D-B7FD-4CA5-9BE4-8DF7AB1C0444}" presName="spacing" presStyleCnt="0"/>
      <dgm:spPr/>
    </dgm:pt>
    <dgm:pt modelId="{BEBF2E4D-57BA-4454-82E4-A3E9082E6CF4}" type="pres">
      <dgm:prSet presAssocID="{98EC3A1D-CF30-4451-85E9-E87A61DD2116}" presName="composite" presStyleCnt="0"/>
      <dgm:spPr/>
    </dgm:pt>
    <dgm:pt modelId="{390569F2-564D-4069-89BB-35C46F3ADB7F}" type="pres">
      <dgm:prSet presAssocID="{98EC3A1D-CF30-4451-85E9-E87A61DD2116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5986BC1A-9C07-44F1-BF6A-DA72BCE3A016}" type="pres">
      <dgm:prSet presAssocID="{98EC3A1D-CF30-4451-85E9-E87A61DD2116}" presName="txShp" presStyleLbl="node1" presStyleIdx="2" presStyleCnt="4">
        <dgm:presLayoutVars>
          <dgm:bulletEnabled val="1"/>
        </dgm:presLayoutVars>
      </dgm:prSet>
      <dgm:spPr/>
    </dgm:pt>
    <dgm:pt modelId="{96A987A4-CA58-4A55-B6E3-C91E488D4F65}" type="pres">
      <dgm:prSet presAssocID="{0B434C53-70AC-4C0D-9B52-AD5271FEECD1}" presName="spacing" presStyleCnt="0"/>
      <dgm:spPr/>
    </dgm:pt>
    <dgm:pt modelId="{91E75852-91F7-4B71-9977-8F4BBB32482B}" type="pres">
      <dgm:prSet presAssocID="{C600DE38-625E-4CD4-BC38-9CFA01BDF759}" presName="composite" presStyleCnt="0"/>
      <dgm:spPr/>
    </dgm:pt>
    <dgm:pt modelId="{A312A96B-4D14-4991-83E0-575C9B7103D2}" type="pres">
      <dgm:prSet presAssocID="{C600DE38-625E-4CD4-BC38-9CFA01BDF759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35616E1-3FB4-4371-B2D4-3A8483F7AD9B}" type="pres">
      <dgm:prSet presAssocID="{C600DE38-625E-4CD4-BC38-9CFA01BDF759}" presName="txShp" presStyleLbl="node1" presStyleIdx="3" presStyleCnt="4">
        <dgm:presLayoutVars>
          <dgm:bulletEnabled val="1"/>
        </dgm:presLayoutVars>
      </dgm:prSet>
      <dgm:spPr/>
    </dgm:pt>
  </dgm:ptLst>
  <dgm:cxnLst>
    <dgm:cxn modelId="{FC82A924-F3FB-4A5F-8753-29A955F37992}" srcId="{8C9F6F63-D796-49D6-A1DB-F008ADD4F8FD}" destId="{C600DE38-625E-4CD4-BC38-9CFA01BDF759}" srcOrd="3" destOrd="0" parTransId="{970E8DFC-A29B-479E-A113-886FEF530409}" sibTransId="{03A286C3-D803-45F1-866B-B2E1BA13E638}"/>
    <dgm:cxn modelId="{81EA7F43-9857-4B44-9EB2-3B81AF67F598}" srcId="{8C9F6F63-D796-49D6-A1DB-F008ADD4F8FD}" destId="{33A7B674-6E8C-4E55-B236-3FE3D1AC24F6}" srcOrd="1" destOrd="0" parTransId="{118DD3C4-EB79-4C40-B79B-86575556F8BE}" sibTransId="{7047133D-B7FD-4CA5-9BE4-8DF7AB1C0444}"/>
    <dgm:cxn modelId="{F85E4B7E-FA26-4215-BD8B-777202003B25}" type="presOf" srcId="{C5032A43-2791-4333-B658-076BCBD91717}" destId="{56DA752C-AB78-4F27-9FC7-15AD5275640D}" srcOrd="0" destOrd="0" presId="urn:microsoft.com/office/officeart/2005/8/layout/vList3"/>
    <dgm:cxn modelId="{C1CC0E82-D4E8-40C1-9EC5-830D081F34C8}" type="presOf" srcId="{33A7B674-6E8C-4E55-B236-3FE3D1AC24F6}" destId="{8954D8A6-49C6-4C75-AFD7-B89E99737444}" srcOrd="0" destOrd="0" presId="urn:microsoft.com/office/officeart/2005/8/layout/vList3"/>
    <dgm:cxn modelId="{F1B0ADAC-0C4B-45E2-97C7-96EA78D1D5D2}" type="presOf" srcId="{C600DE38-625E-4CD4-BC38-9CFA01BDF759}" destId="{635616E1-3FB4-4371-B2D4-3A8483F7AD9B}" srcOrd="0" destOrd="0" presId="urn:microsoft.com/office/officeart/2005/8/layout/vList3"/>
    <dgm:cxn modelId="{B17C9CBA-253C-491B-BD7B-26C44FE12DE5}" type="presOf" srcId="{8C9F6F63-D796-49D6-A1DB-F008ADD4F8FD}" destId="{858C64FF-34E9-45DF-99DB-A1D91E9D4431}" srcOrd="0" destOrd="0" presId="urn:microsoft.com/office/officeart/2005/8/layout/vList3"/>
    <dgm:cxn modelId="{711F94C2-87E9-43EF-99B7-C5F9A5E9312D}" type="presOf" srcId="{98EC3A1D-CF30-4451-85E9-E87A61DD2116}" destId="{5986BC1A-9C07-44F1-BF6A-DA72BCE3A016}" srcOrd="0" destOrd="0" presId="urn:microsoft.com/office/officeart/2005/8/layout/vList3"/>
    <dgm:cxn modelId="{94AA15E8-9CEA-4234-A26C-AF98F8D52AE7}" srcId="{8C9F6F63-D796-49D6-A1DB-F008ADD4F8FD}" destId="{C5032A43-2791-4333-B658-076BCBD91717}" srcOrd="0" destOrd="0" parTransId="{FAEC9EA3-1129-4DF2-8504-57D75F2E6923}" sibTransId="{8432447D-A342-4962-B974-202B7796E467}"/>
    <dgm:cxn modelId="{95723BFE-D6F1-43D7-ADC1-32890F6C2123}" srcId="{8C9F6F63-D796-49D6-A1DB-F008ADD4F8FD}" destId="{98EC3A1D-CF30-4451-85E9-E87A61DD2116}" srcOrd="2" destOrd="0" parTransId="{9961F210-952E-485D-B70E-A341A4DF691E}" sibTransId="{0B434C53-70AC-4C0D-9B52-AD5271FEECD1}"/>
    <dgm:cxn modelId="{DE87C9AB-C057-49D0-A161-DF0829C18E8E}" type="presParOf" srcId="{858C64FF-34E9-45DF-99DB-A1D91E9D4431}" destId="{F0F7E310-CFEB-4630-B519-A6F12AD9FB77}" srcOrd="0" destOrd="0" presId="urn:microsoft.com/office/officeart/2005/8/layout/vList3"/>
    <dgm:cxn modelId="{3A5E76E6-F61E-402C-99D6-95A9FFBC3624}" type="presParOf" srcId="{F0F7E310-CFEB-4630-B519-A6F12AD9FB77}" destId="{ED85A85F-3400-4434-81E4-ACF36F8E1FD1}" srcOrd="0" destOrd="0" presId="urn:microsoft.com/office/officeart/2005/8/layout/vList3"/>
    <dgm:cxn modelId="{376211B2-E91B-4BBE-B460-3BCF376228A8}" type="presParOf" srcId="{F0F7E310-CFEB-4630-B519-A6F12AD9FB77}" destId="{56DA752C-AB78-4F27-9FC7-15AD5275640D}" srcOrd="1" destOrd="0" presId="urn:microsoft.com/office/officeart/2005/8/layout/vList3"/>
    <dgm:cxn modelId="{F175EEB4-0497-426F-8453-D38FBD3DBEB8}" type="presParOf" srcId="{858C64FF-34E9-45DF-99DB-A1D91E9D4431}" destId="{BF0F4D8B-115D-47BD-91DA-2CB6A18A9D9F}" srcOrd="1" destOrd="0" presId="urn:microsoft.com/office/officeart/2005/8/layout/vList3"/>
    <dgm:cxn modelId="{F453F5EA-68BA-4570-B66A-14E34BFE4B69}" type="presParOf" srcId="{858C64FF-34E9-45DF-99DB-A1D91E9D4431}" destId="{F17EA377-3E43-47F7-AF4C-1137F51AF35D}" srcOrd="2" destOrd="0" presId="urn:microsoft.com/office/officeart/2005/8/layout/vList3"/>
    <dgm:cxn modelId="{1428D3F6-C735-4275-BB3B-CFA6308E7773}" type="presParOf" srcId="{F17EA377-3E43-47F7-AF4C-1137F51AF35D}" destId="{B7D32BAC-17D8-43B9-B8F4-A319F36FDEE8}" srcOrd="0" destOrd="0" presId="urn:microsoft.com/office/officeart/2005/8/layout/vList3"/>
    <dgm:cxn modelId="{61A1B1FB-2591-4643-ACD3-4CA03C4F1C0E}" type="presParOf" srcId="{F17EA377-3E43-47F7-AF4C-1137F51AF35D}" destId="{8954D8A6-49C6-4C75-AFD7-B89E99737444}" srcOrd="1" destOrd="0" presId="urn:microsoft.com/office/officeart/2005/8/layout/vList3"/>
    <dgm:cxn modelId="{BE918A4A-8603-4F6D-BC61-E7A09511E6F0}" type="presParOf" srcId="{858C64FF-34E9-45DF-99DB-A1D91E9D4431}" destId="{DA1EFDAA-E91C-4EF7-A8EF-919DDF977FBF}" srcOrd="3" destOrd="0" presId="urn:microsoft.com/office/officeart/2005/8/layout/vList3"/>
    <dgm:cxn modelId="{301EFFC0-952D-4C93-B480-7D7F9C1BADE9}" type="presParOf" srcId="{858C64FF-34E9-45DF-99DB-A1D91E9D4431}" destId="{BEBF2E4D-57BA-4454-82E4-A3E9082E6CF4}" srcOrd="4" destOrd="0" presId="urn:microsoft.com/office/officeart/2005/8/layout/vList3"/>
    <dgm:cxn modelId="{8C75CF28-5C05-428A-967D-BCBDF2171065}" type="presParOf" srcId="{BEBF2E4D-57BA-4454-82E4-A3E9082E6CF4}" destId="{390569F2-564D-4069-89BB-35C46F3ADB7F}" srcOrd="0" destOrd="0" presId="urn:microsoft.com/office/officeart/2005/8/layout/vList3"/>
    <dgm:cxn modelId="{7306CA22-9774-4916-809F-0649C016AAD1}" type="presParOf" srcId="{BEBF2E4D-57BA-4454-82E4-A3E9082E6CF4}" destId="{5986BC1A-9C07-44F1-BF6A-DA72BCE3A016}" srcOrd="1" destOrd="0" presId="urn:microsoft.com/office/officeart/2005/8/layout/vList3"/>
    <dgm:cxn modelId="{6C2F6067-EE27-4062-8A16-1F65379A1FA7}" type="presParOf" srcId="{858C64FF-34E9-45DF-99DB-A1D91E9D4431}" destId="{96A987A4-CA58-4A55-B6E3-C91E488D4F65}" srcOrd="5" destOrd="0" presId="urn:microsoft.com/office/officeart/2005/8/layout/vList3"/>
    <dgm:cxn modelId="{E77B0CB3-0BFF-4EBA-A03C-CC06F10D415B}" type="presParOf" srcId="{858C64FF-34E9-45DF-99DB-A1D91E9D4431}" destId="{91E75852-91F7-4B71-9977-8F4BBB32482B}" srcOrd="6" destOrd="0" presId="urn:microsoft.com/office/officeart/2005/8/layout/vList3"/>
    <dgm:cxn modelId="{35D6D2F2-9682-483B-9476-C8EEAD4EA57F}" type="presParOf" srcId="{91E75852-91F7-4B71-9977-8F4BBB32482B}" destId="{A312A96B-4D14-4991-83E0-575C9B7103D2}" srcOrd="0" destOrd="0" presId="urn:microsoft.com/office/officeart/2005/8/layout/vList3"/>
    <dgm:cxn modelId="{5F7D06DA-01B4-4280-B1E8-EE07EFA7DCD7}" type="presParOf" srcId="{91E75852-91F7-4B71-9977-8F4BBB32482B}" destId="{635616E1-3FB4-4371-B2D4-3A8483F7AD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F6F63-D796-49D6-A1DB-F008ADD4F8FD}" type="doc">
      <dgm:prSet loTypeId="urn:microsoft.com/office/officeart/2005/8/layout/vList3" loCatId="list" qsTypeId="urn:microsoft.com/office/officeart/2005/8/quickstyle/simple1" qsCatId="simple" csTypeId="urn:microsoft.com/office/officeart/2005/8/colors/accent3_3" csCatId="accent3" phldr="1"/>
      <dgm:spPr/>
    </dgm:pt>
    <dgm:pt modelId="{C5032A43-2791-4333-B658-076BCBD91717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Productos y servicios financieros</a:t>
          </a:r>
          <a:endParaRPr lang="es-CO" dirty="0">
            <a:solidFill>
              <a:schemeClr val="tx1"/>
            </a:solidFill>
          </a:endParaRPr>
        </a:p>
      </dgm:t>
    </dgm:pt>
    <dgm:pt modelId="{FAEC9EA3-1129-4DF2-8504-57D75F2E6923}" type="parTrans" cxnId="{94AA15E8-9CEA-4234-A26C-AF98F8D52AE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432447D-A342-4962-B974-202B7796E467}" type="sibTrans" cxnId="{94AA15E8-9CEA-4234-A26C-AF98F8D52AE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3A7B674-6E8C-4E55-B236-3FE3D1AC24F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Conectividad</a:t>
          </a:r>
          <a:endParaRPr lang="es-CO" dirty="0">
            <a:solidFill>
              <a:schemeClr val="tx1"/>
            </a:solidFill>
          </a:endParaRPr>
        </a:p>
      </dgm:t>
    </dgm:pt>
    <dgm:pt modelId="{118DD3C4-EB79-4C40-B79B-86575556F8BE}" type="parTrans" cxnId="{81EA7F43-9857-4B44-9EB2-3B81AF67F59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047133D-B7FD-4CA5-9BE4-8DF7AB1C0444}" type="sibTrans" cxnId="{81EA7F43-9857-4B44-9EB2-3B81AF67F59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8EC3A1D-CF30-4451-85E9-E87A61DD2116}">
      <dgm:prSet phldrT="[Texto]"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Salud y bienestar</a:t>
          </a:r>
          <a:endParaRPr lang="es-CO" dirty="0">
            <a:solidFill>
              <a:schemeClr val="tx1"/>
            </a:solidFill>
          </a:endParaRPr>
        </a:p>
      </dgm:t>
    </dgm:pt>
    <dgm:pt modelId="{9961F210-952E-485D-B70E-A341A4DF691E}" type="parTrans" cxnId="{95723BFE-D6F1-43D7-ADC1-32890F6C212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B434C53-70AC-4C0D-9B52-AD5271FEECD1}" type="sibTrans" cxnId="{95723BFE-D6F1-43D7-ADC1-32890F6C212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600DE38-625E-4CD4-BC38-9CFA01BDF75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Agua y saneamiento</a:t>
          </a:r>
        </a:p>
      </dgm:t>
    </dgm:pt>
    <dgm:pt modelId="{970E8DFC-A29B-479E-A113-886FEF530409}" type="parTrans" cxnId="{FC82A924-F3FB-4A5F-8753-29A955F3799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3A286C3-D803-45F1-866B-B2E1BA13E638}" type="sibTrans" cxnId="{FC82A924-F3FB-4A5F-8753-29A955F3799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FFA07FF-13DD-428F-933D-15E189AACC2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Alimentación</a:t>
          </a:r>
        </a:p>
      </dgm:t>
    </dgm:pt>
    <dgm:pt modelId="{90843CE2-7ADA-4729-AA7A-41440C60133A}" type="parTrans" cxnId="{308C654A-6359-405F-ABCB-76A94725651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0F09655-87B7-4A41-A08D-CCF619A25B24}" type="sibTrans" cxnId="{308C654A-6359-405F-ABCB-76A947256511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58C64FF-34E9-45DF-99DB-A1D91E9D4431}" type="pres">
      <dgm:prSet presAssocID="{8C9F6F63-D796-49D6-A1DB-F008ADD4F8FD}" presName="linearFlow" presStyleCnt="0">
        <dgm:presLayoutVars>
          <dgm:dir/>
          <dgm:resizeHandles val="exact"/>
        </dgm:presLayoutVars>
      </dgm:prSet>
      <dgm:spPr/>
    </dgm:pt>
    <dgm:pt modelId="{F0F7E310-CFEB-4630-B519-A6F12AD9FB77}" type="pres">
      <dgm:prSet presAssocID="{C5032A43-2791-4333-B658-076BCBD91717}" presName="composite" presStyleCnt="0"/>
      <dgm:spPr/>
    </dgm:pt>
    <dgm:pt modelId="{ED85A85F-3400-4434-81E4-ACF36F8E1FD1}" type="pres">
      <dgm:prSet presAssocID="{C5032A43-2791-4333-B658-076BCBD91717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DA752C-AB78-4F27-9FC7-15AD5275640D}" type="pres">
      <dgm:prSet presAssocID="{C5032A43-2791-4333-B658-076BCBD91717}" presName="txShp" presStyleLbl="node1" presStyleIdx="0" presStyleCnt="5">
        <dgm:presLayoutVars>
          <dgm:bulletEnabled val="1"/>
        </dgm:presLayoutVars>
      </dgm:prSet>
      <dgm:spPr/>
    </dgm:pt>
    <dgm:pt modelId="{BF0F4D8B-115D-47BD-91DA-2CB6A18A9D9F}" type="pres">
      <dgm:prSet presAssocID="{8432447D-A342-4962-B974-202B7796E467}" presName="spacing" presStyleCnt="0"/>
      <dgm:spPr/>
    </dgm:pt>
    <dgm:pt modelId="{F17EA377-3E43-47F7-AF4C-1137F51AF35D}" type="pres">
      <dgm:prSet presAssocID="{33A7B674-6E8C-4E55-B236-3FE3D1AC24F6}" presName="composite" presStyleCnt="0"/>
      <dgm:spPr/>
    </dgm:pt>
    <dgm:pt modelId="{B7D32BAC-17D8-43B9-B8F4-A319F36FDEE8}" type="pres">
      <dgm:prSet presAssocID="{33A7B674-6E8C-4E55-B236-3FE3D1AC24F6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954D8A6-49C6-4C75-AFD7-B89E99737444}" type="pres">
      <dgm:prSet presAssocID="{33A7B674-6E8C-4E55-B236-3FE3D1AC24F6}" presName="txShp" presStyleLbl="node1" presStyleIdx="1" presStyleCnt="5">
        <dgm:presLayoutVars>
          <dgm:bulletEnabled val="1"/>
        </dgm:presLayoutVars>
      </dgm:prSet>
      <dgm:spPr/>
    </dgm:pt>
    <dgm:pt modelId="{DA1EFDAA-E91C-4EF7-A8EF-919DDF977FBF}" type="pres">
      <dgm:prSet presAssocID="{7047133D-B7FD-4CA5-9BE4-8DF7AB1C0444}" presName="spacing" presStyleCnt="0"/>
      <dgm:spPr/>
    </dgm:pt>
    <dgm:pt modelId="{BEBF2E4D-57BA-4454-82E4-A3E9082E6CF4}" type="pres">
      <dgm:prSet presAssocID="{98EC3A1D-CF30-4451-85E9-E87A61DD2116}" presName="composite" presStyleCnt="0"/>
      <dgm:spPr/>
    </dgm:pt>
    <dgm:pt modelId="{390569F2-564D-4069-89BB-35C46F3ADB7F}" type="pres">
      <dgm:prSet presAssocID="{98EC3A1D-CF30-4451-85E9-E87A61DD2116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986BC1A-9C07-44F1-BF6A-DA72BCE3A016}" type="pres">
      <dgm:prSet presAssocID="{98EC3A1D-CF30-4451-85E9-E87A61DD2116}" presName="txShp" presStyleLbl="node1" presStyleIdx="2" presStyleCnt="5">
        <dgm:presLayoutVars>
          <dgm:bulletEnabled val="1"/>
        </dgm:presLayoutVars>
      </dgm:prSet>
      <dgm:spPr/>
    </dgm:pt>
    <dgm:pt modelId="{96A987A4-CA58-4A55-B6E3-C91E488D4F65}" type="pres">
      <dgm:prSet presAssocID="{0B434C53-70AC-4C0D-9B52-AD5271FEECD1}" presName="spacing" presStyleCnt="0"/>
      <dgm:spPr/>
    </dgm:pt>
    <dgm:pt modelId="{91E75852-91F7-4B71-9977-8F4BBB32482B}" type="pres">
      <dgm:prSet presAssocID="{C600DE38-625E-4CD4-BC38-9CFA01BDF759}" presName="composite" presStyleCnt="0"/>
      <dgm:spPr/>
    </dgm:pt>
    <dgm:pt modelId="{A312A96B-4D14-4991-83E0-575C9B7103D2}" type="pres">
      <dgm:prSet presAssocID="{C600DE38-625E-4CD4-BC38-9CFA01BDF759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35616E1-3FB4-4371-B2D4-3A8483F7AD9B}" type="pres">
      <dgm:prSet presAssocID="{C600DE38-625E-4CD4-BC38-9CFA01BDF759}" presName="txShp" presStyleLbl="node1" presStyleIdx="3" presStyleCnt="5">
        <dgm:presLayoutVars>
          <dgm:bulletEnabled val="1"/>
        </dgm:presLayoutVars>
      </dgm:prSet>
      <dgm:spPr/>
    </dgm:pt>
    <dgm:pt modelId="{33840495-1C1C-4459-8350-5E068556B4FA}" type="pres">
      <dgm:prSet presAssocID="{03A286C3-D803-45F1-866B-B2E1BA13E638}" presName="spacing" presStyleCnt="0"/>
      <dgm:spPr/>
    </dgm:pt>
    <dgm:pt modelId="{E2E7AF36-941F-4EB3-9B31-F9C94F498A7C}" type="pres">
      <dgm:prSet presAssocID="{9FFA07FF-13DD-428F-933D-15E189AACC29}" presName="composite" presStyleCnt="0"/>
      <dgm:spPr/>
    </dgm:pt>
    <dgm:pt modelId="{0232EAEA-09D4-4EFB-8A64-FA423A289454}" type="pres">
      <dgm:prSet presAssocID="{9FFA07FF-13DD-428F-933D-15E189AACC29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F5976E01-68B1-4137-8D6E-6F9E2581EDD8}" type="pres">
      <dgm:prSet presAssocID="{9FFA07FF-13DD-428F-933D-15E189AACC29}" presName="txShp" presStyleLbl="node1" presStyleIdx="4" presStyleCnt="5">
        <dgm:presLayoutVars>
          <dgm:bulletEnabled val="1"/>
        </dgm:presLayoutVars>
      </dgm:prSet>
      <dgm:spPr/>
    </dgm:pt>
  </dgm:ptLst>
  <dgm:cxnLst>
    <dgm:cxn modelId="{FC82A924-F3FB-4A5F-8753-29A955F37992}" srcId="{8C9F6F63-D796-49D6-A1DB-F008ADD4F8FD}" destId="{C600DE38-625E-4CD4-BC38-9CFA01BDF759}" srcOrd="3" destOrd="0" parTransId="{970E8DFC-A29B-479E-A113-886FEF530409}" sibTransId="{03A286C3-D803-45F1-866B-B2E1BA13E638}"/>
    <dgm:cxn modelId="{81EA7F43-9857-4B44-9EB2-3B81AF67F598}" srcId="{8C9F6F63-D796-49D6-A1DB-F008ADD4F8FD}" destId="{33A7B674-6E8C-4E55-B236-3FE3D1AC24F6}" srcOrd="1" destOrd="0" parTransId="{118DD3C4-EB79-4C40-B79B-86575556F8BE}" sibTransId="{7047133D-B7FD-4CA5-9BE4-8DF7AB1C0444}"/>
    <dgm:cxn modelId="{308C654A-6359-405F-ABCB-76A947256511}" srcId="{8C9F6F63-D796-49D6-A1DB-F008ADD4F8FD}" destId="{9FFA07FF-13DD-428F-933D-15E189AACC29}" srcOrd="4" destOrd="0" parTransId="{90843CE2-7ADA-4729-AA7A-41440C60133A}" sibTransId="{00F09655-87B7-4A41-A08D-CCF619A25B24}"/>
    <dgm:cxn modelId="{F85E4B7E-FA26-4215-BD8B-777202003B25}" type="presOf" srcId="{C5032A43-2791-4333-B658-076BCBD91717}" destId="{56DA752C-AB78-4F27-9FC7-15AD5275640D}" srcOrd="0" destOrd="0" presId="urn:microsoft.com/office/officeart/2005/8/layout/vList3"/>
    <dgm:cxn modelId="{C1CC0E82-D4E8-40C1-9EC5-830D081F34C8}" type="presOf" srcId="{33A7B674-6E8C-4E55-B236-3FE3D1AC24F6}" destId="{8954D8A6-49C6-4C75-AFD7-B89E99737444}" srcOrd="0" destOrd="0" presId="urn:microsoft.com/office/officeart/2005/8/layout/vList3"/>
    <dgm:cxn modelId="{38FBAB8F-6626-425C-AD83-5DDB2C7CE845}" type="presOf" srcId="{9FFA07FF-13DD-428F-933D-15E189AACC29}" destId="{F5976E01-68B1-4137-8D6E-6F9E2581EDD8}" srcOrd="0" destOrd="0" presId="urn:microsoft.com/office/officeart/2005/8/layout/vList3"/>
    <dgm:cxn modelId="{F1B0ADAC-0C4B-45E2-97C7-96EA78D1D5D2}" type="presOf" srcId="{C600DE38-625E-4CD4-BC38-9CFA01BDF759}" destId="{635616E1-3FB4-4371-B2D4-3A8483F7AD9B}" srcOrd="0" destOrd="0" presId="urn:microsoft.com/office/officeart/2005/8/layout/vList3"/>
    <dgm:cxn modelId="{B17C9CBA-253C-491B-BD7B-26C44FE12DE5}" type="presOf" srcId="{8C9F6F63-D796-49D6-A1DB-F008ADD4F8FD}" destId="{858C64FF-34E9-45DF-99DB-A1D91E9D4431}" srcOrd="0" destOrd="0" presId="urn:microsoft.com/office/officeart/2005/8/layout/vList3"/>
    <dgm:cxn modelId="{711F94C2-87E9-43EF-99B7-C5F9A5E9312D}" type="presOf" srcId="{98EC3A1D-CF30-4451-85E9-E87A61DD2116}" destId="{5986BC1A-9C07-44F1-BF6A-DA72BCE3A016}" srcOrd="0" destOrd="0" presId="urn:microsoft.com/office/officeart/2005/8/layout/vList3"/>
    <dgm:cxn modelId="{94AA15E8-9CEA-4234-A26C-AF98F8D52AE7}" srcId="{8C9F6F63-D796-49D6-A1DB-F008ADD4F8FD}" destId="{C5032A43-2791-4333-B658-076BCBD91717}" srcOrd="0" destOrd="0" parTransId="{FAEC9EA3-1129-4DF2-8504-57D75F2E6923}" sibTransId="{8432447D-A342-4962-B974-202B7796E467}"/>
    <dgm:cxn modelId="{95723BFE-D6F1-43D7-ADC1-32890F6C2123}" srcId="{8C9F6F63-D796-49D6-A1DB-F008ADD4F8FD}" destId="{98EC3A1D-CF30-4451-85E9-E87A61DD2116}" srcOrd="2" destOrd="0" parTransId="{9961F210-952E-485D-B70E-A341A4DF691E}" sibTransId="{0B434C53-70AC-4C0D-9B52-AD5271FEECD1}"/>
    <dgm:cxn modelId="{DE87C9AB-C057-49D0-A161-DF0829C18E8E}" type="presParOf" srcId="{858C64FF-34E9-45DF-99DB-A1D91E9D4431}" destId="{F0F7E310-CFEB-4630-B519-A6F12AD9FB77}" srcOrd="0" destOrd="0" presId="urn:microsoft.com/office/officeart/2005/8/layout/vList3"/>
    <dgm:cxn modelId="{3A5E76E6-F61E-402C-99D6-95A9FFBC3624}" type="presParOf" srcId="{F0F7E310-CFEB-4630-B519-A6F12AD9FB77}" destId="{ED85A85F-3400-4434-81E4-ACF36F8E1FD1}" srcOrd="0" destOrd="0" presId="urn:microsoft.com/office/officeart/2005/8/layout/vList3"/>
    <dgm:cxn modelId="{376211B2-E91B-4BBE-B460-3BCF376228A8}" type="presParOf" srcId="{F0F7E310-CFEB-4630-B519-A6F12AD9FB77}" destId="{56DA752C-AB78-4F27-9FC7-15AD5275640D}" srcOrd="1" destOrd="0" presId="urn:microsoft.com/office/officeart/2005/8/layout/vList3"/>
    <dgm:cxn modelId="{F175EEB4-0497-426F-8453-D38FBD3DBEB8}" type="presParOf" srcId="{858C64FF-34E9-45DF-99DB-A1D91E9D4431}" destId="{BF0F4D8B-115D-47BD-91DA-2CB6A18A9D9F}" srcOrd="1" destOrd="0" presId="urn:microsoft.com/office/officeart/2005/8/layout/vList3"/>
    <dgm:cxn modelId="{F453F5EA-68BA-4570-B66A-14E34BFE4B69}" type="presParOf" srcId="{858C64FF-34E9-45DF-99DB-A1D91E9D4431}" destId="{F17EA377-3E43-47F7-AF4C-1137F51AF35D}" srcOrd="2" destOrd="0" presId="urn:microsoft.com/office/officeart/2005/8/layout/vList3"/>
    <dgm:cxn modelId="{1428D3F6-C735-4275-BB3B-CFA6308E7773}" type="presParOf" srcId="{F17EA377-3E43-47F7-AF4C-1137F51AF35D}" destId="{B7D32BAC-17D8-43B9-B8F4-A319F36FDEE8}" srcOrd="0" destOrd="0" presId="urn:microsoft.com/office/officeart/2005/8/layout/vList3"/>
    <dgm:cxn modelId="{61A1B1FB-2591-4643-ACD3-4CA03C4F1C0E}" type="presParOf" srcId="{F17EA377-3E43-47F7-AF4C-1137F51AF35D}" destId="{8954D8A6-49C6-4C75-AFD7-B89E99737444}" srcOrd="1" destOrd="0" presId="urn:microsoft.com/office/officeart/2005/8/layout/vList3"/>
    <dgm:cxn modelId="{BE918A4A-8603-4F6D-BC61-E7A09511E6F0}" type="presParOf" srcId="{858C64FF-34E9-45DF-99DB-A1D91E9D4431}" destId="{DA1EFDAA-E91C-4EF7-A8EF-919DDF977FBF}" srcOrd="3" destOrd="0" presId="urn:microsoft.com/office/officeart/2005/8/layout/vList3"/>
    <dgm:cxn modelId="{301EFFC0-952D-4C93-B480-7D7F9C1BADE9}" type="presParOf" srcId="{858C64FF-34E9-45DF-99DB-A1D91E9D4431}" destId="{BEBF2E4D-57BA-4454-82E4-A3E9082E6CF4}" srcOrd="4" destOrd="0" presId="urn:microsoft.com/office/officeart/2005/8/layout/vList3"/>
    <dgm:cxn modelId="{8C75CF28-5C05-428A-967D-BCBDF2171065}" type="presParOf" srcId="{BEBF2E4D-57BA-4454-82E4-A3E9082E6CF4}" destId="{390569F2-564D-4069-89BB-35C46F3ADB7F}" srcOrd="0" destOrd="0" presId="urn:microsoft.com/office/officeart/2005/8/layout/vList3"/>
    <dgm:cxn modelId="{7306CA22-9774-4916-809F-0649C016AAD1}" type="presParOf" srcId="{BEBF2E4D-57BA-4454-82E4-A3E9082E6CF4}" destId="{5986BC1A-9C07-44F1-BF6A-DA72BCE3A016}" srcOrd="1" destOrd="0" presId="urn:microsoft.com/office/officeart/2005/8/layout/vList3"/>
    <dgm:cxn modelId="{6C2F6067-EE27-4062-8A16-1F65379A1FA7}" type="presParOf" srcId="{858C64FF-34E9-45DF-99DB-A1D91E9D4431}" destId="{96A987A4-CA58-4A55-B6E3-C91E488D4F65}" srcOrd="5" destOrd="0" presId="urn:microsoft.com/office/officeart/2005/8/layout/vList3"/>
    <dgm:cxn modelId="{E77B0CB3-0BFF-4EBA-A03C-CC06F10D415B}" type="presParOf" srcId="{858C64FF-34E9-45DF-99DB-A1D91E9D4431}" destId="{91E75852-91F7-4B71-9977-8F4BBB32482B}" srcOrd="6" destOrd="0" presId="urn:microsoft.com/office/officeart/2005/8/layout/vList3"/>
    <dgm:cxn modelId="{35D6D2F2-9682-483B-9476-C8EEAD4EA57F}" type="presParOf" srcId="{91E75852-91F7-4B71-9977-8F4BBB32482B}" destId="{A312A96B-4D14-4991-83E0-575C9B7103D2}" srcOrd="0" destOrd="0" presId="urn:microsoft.com/office/officeart/2005/8/layout/vList3"/>
    <dgm:cxn modelId="{5F7D06DA-01B4-4280-B1E8-EE07EFA7DCD7}" type="presParOf" srcId="{91E75852-91F7-4B71-9977-8F4BBB32482B}" destId="{635616E1-3FB4-4371-B2D4-3A8483F7AD9B}" srcOrd="1" destOrd="0" presId="urn:microsoft.com/office/officeart/2005/8/layout/vList3"/>
    <dgm:cxn modelId="{F8AE856A-D6BD-48C3-B550-F8370F896D16}" type="presParOf" srcId="{858C64FF-34E9-45DF-99DB-A1D91E9D4431}" destId="{33840495-1C1C-4459-8350-5E068556B4FA}" srcOrd="7" destOrd="0" presId="urn:microsoft.com/office/officeart/2005/8/layout/vList3"/>
    <dgm:cxn modelId="{F271185E-872B-4B5F-810F-B2609D36AE9E}" type="presParOf" srcId="{858C64FF-34E9-45DF-99DB-A1D91E9D4431}" destId="{E2E7AF36-941F-4EB3-9B31-F9C94F498A7C}" srcOrd="8" destOrd="0" presId="urn:microsoft.com/office/officeart/2005/8/layout/vList3"/>
    <dgm:cxn modelId="{FEB626F6-51D5-4514-8A35-7F16B521D1B9}" type="presParOf" srcId="{E2E7AF36-941F-4EB3-9B31-F9C94F498A7C}" destId="{0232EAEA-09D4-4EFB-8A64-FA423A289454}" srcOrd="0" destOrd="0" presId="urn:microsoft.com/office/officeart/2005/8/layout/vList3"/>
    <dgm:cxn modelId="{7A691A56-5622-444B-9FD7-F15DD44D7D66}" type="presParOf" srcId="{E2E7AF36-941F-4EB3-9B31-F9C94F498A7C}" destId="{F5976E01-68B1-4137-8D6E-6F9E2581ED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A752C-AB78-4F27-9FC7-15AD5275640D}">
      <dsp:nvSpPr>
        <dsp:cNvPr id="0" name=""/>
        <dsp:cNvSpPr/>
      </dsp:nvSpPr>
      <dsp:spPr>
        <a:xfrm rot="10800000">
          <a:off x="1034228" y="1026"/>
          <a:ext cx="3603674" cy="506144"/>
        </a:xfrm>
        <a:prstGeom prst="homePlat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9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Energía</a:t>
          </a:r>
          <a:endParaRPr lang="es-CO" sz="2300" kern="1200" dirty="0">
            <a:solidFill>
              <a:schemeClr val="tx1"/>
            </a:solidFill>
          </a:endParaRPr>
        </a:p>
      </dsp:txBody>
      <dsp:txXfrm rot="10800000">
        <a:off x="1160764" y="1026"/>
        <a:ext cx="3477138" cy="506144"/>
      </dsp:txXfrm>
    </dsp:sp>
    <dsp:sp modelId="{ED85A85F-3400-4434-81E4-ACF36F8E1FD1}">
      <dsp:nvSpPr>
        <dsp:cNvPr id="0" name=""/>
        <dsp:cNvSpPr/>
      </dsp:nvSpPr>
      <dsp:spPr>
        <a:xfrm>
          <a:off x="781156" y="1026"/>
          <a:ext cx="506144" cy="5061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4D8A6-49C6-4C75-AFD7-B89E99737444}">
      <dsp:nvSpPr>
        <dsp:cNvPr id="0" name=""/>
        <dsp:cNvSpPr/>
      </dsp:nvSpPr>
      <dsp:spPr>
        <a:xfrm rot="10800000">
          <a:off x="1034228" y="658259"/>
          <a:ext cx="3603674" cy="506144"/>
        </a:xfrm>
        <a:prstGeom prst="homePlate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9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Transporte y movilidad</a:t>
          </a:r>
          <a:endParaRPr lang="es-CO" sz="2300" kern="1200" dirty="0">
            <a:solidFill>
              <a:schemeClr val="tx1"/>
            </a:solidFill>
          </a:endParaRPr>
        </a:p>
      </dsp:txBody>
      <dsp:txXfrm rot="10800000">
        <a:off x="1160764" y="658259"/>
        <a:ext cx="3477138" cy="506144"/>
      </dsp:txXfrm>
    </dsp:sp>
    <dsp:sp modelId="{B7D32BAC-17D8-43B9-B8F4-A319F36FDEE8}">
      <dsp:nvSpPr>
        <dsp:cNvPr id="0" name=""/>
        <dsp:cNvSpPr/>
      </dsp:nvSpPr>
      <dsp:spPr>
        <a:xfrm>
          <a:off x="765987" y="658259"/>
          <a:ext cx="506144" cy="5061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6BC1A-9C07-44F1-BF6A-DA72BCE3A016}">
      <dsp:nvSpPr>
        <dsp:cNvPr id="0" name=""/>
        <dsp:cNvSpPr/>
      </dsp:nvSpPr>
      <dsp:spPr>
        <a:xfrm rot="10800000">
          <a:off x="1034228" y="1315492"/>
          <a:ext cx="3603674" cy="506144"/>
        </a:xfrm>
        <a:prstGeom prst="homePlate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9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Espacios para vivir</a:t>
          </a:r>
          <a:endParaRPr lang="es-CO" sz="2300" kern="1200" dirty="0">
            <a:solidFill>
              <a:schemeClr val="tx1"/>
            </a:solidFill>
          </a:endParaRPr>
        </a:p>
      </dsp:txBody>
      <dsp:txXfrm rot="10800000">
        <a:off x="1160764" y="1315492"/>
        <a:ext cx="3477138" cy="506144"/>
      </dsp:txXfrm>
    </dsp:sp>
    <dsp:sp modelId="{390569F2-564D-4069-89BB-35C46F3ADB7F}">
      <dsp:nvSpPr>
        <dsp:cNvPr id="0" name=""/>
        <dsp:cNvSpPr/>
      </dsp:nvSpPr>
      <dsp:spPr>
        <a:xfrm>
          <a:off x="781156" y="1315492"/>
          <a:ext cx="506144" cy="5061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616E1-3FB4-4371-B2D4-3A8483F7AD9B}">
      <dsp:nvSpPr>
        <dsp:cNvPr id="0" name=""/>
        <dsp:cNvSpPr/>
      </dsp:nvSpPr>
      <dsp:spPr>
        <a:xfrm rot="10800000">
          <a:off x="1034228" y="1972725"/>
          <a:ext cx="3603674" cy="506144"/>
        </a:xfrm>
        <a:prstGeom prst="homePlate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96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2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Productos y materiales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60764" y="1972725"/>
        <a:ext cx="3477138" cy="506144"/>
      </dsp:txXfrm>
    </dsp:sp>
    <dsp:sp modelId="{A312A96B-4D14-4991-83E0-575C9B7103D2}">
      <dsp:nvSpPr>
        <dsp:cNvPr id="0" name=""/>
        <dsp:cNvSpPr/>
      </dsp:nvSpPr>
      <dsp:spPr>
        <a:xfrm>
          <a:off x="781156" y="1972725"/>
          <a:ext cx="506144" cy="50614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A752C-AB78-4F27-9FC7-15AD5275640D}">
      <dsp:nvSpPr>
        <dsp:cNvPr id="0" name=""/>
        <dsp:cNvSpPr/>
      </dsp:nvSpPr>
      <dsp:spPr>
        <a:xfrm rot="10800000">
          <a:off x="1087094" y="1015"/>
          <a:ext cx="3818152" cy="501519"/>
        </a:xfrm>
        <a:prstGeom prst="homePlat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Productos y servicios financieros</a:t>
          </a:r>
          <a:endParaRPr lang="es-CO" sz="1800" kern="1200" dirty="0">
            <a:solidFill>
              <a:schemeClr val="tx1"/>
            </a:solidFill>
          </a:endParaRPr>
        </a:p>
      </dsp:txBody>
      <dsp:txXfrm rot="10800000">
        <a:off x="1212474" y="1015"/>
        <a:ext cx="3692772" cy="501519"/>
      </dsp:txXfrm>
    </dsp:sp>
    <dsp:sp modelId="{ED85A85F-3400-4434-81E4-ACF36F8E1FD1}">
      <dsp:nvSpPr>
        <dsp:cNvPr id="0" name=""/>
        <dsp:cNvSpPr/>
      </dsp:nvSpPr>
      <dsp:spPr>
        <a:xfrm>
          <a:off x="836335" y="1015"/>
          <a:ext cx="501519" cy="5015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4D8A6-49C6-4C75-AFD7-B89E99737444}">
      <dsp:nvSpPr>
        <dsp:cNvPr id="0" name=""/>
        <dsp:cNvSpPr/>
      </dsp:nvSpPr>
      <dsp:spPr>
        <a:xfrm rot="10800000">
          <a:off x="1087094" y="652241"/>
          <a:ext cx="3818152" cy="501519"/>
        </a:xfrm>
        <a:prstGeom prst="homePlate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Conectividad</a:t>
          </a:r>
          <a:endParaRPr lang="es-CO" sz="1800" kern="1200" dirty="0">
            <a:solidFill>
              <a:schemeClr val="tx1"/>
            </a:solidFill>
          </a:endParaRPr>
        </a:p>
      </dsp:txBody>
      <dsp:txXfrm rot="10800000">
        <a:off x="1212474" y="652241"/>
        <a:ext cx="3692772" cy="501519"/>
      </dsp:txXfrm>
    </dsp:sp>
    <dsp:sp modelId="{B7D32BAC-17D8-43B9-B8F4-A319F36FDEE8}">
      <dsp:nvSpPr>
        <dsp:cNvPr id="0" name=""/>
        <dsp:cNvSpPr/>
      </dsp:nvSpPr>
      <dsp:spPr>
        <a:xfrm>
          <a:off x="836335" y="652241"/>
          <a:ext cx="501519" cy="5015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6BC1A-9C07-44F1-BF6A-DA72BCE3A016}">
      <dsp:nvSpPr>
        <dsp:cNvPr id="0" name=""/>
        <dsp:cNvSpPr/>
      </dsp:nvSpPr>
      <dsp:spPr>
        <a:xfrm rot="10800000">
          <a:off x="1087094" y="1303468"/>
          <a:ext cx="3818152" cy="501519"/>
        </a:xfrm>
        <a:prstGeom prst="homePlate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Salud y bienestar</a:t>
          </a:r>
          <a:endParaRPr lang="es-CO" sz="1800" kern="1200" dirty="0">
            <a:solidFill>
              <a:schemeClr val="tx1"/>
            </a:solidFill>
          </a:endParaRPr>
        </a:p>
      </dsp:txBody>
      <dsp:txXfrm rot="10800000">
        <a:off x="1212474" y="1303468"/>
        <a:ext cx="3692772" cy="501519"/>
      </dsp:txXfrm>
    </dsp:sp>
    <dsp:sp modelId="{390569F2-564D-4069-89BB-35C46F3ADB7F}">
      <dsp:nvSpPr>
        <dsp:cNvPr id="0" name=""/>
        <dsp:cNvSpPr/>
      </dsp:nvSpPr>
      <dsp:spPr>
        <a:xfrm>
          <a:off x="836335" y="1303468"/>
          <a:ext cx="501519" cy="5015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616E1-3FB4-4371-B2D4-3A8483F7AD9B}">
      <dsp:nvSpPr>
        <dsp:cNvPr id="0" name=""/>
        <dsp:cNvSpPr/>
      </dsp:nvSpPr>
      <dsp:spPr>
        <a:xfrm rot="10800000">
          <a:off x="1087094" y="1954694"/>
          <a:ext cx="3818152" cy="501519"/>
        </a:xfrm>
        <a:prstGeom prst="homePlate">
          <a:avLst/>
        </a:prstGeom>
        <a:solidFill>
          <a:schemeClr val="accent3">
            <a:shade val="80000"/>
            <a:hueOff val="164180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Agua y saneamiento</a:t>
          </a:r>
        </a:p>
      </dsp:txBody>
      <dsp:txXfrm rot="10800000">
        <a:off x="1212474" y="1954694"/>
        <a:ext cx="3692772" cy="501519"/>
      </dsp:txXfrm>
    </dsp:sp>
    <dsp:sp modelId="{A312A96B-4D14-4991-83E0-575C9B7103D2}">
      <dsp:nvSpPr>
        <dsp:cNvPr id="0" name=""/>
        <dsp:cNvSpPr/>
      </dsp:nvSpPr>
      <dsp:spPr>
        <a:xfrm>
          <a:off x="836335" y="1954694"/>
          <a:ext cx="501519" cy="5015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76E01-68B1-4137-8D6E-6F9E2581EDD8}">
      <dsp:nvSpPr>
        <dsp:cNvPr id="0" name=""/>
        <dsp:cNvSpPr/>
      </dsp:nvSpPr>
      <dsp:spPr>
        <a:xfrm rot="10800000">
          <a:off x="1087094" y="2605921"/>
          <a:ext cx="3818152" cy="501519"/>
        </a:xfrm>
        <a:prstGeom prst="homePlate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Alimentación</a:t>
          </a:r>
        </a:p>
      </dsp:txBody>
      <dsp:txXfrm rot="10800000">
        <a:off x="1212474" y="2605921"/>
        <a:ext cx="3692772" cy="501519"/>
      </dsp:txXfrm>
    </dsp:sp>
    <dsp:sp modelId="{0232EAEA-09D4-4EFB-8A64-FA423A289454}">
      <dsp:nvSpPr>
        <dsp:cNvPr id="0" name=""/>
        <dsp:cNvSpPr/>
      </dsp:nvSpPr>
      <dsp:spPr>
        <a:xfrm>
          <a:off x="836335" y="2605921"/>
          <a:ext cx="501519" cy="5015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7B298-B8C6-4366-AA5B-40FE46CE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6" y="2603648"/>
            <a:ext cx="8229600" cy="1192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b="1" dirty="0">
                <a:latin typeface="Arial" panose="020B0604020202020204" pitchFamily="34" charset="0"/>
                <a:cs typeface="Arial" panose="020B0604020202020204" pitchFamily="34" charset="0"/>
              </a:rPr>
              <a:t>Objetivo del estudio.</a:t>
            </a:r>
          </a:p>
        </p:txBody>
      </p:sp>
    </p:spTree>
    <p:extLst>
      <p:ext uri="{BB962C8B-B14F-4D97-AF65-F5344CB8AC3E}">
        <p14:creationId xmlns:p14="http://schemas.microsoft.com/office/powerpoint/2010/main" val="49135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201" y="1348888"/>
            <a:ext cx="8272129" cy="3306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547334-7F95-4A4E-A24B-7C5953C04406}"/>
              </a:ext>
            </a:extLst>
          </p:cNvPr>
          <p:cNvSpPr txBox="1"/>
          <p:nvPr/>
        </p:nvSpPr>
        <p:spPr>
          <a:xfrm>
            <a:off x="414670" y="901110"/>
            <a:ext cx="82295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A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Realizar un diagnóstico sobre la divulgación de las empresas colombianas de los informes de sostenibilidad.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Identificar empresas colombianas que estén generando reportes de sostenibilidad por sectores económicos.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Establecer los criterios para clasificar la información reportada en los informes de sostenibilidad.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Analizar los informes de sostenibilidad con base en los criterios definidos.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810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57201" y="2601366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usada para el estudio.</a:t>
            </a:r>
            <a:endParaRPr lang="es-ES" sz="4400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1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80283-2CEC-418E-A75A-0100A76C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160"/>
            <a:ext cx="8229600" cy="857250"/>
          </a:xfrm>
        </p:spPr>
        <p:txBody>
          <a:bodyPr anchor="t">
            <a:normAutofit fontScale="90000"/>
          </a:bodyPr>
          <a:lstStyle/>
          <a:p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Primer objetivo</a:t>
            </a:r>
            <a:br>
              <a:rPr lang="es-E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47B20E-DC27-4304-AE7C-3DD39D3AE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Listado de empresas reconocidas por MERCO COLOMBIA, las cuales pertenecen a los siguientes sectores:</a:t>
            </a:r>
          </a:p>
          <a:p>
            <a:pPr marL="0" indent="0">
              <a:buNone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ector alimentos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ector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energético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ector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conectividad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ector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financiero y bancario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ector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construcción e infraestructura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D977E6-D1A5-42AB-B09B-C529B293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895" y="2253963"/>
            <a:ext cx="3134030" cy="176514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462F1C-A187-4C3B-A4A2-659B5F893906}"/>
              </a:ext>
            </a:extLst>
          </p:cNvPr>
          <p:cNvSpPr txBox="1"/>
          <p:nvPr/>
        </p:nvSpPr>
        <p:spPr>
          <a:xfrm>
            <a:off x="5709683" y="3999514"/>
            <a:ext cx="243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>
                <a:latin typeface="Arial" panose="020B0604020202020204" pitchFamily="34" charset="0"/>
                <a:cs typeface="Arial" panose="020B0604020202020204" pitchFamily="34" charset="0"/>
              </a:rPr>
              <a:t>Fuente https://360radio.com.co/estas-son-100-empresas-mas-responsables-de-colombia-en-2023-segun-merco/148431/</a:t>
            </a:r>
            <a:endParaRPr lang="es-CO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7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09D34-D4A7-44C1-96F0-9B7EA1ED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313" y="403807"/>
            <a:ext cx="4141382" cy="788416"/>
          </a:xfrm>
        </p:spPr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Segundo objetivo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50C0A-6D34-4481-B9A2-29AFDCDD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3" y="2057732"/>
            <a:ext cx="3763925" cy="14746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diseñó una matriz en la cual se discriminaron los criterios y las rutas transformadoras.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DA3319-EB49-495D-9B55-F98B34B5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004" y="1641181"/>
            <a:ext cx="5071732" cy="28929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477A3B-8F60-4710-AEFA-44F465D495AF}"/>
              </a:ext>
            </a:extLst>
          </p:cNvPr>
          <p:cNvSpPr txBox="1"/>
          <p:nvPr/>
        </p:nvSpPr>
        <p:spPr>
          <a:xfrm>
            <a:off x="6121695" y="1192223"/>
            <a:ext cx="144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042509-5966-4B8A-9CEB-9D5143D2940A}"/>
              </a:ext>
            </a:extLst>
          </p:cNvPr>
          <p:cNvSpPr/>
          <p:nvPr/>
        </p:nvSpPr>
        <p:spPr>
          <a:xfrm>
            <a:off x="7705892" y="4502601"/>
            <a:ext cx="12254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(WBCSD, 2021)</a:t>
            </a:r>
          </a:p>
        </p:txBody>
      </p:sp>
    </p:spTree>
    <p:extLst>
      <p:ext uri="{BB962C8B-B14F-4D97-AF65-F5344CB8AC3E}">
        <p14:creationId xmlns:p14="http://schemas.microsoft.com/office/powerpoint/2010/main" val="219837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E0AE-31B1-4728-B1B1-56555BA0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160"/>
            <a:ext cx="8229600" cy="857250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Rutas transformadoras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BAF6A32-E67C-4F31-858D-36870BE69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957260"/>
              </p:ext>
            </p:extLst>
          </p:nvPr>
        </p:nvGraphicFramePr>
        <p:xfrm>
          <a:off x="-361949" y="1785321"/>
          <a:ext cx="5419060" cy="247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157B3EA-1BF4-41F5-90E4-E0E605D22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300102"/>
              </p:ext>
            </p:extLst>
          </p:nvPr>
        </p:nvGraphicFramePr>
        <p:xfrm>
          <a:off x="3870251" y="1573884"/>
          <a:ext cx="5741582" cy="310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11B037C9-F498-4246-844C-F09F74E86077}"/>
              </a:ext>
            </a:extLst>
          </p:cNvPr>
          <p:cNvSpPr/>
          <p:nvPr/>
        </p:nvSpPr>
        <p:spPr>
          <a:xfrm>
            <a:off x="528693" y="4400290"/>
            <a:ext cx="12254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(WBCSD, 2021)</a:t>
            </a:r>
          </a:p>
        </p:txBody>
      </p:sp>
    </p:spTree>
    <p:extLst>
      <p:ext uri="{BB962C8B-B14F-4D97-AF65-F5344CB8AC3E}">
        <p14:creationId xmlns:p14="http://schemas.microsoft.com/office/powerpoint/2010/main" val="385159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E64A5-1F0C-425F-988F-DF3943E2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8"/>
            <a:ext cx="8229600" cy="180727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objetivo</a:t>
            </a:r>
            <a:br>
              <a:rPr lang="es-E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036A4-D022-4E34-8913-E3CE2456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0992"/>
            <a:ext cx="8229600" cy="18925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informes de sostenibilidad se analizaron de manera individual y detallada con base a los criterios definidos; esto mediante las actividades que desarrolla cada empresa, se asociaba al criterio y ODS con el que se relaciona.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B6E6A4-A4E2-4F2D-A285-5B5AA233F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42" y="2656811"/>
            <a:ext cx="3668233" cy="194263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CFA9C6F-1BB3-40FD-97EA-FDAAC90F7A9B}"/>
              </a:ext>
            </a:extLst>
          </p:cNvPr>
          <p:cNvSpPr txBox="1"/>
          <p:nvPr/>
        </p:nvSpPr>
        <p:spPr>
          <a:xfrm>
            <a:off x="2860158" y="4388540"/>
            <a:ext cx="21584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https://www.parlamentoandino.org/index.php/servicios/informacion-sobre-desarrollo-sostenible/objetivos-de-desarrollo-sostenible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191800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7B298-B8C6-4366-AA5B-40FE46CE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648"/>
            <a:ext cx="8229600" cy="1192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b="1" dirty="0">
                <a:latin typeface="Arial" panose="020B0604020202020204" pitchFamily="34" charset="0"/>
                <a:cs typeface="Arial" panose="020B0604020202020204" pitchFamily="34" charset="0"/>
              </a:rPr>
              <a:t>Resultados.</a:t>
            </a:r>
          </a:p>
        </p:txBody>
      </p:sp>
    </p:spTree>
    <p:extLst>
      <p:ext uri="{BB962C8B-B14F-4D97-AF65-F5344CB8AC3E}">
        <p14:creationId xmlns:p14="http://schemas.microsoft.com/office/powerpoint/2010/main" val="427722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6776FF3-8D3C-4E28-8988-342D1022C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59702"/>
              </p:ext>
            </p:extLst>
          </p:nvPr>
        </p:nvGraphicFramePr>
        <p:xfrm>
          <a:off x="1520456" y="744279"/>
          <a:ext cx="610308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52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200-00006431C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489593"/>
              </p:ext>
            </p:extLst>
          </p:nvPr>
        </p:nvGraphicFramePr>
        <p:xfrm>
          <a:off x="1895475" y="582133"/>
          <a:ext cx="535305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23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7321" y="889687"/>
            <a:ext cx="8183274" cy="3465840"/>
          </a:xfrm>
        </p:spPr>
        <p:txBody>
          <a:bodyPr anchor="ctr">
            <a:normAutofit/>
          </a:bodyPr>
          <a:lstStyle/>
          <a:p>
            <a:r>
              <a:rPr lang="es-E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de la divulgación de las empresas colombianas de los informes de sostenibilidad.</a:t>
            </a:r>
            <a:endParaRPr lang="es-E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849330-DB6E-4342-95CF-5D9B79AE5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26" y="483466"/>
            <a:ext cx="5925370" cy="4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14DCADB-FDFF-4BB2-875C-B9919DFF0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357204"/>
              </p:ext>
            </p:extLst>
          </p:nvPr>
        </p:nvGraphicFramePr>
        <p:xfrm>
          <a:off x="1754373" y="626379"/>
          <a:ext cx="5386332" cy="389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85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A1FD2A-511A-430A-BD23-936A9998C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286642"/>
              </p:ext>
            </p:extLst>
          </p:nvPr>
        </p:nvGraphicFramePr>
        <p:xfrm>
          <a:off x="1695449" y="609599"/>
          <a:ext cx="5896198" cy="392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738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57201" y="2601366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  <a:endParaRPr lang="es-ES" sz="4400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9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378C36-D335-4C9F-957E-06875C48A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 llevar a cabo este análisis, se pueden conocer las prácticas de sostenibilidad implementadas en las organizaciones. Además, proporciona una línea base de las rutas de sostenibilidad de las organizaciones colombianas.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5519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457201" y="2601366"/>
            <a:ext cx="8591106" cy="199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Contextualización sobre informes de sostenibilidad.</a:t>
            </a:r>
            <a:endParaRPr lang="es-ES" sz="4400" dirty="0">
              <a:solidFill>
                <a:srgbClr val="F194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4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542DC1-1160-4E77-81DF-72DDB812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7485"/>
            <a:ext cx="8229600" cy="2748530"/>
          </a:xfrm>
        </p:spPr>
        <p:txBody>
          <a:bodyPr anchor="ctr"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Reflejan el compromiso de las organizaciones con el desarrollo sostenible.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Comunican aspectos económicos, ambientales y sociales, y son una herramienta de comunicación corporativa, gestión de la sostenibilidad y marketing.</a:t>
            </a: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Mediante estos informes las empresas  resaltan su contribución a los ODS, utilizándolos como marco para sus esfuerzos de sostenibilidad e informando sobre su progreso con respecto a las metas y objetivos.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7E78DB-3D2D-497B-A5D2-87B2E8146CA6}"/>
              </a:ext>
            </a:extLst>
          </p:cNvPr>
          <p:cNvSpPr txBox="1"/>
          <p:nvPr/>
        </p:nvSpPr>
        <p:spPr>
          <a:xfrm>
            <a:off x="2298634" y="597410"/>
            <a:ext cx="476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194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de sostenibilidad</a:t>
            </a:r>
            <a:endParaRPr lang="es-CO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CDA0DD-5DED-431D-A4AB-D5AB0E076AFE}"/>
              </a:ext>
            </a:extLst>
          </p:cNvPr>
          <p:cNvSpPr txBox="1"/>
          <p:nvPr/>
        </p:nvSpPr>
        <p:spPr>
          <a:xfrm>
            <a:off x="7347098" y="4032262"/>
            <a:ext cx="1956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(Masiá, 2022)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10276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B72C5-99D7-42A8-81C5-06617E1B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9730"/>
            <a:ext cx="8229600" cy="40948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En Colombia es una práctica voluntaria, pero ha tomado mucha fuerza, al demostrar a las partes interesadas su progreso hacia objetivos ambientales, sociales y económicos.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Existen varias guías y marcos de referencia ampliamente utilizados para medir y reportar los informes de sostenibilidad. Entre ellos están: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4B7458-6B88-439C-AC49-6D9192774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2" y="3174920"/>
            <a:ext cx="2093748" cy="8905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C5354F-C09F-4450-A677-E50C95886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57" y="2917597"/>
            <a:ext cx="1365273" cy="13496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C936407-1796-4B54-A1A5-5FE3324D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036" y="2993677"/>
            <a:ext cx="1255419" cy="12554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BC3F80-9B65-4C73-A76C-99959AD4F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299" y="2905561"/>
            <a:ext cx="2161078" cy="13496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EDC7B2-7C29-4E43-9578-7967D70826A7}"/>
              </a:ext>
            </a:extLst>
          </p:cNvPr>
          <p:cNvSpPr txBox="1"/>
          <p:nvPr/>
        </p:nvSpPr>
        <p:spPr>
          <a:xfrm>
            <a:off x="551962" y="4083846"/>
            <a:ext cx="1446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https://emasconsultores.es/es/memoria-de-sostenibilidad-gri/</a:t>
            </a:r>
            <a:endParaRPr lang="es-CO" sz="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9F5358-F5FF-4AF9-900D-BAA64A1C0497}"/>
              </a:ext>
            </a:extLst>
          </p:cNvPr>
          <p:cNvSpPr txBox="1"/>
          <p:nvPr/>
        </p:nvSpPr>
        <p:spPr>
          <a:xfrm>
            <a:off x="2816979" y="4307802"/>
            <a:ext cx="1446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https://actingresponsibly.com/sasb-and-iirc-merge/</a:t>
            </a:r>
            <a:endParaRPr lang="es-CO" sz="5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DD29E0-CCBA-4199-ABF5-02D25852093F}"/>
              </a:ext>
            </a:extLst>
          </p:cNvPr>
          <p:cNvSpPr txBox="1"/>
          <p:nvPr/>
        </p:nvSpPr>
        <p:spPr>
          <a:xfrm>
            <a:off x="4768853" y="4217528"/>
            <a:ext cx="125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https://pmerseqro.com/blog/2019/04/24/la-toma-responsable-de-decisiones-en-las-empresas-2/</a:t>
            </a:r>
            <a:endParaRPr lang="es-CO" sz="5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0878E6-DB02-48A6-BCD3-90735D5285D3}"/>
              </a:ext>
            </a:extLst>
          </p:cNvPr>
          <p:cNvSpPr txBox="1"/>
          <p:nvPr/>
        </p:nvSpPr>
        <p:spPr>
          <a:xfrm>
            <a:off x="6950523" y="4240172"/>
            <a:ext cx="1250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https://www.madrimasd.org/blogs/demadridaeuropa/2022/04/19/133813 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187660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1E985-555A-4D90-A8D7-9E84E3CA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701"/>
            <a:ext cx="8229600" cy="857250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GRI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49F189-6299-49CB-8B65-6DA8CB6E3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274" y="1749591"/>
            <a:ext cx="3865726" cy="1644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690D26-7E30-4011-B38A-C5487C618575}"/>
              </a:ext>
            </a:extLst>
          </p:cNvPr>
          <p:cNvSpPr txBox="1"/>
          <p:nvPr/>
        </p:nvSpPr>
        <p:spPr>
          <a:xfrm>
            <a:off x="4922873" y="1451852"/>
            <a:ext cx="3551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GRI es una de las guías más conocidas y utilizadas a nivel mundial para la elaboración de informes de sostenibilidad. Proporciona un marco de referencia exhaustivo para la elaboración de informes de sostenibilidad, abordando aspectos económicos, sociales y ambientales.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DDC344-2BA1-40D2-B948-C01807640C5E}"/>
              </a:ext>
            </a:extLst>
          </p:cNvPr>
          <p:cNvSpPr txBox="1"/>
          <p:nvPr/>
        </p:nvSpPr>
        <p:spPr>
          <a:xfrm>
            <a:off x="765544" y="3395949"/>
            <a:ext cx="1446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https://emasconsultores.es/es/memoria-de-sostenibilidad-gri/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125764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65BEC-2A8A-4223-B85F-22179CAA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630"/>
            <a:ext cx="8229600" cy="857250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SASB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8B40396-48E8-430E-89A2-35859CEC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973" y="1287043"/>
            <a:ext cx="2599241" cy="25694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0051C4-90A3-49F8-A9C0-D62694AA9419}"/>
              </a:ext>
            </a:extLst>
          </p:cNvPr>
          <p:cNvSpPr txBox="1"/>
          <p:nvPr/>
        </p:nvSpPr>
        <p:spPr>
          <a:xfrm>
            <a:off x="3785191" y="1711843"/>
            <a:ext cx="4752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SASB proporciona estándares específicos para diferentes sectores industriales, ayudando a las organizaciones a identificar y reportar los factores de sostenibilidad más relevantes para su industria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BC766-8C11-4645-ABF9-BE9462A4BD06}"/>
              </a:ext>
            </a:extLst>
          </p:cNvPr>
          <p:cNvSpPr txBox="1"/>
          <p:nvPr/>
        </p:nvSpPr>
        <p:spPr>
          <a:xfrm>
            <a:off x="866973" y="3959933"/>
            <a:ext cx="1446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https://actingresponsibly.com/sasb-and-iirc-merge/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224164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1EB73-FAFC-44E7-A140-79EB6B48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732"/>
            <a:ext cx="8229600" cy="857250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ISO 26000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EA9DEB-6D19-488F-AED1-5D955BD84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734" y="1492578"/>
            <a:ext cx="2377522" cy="23775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0D87DA-24A0-47D6-BF09-73508BB74D35}"/>
              </a:ext>
            </a:extLst>
          </p:cNvPr>
          <p:cNvSpPr txBox="1"/>
          <p:nvPr/>
        </p:nvSpPr>
        <p:spPr>
          <a:xfrm>
            <a:off x="3763925" y="2081174"/>
            <a:ext cx="4678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Proporciona directrices sobre responsabilidad social que pueden ser utilizadas para informar sobre aspectos de sostenibilidad en una organización.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8EF6A-185B-46FB-B764-A73A884F5211}"/>
              </a:ext>
            </a:extLst>
          </p:cNvPr>
          <p:cNvSpPr txBox="1"/>
          <p:nvPr/>
        </p:nvSpPr>
        <p:spPr>
          <a:xfrm>
            <a:off x="971734" y="3817418"/>
            <a:ext cx="125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https://pmerseqro.com/blog/2019/04/24/la-toma-responsable-de-decisiones-en-las-empresas-2/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371664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24172-6EE1-4F5D-9A65-2089A589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1449"/>
            <a:ext cx="8229600" cy="857250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PACTO GLOBAL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E2A81AE-3E4D-48B7-B072-C5534C06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045" y="1827470"/>
            <a:ext cx="2930936" cy="1830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9AE3A6-66F3-4A91-AB26-4C036496EA6D}"/>
              </a:ext>
            </a:extLst>
          </p:cNvPr>
          <p:cNvSpPr txBox="1"/>
          <p:nvPr/>
        </p:nvSpPr>
        <p:spPr>
          <a:xfrm>
            <a:off x="4008474" y="1618881"/>
            <a:ext cx="4231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Pacto Mundial de las Naciones Unidas establece diez principios en áreas de derechos humanos, trabajo, medio ambiente y anticorrupción, que las empresas pueden utilizar como base para informar sobre su desempeño en sostenibilidad.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58117C-2B70-42E0-813C-803FD660D617}"/>
              </a:ext>
            </a:extLst>
          </p:cNvPr>
          <p:cNvSpPr txBox="1"/>
          <p:nvPr/>
        </p:nvSpPr>
        <p:spPr>
          <a:xfrm>
            <a:off x="748045" y="3669801"/>
            <a:ext cx="1250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/>
              <a:t>Fuente https://www.madrimasd.org/blogs/demadridaeuropa/2022/04/19/133813 </a:t>
            </a:r>
            <a:endParaRPr lang="es-CO" sz="500" dirty="0"/>
          </a:p>
        </p:txBody>
      </p:sp>
    </p:spTree>
    <p:extLst>
      <p:ext uri="{BB962C8B-B14F-4D97-AF65-F5344CB8AC3E}">
        <p14:creationId xmlns:p14="http://schemas.microsoft.com/office/powerpoint/2010/main" val="1191360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609</Words>
  <Application>Microsoft Office PowerPoint</Application>
  <PresentationFormat>Presentación en pantalla (16:9)</PresentationFormat>
  <Paragraphs>79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GRI</vt:lpstr>
      <vt:lpstr>SASB</vt:lpstr>
      <vt:lpstr>ISO 26000</vt:lpstr>
      <vt:lpstr>PACTO GLOBAL</vt:lpstr>
      <vt:lpstr>Presentación de PowerPoint</vt:lpstr>
      <vt:lpstr>Presentación de PowerPoint</vt:lpstr>
      <vt:lpstr>Presentación de PowerPoint</vt:lpstr>
      <vt:lpstr>Primer objetivo </vt:lpstr>
      <vt:lpstr>Segundo objetivo</vt:lpstr>
      <vt:lpstr>Rutas transformadoras</vt:lpstr>
      <vt:lpstr>Tercer objetivo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SARA VALENTINA RAMIREZ ARBOLEDA</cp:lastModifiedBy>
  <cp:revision>68</cp:revision>
  <dcterms:created xsi:type="dcterms:W3CDTF">2017-12-19T20:58:09Z</dcterms:created>
  <dcterms:modified xsi:type="dcterms:W3CDTF">2024-04-13T04:41:31Z</dcterms:modified>
</cp:coreProperties>
</file>