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258" r:id="rId3"/>
    <p:sldId id="263" r:id="rId4"/>
    <p:sldId id="262" r:id="rId5"/>
    <p:sldId id="314" r:id="rId6"/>
    <p:sldId id="315" r:id="rId7"/>
    <p:sldId id="316" r:id="rId8"/>
    <p:sldId id="317" r:id="rId9"/>
    <p:sldId id="265" r:id="rId10"/>
    <p:sldId id="266" r:id="rId11"/>
    <p:sldId id="313" r:id="rId12"/>
    <p:sldId id="319" r:id="rId13"/>
    <p:sldId id="267" r:id="rId14"/>
    <p:sldId id="304" r:id="rId15"/>
    <p:sldId id="305" r:id="rId16"/>
    <p:sldId id="306" r:id="rId17"/>
    <p:sldId id="268" r:id="rId18"/>
    <p:sldId id="307" r:id="rId19"/>
    <p:sldId id="269" r:id="rId20"/>
    <p:sldId id="275" r:id="rId21"/>
    <p:sldId id="276" r:id="rId22"/>
    <p:sldId id="277" r:id="rId23"/>
    <p:sldId id="278" r:id="rId24"/>
    <p:sldId id="295" r:id="rId25"/>
    <p:sldId id="296" r:id="rId26"/>
    <p:sldId id="279" r:id="rId27"/>
    <p:sldId id="280" r:id="rId28"/>
    <p:sldId id="308" r:id="rId29"/>
    <p:sldId id="309" r:id="rId30"/>
    <p:sldId id="281" r:id="rId31"/>
    <p:sldId id="318" r:id="rId32"/>
    <p:sldId id="284" r:id="rId33"/>
    <p:sldId id="285" r:id="rId34"/>
    <p:sldId id="288" r:id="rId35"/>
    <p:sldId id="289" r:id="rId36"/>
    <p:sldId id="290" r:id="rId37"/>
    <p:sldId id="291" r:id="rId38"/>
    <p:sldId id="292" r:id="rId39"/>
    <p:sldId id="294" r:id="rId40"/>
    <p:sldId id="286" r:id="rId41"/>
    <p:sldId id="283" r:id="rId42"/>
    <p:sldId id="282" r:id="rId43"/>
    <p:sldId id="287" r:id="rId44"/>
    <p:sldId id="293" r:id="rId45"/>
    <p:sldId id="297" r:id="rId46"/>
    <p:sldId id="298" r:id="rId47"/>
    <p:sldId id="311" r:id="rId48"/>
    <p:sldId id="300" r:id="rId49"/>
    <p:sldId id="264" r:id="rId50"/>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408"/>
    <a:srgbClr val="0BAEAC"/>
    <a:srgbClr val="1D6F98"/>
    <a:srgbClr val="0D2C3A"/>
    <a:srgbClr val="0A2C32"/>
    <a:srgbClr val="B8BD17"/>
    <a:srgbClr val="FECE4D"/>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p:restoredTop sz="95165" autoAdjust="0"/>
  </p:normalViewPr>
  <p:slideViewPr>
    <p:cSldViewPr snapToGrid="0" snapToObjects="1">
      <p:cViewPr varScale="1">
        <p:scale>
          <a:sx n="112" d="100"/>
          <a:sy n="112" d="100"/>
        </p:scale>
        <p:origin x="878" y="77"/>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B47CE-19CD-4D07-83AC-058A77B1ECE9}" type="doc">
      <dgm:prSet loTypeId="urn:microsoft.com/office/officeart/2008/layout/AlternatingHexagons" loCatId="list" qsTypeId="urn:microsoft.com/office/officeart/2005/8/quickstyle/3d2" qsCatId="3D" csTypeId="urn:microsoft.com/office/officeart/2005/8/colors/colorful1" csCatId="colorful" phldr="1"/>
      <dgm:spPr/>
      <dgm:t>
        <a:bodyPr/>
        <a:lstStyle/>
        <a:p>
          <a:endParaRPr lang="es-CO"/>
        </a:p>
      </dgm:t>
    </dgm:pt>
    <dgm:pt modelId="{012BD96C-3413-4B7B-A98D-68F1D404510B}">
      <dgm:prSet phldrT="[Texto]"/>
      <dgm:spPr/>
      <dgm:t>
        <a:bodyPr/>
        <a:lstStyle/>
        <a:p>
          <a:r>
            <a:rPr lang="es-CO" dirty="0">
              <a:solidFill>
                <a:schemeClr val="tx1"/>
              </a:solidFill>
              <a:latin typeface="Arial Narrow" panose="020B0606020202030204" pitchFamily="34" charset="0"/>
            </a:rPr>
            <a:t>Construir</a:t>
          </a:r>
        </a:p>
        <a:p>
          <a:r>
            <a:rPr lang="es-CO" dirty="0">
              <a:solidFill>
                <a:schemeClr val="tx1"/>
              </a:solidFill>
              <a:latin typeface="Arial Narrow" panose="020B0606020202030204" pitchFamily="34" charset="0"/>
            </a:rPr>
            <a:t>infraestructura</a:t>
          </a:r>
        </a:p>
        <a:p>
          <a:r>
            <a:rPr lang="es-CO" dirty="0">
              <a:solidFill>
                <a:schemeClr val="tx1"/>
              </a:solidFill>
              <a:latin typeface="Arial Narrow" panose="020B0606020202030204" pitchFamily="34" charset="0"/>
            </a:rPr>
            <a:t>resiliente, inclusiva</a:t>
          </a:r>
        </a:p>
        <a:p>
          <a:r>
            <a:rPr lang="es-CO" dirty="0">
              <a:solidFill>
                <a:schemeClr val="tx1"/>
              </a:solidFill>
              <a:latin typeface="Arial Narrow" panose="020B0606020202030204" pitchFamily="34" charset="0"/>
            </a:rPr>
            <a:t>y sostenible.</a:t>
          </a:r>
        </a:p>
      </dgm:t>
    </dgm:pt>
    <dgm:pt modelId="{0C7DA25B-B345-47E4-AE40-5E73C70399D7}" type="parTrans" cxnId="{42C649B7-FDB1-4C99-9059-B40B098F74B6}">
      <dgm:prSet/>
      <dgm:spPr/>
      <dgm:t>
        <a:bodyPr/>
        <a:lstStyle/>
        <a:p>
          <a:endParaRPr lang="es-CO">
            <a:solidFill>
              <a:schemeClr val="tx1"/>
            </a:solidFill>
            <a:latin typeface="Arial Narrow" panose="020B0606020202030204" pitchFamily="34" charset="0"/>
          </a:endParaRPr>
        </a:p>
      </dgm:t>
    </dgm:pt>
    <dgm:pt modelId="{E9025D13-6E42-4D59-B15E-CAAFB1CB73E3}" type="sibTrans" cxnId="{42C649B7-FDB1-4C99-9059-B40B098F74B6}">
      <dgm:prSet/>
      <dgm:spPr/>
      <dgm:t>
        <a:bodyPr/>
        <a:lstStyle/>
        <a:p>
          <a:r>
            <a:rPr lang="es-CO" dirty="0">
              <a:solidFill>
                <a:schemeClr val="tx1"/>
              </a:solidFill>
              <a:latin typeface="Arial Narrow" panose="020B0606020202030204" pitchFamily="34" charset="0"/>
            </a:rPr>
            <a:t>Reducir el número de</a:t>
          </a:r>
        </a:p>
        <a:p>
          <a:r>
            <a:rPr lang="es-CO" dirty="0">
              <a:solidFill>
                <a:schemeClr val="tx1"/>
              </a:solidFill>
              <a:latin typeface="Arial Narrow" panose="020B0606020202030204" pitchFamily="34" charset="0"/>
            </a:rPr>
            <a:t>viajes y optimizar su</a:t>
          </a:r>
        </a:p>
        <a:p>
          <a:r>
            <a:rPr lang="es-CO" dirty="0">
              <a:solidFill>
                <a:schemeClr val="tx1"/>
              </a:solidFill>
              <a:latin typeface="Arial Narrow" panose="020B0606020202030204" pitchFamily="34" charset="0"/>
            </a:rPr>
            <a:t>demanda. </a:t>
          </a:r>
        </a:p>
      </dgm:t>
    </dgm:pt>
    <dgm:pt modelId="{5430F51C-0E7D-4CDF-A4A9-9E1F45AE25D2}">
      <dgm:prSet phldrT="[Texto]"/>
      <dgm:spPr/>
      <dgm:t>
        <a:bodyPr/>
        <a:lstStyle/>
        <a:p>
          <a:r>
            <a:rPr lang="es-CO" dirty="0">
              <a:solidFill>
                <a:schemeClr val="tx1"/>
              </a:solidFill>
              <a:latin typeface="Arial Narrow" panose="020B0606020202030204" pitchFamily="34" charset="0"/>
            </a:rPr>
            <a:t>Generar soluciones</a:t>
          </a:r>
        </a:p>
        <a:p>
          <a:r>
            <a:rPr lang="es-ES" dirty="0">
              <a:solidFill>
                <a:schemeClr val="tx1"/>
              </a:solidFill>
              <a:latin typeface="Arial Narrow" panose="020B0606020202030204" pitchFamily="34" charset="0"/>
            </a:rPr>
            <a:t>más amables y sostenibles de</a:t>
          </a:r>
          <a:endParaRPr lang="es-CO" dirty="0">
            <a:solidFill>
              <a:schemeClr val="tx1"/>
            </a:solidFill>
            <a:latin typeface="Arial Narrow" panose="020B0606020202030204" pitchFamily="34" charset="0"/>
          </a:endParaRPr>
        </a:p>
        <a:p>
          <a:r>
            <a:rPr lang="es-CO" dirty="0">
              <a:solidFill>
                <a:schemeClr val="tx1"/>
              </a:solidFill>
              <a:latin typeface="Arial Narrow" panose="020B0606020202030204" pitchFamily="34" charset="0"/>
            </a:rPr>
            <a:t>movilidad.</a:t>
          </a:r>
        </a:p>
      </dgm:t>
    </dgm:pt>
    <dgm:pt modelId="{30E36F3D-3458-40E1-AAD1-5614C5A5894D}" type="parTrans" cxnId="{A7993CFA-6EAD-43C7-BB42-C015E8F6701A}">
      <dgm:prSet/>
      <dgm:spPr/>
      <dgm:t>
        <a:bodyPr/>
        <a:lstStyle/>
        <a:p>
          <a:endParaRPr lang="es-CO">
            <a:solidFill>
              <a:schemeClr val="tx1"/>
            </a:solidFill>
            <a:latin typeface="Arial Narrow" panose="020B0606020202030204" pitchFamily="34" charset="0"/>
          </a:endParaRPr>
        </a:p>
      </dgm:t>
    </dgm:pt>
    <dgm:pt modelId="{917937CD-85F7-4B16-A44F-36E0938DC180}" type="sibTrans" cxnId="{A7993CFA-6EAD-43C7-BB42-C015E8F6701A}">
      <dgm:prSet/>
      <dgm:spPr/>
      <dgm:t>
        <a:bodyPr/>
        <a:lstStyle/>
        <a:p>
          <a:r>
            <a:rPr lang="es-CO" dirty="0">
              <a:solidFill>
                <a:schemeClr val="tx1"/>
              </a:solidFill>
              <a:latin typeface="Arial Narrow" panose="020B0606020202030204" pitchFamily="34" charset="0"/>
            </a:rPr>
            <a:t>Incorporar la</a:t>
          </a:r>
        </a:p>
        <a:p>
          <a:r>
            <a:rPr lang="es-CO" dirty="0">
              <a:solidFill>
                <a:schemeClr val="tx1"/>
              </a:solidFill>
              <a:latin typeface="Arial Narrow" panose="020B0606020202030204" pitchFamily="34" charset="0"/>
            </a:rPr>
            <a:t>eficiencia</a:t>
          </a:r>
        </a:p>
        <a:p>
          <a:r>
            <a:rPr lang="es-CO" dirty="0">
              <a:solidFill>
                <a:schemeClr val="tx1"/>
              </a:solidFill>
              <a:latin typeface="Arial Narrow" panose="020B0606020202030204" pitchFamily="34" charset="0"/>
            </a:rPr>
            <a:t>energética en los</a:t>
          </a:r>
        </a:p>
        <a:p>
          <a:r>
            <a:rPr lang="es-CO" dirty="0">
              <a:solidFill>
                <a:schemeClr val="tx1"/>
              </a:solidFill>
              <a:latin typeface="Arial Narrow" panose="020B0606020202030204" pitchFamily="34" charset="0"/>
            </a:rPr>
            <a:t>desplazamientos</a:t>
          </a:r>
        </a:p>
      </dgm:t>
    </dgm:pt>
    <dgm:pt modelId="{8FAEFBAD-3BAA-4125-AE37-CCFCB2855A4C}">
      <dgm:prSet phldrT="[Texto]"/>
      <dgm:spPr/>
      <dgm:t>
        <a:bodyPr/>
        <a:lstStyle/>
        <a:p>
          <a:r>
            <a:rPr lang="es-CO" dirty="0">
              <a:solidFill>
                <a:schemeClr val="tx1"/>
              </a:solidFill>
              <a:latin typeface="Arial Narrow" panose="020B0606020202030204" pitchFamily="34" charset="0"/>
            </a:rPr>
            <a:t>Adoptar medidas de</a:t>
          </a:r>
        </a:p>
        <a:p>
          <a:r>
            <a:rPr lang="es-CO" dirty="0">
              <a:solidFill>
                <a:schemeClr val="tx1"/>
              </a:solidFill>
              <a:latin typeface="Arial Narrow" panose="020B0606020202030204" pitchFamily="34" charset="0"/>
            </a:rPr>
            <a:t>mitigación y adaptación al</a:t>
          </a:r>
        </a:p>
        <a:p>
          <a:r>
            <a:rPr lang="es-CO" dirty="0">
              <a:solidFill>
                <a:schemeClr val="tx1"/>
              </a:solidFill>
              <a:latin typeface="Arial Narrow" panose="020B0606020202030204" pitchFamily="34" charset="0"/>
            </a:rPr>
            <a:t>cambio climático.</a:t>
          </a:r>
        </a:p>
      </dgm:t>
    </dgm:pt>
    <dgm:pt modelId="{C977CBB3-D04B-42C1-8D23-03CC001D2ED7}" type="parTrans" cxnId="{21F7DCCF-7D8F-4420-A1E1-7806D55005CD}">
      <dgm:prSet/>
      <dgm:spPr/>
      <dgm:t>
        <a:bodyPr/>
        <a:lstStyle/>
        <a:p>
          <a:endParaRPr lang="es-CO">
            <a:solidFill>
              <a:schemeClr val="tx1"/>
            </a:solidFill>
            <a:latin typeface="Arial Narrow" panose="020B0606020202030204" pitchFamily="34" charset="0"/>
          </a:endParaRPr>
        </a:p>
      </dgm:t>
    </dgm:pt>
    <dgm:pt modelId="{F7250203-3675-4E5E-A76A-CF80622BD983}" type="sibTrans" cxnId="{21F7DCCF-7D8F-4420-A1E1-7806D55005CD}">
      <dgm:prSet/>
      <dgm:spPr/>
      <dgm:t>
        <a:bodyPr/>
        <a:lstStyle/>
        <a:p>
          <a:r>
            <a:rPr lang="es-CO" dirty="0">
              <a:solidFill>
                <a:schemeClr val="tx1"/>
              </a:solidFill>
              <a:latin typeface="Arial Narrow" panose="020B0606020202030204" pitchFamily="34" charset="0"/>
            </a:rPr>
            <a:t>Garantizar una</a:t>
          </a:r>
        </a:p>
        <a:p>
          <a:r>
            <a:rPr lang="es-CO" dirty="0">
              <a:solidFill>
                <a:schemeClr val="tx1"/>
              </a:solidFill>
              <a:latin typeface="Arial Narrow" panose="020B0606020202030204" pitchFamily="34" charset="0"/>
            </a:rPr>
            <a:t>vida sana y</a:t>
          </a:r>
        </a:p>
        <a:p>
          <a:r>
            <a:rPr lang="es-CO" dirty="0">
              <a:solidFill>
                <a:schemeClr val="tx1"/>
              </a:solidFill>
              <a:latin typeface="Arial Narrow" panose="020B0606020202030204" pitchFamily="34" charset="0"/>
            </a:rPr>
            <a:t>promover el</a:t>
          </a:r>
        </a:p>
        <a:p>
          <a:r>
            <a:rPr lang="es-CO" dirty="0">
              <a:solidFill>
                <a:schemeClr val="tx1"/>
              </a:solidFill>
              <a:latin typeface="Arial Narrow" panose="020B0606020202030204" pitchFamily="34" charset="0"/>
            </a:rPr>
            <a:t>bienestar.</a:t>
          </a:r>
        </a:p>
      </dgm:t>
    </dgm:pt>
    <dgm:pt modelId="{39E3776F-32F8-4B9B-8D11-3BB300448F71}">
      <dgm:prSet custT="1"/>
      <dgm:spPr/>
      <dgm:t>
        <a:bodyPr/>
        <a:lstStyle/>
        <a:p>
          <a:r>
            <a:rPr lang="es-CO" sz="700" dirty="0">
              <a:solidFill>
                <a:schemeClr val="tx1"/>
              </a:solidFill>
              <a:latin typeface="Arial Narrow" panose="020B0606020202030204" pitchFamily="34" charset="0"/>
            </a:rPr>
            <a:t>Promover</a:t>
          </a:r>
        </a:p>
        <a:p>
          <a:r>
            <a:rPr lang="es-CO" sz="700" dirty="0">
              <a:solidFill>
                <a:schemeClr val="tx1"/>
              </a:solidFill>
              <a:latin typeface="Arial Narrow" panose="020B0606020202030204" pitchFamily="34" charset="0"/>
            </a:rPr>
            <a:t>modalidades de</a:t>
          </a:r>
        </a:p>
        <a:p>
          <a:r>
            <a:rPr lang="es-CO" sz="700" dirty="0">
              <a:solidFill>
                <a:schemeClr val="tx1"/>
              </a:solidFill>
              <a:latin typeface="Arial Narrow" panose="020B0606020202030204" pitchFamily="34" charset="0"/>
            </a:rPr>
            <a:t>consumo</a:t>
          </a:r>
        </a:p>
        <a:p>
          <a:r>
            <a:rPr lang="es-CO" sz="700" dirty="0">
              <a:solidFill>
                <a:schemeClr val="tx1"/>
              </a:solidFill>
              <a:latin typeface="Arial Narrow" panose="020B0606020202030204" pitchFamily="34" charset="0"/>
            </a:rPr>
            <a:t>sostenibles.</a:t>
          </a:r>
        </a:p>
      </dgm:t>
    </dgm:pt>
    <dgm:pt modelId="{85132C75-B2D3-4A5E-AA0F-FBC416717793}" type="parTrans" cxnId="{378F3588-83C3-4210-ADD3-7F203AD4B698}">
      <dgm:prSet/>
      <dgm:spPr/>
      <dgm:t>
        <a:bodyPr/>
        <a:lstStyle/>
        <a:p>
          <a:endParaRPr lang="es-CO">
            <a:solidFill>
              <a:schemeClr val="tx1"/>
            </a:solidFill>
            <a:latin typeface="Arial Narrow" panose="020B0606020202030204" pitchFamily="34" charset="0"/>
          </a:endParaRPr>
        </a:p>
      </dgm:t>
    </dgm:pt>
    <dgm:pt modelId="{1968BFB2-BA08-42C3-A162-917D098D28B4}" type="sibTrans" cxnId="{378F3588-83C3-4210-ADD3-7F203AD4B698}">
      <dgm:prSet/>
      <dgm:spPr/>
      <dgm:t>
        <a:bodyPr/>
        <a:lstStyle/>
        <a:p>
          <a:r>
            <a:rPr lang="es-CO" dirty="0">
              <a:solidFill>
                <a:schemeClr val="tx1"/>
              </a:solidFill>
              <a:latin typeface="Arial Narrow" panose="020B0606020202030204" pitchFamily="34" charset="0"/>
            </a:rPr>
            <a:t>Fortalecer</a:t>
          </a:r>
        </a:p>
        <a:p>
          <a:r>
            <a:rPr lang="es-CO" dirty="0">
              <a:solidFill>
                <a:schemeClr val="tx1"/>
              </a:solidFill>
              <a:latin typeface="Arial Narrow" panose="020B0606020202030204" pitchFamily="34" charset="0"/>
            </a:rPr>
            <a:t>alianzas y</a:t>
          </a:r>
        </a:p>
        <a:p>
          <a:r>
            <a:rPr lang="es-CO" dirty="0">
              <a:solidFill>
                <a:schemeClr val="tx1"/>
              </a:solidFill>
              <a:latin typeface="Arial Narrow" panose="020B0606020202030204" pitchFamily="34" charset="0"/>
            </a:rPr>
            <a:t>creación de</a:t>
          </a:r>
        </a:p>
        <a:p>
          <a:r>
            <a:rPr lang="es-CO" dirty="0">
              <a:solidFill>
                <a:schemeClr val="tx1"/>
              </a:solidFill>
              <a:latin typeface="Arial Narrow" panose="020B0606020202030204" pitchFamily="34" charset="0"/>
            </a:rPr>
            <a:t>Capacidades.</a:t>
          </a:r>
        </a:p>
      </dgm:t>
    </dgm:pt>
    <dgm:pt modelId="{5C79E594-FF1B-4727-ABE6-EA5CA85FB872}">
      <dgm:prSet custT="1"/>
      <dgm:spPr/>
      <dgm:t>
        <a:bodyPr/>
        <a:lstStyle/>
        <a:p>
          <a:r>
            <a:rPr lang="es-CO" sz="700" dirty="0">
              <a:solidFill>
                <a:schemeClr val="tx1"/>
              </a:solidFill>
              <a:latin typeface="Arial Narrow" panose="020B0606020202030204" pitchFamily="34" charset="0"/>
            </a:rPr>
            <a:t>Garantizar un</a:t>
          </a:r>
        </a:p>
        <a:p>
          <a:r>
            <a:rPr lang="es-CO" sz="700" dirty="0">
              <a:solidFill>
                <a:schemeClr val="tx1"/>
              </a:solidFill>
              <a:latin typeface="Arial Narrow" panose="020B0606020202030204" pitchFamily="34" charset="0"/>
            </a:rPr>
            <a:t>aire más</a:t>
          </a:r>
        </a:p>
        <a:p>
          <a:r>
            <a:rPr lang="es-CO" sz="700" dirty="0">
              <a:solidFill>
                <a:schemeClr val="tx1"/>
              </a:solidFill>
              <a:latin typeface="Arial Narrow" panose="020B0606020202030204" pitchFamily="34" charset="0"/>
            </a:rPr>
            <a:t>limpio.</a:t>
          </a:r>
        </a:p>
      </dgm:t>
    </dgm:pt>
    <dgm:pt modelId="{3DD7D761-1426-41C7-BB95-0C53061D60FB}" type="parTrans" cxnId="{E4D26723-3187-4533-B0DC-22C0D6E1465B}">
      <dgm:prSet/>
      <dgm:spPr/>
      <dgm:t>
        <a:bodyPr/>
        <a:lstStyle/>
        <a:p>
          <a:endParaRPr lang="es-CO">
            <a:solidFill>
              <a:schemeClr val="tx1"/>
            </a:solidFill>
            <a:latin typeface="Arial Narrow" panose="020B0606020202030204" pitchFamily="34" charset="0"/>
          </a:endParaRPr>
        </a:p>
      </dgm:t>
    </dgm:pt>
    <dgm:pt modelId="{0A48DDB6-F481-46AE-99C0-CC2D5785B45C}" type="sibTrans" cxnId="{E4D26723-3187-4533-B0DC-22C0D6E1465B}">
      <dgm:prSet/>
      <dgm:spPr>
        <a:noFill/>
        <a:ln>
          <a:noFill/>
        </a:ln>
      </dgm:spPr>
      <dgm:t>
        <a:bodyPr/>
        <a:lstStyle/>
        <a:p>
          <a:endParaRPr lang="es-CO">
            <a:solidFill>
              <a:schemeClr val="tx1"/>
            </a:solidFill>
            <a:latin typeface="Arial Narrow" panose="020B0606020202030204" pitchFamily="34" charset="0"/>
          </a:endParaRPr>
        </a:p>
      </dgm:t>
    </dgm:pt>
    <dgm:pt modelId="{21F83533-1326-40CF-80AC-F240F30AFD01}" type="pres">
      <dgm:prSet presAssocID="{653B47CE-19CD-4D07-83AC-058A77B1ECE9}" presName="Name0" presStyleCnt="0">
        <dgm:presLayoutVars>
          <dgm:chMax/>
          <dgm:chPref/>
          <dgm:dir/>
          <dgm:animLvl val="lvl"/>
        </dgm:presLayoutVars>
      </dgm:prSet>
      <dgm:spPr/>
    </dgm:pt>
    <dgm:pt modelId="{C0D4C59A-E070-45B0-8C89-77B3359B34F3}" type="pres">
      <dgm:prSet presAssocID="{012BD96C-3413-4B7B-A98D-68F1D404510B}" presName="composite" presStyleCnt="0"/>
      <dgm:spPr/>
    </dgm:pt>
    <dgm:pt modelId="{9670A36F-53A7-40A9-81E6-1FDF6BFDB00E}" type="pres">
      <dgm:prSet presAssocID="{012BD96C-3413-4B7B-A98D-68F1D404510B}" presName="Parent1" presStyleLbl="node1" presStyleIdx="0" presStyleCnt="10">
        <dgm:presLayoutVars>
          <dgm:chMax val="1"/>
          <dgm:chPref val="1"/>
          <dgm:bulletEnabled val="1"/>
        </dgm:presLayoutVars>
      </dgm:prSet>
      <dgm:spPr/>
    </dgm:pt>
    <dgm:pt modelId="{A870EB97-14A0-472A-B945-613C8F8F5614}" type="pres">
      <dgm:prSet presAssocID="{012BD96C-3413-4B7B-A98D-68F1D404510B}" presName="Childtext1" presStyleLbl="revTx" presStyleIdx="0" presStyleCnt="5">
        <dgm:presLayoutVars>
          <dgm:chMax val="0"/>
          <dgm:chPref val="0"/>
          <dgm:bulletEnabled val="1"/>
        </dgm:presLayoutVars>
      </dgm:prSet>
      <dgm:spPr/>
    </dgm:pt>
    <dgm:pt modelId="{918FF0AE-ED78-42D7-94B4-9836E6C88987}" type="pres">
      <dgm:prSet presAssocID="{012BD96C-3413-4B7B-A98D-68F1D404510B}" presName="BalanceSpacing" presStyleCnt="0"/>
      <dgm:spPr/>
    </dgm:pt>
    <dgm:pt modelId="{A524E1E7-6977-4560-B805-F22666814697}" type="pres">
      <dgm:prSet presAssocID="{012BD96C-3413-4B7B-A98D-68F1D404510B}" presName="BalanceSpacing1" presStyleCnt="0"/>
      <dgm:spPr/>
    </dgm:pt>
    <dgm:pt modelId="{EE6A24C5-4CD5-45AC-8DAB-9E7D6BBA8357}" type="pres">
      <dgm:prSet presAssocID="{E9025D13-6E42-4D59-B15E-CAAFB1CB73E3}" presName="Accent1Text" presStyleLbl="node1" presStyleIdx="1" presStyleCnt="10"/>
      <dgm:spPr/>
    </dgm:pt>
    <dgm:pt modelId="{573E21F9-06D1-480D-8843-343F231EC23B}" type="pres">
      <dgm:prSet presAssocID="{E9025D13-6E42-4D59-B15E-CAAFB1CB73E3}" presName="spaceBetweenRectangles" presStyleCnt="0"/>
      <dgm:spPr/>
    </dgm:pt>
    <dgm:pt modelId="{6C01BFD0-6704-41ED-BE55-3204629075F8}" type="pres">
      <dgm:prSet presAssocID="{5430F51C-0E7D-4CDF-A4A9-9E1F45AE25D2}" presName="composite" presStyleCnt="0"/>
      <dgm:spPr/>
    </dgm:pt>
    <dgm:pt modelId="{7498ABC8-5237-4137-80D8-28B5F9C02AA1}" type="pres">
      <dgm:prSet presAssocID="{5430F51C-0E7D-4CDF-A4A9-9E1F45AE25D2}" presName="Parent1" presStyleLbl="node1" presStyleIdx="2" presStyleCnt="10">
        <dgm:presLayoutVars>
          <dgm:chMax val="1"/>
          <dgm:chPref val="1"/>
          <dgm:bulletEnabled val="1"/>
        </dgm:presLayoutVars>
      </dgm:prSet>
      <dgm:spPr/>
    </dgm:pt>
    <dgm:pt modelId="{BC7F8495-4213-47DE-9A49-FA3E4ADAE777}" type="pres">
      <dgm:prSet presAssocID="{5430F51C-0E7D-4CDF-A4A9-9E1F45AE25D2}" presName="Childtext1" presStyleLbl="revTx" presStyleIdx="1" presStyleCnt="5">
        <dgm:presLayoutVars>
          <dgm:chMax val="0"/>
          <dgm:chPref val="0"/>
          <dgm:bulletEnabled val="1"/>
        </dgm:presLayoutVars>
      </dgm:prSet>
      <dgm:spPr/>
    </dgm:pt>
    <dgm:pt modelId="{E265A037-7BE7-4C72-BAD6-021C4A54C12B}" type="pres">
      <dgm:prSet presAssocID="{5430F51C-0E7D-4CDF-A4A9-9E1F45AE25D2}" presName="BalanceSpacing" presStyleCnt="0"/>
      <dgm:spPr/>
    </dgm:pt>
    <dgm:pt modelId="{64352152-C1FD-4F60-9F31-5E353BD80128}" type="pres">
      <dgm:prSet presAssocID="{5430F51C-0E7D-4CDF-A4A9-9E1F45AE25D2}" presName="BalanceSpacing1" presStyleCnt="0"/>
      <dgm:spPr/>
    </dgm:pt>
    <dgm:pt modelId="{D8CE483E-2970-4B05-9ECA-30545D930293}" type="pres">
      <dgm:prSet presAssocID="{917937CD-85F7-4B16-A44F-36E0938DC180}" presName="Accent1Text" presStyleLbl="node1" presStyleIdx="3" presStyleCnt="10"/>
      <dgm:spPr/>
    </dgm:pt>
    <dgm:pt modelId="{9098036D-23A4-4455-915B-818C03C502C7}" type="pres">
      <dgm:prSet presAssocID="{917937CD-85F7-4B16-A44F-36E0938DC180}" presName="spaceBetweenRectangles" presStyleCnt="0"/>
      <dgm:spPr/>
    </dgm:pt>
    <dgm:pt modelId="{023A5E49-6D91-48F3-A59E-0BA02FB704BD}" type="pres">
      <dgm:prSet presAssocID="{8FAEFBAD-3BAA-4125-AE37-CCFCB2855A4C}" presName="composite" presStyleCnt="0"/>
      <dgm:spPr/>
    </dgm:pt>
    <dgm:pt modelId="{3C27F1B0-1B98-494F-9006-7839E0E8F651}" type="pres">
      <dgm:prSet presAssocID="{8FAEFBAD-3BAA-4125-AE37-CCFCB2855A4C}" presName="Parent1" presStyleLbl="node1" presStyleIdx="4" presStyleCnt="10">
        <dgm:presLayoutVars>
          <dgm:chMax val="1"/>
          <dgm:chPref val="1"/>
          <dgm:bulletEnabled val="1"/>
        </dgm:presLayoutVars>
      </dgm:prSet>
      <dgm:spPr/>
    </dgm:pt>
    <dgm:pt modelId="{76A1B21D-D6BE-453C-898E-B2A7790B3168}" type="pres">
      <dgm:prSet presAssocID="{8FAEFBAD-3BAA-4125-AE37-CCFCB2855A4C}" presName="Childtext1" presStyleLbl="revTx" presStyleIdx="2" presStyleCnt="5">
        <dgm:presLayoutVars>
          <dgm:chMax val="0"/>
          <dgm:chPref val="0"/>
          <dgm:bulletEnabled val="1"/>
        </dgm:presLayoutVars>
      </dgm:prSet>
      <dgm:spPr/>
    </dgm:pt>
    <dgm:pt modelId="{B2FFF9DE-7DFB-4784-AE4A-2E878EF067DC}" type="pres">
      <dgm:prSet presAssocID="{8FAEFBAD-3BAA-4125-AE37-CCFCB2855A4C}" presName="BalanceSpacing" presStyleCnt="0"/>
      <dgm:spPr/>
    </dgm:pt>
    <dgm:pt modelId="{A8386F97-4DAD-4F93-B75C-C790EC697F3A}" type="pres">
      <dgm:prSet presAssocID="{8FAEFBAD-3BAA-4125-AE37-CCFCB2855A4C}" presName="BalanceSpacing1" presStyleCnt="0"/>
      <dgm:spPr/>
    </dgm:pt>
    <dgm:pt modelId="{C213785C-5F12-4BE7-955A-A50048152BD5}" type="pres">
      <dgm:prSet presAssocID="{F7250203-3675-4E5E-A76A-CF80622BD983}" presName="Accent1Text" presStyleLbl="node1" presStyleIdx="5" presStyleCnt="10"/>
      <dgm:spPr/>
    </dgm:pt>
    <dgm:pt modelId="{C69B4A91-CC8F-4874-AFD9-875A64DF5A78}" type="pres">
      <dgm:prSet presAssocID="{F7250203-3675-4E5E-A76A-CF80622BD983}" presName="spaceBetweenRectangles" presStyleCnt="0"/>
      <dgm:spPr/>
    </dgm:pt>
    <dgm:pt modelId="{E3568EAD-1C73-4F72-B2D3-DC492A6C49F6}" type="pres">
      <dgm:prSet presAssocID="{39E3776F-32F8-4B9B-8D11-3BB300448F71}" presName="composite" presStyleCnt="0"/>
      <dgm:spPr/>
    </dgm:pt>
    <dgm:pt modelId="{C9CEC58B-A429-4B5E-866B-9976BA985ADA}" type="pres">
      <dgm:prSet presAssocID="{39E3776F-32F8-4B9B-8D11-3BB300448F71}" presName="Parent1" presStyleLbl="node1" presStyleIdx="6" presStyleCnt="10">
        <dgm:presLayoutVars>
          <dgm:chMax val="1"/>
          <dgm:chPref val="1"/>
          <dgm:bulletEnabled val="1"/>
        </dgm:presLayoutVars>
      </dgm:prSet>
      <dgm:spPr/>
    </dgm:pt>
    <dgm:pt modelId="{B74D2610-FFE8-46C0-AE2D-5C96415EB5C2}" type="pres">
      <dgm:prSet presAssocID="{39E3776F-32F8-4B9B-8D11-3BB300448F71}" presName="Childtext1" presStyleLbl="revTx" presStyleIdx="3" presStyleCnt="5">
        <dgm:presLayoutVars>
          <dgm:chMax val="0"/>
          <dgm:chPref val="0"/>
          <dgm:bulletEnabled val="1"/>
        </dgm:presLayoutVars>
      </dgm:prSet>
      <dgm:spPr/>
    </dgm:pt>
    <dgm:pt modelId="{437FAE00-56A4-4F21-8CE7-ADEF07014493}" type="pres">
      <dgm:prSet presAssocID="{39E3776F-32F8-4B9B-8D11-3BB300448F71}" presName="BalanceSpacing" presStyleCnt="0"/>
      <dgm:spPr/>
    </dgm:pt>
    <dgm:pt modelId="{73152326-8A60-49A1-9B53-CD563E988649}" type="pres">
      <dgm:prSet presAssocID="{39E3776F-32F8-4B9B-8D11-3BB300448F71}" presName="BalanceSpacing1" presStyleCnt="0"/>
      <dgm:spPr/>
    </dgm:pt>
    <dgm:pt modelId="{4BEBADBC-5B2D-47E8-9905-B2AC27C472E6}" type="pres">
      <dgm:prSet presAssocID="{1968BFB2-BA08-42C3-A162-917D098D28B4}" presName="Accent1Text" presStyleLbl="node1" presStyleIdx="7" presStyleCnt="10"/>
      <dgm:spPr/>
    </dgm:pt>
    <dgm:pt modelId="{8A2DA69B-3CB7-4F61-80F8-4040266F399D}" type="pres">
      <dgm:prSet presAssocID="{1968BFB2-BA08-42C3-A162-917D098D28B4}" presName="spaceBetweenRectangles" presStyleCnt="0"/>
      <dgm:spPr/>
    </dgm:pt>
    <dgm:pt modelId="{6D466E07-56AA-4426-8CFC-A8B830C9AF1D}" type="pres">
      <dgm:prSet presAssocID="{5C79E594-FF1B-4727-ABE6-EA5CA85FB872}" presName="composite" presStyleCnt="0"/>
      <dgm:spPr/>
    </dgm:pt>
    <dgm:pt modelId="{D258481B-46D2-47CD-9A80-C76A01212F2F}" type="pres">
      <dgm:prSet presAssocID="{5C79E594-FF1B-4727-ABE6-EA5CA85FB872}" presName="Parent1" presStyleLbl="node1" presStyleIdx="8" presStyleCnt="10">
        <dgm:presLayoutVars>
          <dgm:chMax val="1"/>
          <dgm:chPref val="1"/>
          <dgm:bulletEnabled val="1"/>
        </dgm:presLayoutVars>
      </dgm:prSet>
      <dgm:spPr/>
    </dgm:pt>
    <dgm:pt modelId="{41C97A46-7DD4-4846-9B66-C34AF3D132D9}" type="pres">
      <dgm:prSet presAssocID="{5C79E594-FF1B-4727-ABE6-EA5CA85FB872}" presName="Childtext1" presStyleLbl="revTx" presStyleIdx="4" presStyleCnt="5">
        <dgm:presLayoutVars>
          <dgm:chMax val="0"/>
          <dgm:chPref val="0"/>
          <dgm:bulletEnabled val="1"/>
        </dgm:presLayoutVars>
      </dgm:prSet>
      <dgm:spPr/>
    </dgm:pt>
    <dgm:pt modelId="{FD5EFBE9-E4FB-4C6D-8F66-6FECA594794D}" type="pres">
      <dgm:prSet presAssocID="{5C79E594-FF1B-4727-ABE6-EA5CA85FB872}" presName="BalanceSpacing" presStyleCnt="0"/>
      <dgm:spPr/>
    </dgm:pt>
    <dgm:pt modelId="{717AA76F-2174-48C5-B970-ED07596CE122}" type="pres">
      <dgm:prSet presAssocID="{5C79E594-FF1B-4727-ABE6-EA5CA85FB872}" presName="BalanceSpacing1" presStyleCnt="0"/>
      <dgm:spPr/>
    </dgm:pt>
    <dgm:pt modelId="{BC94CD3A-A323-42CF-BA28-FEE5B43DDE45}" type="pres">
      <dgm:prSet presAssocID="{0A48DDB6-F481-46AE-99C0-CC2D5785B45C}" presName="Accent1Text" presStyleLbl="node1" presStyleIdx="9" presStyleCnt="10"/>
      <dgm:spPr/>
    </dgm:pt>
  </dgm:ptLst>
  <dgm:cxnLst>
    <dgm:cxn modelId="{E4D26723-3187-4533-B0DC-22C0D6E1465B}" srcId="{653B47CE-19CD-4D07-83AC-058A77B1ECE9}" destId="{5C79E594-FF1B-4727-ABE6-EA5CA85FB872}" srcOrd="4" destOrd="0" parTransId="{3DD7D761-1426-41C7-BB95-0C53061D60FB}" sibTransId="{0A48DDB6-F481-46AE-99C0-CC2D5785B45C}"/>
    <dgm:cxn modelId="{A3CCBF44-05BE-4D8D-9129-D47EEC669178}" type="presOf" srcId="{653B47CE-19CD-4D07-83AC-058A77B1ECE9}" destId="{21F83533-1326-40CF-80AC-F240F30AFD01}" srcOrd="0" destOrd="0" presId="urn:microsoft.com/office/officeart/2008/layout/AlternatingHexagons"/>
    <dgm:cxn modelId="{91C61E4E-CC88-460E-9943-1233B1AFDF15}" type="presOf" srcId="{917937CD-85F7-4B16-A44F-36E0938DC180}" destId="{D8CE483E-2970-4B05-9ECA-30545D930293}" srcOrd="0" destOrd="0" presId="urn:microsoft.com/office/officeart/2008/layout/AlternatingHexagons"/>
    <dgm:cxn modelId="{9B9D0E86-5126-44FF-894A-FBA9D76E2F01}" type="presOf" srcId="{F7250203-3675-4E5E-A76A-CF80622BD983}" destId="{C213785C-5F12-4BE7-955A-A50048152BD5}" srcOrd="0" destOrd="0" presId="urn:microsoft.com/office/officeart/2008/layout/AlternatingHexagons"/>
    <dgm:cxn modelId="{378F3588-83C3-4210-ADD3-7F203AD4B698}" srcId="{653B47CE-19CD-4D07-83AC-058A77B1ECE9}" destId="{39E3776F-32F8-4B9B-8D11-3BB300448F71}" srcOrd="3" destOrd="0" parTransId="{85132C75-B2D3-4A5E-AA0F-FBC416717793}" sibTransId="{1968BFB2-BA08-42C3-A162-917D098D28B4}"/>
    <dgm:cxn modelId="{129C5E89-6BF4-423A-8A92-C9C9DF11E533}" type="presOf" srcId="{012BD96C-3413-4B7B-A98D-68F1D404510B}" destId="{9670A36F-53A7-40A9-81E6-1FDF6BFDB00E}" srcOrd="0" destOrd="0" presId="urn:microsoft.com/office/officeart/2008/layout/AlternatingHexagons"/>
    <dgm:cxn modelId="{3DB1A391-89D2-42B1-B613-4710C34CD8FC}" type="presOf" srcId="{1968BFB2-BA08-42C3-A162-917D098D28B4}" destId="{4BEBADBC-5B2D-47E8-9905-B2AC27C472E6}" srcOrd="0" destOrd="0" presId="urn:microsoft.com/office/officeart/2008/layout/AlternatingHexagons"/>
    <dgm:cxn modelId="{FACBE8A5-E8A8-4D43-AF78-04E2BE1223A7}" type="presOf" srcId="{39E3776F-32F8-4B9B-8D11-3BB300448F71}" destId="{C9CEC58B-A429-4B5E-866B-9976BA985ADA}" srcOrd="0" destOrd="0" presId="urn:microsoft.com/office/officeart/2008/layout/AlternatingHexagons"/>
    <dgm:cxn modelId="{7FFB6FB1-61C6-43FF-B149-D34072AE264A}" type="presOf" srcId="{5430F51C-0E7D-4CDF-A4A9-9E1F45AE25D2}" destId="{7498ABC8-5237-4137-80D8-28B5F9C02AA1}" srcOrd="0" destOrd="0" presId="urn:microsoft.com/office/officeart/2008/layout/AlternatingHexagons"/>
    <dgm:cxn modelId="{42C649B7-FDB1-4C99-9059-B40B098F74B6}" srcId="{653B47CE-19CD-4D07-83AC-058A77B1ECE9}" destId="{012BD96C-3413-4B7B-A98D-68F1D404510B}" srcOrd="0" destOrd="0" parTransId="{0C7DA25B-B345-47E4-AE40-5E73C70399D7}" sibTransId="{E9025D13-6E42-4D59-B15E-CAAFB1CB73E3}"/>
    <dgm:cxn modelId="{13949EBA-B0C1-4E24-B7FB-75D86E418EF8}" type="presOf" srcId="{0A48DDB6-F481-46AE-99C0-CC2D5785B45C}" destId="{BC94CD3A-A323-42CF-BA28-FEE5B43DDE45}" srcOrd="0" destOrd="0" presId="urn:microsoft.com/office/officeart/2008/layout/AlternatingHexagons"/>
    <dgm:cxn modelId="{EA2DE1BF-E354-4A35-A982-3686F9CE1C86}" type="presOf" srcId="{E9025D13-6E42-4D59-B15E-CAAFB1CB73E3}" destId="{EE6A24C5-4CD5-45AC-8DAB-9E7D6BBA8357}" srcOrd="0" destOrd="0" presId="urn:microsoft.com/office/officeart/2008/layout/AlternatingHexagons"/>
    <dgm:cxn modelId="{BBFB08C3-FC9D-4F93-8677-C1B4DF694CAA}" type="presOf" srcId="{5C79E594-FF1B-4727-ABE6-EA5CA85FB872}" destId="{D258481B-46D2-47CD-9A80-C76A01212F2F}" srcOrd="0" destOrd="0" presId="urn:microsoft.com/office/officeart/2008/layout/AlternatingHexagons"/>
    <dgm:cxn modelId="{21F7DCCF-7D8F-4420-A1E1-7806D55005CD}" srcId="{653B47CE-19CD-4D07-83AC-058A77B1ECE9}" destId="{8FAEFBAD-3BAA-4125-AE37-CCFCB2855A4C}" srcOrd="2" destOrd="0" parTransId="{C977CBB3-D04B-42C1-8D23-03CC001D2ED7}" sibTransId="{F7250203-3675-4E5E-A76A-CF80622BD983}"/>
    <dgm:cxn modelId="{BCFF4DEF-D6C9-4A6A-860F-7AF0C0CCB136}" type="presOf" srcId="{8FAEFBAD-3BAA-4125-AE37-CCFCB2855A4C}" destId="{3C27F1B0-1B98-494F-9006-7839E0E8F651}" srcOrd="0" destOrd="0" presId="urn:microsoft.com/office/officeart/2008/layout/AlternatingHexagons"/>
    <dgm:cxn modelId="{A7993CFA-6EAD-43C7-BB42-C015E8F6701A}" srcId="{653B47CE-19CD-4D07-83AC-058A77B1ECE9}" destId="{5430F51C-0E7D-4CDF-A4A9-9E1F45AE25D2}" srcOrd="1" destOrd="0" parTransId="{30E36F3D-3458-40E1-AAD1-5614C5A5894D}" sibTransId="{917937CD-85F7-4B16-A44F-36E0938DC180}"/>
    <dgm:cxn modelId="{0D6C1079-2A7B-48B3-8EDE-42B06ED3846E}" type="presParOf" srcId="{21F83533-1326-40CF-80AC-F240F30AFD01}" destId="{C0D4C59A-E070-45B0-8C89-77B3359B34F3}" srcOrd="0" destOrd="0" presId="urn:microsoft.com/office/officeart/2008/layout/AlternatingHexagons"/>
    <dgm:cxn modelId="{9A74C142-332D-4E5A-8B33-3985DF3E8211}" type="presParOf" srcId="{C0D4C59A-E070-45B0-8C89-77B3359B34F3}" destId="{9670A36F-53A7-40A9-81E6-1FDF6BFDB00E}" srcOrd="0" destOrd="0" presId="urn:microsoft.com/office/officeart/2008/layout/AlternatingHexagons"/>
    <dgm:cxn modelId="{F8A58AE7-612D-4CFC-B910-0936F33D9DD8}" type="presParOf" srcId="{C0D4C59A-E070-45B0-8C89-77B3359B34F3}" destId="{A870EB97-14A0-472A-B945-613C8F8F5614}" srcOrd="1" destOrd="0" presId="urn:microsoft.com/office/officeart/2008/layout/AlternatingHexagons"/>
    <dgm:cxn modelId="{7E4FFF37-AD5F-4523-8DFE-5977BD95353D}" type="presParOf" srcId="{C0D4C59A-E070-45B0-8C89-77B3359B34F3}" destId="{918FF0AE-ED78-42D7-94B4-9836E6C88987}" srcOrd="2" destOrd="0" presId="urn:microsoft.com/office/officeart/2008/layout/AlternatingHexagons"/>
    <dgm:cxn modelId="{91B8EECE-DD78-4AD5-8681-FA5060476374}" type="presParOf" srcId="{C0D4C59A-E070-45B0-8C89-77B3359B34F3}" destId="{A524E1E7-6977-4560-B805-F22666814697}" srcOrd="3" destOrd="0" presId="urn:microsoft.com/office/officeart/2008/layout/AlternatingHexagons"/>
    <dgm:cxn modelId="{8680A66B-EFA1-4403-B0C8-1FED9ADA3390}" type="presParOf" srcId="{C0D4C59A-E070-45B0-8C89-77B3359B34F3}" destId="{EE6A24C5-4CD5-45AC-8DAB-9E7D6BBA8357}" srcOrd="4" destOrd="0" presId="urn:microsoft.com/office/officeart/2008/layout/AlternatingHexagons"/>
    <dgm:cxn modelId="{B0E23927-3954-4C2C-8A7C-8ACF26F6F0AD}" type="presParOf" srcId="{21F83533-1326-40CF-80AC-F240F30AFD01}" destId="{573E21F9-06D1-480D-8843-343F231EC23B}" srcOrd="1" destOrd="0" presId="urn:microsoft.com/office/officeart/2008/layout/AlternatingHexagons"/>
    <dgm:cxn modelId="{FA0049F2-6E48-4D0E-9758-45D20DF2CAEE}" type="presParOf" srcId="{21F83533-1326-40CF-80AC-F240F30AFD01}" destId="{6C01BFD0-6704-41ED-BE55-3204629075F8}" srcOrd="2" destOrd="0" presId="urn:microsoft.com/office/officeart/2008/layout/AlternatingHexagons"/>
    <dgm:cxn modelId="{2D613F89-6A67-4521-82C8-774C23C83D88}" type="presParOf" srcId="{6C01BFD0-6704-41ED-BE55-3204629075F8}" destId="{7498ABC8-5237-4137-80D8-28B5F9C02AA1}" srcOrd="0" destOrd="0" presId="urn:microsoft.com/office/officeart/2008/layout/AlternatingHexagons"/>
    <dgm:cxn modelId="{492C75A7-AA51-449B-A98D-3B44603A1A8A}" type="presParOf" srcId="{6C01BFD0-6704-41ED-BE55-3204629075F8}" destId="{BC7F8495-4213-47DE-9A49-FA3E4ADAE777}" srcOrd="1" destOrd="0" presId="urn:microsoft.com/office/officeart/2008/layout/AlternatingHexagons"/>
    <dgm:cxn modelId="{8F113F02-9528-46B8-9804-0F7C9D9A2C2C}" type="presParOf" srcId="{6C01BFD0-6704-41ED-BE55-3204629075F8}" destId="{E265A037-7BE7-4C72-BAD6-021C4A54C12B}" srcOrd="2" destOrd="0" presId="urn:microsoft.com/office/officeart/2008/layout/AlternatingHexagons"/>
    <dgm:cxn modelId="{0F5D96C2-34A4-4E26-B5D1-C3101FC7412C}" type="presParOf" srcId="{6C01BFD0-6704-41ED-BE55-3204629075F8}" destId="{64352152-C1FD-4F60-9F31-5E353BD80128}" srcOrd="3" destOrd="0" presId="urn:microsoft.com/office/officeart/2008/layout/AlternatingHexagons"/>
    <dgm:cxn modelId="{55C4E55F-A960-4003-B8BA-C030C0467216}" type="presParOf" srcId="{6C01BFD0-6704-41ED-BE55-3204629075F8}" destId="{D8CE483E-2970-4B05-9ECA-30545D930293}" srcOrd="4" destOrd="0" presId="urn:microsoft.com/office/officeart/2008/layout/AlternatingHexagons"/>
    <dgm:cxn modelId="{76B513E3-8395-4C73-9F71-7EC692D4FED7}" type="presParOf" srcId="{21F83533-1326-40CF-80AC-F240F30AFD01}" destId="{9098036D-23A4-4455-915B-818C03C502C7}" srcOrd="3" destOrd="0" presId="urn:microsoft.com/office/officeart/2008/layout/AlternatingHexagons"/>
    <dgm:cxn modelId="{5B6111F4-AD92-424F-8C8F-2399286D499F}" type="presParOf" srcId="{21F83533-1326-40CF-80AC-F240F30AFD01}" destId="{023A5E49-6D91-48F3-A59E-0BA02FB704BD}" srcOrd="4" destOrd="0" presId="urn:microsoft.com/office/officeart/2008/layout/AlternatingHexagons"/>
    <dgm:cxn modelId="{D7829C2A-6368-48A7-A172-7B2229DA4FCD}" type="presParOf" srcId="{023A5E49-6D91-48F3-A59E-0BA02FB704BD}" destId="{3C27F1B0-1B98-494F-9006-7839E0E8F651}" srcOrd="0" destOrd="0" presId="urn:microsoft.com/office/officeart/2008/layout/AlternatingHexagons"/>
    <dgm:cxn modelId="{057F17FB-DF69-4F15-A1B9-C0B4A5A68560}" type="presParOf" srcId="{023A5E49-6D91-48F3-A59E-0BA02FB704BD}" destId="{76A1B21D-D6BE-453C-898E-B2A7790B3168}" srcOrd="1" destOrd="0" presId="urn:microsoft.com/office/officeart/2008/layout/AlternatingHexagons"/>
    <dgm:cxn modelId="{58FE2CFD-F50B-46FC-8A28-658C75AC3D0C}" type="presParOf" srcId="{023A5E49-6D91-48F3-A59E-0BA02FB704BD}" destId="{B2FFF9DE-7DFB-4784-AE4A-2E878EF067DC}" srcOrd="2" destOrd="0" presId="urn:microsoft.com/office/officeart/2008/layout/AlternatingHexagons"/>
    <dgm:cxn modelId="{27B6F769-0148-4A52-A0D3-C28964413A0D}" type="presParOf" srcId="{023A5E49-6D91-48F3-A59E-0BA02FB704BD}" destId="{A8386F97-4DAD-4F93-B75C-C790EC697F3A}" srcOrd="3" destOrd="0" presId="urn:microsoft.com/office/officeart/2008/layout/AlternatingHexagons"/>
    <dgm:cxn modelId="{49DF93B8-0D92-4912-B842-37955E72F915}" type="presParOf" srcId="{023A5E49-6D91-48F3-A59E-0BA02FB704BD}" destId="{C213785C-5F12-4BE7-955A-A50048152BD5}" srcOrd="4" destOrd="0" presId="urn:microsoft.com/office/officeart/2008/layout/AlternatingHexagons"/>
    <dgm:cxn modelId="{F1E4148A-8972-444C-8786-E04FEDC423C6}" type="presParOf" srcId="{21F83533-1326-40CF-80AC-F240F30AFD01}" destId="{C69B4A91-CC8F-4874-AFD9-875A64DF5A78}" srcOrd="5" destOrd="0" presId="urn:microsoft.com/office/officeart/2008/layout/AlternatingHexagons"/>
    <dgm:cxn modelId="{AAE65597-8EDC-49DF-BF6F-E9DBDC40EE39}" type="presParOf" srcId="{21F83533-1326-40CF-80AC-F240F30AFD01}" destId="{E3568EAD-1C73-4F72-B2D3-DC492A6C49F6}" srcOrd="6" destOrd="0" presId="urn:microsoft.com/office/officeart/2008/layout/AlternatingHexagons"/>
    <dgm:cxn modelId="{FD062C64-718F-44D3-BEDE-FB3E6AEBAA11}" type="presParOf" srcId="{E3568EAD-1C73-4F72-B2D3-DC492A6C49F6}" destId="{C9CEC58B-A429-4B5E-866B-9976BA985ADA}" srcOrd="0" destOrd="0" presId="urn:microsoft.com/office/officeart/2008/layout/AlternatingHexagons"/>
    <dgm:cxn modelId="{0620F274-76E8-4D00-90C4-BC51AF29C0C2}" type="presParOf" srcId="{E3568EAD-1C73-4F72-B2D3-DC492A6C49F6}" destId="{B74D2610-FFE8-46C0-AE2D-5C96415EB5C2}" srcOrd="1" destOrd="0" presId="urn:microsoft.com/office/officeart/2008/layout/AlternatingHexagons"/>
    <dgm:cxn modelId="{83FE5E72-C920-410C-A262-104E27DA8054}" type="presParOf" srcId="{E3568EAD-1C73-4F72-B2D3-DC492A6C49F6}" destId="{437FAE00-56A4-4F21-8CE7-ADEF07014493}" srcOrd="2" destOrd="0" presId="urn:microsoft.com/office/officeart/2008/layout/AlternatingHexagons"/>
    <dgm:cxn modelId="{06DB0281-276E-4C97-9FA7-ABD553788ADE}" type="presParOf" srcId="{E3568EAD-1C73-4F72-B2D3-DC492A6C49F6}" destId="{73152326-8A60-49A1-9B53-CD563E988649}" srcOrd="3" destOrd="0" presId="urn:microsoft.com/office/officeart/2008/layout/AlternatingHexagons"/>
    <dgm:cxn modelId="{D33270E8-0B91-42CD-A0A2-D990A42F1A14}" type="presParOf" srcId="{E3568EAD-1C73-4F72-B2D3-DC492A6C49F6}" destId="{4BEBADBC-5B2D-47E8-9905-B2AC27C472E6}" srcOrd="4" destOrd="0" presId="urn:microsoft.com/office/officeart/2008/layout/AlternatingHexagons"/>
    <dgm:cxn modelId="{11C5DBAB-2148-4734-A451-1DBEA9E80530}" type="presParOf" srcId="{21F83533-1326-40CF-80AC-F240F30AFD01}" destId="{8A2DA69B-3CB7-4F61-80F8-4040266F399D}" srcOrd="7" destOrd="0" presId="urn:microsoft.com/office/officeart/2008/layout/AlternatingHexagons"/>
    <dgm:cxn modelId="{9551F01B-1354-48EC-A6C8-0E9AC41097F5}" type="presParOf" srcId="{21F83533-1326-40CF-80AC-F240F30AFD01}" destId="{6D466E07-56AA-4426-8CFC-A8B830C9AF1D}" srcOrd="8" destOrd="0" presId="urn:microsoft.com/office/officeart/2008/layout/AlternatingHexagons"/>
    <dgm:cxn modelId="{2FDAA857-77B2-4BE3-85FF-8F3C6FC2B801}" type="presParOf" srcId="{6D466E07-56AA-4426-8CFC-A8B830C9AF1D}" destId="{D258481B-46D2-47CD-9A80-C76A01212F2F}" srcOrd="0" destOrd="0" presId="urn:microsoft.com/office/officeart/2008/layout/AlternatingHexagons"/>
    <dgm:cxn modelId="{3C5080ED-A6FD-426B-AC05-1832823269CB}" type="presParOf" srcId="{6D466E07-56AA-4426-8CFC-A8B830C9AF1D}" destId="{41C97A46-7DD4-4846-9B66-C34AF3D132D9}" srcOrd="1" destOrd="0" presId="urn:microsoft.com/office/officeart/2008/layout/AlternatingHexagons"/>
    <dgm:cxn modelId="{61DB9017-6DA0-432F-B772-213D73B7AAD6}" type="presParOf" srcId="{6D466E07-56AA-4426-8CFC-A8B830C9AF1D}" destId="{FD5EFBE9-E4FB-4C6D-8F66-6FECA594794D}" srcOrd="2" destOrd="0" presId="urn:microsoft.com/office/officeart/2008/layout/AlternatingHexagons"/>
    <dgm:cxn modelId="{46E6A6BB-32C6-4BD8-AB4C-6698411D697F}" type="presParOf" srcId="{6D466E07-56AA-4426-8CFC-A8B830C9AF1D}" destId="{717AA76F-2174-48C5-B970-ED07596CE122}" srcOrd="3" destOrd="0" presId="urn:microsoft.com/office/officeart/2008/layout/AlternatingHexagons"/>
    <dgm:cxn modelId="{3031C463-8C9F-4041-B651-D26CEF4588F8}" type="presParOf" srcId="{6D466E07-56AA-4426-8CFC-A8B830C9AF1D}" destId="{BC94CD3A-A323-42CF-BA28-FEE5B43DDE4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0BB0D-D73C-44CE-9F19-9A42A5E7052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FBD0FA0C-9CFF-4E41-9B0D-63E3A9E1019B}">
      <dgm:prSet phldrT="[Texto]"/>
      <dgm:spPr/>
      <dgm:t>
        <a:bodyPr/>
        <a:lstStyle/>
        <a:p>
          <a:r>
            <a:rPr lang="es-ES" b="1" dirty="0"/>
            <a:t>1) </a:t>
          </a:r>
          <a:r>
            <a:rPr lang="es-ES" dirty="0"/>
            <a:t>Conformar el comité rector de movilidad empresarial sostenible</a:t>
          </a:r>
          <a:endParaRPr lang="es-CO" dirty="0"/>
        </a:p>
      </dgm:t>
    </dgm:pt>
    <dgm:pt modelId="{7A9A32B2-F23E-4E0C-9D94-8418657BA8EF}" type="parTrans" cxnId="{311AD5F1-4B1D-4C8F-93D0-037F0A9B070E}">
      <dgm:prSet/>
      <dgm:spPr/>
      <dgm:t>
        <a:bodyPr/>
        <a:lstStyle/>
        <a:p>
          <a:endParaRPr lang="es-CO"/>
        </a:p>
      </dgm:t>
    </dgm:pt>
    <dgm:pt modelId="{B446F7B4-3D91-4E80-90C6-1B292D33016D}" type="sibTrans" cxnId="{311AD5F1-4B1D-4C8F-93D0-037F0A9B070E}">
      <dgm:prSet/>
      <dgm:spPr/>
      <dgm:t>
        <a:bodyPr/>
        <a:lstStyle/>
        <a:p>
          <a:endParaRPr lang="es-CO"/>
        </a:p>
      </dgm:t>
    </dgm:pt>
    <dgm:pt modelId="{14A304F7-AD27-4A8C-956F-0FA793EDE6A3}">
      <dgm:prSet phldrT="[Texto]"/>
      <dgm:spPr/>
      <dgm:t>
        <a:bodyPr/>
        <a:lstStyle/>
        <a:p>
          <a:r>
            <a:rPr lang="es-ES" b="1" dirty="0"/>
            <a:t>2) </a:t>
          </a:r>
          <a:r>
            <a:rPr lang="es-ES" dirty="0"/>
            <a:t>Designar un promotor de movilidad empresarial sostenible.</a:t>
          </a:r>
          <a:endParaRPr lang="es-CO" dirty="0"/>
        </a:p>
      </dgm:t>
    </dgm:pt>
    <dgm:pt modelId="{74A304F4-215E-4FFF-9333-F666AD7EFF8D}" type="parTrans" cxnId="{7AB18E4E-DED9-4EDD-9737-FDB714FBC03F}">
      <dgm:prSet/>
      <dgm:spPr/>
      <dgm:t>
        <a:bodyPr/>
        <a:lstStyle/>
        <a:p>
          <a:endParaRPr lang="es-CO"/>
        </a:p>
      </dgm:t>
    </dgm:pt>
    <dgm:pt modelId="{33E96EB1-E97E-4D98-8F46-74E601892F44}" type="sibTrans" cxnId="{7AB18E4E-DED9-4EDD-9737-FDB714FBC03F}">
      <dgm:prSet/>
      <dgm:spPr/>
      <dgm:t>
        <a:bodyPr/>
        <a:lstStyle/>
        <a:p>
          <a:endParaRPr lang="es-CO"/>
        </a:p>
      </dgm:t>
    </dgm:pt>
    <dgm:pt modelId="{1131D080-7CAC-42BC-8CDE-282C2B5181E7}">
      <dgm:prSet phldrT="[Texto]"/>
      <dgm:spPr/>
      <dgm:t>
        <a:bodyPr/>
        <a:lstStyle/>
        <a:p>
          <a:r>
            <a:rPr lang="es-ES" b="1" dirty="0"/>
            <a:t>3) </a:t>
          </a:r>
          <a:r>
            <a:rPr lang="es-ES" dirty="0"/>
            <a:t>Realizar diagnóstico de movilidad (Encuestas).</a:t>
          </a:r>
          <a:endParaRPr lang="es-CO" dirty="0"/>
        </a:p>
      </dgm:t>
    </dgm:pt>
    <dgm:pt modelId="{057EFF2C-07DE-46F1-A2F8-D913F57E062C}" type="parTrans" cxnId="{DEB01B85-36B9-4A55-A687-49050132B5EE}">
      <dgm:prSet/>
      <dgm:spPr/>
      <dgm:t>
        <a:bodyPr/>
        <a:lstStyle/>
        <a:p>
          <a:endParaRPr lang="es-CO"/>
        </a:p>
      </dgm:t>
    </dgm:pt>
    <dgm:pt modelId="{2095F41E-2C2B-4D4D-942C-920C55681CC7}" type="sibTrans" cxnId="{DEB01B85-36B9-4A55-A687-49050132B5EE}">
      <dgm:prSet/>
      <dgm:spPr/>
      <dgm:t>
        <a:bodyPr/>
        <a:lstStyle/>
        <a:p>
          <a:endParaRPr lang="es-CO"/>
        </a:p>
      </dgm:t>
    </dgm:pt>
    <dgm:pt modelId="{B7ABC509-C3EC-40E6-9722-C1496D00C992}">
      <dgm:prSet phldrT="[Texto]"/>
      <dgm:spPr/>
      <dgm:t>
        <a:bodyPr/>
        <a:lstStyle/>
        <a:p>
          <a:r>
            <a:rPr lang="es-CO" b="1" dirty="0"/>
            <a:t>4)</a:t>
          </a:r>
          <a:r>
            <a:rPr lang="es-CO" dirty="0"/>
            <a:t> Analizar resultados del diagnóstico de movilidad.</a:t>
          </a:r>
        </a:p>
      </dgm:t>
    </dgm:pt>
    <dgm:pt modelId="{7B18A2B9-D444-4ED3-99BC-33FE19BAA008}" type="parTrans" cxnId="{C0540A8C-7666-4816-AC4A-7599252F95EC}">
      <dgm:prSet/>
      <dgm:spPr/>
      <dgm:t>
        <a:bodyPr/>
        <a:lstStyle/>
        <a:p>
          <a:endParaRPr lang="es-CO"/>
        </a:p>
      </dgm:t>
    </dgm:pt>
    <dgm:pt modelId="{89D99B45-588D-48CE-9760-E4CA2015C95E}" type="sibTrans" cxnId="{C0540A8C-7666-4816-AC4A-7599252F95EC}">
      <dgm:prSet/>
      <dgm:spPr/>
      <dgm:t>
        <a:bodyPr/>
        <a:lstStyle/>
        <a:p>
          <a:endParaRPr lang="es-CO"/>
        </a:p>
      </dgm:t>
    </dgm:pt>
    <dgm:pt modelId="{AC06EE52-BA4D-4893-A515-0B73045774D2}">
      <dgm:prSet phldrT="[Texto]"/>
      <dgm:spPr/>
      <dgm:t>
        <a:bodyPr/>
        <a:lstStyle/>
        <a:p>
          <a:r>
            <a:rPr lang="es-CO" b="1" dirty="0"/>
            <a:t>5) </a:t>
          </a:r>
          <a:r>
            <a:rPr lang="es-CO" dirty="0"/>
            <a:t>Definir estrategias de movilidad sostenible.</a:t>
          </a:r>
        </a:p>
      </dgm:t>
    </dgm:pt>
    <dgm:pt modelId="{8127C50A-024F-47E7-A43D-4B3BDBF1EBAC}" type="parTrans" cxnId="{D3FA9C35-6F1C-4ACD-8DB7-19A130F41A79}">
      <dgm:prSet/>
      <dgm:spPr/>
      <dgm:t>
        <a:bodyPr/>
        <a:lstStyle/>
        <a:p>
          <a:endParaRPr lang="es-CO"/>
        </a:p>
      </dgm:t>
    </dgm:pt>
    <dgm:pt modelId="{D33AA761-6618-436A-8818-01D095555F46}" type="sibTrans" cxnId="{D3FA9C35-6F1C-4ACD-8DB7-19A130F41A79}">
      <dgm:prSet/>
      <dgm:spPr/>
      <dgm:t>
        <a:bodyPr/>
        <a:lstStyle/>
        <a:p>
          <a:endParaRPr lang="es-CO"/>
        </a:p>
      </dgm:t>
    </dgm:pt>
    <dgm:pt modelId="{9F8069ED-EAA2-4013-A59F-85C36D53628F}">
      <dgm:prSet phldrT="[Texto]"/>
      <dgm:spPr/>
      <dgm:t>
        <a:bodyPr/>
        <a:lstStyle/>
        <a:p>
          <a:r>
            <a:rPr lang="es-ES" b="1" dirty="0"/>
            <a:t>6) </a:t>
          </a:r>
          <a:r>
            <a:rPr lang="es-ES" dirty="0"/>
            <a:t>Radicar documento Plan MES.</a:t>
          </a:r>
          <a:endParaRPr lang="es-CO" dirty="0"/>
        </a:p>
      </dgm:t>
    </dgm:pt>
    <dgm:pt modelId="{4A561FAF-3975-46CE-B5C1-8CE1A500C176}" type="parTrans" cxnId="{9011B55E-C2AA-4754-AAA8-44D0744D841C}">
      <dgm:prSet/>
      <dgm:spPr/>
      <dgm:t>
        <a:bodyPr/>
        <a:lstStyle/>
        <a:p>
          <a:endParaRPr lang="es-CO"/>
        </a:p>
      </dgm:t>
    </dgm:pt>
    <dgm:pt modelId="{4A3AB82E-02CD-44FC-8866-7701EA42D0F1}" type="sibTrans" cxnId="{9011B55E-C2AA-4754-AAA8-44D0744D841C}">
      <dgm:prSet/>
      <dgm:spPr/>
      <dgm:t>
        <a:bodyPr/>
        <a:lstStyle/>
        <a:p>
          <a:endParaRPr lang="es-CO"/>
        </a:p>
      </dgm:t>
    </dgm:pt>
    <dgm:pt modelId="{CA59618B-CD48-4F52-874F-695C26AD3D76}" type="pres">
      <dgm:prSet presAssocID="{C690BB0D-D73C-44CE-9F19-9A42A5E70520}" presName="linear" presStyleCnt="0">
        <dgm:presLayoutVars>
          <dgm:dir/>
          <dgm:animLvl val="lvl"/>
          <dgm:resizeHandles val="exact"/>
        </dgm:presLayoutVars>
      </dgm:prSet>
      <dgm:spPr/>
    </dgm:pt>
    <dgm:pt modelId="{D871F344-F739-4D24-8FAE-0A82531BED5D}" type="pres">
      <dgm:prSet presAssocID="{FBD0FA0C-9CFF-4E41-9B0D-63E3A9E1019B}" presName="parentLin" presStyleCnt="0"/>
      <dgm:spPr/>
    </dgm:pt>
    <dgm:pt modelId="{FABCBDB2-9AA1-46DA-A4E4-1E305917E4A6}" type="pres">
      <dgm:prSet presAssocID="{FBD0FA0C-9CFF-4E41-9B0D-63E3A9E1019B}" presName="parentLeftMargin" presStyleLbl="node1" presStyleIdx="0" presStyleCnt="6"/>
      <dgm:spPr/>
    </dgm:pt>
    <dgm:pt modelId="{A1AA7A63-1F63-4C17-9E5C-B4FBCC4AE53C}" type="pres">
      <dgm:prSet presAssocID="{FBD0FA0C-9CFF-4E41-9B0D-63E3A9E1019B}" presName="parentText" presStyleLbl="node1" presStyleIdx="0" presStyleCnt="6">
        <dgm:presLayoutVars>
          <dgm:chMax val="0"/>
          <dgm:bulletEnabled val="1"/>
        </dgm:presLayoutVars>
      </dgm:prSet>
      <dgm:spPr/>
    </dgm:pt>
    <dgm:pt modelId="{C836CBFF-917C-422D-8810-B51A183CE3FF}" type="pres">
      <dgm:prSet presAssocID="{FBD0FA0C-9CFF-4E41-9B0D-63E3A9E1019B}" presName="negativeSpace" presStyleCnt="0"/>
      <dgm:spPr/>
    </dgm:pt>
    <dgm:pt modelId="{1102265B-0D93-4B7C-B98F-AC22D8341E1F}" type="pres">
      <dgm:prSet presAssocID="{FBD0FA0C-9CFF-4E41-9B0D-63E3A9E1019B}" presName="childText" presStyleLbl="conFgAcc1" presStyleIdx="0" presStyleCnt="6">
        <dgm:presLayoutVars>
          <dgm:bulletEnabled val="1"/>
        </dgm:presLayoutVars>
      </dgm:prSet>
      <dgm:spPr/>
    </dgm:pt>
    <dgm:pt modelId="{17D7AA37-7B27-479F-BD7B-A747E34962BA}" type="pres">
      <dgm:prSet presAssocID="{B446F7B4-3D91-4E80-90C6-1B292D33016D}" presName="spaceBetweenRectangles" presStyleCnt="0"/>
      <dgm:spPr/>
    </dgm:pt>
    <dgm:pt modelId="{4FF7B0BE-27B3-40BD-9C3A-E7A2B3A3BAC1}" type="pres">
      <dgm:prSet presAssocID="{14A304F7-AD27-4A8C-956F-0FA793EDE6A3}" presName="parentLin" presStyleCnt="0"/>
      <dgm:spPr/>
    </dgm:pt>
    <dgm:pt modelId="{E0093356-5E2A-462C-97E5-C65D54647300}" type="pres">
      <dgm:prSet presAssocID="{14A304F7-AD27-4A8C-956F-0FA793EDE6A3}" presName="parentLeftMargin" presStyleLbl="node1" presStyleIdx="0" presStyleCnt="6"/>
      <dgm:spPr/>
    </dgm:pt>
    <dgm:pt modelId="{33CD4D1E-FD9F-45FD-9A48-176D1280B685}" type="pres">
      <dgm:prSet presAssocID="{14A304F7-AD27-4A8C-956F-0FA793EDE6A3}" presName="parentText" presStyleLbl="node1" presStyleIdx="1" presStyleCnt="6">
        <dgm:presLayoutVars>
          <dgm:chMax val="0"/>
          <dgm:bulletEnabled val="1"/>
        </dgm:presLayoutVars>
      </dgm:prSet>
      <dgm:spPr/>
    </dgm:pt>
    <dgm:pt modelId="{26DD0949-8EF9-44AA-85C0-0B20847E4DDC}" type="pres">
      <dgm:prSet presAssocID="{14A304F7-AD27-4A8C-956F-0FA793EDE6A3}" presName="negativeSpace" presStyleCnt="0"/>
      <dgm:spPr/>
    </dgm:pt>
    <dgm:pt modelId="{24867310-1F0F-415B-BE2B-C99F51572CD3}" type="pres">
      <dgm:prSet presAssocID="{14A304F7-AD27-4A8C-956F-0FA793EDE6A3}" presName="childText" presStyleLbl="conFgAcc1" presStyleIdx="1" presStyleCnt="6">
        <dgm:presLayoutVars>
          <dgm:bulletEnabled val="1"/>
        </dgm:presLayoutVars>
      </dgm:prSet>
      <dgm:spPr/>
    </dgm:pt>
    <dgm:pt modelId="{6B920410-6819-435A-888A-276CAB918505}" type="pres">
      <dgm:prSet presAssocID="{33E96EB1-E97E-4D98-8F46-74E601892F44}" presName="spaceBetweenRectangles" presStyleCnt="0"/>
      <dgm:spPr/>
    </dgm:pt>
    <dgm:pt modelId="{E2767BD1-E818-487B-81DE-3405DF5345A6}" type="pres">
      <dgm:prSet presAssocID="{1131D080-7CAC-42BC-8CDE-282C2B5181E7}" presName="parentLin" presStyleCnt="0"/>
      <dgm:spPr/>
    </dgm:pt>
    <dgm:pt modelId="{11AD7617-AB0A-449D-A490-F2359851963C}" type="pres">
      <dgm:prSet presAssocID="{1131D080-7CAC-42BC-8CDE-282C2B5181E7}" presName="parentLeftMargin" presStyleLbl="node1" presStyleIdx="1" presStyleCnt="6"/>
      <dgm:spPr/>
    </dgm:pt>
    <dgm:pt modelId="{51C2D717-D485-4FD3-9D0B-C95B33C17523}" type="pres">
      <dgm:prSet presAssocID="{1131D080-7CAC-42BC-8CDE-282C2B5181E7}" presName="parentText" presStyleLbl="node1" presStyleIdx="2" presStyleCnt="6">
        <dgm:presLayoutVars>
          <dgm:chMax val="0"/>
          <dgm:bulletEnabled val="1"/>
        </dgm:presLayoutVars>
      </dgm:prSet>
      <dgm:spPr/>
    </dgm:pt>
    <dgm:pt modelId="{58B3615B-ED51-4BBF-B196-475C769DAF95}" type="pres">
      <dgm:prSet presAssocID="{1131D080-7CAC-42BC-8CDE-282C2B5181E7}" presName="negativeSpace" presStyleCnt="0"/>
      <dgm:spPr/>
    </dgm:pt>
    <dgm:pt modelId="{D06E3EDF-A675-4621-9404-0EBAF384E6CA}" type="pres">
      <dgm:prSet presAssocID="{1131D080-7CAC-42BC-8CDE-282C2B5181E7}" presName="childText" presStyleLbl="conFgAcc1" presStyleIdx="2" presStyleCnt="6">
        <dgm:presLayoutVars>
          <dgm:bulletEnabled val="1"/>
        </dgm:presLayoutVars>
      </dgm:prSet>
      <dgm:spPr/>
    </dgm:pt>
    <dgm:pt modelId="{5420519C-C3F5-4DBE-8C61-16C838B3EC2C}" type="pres">
      <dgm:prSet presAssocID="{2095F41E-2C2B-4D4D-942C-920C55681CC7}" presName="spaceBetweenRectangles" presStyleCnt="0"/>
      <dgm:spPr/>
    </dgm:pt>
    <dgm:pt modelId="{F5B4B6EC-E803-4E5B-AA25-60E5A8CAA0F0}" type="pres">
      <dgm:prSet presAssocID="{B7ABC509-C3EC-40E6-9722-C1496D00C992}" presName="parentLin" presStyleCnt="0"/>
      <dgm:spPr/>
    </dgm:pt>
    <dgm:pt modelId="{A3CC8A5A-07A7-4B52-B93D-9A65AC50D3E7}" type="pres">
      <dgm:prSet presAssocID="{B7ABC509-C3EC-40E6-9722-C1496D00C992}" presName="parentLeftMargin" presStyleLbl="node1" presStyleIdx="2" presStyleCnt="6"/>
      <dgm:spPr/>
    </dgm:pt>
    <dgm:pt modelId="{45BB0CD1-46DB-461C-8591-67EF5D77E830}" type="pres">
      <dgm:prSet presAssocID="{B7ABC509-C3EC-40E6-9722-C1496D00C992}" presName="parentText" presStyleLbl="node1" presStyleIdx="3" presStyleCnt="6">
        <dgm:presLayoutVars>
          <dgm:chMax val="0"/>
          <dgm:bulletEnabled val="1"/>
        </dgm:presLayoutVars>
      </dgm:prSet>
      <dgm:spPr/>
    </dgm:pt>
    <dgm:pt modelId="{99E9430F-EBBE-4044-85D0-04C58B1FE525}" type="pres">
      <dgm:prSet presAssocID="{B7ABC509-C3EC-40E6-9722-C1496D00C992}" presName="negativeSpace" presStyleCnt="0"/>
      <dgm:spPr/>
    </dgm:pt>
    <dgm:pt modelId="{595E718D-72FB-441E-94D5-ED778F72413D}" type="pres">
      <dgm:prSet presAssocID="{B7ABC509-C3EC-40E6-9722-C1496D00C992}" presName="childText" presStyleLbl="conFgAcc1" presStyleIdx="3" presStyleCnt="6">
        <dgm:presLayoutVars>
          <dgm:bulletEnabled val="1"/>
        </dgm:presLayoutVars>
      </dgm:prSet>
      <dgm:spPr/>
    </dgm:pt>
    <dgm:pt modelId="{2BD316DB-AEF6-4AB5-8C61-8F1BD36437BE}" type="pres">
      <dgm:prSet presAssocID="{89D99B45-588D-48CE-9760-E4CA2015C95E}" presName="spaceBetweenRectangles" presStyleCnt="0"/>
      <dgm:spPr/>
    </dgm:pt>
    <dgm:pt modelId="{DA2DBA07-F05D-467D-9A29-AE5A8AA9969B}" type="pres">
      <dgm:prSet presAssocID="{AC06EE52-BA4D-4893-A515-0B73045774D2}" presName="parentLin" presStyleCnt="0"/>
      <dgm:spPr/>
    </dgm:pt>
    <dgm:pt modelId="{44443595-8D9E-41FF-B795-B2271428155B}" type="pres">
      <dgm:prSet presAssocID="{AC06EE52-BA4D-4893-A515-0B73045774D2}" presName="parentLeftMargin" presStyleLbl="node1" presStyleIdx="3" presStyleCnt="6"/>
      <dgm:spPr/>
    </dgm:pt>
    <dgm:pt modelId="{A353AB7B-9CAB-44BB-BEF7-87982C50A13B}" type="pres">
      <dgm:prSet presAssocID="{AC06EE52-BA4D-4893-A515-0B73045774D2}" presName="parentText" presStyleLbl="node1" presStyleIdx="4" presStyleCnt="6">
        <dgm:presLayoutVars>
          <dgm:chMax val="0"/>
          <dgm:bulletEnabled val="1"/>
        </dgm:presLayoutVars>
      </dgm:prSet>
      <dgm:spPr/>
    </dgm:pt>
    <dgm:pt modelId="{63618F2D-13D7-41C7-97D9-238C7BB0AEC7}" type="pres">
      <dgm:prSet presAssocID="{AC06EE52-BA4D-4893-A515-0B73045774D2}" presName="negativeSpace" presStyleCnt="0"/>
      <dgm:spPr/>
    </dgm:pt>
    <dgm:pt modelId="{62C2BA25-12C9-4E16-B6A2-14757FDE95D7}" type="pres">
      <dgm:prSet presAssocID="{AC06EE52-BA4D-4893-A515-0B73045774D2}" presName="childText" presStyleLbl="conFgAcc1" presStyleIdx="4" presStyleCnt="6">
        <dgm:presLayoutVars>
          <dgm:bulletEnabled val="1"/>
        </dgm:presLayoutVars>
      </dgm:prSet>
      <dgm:spPr/>
    </dgm:pt>
    <dgm:pt modelId="{B89C6D80-66F6-4820-B879-67F72DEF053F}" type="pres">
      <dgm:prSet presAssocID="{D33AA761-6618-436A-8818-01D095555F46}" presName="spaceBetweenRectangles" presStyleCnt="0"/>
      <dgm:spPr/>
    </dgm:pt>
    <dgm:pt modelId="{204D7324-9775-4AC3-966A-A2BEDF90A612}" type="pres">
      <dgm:prSet presAssocID="{9F8069ED-EAA2-4013-A59F-85C36D53628F}" presName="parentLin" presStyleCnt="0"/>
      <dgm:spPr/>
    </dgm:pt>
    <dgm:pt modelId="{707329DC-B958-415F-98B3-EAD3066E76E5}" type="pres">
      <dgm:prSet presAssocID="{9F8069ED-EAA2-4013-A59F-85C36D53628F}" presName="parentLeftMargin" presStyleLbl="node1" presStyleIdx="4" presStyleCnt="6"/>
      <dgm:spPr/>
    </dgm:pt>
    <dgm:pt modelId="{92875603-4BBE-4943-AADA-164D72EF1A81}" type="pres">
      <dgm:prSet presAssocID="{9F8069ED-EAA2-4013-A59F-85C36D53628F}" presName="parentText" presStyleLbl="node1" presStyleIdx="5" presStyleCnt="6">
        <dgm:presLayoutVars>
          <dgm:chMax val="0"/>
          <dgm:bulletEnabled val="1"/>
        </dgm:presLayoutVars>
      </dgm:prSet>
      <dgm:spPr/>
    </dgm:pt>
    <dgm:pt modelId="{5C793E42-FA2D-490A-B7A4-D65C8EDFFDA0}" type="pres">
      <dgm:prSet presAssocID="{9F8069ED-EAA2-4013-A59F-85C36D53628F}" presName="negativeSpace" presStyleCnt="0"/>
      <dgm:spPr/>
    </dgm:pt>
    <dgm:pt modelId="{B08D282B-193B-4EB9-8367-A378D68311FD}" type="pres">
      <dgm:prSet presAssocID="{9F8069ED-EAA2-4013-A59F-85C36D53628F}" presName="childText" presStyleLbl="conFgAcc1" presStyleIdx="5" presStyleCnt="6">
        <dgm:presLayoutVars>
          <dgm:bulletEnabled val="1"/>
        </dgm:presLayoutVars>
      </dgm:prSet>
      <dgm:spPr/>
    </dgm:pt>
  </dgm:ptLst>
  <dgm:cxnLst>
    <dgm:cxn modelId="{D3FA9C35-6F1C-4ACD-8DB7-19A130F41A79}" srcId="{C690BB0D-D73C-44CE-9F19-9A42A5E70520}" destId="{AC06EE52-BA4D-4893-A515-0B73045774D2}" srcOrd="4" destOrd="0" parTransId="{8127C50A-024F-47E7-A43D-4B3BDBF1EBAC}" sibTransId="{D33AA761-6618-436A-8818-01D095555F46}"/>
    <dgm:cxn modelId="{9011B55E-C2AA-4754-AAA8-44D0744D841C}" srcId="{C690BB0D-D73C-44CE-9F19-9A42A5E70520}" destId="{9F8069ED-EAA2-4013-A59F-85C36D53628F}" srcOrd="5" destOrd="0" parTransId="{4A561FAF-3975-46CE-B5C1-8CE1A500C176}" sibTransId="{4A3AB82E-02CD-44FC-8866-7701EA42D0F1}"/>
    <dgm:cxn modelId="{13442A4A-F8B7-4628-95BD-C0D492EC4C4C}" type="presOf" srcId="{B7ABC509-C3EC-40E6-9722-C1496D00C992}" destId="{A3CC8A5A-07A7-4B52-B93D-9A65AC50D3E7}" srcOrd="0" destOrd="0" presId="urn:microsoft.com/office/officeart/2005/8/layout/list1"/>
    <dgm:cxn modelId="{FF23FF4C-486D-48B3-BEAE-0DCDECA20206}" type="presOf" srcId="{FBD0FA0C-9CFF-4E41-9B0D-63E3A9E1019B}" destId="{A1AA7A63-1F63-4C17-9E5C-B4FBCC4AE53C}" srcOrd="1" destOrd="0" presId="urn:microsoft.com/office/officeart/2005/8/layout/list1"/>
    <dgm:cxn modelId="{7AB18E4E-DED9-4EDD-9737-FDB714FBC03F}" srcId="{C690BB0D-D73C-44CE-9F19-9A42A5E70520}" destId="{14A304F7-AD27-4A8C-956F-0FA793EDE6A3}" srcOrd="1" destOrd="0" parTransId="{74A304F4-215E-4FFF-9333-F666AD7EFF8D}" sibTransId="{33E96EB1-E97E-4D98-8F46-74E601892F44}"/>
    <dgm:cxn modelId="{C7A8D676-41DA-4999-A8A0-401066E5FC02}" type="presOf" srcId="{9F8069ED-EAA2-4013-A59F-85C36D53628F}" destId="{707329DC-B958-415F-98B3-EAD3066E76E5}" srcOrd="0" destOrd="0" presId="urn:microsoft.com/office/officeart/2005/8/layout/list1"/>
    <dgm:cxn modelId="{D62EBF81-31AB-44DE-AA09-0AA3CE940F9C}" type="presOf" srcId="{14A304F7-AD27-4A8C-956F-0FA793EDE6A3}" destId="{E0093356-5E2A-462C-97E5-C65D54647300}" srcOrd="0" destOrd="0" presId="urn:microsoft.com/office/officeart/2005/8/layout/list1"/>
    <dgm:cxn modelId="{DEB01B85-36B9-4A55-A687-49050132B5EE}" srcId="{C690BB0D-D73C-44CE-9F19-9A42A5E70520}" destId="{1131D080-7CAC-42BC-8CDE-282C2B5181E7}" srcOrd="2" destOrd="0" parTransId="{057EFF2C-07DE-46F1-A2F8-D913F57E062C}" sibTransId="{2095F41E-2C2B-4D4D-942C-920C55681CC7}"/>
    <dgm:cxn modelId="{41800A89-8340-41DA-B7AC-A3803518E4B7}" type="presOf" srcId="{1131D080-7CAC-42BC-8CDE-282C2B5181E7}" destId="{11AD7617-AB0A-449D-A490-F2359851963C}" srcOrd="0" destOrd="0" presId="urn:microsoft.com/office/officeart/2005/8/layout/list1"/>
    <dgm:cxn modelId="{C0540A8C-7666-4816-AC4A-7599252F95EC}" srcId="{C690BB0D-D73C-44CE-9F19-9A42A5E70520}" destId="{B7ABC509-C3EC-40E6-9722-C1496D00C992}" srcOrd="3" destOrd="0" parTransId="{7B18A2B9-D444-4ED3-99BC-33FE19BAA008}" sibTransId="{89D99B45-588D-48CE-9760-E4CA2015C95E}"/>
    <dgm:cxn modelId="{533EAD93-1ECE-4370-8E60-C8C1B1D56579}" type="presOf" srcId="{AC06EE52-BA4D-4893-A515-0B73045774D2}" destId="{A353AB7B-9CAB-44BB-BEF7-87982C50A13B}" srcOrd="1" destOrd="0" presId="urn:microsoft.com/office/officeart/2005/8/layout/list1"/>
    <dgm:cxn modelId="{23588EA7-A565-477B-8EFA-E1C95263F869}" type="presOf" srcId="{FBD0FA0C-9CFF-4E41-9B0D-63E3A9E1019B}" destId="{FABCBDB2-9AA1-46DA-A4E4-1E305917E4A6}" srcOrd="0" destOrd="0" presId="urn:microsoft.com/office/officeart/2005/8/layout/list1"/>
    <dgm:cxn modelId="{496FD8B3-A3A5-4BB9-B2A1-7C6CE21365E3}" type="presOf" srcId="{14A304F7-AD27-4A8C-956F-0FA793EDE6A3}" destId="{33CD4D1E-FD9F-45FD-9A48-176D1280B685}" srcOrd="1" destOrd="0" presId="urn:microsoft.com/office/officeart/2005/8/layout/list1"/>
    <dgm:cxn modelId="{252AB9C6-A3DF-4965-B558-59FC1F894435}" type="presOf" srcId="{1131D080-7CAC-42BC-8CDE-282C2B5181E7}" destId="{51C2D717-D485-4FD3-9D0B-C95B33C17523}" srcOrd="1" destOrd="0" presId="urn:microsoft.com/office/officeart/2005/8/layout/list1"/>
    <dgm:cxn modelId="{17F2EFCD-3E95-49ED-95BB-1335710570B0}" type="presOf" srcId="{AC06EE52-BA4D-4893-A515-0B73045774D2}" destId="{44443595-8D9E-41FF-B795-B2271428155B}" srcOrd="0" destOrd="0" presId="urn:microsoft.com/office/officeart/2005/8/layout/list1"/>
    <dgm:cxn modelId="{06A938E2-1494-4C9B-91B3-7D8958CF5C80}" type="presOf" srcId="{C690BB0D-D73C-44CE-9F19-9A42A5E70520}" destId="{CA59618B-CD48-4F52-874F-695C26AD3D76}" srcOrd="0" destOrd="0" presId="urn:microsoft.com/office/officeart/2005/8/layout/list1"/>
    <dgm:cxn modelId="{58A1BDE9-DEFB-415C-ADFC-E3665AFBDFE8}" type="presOf" srcId="{B7ABC509-C3EC-40E6-9722-C1496D00C992}" destId="{45BB0CD1-46DB-461C-8591-67EF5D77E830}" srcOrd="1" destOrd="0" presId="urn:microsoft.com/office/officeart/2005/8/layout/list1"/>
    <dgm:cxn modelId="{311AD5F1-4B1D-4C8F-93D0-037F0A9B070E}" srcId="{C690BB0D-D73C-44CE-9F19-9A42A5E70520}" destId="{FBD0FA0C-9CFF-4E41-9B0D-63E3A9E1019B}" srcOrd="0" destOrd="0" parTransId="{7A9A32B2-F23E-4E0C-9D94-8418657BA8EF}" sibTransId="{B446F7B4-3D91-4E80-90C6-1B292D33016D}"/>
    <dgm:cxn modelId="{B76839FD-8EA7-4FD2-A92C-2B26C79ABB03}" type="presOf" srcId="{9F8069ED-EAA2-4013-A59F-85C36D53628F}" destId="{92875603-4BBE-4943-AADA-164D72EF1A81}" srcOrd="1" destOrd="0" presId="urn:microsoft.com/office/officeart/2005/8/layout/list1"/>
    <dgm:cxn modelId="{8122654C-9B02-4530-A251-F91F7C6BC5DD}" type="presParOf" srcId="{CA59618B-CD48-4F52-874F-695C26AD3D76}" destId="{D871F344-F739-4D24-8FAE-0A82531BED5D}" srcOrd="0" destOrd="0" presId="urn:microsoft.com/office/officeart/2005/8/layout/list1"/>
    <dgm:cxn modelId="{01DD2721-F47A-4C20-B78A-E03B349FBA04}" type="presParOf" srcId="{D871F344-F739-4D24-8FAE-0A82531BED5D}" destId="{FABCBDB2-9AA1-46DA-A4E4-1E305917E4A6}" srcOrd="0" destOrd="0" presId="urn:microsoft.com/office/officeart/2005/8/layout/list1"/>
    <dgm:cxn modelId="{8CB93CF1-18A5-4A47-BAAB-3F30697C42E8}" type="presParOf" srcId="{D871F344-F739-4D24-8FAE-0A82531BED5D}" destId="{A1AA7A63-1F63-4C17-9E5C-B4FBCC4AE53C}" srcOrd="1" destOrd="0" presId="urn:microsoft.com/office/officeart/2005/8/layout/list1"/>
    <dgm:cxn modelId="{FF2EA3C5-868F-4951-BB51-E0D3A460C5D9}" type="presParOf" srcId="{CA59618B-CD48-4F52-874F-695C26AD3D76}" destId="{C836CBFF-917C-422D-8810-B51A183CE3FF}" srcOrd="1" destOrd="0" presId="urn:microsoft.com/office/officeart/2005/8/layout/list1"/>
    <dgm:cxn modelId="{B0B58413-ED1B-448C-8A8B-5094DC7B226A}" type="presParOf" srcId="{CA59618B-CD48-4F52-874F-695C26AD3D76}" destId="{1102265B-0D93-4B7C-B98F-AC22D8341E1F}" srcOrd="2" destOrd="0" presId="urn:microsoft.com/office/officeart/2005/8/layout/list1"/>
    <dgm:cxn modelId="{95A0768E-B7C8-4401-B4B8-887B746B974E}" type="presParOf" srcId="{CA59618B-CD48-4F52-874F-695C26AD3D76}" destId="{17D7AA37-7B27-479F-BD7B-A747E34962BA}" srcOrd="3" destOrd="0" presId="urn:microsoft.com/office/officeart/2005/8/layout/list1"/>
    <dgm:cxn modelId="{F25D56F8-F292-4AAF-A152-2EB103BC1174}" type="presParOf" srcId="{CA59618B-CD48-4F52-874F-695C26AD3D76}" destId="{4FF7B0BE-27B3-40BD-9C3A-E7A2B3A3BAC1}" srcOrd="4" destOrd="0" presId="urn:microsoft.com/office/officeart/2005/8/layout/list1"/>
    <dgm:cxn modelId="{C31B2D8A-9209-43D0-B5BD-49A32CE7CFCB}" type="presParOf" srcId="{4FF7B0BE-27B3-40BD-9C3A-E7A2B3A3BAC1}" destId="{E0093356-5E2A-462C-97E5-C65D54647300}" srcOrd="0" destOrd="0" presId="urn:microsoft.com/office/officeart/2005/8/layout/list1"/>
    <dgm:cxn modelId="{C8B62618-9AB8-4402-AD3F-45F3FF73140E}" type="presParOf" srcId="{4FF7B0BE-27B3-40BD-9C3A-E7A2B3A3BAC1}" destId="{33CD4D1E-FD9F-45FD-9A48-176D1280B685}" srcOrd="1" destOrd="0" presId="urn:microsoft.com/office/officeart/2005/8/layout/list1"/>
    <dgm:cxn modelId="{6D4E2DEC-C7DA-4198-ABC1-DEA91A07FBD5}" type="presParOf" srcId="{CA59618B-CD48-4F52-874F-695C26AD3D76}" destId="{26DD0949-8EF9-44AA-85C0-0B20847E4DDC}" srcOrd="5" destOrd="0" presId="urn:microsoft.com/office/officeart/2005/8/layout/list1"/>
    <dgm:cxn modelId="{94B9A923-AE13-4BC5-896A-4CECF50E9207}" type="presParOf" srcId="{CA59618B-CD48-4F52-874F-695C26AD3D76}" destId="{24867310-1F0F-415B-BE2B-C99F51572CD3}" srcOrd="6" destOrd="0" presId="urn:microsoft.com/office/officeart/2005/8/layout/list1"/>
    <dgm:cxn modelId="{FAD63F67-BC7F-4B83-8C75-970A1D727A06}" type="presParOf" srcId="{CA59618B-CD48-4F52-874F-695C26AD3D76}" destId="{6B920410-6819-435A-888A-276CAB918505}" srcOrd="7" destOrd="0" presId="urn:microsoft.com/office/officeart/2005/8/layout/list1"/>
    <dgm:cxn modelId="{6007BED5-393C-462C-A34A-E16D73B71A58}" type="presParOf" srcId="{CA59618B-CD48-4F52-874F-695C26AD3D76}" destId="{E2767BD1-E818-487B-81DE-3405DF5345A6}" srcOrd="8" destOrd="0" presId="urn:microsoft.com/office/officeart/2005/8/layout/list1"/>
    <dgm:cxn modelId="{02C7F4A5-98BF-4B26-88B4-35656F1E952E}" type="presParOf" srcId="{E2767BD1-E818-487B-81DE-3405DF5345A6}" destId="{11AD7617-AB0A-449D-A490-F2359851963C}" srcOrd="0" destOrd="0" presId="urn:microsoft.com/office/officeart/2005/8/layout/list1"/>
    <dgm:cxn modelId="{802892A0-3592-490A-A287-D1A453E5AEA5}" type="presParOf" srcId="{E2767BD1-E818-487B-81DE-3405DF5345A6}" destId="{51C2D717-D485-4FD3-9D0B-C95B33C17523}" srcOrd="1" destOrd="0" presId="urn:microsoft.com/office/officeart/2005/8/layout/list1"/>
    <dgm:cxn modelId="{32886A96-129F-4E5A-A6A9-B4722DD65ED9}" type="presParOf" srcId="{CA59618B-CD48-4F52-874F-695C26AD3D76}" destId="{58B3615B-ED51-4BBF-B196-475C769DAF95}" srcOrd="9" destOrd="0" presId="urn:microsoft.com/office/officeart/2005/8/layout/list1"/>
    <dgm:cxn modelId="{2B22325A-5479-4882-B2C4-0F7714A8CF5F}" type="presParOf" srcId="{CA59618B-CD48-4F52-874F-695C26AD3D76}" destId="{D06E3EDF-A675-4621-9404-0EBAF384E6CA}" srcOrd="10" destOrd="0" presId="urn:microsoft.com/office/officeart/2005/8/layout/list1"/>
    <dgm:cxn modelId="{5845D2E3-D1EC-4EE2-A716-0470429ABE9A}" type="presParOf" srcId="{CA59618B-CD48-4F52-874F-695C26AD3D76}" destId="{5420519C-C3F5-4DBE-8C61-16C838B3EC2C}" srcOrd="11" destOrd="0" presId="urn:microsoft.com/office/officeart/2005/8/layout/list1"/>
    <dgm:cxn modelId="{2E6F1685-9771-46F5-8460-4E32A336E927}" type="presParOf" srcId="{CA59618B-CD48-4F52-874F-695C26AD3D76}" destId="{F5B4B6EC-E803-4E5B-AA25-60E5A8CAA0F0}" srcOrd="12" destOrd="0" presId="urn:microsoft.com/office/officeart/2005/8/layout/list1"/>
    <dgm:cxn modelId="{1D81B8E6-BF3D-4862-BAFE-0E34D8E2FDE3}" type="presParOf" srcId="{F5B4B6EC-E803-4E5B-AA25-60E5A8CAA0F0}" destId="{A3CC8A5A-07A7-4B52-B93D-9A65AC50D3E7}" srcOrd="0" destOrd="0" presId="urn:microsoft.com/office/officeart/2005/8/layout/list1"/>
    <dgm:cxn modelId="{531995BD-B79F-4046-84B8-4196CA235D15}" type="presParOf" srcId="{F5B4B6EC-E803-4E5B-AA25-60E5A8CAA0F0}" destId="{45BB0CD1-46DB-461C-8591-67EF5D77E830}" srcOrd="1" destOrd="0" presId="urn:microsoft.com/office/officeart/2005/8/layout/list1"/>
    <dgm:cxn modelId="{6DE06F0B-ADD5-46FE-92EA-D4FED0C48780}" type="presParOf" srcId="{CA59618B-CD48-4F52-874F-695C26AD3D76}" destId="{99E9430F-EBBE-4044-85D0-04C58B1FE525}" srcOrd="13" destOrd="0" presId="urn:microsoft.com/office/officeart/2005/8/layout/list1"/>
    <dgm:cxn modelId="{5651F293-EFB0-4332-B022-1AC44E7CEDB2}" type="presParOf" srcId="{CA59618B-CD48-4F52-874F-695C26AD3D76}" destId="{595E718D-72FB-441E-94D5-ED778F72413D}" srcOrd="14" destOrd="0" presId="urn:microsoft.com/office/officeart/2005/8/layout/list1"/>
    <dgm:cxn modelId="{129CD609-62BF-483A-AF73-2368BB6E5D36}" type="presParOf" srcId="{CA59618B-CD48-4F52-874F-695C26AD3D76}" destId="{2BD316DB-AEF6-4AB5-8C61-8F1BD36437BE}" srcOrd="15" destOrd="0" presId="urn:microsoft.com/office/officeart/2005/8/layout/list1"/>
    <dgm:cxn modelId="{1AC98F7A-0021-48C3-99B8-331E956AC671}" type="presParOf" srcId="{CA59618B-CD48-4F52-874F-695C26AD3D76}" destId="{DA2DBA07-F05D-467D-9A29-AE5A8AA9969B}" srcOrd="16" destOrd="0" presId="urn:microsoft.com/office/officeart/2005/8/layout/list1"/>
    <dgm:cxn modelId="{2C42A3C3-639E-4799-B85D-8A28069F85FD}" type="presParOf" srcId="{DA2DBA07-F05D-467D-9A29-AE5A8AA9969B}" destId="{44443595-8D9E-41FF-B795-B2271428155B}" srcOrd="0" destOrd="0" presId="urn:microsoft.com/office/officeart/2005/8/layout/list1"/>
    <dgm:cxn modelId="{67679A34-4DAA-4222-B729-CA1DBFB9BD2D}" type="presParOf" srcId="{DA2DBA07-F05D-467D-9A29-AE5A8AA9969B}" destId="{A353AB7B-9CAB-44BB-BEF7-87982C50A13B}" srcOrd="1" destOrd="0" presId="urn:microsoft.com/office/officeart/2005/8/layout/list1"/>
    <dgm:cxn modelId="{3AB7F8DB-F3FA-46B3-BCCC-6C11E65D3874}" type="presParOf" srcId="{CA59618B-CD48-4F52-874F-695C26AD3D76}" destId="{63618F2D-13D7-41C7-97D9-238C7BB0AEC7}" srcOrd="17" destOrd="0" presId="urn:microsoft.com/office/officeart/2005/8/layout/list1"/>
    <dgm:cxn modelId="{120028F2-1556-4AFB-9E8B-C4E80D79ED30}" type="presParOf" srcId="{CA59618B-CD48-4F52-874F-695C26AD3D76}" destId="{62C2BA25-12C9-4E16-B6A2-14757FDE95D7}" srcOrd="18" destOrd="0" presId="urn:microsoft.com/office/officeart/2005/8/layout/list1"/>
    <dgm:cxn modelId="{ECC15402-53C1-4490-BA9A-B3ABA29B9A58}" type="presParOf" srcId="{CA59618B-CD48-4F52-874F-695C26AD3D76}" destId="{B89C6D80-66F6-4820-B879-67F72DEF053F}" srcOrd="19" destOrd="0" presId="urn:microsoft.com/office/officeart/2005/8/layout/list1"/>
    <dgm:cxn modelId="{2D613234-BEEE-4E97-BC4A-9C8878E9FED1}" type="presParOf" srcId="{CA59618B-CD48-4F52-874F-695C26AD3D76}" destId="{204D7324-9775-4AC3-966A-A2BEDF90A612}" srcOrd="20" destOrd="0" presId="urn:microsoft.com/office/officeart/2005/8/layout/list1"/>
    <dgm:cxn modelId="{F4A5ACF8-7A1D-4AF6-89E7-7433FE452D1A}" type="presParOf" srcId="{204D7324-9775-4AC3-966A-A2BEDF90A612}" destId="{707329DC-B958-415F-98B3-EAD3066E76E5}" srcOrd="0" destOrd="0" presId="urn:microsoft.com/office/officeart/2005/8/layout/list1"/>
    <dgm:cxn modelId="{8E35DC8C-5BCA-4C59-9306-160C454A1FB1}" type="presParOf" srcId="{204D7324-9775-4AC3-966A-A2BEDF90A612}" destId="{92875603-4BBE-4943-AADA-164D72EF1A81}" srcOrd="1" destOrd="0" presId="urn:microsoft.com/office/officeart/2005/8/layout/list1"/>
    <dgm:cxn modelId="{336166C6-1B6D-438B-A89F-0943DF40F4BC}" type="presParOf" srcId="{CA59618B-CD48-4F52-874F-695C26AD3D76}" destId="{5C793E42-FA2D-490A-B7A4-D65C8EDFFDA0}" srcOrd="21" destOrd="0" presId="urn:microsoft.com/office/officeart/2005/8/layout/list1"/>
    <dgm:cxn modelId="{A6B33031-2F9A-49DE-95B5-229CCB9F3031}" type="presParOf" srcId="{CA59618B-CD48-4F52-874F-695C26AD3D76}" destId="{B08D282B-193B-4EB9-8367-A378D68311F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08DE31-1EC5-4115-99F4-F38624E21616}"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s-CO"/>
        </a:p>
      </dgm:t>
    </dgm:pt>
    <dgm:pt modelId="{2697E29F-E705-4A90-B10E-CF2DBC9D5D24}">
      <dgm:prSet phldrT="[Texto]" custT="1"/>
      <dgm:spPr/>
      <dgm:t>
        <a:bodyPr/>
        <a:lstStyle/>
        <a:p>
          <a:r>
            <a:rPr lang="es-CO" sz="1200" u="none" strike="noStrike" dirty="0">
              <a:effectLst/>
            </a:rPr>
            <a:t>Alta dirección </a:t>
          </a:r>
          <a:endParaRPr lang="es-CO" sz="1200" dirty="0"/>
        </a:p>
      </dgm:t>
    </dgm:pt>
    <dgm:pt modelId="{24FD788B-2B7B-4050-9951-6503D11AB074}" type="parTrans" cxnId="{37D9E212-CA1F-4590-92C2-6FCB74EBCF86}">
      <dgm:prSet/>
      <dgm:spPr/>
      <dgm:t>
        <a:bodyPr/>
        <a:lstStyle/>
        <a:p>
          <a:endParaRPr lang="es-CO" sz="1200"/>
        </a:p>
      </dgm:t>
    </dgm:pt>
    <dgm:pt modelId="{CC46DB0F-AF3F-4A8D-A0E6-E9E34393E79B}" type="sibTrans" cxnId="{37D9E212-CA1F-4590-92C2-6FCB74EBCF86}">
      <dgm:prSet custT="1"/>
      <dgm:spPr/>
      <dgm:t>
        <a:bodyPr/>
        <a:lstStyle/>
        <a:p>
          <a:r>
            <a:rPr lang="es-MX" sz="1400" dirty="0"/>
            <a:t>Compromiso</a:t>
          </a:r>
          <a:endParaRPr lang="es-CO" sz="1400" dirty="0"/>
        </a:p>
      </dgm:t>
    </dgm:pt>
    <dgm:pt modelId="{76E56F41-0D19-4C63-AB0C-BD7A66FC95AF}" type="asst">
      <dgm:prSet phldrT="[Texto]" custT="1"/>
      <dgm:spPr/>
      <dgm:t>
        <a:bodyPr/>
        <a:lstStyle/>
        <a:p>
          <a:r>
            <a:rPr lang="es-MX" sz="1200" u="none" strike="noStrike" dirty="0">
              <a:effectLst/>
            </a:rPr>
            <a:t>Líder Promotor</a:t>
          </a:r>
          <a:br>
            <a:rPr lang="es-MX" sz="1200" u="none" strike="noStrike" dirty="0">
              <a:effectLst/>
            </a:rPr>
          </a:br>
          <a:r>
            <a:rPr lang="es-MX" sz="1200" u="none" strike="noStrike" dirty="0">
              <a:effectLst/>
            </a:rPr>
            <a:t>de Movilidad Sostenible</a:t>
          </a:r>
          <a:endParaRPr lang="es-CO" sz="1200" dirty="0"/>
        </a:p>
      </dgm:t>
    </dgm:pt>
    <dgm:pt modelId="{4C14B6A0-78E6-4D19-A304-DB63FB130FA2}" type="parTrans" cxnId="{83CAEF6D-A23D-4E8B-99C0-3DB4165278C2}">
      <dgm:prSet/>
      <dgm:spPr/>
      <dgm:t>
        <a:bodyPr/>
        <a:lstStyle/>
        <a:p>
          <a:endParaRPr lang="es-CO" sz="1200"/>
        </a:p>
      </dgm:t>
    </dgm:pt>
    <dgm:pt modelId="{41C1FFDC-22CD-4AF5-A863-65FCACB836C6}" type="sibTrans" cxnId="{83CAEF6D-A23D-4E8B-99C0-3DB4165278C2}">
      <dgm:prSet custT="1"/>
      <dgm:spPr>
        <a:solidFill>
          <a:srgbClr val="FFFFFF">
            <a:alpha val="90000"/>
            <a:hueOff val="0"/>
            <a:satOff val="0"/>
            <a:lumOff val="0"/>
            <a:alphaOff val="0"/>
          </a:srgbClr>
        </a:solidFill>
        <a:ln w="19050" cap="flat" cmpd="sng" algn="ctr">
          <a:solidFill>
            <a:srgbClr val="00B050"/>
          </a:solidFill>
          <a:prstDash val="solid"/>
        </a:ln>
        <a:effectLst/>
      </dgm:spPr>
      <dgm:t>
        <a:bodyPr spcFirstLastPara="0" vert="horz" wrap="square" lIns="50800" tIns="12700" rIns="50800" bIns="12700" numCol="1" spcCol="1270" anchor="ctr" anchorCtr="0"/>
        <a:lstStyle/>
        <a:p>
          <a:pPr marL="0" lvl="0" indent="0" algn="r" defTabSz="889000">
            <a:lnSpc>
              <a:spcPct val="90000"/>
            </a:lnSpc>
            <a:spcBef>
              <a:spcPct val="0"/>
            </a:spcBef>
            <a:spcAft>
              <a:spcPct val="35000"/>
            </a:spcAft>
            <a:buNone/>
          </a:pPr>
          <a:r>
            <a:rPr lang="es-MX" sz="1400" kern="1200" dirty="0">
              <a:solidFill>
                <a:srgbClr val="000000">
                  <a:hueOff val="0"/>
                  <a:satOff val="0"/>
                  <a:lumOff val="0"/>
                  <a:alphaOff val="0"/>
                </a:srgbClr>
              </a:solidFill>
              <a:latin typeface="Corbel" panose="020B0503020204020204"/>
              <a:ea typeface="+mn-ea"/>
              <a:cs typeface="+mn-cs"/>
            </a:rPr>
            <a:t>Planeación</a:t>
          </a:r>
          <a:endParaRPr lang="es-CO" sz="1400" kern="1200" dirty="0">
            <a:solidFill>
              <a:srgbClr val="000000">
                <a:hueOff val="0"/>
                <a:satOff val="0"/>
                <a:lumOff val="0"/>
                <a:alphaOff val="0"/>
              </a:srgbClr>
            </a:solidFill>
            <a:latin typeface="Corbel" panose="020B0503020204020204"/>
            <a:ea typeface="+mn-ea"/>
            <a:cs typeface="+mn-cs"/>
          </a:endParaRPr>
        </a:p>
      </dgm:t>
    </dgm:pt>
    <dgm:pt modelId="{5E427A38-7274-410F-892C-7295C4424040}">
      <dgm:prSet phldrT="[Texto]" custT="1"/>
      <dgm:spPr/>
      <dgm:t>
        <a:bodyPr/>
        <a:lstStyle/>
        <a:p>
          <a:r>
            <a:rPr lang="es-CO" sz="1200" u="none" strike="noStrike" dirty="0">
              <a:effectLst/>
            </a:rPr>
            <a:t>Promotores de movilidad</a:t>
          </a:r>
        </a:p>
      </dgm:t>
    </dgm:pt>
    <dgm:pt modelId="{3CDD451B-5E2D-4D6E-8430-0152D5EB2727}" type="parTrans" cxnId="{FE2A79E1-DAA1-4CDE-AF24-A27B5C2A2C14}">
      <dgm:prSet/>
      <dgm:spPr/>
      <dgm:t>
        <a:bodyPr/>
        <a:lstStyle/>
        <a:p>
          <a:endParaRPr lang="es-CO" sz="1200"/>
        </a:p>
      </dgm:t>
    </dgm:pt>
    <dgm:pt modelId="{964FB6E8-2205-469C-9C90-941ECC647B6B}" type="sibTrans" cxnId="{FE2A79E1-DAA1-4CDE-AF24-A27B5C2A2C14}">
      <dgm:prSet custT="1"/>
      <dgm:spPr>
        <a:ln>
          <a:solidFill>
            <a:schemeClr val="accent2">
              <a:lumMod val="75000"/>
            </a:schemeClr>
          </a:solidFill>
        </a:ln>
      </dgm:spPr>
      <dgm:t>
        <a:bodyPr/>
        <a:lstStyle/>
        <a:p>
          <a:r>
            <a:rPr lang="es-MX" sz="1400" dirty="0"/>
            <a:t>Ejecución</a:t>
          </a:r>
          <a:endParaRPr lang="es-CO" sz="1400" dirty="0"/>
        </a:p>
      </dgm:t>
    </dgm:pt>
    <dgm:pt modelId="{8CB02C61-4B5F-4140-A446-53E7ADD56B3F}" type="pres">
      <dgm:prSet presAssocID="{F508DE31-1EC5-4115-99F4-F38624E21616}" presName="hierChild1" presStyleCnt="0">
        <dgm:presLayoutVars>
          <dgm:orgChart val="1"/>
          <dgm:chPref val="1"/>
          <dgm:dir/>
          <dgm:animOne val="branch"/>
          <dgm:animLvl val="lvl"/>
          <dgm:resizeHandles/>
        </dgm:presLayoutVars>
      </dgm:prSet>
      <dgm:spPr/>
    </dgm:pt>
    <dgm:pt modelId="{B9EEECF4-1055-47A3-A991-6E534B2D97B2}" type="pres">
      <dgm:prSet presAssocID="{2697E29F-E705-4A90-B10E-CF2DBC9D5D24}" presName="hierRoot1" presStyleCnt="0">
        <dgm:presLayoutVars>
          <dgm:hierBranch val="init"/>
        </dgm:presLayoutVars>
      </dgm:prSet>
      <dgm:spPr/>
    </dgm:pt>
    <dgm:pt modelId="{AA4EF11B-56FA-4245-9129-0DF1EF91520C}" type="pres">
      <dgm:prSet presAssocID="{2697E29F-E705-4A90-B10E-CF2DBC9D5D24}" presName="rootComposite1" presStyleCnt="0"/>
      <dgm:spPr/>
    </dgm:pt>
    <dgm:pt modelId="{D15C7B0E-74E4-4C34-8BE2-857006137B03}" type="pres">
      <dgm:prSet presAssocID="{2697E29F-E705-4A90-B10E-CF2DBC9D5D24}" presName="rootText1" presStyleLbl="node0" presStyleIdx="0" presStyleCnt="1">
        <dgm:presLayoutVars>
          <dgm:chMax/>
          <dgm:chPref val="3"/>
        </dgm:presLayoutVars>
      </dgm:prSet>
      <dgm:spPr/>
    </dgm:pt>
    <dgm:pt modelId="{0D42124C-AABE-44DA-A760-99732EFAC9B5}" type="pres">
      <dgm:prSet presAssocID="{2697E29F-E705-4A90-B10E-CF2DBC9D5D24}" presName="titleText1" presStyleLbl="fgAcc0" presStyleIdx="0" presStyleCnt="1">
        <dgm:presLayoutVars>
          <dgm:chMax val="0"/>
          <dgm:chPref val="0"/>
        </dgm:presLayoutVars>
      </dgm:prSet>
      <dgm:spPr/>
    </dgm:pt>
    <dgm:pt modelId="{65127EAC-5E71-4828-89CD-852F4E139851}" type="pres">
      <dgm:prSet presAssocID="{2697E29F-E705-4A90-B10E-CF2DBC9D5D24}" presName="rootConnector1" presStyleLbl="node1" presStyleIdx="0" presStyleCnt="1"/>
      <dgm:spPr/>
    </dgm:pt>
    <dgm:pt modelId="{3469C736-E4A1-43F9-AC8E-99F7DBC4C261}" type="pres">
      <dgm:prSet presAssocID="{2697E29F-E705-4A90-B10E-CF2DBC9D5D24}" presName="hierChild2" presStyleCnt="0"/>
      <dgm:spPr/>
    </dgm:pt>
    <dgm:pt modelId="{0C29C5C5-79D6-4ED6-8E60-E025E9987C93}" type="pres">
      <dgm:prSet presAssocID="{3CDD451B-5E2D-4D6E-8430-0152D5EB2727}" presName="Name37" presStyleLbl="parChTrans1D2" presStyleIdx="0" presStyleCnt="2"/>
      <dgm:spPr/>
    </dgm:pt>
    <dgm:pt modelId="{36B80E1A-B1EE-4ED4-9DCB-E216FF2C968F}" type="pres">
      <dgm:prSet presAssocID="{5E427A38-7274-410F-892C-7295C4424040}" presName="hierRoot2" presStyleCnt="0">
        <dgm:presLayoutVars>
          <dgm:hierBranch val="init"/>
        </dgm:presLayoutVars>
      </dgm:prSet>
      <dgm:spPr/>
    </dgm:pt>
    <dgm:pt modelId="{943CDFA7-7990-43D3-811D-5995BD50FEB6}" type="pres">
      <dgm:prSet presAssocID="{5E427A38-7274-410F-892C-7295C4424040}" presName="rootComposite" presStyleCnt="0"/>
      <dgm:spPr/>
    </dgm:pt>
    <dgm:pt modelId="{863C95D2-D559-46CF-935B-B6C87819A786}" type="pres">
      <dgm:prSet presAssocID="{5E427A38-7274-410F-892C-7295C4424040}" presName="rootText" presStyleLbl="node1" presStyleIdx="0" presStyleCnt="1">
        <dgm:presLayoutVars>
          <dgm:chMax/>
          <dgm:chPref val="3"/>
        </dgm:presLayoutVars>
      </dgm:prSet>
      <dgm:spPr/>
    </dgm:pt>
    <dgm:pt modelId="{486F77B5-7135-4720-A150-B5A7FEC816E4}" type="pres">
      <dgm:prSet presAssocID="{5E427A38-7274-410F-892C-7295C4424040}" presName="titleText2" presStyleLbl="fgAcc1" presStyleIdx="0" presStyleCnt="1">
        <dgm:presLayoutVars>
          <dgm:chMax val="0"/>
          <dgm:chPref val="0"/>
        </dgm:presLayoutVars>
      </dgm:prSet>
      <dgm:spPr/>
    </dgm:pt>
    <dgm:pt modelId="{2BBDF57B-ED9C-4BD5-BF7C-6240C9EFCF11}" type="pres">
      <dgm:prSet presAssocID="{5E427A38-7274-410F-892C-7295C4424040}" presName="rootConnector" presStyleLbl="node2" presStyleIdx="0" presStyleCnt="0"/>
      <dgm:spPr/>
    </dgm:pt>
    <dgm:pt modelId="{BB1A7EF9-F806-4E95-92E6-280EF957B94A}" type="pres">
      <dgm:prSet presAssocID="{5E427A38-7274-410F-892C-7295C4424040}" presName="hierChild4" presStyleCnt="0"/>
      <dgm:spPr/>
    </dgm:pt>
    <dgm:pt modelId="{D4D1477A-F4EE-40A4-B717-6EA69C3EB3ED}" type="pres">
      <dgm:prSet presAssocID="{5E427A38-7274-410F-892C-7295C4424040}" presName="hierChild5" presStyleCnt="0"/>
      <dgm:spPr/>
    </dgm:pt>
    <dgm:pt modelId="{EEB8D9C4-5843-4D5D-8FE5-CFC4B9D912A5}" type="pres">
      <dgm:prSet presAssocID="{2697E29F-E705-4A90-B10E-CF2DBC9D5D24}" presName="hierChild3" presStyleCnt="0"/>
      <dgm:spPr/>
    </dgm:pt>
    <dgm:pt modelId="{6ED5B56D-D648-4DAE-B3EC-CB1B67B7E4A5}" type="pres">
      <dgm:prSet presAssocID="{4C14B6A0-78E6-4D19-A304-DB63FB130FA2}" presName="Name96" presStyleLbl="parChTrans1D2" presStyleIdx="1" presStyleCnt="2"/>
      <dgm:spPr/>
    </dgm:pt>
    <dgm:pt modelId="{6B59E6C5-23F4-48C7-A65B-4B8AA882A9BB}" type="pres">
      <dgm:prSet presAssocID="{76E56F41-0D19-4C63-AB0C-BD7A66FC95AF}" presName="hierRoot3" presStyleCnt="0">
        <dgm:presLayoutVars>
          <dgm:hierBranch val="init"/>
        </dgm:presLayoutVars>
      </dgm:prSet>
      <dgm:spPr/>
    </dgm:pt>
    <dgm:pt modelId="{B708AA0D-FEE4-4F73-BA49-4EDCCE2F2B25}" type="pres">
      <dgm:prSet presAssocID="{76E56F41-0D19-4C63-AB0C-BD7A66FC95AF}" presName="rootComposite3" presStyleCnt="0"/>
      <dgm:spPr/>
    </dgm:pt>
    <dgm:pt modelId="{F146A847-D4DB-451E-A64D-E793864B2B89}" type="pres">
      <dgm:prSet presAssocID="{76E56F41-0D19-4C63-AB0C-BD7A66FC95AF}" presName="rootText3" presStyleLbl="asst1" presStyleIdx="0" presStyleCnt="1" custLinFactNeighborX="72081" custLinFactNeighborY="-14582">
        <dgm:presLayoutVars>
          <dgm:chPref val="3"/>
        </dgm:presLayoutVars>
      </dgm:prSet>
      <dgm:spPr/>
    </dgm:pt>
    <dgm:pt modelId="{037CF96E-3758-4C85-9B5F-79B316606F3A}" type="pres">
      <dgm:prSet presAssocID="{76E56F41-0D19-4C63-AB0C-BD7A66FC95AF}" presName="titleText3" presStyleLbl="fgAcc2" presStyleIdx="0" presStyleCnt="1" custLinFactNeighborX="76200" custLinFactNeighborY="-40101">
        <dgm:presLayoutVars>
          <dgm:chMax val="0"/>
          <dgm:chPref val="0"/>
        </dgm:presLayoutVars>
      </dgm:prSet>
      <dgm:spPr>
        <a:xfrm>
          <a:off x="4064967" y="2821619"/>
          <a:ext cx="2204155" cy="422671"/>
        </a:xfrm>
        <a:prstGeom prst="rect">
          <a:avLst/>
        </a:prstGeom>
      </dgm:spPr>
    </dgm:pt>
    <dgm:pt modelId="{C7A9B4EB-9FC8-464D-A562-4732CEA4CD85}" type="pres">
      <dgm:prSet presAssocID="{76E56F41-0D19-4C63-AB0C-BD7A66FC95AF}" presName="rootConnector3" presStyleLbl="asst1" presStyleIdx="0" presStyleCnt="1"/>
      <dgm:spPr/>
    </dgm:pt>
    <dgm:pt modelId="{3AA77055-4DAB-4D02-B573-20C913166A96}" type="pres">
      <dgm:prSet presAssocID="{76E56F41-0D19-4C63-AB0C-BD7A66FC95AF}" presName="hierChild6" presStyleCnt="0"/>
      <dgm:spPr/>
    </dgm:pt>
    <dgm:pt modelId="{7530AFD1-77C4-4BC5-910C-8000973513B7}" type="pres">
      <dgm:prSet presAssocID="{76E56F41-0D19-4C63-AB0C-BD7A66FC95AF}" presName="hierChild7" presStyleCnt="0"/>
      <dgm:spPr/>
    </dgm:pt>
  </dgm:ptLst>
  <dgm:cxnLst>
    <dgm:cxn modelId="{ABECD206-645D-4061-B34D-93B2B4DA1B93}" type="presOf" srcId="{5E427A38-7274-410F-892C-7295C4424040}" destId="{2BBDF57B-ED9C-4BD5-BF7C-6240C9EFCF11}" srcOrd="1" destOrd="0" presId="urn:microsoft.com/office/officeart/2008/layout/NameandTitleOrganizationalChart"/>
    <dgm:cxn modelId="{0E400B0A-3202-4C46-ADF6-AF40A9A43D3D}" type="presOf" srcId="{41C1FFDC-22CD-4AF5-A863-65FCACB836C6}" destId="{037CF96E-3758-4C85-9B5F-79B316606F3A}" srcOrd="0" destOrd="0" presId="urn:microsoft.com/office/officeart/2008/layout/NameandTitleOrganizationalChart"/>
    <dgm:cxn modelId="{37D9E212-CA1F-4590-92C2-6FCB74EBCF86}" srcId="{F508DE31-1EC5-4115-99F4-F38624E21616}" destId="{2697E29F-E705-4A90-B10E-CF2DBC9D5D24}" srcOrd="0" destOrd="0" parTransId="{24FD788B-2B7B-4050-9951-6503D11AB074}" sibTransId="{CC46DB0F-AF3F-4A8D-A0E6-E9E34393E79B}"/>
    <dgm:cxn modelId="{9746D42B-BEAB-4DE9-A643-788141B4398E}" type="presOf" srcId="{F508DE31-1EC5-4115-99F4-F38624E21616}" destId="{8CB02C61-4B5F-4140-A446-53E7ADD56B3F}" srcOrd="0" destOrd="0" presId="urn:microsoft.com/office/officeart/2008/layout/NameandTitleOrganizationalChart"/>
    <dgm:cxn modelId="{0873BD65-216B-419E-A924-83CB9E2D558F}" type="presOf" srcId="{CC46DB0F-AF3F-4A8D-A0E6-E9E34393E79B}" destId="{0D42124C-AABE-44DA-A760-99732EFAC9B5}" srcOrd="0" destOrd="0" presId="urn:microsoft.com/office/officeart/2008/layout/NameandTitleOrganizationalChart"/>
    <dgm:cxn modelId="{83CAEF6D-A23D-4E8B-99C0-3DB4165278C2}" srcId="{2697E29F-E705-4A90-B10E-CF2DBC9D5D24}" destId="{76E56F41-0D19-4C63-AB0C-BD7A66FC95AF}" srcOrd="0" destOrd="0" parTransId="{4C14B6A0-78E6-4D19-A304-DB63FB130FA2}" sibTransId="{41C1FFDC-22CD-4AF5-A863-65FCACB836C6}"/>
    <dgm:cxn modelId="{3121C950-033C-4101-AC6E-B7DC62D4CB53}" type="presOf" srcId="{76E56F41-0D19-4C63-AB0C-BD7A66FC95AF}" destId="{F146A847-D4DB-451E-A64D-E793864B2B89}" srcOrd="0" destOrd="0" presId="urn:microsoft.com/office/officeart/2008/layout/NameandTitleOrganizationalChart"/>
    <dgm:cxn modelId="{AF512C7B-A458-4442-9B8C-D5B293D10710}" type="presOf" srcId="{4C14B6A0-78E6-4D19-A304-DB63FB130FA2}" destId="{6ED5B56D-D648-4DAE-B3EC-CB1B67B7E4A5}" srcOrd="0" destOrd="0" presId="urn:microsoft.com/office/officeart/2008/layout/NameandTitleOrganizationalChart"/>
    <dgm:cxn modelId="{4E79367C-F0A8-4E73-B6F4-BB412429CDFF}" type="presOf" srcId="{964FB6E8-2205-469C-9C90-941ECC647B6B}" destId="{486F77B5-7135-4720-A150-B5A7FEC816E4}" srcOrd="0" destOrd="0" presId="urn:microsoft.com/office/officeart/2008/layout/NameandTitleOrganizationalChart"/>
    <dgm:cxn modelId="{B75D028B-CB80-4102-8172-295FD9FC190B}" type="presOf" srcId="{76E56F41-0D19-4C63-AB0C-BD7A66FC95AF}" destId="{C7A9B4EB-9FC8-464D-A562-4732CEA4CD85}" srcOrd="1" destOrd="0" presId="urn:microsoft.com/office/officeart/2008/layout/NameandTitleOrganizationalChart"/>
    <dgm:cxn modelId="{19D902A7-C4EE-468B-B364-B23810C6FA7B}" type="presOf" srcId="{2697E29F-E705-4A90-B10E-CF2DBC9D5D24}" destId="{D15C7B0E-74E4-4C34-8BE2-857006137B03}" srcOrd="0" destOrd="0" presId="urn:microsoft.com/office/officeart/2008/layout/NameandTitleOrganizationalChart"/>
    <dgm:cxn modelId="{A9DBC1AF-9A09-4ECF-B182-D47722D4E85F}" type="presOf" srcId="{5E427A38-7274-410F-892C-7295C4424040}" destId="{863C95D2-D559-46CF-935B-B6C87819A786}" srcOrd="0" destOrd="0" presId="urn:microsoft.com/office/officeart/2008/layout/NameandTitleOrganizationalChart"/>
    <dgm:cxn modelId="{01F898DE-ABAF-44EC-B55D-10ED34D79103}" type="presOf" srcId="{2697E29F-E705-4A90-B10E-CF2DBC9D5D24}" destId="{65127EAC-5E71-4828-89CD-852F4E139851}" srcOrd="1" destOrd="0" presId="urn:microsoft.com/office/officeart/2008/layout/NameandTitleOrganizationalChart"/>
    <dgm:cxn modelId="{FE2A79E1-DAA1-4CDE-AF24-A27B5C2A2C14}" srcId="{2697E29F-E705-4A90-B10E-CF2DBC9D5D24}" destId="{5E427A38-7274-410F-892C-7295C4424040}" srcOrd="1" destOrd="0" parTransId="{3CDD451B-5E2D-4D6E-8430-0152D5EB2727}" sibTransId="{964FB6E8-2205-469C-9C90-941ECC647B6B}"/>
    <dgm:cxn modelId="{F4A8F7E6-DDD0-4271-A2F1-160956CD5826}" type="presOf" srcId="{3CDD451B-5E2D-4D6E-8430-0152D5EB2727}" destId="{0C29C5C5-79D6-4ED6-8E60-E025E9987C93}" srcOrd="0" destOrd="0" presId="urn:microsoft.com/office/officeart/2008/layout/NameandTitleOrganizationalChart"/>
    <dgm:cxn modelId="{5DE79739-3682-47DE-B69A-A7F0A45DEF4A}" type="presParOf" srcId="{8CB02C61-4B5F-4140-A446-53E7ADD56B3F}" destId="{B9EEECF4-1055-47A3-A991-6E534B2D97B2}" srcOrd="0" destOrd="0" presId="urn:microsoft.com/office/officeart/2008/layout/NameandTitleOrganizationalChart"/>
    <dgm:cxn modelId="{D30FBEF6-3366-4F99-8C3E-E46A359FF07D}" type="presParOf" srcId="{B9EEECF4-1055-47A3-A991-6E534B2D97B2}" destId="{AA4EF11B-56FA-4245-9129-0DF1EF91520C}" srcOrd="0" destOrd="0" presId="urn:microsoft.com/office/officeart/2008/layout/NameandTitleOrganizationalChart"/>
    <dgm:cxn modelId="{CE06B20B-1F37-4ECA-BCF2-9B7720E92800}" type="presParOf" srcId="{AA4EF11B-56FA-4245-9129-0DF1EF91520C}" destId="{D15C7B0E-74E4-4C34-8BE2-857006137B03}" srcOrd="0" destOrd="0" presId="urn:microsoft.com/office/officeart/2008/layout/NameandTitleOrganizationalChart"/>
    <dgm:cxn modelId="{F105409D-D05A-4C35-B910-EA7FB3077EE4}" type="presParOf" srcId="{AA4EF11B-56FA-4245-9129-0DF1EF91520C}" destId="{0D42124C-AABE-44DA-A760-99732EFAC9B5}" srcOrd="1" destOrd="0" presId="urn:microsoft.com/office/officeart/2008/layout/NameandTitleOrganizationalChart"/>
    <dgm:cxn modelId="{8573AFB2-8A99-4DDD-961A-ABB0D5E6E6B8}" type="presParOf" srcId="{AA4EF11B-56FA-4245-9129-0DF1EF91520C}" destId="{65127EAC-5E71-4828-89CD-852F4E139851}" srcOrd="2" destOrd="0" presId="urn:microsoft.com/office/officeart/2008/layout/NameandTitleOrganizationalChart"/>
    <dgm:cxn modelId="{97A099A1-7E74-4F8E-9041-230DDC422CD3}" type="presParOf" srcId="{B9EEECF4-1055-47A3-A991-6E534B2D97B2}" destId="{3469C736-E4A1-43F9-AC8E-99F7DBC4C261}" srcOrd="1" destOrd="0" presId="urn:microsoft.com/office/officeart/2008/layout/NameandTitleOrganizationalChart"/>
    <dgm:cxn modelId="{852DB433-99C2-4F8F-BAA1-A0DE4D453774}" type="presParOf" srcId="{3469C736-E4A1-43F9-AC8E-99F7DBC4C261}" destId="{0C29C5C5-79D6-4ED6-8E60-E025E9987C93}" srcOrd="0" destOrd="0" presId="urn:microsoft.com/office/officeart/2008/layout/NameandTitleOrganizationalChart"/>
    <dgm:cxn modelId="{68A9C7FA-72F2-4BD8-8D7F-1DCA04722C2B}" type="presParOf" srcId="{3469C736-E4A1-43F9-AC8E-99F7DBC4C261}" destId="{36B80E1A-B1EE-4ED4-9DCB-E216FF2C968F}" srcOrd="1" destOrd="0" presId="urn:microsoft.com/office/officeart/2008/layout/NameandTitleOrganizationalChart"/>
    <dgm:cxn modelId="{A7192D15-0726-4F0E-AC52-1A9A1BC71D46}" type="presParOf" srcId="{36B80E1A-B1EE-4ED4-9DCB-E216FF2C968F}" destId="{943CDFA7-7990-43D3-811D-5995BD50FEB6}" srcOrd="0" destOrd="0" presId="urn:microsoft.com/office/officeart/2008/layout/NameandTitleOrganizationalChart"/>
    <dgm:cxn modelId="{CCD3B61D-416C-4604-A3BE-FE58B223B3E4}" type="presParOf" srcId="{943CDFA7-7990-43D3-811D-5995BD50FEB6}" destId="{863C95D2-D559-46CF-935B-B6C87819A786}" srcOrd="0" destOrd="0" presId="urn:microsoft.com/office/officeart/2008/layout/NameandTitleOrganizationalChart"/>
    <dgm:cxn modelId="{8F076A20-ECE9-4CDA-B6AA-26F291CF632B}" type="presParOf" srcId="{943CDFA7-7990-43D3-811D-5995BD50FEB6}" destId="{486F77B5-7135-4720-A150-B5A7FEC816E4}" srcOrd="1" destOrd="0" presId="urn:microsoft.com/office/officeart/2008/layout/NameandTitleOrganizationalChart"/>
    <dgm:cxn modelId="{03DE0F3B-81F8-4A0A-9E01-7259363FDBC4}" type="presParOf" srcId="{943CDFA7-7990-43D3-811D-5995BD50FEB6}" destId="{2BBDF57B-ED9C-4BD5-BF7C-6240C9EFCF11}" srcOrd="2" destOrd="0" presId="urn:microsoft.com/office/officeart/2008/layout/NameandTitleOrganizationalChart"/>
    <dgm:cxn modelId="{B03FE09F-512C-4206-96FA-1AA12D6DEBF8}" type="presParOf" srcId="{36B80E1A-B1EE-4ED4-9DCB-E216FF2C968F}" destId="{BB1A7EF9-F806-4E95-92E6-280EF957B94A}" srcOrd="1" destOrd="0" presId="urn:microsoft.com/office/officeart/2008/layout/NameandTitleOrganizationalChart"/>
    <dgm:cxn modelId="{9FC8AC65-4D4B-4295-ADEF-7E1D846E6B1E}" type="presParOf" srcId="{36B80E1A-B1EE-4ED4-9DCB-E216FF2C968F}" destId="{D4D1477A-F4EE-40A4-B717-6EA69C3EB3ED}" srcOrd="2" destOrd="0" presId="urn:microsoft.com/office/officeart/2008/layout/NameandTitleOrganizationalChart"/>
    <dgm:cxn modelId="{516C2DCE-7C46-4C9E-8321-16B87AB0259C}" type="presParOf" srcId="{B9EEECF4-1055-47A3-A991-6E534B2D97B2}" destId="{EEB8D9C4-5843-4D5D-8FE5-CFC4B9D912A5}" srcOrd="2" destOrd="0" presId="urn:microsoft.com/office/officeart/2008/layout/NameandTitleOrganizationalChart"/>
    <dgm:cxn modelId="{E9D170CD-D9DD-4FDA-AED8-4F4B0C054153}" type="presParOf" srcId="{EEB8D9C4-5843-4D5D-8FE5-CFC4B9D912A5}" destId="{6ED5B56D-D648-4DAE-B3EC-CB1B67B7E4A5}" srcOrd="0" destOrd="0" presId="urn:microsoft.com/office/officeart/2008/layout/NameandTitleOrganizationalChart"/>
    <dgm:cxn modelId="{79698904-7F0C-4ECB-958C-0B0F6A9008B7}" type="presParOf" srcId="{EEB8D9C4-5843-4D5D-8FE5-CFC4B9D912A5}" destId="{6B59E6C5-23F4-48C7-A65B-4B8AA882A9BB}" srcOrd="1" destOrd="0" presId="urn:microsoft.com/office/officeart/2008/layout/NameandTitleOrganizationalChart"/>
    <dgm:cxn modelId="{A09311AB-FBF7-426C-BA7E-716799ADD91C}" type="presParOf" srcId="{6B59E6C5-23F4-48C7-A65B-4B8AA882A9BB}" destId="{B708AA0D-FEE4-4F73-BA49-4EDCCE2F2B25}" srcOrd="0" destOrd="0" presId="urn:microsoft.com/office/officeart/2008/layout/NameandTitleOrganizationalChart"/>
    <dgm:cxn modelId="{13BC3705-28F6-4668-909E-7ED6507A7DEB}" type="presParOf" srcId="{B708AA0D-FEE4-4F73-BA49-4EDCCE2F2B25}" destId="{F146A847-D4DB-451E-A64D-E793864B2B89}" srcOrd="0" destOrd="0" presId="urn:microsoft.com/office/officeart/2008/layout/NameandTitleOrganizationalChart"/>
    <dgm:cxn modelId="{03401191-B7A3-4568-AA12-25BEAAE84A0F}" type="presParOf" srcId="{B708AA0D-FEE4-4F73-BA49-4EDCCE2F2B25}" destId="{037CF96E-3758-4C85-9B5F-79B316606F3A}" srcOrd="1" destOrd="0" presId="urn:microsoft.com/office/officeart/2008/layout/NameandTitleOrganizationalChart"/>
    <dgm:cxn modelId="{7BE6A0B8-56BF-49C5-8747-C06CF9402B69}" type="presParOf" srcId="{B708AA0D-FEE4-4F73-BA49-4EDCCE2F2B25}" destId="{C7A9B4EB-9FC8-464D-A562-4732CEA4CD85}" srcOrd="2" destOrd="0" presId="urn:microsoft.com/office/officeart/2008/layout/NameandTitleOrganizationalChart"/>
    <dgm:cxn modelId="{D4821AFC-CDD8-46B6-BC1A-31A32E67AD63}" type="presParOf" srcId="{6B59E6C5-23F4-48C7-A65B-4B8AA882A9BB}" destId="{3AA77055-4DAB-4D02-B573-20C913166A96}" srcOrd="1" destOrd="0" presId="urn:microsoft.com/office/officeart/2008/layout/NameandTitleOrganizationalChart"/>
    <dgm:cxn modelId="{886261F3-2261-4018-9EE8-1E394DCE1945}" type="presParOf" srcId="{6B59E6C5-23F4-48C7-A65B-4B8AA882A9BB}" destId="{7530AFD1-77C4-4BC5-910C-8000973513B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D5C9AF-8659-4501-8E7F-1B9BA1D0746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881F9C21-A941-444B-B6D3-E452EA081A98}">
      <dgm:prSet phldrT="[Texto]" custT="1"/>
      <dgm:spPr>
        <a:scene3d>
          <a:camera prst="orthographicFront"/>
          <a:lightRig rig="threePt" dir="t"/>
        </a:scene3d>
        <a:sp3d>
          <a:bevelT prst="angle"/>
        </a:sp3d>
      </dgm:spPr>
      <dgm:t>
        <a:bodyPr/>
        <a:lstStyle/>
        <a:p>
          <a:pPr algn="just"/>
          <a:r>
            <a:rPr lang="es-MX" sz="900" dirty="0">
              <a:solidFill>
                <a:schemeClr val="tx1"/>
              </a:solidFill>
            </a:rPr>
            <a:t>1. Participar en representación de su organización en las jornadas de capacitación en Planes de Movilidad Sostenible organizadas por el Área Metropolitana del Valle de Aburrá.</a:t>
          </a:r>
          <a:endParaRPr lang="es-CO" sz="900" dirty="0">
            <a:solidFill>
              <a:schemeClr val="tx1"/>
            </a:solidFill>
          </a:endParaRPr>
        </a:p>
      </dgm:t>
    </dgm:pt>
    <dgm:pt modelId="{71C198B2-13F4-4319-8AEB-F0B1FB84113B}" type="parTrans" cxnId="{AEFECAAD-0F5E-4263-BF98-BDC58F6FEF48}">
      <dgm:prSet/>
      <dgm:spPr/>
      <dgm:t>
        <a:bodyPr/>
        <a:lstStyle/>
        <a:p>
          <a:endParaRPr lang="es-CO" sz="3200">
            <a:solidFill>
              <a:schemeClr val="tx1"/>
            </a:solidFill>
          </a:endParaRPr>
        </a:p>
      </dgm:t>
    </dgm:pt>
    <dgm:pt modelId="{94535309-8C91-4CC9-8548-F60CACAD6E86}" type="sibTrans" cxnId="{AEFECAAD-0F5E-4263-BF98-BDC58F6FEF48}">
      <dgm:prSet/>
      <dgm:spPr/>
      <dgm:t>
        <a:bodyPr/>
        <a:lstStyle/>
        <a:p>
          <a:endParaRPr lang="es-CO" sz="3200">
            <a:solidFill>
              <a:schemeClr val="tx1"/>
            </a:solidFill>
          </a:endParaRPr>
        </a:p>
      </dgm:t>
    </dgm:pt>
    <dgm:pt modelId="{1D5E2C8C-7980-4D3B-9DA7-58D9C6B24EDD}">
      <dgm:prSet phldrT="[Texto]" custT="1"/>
      <dgm:spPr>
        <a:scene3d>
          <a:camera prst="orthographicFront"/>
          <a:lightRig rig="threePt" dir="t"/>
        </a:scene3d>
        <a:sp3d>
          <a:bevelT prst="angle"/>
        </a:sp3d>
      </dgm:spPr>
      <dgm:t>
        <a:bodyPr/>
        <a:lstStyle/>
        <a:p>
          <a:pPr algn="just"/>
          <a:r>
            <a:rPr lang="es-MX" sz="900" dirty="0">
              <a:solidFill>
                <a:schemeClr val="tx1"/>
              </a:solidFill>
            </a:rPr>
            <a:t>2. Participar en representación de su organización en las jornadas de capacitación en Planes de Movilidad Sostenible organizadas por el Área Metropolitana del Valle de Aburrá.</a:t>
          </a:r>
          <a:endParaRPr lang="es-CO" sz="900" dirty="0">
            <a:solidFill>
              <a:schemeClr val="tx1"/>
            </a:solidFill>
          </a:endParaRPr>
        </a:p>
      </dgm:t>
    </dgm:pt>
    <dgm:pt modelId="{E3CC5385-3CCA-40CE-AF0D-663BE62CBD3A}" type="parTrans" cxnId="{7B28FBCA-6670-440D-93E0-6FDE8F6E5CB9}">
      <dgm:prSet/>
      <dgm:spPr/>
      <dgm:t>
        <a:bodyPr/>
        <a:lstStyle/>
        <a:p>
          <a:endParaRPr lang="es-CO" sz="3200">
            <a:solidFill>
              <a:schemeClr val="tx1"/>
            </a:solidFill>
          </a:endParaRPr>
        </a:p>
      </dgm:t>
    </dgm:pt>
    <dgm:pt modelId="{CAD03548-A465-4387-BC98-C233C94169C0}" type="sibTrans" cxnId="{7B28FBCA-6670-440D-93E0-6FDE8F6E5CB9}">
      <dgm:prSet/>
      <dgm:spPr/>
      <dgm:t>
        <a:bodyPr/>
        <a:lstStyle/>
        <a:p>
          <a:endParaRPr lang="es-CO" sz="3200">
            <a:solidFill>
              <a:schemeClr val="tx1"/>
            </a:solidFill>
          </a:endParaRPr>
        </a:p>
      </dgm:t>
    </dgm:pt>
    <dgm:pt modelId="{A4A051AC-DA0D-4099-8369-9CE2E81D1777}">
      <dgm:prSet phldrT="[Texto]" custT="1"/>
      <dgm:spPr>
        <a:scene3d>
          <a:camera prst="orthographicFront"/>
          <a:lightRig rig="threePt" dir="t"/>
        </a:scene3d>
        <a:sp3d>
          <a:bevelT prst="angle"/>
        </a:sp3d>
      </dgm:spPr>
      <dgm:t>
        <a:bodyPr/>
        <a:lstStyle/>
        <a:p>
          <a:pPr algn="just"/>
          <a:r>
            <a:rPr lang="es-MX" sz="900" dirty="0">
              <a:solidFill>
                <a:schemeClr val="tx1"/>
              </a:solidFill>
            </a:rPr>
            <a:t>3. Coordinar la realización y procesamiento de la evaluación de sitio y de las encuestas de movilidad de trabajadores.</a:t>
          </a:r>
          <a:endParaRPr lang="es-CO" sz="900" dirty="0">
            <a:solidFill>
              <a:schemeClr val="tx1"/>
            </a:solidFill>
          </a:endParaRPr>
        </a:p>
      </dgm:t>
    </dgm:pt>
    <dgm:pt modelId="{2DBC9832-53C5-48B0-895A-C65D6A35D2B0}" type="parTrans" cxnId="{F4F4B039-06DC-47FC-B936-B86B829DF87D}">
      <dgm:prSet/>
      <dgm:spPr/>
      <dgm:t>
        <a:bodyPr/>
        <a:lstStyle/>
        <a:p>
          <a:endParaRPr lang="es-CO" sz="3200">
            <a:solidFill>
              <a:schemeClr val="tx1"/>
            </a:solidFill>
          </a:endParaRPr>
        </a:p>
      </dgm:t>
    </dgm:pt>
    <dgm:pt modelId="{D1BCA72D-E61A-467D-9222-7D95029B13EA}" type="sibTrans" cxnId="{F4F4B039-06DC-47FC-B936-B86B829DF87D}">
      <dgm:prSet/>
      <dgm:spPr/>
      <dgm:t>
        <a:bodyPr/>
        <a:lstStyle/>
        <a:p>
          <a:endParaRPr lang="es-CO" sz="3200">
            <a:solidFill>
              <a:schemeClr val="tx1"/>
            </a:solidFill>
          </a:endParaRPr>
        </a:p>
      </dgm:t>
    </dgm:pt>
    <dgm:pt modelId="{32F52025-9A37-4F90-9367-15AE8CCDC06B}">
      <dgm:prSet phldrT="[Texto]" custT="1"/>
      <dgm:spPr>
        <a:scene3d>
          <a:camera prst="orthographicFront"/>
          <a:lightRig rig="threePt" dir="t"/>
        </a:scene3d>
        <a:sp3d>
          <a:bevelT prst="angle"/>
        </a:sp3d>
      </dgm:spPr>
      <dgm:t>
        <a:bodyPr/>
        <a:lstStyle/>
        <a:p>
          <a:pPr algn="just"/>
          <a:r>
            <a:rPr lang="es-MX" sz="900" dirty="0">
              <a:solidFill>
                <a:schemeClr val="tx1"/>
              </a:solidFill>
            </a:rPr>
            <a:t>4. Elaborar el documento del Plan de Movilidad Sostenible en la organización.</a:t>
          </a:r>
          <a:endParaRPr lang="es-CO" sz="900" dirty="0">
            <a:solidFill>
              <a:schemeClr val="tx1"/>
            </a:solidFill>
          </a:endParaRPr>
        </a:p>
      </dgm:t>
    </dgm:pt>
    <dgm:pt modelId="{96AA12DE-C48F-4C4B-82C5-1B949926DD07}" type="parTrans" cxnId="{CC54F3DA-67E0-490C-99E8-3AAF5CCF345F}">
      <dgm:prSet/>
      <dgm:spPr/>
      <dgm:t>
        <a:bodyPr/>
        <a:lstStyle/>
        <a:p>
          <a:endParaRPr lang="es-CO" sz="3200">
            <a:solidFill>
              <a:schemeClr val="tx1"/>
            </a:solidFill>
          </a:endParaRPr>
        </a:p>
      </dgm:t>
    </dgm:pt>
    <dgm:pt modelId="{C91A0051-D71E-4174-B011-456E74124355}" type="sibTrans" cxnId="{CC54F3DA-67E0-490C-99E8-3AAF5CCF345F}">
      <dgm:prSet/>
      <dgm:spPr/>
      <dgm:t>
        <a:bodyPr/>
        <a:lstStyle/>
        <a:p>
          <a:endParaRPr lang="es-CO" sz="3200">
            <a:solidFill>
              <a:schemeClr val="tx1"/>
            </a:solidFill>
          </a:endParaRPr>
        </a:p>
      </dgm:t>
    </dgm:pt>
    <dgm:pt modelId="{B5593220-AB3B-4CE4-9687-7A9E9B7A884B}" type="pres">
      <dgm:prSet presAssocID="{C0D5C9AF-8659-4501-8E7F-1B9BA1D07462}" presName="linear" presStyleCnt="0">
        <dgm:presLayoutVars>
          <dgm:dir/>
          <dgm:animLvl val="lvl"/>
          <dgm:resizeHandles val="exact"/>
        </dgm:presLayoutVars>
      </dgm:prSet>
      <dgm:spPr/>
    </dgm:pt>
    <dgm:pt modelId="{8ADF9D0A-DB5E-499C-8FE0-74C3139753D8}" type="pres">
      <dgm:prSet presAssocID="{881F9C21-A941-444B-B6D3-E452EA081A98}" presName="parentLin" presStyleCnt="0"/>
      <dgm:spPr>
        <a:scene3d>
          <a:camera prst="orthographicFront"/>
          <a:lightRig rig="threePt" dir="t"/>
        </a:scene3d>
        <a:sp3d>
          <a:bevelT prst="angle"/>
        </a:sp3d>
      </dgm:spPr>
    </dgm:pt>
    <dgm:pt modelId="{BF0C3041-583C-4634-824E-53012A67326D}" type="pres">
      <dgm:prSet presAssocID="{881F9C21-A941-444B-B6D3-E452EA081A98}" presName="parentLeftMargin" presStyleLbl="node1" presStyleIdx="0" presStyleCnt="4"/>
      <dgm:spPr/>
    </dgm:pt>
    <dgm:pt modelId="{F918B541-5F93-46B5-B0D6-A17E16F03AF8}" type="pres">
      <dgm:prSet presAssocID="{881F9C21-A941-444B-B6D3-E452EA081A98}" presName="parentText" presStyleLbl="node1" presStyleIdx="0" presStyleCnt="4">
        <dgm:presLayoutVars>
          <dgm:chMax val="0"/>
          <dgm:bulletEnabled val="1"/>
        </dgm:presLayoutVars>
      </dgm:prSet>
      <dgm:spPr/>
    </dgm:pt>
    <dgm:pt modelId="{9E6DAB24-136E-44EB-9024-7B60354369A1}" type="pres">
      <dgm:prSet presAssocID="{881F9C21-A941-444B-B6D3-E452EA081A98}" presName="negativeSpace" presStyleCnt="0"/>
      <dgm:spPr>
        <a:scene3d>
          <a:camera prst="orthographicFront"/>
          <a:lightRig rig="threePt" dir="t"/>
        </a:scene3d>
        <a:sp3d>
          <a:bevelT prst="angle"/>
        </a:sp3d>
      </dgm:spPr>
    </dgm:pt>
    <dgm:pt modelId="{FB34C393-4F37-43B2-B372-BFB94A5C3F89}" type="pres">
      <dgm:prSet presAssocID="{881F9C21-A941-444B-B6D3-E452EA081A98}" presName="childText" presStyleLbl="conFgAcc1" presStyleIdx="0" presStyleCnt="4">
        <dgm:presLayoutVars>
          <dgm:bulletEnabled val="1"/>
        </dgm:presLayoutVars>
      </dgm:prSet>
      <dgm:spPr>
        <a:scene3d>
          <a:camera prst="orthographicFront"/>
          <a:lightRig rig="threePt" dir="t"/>
        </a:scene3d>
        <a:sp3d>
          <a:bevelT prst="angle"/>
        </a:sp3d>
      </dgm:spPr>
    </dgm:pt>
    <dgm:pt modelId="{7D365B68-7CCB-40FF-BE1F-56752AE9DAEA}" type="pres">
      <dgm:prSet presAssocID="{94535309-8C91-4CC9-8548-F60CACAD6E86}" presName="spaceBetweenRectangles" presStyleCnt="0"/>
      <dgm:spPr>
        <a:scene3d>
          <a:camera prst="orthographicFront"/>
          <a:lightRig rig="threePt" dir="t"/>
        </a:scene3d>
        <a:sp3d>
          <a:bevelT prst="angle"/>
        </a:sp3d>
      </dgm:spPr>
    </dgm:pt>
    <dgm:pt modelId="{C943F939-62FB-4655-8883-42B261D78BB9}" type="pres">
      <dgm:prSet presAssocID="{1D5E2C8C-7980-4D3B-9DA7-58D9C6B24EDD}" presName="parentLin" presStyleCnt="0"/>
      <dgm:spPr>
        <a:scene3d>
          <a:camera prst="orthographicFront"/>
          <a:lightRig rig="threePt" dir="t"/>
        </a:scene3d>
        <a:sp3d>
          <a:bevelT prst="angle"/>
        </a:sp3d>
      </dgm:spPr>
    </dgm:pt>
    <dgm:pt modelId="{DEC36882-6D62-4670-89DF-E2FCC9AB3777}" type="pres">
      <dgm:prSet presAssocID="{1D5E2C8C-7980-4D3B-9DA7-58D9C6B24EDD}" presName="parentLeftMargin" presStyleLbl="node1" presStyleIdx="0" presStyleCnt="4"/>
      <dgm:spPr/>
    </dgm:pt>
    <dgm:pt modelId="{984EFC0A-4A83-40E7-9A8E-72B587F9C982}" type="pres">
      <dgm:prSet presAssocID="{1D5E2C8C-7980-4D3B-9DA7-58D9C6B24EDD}" presName="parentText" presStyleLbl="node1" presStyleIdx="1" presStyleCnt="4">
        <dgm:presLayoutVars>
          <dgm:chMax val="0"/>
          <dgm:bulletEnabled val="1"/>
        </dgm:presLayoutVars>
      </dgm:prSet>
      <dgm:spPr/>
    </dgm:pt>
    <dgm:pt modelId="{EA491409-657B-4B4E-9A2C-7C3A41A1EC8F}" type="pres">
      <dgm:prSet presAssocID="{1D5E2C8C-7980-4D3B-9DA7-58D9C6B24EDD}" presName="negativeSpace" presStyleCnt="0"/>
      <dgm:spPr>
        <a:scene3d>
          <a:camera prst="orthographicFront"/>
          <a:lightRig rig="threePt" dir="t"/>
        </a:scene3d>
        <a:sp3d>
          <a:bevelT prst="angle"/>
        </a:sp3d>
      </dgm:spPr>
    </dgm:pt>
    <dgm:pt modelId="{B72C1C09-A4A5-4180-A644-AD18B68902DB}" type="pres">
      <dgm:prSet presAssocID="{1D5E2C8C-7980-4D3B-9DA7-58D9C6B24EDD}" presName="childText" presStyleLbl="conFgAcc1" presStyleIdx="1" presStyleCnt="4">
        <dgm:presLayoutVars>
          <dgm:bulletEnabled val="1"/>
        </dgm:presLayoutVars>
      </dgm:prSet>
      <dgm:spPr>
        <a:scene3d>
          <a:camera prst="orthographicFront"/>
          <a:lightRig rig="threePt" dir="t"/>
        </a:scene3d>
        <a:sp3d>
          <a:bevelT prst="angle"/>
        </a:sp3d>
      </dgm:spPr>
    </dgm:pt>
    <dgm:pt modelId="{601FA371-01EC-44ED-BE14-4BEAF9C53FED}" type="pres">
      <dgm:prSet presAssocID="{CAD03548-A465-4387-BC98-C233C94169C0}" presName="spaceBetweenRectangles" presStyleCnt="0"/>
      <dgm:spPr>
        <a:scene3d>
          <a:camera prst="orthographicFront"/>
          <a:lightRig rig="threePt" dir="t"/>
        </a:scene3d>
        <a:sp3d>
          <a:bevelT prst="angle"/>
        </a:sp3d>
      </dgm:spPr>
    </dgm:pt>
    <dgm:pt modelId="{4CA38416-6126-4166-A949-A8B294B82A49}" type="pres">
      <dgm:prSet presAssocID="{A4A051AC-DA0D-4099-8369-9CE2E81D1777}" presName="parentLin" presStyleCnt="0"/>
      <dgm:spPr>
        <a:scene3d>
          <a:camera prst="orthographicFront"/>
          <a:lightRig rig="threePt" dir="t"/>
        </a:scene3d>
        <a:sp3d>
          <a:bevelT prst="angle"/>
        </a:sp3d>
      </dgm:spPr>
    </dgm:pt>
    <dgm:pt modelId="{8255D29E-BF8F-4A3A-B581-8C202D1D3511}" type="pres">
      <dgm:prSet presAssocID="{A4A051AC-DA0D-4099-8369-9CE2E81D1777}" presName="parentLeftMargin" presStyleLbl="node1" presStyleIdx="1" presStyleCnt="4"/>
      <dgm:spPr/>
    </dgm:pt>
    <dgm:pt modelId="{3D6F1B8F-BE31-47D2-95EF-489FC623B690}" type="pres">
      <dgm:prSet presAssocID="{A4A051AC-DA0D-4099-8369-9CE2E81D1777}" presName="parentText" presStyleLbl="node1" presStyleIdx="2" presStyleCnt="4">
        <dgm:presLayoutVars>
          <dgm:chMax val="0"/>
          <dgm:bulletEnabled val="1"/>
        </dgm:presLayoutVars>
      </dgm:prSet>
      <dgm:spPr/>
    </dgm:pt>
    <dgm:pt modelId="{8D98A1B7-9379-4C11-B738-6769B4535708}" type="pres">
      <dgm:prSet presAssocID="{A4A051AC-DA0D-4099-8369-9CE2E81D1777}" presName="negativeSpace" presStyleCnt="0"/>
      <dgm:spPr>
        <a:scene3d>
          <a:camera prst="orthographicFront"/>
          <a:lightRig rig="threePt" dir="t"/>
        </a:scene3d>
        <a:sp3d>
          <a:bevelT prst="angle"/>
        </a:sp3d>
      </dgm:spPr>
    </dgm:pt>
    <dgm:pt modelId="{2C15ECB1-D10E-497C-914B-622B1270BA43}" type="pres">
      <dgm:prSet presAssocID="{A4A051AC-DA0D-4099-8369-9CE2E81D1777}" presName="childText" presStyleLbl="conFgAcc1" presStyleIdx="2" presStyleCnt="4">
        <dgm:presLayoutVars>
          <dgm:bulletEnabled val="1"/>
        </dgm:presLayoutVars>
      </dgm:prSet>
      <dgm:spPr>
        <a:scene3d>
          <a:camera prst="orthographicFront"/>
          <a:lightRig rig="threePt" dir="t"/>
        </a:scene3d>
        <a:sp3d>
          <a:bevelT prst="angle"/>
        </a:sp3d>
      </dgm:spPr>
    </dgm:pt>
    <dgm:pt modelId="{5BCD999B-D1D5-4FB8-A76A-1A07703F6E0B}" type="pres">
      <dgm:prSet presAssocID="{D1BCA72D-E61A-467D-9222-7D95029B13EA}" presName="spaceBetweenRectangles" presStyleCnt="0"/>
      <dgm:spPr>
        <a:scene3d>
          <a:camera prst="orthographicFront"/>
          <a:lightRig rig="threePt" dir="t"/>
        </a:scene3d>
        <a:sp3d>
          <a:bevelT prst="angle"/>
        </a:sp3d>
      </dgm:spPr>
    </dgm:pt>
    <dgm:pt modelId="{390B7858-0B1B-484F-B401-A4057DFC2949}" type="pres">
      <dgm:prSet presAssocID="{32F52025-9A37-4F90-9367-15AE8CCDC06B}" presName="parentLin" presStyleCnt="0"/>
      <dgm:spPr>
        <a:scene3d>
          <a:camera prst="orthographicFront"/>
          <a:lightRig rig="threePt" dir="t"/>
        </a:scene3d>
        <a:sp3d>
          <a:bevelT prst="angle"/>
        </a:sp3d>
      </dgm:spPr>
    </dgm:pt>
    <dgm:pt modelId="{2F8ED497-A52D-45E7-B42F-BDFB0657B73E}" type="pres">
      <dgm:prSet presAssocID="{32F52025-9A37-4F90-9367-15AE8CCDC06B}" presName="parentLeftMargin" presStyleLbl="node1" presStyleIdx="2" presStyleCnt="4"/>
      <dgm:spPr/>
    </dgm:pt>
    <dgm:pt modelId="{964F57EB-C80A-472F-A4AD-F871760B0382}" type="pres">
      <dgm:prSet presAssocID="{32F52025-9A37-4F90-9367-15AE8CCDC06B}" presName="parentText" presStyleLbl="node1" presStyleIdx="3" presStyleCnt="4">
        <dgm:presLayoutVars>
          <dgm:chMax val="0"/>
          <dgm:bulletEnabled val="1"/>
        </dgm:presLayoutVars>
      </dgm:prSet>
      <dgm:spPr/>
    </dgm:pt>
    <dgm:pt modelId="{FD96A61C-4632-4C27-8017-334A9A8903C3}" type="pres">
      <dgm:prSet presAssocID="{32F52025-9A37-4F90-9367-15AE8CCDC06B}" presName="negativeSpace" presStyleCnt="0"/>
      <dgm:spPr>
        <a:scene3d>
          <a:camera prst="orthographicFront"/>
          <a:lightRig rig="threePt" dir="t"/>
        </a:scene3d>
        <a:sp3d>
          <a:bevelT prst="angle"/>
        </a:sp3d>
      </dgm:spPr>
    </dgm:pt>
    <dgm:pt modelId="{18964C5E-3380-4631-AD0A-F5A61C6F0369}" type="pres">
      <dgm:prSet presAssocID="{32F52025-9A37-4F90-9367-15AE8CCDC06B}" presName="childText" presStyleLbl="conFgAcc1" presStyleIdx="3" presStyleCnt="4" custLinFactNeighborX="-234">
        <dgm:presLayoutVars>
          <dgm:bulletEnabled val="1"/>
        </dgm:presLayoutVars>
      </dgm:prSet>
      <dgm:spPr>
        <a:scene3d>
          <a:camera prst="orthographicFront"/>
          <a:lightRig rig="threePt" dir="t"/>
        </a:scene3d>
        <a:sp3d>
          <a:bevelT prst="angle"/>
        </a:sp3d>
      </dgm:spPr>
    </dgm:pt>
  </dgm:ptLst>
  <dgm:cxnLst>
    <dgm:cxn modelId="{C4193907-9952-48F3-AEF9-711423F99B71}" type="presOf" srcId="{1D5E2C8C-7980-4D3B-9DA7-58D9C6B24EDD}" destId="{984EFC0A-4A83-40E7-9A8E-72B587F9C982}" srcOrd="1" destOrd="0" presId="urn:microsoft.com/office/officeart/2005/8/layout/list1"/>
    <dgm:cxn modelId="{BF79C11B-378B-4613-A86F-DD96F1E1A434}" type="presOf" srcId="{A4A051AC-DA0D-4099-8369-9CE2E81D1777}" destId="{3D6F1B8F-BE31-47D2-95EF-489FC623B690}" srcOrd="1" destOrd="0" presId="urn:microsoft.com/office/officeart/2005/8/layout/list1"/>
    <dgm:cxn modelId="{75BE6536-89E3-41EF-B793-2DB23F52E84A}" type="presOf" srcId="{881F9C21-A941-444B-B6D3-E452EA081A98}" destId="{BF0C3041-583C-4634-824E-53012A67326D}" srcOrd="0" destOrd="0" presId="urn:microsoft.com/office/officeart/2005/8/layout/list1"/>
    <dgm:cxn modelId="{F4F4B039-06DC-47FC-B936-B86B829DF87D}" srcId="{C0D5C9AF-8659-4501-8E7F-1B9BA1D07462}" destId="{A4A051AC-DA0D-4099-8369-9CE2E81D1777}" srcOrd="2" destOrd="0" parTransId="{2DBC9832-53C5-48B0-895A-C65D6A35D2B0}" sibTransId="{D1BCA72D-E61A-467D-9222-7D95029B13EA}"/>
    <dgm:cxn modelId="{4EF5A63E-FC73-4AF4-A518-D5DDBF1D4471}" type="presOf" srcId="{1D5E2C8C-7980-4D3B-9DA7-58D9C6B24EDD}" destId="{DEC36882-6D62-4670-89DF-E2FCC9AB3777}" srcOrd="0" destOrd="0" presId="urn:microsoft.com/office/officeart/2005/8/layout/list1"/>
    <dgm:cxn modelId="{DF3EFD5B-65FD-44E1-B4A6-E10E4ABD7CB3}" type="presOf" srcId="{C0D5C9AF-8659-4501-8E7F-1B9BA1D07462}" destId="{B5593220-AB3B-4CE4-9687-7A9E9B7A884B}" srcOrd="0" destOrd="0" presId="urn:microsoft.com/office/officeart/2005/8/layout/list1"/>
    <dgm:cxn modelId="{F5F6A95C-C8B9-44FE-BF2A-199A3733BE3E}" type="presOf" srcId="{32F52025-9A37-4F90-9367-15AE8CCDC06B}" destId="{2F8ED497-A52D-45E7-B42F-BDFB0657B73E}" srcOrd="0" destOrd="0" presId="urn:microsoft.com/office/officeart/2005/8/layout/list1"/>
    <dgm:cxn modelId="{5B75B959-4691-45D3-BB3E-948EA73E5CF8}" type="presOf" srcId="{32F52025-9A37-4F90-9367-15AE8CCDC06B}" destId="{964F57EB-C80A-472F-A4AD-F871760B0382}" srcOrd="1" destOrd="0" presId="urn:microsoft.com/office/officeart/2005/8/layout/list1"/>
    <dgm:cxn modelId="{AEFECAAD-0F5E-4263-BF98-BDC58F6FEF48}" srcId="{C0D5C9AF-8659-4501-8E7F-1B9BA1D07462}" destId="{881F9C21-A941-444B-B6D3-E452EA081A98}" srcOrd="0" destOrd="0" parTransId="{71C198B2-13F4-4319-8AEB-F0B1FB84113B}" sibTransId="{94535309-8C91-4CC9-8548-F60CACAD6E86}"/>
    <dgm:cxn modelId="{C20D97B0-33D9-4679-93EA-9A353A6E5D6D}" type="presOf" srcId="{A4A051AC-DA0D-4099-8369-9CE2E81D1777}" destId="{8255D29E-BF8F-4A3A-B581-8C202D1D3511}" srcOrd="0" destOrd="0" presId="urn:microsoft.com/office/officeart/2005/8/layout/list1"/>
    <dgm:cxn modelId="{7B28FBCA-6670-440D-93E0-6FDE8F6E5CB9}" srcId="{C0D5C9AF-8659-4501-8E7F-1B9BA1D07462}" destId="{1D5E2C8C-7980-4D3B-9DA7-58D9C6B24EDD}" srcOrd="1" destOrd="0" parTransId="{E3CC5385-3CCA-40CE-AF0D-663BE62CBD3A}" sibTransId="{CAD03548-A465-4387-BC98-C233C94169C0}"/>
    <dgm:cxn modelId="{CC54F3DA-67E0-490C-99E8-3AAF5CCF345F}" srcId="{C0D5C9AF-8659-4501-8E7F-1B9BA1D07462}" destId="{32F52025-9A37-4F90-9367-15AE8CCDC06B}" srcOrd="3" destOrd="0" parTransId="{96AA12DE-C48F-4C4B-82C5-1B949926DD07}" sibTransId="{C91A0051-D71E-4174-B011-456E74124355}"/>
    <dgm:cxn modelId="{D08B5EF4-1AB6-4118-A47E-65CFB5CB9619}" type="presOf" srcId="{881F9C21-A941-444B-B6D3-E452EA081A98}" destId="{F918B541-5F93-46B5-B0D6-A17E16F03AF8}" srcOrd="1" destOrd="0" presId="urn:microsoft.com/office/officeart/2005/8/layout/list1"/>
    <dgm:cxn modelId="{6424F82C-E9EE-4D40-A449-3A9522C4F433}" type="presParOf" srcId="{B5593220-AB3B-4CE4-9687-7A9E9B7A884B}" destId="{8ADF9D0A-DB5E-499C-8FE0-74C3139753D8}" srcOrd="0" destOrd="0" presId="urn:microsoft.com/office/officeart/2005/8/layout/list1"/>
    <dgm:cxn modelId="{282FB615-C474-492A-8AA4-47390B9B78F1}" type="presParOf" srcId="{8ADF9D0A-DB5E-499C-8FE0-74C3139753D8}" destId="{BF0C3041-583C-4634-824E-53012A67326D}" srcOrd="0" destOrd="0" presId="urn:microsoft.com/office/officeart/2005/8/layout/list1"/>
    <dgm:cxn modelId="{9D646A91-B18C-47BE-BD69-3AD6F1A7267F}" type="presParOf" srcId="{8ADF9D0A-DB5E-499C-8FE0-74C3139753D8}" destId="{F918B541-5F93-46B5-B0D6-A17E16F03AF8}" srcOrd="1" destOrd="0" presId="urn:microsoft.com/office/officeart/2005/8/layout/list1"/>
    <dgm:cxn modelId="{6C87CCEA-811B-4785-8901-52B81C22F05B}" type="presParOf" srcId="{B5593220-AB3B-4CE4-9687-7A9E9B7A884B}" destId="{9E6DAB24-136E-44EB-9024-7B60354369A1}" srcOrd="1" destOrd="0" presId="urn:microsoft.com/office/officeart/2005/8/layout/list1"/>
    <dgm:cxn modelId="{88CAAE0B-FF05-46B3-A3BF-678B12CCFB50}" type="presParOf" srcId="{B5593220-AB3B-4CE4-9687-7A9E9B7A884B}" destId="{FB34C393-4F37-43B2-B372-BFB94A5C3F89}" srcOrd="2" destOrd="0" presId="urn:microsoft.com/office/officeart/2005/8/layout/list1"/>
    <dgm:cxn modelId="{296CC04F-A993-4183-A2D4-86C347BD0BF9}" type="presParOf" srcId="{B5593220-AB3B-4CE4-9687-7A9E9B7A884B}" destId="{7D365B68-7CCB-40FF-BE1F-56752AE9DAEA}" srcOrd="3" destOrd="0" presId="urn:microsoft.com/office/officeart/2005/8/layout/list1"/>
    <dgm:cxn modelId="{C87D3083-11C5-4BED-92B1-EBE0EDC23AE5}" type="presParOf" srcId="{B5593220-AB3B-4CE4-9687-7A9E9B7A884B}" destId="{C943F939-62FB-4655-8883-42B261D78BB9}" srcOrd="4" destOrd="0" presId="urn:microsoft.com/office/officeart/2005/8/layout/list1"/>
    <dgm:cxn modelId="{F6AC917A-56F5-41A8-B7C7-9D783C149770}" type="presParOf" srcId="{C943F939-62FB-4655-8883-42B261D78BB9}" destId="{DEC36882-6D62-4670-89DF-E2FCC9AB3777}" srcOrd="0" destOrd="0" presId="urn:microsoft.com/office/officeart/2005/8/layout/list1"/>
    <dgm:cxn modelId="{D80A327B-DC32-49FD-9637-84CA48A3523B}" type="presParOf" srcId="{C943F939-62FB-4655-8883-42B261D78BB9}" destId="{984EFC0A-4A83-40E7-9A8E-72B587F9C982}" srcOrd="1" destOrd="0" presId="urn:microsoft.com/office/officeart/2005/8/layout/list1"/>
    <dgm:cxn modelId="{1483A759-3CCC-4E3F-B09F-15F672A53369}" type="presParOf" srcId="{B5593220-AB3B-4CE4-9687-7A9E9B7A884B}" destId="{EA491409-657B-4B4E-9A2C-7C3A41A1EC8F}" srcOrd="5" destOrd="0" presId="urn:microsoft.com/office/officeart/2005/8/layout/list1"/>
    <dgm:cxn modelId="{F19ED6FB-89EF-43D9-B9C2-53595B4541AD}" type="presParOf" srcId="{B5593220-AB3B-4CE4-9687-7A9E9B7A884B}" destId="{B72C1C09-A4A5-4180-A644-AD18B68902DB}" srcOrd="6" destOrd="0" presId="urn:microsoft.com/office/officeart/2005/8/layout/list1"/>
    <dgm:cxn modelId="{C322524C-D7D8-4895-BD13-606A5DA8D797}" type="presParOf" srcId="{B5593220-AB3B-4CE4-9687-7A9E9B7A884B}" destId="{601FA371-01EC-44ED-BE14-4BEAF9C53FED}" srcOrd="7" destOrd="0" presId="urn:microsoft.com/office/officeart/2005/8/layout/list1"/>
    <dgm:cxn modelId="{F4232BBD-1C82-4E09-87A1-97AA974BBE3E}" type="presParOf" srcId="{B5593220-AB3B-4CE4-9687-7A9E9B7A884B}" destId="{4CA38416-6126-4166-A949-A8B294B82A49}" srcOrd="8" destOrd="0" presId="urn:microsoft.com/office/officeart/2005/8/layout/list1"/>
    <dgm:cxn modelId="{F1893320-489E-4C3C-8B6F-155CF924CA9D}" type="presParOf" srcId="{4CA38416-6126-4166-A949-A8B294B82A49}" destId="{8255D29E-BF8F-4A3A-B581-8C202D1D3511}" srcOrd="0" destOrd="0" presId="urn:microsoft.com/office/officeart/2005/8/layout/list1"/>
    <dgm:cxn modelId="{E50F48AA-E2F8-4ED9-BC1C-38B3763F2691}" type="presParOf" srcId="{4CA38416-6126-4166-A949-A8B294B82A49}" destId="{3D6F1B8F-BE31-47D2-95EF-489FC623B690}" srcOrd="1" destOrd="0" presId="urn:microsoft.com/office/officeart/2005/8/layout/list1"/>
    <dgm:cxn modelId="{BC39D441-9EA6-45BA-A8F5-FB8DE311BC45}" type="presParOf" srcId="{B5593220-AB3B-4CE4-9687-7A9E9B7A884B}" destId="{8D98A1B7-9379-4C11-B738-6769B4535708}" srcOrd="9" destOrd="0" presId="urn:microsoft.com/office/officeart/2005/8/layout/list1"/>
    <dgm:cxn modelId="{613AD88C-8746-4676-B641-491C316711B6}" type="presParOf" srcId="{B5593220-AB3B-4CE4-9687-7A9E9B7A884B}" destId="{2C15ECB1-D10E-497C-914B-622B1270BA43}" srcOrd="10" destOrd="0" presId="urn:microsoft.com/office/officeart/2005/8/layout/list1"/>
    <dgm:cxn modelId="{D10D8878-7F07-44E0-9F23-D74B27E36FEE}" type="presParOf" srcId="{B5593220-AB3B-4CE4-9687-7A9E9B7A884B}" destId="{5BCD999B-D1D5-4FB8-A76A-1A07703F6E0B}" srcOrd="11" destOrd="0" presId="urn:microsoft.com/office/officeart/2005/8/layout/list1"/>
    <dgm:cxn modelId="{CE7785AC-A267-4BA8-9205-0934165C8D1E}" type="presParOf" srcId="{B5593220-AB3B-4CE4-9687-7A9E9B7A884B}" destId="{390B7858-0B1B-484F-B401-A4057DFC2949}" srcOrd="12" destOrd="0" presId="urn:microsoft.com/office/officeart/2005/8/layout/list1"/>
    <dgm:cxn modelId="{C4B2C02F-A29C-4827-BD9B-BED8972F08AC}" type="presParOf" srcId="{390B7858-0B1B-484F-B401-A4057DFC2949}" destId="{2F8ED497-A52D-45E7-B42F-BDFB0657B73E}" srcOrd="0" destOrd="0" presId="urn:microsoft.com/office/officeart/2005/8/layout/list1"/>
    <dgm:cxn modelId="{EAC2CA29-7474-44CC-A2E9-F85334CA8C07}" type="presParOf" srcId="{390B7858-0B1B-484F-B401-A4057DFC2949}" destId="{964F57EB-C80A-472F-A4AD-F871760B0382}" srcOrd="1" destOrd="0" presId="urn:microsoft.com/office/officeart/2005/8/layout/list1"/>
    <dgm:cxn modelId="{56FF066C-1EFF-4A03-A4BD-5038A3EB5756}" type="presParOf" srcId="{B5593220-AB3B-4CE4-9687-7A9E9B7A884B}" destId="{FD96A61C-4632-4C27-8017-334A9A8903C3}" srcOrd="13" destOrd="0" presId="urn:microsoft.com/office/officeart/2005/8/layout/list1"/>
    <dgm:cxn modelId="{8EBDDB21-231F-455B-AE63-B2DF71AEC834}" type="presParOf" srcId="{B5593220-AB3B-4CE4-9687-7A9E9B7A884B}" destId="{18964C5E-3380-4631-AD0A-F5A61C6F036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D5C9AF-8659-4501-8E7F-1B9BA1D0746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EC554AAF-0547-45C8-B0EC-CCE9929C65B6}">
      <dgm:prSet phldrT="[Texto]" custT="1"/>
      <dgm:spPr>
        <a:scene3d>
          <a:camera prst="orthographicFront"/>
          <a:lightRig rig="threePt" dir="t"/>
        </a:scene3d>
        <a:sp3d>
          <a:bevelT/>
        </a:sp3d>
      </dgm:spPr>
      <dgm:t>
        <a:bodyPr/>
        <a:lstStyle/>
        <a:p>
          <a:pPr algn="just"/>
          <a:r>
            <a:rPr lang="es-MX" sz="800" dirty="0">
              <a:solidFill>
                <a:schemeClr val="tx1"/>
              </a:solidFill>
            </a:rPr>
            <a:t>5. Comunicar al interior de la organización las estrategias de movilidad sostenible.</a:t>
          </a:r>
          <a:endParaRPr lang="es-CO" sz="800" dirty="0">
            <a:solidFill>
              <a:schemeClr val="tx1"/>
            </a:solidFill>
          </a:endParaRPr>
        </a:p>
      </dgm:t>
    </dgm:pt>
    <dgm:pt modelId="{8DB17954-9190-49FC-B3B3-68A8FF1B2ED9}" type="parTrans" cxnId="{FFC13D6B-7B50-41A7-8566-6AE2577DDB18}">
      <dgm:prSet/>
      <dgm:spPr/>
      <dgm:t>
        <a:bodyPr/>
        <a:lstStyle/>
        <a:p>
          <a:endParaRPr lang="es-CO" sz="2800">
            <a:solidFill>
              <a:schemeClr val="tx1"/>
            </a:solidFill>
          </a:endParaRPr>
        </a:p>
      </dgm:t>
    </dgm:pt>
    <dgm:pt modelId="{3FC872C4-0DD3-4545-B1C8-44B8CB04C0FE}" type="sibTrans" cxnId="{FFC13D6B-7B50-41A7-8566-6AE2577DDB18}">
      <dgm:prSet/>
      <dgm:spPr/>
      <dgm:t>
        <a:bodyPr/>
        <a:lstStyle/>
        <a:p>
          <a:endParaRPr lang="es-CO" sz="2800">
            <a:solidFill>
              <a:schemeClr val="tx1"/>
            </a:solidFill>
          </a:endParaRPr>
        </a:p>
      </dgm:t>
    </dgm:pt>
    <dgm:pt modelId="{DF6C0F68-03BF-407B-9BA5-983F194BA6B9}">
      <dgm:prSet phldrT="[Texto]" custT="1"/>
      <dgm:spPr>
        <a:scene3d>
          <a:camera prst="orthographicFront"/>
          <a:lightRig rig="threePt" dir="t"/>
        </a:scene3d>
        <a:sp3d>
          <a:bevelT/>
        </a:sp3d>
      </dgm:spPr>
      <dgm:t>
        <a:bodyPr/>
        <a:lstStyle/>
        <a:p>
          <a:pPr algn="just"/>
          <a:r>
            <a:rPr lang="es-MX" sz="800" dirty="0">
              <a:solidFill>
                <a:schemeClr val="tx1"/>
              </a:solidFill>
            </a:rPr>
            <a:t>6. Apoyar a la alta dirección en la promoción de la cultura de la movilidad sostenible, en el conjunto de las actividades desarrolladas por la organización y en todos los niveles jerárquicos de la misma.</a:t>
          </a:r>
          <a:endParaRPr lang="es-CO" sz="800" dirty="0">
            <a:solidFill>
              <a:schemeClr val="tx1"/>
            </a:solidFill>
          </a:endParaRPr>
        </a:p>
      </dgm:t>
    </dgm:pt>
    <dgm:pt modelId="{F4E0B36E-FAAA-4B38-8D30-B4CB6553B69D}" type="parTrans" cxnId="{0DC0ED2D-851E-47FF-8337-3FF872B1E4BB}">
      <dgm:prSet/>
      <dgm:spPr/>
      <dgm:t>
        <a:bodyPr/>
        <a:lstStyle/>
        <a:p>
          <a:endParaRPr lang="es-CO" sz="2800">
            <a:solidFill>
              <a:schemeClr val="tx1"/>
            </a:solidFill>
          </a:endParaRPr>
        </a:p>
      </dgm:t>
    </dgm:pt>
    <dgm:pt modelId="{75D1B0BC-DF56-4B21-A5D1-35A0BA7C69E1}" type="sibTrans" cxnId="{0DC0ED2D-851E-47FF-8337-3FF872B1E4BB}">
      <dgm:prSet/>
      <dgm:spPr/>
      <dgm:t>
        <a:bodyPr/>
        <a:lstStyle/>
        <a:p>
          <a:endParaRPr lang="es-CO" sz="2800">
            <a:solidFill>
              <a:schemeClr val="tx1"/>
            </a:solidFill>
          </a:endParaRPr>
        </a:p>
      </dgm:t>
    </dgm:pt>
    <dgm:pt modelId="{4D5AA6EB-76FE-4AAE-AA59-EFAF8677E079}">
      <dgm:prSet phldrT="[Texto]" custT="1"/>
      <dgm:spPr>
        <a:scene3d>
          <a:camera prst="orthographicFront"/>
          <a:lightRig rig="threePt" dir="t"/>
        </a:scene3d>
        <a:sp3d>
          <a:bevelT/>
        </a:sp3d>
      </dgm:spPr>
      <dgm:t>
        <a:bodyPr/>
        <a:lstStyle/>
        <a:p>
          <a:pPr algn="just"/>
          <a:r>
            <a:rPr lang="es-MX" sz="800" dirty="0">
              <a:solidFill>
                <a:schemeClr val="tx1"/>
              </a:solidFill>
            </a:rPr>
            <a:t>7. Supervisar la implementación del Plan mediante el seguimiento a sus indicadores de implementación.</a:t>
          </a:r>
          <a:endParaRPr lang="es-CO" sz="800" dirty="0">
            <a:solidFill>
              <a:schemeClr val="tx1"/>
            </a:solidFill>
          </a:endParaRPr>
        </a:p>
      </dgm:t>
    </dgm:pt>
    <dgm:pt modelId="{DBBCC830-E344-4BFE-B787-17630AEF76DD}" type="parTrans" cxnId="{B816A1B6-B985-4E73-963D-1827CFA6E05F}">
      <dgm:prSet/>
      <dgm:spPr/>
      <dgm:t>
        <a:bodyPr/>
        <a:lstStyle/>
        <a:p>
          <a:endParaRPr lang="es-CO" sz="2800">
            <a:solidFill>
              <a:schemeClr val="tx1"/>
            </a:solidFill>
          </a:endParaRPr>
        </a:p>
      </dgm:t>
    </dgm:pt>
    <dgm:pt modelId="{829E48A8-EE1F-46A5-9B2F-4B28BFD1F4A7}" type="sibTrans" cxnId="{B816A1B6-B985-4E73-963D-1827CFA6E05F}">
      <dgm:prSet/>
      <dgm:spPr/>
      <dgm:t>
        <a:bodyPr/>
        <a:lstStyle/>
        <a:p>
          <a:endParaRPr lang="es-CO" sz="2800">
            <a:solidFill>
              <a:schemeClr val="tx1"/>
            </a:solidFill>
          </a:endParaRPr>
        </a:p>
      </dgm:t>
    </dgm:pt>
    <dgm:pt modelId="{FAAC7D01-8FBF-4854-A3B4-FF0D309D6178}">
      <dgm:prSet phldrT="[Texto]" custT="1"/>
      <dgm:spPr>
        <a:scene3d>
          <a:camera prst="orthographicFront"/>
          <a:lightRig rig="threePt" dir="t"/>
        </a:scene3d>
        <a:sp3d>
          <a:bevelT/>
        </a:sp3d>
      </dgm:spPr>
      <dgm:t>
        <a:bodyPr/>
        <a:lstStyle/>
        <a:p>
          <a:pPr algn="just"/>
          <a:r>
            <a:rPr lang="es-MX" sz="700" dirty="0">
              <a:solidFill>
                <a:schemeClr val="tx1"/>
              </a:solidFill>
            </a:rPr>
            <a:t>8. Proveer a la gerencia de la organización la información necesaria para el reporte de información al Área Metropolitana del Valle de Aburrá.</a:t>
          </a:r>
          <a:endParaRPr lang="es-CO" sz="700" dirty="0">
            <a:solidFill>
              <a:schemeClr val="tx1"/>
            </a:solidFill>
          </a:endParaRPr>
        </a:p>
      </dgm:t>
    </dgm:pt>
    <dgm:pt modelId="{57138F44-B897-48E4-85B4-FD9F1E424633}" type="parTrans" cxnId="{B7118110-F5C5-4AD2-9BD2-B6BE77FE2F59}">
      <dgm:prSet/>
      <dgm:spPr/>
      <dgm:t>
        <a:bodyPr/>
        <a:lstStyle/>
        <a:p>
          <a:endParaRPr lang="es-CO" sz="1100">
            <a:solidFill>
              <a:schemeClr val="tx1"/>
            </a:solidFill>
          </a:endParaRPr>
        </a:p>
      </dgm:t>
    </dgm:pt>
    <dgm:pt modelId="{B3D7FB52-8C34-44DC-91A9-735D92E19B27}" type="sibTrans" cxnId="{B7118110-F5C5-4AD2-9BD2-B6BE77FE2F59}">
      <dgm:prSet/>
      <dgm:spPr/>
      <dgm:t>
        <a:bodyPr/>
        <a:lstStyle/>
        <a:p>
          <a:endParaRPr lang="es-CO" sz="1100">
            <a:solidFill>
              <a:schemeClr val="tx1"/>
            </a:solidFill>
          </a:endParaRPr>
        </a:p>
      </dgm:t>
    </dgm:pt>
    <dgm:pt modelId="{B5593220-AB3B-4CE4-9687-7A9E9B7A884B}" type="pres">
      <dgm:prSet presAssocID="{C0D5C9AF-8659-4501-8E7F-1B9BA1D07462}" presName="linear" presStyleCnt="0">
        <dgm:presLayoutVars>
          <dgm:dir/>
          <dgm:animLvl val="lvl"/>
          <dgm:resizeHandles val="exact"/>
        </dgm:presLayoutVars>
      </dgm:prSet>
      <dgm:spPr/>
    </dgm:pt>
    <dgm:pt modelId="{9FA88D96-8341-410B-A98F-8CAA4AFA88CD}" type="pres">
      <dgm:prSet presAssocID="{EC554AAF-0547-45C8-B0EC-CCE9929C65B6}" presName="parentLin" presStyleCnt="0"/>
      <dgm:spPr>
        <a:scene3d>
          <a:camera prst="orthographicFront"/>
          <a:lightRig rig="threePt" dir="t"/>
        </a:scene3d>
        <a:sp3d>
          <a:bevelT/>
        </a:sp3d>
      </dgm:spPr>
    </dgm:pt>
    <dgm:pt modelId="{F2E791DA-1C43-40F8-8748-BEA049C24AD8}" type="pres">
      <dgm:prSet presAssocID="{EC554AAF-0547-45C8-B0EC-CCE9929C65B6}" presName="parentLeftMargin" presStyleLbl="node1" presStyleIdx="0" presStyleCnt="4"/>
      <dgm:spPr/>
    </dgm:pt>
    <dgm:pt modelId="{B4754E1B-AC1B-4EBA-8E55-0907B59D765E}" type="pres">
      <dgm:prSet presAssocID="{EC554AAF-0547-45C8-B0EC-CCE9929C65B6}" presName="parentText" presStyleLbl="node1" presStyleIdx="0" presStyleCnt="4">
        <dgm:presLayoutVars>
          <dgm:chMax val="0"/>
          <dgm:bulletEnabled val="1"/>
        </dgm:presLayoutVars>
      </dgm:prSet>
      <dgm:spPr/>
    </dgm:pt>
    <dgm:pt modelId="{B48AA2FE-64A7-44A5-A5D5-12BD2652D1E0}" type="pres">
      <dgm:prSet presAssocID="{EC554AAF-0547-45C8-B0EC-CCE9929C65B6}" presName="negativeSpace" presStyleCnt="0"/>
      <dgm:spPr>
        <a:scene3d>
          <a:camera prst="orthographicFront"/>
          <a:lightRig rig="threePt" dir="t"/>
        </a:scene3d>
        <a:sp3d>
          <a:bevelT/>
        </a:sp3d>
      </dgm:spPr>
    </dgm:pt>
    <dgm:pt modelId="{5905EB3A-E9AE-4474-B5B4-034A49250F1D}" type="pres">
      <dgm:prSet presAssocID="{EC554AAF-0547-45C8-B0EC-CCE9929C65B6}" presName="childText" presStyleLbl="conFgAcc1" presStyleIdx="0" presStyleCnt="4">
        <dgm:presLayoutVars>
          <dgm:bulletEnabled val="1"/>
        </dgm:presLayoutVars>
      </dgm:prSet>
      <dgm:spPr>
        <a:scene3d>
          <a:camera prst="orthographicFront"/>
          <a:lightRig rig="threePt" dir="t"/>
        </a:scene3d>
        <a:sp3d>
          <a:bevelT/>
        </a:sp3d>
      </dgm:spPr>
    </dgm:pt>
    <dgm:pt modelId="{046E980D-75E9-408F-9ACD-65B1D72B724C}" type="pres">
      <dgm:prSet presAssocID="{3FC872C4-0DD3-4545-B1C8-44B8CB04C0FE}" presName="spaceBetweenRectangles" presStyleCnt="0"/>
      <dgm:spPr>
        <a:scene3d>
          <a:camera prst="orthographicFront"/>
          <a:lightRig rig="threePt" dir="t"/>
        </a:scene3d>
        <a:sp3d>
          <a:bevelT/>
        </a:sp3d>
      </dgm:spPr>
    </dgm:pt>
    <dgm:pt modelId="{B1D92BAE-4F7E-40FF-AD7C-8CFBF8E57779}" type="pres">
      <dgm:prSet presAssocID="{DF6C0F68-03BF-407B-9BA5-983F194BA6B9}" presName="parentLin" presStyleCnt="0"/>
      <dgm:spPr>
        <a:scene3d>
          <a:camera prst="orthographicFront"/>
          <a:lightRig rig="threePt" dir="t"/>
        </a:scene3d>
        <a:sp3d>
          <a:bevelT/>
        </a:sp3d>
      </dgm:spPr>
    </dgm:pt>
    <dgm:pt modelId="{DE8529AD-036B-4A10-8EEF-8FE61265AF73}" type="pres">
      <dgm:prSet presAssocID="{DF6C0F68-03BF-407B-9BA5-983F194BA6B9}" presName="parentLeftMargin" presStyleLbl="node1" presStyleIdx="0" presStyleCnt="4"/>
      <dgm:spPr/>
    </dgm:pt>
    <dgm:pt modelId="{A168C329-1EE8-4F46-8799-369407409E11}" type="pres">
      <dgm:prSet presAssocID="{DF6C0F68-03BF-407B-9BA5-983F194BA6B9}" presName="parentText" presStyleLbl="node1" presStyleIdx="1" presStyleCnt="4">
        <dgm:presLayoutVars>
          <dgm:chMax val="0"/>
          <dgm:bulletEnabled val="1"/>
        </dgm:presLayoutVars>
      </dgm:prSet>
      <dgm:spPr/>
    </dgm:pt>
    <dgm:pt modelId="{6D9BFA7B-6EDA-48CE-8949-901FE475E6ED}" type="pres">
      <dgm:prSet presAssocID="{DF6C0F68-03BF-407B-9BA5-983F194BA6B9}" presName="negativeSpace" presStyleCnt="0"/>
      <dgm:spPr>
        <a:scene3d>
          <a:camera prst="orthographicFront"/>
          <a:lightRig rig="threePt" dir="t"/>
        </a:scene3d>
        <a:sp3d>
          <a:bevelT/>
        </a:sp3d>
      </dgm:spPr>
    </dgm:pt>
    <dgm:pt modelId="{C2131C7D-9953-4C12-9CBA-5A8C79950722}" type="pres">
      <dgm:prSet presAssocID="{DF6C0F68-03BF-407B-9BA5-983F194BA6B9}" presName="childText" presStyleLbl="conFgAcc1" presStyleIdx="1" presStyleCnt="4">
        <dgm:presLayoutVars>
          <dgm:bulletEnabled val="1"/>
        </dgm:presLayoutVars>
      </dgm:prSet>
      <dgm:spPr>
        <a:scene3d>
          <a:camera prst="orthographicFront"/>
          <a:lightRig rig="threePt" dir="t"/>
        </a:scene3d>
        <a:sp3d>
          <a:bevelT/>
        </a:sp3d>
      </dgm:spPr>
    </dgm:pt>
    <dgm:pt modelId="{8845A5FD-2117-4C3E-A05A-C03375A350FB}" type="pres">
      <dgm:prSet presAssocID="{75D1B0BC-DF56-4B21-A5D1-35A0BA7C69E1}" presName="spaceBetweenRectangles" presStyleCnt="0"/>
      <dgm:spPr>
        <a:scene3d>
          <a:camera prst="orthographicFront"/>
          <a:lightRig rig="threePt" dir="t"/>
        </a:scene3d>
        <a:sp3d>
          <a:bevelT/>
        </a:sp3d>
      </dgm:spPr>
    </dgm:pt>
    <dgm:pt modelId="{E7C694C7-F51E-42FE-9EB4-B9126085D3EF}" type="pres">
      <dgm:prSet presAssocID="{4D5AA6EB-76FE-4AAE-AA59-EFAF8677E079}" presName="parentLin" presStyleCnt="0"/>
      <dgm:spPr>
        <a:scene3d>
          <a:camera prst="orthographicFront"/>
          <a:lightRig rig="threePt" dir="t"/>
        </a:scene3d>
        <a:sp3d>
          <a:bevelT/>
        </a:sp3d>
      </dgm:spPr>
    </dgm:pt>
    <dgm:pt modelId="{9DE988ED-CA32-45D6-8D19-BA26BE683BB2}" type="pres">
      <dgm:prSet presAssocID="{4D5AA6EB-76FE-4AAE-AA59-EFAF8677E079}" presName="parentLeftMargin" presStyleLbl="node1" presStyleIdx="1" presStyleCnt="4"/>
      <dgm:spPr/>
    </dgm:pt>
    <dgm:pt modelId="{2A98FDE8-0D65-45D3-ADDE-A61654CD8515}" type="pres">
      <dgm:prSet presAssocID="{4D5AA6EB-76FE-4AAE-AA59-EFAF8677E079}" presName="parentText" presStyleLbl="node1" presStyleIdx="2" presStyleCnt="4">
        <dgm:presLayoutVars>
          <dgm:chMax val="0"/>
          <dgm:bulletEnabled val="1"/>
        </dgm:presLayoutVars>
      </dgm:prSet>
      <dgm:spPr/>
    </dgm:pt>
    <dgm:pt modelId="{6B1EE3D4-C6D0-4186-A70A-BEC02FDC5A86}" type="pres">
      <dgm:prSet presAssocID="{4D5AA6EB-76FE-4AAE-AA59-EFAF8677E079}" presName="negativeSpace" presStyleCnt="0"/>
      <dgm:spPr>
        <a:scene3d>
          <a:camera prst="orthographicFront"/>
          <a:lightRig rig="threePt" dir="t"/>
        </a:scene3d>
        <a:sp3d>
          <a:bevelT/>
        </a:sp3d>
      </dgm:spPr>
    </dgm:pt>
    <dgm:pt modelId="{68A65FB8-ECEF-4C73-9AA0-FC28632CDBFB}" type="pres">
      <dgm:prSet presAssocID="{4D5AA6EB-76FE-4AAE-AA59-EFAF8677E079}" presName="childText" presStyleLbl="conFgAcc1" presStyleIdx="2" presStyleCnt="4">
        <dgm:presLayoutVars>
          <dgm:bulletEnabled val="1"/>
        </dgm:presLayoutVars>
      </dgm:prSet>
      <dgm:spPr>
        <a:scene3d>
          <a:camera prst="orthographicFront"/>
          <a:lightRig rig="threePt" dir="t"/>
        </a:scene3d>
        <a:sp3d>
          <a:bevelT/>
        </a:sp3d>
      </dgm:spPr>
    </dgm:pt>
    <dgm:pt modelId="{7FDA0555-E455-4DDB-B74C-0BE832DA08C2}" type="pres">
      <dgm:prSet presAssocID="{829E48A8-EE1F-46A5-9B2F-4B28BFD1F4A7}" presName="spaceBetweenRectangles" presStyleCnt="0"/>
      <dgm:spPr>
        <a:scene3d>
          <a:camera prst="orthographicFront"/>
          <a:lightRig rig="threePt" dir="t"/>
        </a:scene3d>
        <a:sp3d>
          <a:bevelT/>
        </a:sp3d>
      </dgm:spPr>
    </dgm:pt>
    <dgm:pt modelId="{7F2AF4E7-85A6-41C2-A9D5-DA7AAD094979}" type="pres">
      <dgm:prSet presAssocID="{FAAC7D01-8FBF-4854-A3B4-FF0D309D6178}" presName="parentLin" presStyleCnt="0"/>
      <dgm:spPr>
        <a:scene3d>
          <a:camera prst="orthographicFront"/>
          <a:lightRig rig="threePt" dir="t"/>
        </a:scene3d>
        <a:sp3d>
          <a:bevelT/>
        </a:sp3d>
      </dgm:spPr>
    </dgm:pt>
    <dgm:pt modelId="{948C8667-C96C-4198-9D9B-55F18FC0A314}" type="pres">
      <dgm:prSet presAssocID="{FAAC7D01-8FBF-4854-A3B4-FF0D309D6178}" presName="parentLeftMargin" presStyleLbl="node1" presStyleIdx="2" presStyleCnt="4"/>
      <dgm:spPr/>
    </dgm:pt>
    <dgm:pt modelId="{F32C587E-5380-44D9-8B47-7E67CA98D4BC}" type="pres">
      <dgm:prSet presAssocID="{FAAC7D01-8FBF-4854-A3B4-FF0D309D6178}" presName="parentText" presStyleLbl="node1" presStyleIdx="3" presStyleCnt="4">
        <dgm:presLayoutVars>
          <dgm:chMax val="0"/>
          <dgm:bulletEnabled val="1"/>
        </dgm:presLayoutVars>
      </dgm:prSet>
      <dgm:spPr/>
    </dgm:pt>
    <dgm:pt modelId="{972D3C96-3D0E-4418-A262-BB7C98F5B76D}" type="pres">
      <dgm:prSet presAssocID="{FAAC7D01-8FBF-4854-A3B4-FF0D309D6178}" presName="negativeSpace" presStyleCnt="0"/>
      <dgm:spPr>
        <a:scene3d>
          <a:camera prst="orthographicFront"/>
          <a:lightRig rig="threePt" dir="t"/>
        </a:scene3d>
        <a:sp3d>
          <a:bevelT/>
        </a:sp3d>
      </dgm:spPr>
    </dgm:pt>
    <dgm:pt modelId="{17240595-0535-4B5C-859C-DF98EA2250DD}" type="pres">
      <dgm:prSet presAssocID="{FAAC7D01-8FBF-4854-A3B4-FF0D309D6178}" presName="childText" presStyleLbl="conFgAcc1" presStyleIdx="3" presStyleCnt="4" custLinFactNeighborY="13617">
        <dgm:presLayoutVars>
          <dgm:bulletEnabled val="1"/>
        </dgm:presLayoutVars>
      </dgm:prSet>
      <dgm:spPr>
        <a:scene3d>
          <a:camera prst="orthographicFront"/>
          <a:lightRig rig="threePt" dir="t"/>
        </a:scene3d>
        <a:sp3d>
          <a:bevelT/>
        </a:sp3d>
      </dgm:spPr>
    </dgm:pt>
  </dgm:ptLst>
  <dgm:cxnLst>
    <dgm:cxn modelId="{B7118110-F5C5-4AD2-9BD2-B6BE77FE2F59}" srcId="{C0D5C9AF-8659-4501-8E7F-1B9BA1D07462}" destId="{FAAC7D01-8FBF-4854-A3B4-FF0D309D6178}" srcOrd="3" destOrd="0" parTransId="{57138F44-B897-48E4-85B4-FD9F1E424633}" sibTransId="{B3D7FB52-8C34-44DC-91A9-735D92E19B27}"/>
    <dgm:cxn modelId="{08854820-501A-4345-BF15-FB3B2C39A2E9}" type="presOf" srcId="{DF6C0F68-03BF-407B-9BA5-983F194BA6B9}" destId="{A168C329-1EE8-4F46-8799-369407409E11}" srcOrd="1" destOrd="0" presId="urn:microsoft.com/office/officeart/2005/8/layout/list1"/>
    <dgm:cxn modelId="{6D0D6B2B-FB6F-4819-B0EC-8373B162BFD5}" type="presOf" srcId="{DF6C0F68-03BF-407B-9BA5-983F194BA6B9}" destId="{DE8529AD-036B-4A10-8EEF-8FE61265AF73}" srcOrd="0" destOrd="0" presId="urn:microsoft.com/office/officeart/2005/8/layout/list1"/>
    <dgm:cxn modelId="{0DC0ED2D-851E-47FF-8337-3FF872B1E4BB}" srcId="{C0D5C9AF-8659-4501-8E7F-1B9BA1D07462}" destId="{DF6C0F68-03BF-407B-9BA5-983F194BA6B9}" srcOrd="1" destOrd="0" parTransId="{F4E0B36E-FAAA-4B38-8D30-B4CB6553B69D}" sibTransId="{75D1B0BC-DF56-4B21-A5D1-35A0BA7C69E1}"/>
    <dgm:cxn modelId="{3509D83D-47CE-4124-B20A-C49429C241BD}" type="presOf" srcId="{EC554AAF-0547-45C8-B0EC-CCE9929C65B6}" destId="{B4754E1B-AC1B-4EBA-8E55-0907B59D765E}" srcOrd="1" destOrd="0" presId="urn:microsoft.com/office/officeart/2005/8/layout/list1"/>
    <dgm:cxn modelId="{DF3EFD5B-65FD-44E1-B4A6-E10E4ABD7CB3}" type="presOf" srcId="{C0D5C9AF-8659-4501-8E7F-1B9BA1D07462}" destId="{B5593220-AB3B-4CE4-9687-7A9E9B7A884B}" srcOrd="0" destOrd="0" presId="urn:microsoft.com/office/officeart/2005/8/layout/list1"/>
    <dgm:cxn modelId="{FFC13D6B-7B50-41A7-8566-6AE2577DDB18}" srcId="{C0D5C9AF-8659-4501-8E7F-1B9BA1D07462}" destId="{EC554AAF-0547-45C8-B0EC-CCE9929C65B6}" srcOrd="0" destOrd="0" parTransId="{8DB17954-9190-49FC-B3B3-68A8FF1B2ED9}" sibTransId="{3FC872C4-0DD3-4545-B1C8-44B8CB04C0FE}"/>
    <dgm:cxn modelId="{56AEE572-83FE-435B-B5BE-624E2E5D686C}" type="presOf" srcId="{EC554AAF-0547-45C8-B0EC-CCE9929C65B6}" destId="{F2E791DA-1C43-40F8-8748-BEA049C24AD8}" srcOrd="0" destOrd="0" presId="urn:microsoft.com/office/officeart/2005/8/layout/list1"/>
    <dgm:cxn modelId="{1D081356-8905-4E77-B178-9A532869AF48}" type="presOf" srcId="{FAAC7D01-8FBF-4854-A3B4-FF0D309D6178}" destId="{F32C587E-5380-44D9-8B47-7E67CA98D4BC}" srcOrd="1" destOrd="0" presId="urn:microsoft.com/office/officeart/2005/8/layout/list1"/>
    <dgm:cxn modelId="{EA5E9BA5-A644-42D7-B6A3-F4F0006F5611}" type="presOf" srcId="{FAAC7D01-8FBF-4854-A3B4-FF0D309D6178}" destId="{948C8667-C96C-4198-9D9B-55F18FC0A314}" srcOrd="0" destOrd="0" presId="urn:microsoft.com/office/officeart/2005/8/layout/list1"/>
    <dgm:cxn modelId="{B816A1B6-B985-4E73-963D-1827CFA6E05F}" srcId="{C0D5C9AF-8659-4501-8E7F-1B9BA1D07462}" destId="{4D5AA6EB-76FE-4AAE-AA59-EFAF8677E079}" srcOrd="2" destOrd="0" parTransId="{DBBCC830-E344-4BFE-B787-17630AEF76DD}" sibTransId="{829E48A8-EE1F-46A5-9B2F-4B28BFD1F4A7}"/>
    <dgm:cxn modelId="{973FCCD0-580D-4C04-8702-57FC35DB2A4C}" type="presOf" srcId="{4D5AA6EB-76FE-4AAE-AA59-EFAF8677E079}" destId="{2A98FDE8-0D65-45D3-ADDE-A61654CD8515}" srcOrd="1" destOrd="0" presId="urn:microsoft.com/office/officeart/2005/8/layout/list1"/>
    <dgm:cxn modelId="{BD9C90D1-084D-4F2F-8011-60C451DA8701}" type="presOf" srcId="{4D5AA6EB-76FE-4AAE-AA59-EFAF8677E079}" destId="{9DE988ED-CA32-45D6-8D19-BA26BE683BB2}" srcOrd="0" destOrd="0" presId="urn:microsoft.com/office/officeart/2005/8/layout/list1"/>
    <dgm:cxn modelId="{6F6A1B48-1A9F-474A-A147-7FF2C7F849E0}" type="presParOf" srcId="{B5593220-AB3B-4CE4-9687-7A9E9B7A884B}" destId="{9FA88D96-8341-410B-A98F-8CAA4AFA88CD}" srcOrd="0" destOrd="0" presId="urn:microsoft.com/office/officeart/2005/8/layout/list1"/>
    <dgm:cxn modelId="{086E4B68-589E-4D43-8E81-8370457FC116}" type="presParOf" srcId="{9FA88D96-8341-410B-A98F-8CAA4AFA88CD}" destId="{F2E791DA-1C43-40F8-8748-BEA049C24AD8}" srcOrd="0" destOrd="0" presId="urn:microsoft.com/office/officeart/2005/8/layout/list1"/>
    <dgm:cxn modelId="{40C4AC85-1FB7-45DD-AA30-0606C0889769}" type="presParOf" srcId="{9FA88D96-8341-410B-A98F-8CAA4AFA88CD}" destId="{B4754E1B-AC1B-4EBA-8E55-0907B59D765E}" srcOrd="1" destOrd="0" presId="urn:microsoft.com/office/officeart/2005/8/layout/list1"/>
    <dgm:cxn modelId="{C5B0AB29-A9A3-46E0-9D57-4F5BC3395F17}" type="presParOf" srcId="{B5593220-AB3B-4CE4-9687-7A9E9B7A884B}" destId="{B48AA2FE-64A7-44A5-A5D5-12BD2652D1E0}" srcOrd="1" destOrd="0" presId="urn:microsoft.com/office/officeart/2005/8/layout/list1"/>
    <dgm:cxn modelId="{809368B0-BF84-47A9-98B9-9106C430C205}" type="presParOf" srcId="{B5593220-AB3B-4CE4-9687-7A9E9B7A884B}" destId="{5905EB3A-E9AE-4474-B5B4-034A49250F1D}" srcOrd="2" destOrd="0" presId="urn:microsoft.com/office/officeart/2005/8/layout/list1"/>
    <dgm:cxn modelId="{D24BD7FB-1962-412B-A77A-1F657CF9068B}" type="presParOf" srcId="{B5593220-AB3B-4CE4-9687-7A9E9B7A884B}" destId="{046E980D-75E9-408F-9ACD-65B1D72B724C}" srcOrd="3" destOrd="0" presId="urn:microsoft.com/office/officeart/2005/8/layout/list1"/>
    <dgm:cxn modelId="{CD5BBB5D-54AF-4AD2-B4B1-B9CA6B17AE2B}" type="presParOf" srcId="{B5593220-AB3B-4CE4-9687-7A9E9B7A884B}" destId="{B1D92BAE-4F7E-40FF-AD7C-8CFBF8E57779}" srcOrd="4" destOrd="0" presId="urn:microsoft.com/office/officeart/2005/8/layout/list1"/>
    <dgm:cxn modelId="{755D2D94-720D-472B-97A7-C9B126EA5DE5}" type="presParOf" srcId="{B1D92BAE-4F7E-40FF-AD7C-8CFBF8E57779}" destId="{DE8529AD-036B-4A10-8EEF-8FE61265AF73}" srcOrd="0" destOrd="0" presId="urn:microsoft.com/office/officeart/2005/8/layout/list1"/>
    <dgm:cxn modelId="{1ACA3FF7-1C04-4AC3-A420-32450CBFFDDB}" type="presParOf" srcId="{B1D92BAE-4F7E-40FF-AD7C-8CFBF8E57779}" destId="{A168C329-1EE8-4F46-8799-369407409E11}" srcOrd="1" destOrd="0" presId="urn:microsoft.com/office/officeart/2005/8/layout/list1"/>
    <dgm:cxn modelId="{10EE96C5-9D99-48FE-92B8-DE077B03A2CD}" type="presParOf" srcId="{B5593220-AB3B-4CE4-9687-7A9E9B7A884B}" destId="{6D9BFA7B-6EDA-48CE-8949-901FE475E6ED}" srcOrd="5" destOrd="0" presId="urn:microsoft.com/office/officeart/2005/8/layout/list1"/>
    <dgm:cxn modelId="{15B9509B-5278-4D56-9178-D0A62C9C7022}" type="presParOf" srcId="{B5593220-AB3B-4CE4-9687-7A9E9B7A884B}" destId="{C2131C7D-9953-4C12-9CBA-5A8C79950722}" srcOrd="6" destOrd="0" presId="urn:microsoft.com/office/officeart/2005/8/layout/list1"/>
    <dgm:cxn modelId="{10FA6F3F-3183-4EC1-A917-F9098F5A29FC}" type="presParOf" srcId="{B5593220-AB3B-4CE4-9687-7A9E9B7A884B}" destId="{8845A5FD-2117-4C3E-A05A-C03375A350FB}" srcOrd="7" destOrd="0" presId="urn:microsoft.com/office/officeart/2005/8/layout/list1"/>
    <dgm:cxn modelId="{DFC01558-5623-42F1-BF7D-9F46BDA612FF}" type="presParOf" srcId="{B5593220-AB3B-4CE4-9687-7A9E9B7A884B}" destId="{E7C694C7-F51E-42FE-9EB4-B9126085D3EF}" srcOrd="8" destOrd="0" presId="urn:microsoft.com/office/officeart/2005/8/layout/list1"/>
    <dgm:cxn modelId="{4105E997-9A58-4DEF-86F9-25642223397A}" type="presParOf" srcId="{E7C694C7-F51E-42FE-9EB4-B9126085D3EF}" destId="{9DE988ED-CA32-45D6-8D19-BA26BE683BB2}" srcOrd="0" destOrd="0" presId="urn:microsoft.com/office/officeart/2005/8/layout/list1"/>
    <dgm:cxn modelId="{98417925-4E7C-469B-9A20-36E914B38116}" type="presParOf" srcId="{E7C694C7-F51E-42FE-9EB4-B9126085D3EF}" destId="{2A98FDE8-0D65-45D3-ADDE-A61654CD8515}" srcOrd="1" destOrd="0" presId="urn:microsoft.com/office/officeart/2005/8/layout/list1"/>
    <dgm:cxn modelId="{6C0A5FB0-B9F7-4173-AC4D-E5F909B842AA}" type="presParOf" srcId="{B5593220-AB3B-4CE4-9687-7A9E9B7A884B}" destId="{6B1EE3D4-C6D0-4186-A70A-BEC02FDC5A86}" srcOrd="9" destOrd="0" presId="urn:microsoft.com/office/officeart/2005/8/layout/list1"/>
    <dgm:cxn modelId="{301D592D-E094-4204-9D85-F112A291B919}" type="presParOf" srcId="{B5593220-AB3B-4CE4-9687-7A9E9B7A884B}" destId="{68A65FB8-ECEF-4C73-9AA0-FC28632CDBFB}" srcOrd="10" destOrd="0" presId="urn:microsoft.com/office/officeart/2005/8/layout/list1"/>
    <dgm:cxn modelId="{5E73142B-AB00-4F4C-9BE9-5B479082A04A}" type="presParOf" srcId="{B5593220-AB3B-4CE4-9687-7A9E9B7A884B}" destId="{7FDA0555-E455-4DDB-B74C-0BE832DA08C2}" srcOrd="11" destOrd="0" presId="urn:microsoft.com/office/officeart/2005/8/layout/list1"/>
    <dgm:cxn modelId="{1534C482-1F46-4F1C-95C6-4DFA5137831D}" type="presParOf" srcId="{B5593220-AB3B-4CE4-9687-7A9E9B7A884B}" destId="{7F2AF4E7-85A6-41C2-A9D5-DA7AAD094979}" srcOrd="12" destOrd="0" presId="urn:microsoft.com/office/officeart/2005/8/layout/list1"/>
    <dgm:cxn modelId="{4630A63C-FB72-4AB8-BA53-66F7833B8E87}" type="presParOf" srcId="{7F2AF4E7-85A6-41C2-A9D5-DA7AAD094979}" destId="{948C8667-C96C-4198-9D9B-55F18FC0A314}" srcOrd="0" destOrd="0" presId="urn:microsoft.com/office/officeart/2005/8/layout/list1"/>
    <dgm:cxn modelId="{5C342E10-8D91-4A76-BBE7-3FF09CB693FC}" type="presParOf" srcId="{7F2AF4E7-85A6-41C2-A9D5-DA7AAD094979}" destId="{F32C587E-5380-44D9-8B47-7E67CA98D4BC}" srcOrd="1" destOrd="0" presId="urn:microsoft.com/office/officeart/2005/8/layout/list1"/>
    <dgm:cxn modelId="{0B4F96ED-352B-42B0-A467-B58DC8D5838F}" type="presParOf" srcId="{B5593220-AB3B-4CE4-9687-7A9E9B7A884B}" destId="{972D3C96-3D0E-4418-A262-BB7C98F5B76D}" srcOrd="13" destOrd="0" presId="urn:microsoft.com/office/officeart/2005/8/layout/list1"/>
    <dgm:cxn modelId="{B248A0A8-5F43-43D2-B526-0458649626D5}" type="presParOf" srcId="{B5593220-AB3B-4CE4-9687-7A9E9B7A884B}" destId="{17240595-0535-4B5C-859C-DF98EA2250DD}"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90BB0D-D73C-44CE-9F19-9A42A5E7052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FBD0FA0C-9CFF-4E41-9B0D-63E3A9E1019B}">
      <dgm:prSet phldrT="[Texto]" custT="1"/>
      <dgm:spPr/>
      <dgm:t>
        <a:bodyPr/>
        <a:lstStyle/>
        <a:p>
          <a:r>
            <a:rPr lang="es-ES" sz="1000" b="1" dirty="0"/>
            <a:t>1) </a:t>
          </a:r>
          <a:r>
            <a:rPr lang="es-ES" sz="1000" b="0" dirty="0"/>
            <a:t>Socializar con los colaboradores el lanzamiento del Plan MES.</a:t>
          </a:r>
          <a:endParaRPr lang="es-CO" sz="1000" b="0" dirty="0"/>
        </a:p>
      </dgm:t>
    </dgm:pt>
    <dgm:pt modelId="{7A9A32B2-F23E-4E0C-9D94-8418657BA8EF}" type="parTrans" cxnId="{311AD5F1-4B1D-4C8F-93D0-037F0A9B070E}">
      <dgm:prSet/>
      <dgm:spPr/>
      <dgm:t>
        <a:bodyPr/>
        <a:lstStyle/>
        <a:p>
          <a:endParaRPr lang="es-CO" sz="3600"/>
        </a:p>
      </dgm:t>
    </dgm:pt>
    <dgm:pt modelId="{B446F7B4-3D91-4E80-90C6-1B292D33016D}" type="sibTrans" cxnId="{311AD5F1-4B1D-4C8F-93D0-037F0A9B070E}">
      <dgm:prSet/>
      <dgm:spPr/>
      <dgm:t>
        <a:bodyPr/>
        <a:lstStyle/>
        <a:p>
          <a:endParaRPr lang="es-CO" sz="3600"/>
        </a:p>
      </dgm:t>
    </dgm:pt>
    <dgm:pt modelId="{14A304F7-AD27-4A8C-956F-0FA793EDE6A3}">
      <dgm:prSet phldrT="[Texto]" custT="1"/>
      <dgm:spPr/>
      <dgm:t>
        <a:bodyPr/>
        <a:lstStyle/>
        <a:p>
          <a:r>
            <a:rPr lang="es-ES" sz="1000" b="1" dirty="0"/>
            <a:t>2) </a:t>
          </a:r>
          <a:r>
            <a:rPr lang="es-ES" sz="1000" b="0" dirty="0"/>
            <a:t>Ejecutar las estrategias definidas en la etapa de Planeación.</a:t>
          </a:r>
          <a:endParaRPr lang="es-CO" sz="1000" b="0" dirty="0"/>
        </a:p>
      </dgm:t>
    </dgm:pt>
    <dgm:pt modelId="{74A304F4-215E-4FFF-9333-F666AD7EFF8D}" type="parTrans" cxnId="{7AB18E4E-DED9-4EDD-9737-FDB714FBC03F}">
      <dgm:prSet/>
      <dgm:spPr/>
      <dgm:t>
        <a:bodyPr/>
        <a:lstStyle/>
        <a:p>
          <a:endParaRPr lang="es-CO" sz="3600"/>
        </a:p>
      </dgm:t>
    </dgm:pt>
    <dgm:pt modelId="{33E96EB1-E97E-4D98-8F46-74E601892F44}" type="sibTrans" cxnId="{7AB18E4E-DED9-4EDD-9737-FDB714FBC03F}">
      <dgm:prSet/>
      <dgm:spPr/>
      <dgm:t>
        <a:bodyPr/>
        <a:lstStyle/>
        <a:p>
          <a:endParaRPr lang="es-CO" sz="3600"/>
        </a:p>
      </dgm:t>
    </dgm:pt>
    <dgm:pt modelId="{1131D080-7CAC-42BC-8CDE-282C2B5181E7}">
      <dgm:prSet phldrT="[Texto]" custT="1"/>
      <dgm:spPr/>
      <dgm:t>
        <a:bodyPr/>
        <a:lstStyle/>
        <a:p>
          <a:r>
            <a:rPr lang="es-ES" sz="1000" b="1" dirty="0"/>
            <a:t>3) </a:t>
          </a:r>
          <a:r>
            <a:rPr lang="es-ES" sz="1000" b="0" dirty="0"/>
            <a:t>Asistir a las mesas de sinergia y conocimiento conformadas por las organizaciones vinculadas y el Área Metropolitana del Valle de Aburrá.</a:t>
          </a:r>
          <a:endParaRPr lang="es-CO" sz="1000" b="0" dirty="0"/>
        </a:p>
      </dgm:t>
    </dgm:pt>
    <dgm:pt modelId="{057EFF2C-07DE-46F1-A2F8-D913F57E062C}" type="parTrans" cxnId="{DEB01B85-36B9-4A55-A687-49050132B5EE}">
      <dgm:prSet/>
      <dgm:spPr/>
      <dgm:t>
        <a:bodyPr/>
        <a:lstStyle/>
        <a:p>
          <a:endParaRPr lang="es-CO" sz="3600"/>
        </a:p>
      </dgm:t>
    </dgm:pt>
    <dgm:pt modelId="{2095F41E-2C2B-4D4D-942C-920C55681CC7}" type="sibTrans" cxnId="{DEB01B85-36B9-4A55-A687-49050132B5EE}">
      <dgm:prSet/>
      <dgm:spPr/>
      <dgm:t>
        <a:bodyPr/>
        <a:lstStyle/>
        <a:p>
          <a:endParaRPr lang="es-CO" sz="3600"/>
        </a:p>
      </dgm:t>
    </dgm:pt>
    <dgm:pt modelId="{B7ABC509-C3EC-40E6-9722-C1496D00C992}">
      <dgm:prSet phldrT="[Texto]" custT="1"/>
      <dgm:spPr/>
      <dgm:t>
        <a:bodyPr/>
        <a:lstStyle/>
        <a:p>
          <a:r>
            <a:rPr lang="es-ES" sz="900" b="1" dirty="0"/>
            <a:t>4) </a:t>
          </a:r>
          <a:r>
            <a:rPr lang="es-ES" sz="900" b="0" dirty="0"/>
            <a:t>Presentar las evidencias que permiten validar la ejecución de estrategias a </a:t>
          </a:r>
          <a:r>
            <a:rPr lang="es-CO" sz="900" b="0" dirty="0"/>
            <a:t>través de la Plataforma PMES-SIM V.5., Módulo Seguimiento -&gt; Evidencias Ejecución de Estrategias.</a:t>
          </a:r>
        </a:p>
      </dgm:t>
    </dgm:pt>
    <dgm:pt modelId="{7B18A2B9-D444-4ED3-99BC-33FE19BAA008}" type="parTrans" cxnId="{C0540A8C-7666-4816-AC4A-7599252F95EC}">
      <dgm:prSet/>
      <dgm:spPr/>
      <dgm:t>
        <a:bodyPr/>
        <a:lstStyle/>
        <a:p>
          <a:endParaRPr lang="es-CO" sz="3600"/>
        </a:p>
      </dgm:t>
    </dgm:pt>
    <dgm:pt modelId="{89D99B45-588D-48CE-9760-E4CA2015C95E}" type="sibTrans" cxnId="{C0540A8C-7666-4816-AC4A-7599252F95EC}">
      <dgm:prSet/>
      <dgm:spPr/>
      <dgm:t>
        <a:bodyPr/>
        <a:lstStyle/>
        <a:p>
          <a:endParaRPr lang="es-CO" sz="3600"/>
        </a:p>
      </dgm:t>
    </dgm:pt>
    <dgm:pt modelId="{CA59618B-CD48-4F52-874F-695C26AD3D76}" type="pres">
      <dgm:prSet presAssocID="{C690BB0D-D73C-44CE-9F19-9A42A5E70520}" presName="linear" presStyleCnt="0">
        <dgm:presLayoutVars>
          <dgm:dir/>
          <dgm:animLvl val="lvl"/>
          <dgm:resizeHandles val="exact"/>
        </dgm:presLayoutVars>
      </dgm:prSet>
      <dgm:spPr/>
    </dgm:pt>
    <dgm:pt modelId="{D871F344-F739-4D24-8FAE-0A82531BED5D}" type="pres">
      <dgm:prSet presAssocID="{FBD0FA0C-9CFF-4E41-9B0D-63E3A9E1019B}" presName="parentLin" presStyleCnt="0"/>
      <dgm:spPr/>
    </dgm:pt>
    <dgm:pt modelId="{FABCBDB2-9AA1-46DA-A4E4-1E305917E4A6}" type="pres">
      <dgm:prSet presAssocID="{FBD0FA0C-9CFF-4E41-9B0D-63E3A9E1019B}" presName="parentLeftMargin" presStyleLbl="node1" presStyleIdx="0" presStyleCnt="4"/>
      <dgm:spPr/>
    </dgm:pt>
    <dgm:pt modelId="{A1AA7A63-1F63-4C17-9E5C-B4FBCC4AE53C}" type="pres">
      <dgm:prSet presAssocID="{FBD0FA0C-9CFF-4E41-9B0D-63E3A9E1019B}" presName="parentText" presStyleLbl="node1" presStyleIdx="0" presStyleCnt="4">
        <dgm:presLayoutVars>
          <dgm:chMax val="0"/>
          <dgm:bulletEnabled val="1"/>
        </dgm:presLayoutVars>
      </dgm:prSet>
      <dgm:spPr/>
    </dgm:pt>
    <dgm:pt modelId="{C836CBFF-917C-422D-8810-B51A183CE3FF}" type="pres">
      <dgm:prSet presAssocID="{FBD0FA0C-9CFF-4E41-9B0D-63E3A9E1019B}" presName="negativeSpace" presStyleCnt="0"/>
      <dgm:spPr/>
    </dgm:pt>
    <dgm:pt modelId="{1102265B-0D93-4B7C-B98F-AC22D8341E1F}" type="pres">
      <dgm:prSet presAssocID="{FBD0FA0C-9CFF-4E41-9B0D-63E3A9E1019B}" presName="childText" presStyleLbl="conFgAcc1" presStyleIdx="0" presStyleCnt="4">
        <dgm:presLayoutVars>
          <dgm:bulletEnabled val="1"/>
        </dgm:presLayoutVars>
      </dgm:prSet>
      <dgm:spPr/>
    </dgm:pt>
    <dgm:pt modelId="{17D7AA37-7B27-479F-BD7B-A747E34962BA}" type="pres">
      <dgm:prSet presAssocID="{B446F7B4-3D91-4E80-90C6-1B292D33016D}" presName="spaceBetweenRectangles" presStyleCnt="0"/>
      <dgm:spPr/>
    </dgm:pt>
    <dgm:pt modelId="{4FF7B0BE-27B3-40BD-9C3A-E7A2B3A3BAC1}" type="pres">
      <dgm:prSet presAssocID="{14A304F7-AD27-4A8C-956F-0FA793EDE6A3}" presName="parentLin" presStyleCnt="0"/>
      <dgm:spPr/>
    </dgm:pt>
    <dgm:pt modelId="{E0093356-5E2A-462C-97E5-C65D54647300}" type="pres">
      <dgm:prSet presAssocID="{14A304F7-AD27-4A8C-956F-0FA793EDE6A3}" presName="parentLeftMargin" presStyleLbl="node1" presStyleIdx="0" presStyleCnt="4"/>
      <dgm:spPr/>
    </dgm:pt>
    <dgm:pt modelId="{33CD4D1E-FD9F-45FD-9A48-176D1280B685}" type="pres">
      <dgm:prSet presAssocID="{14A304F7-AD27-4A8C-956F-0FA793EDE6A3}" presName="parentText" presStyleLbl="node1" presStyleIdx="1" presStyleCnt="4">
        <dgm:presLayoutVars>
          <dgm:chMax val="0"/>
          <dgm:bulletEnabled val="1"/>
        </dgm:presLayoutVars>
      </dgm:prSet>
      <dgm:spPr/>
    </dgm:pt>
    <dgm:pt modelId="{26DD0949-8EF9-44AA-85C0-0B20847E4DDC}" type="pres">
      <dgm:prSet presAssocID="{14A304F7-AD27-4A8C-956F-0FA793EDE6A3}" presName="negativeSpace" presStyleCnt="0"/>
      <dgm:spPr/>
    </dgm:pt>
    <dgm:pt modelId="{24867310-1F0F-415B-BE2B-C99F51572CD3}" type="pres">
      <dgm:prSet presAssocID="{14A304F7-AD27-4A8C-956F-0FA793EDE6A3}" presName="childText" presStyleLbl="conFgAcc1" presStyleIdx="1" presStyleCnt="4">
        <dgm:presLayoutVars>
          <dgm:bulletEnabled val="1"/>
        </dgm:presLayoutVars>
      </dgm:prSet>
      <dgm:spPr/>
    </dgm:pt>
    <dgm:pt modelId="{6B920410-6819-435A-888A-276CAB918505}" type="pres">
      <dgm:prSet presAssocID="{33E96EB1-E97E-4D98-8F46-74E601892F44}" presName="spaceBetweenRectangles" presStyleCnt="0"/>
      <dgm:spPr/>
    </dgm:pt>
    <dgm:pt modelId="{E2767BD1-E818-487B-81DE-3405DF5345A6}" type="pres">
      <dgm:prSet presAssocID="{1131D080-7CAC-42BC-8CDE-282C2B5181E7}" presName="parentLin" presStyleCnt="0"/>
      <dgm:spPr/>
    </dgm:pt>
    <dgm:pt modelId="{11AD7617-AB0A-449D-A490-F2359851963C}" type="pres">
      <dgm:prSet presAssocID="{1131D080-7CAC-42BC-8CDE-282C2B5181E7}" presName="parentLeftMargin" presStyleLbl="node1" presStyleIdx="1" presStyleCnt="4"/>
      <dgm:spPr/>
    </dgm:pt>
    <dgm:pt modelId="{51C2D717-D485-4FD3-9D0B-C95B33C17523}" type="pres">
      <dgm:prSet presAssocID="{1131D080-7CAC-42BC-8CDE-282C2B5181E7}" presName="parentText" presStyleLbl="node1" presStyleIdx="2" presStyleCnt="4">
        <dgm:presLayoutVars>
          <dgm:chMax val="0"/>
          <dgm:bulletEnabled val="1"/>
        </dgm:presLayoutVars>
      </dgm:prSet>
      <dgm:spPr/>
    </dgm:pt>
    <dgm:pt modelId="{58B3615B-ED51-4BBF-B196-475C769DAF95}" type="pres">
      <dgm:prSet presAssocID="{1131D080-7CAC-42BC-8CDE-282C2B5181E7}" presName="negativeSpace" presStyleCnt="0"/>
      <dgm:spPr/>
    </dgm:pt>
    <dgm:pt modelId="{D06E3EDF-A675-4621-9404-0EBAF384E6CA}" type="pres">
      <dgm:prSet presAssocID="{1131D080-7CAC-42BC-8CDE-282C2B5181E7}" presName="childText" presStyleLbl="conFgAcc1" presStyleIdx="2" presStyleCnt="4">
        <dgm:presLayoutVars>
          <dgm:bulletEnabled val="1"/>
        </dgm:presLayoutVars>
      </dgm:prSet>
      <dgm:spPr/>
    </dgm:pt>
    <dgm:pt modelId="{5420519C-C3F5-4DBE-8C61-16C838B3EC2C}" type="pres">
      <dgm:prSet presAssocID="{2095F41E-2C2B-4D4D-942C-920C55681CC7}" presName="spaceBetweenRectangles" presStyleCnt="0"/>
      <dgm:spPr/>
    </dgm:pt>
    <dgm:pt modelId="{F5B4B6EC-E803-4E5B-AA25-60E5A8CAA0F0}" type="pres">
      <dgm:prSet presAssocID="{B7ABC509-C3EC-40E6-9722-C1496D00C992}" presName="parentLin" presStyleCnt="0"/>
      <dgm:spPr/>
    </dgm:pt>
    <dgm:pt modelId="{A3CC8A5A-07A7-4B52-B93D-9A65AC50D3E7}" type="pres">
      <dgm:prSet presAssocID="{B7ABC509-C3EC-40E6-9722-C1496D00C992}" presName="parentLeftMargin" presStyleLbl="node1" presStyleIdx="2" presStyleCnt="4"/>
      <dgm:spPr/>
    </dgm:pt>
    <dgm:pt modelId="{45BB0CD1-46DB-461C-8591-67EF5D77E830}" type="pres">
      <dgm:prSet presAssocID="{B7ABC509-C3EC-40E6-9722-C1496D00C992}" presName="parentText" presStyleLbl="node1" presStyleIdx="3" presStyleCnt="4">
        <dgm:presLayoutVars>
          <dgm:chMax val="0"/>
          <dgm:bulletEnabled val="1"/>
        </dgm:presLayoutVars>
      </dgm:prSet>
      <dgm:spPr/>
    </dgm:pt>
    <dgm:pt modelId="{99E9430F-EBBE-4044-85D0-04C58B1FE525}" type="pres">
      <dgm:prSet presAssocID="{B7ABC509-C3EC-40E6-9722-C1496D00C992}" presName="negativeSpace" presStyleCnt="0"/>
      <dgm:spPr/>
    </dgm:pt>
    <dgm:pt modelId="{595E718D-72FB-441E-94D5-ED778F72413D}" type="pres">
      <dgm:prSet presAssocID="{B7ABC509-C3EC-40E6-9722-C1496D00C992}" presName="childText" presStyleLbl="conFgAcc1" presStyleIdx="3" presStyleCnt="4">
        <dgm:presLayoutVars>
          <dgm:bulletEnabled val="1"/>
        </dgm:presLayoutVars>
      </dgm:prSet>
      <dgm:spPr/>
    </dgm:pt>
  </dgm:ptLst>
  <dgm:cxnLst>
    <dgm:cxn modelId="{13442A4A-F8B7-4628-95BD-C0D492EC4C4C}" type="presOf" srcId="{B7ABC509-C3EC-40E6-9722-C1496D00C992}" destId="{A3CC8A5A-07A7-4B52-B93D-9A65AC50D3E7}" srcOrd="0" destOrd="0" presId="urn:microsoft.com/office/officeart/2005/8/layout/list1"/>
    <dgm:cxn modelId="{FF23FF4C-486D-48B3-BEAE-0DCDECA20206}" type="presOf" srcId="{FBD0FA0C-9CFF-4E41-9B0D-63E3A9E1019B}" destId="{A1AA7A63-1F63-4C17-9E5C-B4FBCC4AE53C}" srcOrd="1" destOrd="0" presId="urn:microsoft.com/office/officeart/2005/8/layout/list1"/>
    <dgm:cxn modelId="{7AB18E4E-DED9-4EDD-9737-FDB714FBC03F}" srcId="{C690BB0D-D73C-44CE-9F19-9A42A5E70520}" destId="{14A304F7-AD27-4A8C-956F-0FA793EDE6A3}" srcOrd="1" destOrd="0" parTransId="{74A304F4-215E-4FFF-9333-F666AD7EFF8D}" sibTransId="{33E96EB1-E97E-4D98-8F46-74E601892F44}"/>
    <dgm:cxn modelId="{D62EBF81-31AB-44DE-AA09-0AA3CE940F9C}" type="presOf" srcId="{14A304F7-AD27-4A8C-956F-0FA793EDE6A3}" destId="{E0093356-5E2A-462C-97E5-C65D54647300}" srcOrd="0" destOrd="0" presId="urn:microsoft.com/office/officeart/2005/8/layout/list1"/>
    <dgm:cxn modelId="{DEB01B85-36B9-4A55-A687-49050132B5EE}" srcId="{C690BB0D-D73C-44CE-9F19-9A42A5E70520}" destId="{1131D080-7CAC-42BC-8CDE-282C2B5181E7}" srcOrd="2" destOrd="0" parTransId="{057EFF2C-07DE-46F1-A2F8-D913F57E062C}" sibTransId="{2095F41E-2C2B-4D4D-942C-920C55681CC7}"/>
    <dgm:cxn modelId="{41800A89-8340-41DA-B7AC-A3803518E4B7}" type="presOf" srcId="{1131D080-7CAC-42BC-8CDE-282C2B5181E7}" destId="{11AD7617-AB0A-449D-A490-F2359851963C}" srcOrd="0" destOrd="0" presId="urn:microsoft.com/office/officeart/2005/8/layout/list1"/>
    <dgm:cxn modelId="{C0540A8C-7666-4816-AC4A-7599252F95EC}" srcId="{C690BB0D-D73C-44CE-9F19-9A42A5E70520}" destId="{B7ABC509-C3EC-40E6-9722-C1496D00C992}" srcOrd="3" destOrd="0" parTransId="{7B18A2B9-D444-4ED3-99BC-33FE19BAA008}" sibTransId="{89D99B45-588D-48CE-9760-E4CA2015C95E}"/>
    <dgm:cxn modelId="{23588EA7-A565-477B-8EFA-E1C95263F869}" type="presOf" srcId="{FBD0FA0C-9CFF-4E41-9B0D-63E3A9E1019B}" destId="{FABCBDB2-9AA1-46DA-A4E4-1E305917E4A6}" srcOrd="0" destOrd="0" presId="urn:microsoft.com/office/officeart/2005/8/layout/list1"/>
    <dgm:cxn modelId="{496FD8B3-A3A5-4BB9-B2A1-7C6CE21365E3}" type="presOf" srcId="{14A304F7-AD27-4A8C-956F-0FA793EDE6A3}" destId="{33CD4D1E-FD9F-45FD-9A48-176D1280B685}" srcOrd="1" destOrd="0" presId="urn:microsoft.com/office/officeart/2005/8/layout/list1"/>
    <dgm:cxn modelId="{252AB9C6-A3DF-4965-B558-59FC1F894435}" type="presOf" srcId="{1131D080-7CAC-42BC-8CDE-282C2B5181E7}" destId="{51C2D717-D485-4FD3-9D0B-C95B33C17523}" srcOrd="1" destOrd="0" presId="urn:microsoft.com/office/officeart/2005/8/layout/list1"/>
    <dgm:cxn modelId="{06A938E2-1494-4C9B-91B3-7D8958CF5C80}" type="presOf" srcId="{C690BB0D-D73C-44CE-9F19-9A42A5E70520}" destId="{CA59618B-CD48-4F52-874F-695C26AD3D76}" srcOrd="0" destOrd="0" presId="urn:microsoft.com/office/officeart/2005/8/layout/list1"/>
    <dgm:cxn modelId="{58A1BDE9-DEFB-415C-ADFC-E3665AFBDFE8}" type="presOf" srcId="{B7ABC509-C3EC-40E6-9722-C1496D00C992}" destId="{45BB0CD1-46DB-461C-8591-67EF5D77E830}" srcOrd="1" destOrd="0" presId="urn:microsoft.com/office/officeart/2005/8/layout/list1"/>
    <dgm:cxn modelId="{311AD5F1-4B1D-4C8F-93D0-037F0A9B070E}" srcId="{C690BB0D-D73C-44CE-9F19-9A42A5E70520}" destId="{FBD0FA0C-9CFF-4E41-9B0D-63E3A9E1019B}" srcOrd="0" destOrd="0" parTransId="{7A9A32B2-F23E-4E0C-9D94-8418657BA8EF}" sibTransId="{B446F7B4-3D91-4E80-90C6-1B292D33016D}"/>
    <dgm:cxn modelId="{8122654C-9B02-4530-A251-F91F7C6BC5DD}" type="presParOf" srcId="{CA59618B-CD48-4F52-874F-695C26AD3D76}" destId="{D871F344-F739-4D24-8FAE-0A82531BED5D}" srcOrd="0" destOrd="0" presId="urn:microsoft.com/office/officeart/2005/8/layout/list1"/>
    <dgm:cxn modelId="{01DD2721-F47A-4C20-B78A-E03B349FBA04}" type="presParOf" srcId="{D871F344-F739-4D24-8FAE-0A82531BED5D}" destId="{FABCBDB2-9AA1-46DA-A4E4-1E305917E4A6}" srcOrd="0" destOrd="0" presId="urn:microsoft.com/office/officeart/2005/8/layout/list1"/>
    <dgm:cxn modelId="{8CB93CF1-18A5-4A47-BAAB-3F30697C42E8}" type="presParOf" srcId="{D871F344-F739-4D24-8FAE-0A82531BED5D}" destId="{A1AA7A63-1F63-4C17-9E5C-B4FBCC4AE53C}" srcOrd="1" destOrd="0" presId="urn:microsoft.com/office/officeart/2005/8/layout/list1"/>
    <dgm:cxn modelId="{FF2EA3C5-868F-4951-BB51-E0D3A460C5D9}" type="presParOf" srcId="{CA59618B-CD48-4F52-874F-695C26AD3D76}" destId="{C836CBFF-917C-422D-8810-B51A183CE3FF}" srcOrd="1" destOrd="0" presId="urn:microsoft.com/office/officeart/2005/8/layout/list1"/>
    <dgm:cxn modelId="{B0B58413-ED1B-448C-8A8B-5094DC7B226A}" type="presParOf" srcId="{CA59618B-CD48-4F52-874F-695C26AD3D76}" destId="{1102265B-0D93-4B7C-B98F-AC22D8341E1F}" srcOrd="2" destOrd="0" presId="urn:microsoft.com/office/officeart/2005/8/layout/list1"/>
    <dgm:cxn modelId="{95A0768E-B7C8-4401-B4B8-887B746B974E}" type="presParOf" srcId="{CA59618B-CD48-4F52-874F-695C26AD3D76}" destId="{17D7AA37-7B27-479F-BD7B-A747E34962BA}" srcOrd="3" destOrd="0" presId="urn:microsoft.com/office/officeart/2005/8/layout/list1"/>
    <dgm:cxn modelId="{F25D56F8-F292-4AAF-A152-2EB103BC1174}" type="presParOf" srcId="{CA59618B-CD48-4F52-874F-695C26AD3D76}" destId="{4FF7B0BE-27B3-40BD-9C3A-E7A2B3A3BAC1}" srcOrd="4" destOrd="0" presId="urn:microsoft.com/office/officeart/2005/8/layout/list1"/>
    <dgm:cxn modelId="{C31B2D8A-9209-43D0-B5BD-49A32CE7CFCB}" type="presParOf" srcId="{4FF7B0BE-27B3-40BD-9C3A-E7A2B3A3BAC1}" destId="{E0093356-5E2A-462C-97E5-C65D54647300}" srcOrd="0" destOrd="0" presId="urn:microsoft.com/office/officeart/2005/8/layout/list1"/>
    <dgm:cxn modelId="{C8B62618-9AB8-4402-AD3F-45F3FF73140E}" type="presParOf" srcId="{4FF7B0BE-27B3-40BD-9C3A-E7A2B3A3BAC1}" destId="{33CD4D1E-FD9F-45FD-9A48-176D1280B685}" srcOrd="1" destOrd="0" presId="urn:microsoft.com/office/officeart/2005/8/layout/list1"/>
    <dgm:cxn modelId="{6D4E2DEC-C7DA-4198-ABC1-DEA91A07FBD5}" type="presParOf" srcId="{CA59618B-CD48-4F52-874F-695C26AD3D76}" destId="{26DD0949-8EF9-44AA-85C0-0B20847E4DDC}" srcOrd="5" destOrd="0" presId="urn:microsoft.com/office/officeart/2005/8/layout/list1"/>
    <dgm:cxn modelId="{94B9A923-AE13-4BC5-896A-4CECF50E9207}" type="presParOf" srcId="{CA59618B-CD48-4F52-874F-695C26AD3D76}" destId="{24867310-1F0F-415B-BE2B-C99F51572CD3}" srcOrd="6" destOrd="0" presId="urn:microsoft.com/office/officeart/2005/8/layout/list1"/>
    <dgm:cxn modelId="{FAD63F67-BC7F-4B83-8C75-970A1D727A06}" type="presParOf" srcId="{CA59618B-CD48-4F52-874F-695C26AD3D76}" destId="{6B920410-6819-435A-888A-276CAB918505}" srcOrd="7" destOrd="0" presId="urn:microsoft.com/office/officeart/2005/8/layout/list1"/>
    <dgm:cxn modelId="{6007BED5-393C-462C-A34A-E16D73B71A58}" type="presParOf" srcId="{CA59618B-CD48-4F52-874F-695C26AD3D76}" destId="{E2767BD1-E818-487B-81DE-3405DF5345A6}" srcOrd="8" destOrd="0" presId="urn:microsoft.com/office/officeart/2005/8/layout/list1"/>
    <dgm:cxn modelId="{02C7F4A5-98BF-4B26-88B4-35656F1E952E}" type="presParOf" srcId="{E2767BD1-E818-487B-81DE-3405DF5345A6}" destId="{11AD7617-AB0A-449D-A490-F2359851963C}" srcOrd="0" destOrd="0" presId="urn:microsoft.com/office/officeart/2005/8/layout/list1"/>
    <dgm:cxn modelId="{802892A0-3592-490A-A287-D1A453E5AEA5}" type="presParOf" srcId="{E2767BD1-E818-487B-81DE-3405DF5345A6}" destId="{51C2D717-D485-4FD3-9D0B-C95B33C17523}" srcOrd="1" destOrd="0" presId="urn:microsoft.com/office/officeart/2005/8/layout/list1"/>
    <dgm:cxn modelId="{32886A96-129F-4E5A-A6A9-B4722DD65ED9}" type="presParOf" srcId="{CA59618B-CD48-4F52-874F-695C26AD3D76}" destId="{58B3615B-ED51-4BBF-B196-475C769DAF95}" srcOrd="9" destOrd="0" presId="urn:microsoft.com/office/officeart/2005/8/layout/list1"/>
    <dgm:cxn modelId="{2B22325A-5479-4882-B2C4-0F7714A8CF5F}" type="presParOf" srcId="{CA59618B-CD48-4F52-874F-695C26AD3D76}" destId="{D06E3EDF-A675-4621-9404-0EBAF384E6CA}" srcOrd="10" destOrd="0" presId="urn:microsoft.com/office/officeart/2005/8/layout/list1"/>
    <dgm:cxn modelId="{5845D2E3-D1EC-4EE2-A716-0470429ABE9A}" type="presParOf" srcId="{CA59618B-CD48-4F52-874F-695C26AD3D76}" destId="{5420519C-C3F5-4DBE-8C61-16C838B3EC2C}" srcOrd="11" destOrd="0" presId="urn:microsoft.com/office/officeart/2005/8/layout/list1"/>
    <dgm:cxn modelId="{2E6F1685-9771-46F5-8460-4E32A336E927}" type="presParOf" srcId="{CA59618B-CD48-4F52-874F-695C26AD3D76}" destId="{F5B4B6EC-E803-4E5B-AA25-60E5A8CAA0F0}" srcOrd="12" destOrd="0" presId="urn:microsoft.com/office/officeart/2005/8/layout/list1"/>
    <dgm:cxn modelId="{1D81B8E6-BF3D-4862-BAFE-0E34D8E2FDE3}" type="presParOf" srcId="{F5B4B6EC-E803-4E5B-AA25-60E5A8CAA0F0}" destId="{A3CC8A5A-07A7-4B52-B93D-9A65AC50D3E7}" srcOrd="0" destOrd="0" presId="urn:microsoft.com/office/officeart/2005/8/layout/list1"/>
    <dgm:cxn modelId="{531995BD-B79F-4046-84B8-4196CA235D15}" type="presParOf" srcId="{F5B4B6EC-E803-4E5B-AA25-60E5A8CAA0F0}" destId="{45BB0CD1-46DB-461C-8591-67EF5D77E830}" srcOrd="1" destOrd="0" presId="urn:microsoft.com/office/officeart/2005/8/layout/list1"/>
    <dgm:cxn modelId="{6DE06F0B-ADD5-46FE-92EA-D4FED0C48780}" type="presParOf" srcId="{CA59618B-CD48-4F52-874F-695C26AD3D76}" destId="{99E9430F-EBBE-4044-85D0-04C58B1FE525}" srcOrd="13" destOrd="0" presId="urn:microsoft.com/office/officeart/2005/8/layout/list1"/>
    <dgm:cxn modelId="{5651F293-EFB0-4332-B022-1AC44E7CEDB2}" type="presParOf" srcId="{CA59618B-CD48-4F52-874F-695C26AD3D76}" destId="{595E718D-72FB-441E-94D5-ED778F72413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0BB0D-D73C-44CE-9F19-9A42A5E7052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FBD0FA0C-9CFF-4E41-9B0D-63E3A9E1019B}">
      <dgm:prSet phldrT="[Texto]" custT="1"/>
      <dgm:spPr/>
      <dgm:t>
        <a:bodyPr/>
        <a:lstStyle/>
        <a:p>
          <a:r>
            <a:rPr lang="es-CO" sz="1100" b="1" dirty="0"/>
            <a:t>1) </a:t>
          </a:r>
          <a:r>
            <a:rPr lang="es-CO" sz="1100" b="0" dirty="0"/>
            <a:t>Presentar informe de estrategias ejecutadas.</a:t>
          </a:r>
        </a:p>
      </dgm:t>
    </dgm:pt>
    <dgm:pt modelId="{7A9A32B2-F23E-4E0C-9D94-8418657BA8EF}" type="parTrans" cxnId="{311AD5F1-4B1D-4C8F-93D0-037F0A9B070E}">
      <dgm:prSet/>
      <dgm:spPr/>
      <dgm:t>
        <a:bodyPr/>
        <a:lstStyle/>
        <a:p>
          <a:endParaRPr lang="es-CO" sz="1100"/>
        </a:p>
      </dgm:t>
    </dgm:pt>
    <dgm:pt modelId="{B446F7B4-3D91-4E80-90C6-1B292D33016D}" type="sibTrans" cxnId="{311AD5F1-4B1D-4C8F-93D0-037F0A9B070E}">
      <dgm:prSet/>
      <dgm:spPr/>
      <dgm:t>
        <a:bodyPr/>
        <a:lstStyle/>
        <a:p>
          <a:endParaRPr lang="es-CO" sz="1100"/>
        </a:p>
      </dgm:t>
    </dgm:pt>
    <dgm:pt modelId="{14A304F7-AD27-4A8C-956F-0FA793EDE6A3}">
      <dgm:prSet phldrT="[Texto]" custT="1"/>
      <dgm:spPr/>
      <dgm:t>
        <a:bodyPr/>
        <a:lstStyle/>
        <a:p>
          <a:r>
            <a:rPr lang="es-ES" sz="1100" b="1" dirty="0"/>
            <a:t>2) </a:t>
          </a:r>
          <a:r>
            <a:rPr lang="es-ES" sz="1100" b="0" dirty="0"/>
            <a:t>Actualizar diagnóstico de movilidad (Encuestas).</a:t>
          </a:r>
          <a:endParaRPr lang="es-CO" sz="1100" b="0" dirty="0"/>
        </a:p>
      </dgm:t>
    </dgm:pt>
    <dgm:pt modelId="{74A304F4-215E-4FFF-9333-F666AD7EFF8D}" type="parTrans" cxnId="{7AB18E4E-DED9-4EDD-9737-FDB714FBC03F}">
      <dgm:prSet/>
      <dgm:spPr/>
      <dgm:t>
        <a:bodyPr/>
        <a:lstStyle/>
        <a:p>
          <a:endParaRPr lang="es-CO" sz="1100"/>
        </a:p>
      </dgm:t>
    </dgm:pt>
    <dgm:pt modelId="{33E96EB1-E97E-4D98-8F46-74E601892F44}" type="sibTrans" cxnId="{7AB18E4E-DED9-4EDD-9737-FDB714FBC03F}">
      <dgm:prSet/>
      <dgm:spPr/>
      <dgm:t>
        <a:bodyPr/>
        <a:lstStyle/>
        <a:p>
          <a:endParaRPr lang="es-CO" sz="1100"/>
        </a:p>
      </dgm:t>
    </dgm:pt>
    <dgm:pt modelId="{1131D080-7CAC-42BC-8CDE-282C2B5181E7}">
      <dgm:prSet phldrT="[Texto]" custT="1"/>
      <dgm:spPr/>
      <dgm:t>
        <a:bodyPr/>
        <a:lstStyle/>
        <a:p>
          <a:r>
            <a:rPr lang="es-ES" sz="1100" b="1" dirty="0"/>
            <a:t>3) </a:t>
          </a:r>
          <a:r>
            <a:rPr lang="es-ES" sz="1100" b="0" dirty="0"/>
            <a:t>Analizar la variación entre el diagnóstico anterior y el actual.</a:t>
          </a:r>
          <a:endParaRPr lang="es-CO" sz="1100" b="0" dirty="0"/>
        </a:p>
      </dgm:t>
    </dgm:pt>
    <dgm:pt modelId="{057EFF2C-07DE-46F1-A2F8-D913F57E062C}" type="parTrans" cxnId="{DEB01B85-36B9-4A55-A687-49050132B5EE}">
      <dgm:prSet/>
      <dgm:spPr/>
      <dgm:t>
        <a:bodyPr/>
        <a:lstStyle/>
        <a:p>
          <a:endParaRPr lang="es-CO" sz="1100"/>
        </a:p>
      </dgm:t>
    </dgm:pt>
    <dgm:pt modelId="{2095F41E-2C2B-4D4D-942C-920C55681CC7}" type="sibTrans" cxnId="{DEB01B85-36B9-4A55-A687-49050132B5EE}">
      <dgm:prSet/>
      <dgm:spPr/>
      <dgm:t>
        <a:bodyPr/>
        <a:lstStyle/>
        <a:p>
          <a:endParaRPr lang="es-CO" sz="1100"/>
        </a:p>
      </dgm:t>
    </dgm:pt>
    <dgm:pt modelId="{D5FE0BBC-E7BF-491F-899F-92604BC41E49}">
      <dgm:prSet phldrT="[Texto]" custT="1"/>
      <dgm:spPr/>
      <dgm:t>
        <a:bodyPr/>
        <a:lstStyle/>
        <a:p>
          <a:r>
            <a:rPr lang="es-ES" sz="1100" b="1" dirty="0"/>
            <a:t>4) </a:t>
          </a:r>
          <a:r>
            <a:rPr lang="es-ES" sz="1100" b="0" dirty="0"/>
            <a:t>Definir nuevas estrategias de movilidad sostenible.</a:t>
          </a:r>
          <a:endParaRPr lang="es-CO" sz="1100" b="0" dirty="0"/>
        </a:p>
      </dgm:t>
    </dgm:pt>
    <dgm:pt modelId="{7FA16A92-F002-4185-AA07-F0974499DF3A}" type="parTrans" cxnId="{E9F5D957-EEA4-4825-A4BB-FFD5F064C19A}">
      <dgm:prSet/>
      <dgm:spPr/>
      <dgm:t>
        <a:bodyPr/>
        <a:lstStyle/>
        <a:p>
          <a:endParaRPr lang="es-CO" sz="1100"/>
        </a:p>
      </dgm:t>
    </dgm:pt>
    <dgm:pt modelId="{5AC017E9-43FD-41ED-AA31-08C5A47E60EB}" type="sibTrans" cxnId="{E9F5D957-EEA4-4825-A4BB-FFD5F064C19A}">
      <dgm:prSet/>
      <dgm:spPr/>
      <dgm:t>
        <a:bodyPr/>
        <a:lstStyle/>
        <a:p>
          <a:endParaRPr lang="es-CO" sz="1100"/>
        </a:p>
      </dgm:t>
    </dgm:pt>
    <dgm:pt modelId="{958E4F99-89A8-4584-957B-61F55C20C82E}">
      <dgm:prSet phldrT="[Texto]" custT="1"/>
      <dgm:spPr/>
      <dgm:t>
        <a:bodyPr/>
        <a:lstStyle/>
        <a:p>
          <a:r>
            <a:rPr lang="es-ES" sz="1100" b="1" dirty="0"/>
            <a:t>5) </a:t>
          </a:r>
          <a:r>
            <a:rPr lang="es-ES" sz="1100" b="0" dirty="0"/>
            <a:t>Elaborar el nuevo documento Plan MES.</a:t>
          </a:r>
          <a:endParaRPr lang="es-CO" sz="1100" b="0" dirty="0"/>
        </a:p>
      </dgm:t>
    </dgm:pt>
    <dgm:pt modelId="{71647812-C28B-46B4-A692-78F07739C51F}" type="parTrans" cxnId="{E2BF68AF-8991-4D28-9A30-F3A734DBCF19}">
      <dgm:prSet/>
      <dgm:spPr/>
      <dgm:t>
        <a:bodyPr/>
        <a:lstStyle/>
        <a:p>
          <a:endParaRPr lang="es-CO" sz="1100"/>
        </a:p>
      </dgm:t>
    </dgm:pt>
    <dgm:pt modelId="{C8E42054-E310-4CFD-81FE-70676F85542E}" type="sibTrans" cxnId="{E2BF68AF-8991-4D28-9A30-F3A734DBCF19}">
      <dgm:prSet/>
      <dgm:spPr/>
      <dgm:t>
        <a:bodyPr/>
        <a:lstStyle/>
        <a:p>
          <a:endParaRPr lang="es-CO" sz="1100"/>
        </a:p>
      </dgm:t>
    </dgm:pt>
    <dgm:pt modelId="{1C49FD6E-B118-4848-A445-BC771443CC21}">
      <dgm:prSet phldrT="[Texto]" custT="1"/>
      <dgm:spPr/>
      <dgm:t>
        <a:bodyPr/>
        <a:lstStyle/>
        <a:p>
          <a:r>
            <a:rPr lang="es-ES" sz="1100" b="1" dirty="0"/>
            <a:t>6) </a:t>
          </a:r>
          <a:r>
            <a:rPr lang="es-ES" sz="1100" b="0" dirty="0"/>
            <a:t>Socializar con los colaboradores los resultados del ciclo que finaliza y compartir las metas y estrategias del siguiente.</a:t>
          </a:r>
          <a:endParaRPr lang="es-CO" sz="1100" b="0" dirty="0"/>
        </a:p>
      </dgm:t>
    </dgm:pt>
    <dgm:pt modelId="{9D992126-BA12-444C-A06B-B3256678DE07}" type="parTrans" cxnId="{7F943F04-B566-44A9-8D65-37B30E23CD55}">
      <dgm:prSet/>
      <dgm:spPr/>
      <dgm:t>
        <a:bodyPr/>
        <a:lstStyle/>
        <a:p>
          <a:endParaRPr lang="es-CO" sz="1100"/>
        </a:p>
      </dgm:t>
    </dgm:pt>
    <dgm:pt modelId="{836B1B6B-C1BC-424F-AB87-9E345DDAFC29}" type="sibTrans" cxnId="{7F943F04-B566-44A9-8D65-37B30E23CD55}">
      <dgm:prSet/>
      <dgm:spPr/>
      <dgm:t>
        <a:bodyPr/>
        <a:lstStyle/>
        <a:p>
          <a:endParaRPr lang="es-CO" sz="1100"/>
        </a:p>
      </dgm:t>
    </dgm:pt>
    <dgm:pt modelId="{4DBF7067-629F-453D-AD93-8E2BEA124F30}">
      <dgm:prSet phldrT="[Texto]" custT="1"/>
      <dgm:spPr/>
      <dgm:t>
        <a:bodyPr/>
        <a:lstStyle/>
        <a:p>
          <a:r>
            <a:rPr lang="es-ES" sz="1100" b="1" dirty="0"/>
            <a:t>7) </a:t>
          </a:r>
          <a:r>
            <a:rPr lang="es-ES" sz="1100" b="0" dirty="0"/>
            <a:t>Asistir a las mesas de cierre y retroalimentación del presente ciclo propuestas por el Área Metropolitana del Valle de Aburrá.</a:t>
          </a:r>
          <a:endParaRPr lang="es-CO" sz="1100" b="0" dirty="0"/>
        </a:p>
      </dgm:t>
    </dgm:pt>
    <dgm:pt modelId="{C14B7494-E2A9-4C4A-85AF-1B8C52239751}" type="parTrans" cxnId="{506283C2-AE78-4C38-944F-9C750727BBB0}">
      <dgm:prSet/>
      <dgm:spPr/>
      <dgm:t>
        <a:bodyPr/>
        <a:lstStyle/>
        <a:p>
          <a:endParaRPr lang="es-CO" sz="1100"/>
        </a:p>
      </dgm:t>
    </dgm:pt>
    <dgm:pt modelId="{40D80187-FC48-4FAD-A93C-A5CD104EFEF2}" type="sibTrans" cxnId="{506283C2-AE78-4C38-944F-9C750727BBB0}">
      <dgm:prSet/>
      <dgm:spPr/>
      <dgm:t>
        <a:bodyPr/>
        <a:lstStyle/>
        <a:p>
          <a:endParaRPr lang="es-CO" sz="1100"/>
        </a:p>
      </dgm:t>
    </dgm:pt>
    <dgm:pt modelId="{CA59618B-CD48-4F52-874F-695C26AD3D76}" type="pres">
      <dgm:prSet presAssocID="{C690BB0D-D73C-44CE-9F19-9A42A5E70520}" presName="linear" presStyleCnt="0">
        <dgm:presLayoutVars>
          <dgm:dir/>
          <dgm:animLvl val="lvl"/>
          <dgm:resizeHandles val="exact"/>
        </dgm:presLayoutVars>
      </dgm:prSet>
      <dgm:spPr/>
    </dgm:pt>
    <dgm:pt modelId="{D871F344-F739-4D24-8FAE-0A82531BED5D}" type="pres">
      <dgm:prSet presAssocID="{FBD0FA0C-9CFF-4E41-9B0D-63E3A9E1019B}" presName="parentLin" presStyleCnt="0"/>
      <dgm:spPr/>
    </dgm:pt>
    <dgm:pt modelId="{FABCBDB2-9AA1-46DA-A4E4-1E305917E4A6}" type="pres">
      <dgm:prSet presAssocID="{FBD0FA0C-9CFF-4E41-9B0D-63E3A9E1019B}" presName="parentLeftMargin" presStyleLbl="node1" presStyleIdx="0" presStyleCnt="7"/>
      <dgm:spPr/>
    </dgm:pt>
    <dgm:pt modelId="{A1AA7A63-1F63-4C17-9E5C-B4FBCC4AE53C}" type="pres">
      <dgm:prSet presAssocID="{FBD0FA0C-9CFF-4E41-9B0D-63E3A9E1019B}" presName="parentText" presStyleLbl="node1" presStyleIdx="0" presStyleCnt="7">
        <dgm:presLayoutVars>
          <dgm:chMax val="0"/>
          <dgm:bulletEnabled val="1"/>
        </dgm:presLayoutVars>
      </dgm:prSet>
      <dgm:spPr/>
    </dgm:pt>
    <dgm:pt modelId="{C836CBFF-917C-422D-8810-B51A183CE3FF}" type="pres">
      <dgm:prSet presAssocID="{FBD0FA0C-9CFF-4E41-9B0D-63E3A9E1019B}" presName="negativeSpace" presStyleCnt="0"/>
      <dgm:spPr/>
    </dgm:pt>
    <dgm:pt modelId="{1102265B-0D93-4B7C-B98F-AC22D8341E1F}" type="pres">
      <dgm:prSet presAssocID="{FBD0FA0C-9CFF-4E41-9B0D-63E3A9E1019B}" presName="childText" presStyleLbl="conFgAcc1" presStyleIdx="0" presStyleCnt="7">
        <dgm:presLayoutVars>
          <dgm:bulletEnabled val="1"/>
        </dgm:presLayoutVars>
      </dgm:prSet>
      <dgm:spPr/>
    </dgm:pt>
    <dgm:pt modelId="{17D7AA37-7B27-479F-BD7B-A747E34962BA}" type="pres">
      <dgm:prSet presAssocID="{B446F7B4-3D91-4E80-90C6-1B292D33016D}" presName="spaceBetweenRectangles" presStyleCnt="0"/>
      <dgm:spPr/>
    </dgm:pt>
    <dgm:pt modelId="{4FF7B0BE-27B3-40BD-9C3A-E7A2B3A3BAC1}" type="pres">
      <dgm:prSet presAssocID="{14A304F7-AD27-4A8C-956F-0FA793EDE6A3}" presName="parentLin" presStyleCnt="0"/>
      <dgm:spPr/>
    </dgm:pt>
    <dgm:pt modelId="{E0093356-5E2A-462C-97E5-C65D54647300}" type="pres">
      <dgm:prSet presAssocID="{14A304F7-AD27-4A8C-956F-0FA793EDE6A3}" presName="parentLeftMargin" presStyleLbl="node1" presStyleIdx="0" presStyleCnt="7"/>
      <dgm:spPr/>
    </dgm:pt>
    <dgm:pt modelId="{33CD4D1E-FD9F-45FD-9A48-176D1280B685}" type="pres">
      <dgm:prSet presAssocID="{14A304F7-AD27-4A8C-956F-0FA793EDE6A3}" presName="parentText" presStyleLbl="node1" presStyleIdx="1" presStyleCnt="7" custLinFactNeighborX="-6717">
        <dgm:presLayoutVars>
          <dgm:chMax val="0"/>
          <dgm:bulletEnabled val="1"/>
        </dgm:presLayoutVars>
      </dgm:prSet>
      <dgm:spPr/>
    </dgm:pt>
    <dgm:pt modelId="{26DD0949-8EF9-44AA-85C0-0B20847E4DDC}" type="pres">
      <dgm:prSet presAssocID="{14A304F7-AD27-4A8C-956F-0FA793EDE6A3}" presName="negativeSpace" presStyleCnt="0"/>
      <dgm:spPr/>
    </dgm:pt>
    <dgm:pt modelId="{24867310-1F0F-415B-BE2B-C99F51572CD3}" type="pres">
      <dgm:prSet presAssocID="{14A304F7-AD27-4A8C-956F-0FA793EDE6A3}" presName="childText" presStyleLbl="conFgAcc1" presStyleIdx="1" presStyleCnt="7">
        <dgm:presLayoutVars>
          <dgm:bulletEnabled val="1"/>
        </dgm:presLayoutVars>
      </dgm:prSet>
      <dgm:spPr/>
    </dgm:pt>
    <dgm:pt modelId="{6B920410-6819-435A-888A-276CAB918505}" type="pres">
      <dgm:prSet presAssocID="{33E96EB1-E97E-4D98-8F46-74E601892F44}" presName="spaceBetweenRectangles" presStyleCnt="0"/>
      <dgm:spPr/>
    </dgm:pt>
    <dgm:pt modelId="{E2767BD1-E818-487B-81DE-3405DF5345A6}" type="pres">
      <dgm:prSet presAssocID="{1131D080-7CAC-42BC-8CDE-282C2B5181E7}" presName="parentLin" presStyleCnt="0"/>
      <dgm:spPr/>
    </dgm:pt>
    <dgm:pt modelId="{11AD7617-AB0A-449D-A490-F2359851963C}" type="pres">
      <dgm:prSet presAssocID="{1131D080-7CAC-42BC-8CDE-282C2B5181E7}" presName="parentLeftMargin" presStyleLbl="node1" presStyleIdx="1" presStyleCnt="7"/>
      <dgm:spPr/>
    </dgm:pt>
    <dgm:pt modelId="{51C2D717-D485-4FD3-9D0B-C95B33C17523}" type="pres">
      <dgm:prSet presAssocID="{1131D080-7CAC-42BC-8CDE-282C2B5181E7}" presName="parentText" presStyleLbl="node1" presStyleIdx="2" presStyleCnt="7">
        <dgm:presLayoutVars>
          <dgm:chMax val="0"/>
          <dgm:bulletEnabled val="1"/>
        </dgm:presLayoutVars>
      </dgm:prSet>
      <dgm:spPr/>
    </dgm:pt>
    <dgm:pt modelId="{58B3615B-ED51-4BBF-B196-475C769DAF95}" type="pres">
      <dgm:prSet presAssocID="{1131D080-7CAC-42BC-8CDE-282C2B5181E7}" presName="negativeSpace" presStyleCnt="0"/>
      <dgm:spPr/>
    </dgm:pt>
    <dgm:pt modelId="{D06E3EDF-A675-4621-9404-0EBAF384E6CA}" type="pres">
      <dgm:prSet presAssocID="{1131D080-7CAC-42BC-8CDE-282C2B5181E7}" presName="childText" presStyleLbl="conFgAcc1" presStyleIdx="2" presStyleCnt="7">
        <dgm:presLayoutVars>
          <dgm:bulletEnabled val="1"/>
        </dgm:presLayoutVars>
      </dgm:prSet>
      <dgm:spPr/>
    </dgm:pt>
    <dgm:pt modelId="{292F2861-E731-4629-89CC-B5A795F96591}" type="pres">
      <dgm:prSet presAssocID="{2095F41E-2C2B-4D4D-942C-920C55681CC7}" presName="spaceBetweenRectangles" presStyleCnt="0"/>
      <dgm:spPr/>
    </dgm:pt>
    <dgm:pt modelId="{0E605B00-BF0E-4E2D-9930-EFCF925359D7}" type="pres">
      <dgm:prSet presAssocID="{D5FE0BBC-E7BF-491F-899F-92604BC41E49}" presName="parentLin" presStyleCnt="0"/>
      <dgm:spPr/>
    </dgm:pt>
    <dgm:pt modelId="{C7B2C71B-AE7E-4C70-8244-92D7AB68944B}" type="pres">
      <dgm:prSet presAssocID="{D5FE0BBC-E7BF-491F-899F-92604BC41E49}" presName="parentLeftMargin" presStyleLbl="node1" presStyleIdx="2" presStyleCnt="7"/>
      <dgm:spPr/>
    </dgm:pt>
    <dgm:pt modelId="{E23017F3-1057-43B0-9CD5-8A9D55E267C1}" type="pres">
      <dgm:prSet presAssocID="{D5FE0BBC-E7BF-491F-899F-92604BC41E49}" presName="parentText" presStyleLbl="node1" presStyleIdx="3" presStyleCnt="7">
        <dgm:presLayoutVars>
          <dgm:chMax val="0"/>
          <dgm:bulletEnabled val="1"/>
        </dgm:presLayoutVars>
      </dgm:prSet>
      <dgm:spPr/>
    </dgm:pt>
    <dgm:pt modelId="{0547E1BA-5874-4668-82B3-33BEE91706A3}" type="pres">
      <dgm:prSet presAssocID="{D5FE0BBC-E7BF-491F-899F-92604BC41E49}" presName="negativeSpace" presStyleCnt="0"/>
      <dgm:spPr/>
    </dgm:pt>
    <dgm:pt modelId="{FBDB2483-9509-4AC5-A103-8E2561A182DF}" type="pres">
      <dgm:prSet presAssocID="{D5FE0BBC-E7BF-491F-899F-92604BC41E49}" presName="childText" presStyleLbl="conFgAcc1" presStyleIdx="3" presStyleCnt="7">
        <dgm:presLayoutVars>
          <dgm:bulletEnabled val="1"/>
        </dgm:presLayoutVars>
      </dgm:prSet>
      <dgm:spPr/>
    </dgm:pt>
    <dgm:pt modelId="{602F75DD-A4AC-4D6A-A532-7991A1A2483A}" type="pres">
      <dgm:prSet presAssocID="{5AC017E9-43FD-41ED-AA31-08C5A47E60EB}" presName="spaceBetweenRectangles" presStyleCnt="0"/>
      <dgm:spPr/>
    </dgm:pt>
    <dgm:pt modelId="{69F7D49D-E1EF-4424-87B5-7B9D0DAD5DCE}" type="pres">
      <dgm:prSet presAssocID="{958E4F99-89A8-4584-957B-61F55C20C82E}" presName="parentLin" presStyleCnt="0"/>
      <dgm:spPr/>
    </dgm:pt>
    <dgm:pt modelId="{CD0646CB-016F-43C5-8B45-48C1743768AF}" type="pres">
      <dgm:prSet presAssocID="{958E4F99-89A8-4584-957B-61F55C20C82E}" presName="parentLeftMargin" presStyleLbl="node1" presStyleIdx="3" presStyleCnt="7"/>
      <dgm:spPr/>
    </dgm:pt>
    <dgm:pt modelId="{C18A73FE-1CAC-4806-8DBB-AFAA9492B645}" type="pres">
      <dgm:prSet presAssocID="{958E4F99-89A8-4584-957B-61F55C20C82E}" presName="parentText" presStyleLbl="node1" presStyleIdx="4" presStyleCnt="7">
        <dgm:presLayoutVars>
          <dgm:chMax val="0"/>
          <dgm:bulletEnabled val="1"/>
        </dgm:presLayoutVars>
      </dgm:prSet>
      <dgm:spPr/>
    </dgm:pt>
    <dgm:pt modelId="{47945B97-2D9E-4A1C-8753-A58C8A629D9C}" type="pres">
      <dgm:prSet presAssocID="{958E4F99-89A8-4584-957B-61F55C20C82E}" presName="negativeSpace" presStyleCnt="0"/>
      <dgm:spPr/>
    </dgm:pt>
    <dgm:pt modelId="{1C7331DE-379A-4CF3-9EE2-4018BD8CDB86}" type="pres">
      <dgm:prSet presAssocID="{958E4F99-89A8-4584-957B-61F55C20C82E}" presName="childText" presStyleLbl="conFgAcc1" presStyleIdx="4" presStyleCnt="7">
        <dgm:presLayoutVars>
          <dgm:bulletEnabled val="1"/>
        </dgm:presLayoutVars>
      </dgm:prSet>
      <dgm:spPr/>
    </dgm:pt>
    <dgm:pt modelId="{9EB1E3DF-D343-42C7-B980-B74518161479}" type="pres">
      <dgm:prSet presAssocID="{C8E42054-E310-4CFD-81FE-70676F85542E}" presName="spaceBetweenRectangles" presStyleCnt="0"/>
      <dgm:spPr/>
    </dgm:pt>
    <dgm:pt modelId="{08501F6D-3B98-4015-9E58-4E0B001FF58E}" type="pres">
      <dgm:prSet presAssocID="{1C49FD6E-B118-4848-A445-BC771443CC21}" presName="parentLin" presStyleCnt="0"/>
      <dgm:spPr/>
    </dgm:pt>
    <dgm:pt modelId="{9710F568-409F-4696-AFF7-02977B3EF22C}" type="pres">
      <dgm:prSet presAssocID="{1C49FD6E-B118-4848-A445-BC771443CC21}" presName="parentLeftMargin" presStyleLbl="node1" presStyleIdx="4" presStyleCnt="7"/>
      <dgm:spPr/>
    </dgm:pt>
    <dgm:pt modelId="{95B19924-5849-478C-85C2-1DB870A32E66}" type="pres">
      <dgm:prSet presAssocID="{1C49FD6E-B118-4848-A445-BC771443CC21}" presName="parentText" presStyleLbl="node1" presStyleIdx="5" presStyleCnt="7">
        <dgm:presLayoutVars>
          <dgm:chMax val="0"/>
          <dgm:bulletEnabled val="1"/>
        </dgm:presLayoutVars>
      </dgm:prSet>
      <dgm:spPr/>
    </dgm:pt>
    <dgm:pt modelId="{76F2D135-F1C7-4A96-924C-D64504DC3660}" type="pres">
      <dgm:prSet presAssocID="{1C49FD6E-B118-4848-A445-BC771443CC21}" presName="negativeSpace" presStyleCnt="0"/>
      <dgm:spPr/>
    </dgm:pt>
    <dgm:pt modelId="{E6BC361F-9498-4994-8428-83915D72B9B2}" type="pres">
      <dgm:prSet presAssocID="{1C49FD6E-B118-4848-A445-BC771443CC21}" presName="childText" presStyleLbl="conFgAcc1" presStyleIdx="5" presStyleCnt="7">
        <dgm:presLayoutVars>
          <dgm:bulletEnabled val="1"/>
        </dgm:presLayoutVars>
      </dgm:prSet>
      <dgm:spPr/>
    </dgm:pt>
    <dgm:pt modelId="{62D5C568-E89A-499B-BC2F-ACD5CF662526}" type="pres">
      <dgm:prSet presAssocID="{836B1B6B-C1BC-424F-AB87-9E345DDAFC29}" presName="spaceBetweenRectangles" presStyleCnt="0"/>
      <dgm:spPr/>
    </dgm:pt>
    <dgm:pt modelId="{1A0004BB-5846-4B4A-8CB9-C2EC0188A850}" type="pres">
      <dgm:prSet presAssocID="{4DBF7067-629F-453D-AD93-8E2BEA124F30}" presName="parentLin" presStyleCnt="0"/>
      <dgm:spPr/>
    </dgm:pt>
    <dgm:pt modelId="{B42D0D89-2E9B-4720-B79A-4D4B2340843F}" type="pres">
      <dgm:prSet presAssocID="{4DBF7067-629F-453D-AD93-8E2BEA124F30}" presName="parentLeftMargin" presStyleLbl="node1" presStyleIdx="5" presStyleCnt="7"/>
      <dgm:spPr/>
    </dgm:pt>
    <dgm:pt modelId="{09E21E7E-7A77-415D-8089-ABF42F30603F}" type="pres">
      <dgm:prSet presAssocID="{4DBF7067-629F-453D-AD93-8E2BEA124F30}" presName="parentText" presStyleLbl="node1" presStyleIdx="6" presStyleCnt="7">
        <dgm:presLayoutVars>
          <dgm:chMax val="0"/>
          <dgm:bulletEnabled val="1"/>
        </dgm:presLayoutVars>
      </dgm:prSet>
      <dgm:spPr/>
    </dgm:pt>
    <dgm:pt modelId="{F48FB3FD-358D-4A30-A781-BEA1BF62A191}" type="pres">
      <dgm:prSet presAssocID="{4DBF7067-629F-453D-AD93-8E2BEA124F30}" presName="negativeSpace" presStyleCnt="0"/>
      <dgm:spPr/>
    </dgm:pt>
    <dgm:pt modelId="{425A8251-ED71-4283-ADC4-BA00B9716789}" type="pres">
      <dgm:prSet presAssocID="{4DBF7067-629F-453D-AD93-8E2BEA124F30}" presName="childText" presStyleLbl="conFgAcc1" presStyleIdx="6" presStyleCnt="7">
        <dgm:presLayoutVars>
          <dgm:bulletEnabled val="1"/>
        </dgm:presLayoutVars>
      </dgm:prSet>
      <dgm:spPr/>
    </dgm:pt>
  </dgm:ptLst>
  <dgm:cxnLst>
    <dgm:cxn modelId="{7F943F04-B566-44A9-8D65-37B30E23CD55}" srcId="{C690BB0D-D73C-44CE-9F19-9A42A5E70520}" destId="{1C49FD6E-B118-4848-A445-BC771443CC21}" srcOrd="5" destOrd="0" parTransId="{9D992126-BA12-444C-A06B-B3256678DE07}" sibTransId="{836B1B6B-C1BC-424F-AB87-9E345DDAFC29}"/>
    <dgm:cxn modelId="{21C07315-2840-4718-AAA4-7AD5D2FA3759}" type="presOf" srcId="{958E4F99-89A8-4584-957B-61F55C20C82E}" destId="{C18A73FE-1CAC-4806-8DBB-AFAA9492B645}" srcOrd="1" destOrd="0" presId="urn:microsoft.com/office/officeart/2005/8/layout/list1"/>
    <dgm:cxn modelId="{377A622A-4128-4E8D-A59E-B4E8F842D6A9}" type="presOf" srcId="{4DBF7067-629F-453D-AD93-8E2BEA124F30}" destId="{09E21E7E-7A77-415D-8089-ABF42F30603F}" srcOrd="1" destOrd="0" presId="urn:microsoft.com/office/officeart/2005/8/layout/list1"/>
    <dgm:cxn modelId="{8C1C1F60-6B7A-4720-AC51-9221069A2CCF}" type="presOf" srcId="{958E4F99-89A8-4584-957B-61F55C20C82E}" destId="{CD0646CB-016F-43C5-8B45-48C1743768AF}" srcOrd="0" destOrd="0" presId="urn:microsoft.com/office/officeart/2005/8/layout/list1"/>
    <dgm:cxn modelId="{FF23FF4C-486D-48B3-BEAE-0DCDECA20206}" type="presOf" srcId="{FBD0FA0C-9CFF-4E41-9B0D-63E3A9E1019B}" destId="{A1AA7A63-1F63-4C17-9E5C-B4FBCC4AE53C}" srcOrd="1" destOrd="0" presId="urn:microsoft.com/office/officeart/2005/8/layout/list1"/>
    <dgm:cxn modelId="{7AB18E4E-DED9-4EDD-9737-FDB714FBC03F}" srcId="{C690BB0D-D73C-44CE-9F19-9A42A5E70520}" destId="{14A304F7-AD27-4A8C-956F-0FA793EDE6A3}" srcOrd="1" destOrd="0" parTransId="{74A304F4-215E-4FFF-9333-F666AD7EFF8D}" sibTransId="{33E96EB1-E97E-4D98-8F46-74E601892F44}"/>
    <dgm:cxn modelId="{E9F5D957-EEA4-4825-A4BB-FFD5F064C19A}" srcId="{C690BB0D-D73C-44CE-9F19-9A42A5E70520}" destId="{D5FE0BBC-E7BF-491F-899F-92604BC41E49}" srcOrd="3" destOrd="0" parTransId="{7FA16A92-F002-4185-AA07-F0974499DF3A}" sibTransId="{5AC017E9-43FD-41ED-AA31-08C5A47E60EB}"/>
    <dgm:cxn modelId="{D62EBF81-31AB-44DE-AA09-0AA3CE940F9C}" type="presOf" srcId="{14A304F7-AD27-4A8C-956F-0FA793EDE6A3}" destId="{E0093356-5E2A-462C-97E5-C65D54647300}" srcOrd="0" destOrd="0" presId="urn:microsoft.com/office/officeart/2005/8/layout/list1"/>
    <dgm:cxn modelId="{DEB01B85-36B9-4A55-A687-49050132B5EE}" srcId="{C690BB0D-D73C-44CE-9F19-9A42A5E70520}" destId="{1131D080-7CAC-42BC-8CDE-282C2B5181E7}" srcOrd="2" destOrd="0" parTransId="{057EFF2C-07DE-46F1-A2F8-D913F57E062C}" sibTransId="{2095F41E-2C2B-4D4D-942C-920C55681CC7}"/>
    <dgm:cxn modelId="{41800A89-8340-41DA-B7AC-A3803518E4B7}" type="presOf" srcId="{1131D080-7CAC-42BC-8CDE-282C2B5181E7}" destId="{11AD7617-AB0A-449D-A490-F2359851963C}" srcOrd="0" destOrd="0" presId="urn:microsoft.com/office/officeart/2005/8/layout/list1"/>
    <dgm:cxn modelId="{1AFD218D-B375-4CAD-8B60-FE9E5D29F952}" type="presOf" srcId="{D5FE0BBC-E7BF-491F-899F-92604BC41E49}" destId="{C7B2C71B-AE7E-4C70-8244-92D7AB68944B}" srcOrd="0" destOrd="0" presId="urn:microsoft.com/office/officeart/2005/8/layout/list1"/>
    <dgm:cxn modelId="{1E7F6D91-B3A2-46FF-B5F7-CFCD59E4EAE7}" type="presOf" srcId="{D5FE0BBC-E7BF-491F-899F-92604BC41E49}" destId="{E23017F3-1057-43B0-9CD5-8A9D55E267C1}" srcOrd="1" destOrd="0" presId="urn:microsoft.com/office/officeart/2005/8/layout/list1"/>
    <dgm:cxn modelId="{23588EA7-A565-477B-8EFA-E1C95263F869}" type="presOf" srcId="{FBD0FA0C-9CFF-4E41-9B0D-63E3A9E1019B}" destId="{FABCBDB2-9AA1-46DA-A4E4-1E305917E4A6}" srcOrd="0" destOrd="0" presId="urn:microsoft.com/office/officeart/2005/8/layout/list1"/>
    <dgm:cxn modelId="{D057E5AC-D7E9-47E5-92C9-197B45CF465E}" type="presOf" srcId="{1C49FD6E-B118-4848-A445-BC771443CC21}" destId="{95B19924-5849-478C-85C2-1DB870A32E66}" srcOrd="1" destOrd="0" presId="urn:microsoft.com/office/officeart/2005/8/layout/list1"/>
    <dgm:cxn modelId="{CD2D58AE-528A-4BE5-BD52-78150A3B29EC}" type="presOf" srcId="{1C49FD6E-B118-4848-A445-BC771443CC21}" destId="{9710F568-409F-4696-AFF7-02977B3EF22C}" srcOrd="0" destOrd="0" presId="urn:microsoft.com/office/officeart/2005/8/layout/list1"/>
    <dgm:cxn modelId="{E2BF68AF-8991-4D28-9A30-F3A734DBCF19}" srcId="{C690BB0D-D73C-44CE-9F19-9A42A5E70520}" destId="{958E4F99-89A8-4584-957B-61F55C20C82E}" srcOrd="4" destOrd="0" parTransId="{71647812-C28B-46B4-A692-78F07739C51F}" sibTransId="{C8E42054-E310-4CFD-81FE-70676F85542E}"/>
    <dgm:cxn modelId="{496FD8B3-A3A5-4BB9-B2A1-7C6CE21365E3}" type="presOf" srcId="{14A304F7-AD27-4A8C-956F-0FA793EDE6A3}" destId="{33CD4D1E-FD9F-45FD-9A48-176D1280B685}" srcOrd="1" destOrd="0" presId="urn:microsoft.com/office/officeart/2005/8/layout/list1"/>
    <dgm:cxn modelId="{506283C2-AE78-4C38-944F-9C750727BBB0}" srcId="{C690BB0D-D73C-44CE-9F19-9A42A5E70520}" destId="{4DBF7067-629F-453D-AD93-8E2BEA124F30}" srcOrd="6" destOrd="0" parTransId="{C14B7494-E2A9-4C4A-85AF-1B8C52239751}" sibTransId="{40D80187-FC48-4FAD-A93C-A5CD104EFEF2}"/>
    <dgm:cxn modelId="{252AB9C6-A3DF-4965-B558-59FC1F894435}" type="presOf" srcId="{1131D080-7CAC-42BC-8CDE-282C2B5181E7}" destId="{51C2D717-D485-4FD3-9D0B-C95B33C17523}" srcOrd="1" destOrd="0" presId="urn:microsoft.com/office/officeart/2005/8/layout/list1"/>
    <dgm:cxn modelId="{C25637E0-2754-4DC9-96A7-43CCC3BD1D67}" type="presOf" srcId="{4DBF7067-629F-453D-AD93-8E2BEA124F30}" destId="{B42D0D89-2E9B-4720-B79A-4D4B2340843F}" srcOrd="0" destOrd="0" presId="urn:microsoft.com/office/officeart/2005/8/layout/list1"/>
    <dgm:cxn modelId="{06A938E2-1494-4C9B-91B3-7D8958CF5C80}" type="presOf" srcId="{C690BB0D-D73C-44CE-9F19-9A42A5E70520}" destId="{CA59618B-CD48-4F52-874F-695C26AD3D76}" srcOrd="0" destOrd="0" presId="urn:microsoft.com/office/officeart/2005/8/layout/list1"/>
    <dgm:cxn modelId="{311AD5F1-4B1D-4C8F-93D0-037F0A9B070E}" srcId="{C690BB0D-D73C-44CE-9F19-9A42A5E70520}" destId="{FBD0FA0C-9CFF-4E41-9B0D-63E3A9E1019B}" srcOrd="0" destOrd="0" parTransId="{7A9A32B2-F23E-4E0C-9D94-8418657BA8EF}" sibTransId="{B446F7B4-3D91-4E80-90C6-1B292D33016D}"/>
    <dgm:cxn modelId="{8122654C-9B02-4530-A251-F91F7C6BC5DD}" type="presParOf" srcId="{CA59618B-CD48-4F52-874F-695C26AD3D76}" destId="{D871F344-F739-4D24-8FAE-0A82531BED5D}" srcOrd="0" destOrd="0" presId="urn:microsoft.com/office/officeart/2005/8/layout/list1"/>
    <dgm:cxn modelId="{01DD2721-F47A-4C20-B78A-E03B349FBA04}" type="presParOf" srcId="{D871F344-F739-4D24-8FAE-0A82531BED5D}" destId="{FABCBDB2-9AA1-46DA-A4E4-1E305917E4A6}" srcOrd="0" destOrd="0" presId="urn:microsoft.com/office/officeart/2005/8/layout/list1"/>
    <dgm:cxn modelId="{8CB93CF1-18A5-4A47-BAAB-3F30697C42E8}" type="presParOf" srcId="{D871F344-F739-4D24-8FAE-0A82531BED5D}" destId="{A1AA7A63-1F63-4C17-9E5C-B4FBCC4AE53C}" srcOrd="1" destOrd="0" presId="urn:microsoft.com/office/officeart/2005/8/layout/list1"/>
    <dgm:cxn modelId="{FF2EA3C5-868F-4951-BB51-E0D3A460C5D9}" type="presParOf" srcId="{CA59618B-CD48-4F52-874F-695C26AD3D76}" destId="{C836CBFF-917C-422D-8810-B51A183CE3FF}" srcOrd="1" destOrd="0" presId="urn:microsoft.com/office/officeart/2005/8/layout/list1"/>
    <dgm:cxn modelId="{B0B58413-ED1B-448C-8A8B-5094DC7B226A}" type="presParOf" srcId="{CA59618B-CD48-4F52-874F-695C26AD3D76}" destId="{1102265B-0D93-4B7C-B98F-AC22D8341E1F}" srcOrd="2" destOrd="0" presId="urn:microsoft.com/office/officeart/2005/8/layout/list1"/>
    <dgm:cxn modelId="{95A0768E-B7C8-4401-B4B8-887B746B974E}" type="presParOf" srcId="{CA59618B-CD48-4F52-874F-695C26AD3D76}" destId="{17D7AA37-7B27-479F-BD7B-A747E34962BA}" srcOrd="3" destOrd="0" presId="urn:microsoft.com/office/officeart/2005/8/layout/list1"/>
    <dgm:cxn modelId="{F25D56F8-F292-4AAF-A152-2EB103BC1174}" type="presParOf" srcId="{CA59618B-CD48-4F52-874F-695C26AD3D76}" destId="{4FF7B0BE-27B3-40BD-9C3A-E7A2B3A3BAC1}" srcOrd="4" destOrd="0" presId="urn:microsoft.com/office/officeart/2005/8/layout/list1"/>
    <dgm:cxn modelId="{C31B2D8A-9209-43D0-B5BD-49A32CE7CFCB}" type="presParOf" srcId="{4FF7B0BE-27B3-40BD-9C3A-E7A2B3A3BAC1}" destId="{E0093356-5E2A-462C-97E5-C65D54647300}" srcOrd="0" destOrd="0" presId="urn:microsoft.com/office/officeart/2005/8/layout/list1"/>
    <dgm:cxn modelId="{C8B62618-9AB8-4402-AD3F-45F3FF73140E}" type="presParOf" srcId="{4FF7B0BE-27B3-40BD-9C3A-E7A2B3A3BAC1}" destId="{33CD4D1E-FD9F-45FD-9A48-176D1280B685}" srcOrd="1" destOrd="0" presId="urn:microsoft.com/office/officeart/2005/8/layout/list1"/>
    <dgm:cxn modelId="{6D4E2DEC-C7DA-4198-ABC1-DEA91A07FBD5}" type="presParOf" srcId="{CA59618B-CD48-4F52-874F-695C26AD3D76}" destId="{26DD0949-8EF9-44AA-85C0-0B20847E4DDC}" srcOrd="5" destOrd="0" presId="urn:microsoft.com/office/officeart/2005/8/layout/list1"/>
    <dgm:cxn modelId="{94B9A923-AE13-4BC5-896A-4CECF50E9207}" type="presParOf" srcId="{CA59618B-CD48-4F52-874F-695C26AD3D76}" destId="{24867310-1F0F-415B-BE2B-C99F51572CD3}" srcOrd="6" destOrd="0" presId="urn:microsoft.com/office/officeart/2005/8/layout/list1"/>
    <dgm:cxn modelId="{FAD63F67-BC7F-4B83-8C75-970A1D727A06}" type="presParOf" srcId="{CA59618B-CD48-4F52-874F-695C26AD3D76}" destId="{6B920410-6819-435A-888A-276CAB918505}" srcOrd="7" destOrd="0" presId="urn:microsoft.com/office/officeart/2005/8/layout/list1"/>
    <dgm:cxn modelId="{6007BED5-393C-462C-A34A-E16D73B71A58}" type="presParOf" srcId="{CA59618B-CD48-4F52-874F-695C26AD3D76}" destId="{E2767BD1-E818-487B-81DE-3405DF5345A6}" srcOrd="8" destOrd="0" presId="urn:microsoft.com/office/officeart/2005/8/layout/list1"/>
    <dgm:cxn modelId="{02C7F4A5-98BF-4B26-88B4-35656F1E952E}" type="presParOf" srcId="{E2767BD1-E818-487B-81DE-3405DF5345A6}" destId="{11AD7617-AB0A-449D-A490-F2359851963C}" srcOrd="0" destOrd="0" presId="urn:microsoft.com/office/officeart/2005/8/layout/list1"/>
    <dgm:cxn modelId="{802892A0-3592-490A-A287-D1A453E5AEA5}" type="presParOf" srcId="{E2767BD1-E818-487B-81DE-3405DF5345A6}" destId="{51C2D717-D485-4FD3-9D0B-C95B33C17523}" srcOrd="1" destOrd="0" presId="urn:microsoft.com/office/officeart/2005/8/layout/list1"/>
    <dgm:cxn modelId="{32886A96-129F-4E5A-A6A9-B4722DD65ED9}" type="presParOf" srcId="{CA59618B-CD48-4F52-874F-695C26AD3D76}" destId="{58B3615B-ED51-4BBF-B196-475C769DAF95}" srcOrd="9" destOrd="0" presId="urn:microsoft.com/office/officeart/2005/8/layout/list1"/>
    <dgm:cxn modelId="{2B22325A-5479-4882-B2C4-0F7714A8CF5F}" type="presParOf" srcId="{CA59618B-CD48-4F52-874F-695C26AD3D76}" destId="{D06E3EDF-A675-4621-9404-0EBAF384E6CA}" srcOrd="10" destOrd="0" presId="urn:microsoft.com/office/officeart/2005/8/layout/list1"/>
    <dgm:cxn modelId="{6579DEFE-C5FA-421D-B969-486D0C3D4989}" type="presParOf" srcId="{CA59618B-CD48-4F52-874F-695C26AD3D76}" destId="{292F2861-E731-4629-89CC-B5A795F96591}" srcOrd="11" destOrd="0" presId="urn:microsoft.com/office/officeart/2005/8/layout/list1"/>
    <dgm:cxn modelId="{A92C8474-88FE-4B11-A616-9FF5D22416E4}" type="presParOf" srcId="{CA59618B-CD48-4F52-874F-695C26AD3D76}" destId="{0E605B00-BF0E-4E2D-9930-EFCF925359D7}" srcOrd="12" destOrd="0" presId="urn:microsoft.com/office/officeart/2005/8/layout/list1"/>
    <dgm:cxn modelId="{EF3FB457-C1B8-4548-95BF-6EFD898944A8}" type="presParOf" srcId="{0E605B00-BF0E-4E2D-9930-EFCF925359D7}" destId="{C7B2C71B-AE7E-4C70-8244-92D7AB68944B}" srcOrd="0" destOrd="0" presId="urn:microsoft.com/office/officeart/2005/8/layout/list1"/>
    <dgm:cxn modelId="{6774ED02-9FF8-4A5B-B35E-9BB9D555AD78}" type="presParOf" srcId="{0E605B00-BF0E-4E2D-9930-EFCF925359D7}" destId="{E23017F3-1057-43B0-9CD5-8A9D55E267C1}" srcOrd="1" destOrd="0" presId="urn:microsoft.com/office/officeart/2005/8/layout/list1"/>
    <dgm:cxn modelId="{0CB61F35-9C63-4462-8B07-72216DC8AA98}" type="presParOf" srcId="{CA59618B-CD48-4F52-874F-695C26AD3D76}" destId="{0547E1BA-5874-4668-82B3-33BEE91706A3}" srcOrd="13" destOrd="0" presId="urn:microsoft.com/office/officeart/2005/8/layout/list1"/>
    <dgm:cxn modelId="{BA43B0BF-DB65-4AD7-953A-01D15111A041}" type="presParOf" srcId="{CA59618B-CD48-4F52-874F-695C26AD3D76}" destId="{FBDB2483-9509-4AC5-A103-8E2561A182DF}" srcOrd="14" destOrd="0" presId="urn:microsoft.com/office/officeart/2005/8/layout/list1"/>
    <dgm:cxn modelId="{9457BE3D-C463-4636-9FF0-12267E995881}" type="presParOf" srcId="{CA59618B-CD48-4F52-874F-695C26AD3D76}" destId="{602F75DD-A4AC-4D6A-A532-7991A1A2483A}" srcOrd="15" destOrd="0" presId="urn:microsoft.com/office/officeart/2005/8/layout/list1"/>
    <dgm:cxn modelId="{C0159100-8384-4459-95C8-7B749AD4174A}" type="presParOf" srcId="{CA59618B-CD48-4F52-874F-695C26AD3D76}" destId="{69F7D49D-E1EF-4424-87B5-7B9D0DAD5DCE}" srcOrd="16" destOrd="0" presId="urn:microsoft.com/office/officeart/2005/8/layout/list1"/>
    <dgm:cxn modelId="{F7FFCAB4-3264-404C-9605-A9FB05C9371E}" type="presParOf" srcId="{69F7D49D-E1EF-4424-87B5-7B9D0DAD5DCE}" destId="{CD0646CB-016F-43C5-8B45-48C1743768AF}" srcOrd="0" destOrd="0" presId="urn:microsoft.com/office/officeart/2005/8/layout/list1"/>
    <dgm:cxn modelId="{CE73354A-13DF-4E5C-B8F8-9FDED60FA9D0}" type="presParOf" srcId="{69F7D49D-E1EF-4424-87B5-7B9D0DAD5DCE}" destId="{C18A73FE-1CAC-4806-8DBB-AFAA9492B645}" srcOrd="1" destOrd="0" presId="urn:microsoft.com/office/officeart/2005/8/layout/list1"/>
    <dgm:cxn modelId="{C7BCF626-DACF-4A91-9239-F1A2C48E55DE}" type="presParOf" srcId="{CA59618B-CD48-4F52-874F-695C26AD3D76}" destId="{47945B97-2D9E-4A1C-8753-A58C8A629D9C}" srcOrd="17" destOrd="0" presId="urn:microsoft.com/office/officeart/2005/8/layout/list1"/>
    <dgm:cxn modelId="{1D2A165E-7609-4D41-9249-7A8DF1092EAB}" type="presParOf" srcId="{CA59618B-CD48-4F52-874F-695C26AD3D76}" destId="{1C7331DE-379A-4CF3-9EE2-4018BD8CDB86}" srcOrd="18" destOrd="0" presId="urn:microsoft.com/office/officeart/2005/8/layout/list1"/>
    <dgm:cxn modelId="{A2DEFADD-963B-4295-A697-FDFAFD4B0B5E}" type="presParOf" srcId="{CA59618B-CD48-4F52-874F-695C26AD3D76}" destId="{9EB1E3DF-D343-42C7-B980-B74518161479}" srcOrd="19" destOrd="0" presId="urn:microsoft.com/office/officeart/2005/8/layout/list1"/>
    <dgm:cxn modelId="{60983D32-1E44-4739-BE98-DB9E372F6B34}" type="presParOf" srcId="{CA59618B-CD48-4F52-874F-695C26AD3D76}" destId="{08501F6D-3B98-4015-9E58-4E0B001FF58E}" srcOrd="20" destOrd="0" presId="urn:microsoft.com/office/officeart/2005/8/layout/list1"/>
    <dgm:cxn modelId="{D8D37F84-C31E-4202-990B-DA4B3BD70619}" type="presParOf" srcId="{08501F6D-3B98-4015-9E58-4E0B001FF58E}" destId="{9710F568-409F-4696-AFF7-02977B3EF22C}" srcOrd="0" destOrd="0" presId="urn:microsoft.com/office/officeart/2005/8/layout/list1"/>
    <dgm:cxn modelId="{576DAEFF-068B-45AF-89C8-86085B44B1F2}" type="presParOf" srcId="{08501F6D-3B98-4015-9E58-4E0B001FF58E}" destId="{95B19924-5849-478C-85C2-1DB870A32E66}" srcOrd="1" destOrd="0" presId="urn:microsoft.com/office/officeart/2005/8/layout/list1"/>
    <dgm:cxn modelId="{93A8BAFA-DCBF-437C-B577-AF9A49F4460E}" type="presParOf" srcId="{CA59618B-CD48-4F52-874F-695C26AD3D76}" destId="{76F2D135-F1C7-4A96-924C-D64504DC3660}" srcOrd="21" destOrd="0" presId="urn:microsoft.com/office/officeart/2005/8/layout/list1"/>
    <dgm:cxn modelId="{5ED7B1F5-1776-418E-A65E-6627C6DDF6FF}" type="presParOf" srcId="{CA59618B-CD48-4F52-874F-695C26AD3D76}" destId="{E6BC361F-9498-4994-8428-83915D72B9B2}" srcOrd="22" destOrd="0" presId="urn:microsoft.com/office/officeart/2005/8/layout/list1"/>
    <dgm:cxn modelId="{F9BDF264-122D-4489-951F-F3BB4987431A}" type="presParOf" srcId="{CA59618B-CD48-4F52-874F-695C26AD3D76}" destId="{62D5C568-E89A-499B-BC2F-ACD5CF662526}" srcOrd="23" destOrd="0" presId="urn:microsoft.com/office/officeart/2005/8/layout/list1"/>
    <dgm:cxn modelId="{40B24DAA-BBF5-4F6B-8FE6-395D272D2109}" type="presParOf" srcId="{CA59618B-CD48-4F52-874F-695C26AD3D76}" destId="{1A0004BB-5846-4B4A-8CB9-C2EC0188A850}" srcOrd="24" destOrd="0" presId="urn:microsoft.com/office/officeart/2005/8/layout/list1"/>
    <dgm:cxn modelId="{0325A404-C22A-4798-ABBF-A067510A9B31}" type="presParOf" srcId="{1A0004BB-5846-4B4A-8CB9-C2EC0188A850}" destId="{B42D0D89-2E9B-4720-B79A-4D4B2340843F}" srcOrd="0" destOrd="0" presId="urn:microsoft.com/office/officeart/2005/8/layout/list1"/>
    <dgm:cxn modelId="{FCA9E486-7CB1-4C9A-AF37-80A5DC9D7A8A}" type="presParOf" srcId="{1A0004BB-5846-4B4A-8CB9-C2EC0188A850}" destId="{09E21E7E-7A77-415D-8089-ABF42F30603F}" srcOrd="1" destOrd="0" presId="urn:microsoft.com/office/officeart/2005/8/layout/list1"/>
    <dgm:cxn modelId="{91125320-D9C6-416B-884A-4CE46CF31025}" type="presParOf" srcId="{CA59618B-CD48-4F52-874F-695C26AD3D76}" destId="{F48FB3FD-358D-4A30-A781-BEA1BF62A191}" srcOrd="25" destOrd="0" presId="urn:microsoft.com/office/officeart/2005/8/layout/list1"/>
    <dgm:cxn modelId="{A42E5F4C-0349-4DBE-B6D1-861EBD632A44}" type="presParOf" srcId="{CA59618B-CD48-4F52-874F-695C26AD3D76}" destId="{425A8251-ED71-4283-ADC4-BA00B9716789}"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90BB0D-D73C-44CE-9F19-9A42A5E7052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O"/>
        </a:p>
      </dgm:t>
    </dgm:pt>
    <dgm:pt modelId="{FBD0FA0C-9CFF-4E41-9B0D-63E3A9E1019B}">
      <dgm:prSet phldrT="[Texto]" custT="1"/>
      <dgm:spPr/>
      <dgm:t>
        <a:bodyPr/>
        <a:lstStyle/>
        <a:p>
          <a:r>
            <a:rPr lang="es-CO" sz="1000" b="1" dirty="0"/>
            <a:t>1) </a:t>
          </a:r>
          <a:r>
            <a:rPr lang="es-CO" sz="1000" b="0" dirty="0"/>
            <a:t>Presentar informe final de estrategias ejecutadas.</a:t>
          </a:r>
        </a:p>
      </dgm:t>
    </dgm:pt>
    <dgm:pt modelId="{7A9A32B2-F23E-4E0C-9D94-8418657BA8EF}" type="parTrans" cxnId="{311AD5F1-4B1D-4C8F-93D0-037F0A9B070E}">
      <dgm:prSet/>
      <dgm:spPr/>
      <dgm:t>
        <a:bodyPr/>
        <a:lstStyle/>
        <a:p>
          <a:endParaRPr lang="es-CO" sz="3600"/>
        </a:p>
      </dgm:t>
    </dgm:pt>
    <dgm:pt modelId="{B446F7B4-3D91-4E80-90C6-1B292D33016D}" type="sibTrans" cxnId="{311AD5F1-4B1D-4C8F-93D0-037F0A9B070E}">
      <dgm:prSet/>
      <dgm:spPr/>
      <dgm:t>
        <a:bodyPr/>
        <a:lstStyle/>
        <a:p>
          <a:endParaRPr lang="es-CO" sz="3600"/>
        </a:p>
      </dgm:t>
    </dgm:pt>
    <dgm:pt modelId="{14A304F7-AD27-4A8C-956F-0FA793EDE6A3}">
      <dgm:prSet phldrT="[Texto]" custT="1"/>
      <dgm:spPr/>
      <dgm:t>
        <a:bodyPr/>
        <a:lstStyle/>
        <a:p>
          <a:r>
            <a:rPr lang="es-ES" sz="1000" b="1" dirty="0"/>
            <a:t>2) </a:t>
          </a:r>
          <a:r>
            <a:rPr lang="es-ES" sz="1000" b="0" dirty="0"/>
            <a:t>Asistir a las mesas de cierre y retroalimentación de la segunda etapa de Planes MES propuestas por el Área Metropolitana del Valle de Aburrá.</a:t>
          </a:r>
          <a:endParaRPr lang="es-CO" sz="1000" b="0" dirty="0"/>
        </a:p>
      </dgm:t>
    </dgm:pt>
    <dgm:pt modelId="{74A304F4-215E-4FFF-9333-F666AD7EFF8D}" type="parTrans" cxnId="{7AB18E4E-DED9-4EDD-9737-FDB714FBC03F}">
      <dgm:prSet/>
      <dgm:spPr/>
      <dgm:t>
        <a:bodyPr/>
        <a:lstStyle/>
        <a:p>
          <a:endParaRPr lang="es-CO" sz="3600"/>
        </a:p>
      </dgm:t>
    </dgm:pt>
    <dgm:pt modelId="{33E96EB1-E97E-4D98-8F46-74E601892F44}" type="sibTrans" cxnId="{7AB18E4E-DED9-4EDD-9737-FDB714FBC03F}">
      <dgm:prSet/>
      <dgm:spPr/>
      <dgm:t>
        <a:bodyPr/>
        <a:lstStyle/>
        <a:p>
          <a:endParaRPr lang="es-CO" sz="3600"/>
        </a:p>
      </dgm:t>
    </dgm:pt>
    <dgm:pt modelId="{1131D080-7CAC-42BC-8CDE-282C2B5181E7}">
      <dgm:prSet phldrT="[Texto]" custT="1"/>
      <dgm:spPr/>
      <dgm:t>
        <a:bodyPr/>
        <a:lstStyle/>
        <a:p>
          <a:r>
            <a:rPr lang="es-ES" sz="1000" b="1" dirty="0"/>
            <a:t>3) </a:t>
          </a:r>
          <a:r>
            <a:rPr lang="es-ES" sz="1000" b="0" dirty="0"/>
            <a:t>Asistir a los eventos de socialización y capacitación de los nuevos lineamientos del programa Planes MES. </a:t>
          </a:r>
          <a:endParaRPr lang="es-CO" sz="1000" b="0" dirty="0"/>
        </a:p>
      </dgm:t>
    </dgm:pt>
    <dgm:pt modelId="{057EFF2C-07DE-46F1-A2F8-D913F57E062C}" type="parTrans" cxnId="{DEB01B85-36B9-4A55-A687-49050132B5EE}">
      <dgm:prSet/>
      <dgm:spPr/>
      <dgm:t>
        <a:bodyPr/>
        <a:lstStyle/>
        <a:p>
          <a:endParaRPr lang="es-CO" sz="3600"/>
        </a:p>
      </dgm:t>
    </dgm:pt>
    <dgm:pt modelId="{2095F41E-2C2B-4D4D-942C-920C55681CC7}" type="sibTrans" cxnId="{DEB01B85-36B9-4A55-A687-49050132B5EE}">
      <dgm:prSet/>
      <dgm:spPr/>
      <dgm:t>
        <a:bodyPr/>
        <a:lstStyle/>
        <a:p>
          <a:endParaRPr lang="es-CO" sz="3600"/>
        </a:p>
      </dgm:t>
    </dgm:pt>
    <dgm:pt modelId="{CA59618B-CD48-4F52-874F-695C26AD3D76}" type="pres">
      <dgm:prSet presAssocID="{C690BB0D-D73C-44CE-9F19-9A42A5E70520}" presName="linear" presStyleCnt="0">
        <dgm:presLayoutVars>
          <dgm:dir/>
          <dgm:animLvl val="lvl"/>
          <dgm:resizeHandles val="exact"/>
        </dgm:presLayoutVars>
      </dgm:prSet>
      <dgm:spPr/>
    </dgm:pt>
    <dgm:pt modelId="{D871F344-F739-4D24-8FAE-0A82531BED5D}" type="pres">
      <dgm:prSet presAssocID="{FBD0FA0C-9CFF-4E41-9B0D-63E3A9E1019B}" presName="parentLin" presStyleCnt="0"/>
      <dgm:spPr/>
    </dgm:pt>
    <dgm:pt modelId="{FABCBDB2-9AA1-46DA-A4E4-1E305917E4A6}" type="pres">
      <dgm:prSet presAssocID="{FBD0FA0C-9CFF-4E41-9B0D-63E3A9E1019B}" presName="parentLeftMargin" presStyleLbl="node1" presStyleIdx="0" presStyleCnt="3"/>
      <dgm:spPr/>
    </dgm:pt>
    <dgm:pt modelId="{A1AA7A63-1F63-4C17-9E5C-B4FBCC4AE53C}" type="pres">
      <dgm:prSet presAssocID="{FBD0FA0C-9CFF-4E41-9B0D-63E3A9E1019B}" presName="parentText" presStyleLbl="node1" presStyleIdx="0" presStyleCnt="3">
        <dgm:presLayoutVars>
          <dgm:chMax val="0"/>
          <dgm:bulletEnabled val="1"/>
        </dgm:presLayoutVars>
      </dgm:prSet>
      <dgm:spPr/>
    </dgm:pt>
    <dgm:pt modelId="{C836CBFF-917C-422D-8810-B51A183CE3FF}" type="pres">
      <dgm:prSet presAssocID="{FBD0FA0C-9CFF-4E41-9B0D-63E3A9E1019B}" presName="negativeSpace" presStyleCnt="0"/>
      <dgm:spPr/>
    </dgm:pt>
    <dgm:pt modelId="{1102265B-0D93-4B7C-B98F-AC22D8341E1F}" type="pres">
      <dgm:prSet presAssocID="{FBD0FA0C-9CFF-4E41-9B0D-63E3A9E1019B}" presName="childText" presStyleLbl="conFgAcc1" presStyleIdx="0" presStyleCnt="3">
        <dgm:presLayoutVars>
          <dgm:bulletEnabled val="1"/>
        </dgm:presLayoutVars>
      </dgm:prSet>
      <dgm:spPr/>
    </dgm:pt>
    <dgm:pt modelId="{17D7AA37-7B27-479F-BD7B-A747E34962BA}" type="pres">
      <dgm:prSet presAssocID="{B446F7B4-3D91-4E80-90C6-1B292D33016D}" presName="spaceBetweenRectangles" presStyleCnt="0"/>
      <dgm:spPr/>
    </dgm:pt>
    <dgm:pt modelId="{4FF7B0BE-27B3-40BD-9C3A-E7A2B3A3BAC1}" type="pres">
      <dgm:prSet presAssocID="{14A304F7-AD27-4A8C-956F-0FA793EDE6A3}" presName="parentLin" presStyleCnt="0"/>
      <dgm:spPr/>
    </dgm:pt>
    <dgm:pt modelId="{E0093356-5E2A-462C-97E5-C65D54647300}" type="pres">
      <dgm:prSet presAssocID="{14A304F7-AD27-4A8C-956F-0FA793EDE6A3}" presName="parentLeftMargin" presStyleLbl="node1" presStyleIdx="0" presStyleCnt="3"/>
      <dgm:spPr/>
    </dgm:pt>
    <dgm:pt modelId="{33CD4D1E-FD9F-45FD-9A48-176D1280B685}" type="pres">
      <dgm:prSet presAssocID="{14A304F7-AD27-4A8C-956F-0FA793EDE6A3}" presName="parentText" presStyleLbl="node1" presStyleIdx="1" presStyleCnt="3">
        <dgm:presLayoutVars>
          <dgm:chMax val="0"/>
          <dgm:bulletEnabled val="1"/>
        </dgm:presLayoutVars>
      </dgm:prSet>
      <dgm:spPr/>
    </dgm:pt>
    <dgm:pt modelId="{26DD0949-8EF9-44AA-85C0-0B20847E4DDC}" type="pres">
      <dgm:prSet presAssocID="{14A304F7-AD27-4A8C-956F-0FA793EDE6A3}" presName="negativeSpace" presStyleCnt="0"/>
      <dgm:spPr/>
    </dgm:pt>
    <dgm:pt modelId="{24867310-1F0F-415B-BE2B-C99F51572CD3}" type="pres">
      <dgm:prSet presAssocID="{14A304F7-AD27-4A8C-956F-0FA793EDE6A3}" presName="childText" presStyleLbl="conFgAcc1" presStyleIdx="1" presStyleCnt="3">
        <dgm:presLayoutVars>
          <dgm:bulletEnabled val="1"/>
        </dgm:presLayoutVars>
      </dgm:prSet>
      <dgm:spPr/>
    </dgm:pt>
    <dgm:pt modelId="{6B920410-6819-435A-888A-276CAB918505}" type="pres">
      <dgm:prSet presAssocID="{33E96EB1-E97E-4D98-8F46-74E601892F44}" presName="spaceBetweenRectangles" presStyleCnt="0"/>
      <dgm:spPr/>
    </dgm:pt>
    <dgm:pt modelId="{E2767BD1-E818-487B-81DE-3405DF5345A6}" type="pres">
      <dgm:prSet presAssocID="{1131D080-7CAC-42BC-8CDE-282C2B5181E7}" presName="parentLin" presStyleCnt="0"/>
      <dgm:spPr/>
    </dgm:pt>
    <dgm:pt modelId="{11AD7617-AB0A-449D-A490-F2359851963C}" type="pres">
      <dgm:prSet presAssocID="{1131D080-7CAC-42BC-8CDE-282C2B5181E7}" presName="parentLeftMargin" presStyleLbl="node1" presStyleIdx="1" presStyleCnt="3"/>
      <dgm:spPr/>
    </dgm:pt>
    <dgm:pt modelId="{51C2D717-D485-4FD3-9D0B-C95B33C17523}" type="pres">
      <dgm:prSet presAssocID="{1131D080-7CAC-42BC-8CDE-282C2B5181E7}" presName="parentText" presStyleLbl="node1" presStyleIdx="2" presStyleCnt="3">
        <dgm:presLayoutVars>
          <dgm:chMax val="0"/>
          <dgm:bulletEnabled val="1"/>
        </dgm:presLayoutVars>
      </dgm:prSet>
      <dgm:spPr/>
    </dgm:pt>
    <dgm:pt modelId="{58B3615B-ED51-4BBF-B196-475C769DAF95}" type="pres">
      <dgm:prSet presAssocID="{1131D080-7CAC-42BC-8CDE-282C2B5181E7}" presName="negativeSpace" presStyleCnt="0"/>
      <dgm:spPr/>
    </dgm:pt>
    <dgm:pt modelId="{D06E3EDF-A675-4621-9404-0EBAF384E6CA}" type="pres">
      <dgm:prSet presAssocID="{1131D080-7CAC-42BC-8CDE-282C2B5181E7}" presName="childText" presStyleLbl="conFgAcc1" presStyleIdx="2" presStyleCnt="3" custLinFactY="-7433" custLinFactNeighborX="-10970" custLinFactNeighborY="-100000">
        <dgm:presLayoutVars>
          <dgm:bulletEnabled val="1"/>
        </dgm:presLayoutVars>
      </dgm:prSet>
      <dgm:spPr/>
    </dgm:pt>
  </dgm:ptLst>
  <dgm:cxnLst>
    <dgm:cxn modelId="{FF23FF4C-486D-48B3-BEAE-0DCDECA20206}" type="presOf" srcId="{FBD0FA0C-9CFF-4E41-9B0D-63E3A9E1019B}" destId="{A1AA7A63-1F63-4C17-9E5C-B4FBCC4AE53C}" srcOrd="1" destOrd="0" presId="urn:microsoft.com/office/officeart/2005/8/layout/list1"/>
    <dgm:cxn modelId="{7AB18E4E-DED9-4EDD-9737-FDB714FBC03F}" srcId="{C690BB0D-D73C-44CE-9F19-9A42A5E70520}" destId="{14A304F7-AD27-4A8C-956F-0FA793EDE6A3}" srcOrd="1" destOrd="0" parTransId="{74A304F4-215E-4FFF-9333-F666AD7EFF8D}" sibTransId="{33E96EB1-E97E-4D98-8F46-74E601892F44}"/>
    <dgm:cxn modelId="{D62EBF81-31AB-44DE-AA09-0AA3CE940F9C}" type="presOf" srcId="{14A304F7-AD27-4A8C-956F-0FA793EDE6A3}" destId="{E0093356-5E2A-462C-97E5-C65D54647300}" srcOrd="0" destOrd="0" presId="urn:microsoft.com/office/officeart/2005/8/layout/list1"/>
    <dgm:cxn modelId="{DEB01B85-36B9-4A55-A687-49050132B5EE}" srcId="{C690BB0D-D73C-44CE-9F19-9A42A5E70520}" destId="{1131D080-7CAC-42BC-8CDE-282C2B5181E7}" srcOrd="2" destOrd="0" parTransId="{057EFF2C-07DE-46F1-A2F8-D913F57E062C}" sibTransId="{2095F41E-2C2B-4D4D-942C-920C55681CC7}"/>
    <dgm:cxn modelId="{41800A89-8340-41DA-B7AC-A3803518E4B7}" type="presOf" srcId="{1131D080-7CAC-42BC-8CDE-282C2B5181E7}" destId="{11AD7617-AB0A-449D-A490-F2359851963C}" srcOrd="0" destOrd="0" presId="urn:microsoft.com/office/officeart/2005/8/layout/list1"/>
    <dgm:cxn modelId="{23588EA7-A565-477B-8EFA-E1C95263F869}" type="presOf" srcId="{FBD0FA0C-9CFF-4E41-9B0D-63E3A9E1019B}" destId="{FABCBDB2-9AA1-46DA-A4E4-1E305917E4A6}" srcOrd="0" destOrd="0" presId="urn:microsoft.com/office/officeart/2005/8/layout/list1"/>
    <dgm:cxn modelId="{496FD8B3-A3A5-4BB9-B2A1-7C6CE21365E3}" type="presOf" srcId="{14A304F7-AD27-4A8C-956F-0FA793EDE6A3}" destId="{33CD4D1E-FD9F-45FD-9A48-176D1280B685}" srcOrd="1" destOrd="0" presId="urn:microsoft.com/office/officeart/2005/8/layout/list1"/>
    <dgm:cxn modelId="{252AB9C6-A3DF-4965-B558-59FC1F894435}" type="presOf" srcId="{1131D080-7CAC-42BC-8CDE-282C2B5181E7}" destId="{51C2D717-D485-4FD3-9D0B-C95B33C17523}" srcOrd="1" destOrd="0" presId="urn:microsoft.com/office/officeart/2005/8/layout/list1"/>
    <dgm:cxn modelId="{06A938E2-1494-4C9B-91B3-7D8958CF5C80}" type="presOf" srcId="{C690BB0D-D73C-44CE-9F19-9A42A5E70520}" destId="{CA59618B-CD48-4F52-874F-695C26AD3D76}" srcOrd="0" destOrd="0" presId="urn:microsoft.com/office/officeart/2005/8/layout/list1"/>
    <dgm:cxn modelId="{311AD5F1-4B1D-4C8F-93D0-037F0A9B070E}" srcId="{C690BB0D-D73C-44CE-9F19-9A42A5E70520}" destId="{FBD0FA0C-9CFF-4E41-9B0D-63E3A9E1019B}" srcOrd="0" destOrd="0" parTransId="{7A9A32B2-F23E-4E0C-9D94-8418657BA8EF}" sibTransId="{B446F7B4-3D91-4E80-90C6-1B292D33016D}"/>
    <dgm:cxn modelId="{8122654C-9B02-4530-A251-F91F7C6BC5DD}" type="presParOf" srcId="{CA59618B-CD48-4F52-874F-695C26AD3D76}" destId="{D871F344-F739-4D24-8FAE-0A82531BED5D}" srcOrd="0" destOrd="0" presId="urn:microsoft.com/office/officeart/2005/8/layout/list1"/>
    <dgm:cxn modelId="{01DD2721-F47A-4C20-B78A-E03B349FBA04}" type="presParOf" srcId="{D871F344-F739-4D24-8FAE-0A82531BED5D}" destId="{FABCBDB2-9AA1-46DA-A4E4-1E305917E4A6}" srcOrd="0" destOrd="0" presId="urn:microsoft.com/office/officeart/2005/8/layout/list1"/>
    <dgm:cxn modelId="{8CB93CF1-18A5-4A47-BAAB-3F30697C42E8}" type="presParOf" srcId="{D871F344-F739-4D24-8FAE-0A82531BED5D}" destId="{A1AA7A63-1F63-4C17-9E5C-B4FBCC4AE53C}" srcOrd="1" destOrd="0" presId="urn:microsoft.com/office/officeart/2005/8/layout/list1"/>
    <dgm:cxn modelId="{FF2EA3C5-868F-4951-BB51-E0D3A460C5D9}" type="presParOf" srcId="{CA59618B-CD48-4F52-874F-695C26AD3D76}" destId="{C836CBFF-917C-422D-8810-B51A183CE3FF}" srcOrd="1" destOrd="0" presId="urn:microsoft.com/office/officeart/2005/8/layout/list1"/>
    <dgm:cxn modelId="{B0B58413-ED1B-448C-8A8B-5094DC7B226A}" type="presParOf" srcId="{CA59618B-CD48-4F52-874F-695C26AD3D76}" destId="{1102265B-0D93-4B7C-B98F-AC22D8341E1F}" srcOrd="2" destOrd="0" presId="urn:microsoft.com/office/officeart/2005/8/layout/list1"/>
    <dgm:cxn modelId="{95A0768E-B7C8-4401-B4B8-887B746B974E}" type="presParOf" srcId="{CA59618B-CD48-4F52-874F-695C26AD3D76}" destId="{17D7AA37-7B27-479F-BD7B-A747E34962BA}" srcOrd="3" destOrd="0" presId="urn:microsoft.com/office/officeart/2005/8/layout/list1"/>
    <dgm:cxn modelId="{F25D56F8-F292-4AAF-A152-2EB103BC1174}" type="presParOf" srcId="{CA59618B-CD48-4F52-874F-695C26AD3D76}" destId="{4FF7B0BE-27B3-40BD-9C3A-E7A2B3A3BAC1}" srcOrd="4" destOrd="0" presId="urn:microsoft.com/office/officeart/2005/8/layout/list1"/>
    <dgm:cxn modelId="{C31B2D8A-9209-43D0-B5BD-49A32CE7CFCB}" type="presParOf" srcId="{4FF7B0BE-27B3-40BD-9C3A-E7A2B3A3BAC1}" destId="{E0093356-5E2A-462C-97E5-C65D54647300}" srcOrd="0" destOrd="0" presId="urn:microsoft.com/office/officeart/2005/8/layout/list1"/>
    <dgm:cxn modelId="{C8B62618-9AB8-4402-AD3F-45F3FF73140E}" type="presParOf" srcId="{4FF7B0BE-27B3-40BD-9C3A-E7A2B3A3BAC1}" destId="{33CD4D1E-FD9F-45FD-9A48-176D1280B685}" srcOrd="1" destOrd="0" presId="urn:microsoft.com/office/officeart/2005/8/layout/list1"/>
    <dgm:cxn modelId="{6D4E2DEC-C7DA-4198-ABC1-DEA91A07FBD5}" type="presParOf" srcId="{CA59618B-CD48-4F52-874F-695C26AD3D76}" destId="{26DD0949-8EF9-44AA-85C0-0B20847E4DDC}" srcOrd="5" destOrd="0" presId="urn:microsoft.com/office/officeart/2005/8/layout/list1"/>
    <dgm:cxn modelId="{94B9A923-AE13-4BC5-896A-4CECF50E9207}" type="presParOf" srcId="{CA59618B-CD48-4F52-874F-695C26AD3D76}" destId="{24867310-1F0F-415B-BE2B-C99F51572CD3}" srcOrd="6" destOrd="0" presId="urn:microsoft.com/office/officeart/2005/8/layout/list1"/>
    <dgm:cxn modelId="{FAD63F67-BC7F-4B83-8C75-970A1D727A06}" type="presParOf" srcId="{CA59618B-CD48-4F52-874F-695C26AD3D76}" destId="{6B920410-6819-435A-888A-276CAB918505}" srcOrd="7" destOrd="0" presId="urn:microsoft.com/office/officeart/2005/8/layout/list1"/>
    <dgm:cxn modelId="{6007BED5-393C-462C-A34A-E16D73B71A58}" type="presParOf" srcId="{CA59618B-CD48-4F52-874F-695C26AD3D76}" destId="{E2767BD1-E818-487B-81DE-3405DF5345A6}" srcOrd="8" destOrd="0" presId="urn:microsoft.com/office/officeart/2005/8/layout/list1"/>
    <dgm:cxn modelId="{02C7F4A5-98BF-4B26-88B4-35656F1E952E}" type="presParOf" srcId="{E2767BD1-E818-487B-81DE-3405DF5345A6}" destId="{11AD7617-AB0A-449D-A490-F2359851963C}" srcOrd="0" destOrd="0" presId="urn:microsoft.com/office/officeart/2005/8/layout/list1"/>
    <dgm:cxn modelId="{802892A0-3592-490A-A287-D1A453E5AEA5}" type="presParOf" srcId="{E2767BD1-E818-487B-81DE-3405DF5345A6}" destId="{51C2D717-D485-4FD3-9D0B-C95B33C17523}" srcOrd="1" destOrd="0" presId="urn:microsoft.com/office/officeart/2005/8/layout/list1"/>
    <dgm:cxn modelId="{32886A96-129F-4E5A-A6A9-B4722DD65ED9}" type="presParOf" srcId="{CA59618B-CD48-4F52-874F-695C26AD3D76}" destId="{58B3615B-ED51-4BBF-B196-475C769DAF95}" srcOrd="9" destOrd="0" presId="urn:microsoft.com/office/officeart/2005/8/layout/list1"/>
    <dgm:cxn modelId="{2B22325A-5479-4882-B2C4-0F7714A8CF5F}" type="presParOf" srcId="{CA59618B-CD48-4F52-874F-695C26AD3D76}" destId="{D06E3EDF-A675-4621-9404-0EBAF384E6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0A36F-53A7-40A9-81E6-1FDF6BFDB00E}">
      <dsp:nvSpPr>
        <dsp:cNvPr id="0" name=""/>
        <dsp:cNvSpPr/>
      </dsp:nvSpPr>
      <dsp:spPr>
        <a:xfrm rot="5400000">
          <a:off x="3233115" y="58328"/>
          <a:ext cx="896317" cy="779796"/>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Construir</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infraestructura</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resiliente, inclusiva</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y sostenible.</a:t>
          </a:r>
        </a:p>
      </dsp:txBody>
      <dsp:txXfrm rot="-5400000">
        <a:off x="3412893" y="139744"/>
        <a:ext cx="536760" cy="616965"/>
      </dsp:txXfrm>
    </dsp:sp>
    <dsp:sp modelId="{A870EB97-14A0-472A-B945-613C8F8F5614}">
      <dsp:nvSpPr>
        <dsp:cNvPr id="0" name=""/>
        <dsp:cNvSpPr/>
      </dsp:nvSpPr>
      <dsp:spPr>
        <a:xfrm>
          <a:off x="4094834" y="179331"/>
          <a:ext cx="1000290" cy="537790"/>
        </a:xfrm>
        <a:prstGeom prst="rect">
          <a:avLst/>
        </a:prstGeom>
        <a:noFill/>
        <a:ln>
          <a:noFill/>
        </a:ln>
        <a:effectLst/>
      </dsp:spPr>
      <dsp:style>
        <a:lnRef idx="0">
          <a:scrgbClr r="0" g="0" b="0"/>
        </a:lnRef>
        <a:fillRef idx="0">
          <a:scrgbClr r="0" g="0" b="0"/>
        </a:fillRef>
        <a:effectRef idx="0">
          <a:scrgbClr r="0" g="0" b="0"/>
        </a:effectRef>
        <a:fontRef idx="minor"/>
      </dsp:style>
    </dsp:sp>
    <dsp:sp modelId="{EE6A24C5-4CD5-45AC-8DAB-9E7D6BBA8357}">
      <dsp:nvSpPr>
        <dsp:cNvPr id="0" name=""/>
        <dsp:cNvSpPr/>
      </dsp:nvSpPr>
      <dsp:spPr>
        <a:xfrm rot="5400000">
          <a:off x="2390935" y="58328"/>
          <a:ext cx="896317" cy="779796"/>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Reducir el número de</a:t>
          </a:r>
        </a:p>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viajes y optimizar su</a:t>
          </a:r>
        </a:p>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demanda. </a:t>
          </a:r>
        </a:p>
      </dsp:txBody>
      <dsp:txXfrm rot="-5400000">
        <a:off x="2570713" y="139744"/>
        <a:ext cx="536760" cy="616965"/>
      </dsp:txXfrm>
    </dsp:sp>
    <dsp:sp modelId="{7498ABC8-5237-4137-80D8-28B5F9C02AA1}">
      <dsp:nvSpPr>
        <dsp:cNvPr id="0" name=""/>
        <dsp:cNvSpPr/>
      </dsp:nvSpPr>
      <dsp:spPr>
        <a:xfrm rot="5400000">
          <a:off x="2810411" y="819122"/>
          <a:ext cx="896317" cy="779796"/>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Generar soluciones</a:t>
          </a:r>
        </a:p>
        <a:p>
          <a:pPr marL="0" lvl="0" indent="0" algn="ctr" defTabSz="266700">
            <a:lnSpc>
              <a:spcPct val="90000"/>
            </a:lnSpc>
            <a:spcBef>
              <a:spcPct val="0"/>
            </a:spcBef>
            <a:spcAft>
              <a:spcPct val="35000"/>
            </a:spcAft>
            <a:buNone/>
          </a:pPr>
          <a:r>
            <a:rPr lang="es-ES" sz="600" kern="1200" dirty="0">
              <a:solidFill>
                <a:schemeClr val="tx1"/>
              </a:solidFill>
              <a:latin typeface="Arial Narrow" panose="020B0606020202030204" pitchFamily="34" charset="0"/>
            </a:rPr>
            <a:t>más amables y sostenibles de</a:t>
          </a:r>
          <a:endParaRPr lang="es-CO" sz="600" kern="1200" dirty="0">
            <a:solidFill>
              <a:schemeClr val="tx1"/>
            </a:solidFill>
            <a:latin typeface="Arial Narrow" panose="020B0606020202030204" pitchFamily="34" charset="0"/>
          </a:endParaRP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movilidad.</a:t>
          </a:r>
        </a:p>
      </dsp:txBody>
      <dsp:txXfrm rot="-5400000">
        <a:off x="2990189" y="900538"/>
        <a:ext cx="536760" cy="616965"/>
      </dsp:txXfrm>
    </dsp:sp>
    <dsp:sp modelId="{BC7F8495-4213-47DE-9A49-FA3E4ADAE777}">
      <dsp:nvSpPr>
        <dsp:cNvPr id="0" name=""/>
        <dsp:cNvSpPr/>
      </dsp:nvSpPr>
      <dsp:spPr>
        <a:xfrm>
          <a:off x="1868382" y="940125"/>
          <a:ext cx="968022" cy="537790"/>
        </a:xfrm>
        <a:prstGeom prst="rect">
          <a:avLst/>
        </a:prstGeom>
        <a:noFill/>
        <a:ln>
          <a:noFill/>
        </a:ln>
        <a:effectLst/>
      </dsp:spPr>
      <dsp:style>
        <a:lnRef idx="0">
          <a:scrgbClr r="0" g="0" b="0"/>
        </a:lnRef>
        <a:fillRef idx="0">
          <a:scrgbClr r="0" g="0" b="0"/>
        </a:fillRef>
        <a:effectRef idx="0">
          <a:scrgbClr r="0" g="0" b="0"/>
        </a:effectRef>
        <a:fontRef idx="minor"/>
      </dsp:style>
    </dsp:sp>
    <dsp:sp modelId="{D8CE483E-2970-4B05-9ECA-30545D930293}">
      <dsp:nvSpPr>
        <dsp:cNvPr id="0" name=""/>
        <dsp:cNvSpPr/>
      </dsp:nvSpPr>
      <dsp:spPr>
        <a:xfrm rot="5400000">
          <a:off x="3652591" y="819122"/>
          <a:ext cx="896317" cy="779796"/>
        </a:xfrm>
        <a:prstGeom prst="hexagon">
          <a:avLst>
            <a:gd name="adj" fmla="val 2500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Incorporar la</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eficiencia</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energética en los</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desplazamientos</a:t>
          </a:r>
        </a:p>
      </dsp:txBody>
      <dsp:txXfrm rot="-5400000">
        <a:off x="3832369" y="900538"/>
        <a:ext cx="536760" cy="616965"/>
      </dsp:txXfrm>
    </dsp:sp>
    <dsp:sp modelId="{3C27F1B0-1B98-494F-9006-7839E0E8F651}">
      <dsp:nvSpPr>
        <dsp:cNvPr id="0" name=""/>
        <dsp:cNvSpPr/>
      </dsp:nvSpPr>
      <dsp:spPr>
        <a:xfrm rot="5400000">
          <a:off x="3233115" y="1579916"/>
          <a:ext cx="896317" cy="779796"/>
        </a:xfrm>
        <a:prstGeom prst="hexagon">
          <a:avLst>
            <a:gd name="adj" fmla="val 25000"/>
            <a:gd name="vf" fmla="val 11547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Adoptar medidas de</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mitigación y adaptación al</a:t>
          </a:r>
        </a:p>
        <a:p>
          <a:pPr marL="0" lvl="0" indent="0" algn="ctr" defTabSz="266700">
            <a:lnSpc>
              <a:spcPct val="90000"/>
            </a:lnSpc>
            <a:spcBef>
              <a:spcPct val="0"/>
            </a:spcBef>
            <a:spcAft>
              <a:spcPct val="35000"/>
            </a:spcAft>
            <a:buNone/>
          </a:pPr>
          <a:r>
            <a:rPr lang="es-CO" sz="600" kern="1200" dirty="0">
              <a:solidFill>
                <a:schemeClr val="tx1"/>
              </a:solidFill>
              <a:latin typeface="Arial Narrow" panose="020B0606020202030204" pitchFamily="34" charset="0"/>
            </a:rPr>
            <a:t>cambio climático.</a:t>
          </a:r>
        </a:p>
      </dsp:txBody>
      <dsp:txXfrm rot="-5400000">
        <a:off x="3412893" y="1661332"/>
        <a:ext cx="536760" cy="616965"/>
      </dsp:txXfrm>
    </dsp:sp>
    <dsp:sp modelId="{76A1B21D-D6BE-453C-898E-B2A7790B3168}">
      <dsp:nvSpPr>
        <dsp:cNvPr id="0" name=""/>
        <dsp:cNvSpPr/>
      </dsp:nvSpPr>
      <dsp:spPr>
        <a:xfrm>
          <a:off x="4094834" y="1700919"/>
          <a:ext cx="1000290" cy="537790"/>
        </a:xfrm>
        <a:prstGeom prst="rect">
          <a:avLst/>
        </a:prstGeom>
        <a:noFill/>
        <a:ln>
          <a:noFill/>
        </a:ln>
        <a:effectLst/>
      </dsp:spPr>
      <dsp:style>
        <a:lnRef idx="0">
          <a:scrgbClr r="0" g="0" b="0"/>
        </a:lnRef>
        <a:fillRef idx="0">
          <a:scrgbClr r="0" g="0" b="0"/>
        </a:fillRef>
        <a:effectRef idx="0">
          <a:scrgbClr r="0" g="0" b="0"/>
        </a:effectRef>
        <a:fontRef idx="minor"/>
      </dsp:style>
    </dsp:sp>
    <dsp:sp modelId="{C213785C-5F12-4BE7-955A-A50048152BD5}">
      <dsp:nvSpPr>
        <dsp:cNvPr id="0" name=""/>
        <dsp:cNvSpPr/>
      </dsp:nvSpPr>
      <dsp:spPr>
        <a:xfrm rot="5400000">
          <a:off x="2390935" y="1579916"/>
          <a:ext cx="896317" cy="779796"/>
        </a:xfrm>
        <a:prstGeom prst="hexagon">
          <a:avLst>
            <a:gd name="adj" fmla="val 25000"/>
            <a:gd name="vf" fmla="val 11547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Garantizar una</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vida sana y</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promover el</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bienestar.</a:t>
          </a:r>
        </a:p>
      </dsp:txBody>
      <dsp:txXfrm rot="-5400000">
        <a:off x="2570713" y="1661332"/>
        <a:ext cx="536760" cy="616965"/>
      </dsp:txXfrm>
    </dsp:sp>
    <dsp:sp modelId="{C9CEC58B-A429-4B5E-866B-9976BA985ADA}">
      <dsp:nvSpPr>
        <dsp:cNvPr id="0" name=""/>
        <dsp:cNvSpPr/>
      </dsp:nvSpPr>
      <dsp:spPr>
        <a:xfrm rot="5400000">
          <a:off x="2810411" y="2340710"/>
          <a:ext cx="896317" cy="779796"/>
        </a:xfrm>
        <a:prstGeom prst="hexagon">
          <a:avLst>
            <a:gd name="adj" fmla="val 25000"/>
            <a:gd name="vf" fmla="val 1154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Promover</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modalidades de</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consumo</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sostenibles.</a:t>
          </a:r>
        </a:p>
      </dsp:txBody>
      <dsp:txXfrm rot="-5400000">
        <a:off x="2990189" y="2422126"/>
        <a:ext cx="536760" cy="616965"/>
      </dsp:txXfrm>
    </dsp:sp>
    <dsp:sp modelId="{B74D2610-FFE8-46C0-AE2D-5C96415EB5C2}">
      <dsp:nvSpPr>
        <dsp:cNvPr id="0" name=""/>
        <dsp:cNvSpPr/>
      </dsp:nvSpPr>
      <dsp:spPr>
        <a:xfrm>
          <a:off x="1868382" y="2461713"/>
          <a:ext cx="968022" cy="537790"/>
        </a:xfrm>
        <a:prstGeom prst="rect">
          <a:avLst/>
        </a:prstGeom>
        <a:noFill/>
        <a:ln>
          <a:noFill/>
        </a:ln>
        <a:effectLst/>
      </dsp:spPr>
      <dsp:style>
        <a:lnRef idx="0">
          <a:scrgbClr r="0" g="0" b="0"/>
        </a:lnRef>
        <a:fillRef idx="0">
          <a:scrgbClr r="0" g="0" b="0"/>
        </a:fillRef>
        <a:effectRef idx="0">
          <a:scrgbClr r="0" g="0" b="0"/>
        </a:effectRef>
        <a:fontRef idx="minor"/>
      </dsp:style>
    </dsp:sp>
    <dsp:sp modelId="{4BEBADBC-5B2D-47E8-9905-B2AC27C472E6}">
      <dsp:nvSpPr>
        <dsp:cNvPr id="0" name=""/>
        <dsp:cNvSpPr/>
      </dsp:nvSpPr>
      <dsp:spPr>
        <a:xfrm rot="5400000">
          <a:off x="3652591" y="2340710"/>
          <a:ext cx="896317" cy="779796"/>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Fortalecer</a:t>
          </a:r>
        </a:p>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alianzas y</a:t>
          </a:r>
        </a:p>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creación de</a:t>
          </a:r>
        </a:p>
        <a:p>
          <a:pPr marL="0" lvl="0" indent="0" algn="ctr" defTabSz="355600">
            <a:lnSpc>
              <a:spcPct val="90000"/>
            </a:lnSpc>
            <a:spcBef>
              <a:spcPct val="0"/>
            </a:spcBef>
            <a:spcAft>
              <a:spcPct val="35000"/>
            </a:spcAft>
            <a:buNone/>
          </a:pPr>
          <a:r>
            <a:rPr lang="es-CO" sz="800" kern="1200" dirty="0">
              <a:solidFill>
                <a:schemeClr val="tx1"/>
              </a:solidFill>
              <a:latin typeface="Arial Narrow" panose="020B0606020202030204" pitchFamily="34" charset="0"/>
            </a:rPr>
            <a:t>Capacidades.</a:t>
          </a:r>
        </a:p>
      </dsp:txBody>
      <dsp:txXfrm rot="-5400000">
        <a:off x="3832369" y="2422126"/>
        <a:ext cx="536760" cy="616965"/>
      </dsp:txXfrm>
    </dsp:sp>
    <dsp:sp modelId="{D258481B-46D2-47CD-9A80-C76A01212F2F}">
      <dsp:nvSpPr>
        <dsp:cNvPr id="0" name=""/>
        <dsp:cNvSpPr/>
      </dsp:nvSpPr>
      <dsp:spPr>
        <a:xfrm rot="5400000">
          <a:off x="3233115" y="3101504"/>
          <a:ext cx="896317" cy="779796"/>
        </a:xfrm>
        <a:prstGeom prst="hexagon">
          <a:avLst>
            <a:gd name="adj" fmla="val 25000"/>
            <a:gd name="vf" fmla="val 11547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Garantizar un</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aire más</a:t>
          </a:r>
        </a:p>
        <a:p>
          <a:pPr marL="0" lvl="0" indent="0" algn="ctr" defTabSz="311150">
            <a:lnSpc>
              <a:spcPct val="90000"/>
            </a:lnSpc>
            <a:spcBef>
              <a:spcPct val="0"/>
            </a:spcBef>
            <a:spcAft>
              <a:spcPct val="35000"/>
            </a:spcAft>
            <a:buNone/>
          </a:pPr>
          <a:r>
            <a:rPr lang="es-CO" sz="700" kern="1200" dirty="0">
              <a:solidFill>
                <a:schemeClr val="tx1"/>
              </a:solidFill>
              <a:latin typeface="Arial Narrow" panose="020B0606020202030204" pitchFamily="34" charset="0"/>
            </a:rPr>
            <a:t>limpio.</a:t>
          </a:r>
        </a:p>
      </dsp:txBody>
      <dsp:txXfrm rot="-5400000">
        <a:off x="3412893" y="3182920"/>
        <a:ext cx="536760" cy="616965"/>
      </dsp:txXfrm>
    </dsp:sp>
    <dsp:sp modelId="{41C97A46-7DD4-4846-9B66-C34AF3D132D9}">
      <dsp:nvSpPr>
        <dsp:cNvPr id="0" name=""/>
        <dsp:cNvSpPr/>
      </dsp:nvSpPr>
      <dsp:spPr>
        <a:xfrm>
          <a:off x="4094834" y="3222507"/>
          <a:ext cx="1000290" cy="537790"/>
        </a:xfrm>
        <a:prstGeom prst="rect">
          <a:avLst/>
        </a:prstGeom>
        <a:noFill/>
        <a:ln>
          <a:noFill/>
        </a:ln>
        <a:effectLst/>
      </dsp:spPr>
      <dsp:style>
        <a:lnRef idx="0">
          <a:scrgbClr r="0" g="0" b="0"/>
        </a:lnRef>
        <a:fillRef idx="0">
          <a:scrgbClr r="0" g="0" b="0"/>
        </a:fillRef>
        <a:effectRef idx="0">
          <a:scrgbClr r="0" g="0" b="0"/>
        </a:effectRef>
        <a:fontRef idx="minor"/>
      </dsp:style>
    </dsp:sp>
    <dsp:sp modelId="{BC94CD3A-A323-42CF-BA28-FEE5B43DDE45}">
      <dsp:nvSpPr>
        <dsp:cNvPr id="0" name=""/>
        <dsp:cNvSpPr/>
      </dsp:nvSpPr>
      <dsp:spPr>
        <a:xfrm rot="5400000">
          <a:off x="2390935" y="3101504"/>
          <a:ext cx="896317" cy="779796"/>
        </a:xfrm>
        <a:prstGeom prst="hexagon">
          <a:avLst>
            <a:gd name="adj" fmla="val 25000"/>
            <a:gd name="vf" fmla="val 115470"/>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solidFill>
              <a:schemeClr val="tx1"/>
            </a:solidFill>
            <a:latin typeface="Arial Narrow" panose="020B0606020202030204" pitchFamily="34" charset="0"/>
          </a:endParaRPr>
        </a:p>
      </dsp:txBody>
      <dsp:txXfrm rot="-5400000">
        <a:off x="2570713" y="3182920"/>
        <a:ext cx="536760" cy="616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2265B-0D93-4B7C-B98F-AC22D8341E1F}">
      <dsp:nvSpPr>
        <dsp:cNvPr id="0" name=""/>
        <dsp:cNvSpPr/>
      </dsp:nvSpPr>
      <dsp:spPr>
        <a:xfrm>
          <a:off x="0" y="353506"/>
          <a:ext cx="6096000"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7A63-1F63-4C17-9E5C-B4FBCC4AE53C}">
      <dsp:nvSpPr>
        <dsp:cNvPr id="0" name=""/>
        <dsp:cNvSpPr/>
      </dsp:nvSpPr>
      <dsp:spPr>
        <a:xfrm>
          <a:off x="304800" y="191146"/>
          <a:ext cx="4267200"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ES" sz="1100" b="1" kern="1200" dirty="0"/>
            <a:t>1) </a:t>
          </a:r>
          <a:r>
            <a:rPr lang="es-ES" sz="1100" kern="1200" dirty="0"/>
            <a:t>Conformar el comité rector de movilidad empresarial sostenible</a:t>
          </a:r>
          <a:endParaRPr lang="es-CO" sz="1100" kern="1200" dirty="0"/>
        </a:p>
      </dsp:txBody>
      <dsp:txXfrm>
        <a:off x="320652" y="206998"/>
        <a:ext cx="4235496" cy="293016"/>
      </dsp:txXfrm>
    </dsp:sp>
    <dsp:sp modelId="{24867310-1F0F-415B-BE2B-C99F51572CD3}">
      <dsp:nvSpPr>
        <dsp:cNvPr id="0" name=""/>
        <dsp:cNvSpPr/>
      </dsp:nvSpPr>
      <dsp:spPr>
        <a:xfrm>
          <a:off x="0" y="852466"/>
          <a:ext cx="6096000" cy="277200"/>
        </a:xfrm>
        <a:prstGeom prst="rect">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33CD4D1E-FD9F-45FD-9A48-176D1280B685}">
      <dsp:nvSpPr>
        <dsp:cNvPr id="0" name=""/>
        <dsp:cNvSpPr/>
      </dsp:nvSpPr>
      <dsp:spPr>
        <a:xfrm>
          <a:off x="304800" y="690106"/>
          <a:ext cx="4267200" cy="32472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ES" sz="1100" b="1" kern="1200" dirty="0"/>
            <a:t>2) </a:t>
          </a:r>
          <a:r>
            <a:rPr lang="es-ES" sz="1100" kern="1200" dirty="0"/>
            <a:t>Designar un promotor de movilidad empresarial sostenible.</a:t>
          </a:r>
          <a:endParaRPr lang="es-CO" sz="1100" kern="1200" dirty="0"/>
        </a:p>
      </dsp:txBody>
      <dsp:txXfrm>
        <a:off x="320652" y="705958"/>
        <a:ext cx="4235496" cy="293016"/>
      </dsp:txXfrm>
    </dsp:sp>
    <dsp:sp modelId="{D06E3EDF-A675-4621-9404-0EBAF384E6CA}">
      <dsp:nvSpPr>
        <dsp:cNvPr id="0" name=""/>
        <dsp:cNvSpPr/>
      </dsp:nvSpPr>
      <dsp:spPr>
        <a:xfrm>
          <a:off x="0" y="1351427"/>
          <a:ext cx="6096000" cy="277200"/>
        </a:xfrm>
        <a:prstGeom prst="rect">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51C2D717-D485-4FD3-9D0B-C95B33C17523}">
      <dsp:nvSpPr>
        <dsp:cNvPr id="0" name=""/>
        <dsp:cNvSpPr/>
      </dsp:nvSpPr>
      <dsp:spPr>
        <a:xfrm>
          <a:off x="304800" y="1189066"/>
          <a:ext cx="4267200" cy="32472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ES" sz="1100" b="1" kern="1200" dirty="0"/>
            <a:t>3) </a:t>
          </a:r>
          <a:r>
            <a:rPr lang="es-ES" sz="1100" kern="1200" dirty="0"/>
            <a:t>Realizar diagnóstico de movilidad (Encuestas).</a:t>
          </a:r>
          <a:endParaRPr lang="es-CO" sz="1100" kern="1200" dirty="0"/>
        </a:p>
      </dsp:txBody>
      <dsp:txXfrm>
        <a:off x="320652" y="1204918"/>
        <a:ext cx="4235496" cy="293016"/>
      </dsp:txXfrm>
    </dsp:sp>
    <dsp:sp modelId="{595E718D-72FB-441E-94D5-ED778F72413D}">
      <dsp:nvSpPr>
        <dsp:cNvPr id="0" name=""/>
        <dsp:cNvSpPr/>
      </dsp:nvSpPr>
      <dsp:spPr>
        <a:xfrm>
          <a:off x="0" y="1850387"/>
          <a:ext cx="6096000" cy="277200"/>
        </a:xfrm>
        <a:prstGeom prst="rect">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45BB0CD1-46DB-461C-8591-67EF5D77E830}">
      <dsp:nvSpPr>
        <dsp:cNvPr id="0" name=""/>
        <dsp:cNvSpPr/>
      </dsp:nvSpPr>
      <dsp:spPr>
        <a:xfrm>
          <a:off x="304800" y="1688027"/>
          <a:ext cx="4267200" cy="32472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b="1" kern="1200" dirty="0"/>
            <a:t>4)</a:t>
          </a:r>
          <a:r>
            <a:rPr lang="es-CO" sz="1100" kern="1200" dirty="0"/>
            <a:t> Analizar resultados del diagnóstico de movilidad.</a:t>
          </a:r>
        </a:p>
      </dsp:txBody>
      <dsp:txXfrm>
        <a:off x="320652" y="1703879"/>
        <a:ext cx="4235496" cy="293016"/>
      </dsp:txXfrm>
    </dsp:sp>
    <dsp:sp modelId="{62C2BA25-12C9-4E16-B6A2-14757FDE95D7}">
      <dsp:nvSpPr>
        <dsp:cNvPr id="0" name=""/>
        <dsp:cNvSpPr/>
      </dsp:nvSpPr>
      <dsp:spPr>
        <a:xfrm>
          <a:off x="0" y="2349347"/>
          <a:ext cx="6096000" cy="277200"/>
        </a:xfrm>
        <a:prstGeom prst="rect">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A353AB7B-9CAB-44BB-BEF7-87982C50A13B}">
      <dsp:nvSpPr>
        <dsp:cNvPr id="0" name=""/>
        <dsp:cNvSpPr/>
      </dsp:nvSpPr>
      <dsp:spPr>
        <a:xfrm>
          <a:off x="304800" y="2186987"/>
          <a:ext cx="4267200" cy="32472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b="1" kern="1200" dirty="0"/>
            <a:t>5) </a:t>
          </a:r>
          <a:r>
            <a:rPr lang="es-CO" sz="1100" kern="1200" dirty="0"/>
            <a:t>Definir estrategias de movilidad sostenible.</a:t>
          </a:r>
        </a:p>
      </dsp:txBody>
      <dsp:txXfrm>
        <a:off x="320652" y="2202839"/>
        <a:ext cx="4235496" cy="293016"/>
      </dsp:txXfrm>
    </dsp:sp>
    <dsp:sp modelId="{B08D282B-193B-4EB9-8367-A378D68311FD}">
      <dsp:nvSpPr>
        <dsp:cNvPr id="0" name=""/>
        <dsp:cNvSpPr/>
      </dsp:nvSpPr>
      <dsp:spPr>
        <a:xfrm>
          <a:off x="0" y="2848307"/>
          <a:ext cx="6096000" cy="277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92875603-4BBE-4943-AADA-164D72EF1A81}">
      <dsp:nvSpPr>
        <dsp:cNvPr id="0" name=""/>
        <dsp:cNvSpPr/>
      </dsp:nvSpPr>
      <dsp:spPr>
        <a:xfrm>
          <a:off x="304800" y="2685947"/>
          <a:ext cx="4267200" cy="3247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ES" sz="1100" b="1" kern="1200" dirty="0"/>
            <a:t>6) </a:t>
          </a:r>
          <a:r>
            <a:rPr lang="es-ES" sz="1100" kern="1200" dirty="0"/>
            <a:t>Radicar documento Plan MES.</a:t>
          </a:r>
          <a:endParaRPr lang="es-CO" sz="1100" kern="1200" dirty="0"/>
        </a:p>
      </dsp:txBody>
      <dsp:txXfrm>
        <a:off x="320652" y="2701799"/>
        <a:ext cx="423549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5B56D-D648-4DAE-B3EC-CB1B67B7E4A5}">
      <dsp:nvSpPr>
        <dsp:cNvPr id="0" name=""/>
        <dsp:cNvSpPr/>
      </dsp:nvSpPr>
      <dsp:spPr>
        <a:xfrm>
          <a:off x="1333514" y="631466"/>
          <a:ext cx="547772" cy="587366"/>
        </a:xfrm>
        <a:custGeom>
          <a:avLst/>
          <a:gdLst/>
          <a:ahLst/>
          <a:cxnLst/>
          <a:rect l="0" t="0" r="0" b="0"/>
          <a:pathLst>
            <a:path>
              <a:moveTo>
                <a:pt x="547772" y="0"/>
              </a:moveTo>
              <a:lnTo>
                <a:pt x="0" y="5873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9C5C5-79D6-4ED6-8E60-E025E9987C93}">
      <dsp:nvSpPr>
        <dsp:cNvPr id="0" name=""/>
        <dsp:cNvSpPr/>
      </dsp:nvSpPr>
      <dsp:spPr>
        <a:xfrm>
          <a:off x="1835567" y="631466"/>
          <a:ext cx="91440" cy="1358540"/>
        </a:xfrm>
        <a:custGeom>
          <a:avLst/>
          <a:gdLst/>
          <a:ahLst/>
          <a:cxnLst/>
          <a:rect l="0" t="0" r="0" b="0"/>
          <a:pathLst>
            <a:path>
              <a:moveTo>
                <a:pt x="45720" y="0"/>
              </a:moveTo>
              <a:lnTo>
                <a:pt x="45720" y="135854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C7B0E-74E4-4C34-8BE2-857006137B03}">
      <dsp:nvSpPr>
        <dsp:cNvPr id="0" name=""/>
        <dsp:cNvSpPr/>
      </dsp:nvSpPr>
      <dsp:spPr>
        <a:xfrm>
          <a:off x="1272650" y="1216"/>
          <a:ext cx="1217274" cy="6302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935" numCol="1" spcCol="1270" anchor="ctr" anchorCtr="0">
          <a:noAutofit/>
        </a:bodyPr>
        <a:lstStyle/>
        <a:p>
          <a:pPr marL="0" lvl="0" indent="0" algn="ctr" defTabSz="533400">
            <a:lnSpc>
              <a:spcPct val="90000"/>
            </a:lnSpc>
            <a:spcBef>
              <a:spcPct val="0"/>
            </a:spcBef>
            <a:spcAft>
              <a:spcPct val="35000"/>
            </a:spcAft>
            <a:buNone/>
          </a:pPr>
          <a:r>
            <a:rPr lang="es-CO" sz="1200" u="none" strike="noStrike" kern="1200" dirty="0">
              <a:effectLst/>
            </a:rPr>
            <a:t>Alta dirección </a:t>
          </a:r>
          <a:endParaRPr lang="es-CO" sz="1200" kern="1200" dirty="0"/>
        </a:p>
      </dsp:txBody>
      <dsp:txXfrm>
        <a:off x="1272650" y="1216"/>
        <a:ext cx="1217274" cy="630250"/>
      </dsp:txXfrm>
    </dsp:sp>
    <dsp:sp modelId="{0D42124C-AABE-44DA-A760-99732EFAC9B5}">
      <dsp:nvSpPr>
        <dsp:cNvPr id="0" name=""/>
        <dsp:cNvSpPr/>
      </dsp:nvSpPr>
      <dsp:spPr>
        <a:xfrm>
          <a:off x="1516105" y="491411"/>
          <a:ext cx="1095546" cy="21008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s-MX" sz="1400" kern="1200" dirty="0"/>
            <a:t>Compromiso</a:t>
          </a:r>
          <a:endParaRPr lang="es-CO" sz="1400" kern="1200" dirty="0"/>
        </a:p>
      </dsp:txBody>
      <dsp:txXfrm>
        <a:off x="1516105" y="491411"/>
        <a:ext cx="1095546" cy="210083"/>
      </dsp:txXfrm>
    </dsp:sp>
    <dsp:sp modelId="{863C95D2-D559-46CF-935B-B6C87819A786}">
      <dsp:nvSpPr>
        <dsp:cNvPr id="0" name=""/>
        <dsp:cNvSpPr/>
      </dsp:nvSpPr>
      <dsp:spPr>
        <a:xfrm>
          <a:off x="1272650" y="1990007"/>
          <a:ext cx="1217274" cy="6302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935" numCol="1" spcCol="1270" anchor="ctr" anchorCtr="0">
          <a:noAutofit/>
        </a:bodyPr>
        <a:lstStyle/>
        <a:p>
          <a:pPr marL="0" lvl="0" indent="0" algn="ctr" defTabSz="533400">
            <a:lnSpc>
              <a:spcPct val="90000"/>
            </a:lnSpc>
            <a:spcBef>
              <a:spcPct val="0"/>
            </a:spcBef>
            <a:spcAft>
              <a:spcPct val="35000"/>
            </a:spcAft>
            <a:buNone/>
          </a:pPr>
          <a:r>
            <a:rPr lang="es-CO" sz="1200" u="none" strike="noStrike" kern="1200" dirty="0">
              <a:effectLst/>
            </a:rPr>
            <a:t>Promotores de movilidad</a:t>
          </a:r>
        </a:p>
      </dsp:txBody>
      <dsp:txXfrm>
        <a:off x="1272650" y="1990007"/>
        <a:ext cx="1217274" cy="630250"/>
      </dsp:txXfrm>
    </dsp:sp>
    <dsp:sp modelId="{486F77B5-7135-4720-A150-B5A7FEC816E4}">
      <dsp:nvSpPr>
        <dsp:cNvPr id="0" name=""/>
        <dsp:cNvSpPr/>
      </dsp:nvSpPr>
      <dsp:spPr>
        <a:xfrm>
          <a:off x="1516105" y="2480202"/>
          <a:ext cx="1095546" cy="210083"/>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es-MX" sz="1400" kern="1200" dirty="0"/>
            <a:t>Ejecución</a:t>
          </a:r>
          <a:endParaRPr lang="es-CO" sz="1400" kern="1200" dirty="0"/>
        </a:p>
      </dsp:txBody>
      <dsp:txXfrm>
        <a:off x="1516105" y="2480202"/>
        <a:ext cx="1095546" cy="210083"/>
      </dsp:txXfrm>
    </dsp:sp>
    <dsp:sp modelId="{F146A847-D4DB-451E-A64D-E793864B2B89}">
      <dsp:nvSpPr>
        <dsp:cNvPr id="0" name=""/>
        <dsp:cNvSpPr/>
      </dsp:nvSpPr>
      <dsp:spPr>
        <a:xfrm>
          <a:off x="1333514" y="903708"/>
          <a:ext cx="1217274" cy="630250"/>
        </a:xfrm>
        <a:prstGeom prst="rect">
          <a:avLst/>
        </a:prstGeom>
        <a:solidFill>
          <a:schemeClr val="accent6">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935" numCol="1" spcCol="1270" anchor="ctr" anchorCtr="0">
          <a:noAutofit/>
        </a:bodyPr>
        <a:lstStyle/>
        <a:p>
          <a:pPr marL="0" lvl="0" indent="0" algn="ctr" defTabSz="533400">
            <a:lnSpc>
              <a:spcPct val="90000"/>
            </a:lnSpc>
            <a:spcBef>
              <a:spcPct val="0"/>
            </a:spcBef>
            <a:spcAft>
              <a:spcPct val="35000"/>
            </a:spcAft>
            <a:buNone/>
          </a:pPr>
          <a:r>
            <a:rPr lang="es-MX" sz="1200" u="none" strike="noStrike" kern="1200" dirty="0">
              <a:effectLst/>
            </a:rPr>
            <a:t>Líder Promotor</a:t>
          </a:r>
          <a:br>
            <a:rPr lang="es-MX" sz="1200" u="none" strike="noStrike" kern="1200" dirty="0">
              <a:effectLst/>
            </a:rPr>
          </a:br>
          <a:r>
            <a:rPr lang="es-MX" sz="1200" u="none" strike="noStrike" kern="1200" dirty="0">
              <a:effectLst/>
            </a:rPr>
            <a:t>de Movilidad Sostenible</a:t>
          </a:r>
          <a:endParaRPr lang="es-CO" sz="1200" kern="1200" dirty="0"/>
        </a:p>
      </dsp:txBody>
      <dsp:txXfrm>
        <a:off x="1333514" y="903708"/>
        <a:ext cx="1217274" cy="630250"/>
      </dsp:txXfrm>
    </dsp:sp>
    <dsp:sp modelId="{037CF96E-3758-4C85-9B5F-79B316606F3A}">
      <dsp:nvSpPr>
        <dsp:cNvPr id="0" name=""/>
        <dsp:cNvSpPr/>
      </dsp:nvSpPr>
      <dsp:spPr>
        <a:xfrm>
          <a:off x="1534353" y="1401561"/>
          <a:ext cx="1095546" cy="210083"/>
        </a:xfrm>
        <a:prstGeom prst="rect">
          <a:avLst/>
        </a:prstGeom>
        <a:solidFill>
          <a:srgbClr val="FFFFFF">
            <a:alpha val="90000"/>
            <a:hueOff val="0"/>
            <a:satOff val="0"/>
            <a:lumOff val="0"/>
            <a:alphaOff val="0"/>
          </a:srgbClr>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s-MX" sz="1400" kern="1200" dirty="0">
              <a:solidFill>
                <a:srgbClr val="000000">
                  <a:hueOff val="0"/>
                  <a:satOff val="0"/>
                  <a:lumOff val="0"/>
                  <a:alphaOff val="0"/>
                </a:srgbClr>
              </a:solidFill>
              <a:latin typeface="Corbel" panose="020B0503020204020204"/>
              <a:ea typeface="+mn-ea"/>
              <a:cs typeface="+mn-cs"/>
            </a:rPr>
            <a:t>Planeación</a:t>
          </a:r>
          <a:endParaRPr lang="es-CO" sz="1400" kern="1200" dirty="0">
            <a:solidFill>
              <a:srgbClr val="000000">
                <a:hueOff val="0"/>
                <a:satOff val="0"/>
                <a:lumOff val="0"/>
                <a:alphaOff val="0"/>
              </a:srgbClr>
            </a:solidFill>
            <a:latin typeface="Corbel" panose="020B0503020204020204"/>
            <a:ea typeface="+mn-ea"/>
            <a:cs typeface="+mn-cs"/>
          </a:endParaRPr>
        </a:p>
      </dsp:txBody>
      <dsp:txXfrm>
        <a:off x="1534353" y="1401561"/>
        <a:ext cx="1095546" cy="210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4C393-4F37-43B2-B372-BFB94A5C3F89}">
      <dsp:nvSpPr>
        <dsp:cNvPr id="0" name=""/>
        <dsp:cNvSpPr/>
      </dsp:nvSpPr>
      <dsp:spPr>
        <a:xfrm>
          <a:off x="0" y="278985"/>
          <a:ext cx="4392892"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F918B541-5F93-46B5-B0D6-A17E16F03AF8}">
      <dsp:nvSpPr>
        <dsp:cNvPr id="0" name=""/>
        <dsp:cNvSpPr/>
      </dsp:nvSpPr>
      <dsp:spPr>
        <a:xfrm>
          <a:off x="219644" y="42825"/>
          <a:ext cx="307502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16229" tIns="0" rIns="116229" bIns="0" numCol="1" spcCol="1270" anchor="ctr" anchorCtr="0">
          <a:noAutofit/>
        </a:bodyPr>
        <a:lstStyle/>
        <a:p>
          <a:pPr marL="0" lvl="0" indent="0" algn="just" defTabSz="400050">
            <a:lnSpc>
              <a:spcPct val="90000"/>
            </a:lnSpc>
            <a:spcBef>
              <a:spcPct val="0"/>
            </a:spcBef>
            <a:spcAft>
              <a:spcPct val="35000"/>
            </a:spcAft>
            <a:buNone/>
          </a:pPr>
          <a:r>
            <a:rPr lang="es-MX" sz="900" kern="1200" dirty="0">
              <a:solidFill>
                <a:schemeClr val="tx1"/>
              </a:solidFill>
            </a:rPr>
            <a:t>1. Participar en representación de su organización en las jornadas de capacitación en Planes de Movilidad Sostenible organizadas por el Área Metropolitana del Valle de Aburrá.</a:t>
          </a:r>
          <a:endParaRPr lang="es-CO" sz="900" kern="1200" dirty="0">
            <a:solidFill>
              <a:schemeClr val="tx1"/>
            </a:solidFill>
          </a:endParaRPr>
        </a:p>
      </dsp:txBody>
      <dsp:txXfrm>
        <a:off x="242701" y="65882"/>
        <a:ext cx="3028910" cy="426206"/>
      </dsp:txXfrm>
    </dsp:sp>
    <dsp:sp modelId="{B72C1C09-A4A5-4180-A644-AD18B68902DB}">
      <dsp:nvSpPr>
        <dsp:cNvPr id="0" name=""/>
        <dsp:cNvSpPr/>
      </dsp:nvSpPr>
      <dsp:spPr>
        <a:xfrm>
          <a:off x="0" y="1004745"/>
          <a:ext cx="4392892" cy="4032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984EFC0A-4A83-40E7-9A8E-72B587F9C982}">
      <dsp:nvSpPr>
        <dsp:cNvPr id="0" name=""/>
        <dsp:cNvSpPr/>
      </dsp:nvSpPr>
      <dsp:spPr>
        <a:xfrm>
          <a:off x="219644" y="768585"/>
          <a:ext cx="3075024" cy="4723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16229" tIns="0" rIns="116229" bIns="0" numCol="1" spcCol="1270" anchor="ctr" anchorCtr="0">
          <a:noAutofit/>
        </a:bodyPr>
        <a:lstStyle/>
        <a:p>
          <a:pPr marL="0" lvl="0" indent="0" algn="just" defTabSz="400050">
            <a:lnSpc>
              <a:spcPct val="90000"/>
            </a:lnSpc>
            <a:spcBef>
              <a:spcPct val="0"/>
            </a:spcBef>
            <a:spcAft>
              <a:spcPct val="35000"/>
            </a:spcAft>
            <a:buNone/>
          </a:pPr>
          <a:r>
            <a:rPr lang="es-MX" sz="900" kern="1200" dirty="0">
              <a:solidFill>
                <a:schemeClr val="tx1"/>
              </a:solidFill>
            </a:rPr>
            <a:t>2. Participar en representación de su organización en las jornadas de capacitación en Planes de Movilidad Sostenible organizadas por el Área Metropolitana del Valle de Aburrá.</a:t>
          </a:r>
          <a:endParaRPr lang="es-CO" sz="900" kern="1200" dirty="0">
            <a:solidFill>
              <a:schemeClr val="tx1"/>
            </a:solidFill>
          </a:endParaRPr>
        </a:p>
      </dsp:txBody>
      <dsp:txXfrm>
        <a:off x="242701" y="791642"/>
        <a:ext cx="3028910" cy="426206"/>
      </dsp:txXfrm>
    </dsp:sp>
    <dsp:sp modelId="{2C15ECB1-D10E-497C-914B-622B1270BA43}">
      <dsp:nvSpPr>
        <dsp:cNvPr id="0" name=""/>
        <dsp:cNvSpPr/>
      </dsp:nvSpPr>
      <dsp:spPr>
        <a:xfrm>
          <a:off x="0" y="1730505"/>
          <a:ext cx="4392892" cy="4032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3D6F1B8F-BE31-47D2-95EF-489FC623B690}">
      <dsp:nvSpPr>
        <dsp:cNvPr id="0" name=""/>
        <dsp:cNvSpPr/>
      </dsp:nvSpPr>
      <dsp:spPr>
        <a:xfrm>
          <a:off x="219644" y="1494345"/>
          <a:ext cx="3075024" cy="4723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16229" tIns="0" rIns="116229" bIns="0" numCol="1" spcCol="1270" anchor="ctr" anchorCtr="0">
          <a:noAutofit/>
        </a:bodyPr>
        <a:lstStyle/>
        <a:p>
          <a:pPr marL="0" lvl="0" indent="0" algn="just" defTabSz="400050">
            <a:lnSpc>
              <a:spcPct val="90000"/>
            </a:lnSpc>
            <a:spcBef>
              <a:spcPct val="0"/>
            </a:spcBef>
            <a:spcAft>
              <a:spcPct val="35000"/>
            </a:spcAft>
            <a:buNone/>
          </a:pPr>
          <a:r>
            <a:rPr lang="es-MX" sz="900" kern="1200" dirty="0">
              <a:solidFill>
                <a:schemeClr val="tx1"/>
              </a:solidFill>
            </a:rPr>
            <a:t>3. Coordinar la realización y procesamiento de la evaluación de sitio y de las encuestas de movilidad de trabajadores.</a:t>
          </a:r>
          <a:endParaRPr lang="es-CO" sz="900" kern="1200" dirty="0">
            <a:solidFill>
              <a:schemeClr val="tx1"/>
            </a:solidFill>
          </a:endParaRPr>
        </a:p>
      </dsp:txBody>
      <dsp:txXfrm>
        <a:off x="242701" y="1517402"/>
        <a:ext cx="3028910" cy="426206"/>
      </dsp:txXfrm>
    </dsp:sp>
    <dsp:sp modelId="{18964C5E-3380-4631-AD0A-F5A61C6F0369}">
      <dsp:nvSpPr>
        <dsp:cNvPr id="0" name=""/>
        <dsp:cNvSpPr/>
      </dsp:nvSpPr>
      <dsp:spPr>
        <a:xfrm>
          <a:off x="0" y="2456264"/>
          <a:ext cx="4392892" cy="403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964F57EB-C80A-472F-A4AD-F871760B0382}">
      <dsp:nvSpPr>
        <dsp:cNvPr id="0" name=""/>
        <dsp:cNvSpPr/>
      </dsp:nvSpPr>
      <dsp:spPr>
        <a:xfrm>
          <a:off x="219644" y="2220105"/>
          <a:ext cx="3075024" cy="472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16229" tIns="0" rIns="116229" bIns="0" numCol="1" spcCol="1270" anchor="ctr" anchorCtr="0">
          <a:noAutofit/>
        </a:bodyPr>
        <a:lstStyle/>
        <a:p>
          <a:pPr marL="0" lvl="0" indent="0" algn="just" defTabSz="400050">
            <a:lnSpc>
              <a:spcPct val="90000"/>
            </a:lnSpc>
            <a:spcBef>
              <a:spcPct val="0"/>
            </a:spcBef>
            <a:spcAft>
              <a:spcPct val="35000"/>
            </a:spcAft>
            <a:buNone/>
          </a:pPr>
          <a:r>
            <a:rPr lang="es-MX" sz="900" kern="1200" dirty="0">
              <a:solidFill>
                <a:schemeClr val="tx1"/>
              </a:solidFill>
            </a:rPr>
            <a:t>4. Elaborar el documento del Plan de Movilidad Sostenible en la organización.</a:t>
          </a:r>
          <a:endParaRPr lang="es-CO" sz="900" kern="1200" dirty="0">
            <a:solidFill>
              <a:schemeClr val="tx1"/>
            </a:solidFill>
          </a:endParaRPr>
        </a:p>
      </dsp:txBody>
      <dsp:txXfrm>
        <a:off x="242701" y="2243162"/>
        <a:ext cx="3028910"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5EB3A-E9AE-4474-B5B4-034A49250F1D}">
      <dsp:nvSpPr>
        <dsp:cNvPr id="0" name=""/>
        <dsp:cNvSpPr/>
      </dsp:nvSpPr>
      <dsp:spPr>
        <a:xfrm>
          <a:off x="0" y="239602"/>
          <a:ext cx="4133385"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4754E1B-AC1B-4EBA-8E55-0907B59D765E}">
      <dsp:nvSpPr>
        <dsp:cNvPr id="0" name=""/>
        <dsp:cNvSpPr/>
      </dsp:nvSpPr>
      <dsp:spPr>
        <a:xfrm>
          <a:off x="206669" y="3442"/>
          <a:ext cx="2893369"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9362" tIns="0" rIns="109362" bIns="0" numCol="1" spcCol="1270" anchor="ctr" anchorCtr="0">
          <a:noAutofit/>
        </a:bodyPr>
        <a:lstStyle/>
        <a:p>
          <a:pPr marL="0" lvl="0" indent="0" algn="just" defTabSz="355600">
            <a:lnSpc>
              <a:spcPct val="90000"/>
            </a:lnSpc>
            <a:spcBef>
              <a:spcPct val="0"/>
            </a:spcBef>
            <a:spcAft>
              <a:spcPct val="35000"/>
            </a:spcAft>
            <a:buNone/>
          </a:pPr>
          <a:r>
            <a:rPr lang="es-MX" sz="800" kern="1200" dirty="0">
              <a:solidFill>
                <a:schemeClr val="tx1"/>
              </a:solidFill>
            </a:rPr>
            <a:t>5. Comunicar al interior de la organización las estrategias de movilidad sostenible.</a:t>
          </a:r>
          <a:endParaRPr lang="es-CO" sz="800" kern="1200" dirty="0">
            <a:solidFill>
              <a:schemeClr val="tx1"/>
            </a:solidFill>
          </a:endParaRPr>
        </a:p>
      </dsp:txBody>
      <dsp:txXfrm>
        <a:off x="229726" y="26499"/>
        <a:ext cx="2847255" cy="426206"/>
      </dsp:txXfrm>
    </dsp:sp>
    <dsp:sp modelId="{C2131C7D-9953-4C12-9CBA-5A8C79950722}">
      <dsp:nvSpPr>
        <dsp:cNvPr id="0" name=""/>
        <dsp:cNvSpPr/>
      </dsp:nvSpPr>
      <dsp:spPr>
        <a:xfrm>
          <a:off x="0" y="965362"/>
          <a:ext cx="4133385" cy="4032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168C329-1EE8-4F46-8799-369407409E11}">
      <dsp:nvSpPr>
        <dsp:cNvPr id="0" name=""/>
        <dsp:cNvSpPr/>
      </dsp:nvSpPr>
      <dsp:spPr>
        <a:xfrm>
          <a:off x="206669" y="729202"/>
          <a:ext cx="2893369" cy="4723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9362" tIns="0" rIns="109362" bIns="0" numCol="1" spcCol="1270" anchor="ctr" anchorCtr="0">
          <a:noAutofit/>
        </a:bodyPr>
        <a:lstStyle/>
        <a:p>
          <a:pPr marL="0" lvl="0" indent="0" algn="just" defTabSz="355600">
            <a:lnSpc>
              <a:spcPct val="90000"/>
            </a:lnSpc>
            <a:spcBef>
              <a:spcPct val="0"/>
            </a:spcBef>
            <a:spcAft>
              <a:spcPct val="35000"/>
            </a:spcAft>
            <a:buNone/>
          </a:pPr>
          <a:r>
            <a:rPr lang="es-MX" sz="800" kern="1200" dirty="0">
              <a:solidFill>
                <a:schemeClr val="tx1"/>
              </a:solidFill>
            </a:rPr>
            <a:t>6. Apoyar a la alta dirección en la promoción de la cultura de la movilidad sostenible, en el conjunto de las actividades desarrolladas por la organización y en todos los niveles jerárquicos de la misma.</a:t>
          </a:r>
          <a:endParaRPr lang="es-CO" sz="800" kern="1200" dirty="0">
            <a:solidFill>
              <a:schemeClr val="tx1"/>
            </a:solidFill>
          </a:endParaRPr>
        </a:p>
      </dsp:txBody>
      <dsp:txXfrm>
        <a:off x="229726" y="752259"/>
        <a:ext cx="2847255" cy="426206"/>
      </dsp:txXfrm>
    </dsp:sp>
    <dsp:sp modelId="{68A65FB8-ECEF-4C73-9AA0-FC28632CDBFB}">
      <dsp:nvSpPr>
        <dsp:cNvPr id="0" name=""/>
        <dsp:cNvSpPr/>
      </dsp:nvSpPr>
      <dsp:spPr>
        <a:xfrm>
          <a:off x="0" y="1691122"/>
          <a:ext cx="4133385" cy="4032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A98FDE8-0D65-45D3-ADDE-A61654CD8515}">
      <dsp:nvSpPr>
        <dsp:cNvPr id="0" name=""/>
        <dsp:cNvSpPr/>
      </dsp:nvSpPr>
      <dsp:spPr>
        <a:xfrm>
          <a:off x="206669" y="1454962"/>
          <a:ext cx="2893369" cy="4723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9362" tIns="0" rIns="109362" bIns="0" numCol="1" spcCol="1270" anchor="ctr" anchorCtr="0">
          <a:noAutofit/>
        </a:bodyPr>
        <a:lstStyle/>
        <a:p>
          <a:pPr marL="0" lvl="0" indent="0" algn="just" defTabSz="355600">
            <a:lnSpc>
              <a:spcPct val="90000"/>
            </a:lnSpc>
            <a:spcBef>
              <a:spcPct val="0"/>
            </a:spcBef>
            <a:spcAft>
              <a:spcPct val="35000"/>
            </a:spcAft>
            <a:buNone/>
          </a:pPr>
          <a:r>
            <a:rPr lang="es-MX" sz="800" kern="1200" dirty="0">
              <a:solidFill>
                <a:schemeClr val="tx1"/>
              </a:solidFill>
            </a:rPr>
            <a:t>7. Supervisar la implementación del Plan mediante el seguimiento a sus indicadores de implementación.</a:t>
          </a:r>
          <a:endParaRPr lang="es-CO" sz="800" kern="1200" dirty="0">
            <a:solidFill>
              <a:schemeClr val="tx1"/>
            </a:solidFill>
          </a:endParaRPr>
        </a:p>
      </dsp:txBody>
      <dsp:txXfrm>
        <a:off x="229726" y="1478019"/>
        <a:ext cx="2847255" cy="426206"/>
      </dsp:txXfrm>
    </dsp:sp>
    <dsp:sp modelId="{17240595-0535-4B5C-859C-DF98EA2250DD}">
      <dsp:nvSpPr>
        <dsp:cNvPr id="0" name=""/>
        <dsp:cNvSpPr/>
      </dsp:nvSpPr>
      <dsp:spPr>
        <a:xfrm>
          <a:off x="0" y="2420323"/>
          <a:ext cx="4133385" cy="403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32C587E-5380-44D9-8B47-7E67CA98D4BC}">
      <dsp:nvSpPr>
        <dsp:cNvPr id="0" name=""/>
        <dsp:cNvSpPr/>
      </dsp:nvSpPr>
      <dsp:spPr>
        <a:xfrm>
          <a:off x="206669" y="2180721"/>
          <a:ext cx="2893369" cy="472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9362" tIns="0" rIns="109362" bIns="0" numCol="1" spcCol="1270" anchor="ctr" anchorCtr="0">
          <a:noAutofit/>
        </a:bodyPr>
        <a:lstStyle/>
        <a:p>
          <a:pPr marL="0" lvl="0" indent="0" algn="just" defTabSz="311150">
            <a:lnSpc>
              <a:spcPct val="90000"/>
            </a:lnSpc>
            <a:spcBef>
              <a:spcPct val="0"/>
            </a:spcBef>
            <a:spcAft>
              <a:spcPct val="35000"/>
            </a:spcAft>
            <a:buNone/>
          </a:pPr>
          <a:r>
            <a:rPr lang="es-MX" sz="700" kern="1200" dirty="0">
              <a:solidFill>
                <a:schemeClr val="tx1"/>
              </a:solidFill>
            </a:rPr>
            <a:t>8. Proveer a la gerencia de la organización la información necesaria para el reporte de información al Área Metropolitana del Valle de Aburrá.</a:t>
          </a:r>
          <a:endParaRPr lang="es-CO" sz="700" kern="1200" dirty="0">
            <a:solidFill>
              <a:schemeClr val="tx1"/>
            </a:solidFill>
          </a:endParaRPr>
        </a:p>
      </dsp:txBody>
      <dsp:txXfrm>
        <a:off x="229726" y="2203778"/>
        <a:ext cx="2847255"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2265B-0D93-4B7C-B98F-AC22D8341E1F}">
      <dsp:nvSpPr>
        <dsp:cNvPr id="0" name=""/>
        <dsp:cNvSpPr/>
      </dsp:nvSpPr>
      <dsp:spPr>
        <a:xfrm>
          <a:off x="0" y="339646"/>
          <a:ext cx="6096000"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7A63-1F63-4C17-9E5C-B4FBCC4AE53C}">
      <dsp:nvSpPr>
        <dsp:cNvPr id="0" name=""/>
        <dsp:cNvSpPr/>
      </dsp:nvSpPr>
      <dsp:spPr>
        <a:xfrm>
          <a:off x="304800" y="73966"/>
          <a:ext cx="426720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s-ES" sz="1000" b="1" kern="1200" dirty="0"/>
            <a:t>1) </a:t>
          </a:r>
          <a:r>
            <a:rPr lang="es-ES" sz="1000" b="0" kern="1200" dirty="0"/>
            <a:t>Socializar con los colaboradores el lanzamiento del Plan MES.</a:t>
          </a:r>
          <a:endParaRPr lang="es-CO" sz="1000" b="0" kern="1200" dirty="0"/>
        </a:p>
      </dsp:txBody>
      <dsp:txXfrm>
        <a:off x="330739" y="99905"/>
        <a:ext cx="4215322" cy="479482"/>
      </dsp:txXfrm>
    </dsp:sp>
    <dsp:sp modelId="{24867310-1F0F-415B-BE2B-C99F51572CD3}">
      <dsp:nvSpPr>
        <dsp:cNvPr id="0" name=""/>
        <dsp:cNvSpPr/>
      </dsp:nvSpPr>
      <dsp:spPr>
        <a:xfrm>
          <a:off x="0" y="1156126"/>
          <a:ext cx="6096000" cy="4536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33CD4D1E-FD9F-45FD-9A48-176D1280B685}">
      <dsp:nvSpPr>
        <dsp:cNvPr id="0" name=""/>
        <dsp:cNvSpPr/>
      </dsp:nvSpPr>
      <dsp:spPr>
        <a:xfrm>
          <a:off x="304800" y="890446"/>
          <a:ext cx="4267200" cy="53136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s-ES" sz="1000" b="1" kern="1200" dirty="0"/>
            <a:t>2) </a:t>
          </a:r>
          <a:r>
            <a:rPr lang="es-ES" sz="1000" b="0" kern="1200" dirty="0"/>
            <a:t>Ejecutar las estrategias definidas en la etapa de Planeación.</a:t>
          </a:r>
          <a:endParaRPr lang="es-CO" sz="1000" b="0" kern="1200" dirty="0"/>
        </a:p>
      </dsp:txBody>
      <dsp:txXfrm>
        <a:off x="330739" y="916385"/>
        <a:ext cx="4215322" cy="479482"/>
      </dsp:txXfrm>
    </dsp:sp>
    <dsp:sp modelId="{D06E3EDF-A675-4621-9404-0EBAF384E6CA}">
      <dsp:nvSpPr>
        <dsp:cNvPr id="0" name=""/>
        <dsp:cNvSpPr/>
      </dsp:nvSpPr>
      <dsp:spPr>
        <a:xfrm>
          <a:off x="0" y="1972606"/>
          <a:ext cx="6096000" cy="4536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51C2D717-D485-4FD3-9D0B-C95B33C17523}">
      <dsp:nvSpPr>
        <dsp:cNvPr id="0" name=""/>
        <dsp:cNvSpPr/>
      </dsp:nvSpPr>
      <dsp:spPr>
        <a:xfrm>
          <a:off x="304800" y="1706927"/>
          <a:ext cx="4267200" cy="53136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44500">
            <a:lnSpc>
              <a:spcPct val="90000"/>
            </a:lnSpc>
            <a:spcBef>
              <a:spcPct val="0"/>
            </a:spcBef>
            <a:spcAft>
              <a:spcPct val="35000"/>
            </a:spcAft>
            <a:buNone/>
          </a:pPr>
          <a:r>
            <a:rPr lang="es-ES" sz="1000" b="1" kern="1200" dirty="0"/>
            <a:t>3) </a:t>
          </a:r>
          <a:r>
            <a:rPr lang="es-ES" sz="1000" b="0" kern="1200" dirty="0"/>
            <a:t>Asistir a las mesas de sinergia y conocimiento conformadas por las organizaciones vinculadas y el Área Metropolitana del Valle de Aburrá.</a:t>
          </a:r>
          <a:endParaRPr lang="es-CO" sz="1000" b="0" kern="1200" dirty="0"/>
        </a:p>
      </dsp:txBody>
      <dsp:txXfrm>
        <a:off x="330739" y="1732866"/>
        <a:ext cx="4215322" cy="479482"/>
      </dsp:txXfrm>
    </dsp:sp>
    <dsp:sp modelId="{595E718D-72FB-441E-94D5-ED778F72413D}">
      <dsp:nvSpPr>
        <dsp:cNvPr id="0" name=""/>
        <dsp:cNvSpPr/>
      </dsp:nvSpPr>
      <dsp:spPr>
        <a:xfrm>
          <a:off x="0" y="2789087"/>
          <a:ext cx="6096000" cy="453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5BB0CD1-46DB-461C-8591-67EF5D77E830}">
      <dsp:nvSpPr>
        <dsp:cNvPr id="0" name=""/>
        <dsp:cNvSpPr/>
      </dsp:nvSpPr>
      <dsp:spPr>
        <a:xfrm>
          <a:off x="304800" y="2523406"/>
          <a:ext cx="4267200" cy="5313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00050">
            <a:lnSpc>
              <a:spcPct val="90000"/>
            </a:lnSpc>
            <a:spcBef>
              <a:spcPct val="0"/>
            </a:spcBef>
            <a:spcAft>
              <a:spcPct val="35000"/>
            </a:spcAft>
            <a:buNone/>
          </a:pPr>
          <a:r>
            <a:rPr lang="es-ES" sz="900" b="1" kern="1200" dirty="0"/>
            <a:t>4) </a:t>
          </a:r>
          <a:r>
            <a:rPr lang="es-ES" sz="900" b="0" kern="1200" dirty="0"/>
            <a:t>Presentar las evidencias que permiten validar la ejecución de estrategias a </a:t>
          </a:r>
          <a:r>
            <a:rPr lang="es-CO" sz="900" b="0" kern="1200" dirty="0"/>
            <a:t>través de la Plataforma PMES-SIM V.5., Módulo Seguimiento -&gt; Evidencias Ejecución de Estrategias.</a:t>
          </a:r>
        </a:p>
      </dsp:txBody>
      <dsp:txXfrm>
        <a:off x="330739" y="2549345"/>
        <a:ext cx="421532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2265B-0D93-4B7C-B98F-AC22D8341E1F}">
      <dsp:nvSpPr>
        <dsp:cNvPr id="0" name=""/>
        <dsp:cNvSpPr/>
      </dsp:nvSpPr>
      <dsp:spPr>
        <a:xfrm>
          <a:off x="0" y="302175"/>
          <a:ext cx="7016211" cy="25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7A63-1F63-4C17-9E5C-B4FBCC4AE53C}">
      <dsp:nvSpPr>
        <dsp:cNvPr id="0" name=""/>
        <dsp:cNvSpPr/>
      </dsp:nvSpPr>
      <dsp:spPr>
        <a:xfrm>
          <a:off x="350810" y="154575"/>
          <a:ext cx="4911347" cy="295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CO" sz="1100" b="1" kern="1200" dirty="0"/>
            <a:t>1) </a:t>
          </a:r>
          <a:r>
            <a:rPr lang="es-CO" sz="1100" b="0" kern="1200" dirty="0"/>
            <a:t>Presentar informe de estrategias ejecutadas.</a:t>
          </a:r>
        </a:p>
      </dsp:txBody>
      <dsp:txXfrm>
        <a:off x="365220" y="168985"/>
        <a:ext cx="4882527" cy="266380"/>
      </dsp:txXfrm>
    </dsp:sp>
    <dsp:sp modelId="{24867310-1F0F-415B-BE2B-C99F51572CD3}">
      <dsp:nvSpPr>
        <dsp:cNvPr id="0" name=""/>
        <dsp:cNvSpPr/>
      </dsp:nvSpPr>
      <dsp:spPr>
        <a:xfrm>
          <a:off x="0" y="755775"/>
          <a:ext cx="7016211" cy="252000"/>
        </a:xfrm>
        <a:prstGeom prst="rect">
          <a:avLst/>
        </a:prstGeom>
        <a:solidFill>
          <a:schemeClr val="lt1">
            <a:alpha val="90000"/>
            <a:hueOff val="0"/>
            <a:satOff val="0"/>
            <a:lumOff val="0"/>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dsp:style>
    </dsp:sp>
    <dsp:sp modelId="{33CD4D1E-FD9F-45FD-9A48-176D1280B685}">
      <dsp:nvSpPr>
        <dsp:cNvPr id="0" name=""/>
        <dsp:cNvSpPr/>
      </dsp:nvSpPr>
      <dsp:spPr>
        <a:xfrm>
          <a:off x="327246" y="608175"/>
          <a:ext cx="4911347" cy="295200"/>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2) </a:t>
          </a:r>
          <a:r>
            <a:rPr lang="es-ES" sz="1100" b="0" kern="1200" dirty="0"/>
            <a:t>Actualizar diagnóstico de movilidad (Encuestas).</a:t>
          </a:r>
          <a:endParaRPr lang="es-CO" sz="1100" b="0" kern="1200" dirty="0"/>
        </a:p>
      </dsp:txBody>
      <dsp:txXfrm>
        <a:off x="341656" y="622585"/>
        <a:ext cx="4882527" cy="266380"/>
      </dsp:txXfrm>
    </dsp:sp>
    <dsp:sp modelId="{D06E3EDF-A675-4621-9404-0EBAF384E6CA}">
      <dsp:nvSpPr>
        <dsp:cNvPr id="0" name=""/>
        <dsp:cNvSpPr/>
      </dsp:nvSpPr>
      <dsp:spPr>
        <a:xfrm>
          <a:off x="0" y="1209375"/>
          <a:ext cx="7016211" cy="2520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51C2D717-D485-4FD3-9D0B-C95B33C17523}">
      <dsp:nvSpPr>
        <dsp:cNvPr id="0" name=""/>
        <dsp:cNvSpPr/>
      </dsp:nvSpPr>
      <dsp:spPr>
        <a:xfrm>
          <a:off x="350810" y="1061775"/>
          <a:ext cx="4911347" cy="2952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3) </a:t>
          </a:r>
          <a:r>
            <a:rPr lang="es-ES" sz="1100" b="0" kern="1200" dirty="0"/>
            <a:t>Analizar la variación entre el diagnóstico anterior y el actual.</a:t>
          </a:r>
          <a:endParaRPr lang="es-CO" sz="1100" b="0" kern="1200" dirty="0"/>
        </a:p>
      </dsp:txBody>
      <dsp:txXfrm>
        <a:off x="365220" y="1076185"/>
        <a:ext cx="4882527" cy="266380"/>
      </dsp:txXfrm>
    </dsp:sp>
    <dsp:sp modelId="{FBDB2483-9509-4AC5-A103-8E2561A182DF}">
      <dsp:nvSpPr>
        <dsp:cNvPr id="0" name=""/>
        <dsp:cNvSpPr/>
      </dsp:nvSpPr>
      <dsp:spPr>
        <a:xfrm>
          <a:off x="0" y="1662975"/>
          <a:ext cx="7016211" cy="2520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E23017F3-1057-43B0-9CD5-8A9D55E267C1}">
      <dsp:nvSpPr>
        <dsp:cNvPr id="0" name=""/>
        <dsp:cNvSpPr/>
      </dsp:nvSpPr>
      <dsp:spPr>
        <a:xfrm>
          <a:off x="350810" y="1515375"/>
          <a:ext cx="4911347" cy="2952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4) </a:t>
          </a:r>
          <a:r>
            <a:rPr lang="es-ES" sz="1100" b="0" kern="1200" dirty="0"/>
            <a:t>Definir nuevas estrategias de movilidad sostenible.</a:t>
          </a:r>
          <a:endParaRPr lang="es-CO" sz="1100" b="0" kern="1200" dirty="0"/>
        </a:p>
      </dsp:txBody>
      <dsp:txXfrm>
        <a:off x="365220" y="1529785"/>
        <a:ext cx="4882527" cy="266380"/>
      </dsp:txXfrm>
    </dsp:sp>
    <dsp:sp modelId="{1C7331DE-379A-4CF3-9EE2-4018BD8CDB86}">
      <dsp:nvSpPr>
        <dsp:cNvPr id="0" name=""/>
        <dsp:cNvSpPr/>
      </dsp:nvSpPr>
      <dsp:spPr>
        <a:xfrm>
          <a:off x="0" y="2116575"/>
          <a:ext cx="7016211" cy="2520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C18A73FE-1CAC-4806-8DBB-AFAA9492B645}">
      <dsp:nvSpPr>
        <dsp:cNvPr id="0" name=""/>
        <dsp:cNvSpPr/>
      </dsp:nvSpPr>
      <dsp:spPr>
        <a:xfrm>
          <a:off x="350810" y="1968975"/>
          <a:ext cx="4911347" cy="2952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5) </a:t>
          </a:r>
          <a:r>
            <a:rPr lang="es-ES" sz="1100" b="0" kern="1200" dirty="0"/>
            <a:t>Elaborar el nuevo documento Plan MES.</a:t>
          </a:r>
          <a:endParaRPr lang="es-CO" sz="1100" b="0" kern="1200" dirty="0"/>
        </a:p>
      </dsp:txBody>
      <dsp:txXfrm>
        <a:off x="365220" y="1983385"/>
        <a:ext cx="4882527" cy="266380"/>
      </dsp:txXfrm>
    </dsp:sp>
    <dsp:sp modelId="{E6BC361F-9498-4994-8428-83915D72B9B2}">
      <dsp:nvSpPr>
        <dsp:cNvPr id="0" name=""/>
        <dsp:cNvSpPr/>
      </dsp:nvSpPr>
      <dsp:spPr>
        <a:xfrm>
          <a:off x="0" y="2570175"/>
          <a:ext cx="7016211" cy="252000"/>
        </a:xfrm>
        <a:prstGeom prst="rect">
          <a:avLst/>
        </a:prstGeom>
        <a:solidFill>
          <a:schemeClr val="lt1">
            <a:alpha val="90000"/>
            <a:hueOff val="0"/>
            <a:satOff val="0"/>
            <a:lumOff val="0"/>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dsp:style>
    </dsp:sp>
    <dsp:sp modelId="{95B19924-5849-478C-85C2-1DB870A32E66}">
      <dsp:nvSpPr>
        <dsp:cNvPr id="0" name=""/>
        <dsp:cNvSpPr/>
      </dsp:nvSpPr>
      <dsp:spPr>
        <a:xfrm>
          <a:off x="350810" y="2422575"/>
          <a:ext cx="4911347" cy="295200"/>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6) </a:t>
          </a:r>
          <a:r>
            <a:rPr lang="es-ES" sz="1100" b="0" kern="1200" dirty="0"/>
            <a:t>Socializar con los colaboradores los resultados del ciclo que finaliza y compartir las metas y estrategias del siguiente.</a:t>
          </a:r>
          <a:endParaRPr lang="es-CO" sz="1100" b="0" kern="1200" dirty="0"/>
        </a:p>
      </dsp:txBody>
      <dsp:txXfrm>
        <a:off x="365220" y="2436985"/>
        <a:ext cx="4882527" cy="266380"/>
      </dsp:txXfrm>
    </dsp:sp>
    <dsp:sp modelId="{425A8251-ED71-4283-ADC4-BA00B9716789}">
      <dsp:nvSpPr>
        <dsp:cNvPr id="0" name=""/>
        <dsp:cNvSpPr/>
      </dsp:nvSpPr>
      <dsp:spPr>
        <a:xfrm>
          <a:off x="0" y="3023775"/>
          <a:ext cx="7016211" cy="252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09E21E7E-7A77-415D-8089-ABF42F30603F}">
      <dsp:nvSpPr>
        <dsp:cNvPr id="0" name=""/>
        <dsp:cNvSpPr/>
      </dsp:nvSpPr>
      <dsp:spPr>
        <a:xfrm>
          <a:off x="350810" y="2876175"/>
          <a:ext cx="4911347" cy="2952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37" tIns="0" rIns="185637" bIns="0" numCol="1" spcCol="1270" anchor="ctr" anchorCtr="0">
          <a:noAutofit/>
        </a:bodyPr>
        <a:lstStyle/>
        <a:p>
          <a:pPr marL="0" lvl="0" indent="0" algn="l" defTabSz="488950">
            <a:lnSpc>
              <a:spcPct val="90000"/>
            </a:lnSpc>
            <a:spcBef>
              <a:spcPct val="0"/>
            </a:spcBef>
            <a:spcAft>
              <a:spcPct val="35000"/>
            </a:spcAft>
            <a:buNone/>
          </a:pPr>
          <a:r>
            <a:rPr lang="es-ES" sz="1100" b="1" kern="1200" dirty="0"/>
            <a:t>7) </a:t>
          </a:r>
          <a:r>
            <a:rPr lang="es-ES" sz="1100" b="0" kern="1200" dirty="0"/>
            <a:t>Asistir a las mesas de cierre y retroalimentación del presente ciclo propuestas por el Área Metropolitana del Valle de Aburrá.</a:t>
          </a:r>
          <a:endParaRPr lang="es-CO" sz="1100" b="0" kern="1200" dirty="0"/>
        </a:p>
      </dsp:txBody>
      <dsp:txXfrm>
        <a:off x="365220" y="2890585"/>
        <a:ext cx="4882527" cy="266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2265B-0D93-4B7C-B98F-AC22D8341E1F}">
      <dsp:nvSpPr>
        <dsp:cNvPr id="0" name=""/>
        <dsp:cNvSpPr/>
      </dsp:nvSpPr>
      <dsp:spPr>
        <a:xfrm>
          <a:off x="0" y="231240"/>
          <a:ext cx="8195480"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7A63-1F63-4C17-9E5C-B4FBCC4AE53C}">
      <dsp:nvSpPr>
        <dsp:cNvPr id="0" name=""/>
        <dsp:cNvSpPr/>
      </dsp:nvSpPr>
      <dsp:spPr>
        <a:xfrm>
          <a:off x="409774" y="54120"/>
          <a:ext cx="5736836"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39" tIns="0" rIns="216839" bIns="0" numCol="1" spcCol="1270" anchor="ctr" anchorCtr="0">
          <a:noAutofit/>
        </a:bodyPr>
        <a:lstStyle/>
        <a:p>
          <a:pPr marL="0" lvl="0" indent="0" algn="l" defTabSz="444500">
            <a:lnSpc>
              <a:spcPct val="90000"/>
            </a:lnSpc>
            <a:spcBef>
              <a:spcPct val="0"/>
            </a:spcBef>
            <a:spcAft>
              <a:spcPct val="35000"/>
            </a:spcAft>
            <a:buNone/>
          </a:pPr>
          <a:r>
            <a:rPr lang="es-CO" sz="1000" b="1" kern="1200" dirty="0"/>
            <a:t>1) </a:t>
          </a:r>
          <a:r>
            <a:rPr lang="es-CO" sz="1000" b="0" kern="1200" dirty="0"/>
            <a:t>Presentar informe final de estrategias ejecutadas.</a:t>
          </a:r>
        </a:p>
      </dsp:txBody>
      <dsp:txXfrm>
        <a:off x="427067" y="71413"/>
        <a:ext cx="5702250" cy="319654"/>
      </dsp:txXfrm>
    </dsp:sp>
    <dsp:sp modelId="{24867310-1F0F-415B-BE2B-C99F51572CD3}">
      <dsp:nvSpPr>
        <dsp:cNvPr id="0" name=""/>
        <dsp:cNvSpPr/>
      </dsp:nvSpPr>
      <dsp:spPr>
        <a:xfrm>
          <a:off x="0" y="775560"/>
          <a:ext cx="8195480" cy="3024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3CD4D1E-FD9F-45FD-9A48-176D1280B685}">
      <dsp:nvSpPr>
        <dsp:cNvPr id="0" name=""/>
        <dsp:cNvSpPr/>
      </dsp:nvSpPr>
      <dsp:spPr>
        <a:xfrm>
          <a:off x="409774" y="598440"/>
          <a:ext cx="5736836" cy="35424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39" tIns="0" rIns="216839" bIns="0" numCol="1" spcCol="1270" anchor="ctr" anchorCtr="0">
          <a:noAutofit/>
        </a:bodyPr>
        <a:lstStyle/>
        <a:p>
          <a:pPr marL="0" lvl="0" indent="0" algn="l" defTabSz="444500">
            <a:lnSpc>
              <a:spcPct val="90000"/>
            </a:lnSpc>
            <a:spcBef>
              <a:spcPct val="0"/>
            </a:spcBef>
            <a:spcAft>
              <a:spcPct val="35000"/>
            </a:spcAft>
            <a:buNone/>
          </a:pPr>
          <a:r>
            <a:rPr lang="es-ES" sz="1000" b="1" kern="1200" dirty="0"/>
            <a:t>2) </a:t>
          </a:r>
          <a:r>
            <a:rPr lang="es-ES" sz="1000" b="0" kern="1200" dirty="0"/>
            <a:t>Asistir a las mesas de cierre y retroalimentación de la segunda etapa de Planes MES propuestas por el Área Metropolitana del Valle de Aburrá.</a:t>
          </a:r>
          <a:endParaRPr lang="es-CO" sz="1000" b="0" kern="1200" dirty="0"/>
        </a:p>
      </dsp:txBody>
      <dsp:txXfrm>
        <a:off x="427067" y="615733"/>
        <a:ext cx="5702250" cy="319654"/>
      </dsp:txXfrm>
    </dsp:sp>
    <dsp:sp modelId="{D06E3EDF-A675-4621-9404-0EBAF384E6CA}">
      <dsp:nvSpPr>
        <dsp:cNvPr id="0" name=""/>
        <dsp:cNvSpPr/>
      </dsp:nvSpPr>
      <dsp:spPr>
        <a:xfrm>
          <a:off x="0" y="1120282"/>
          <a:ext cx="8195480" cy="302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51C2D717-D485-4FD3-9D0B-C95B33C17523}">
      <dsp:nvSpPr>
        <dsp:cNvPr id="0" name=""/>
        <dsp:cNvSpPr/>
      </dsp:nvSpPr>
      <dsp:spPr>
        <a:xfrm>
          <a:off x="409774" y="1142760"/>
          <a:ext cx="5736836" cy="3542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839" tIns="0" rIns="216839" bIns="0" numCol="1" spcCol="1270" anchor="ctr" anchorCtr="0">
          <a:noAutofit/>
        </a:bodyPr>
        <a:lstStyle/>
        <a:p>
          <a:pPr marL="0" lvl="0" indent="0" algn="l" defTabSz="444500">
            <a:lnSpc>
              <a:spcPct val="90000"/>
            </a:lnSpc>
            <a:spcBef>
              <a:spcPct val="0"/>
            </a:spcBef>
            <a:spcAft>
              <a:spcPct val="35000"/>
            </a:spcAft>
            <a:buNone/>
          </a:pPr>
          <a:r>
            <a:rPr lang="es-ES" sz="1000" b="1" kern="1200" dirty="0"/>
            <a:t>3) </a:t>
          </a:r>
          <a:r>
            <a:rPr lang="es-ES" sz="1000" b="0" kern="1200" dirty="0"/>
            <a:t>Asistir a los eventos de socialización y capacitación de los nuevos lineamientos del programa Planes MES. </a:t>
          </a:r>
          <a:endParaRPr lang="es-CO" sz="1000" b="0" kern="1200" dirty="0"/>
        </a:p>
      </dsp:txBody>
      <dsp:txXfrm>
        <a:off x="427067" y="1160053"/>
        <a:ext cx="5702250" cy="31965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18/04/2024</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Adaptación de la pirámide invertida de Manual de Ciclo-ciudades CDMX. Elaboración propia</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4</a:t>
            </a:fld>
            <a:endParaRPr lang="es-ES"/>
          </a:p>
        </p:txBody>
      </p:sp>
    </p:spTree>
    <p:extLst>
      <p:ext uri="{BB962C8B-B14F-4D97-AF65-F5344CB8AC3E}">
        <p14:creationId xmlns:p14="http://schemas.microsoft.com/office/powerpoint/2010/main" val="180278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Adaptación de la pirámide invertida de Manual de Ciclo-ciudades CDMX. Elaboración propia</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5</a:t>
            </a:fld>
            <a:endParaRPr lang="es-ES"/>
          </a:p>
        </p:txBody>
      </p:sp>
    </p:spTree>
    <p:extLst>
      <p:ext uri="{BB962C8B-B14F-4D97-AF65-F5344CB8AC3E}">
        <p14:creationId xmlns:p14="http://schemas.microsoft.com/office/powerpoint/2010/main" val="136348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Adaptación de la pirámide invertida de Manual de Ciclo-ciudades CDMX. Elaboración propia</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6</a:t>
            </a:fld>
            <a:endParaRPr lang="es-ES"/>
          </a:p>
        </p:txBody>
      </p:sp>
    </p:spTree>
    <p:extLst>
      <p:ext uri="{BB962C8B-B14F-4D97-AF65-F5344CB8AC3E}">
        <p14:creationId xmlns:p14="http://schemas.microsoft.com/office/powerpoint/2010/main" val="190937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Adaptación de la pirámide invertida de Manual de Ciclo-ciudades CDMX. Elaboración propia</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7</a:t>
            </a:fld>
            <a:endParaRPr lang="es-ES"/>
          </a:p>
        </p:txBody>
      </p:sp>
    </p:spTree>
    <p:extLst>
      <p:ext uri="{BB962C8B-B14F-4D97-AF65-F5344CB8AC3E}">
        <p14:creationId xmlns:p14="http://schemas.microsoft.com/office/powerpoint/2010/main" val="389501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Fuente: Adaptación de la pirámide invertida de Manual de Ciclo-ciudades CDMX. Elaboración propia</a:t>
            </a:r>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8</a:t>
            </a:fld>
            <a:endParaRPr lang="es-ES"/>
          </a:p>
        </p:txBody>
      </p:sp>
    </p:spTree>
    <p:extLst>
      <p:ext uri="{BB962C8B-B14F-4D97-AF65-F5344CB8AC3E}">
        <p14:creationId xmlns:p14="http://schemas.microsoft.com/office/powerpoint/2010/main" val="305092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18/04/2024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18/04/2024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18/04/2024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18/04/2024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18/04/2024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18/04/2024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18/04/2024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Anexo%202.pptx" TargetMode="External"/><Relationship Id="rId2" Type="http://schemas.openxmlformats.org/officeDocument/2006/relationships/hyperlink" Target="Anexo%201.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2_ANEXO-2_ENCUESTA_MOVILIDAD-A-COLABORADORES.xlsx"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sim.metropol.gov.co/SIM/Seguridad/Account/Login"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Anexo%202.pptx" TargetMode="External"/><Relationship Id="rId2" Type="http://schemas.openxmlformats.org/officeDocument/2006/relationships/hyperlink" Target="Anexo%201.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5">
            <a:hlinkClick r:id="rId2" action="ppaction://hlinkpres?slideindex=1&amp;slidetitle="/>
            <a:extLst>
              <a:ext uri="{FF2B5EF4-FFF2-40B4-BE49-F238E27FC236}">
                <a16:creationId xmlns:a16="http://schemas.microsoft.com/office/drawing/2014/main" id="{CD808EB1-FE44-4C4F-AA75-230C9A0A7FCD}"/>
              </a:ext>
            </a:extLst>
          </p:cNvPr>
          <p:cNvSpPr/>
          <p:nvPr/>
        </p:nvSpPr>
        <p:spPr>
          <a:xfrm>
            <a:off x="73200" y="552383"/>
            <a:ext cx="8984400" cy="22137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050" b="1" dirty="0">
                <a:latin typeface="Arial" panose="020B0604020202020204" pitchFamily="34" charset="0"/>
                <a:cs typeface="Arial" panose="020B0604020202020204" pitchFamily="34" charset="0"/>
              </a:rPr>
              <a:t>Resolución </a:t>
            </a:r>
            <a:r>
              <a:rPr lang="es-CO" sz="1050" b="1" dirty="0">
                <a:solidFill>
                  <a:schemeClr val="tx1"/>
                </a:solidFill>
                <a:latin typeface="Arial" panose="020B0604020202020204" pitchFamily="34" charset="0"/>
                <a:cs typeface="Arial" panose="020B0604020202020204" pitchFamily="34" charset="0"/>
              </a:rPr>
              <a:t>Metropolitana </a:t>
            </a:r>
            <a:r>
              <a:rPr lang="es-CO" sz="1050" b="1" dirty="0">
                <a:latin typeface="Arial" panose="020B0604020202020204" pitchFamily="34" charset="0"/>
                <a:cs typeface="Arial" panose="020B0604020202020204" pitchFamily="34" charset="0"/>
              </a:rPr>
              <a:t>2036 de 2019​. </a:t>
            </a:r>
          </a:p>
          <a:p>
            <a:pPr algn="ctr"/>
            <a:r>
              <a:rPr lang="es-CO" sz="1050" b="1" dirty="0">
                <a:latin typeface="Arial" panose="020B0604020202020204" pitchFamily="34" charset="0"/>
                <a:cs typeface="Arial" panose="020B0604020202020204" pitchFamily="34" charset="0"/>
              </a:rPr>
              <a:t>​​</a:t>
            </a:r>
          </a:p>
          <a:p>
            <a:pPr algn="ctr"/>
            <a:r>
              <a:rPr lang="es-CO" sz="1050" dirty="0">
                <a:latin typeface="Arial" panose="020B0604020202020204" pitchFamily="34" charset="0"/>
                <a:cs typeface="Arial" panose="020B0604020202020204" pitchFamily="34" charset="0"/>
              </a:rPr>
              <a:t>"Por medio de la cual se modifica parcialmente la Resolución Metropolitana 1379 de 2017“</a:t>
            </a:r>
          </a:p>
          <a:p>
            <a:pPr algn="ctr"/>
            <a:endParaRPr lang="es-MX" sz="1050" dirty="0">
              <a:latin typeface="Arial" panose="020B0604020202020204" pitchFamily="34" charset="0"/>
              <a:cs typeface="Arial" panose="020B0604020202020204" pitchFamily="34" charset="0"/>
            </a:endParaRPr>
          </a:p>
          <a:p>
            <a:pPr algn="just"/>
            <a:r>
              <a:rPr lang="es-MX" sz="1050" dirty="0">
                <a:latin typeface="Arial" panose="020B0604020202020204" pitchFamily="34" charset="0"/>
                <a:cs typeface="Arial" panose="020B0604020202020204" pitchFamily="34" charset="0"/>
              </a:rPr>
              <a:t>Se modifica los artículos 6 y 9 </a:t>
            </a:r>
          </a:p>
          <a:p>
            <a:pPr marL="285750" indent="-285750" algn="just">
              <a:buFont typeface="Wingdings" panose="05000000000000000000" pitchFamily="2" charset="2"/>
              <a:buChar char="ü"/>
            </a:pPr>
            <a:r>
              <a:rPr lang="es-CO" sz="1050" b="1" dirty="0">
                <a:latin typeface="Arial" panose="020B0604020202020204" pitchFamily="34" charset="0"/>
                <a:cs typeface="Arial" panose="020B0604020202020204" pitchFamily="34" charset="0"/>
              </a:rPr>
              <a:t>Artículo 6. </a:t>
            </a:r>
            <a:r>
              <a:rPr lang="es-CO" sz="1050" dirty="0">
                <a:latin typeface="Arial" panose="020B0604020202020204" pitchFamily="34" charset="0"/>
                <a:cs typeface="Arial" panose="020B0604020202020204" pitchFamily="34" charset="0"/>
              </a:rPr>
              <a:t>Gura Metodológica de Elaboración de Planes de Movilidad Empresarial Sostenible. a través de la Plataforma interactiva PMES-SIM alojada en el Sistema de Información Metropolitano V5.</a:t>
            </a:r>
          </a:p>
          <a:p>
            <a:pPr marL="285750" indent="-285750" algn="just">
              <a:buFont typeface="Wingdings" panose="05000000000000000000" pitchFamily="2" charset="2"/>
              <a:buChar char="ü"/>
            </a:pPr>
            <a:endParaRPr lang="es-MX" sz="105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sz="1050" b="1" dirty="0">
                <a:latin typeface="Arial" panose="020B0604020202020204" pitchFamily="34" charset="0"/>
                <a:cs typeface="Arial" panose="020B0604020202020204" pitchFamily="34" charset="0"/>
              </a:rPr>
              <a:t>Artículo 9. </a:t>
            </a:r>
            <a:r>
              <a:rPr lang="es-CO" sz="1050" dirty="0">
                <a:latin typeface="Arial" panose="020B0604020202020204" pitchFamily="34" charset="0"/>
                <a:cs typeface="Arial" panose="020B0604020202020204" pitchFamily="34" charset="0"/>
              </a:rPr>
              <a:t>Metas de los Planes de Movilidad Empresarial Sostenible. Los Planes MES tendrán como meta la reducción de un 20% de las emisiones de CO2 per cápita generadas por los viajes al trabajo para el segundo año de implementación y de un 10% de reducción per cápita durante el primer año de implementación, el cual contará a partir de la aprobación del Plan MES por parte de la Entidad. Entiéndase por emisiones per cápita a la división del total de las emisiones de la organización entre el número total de colaboradores durante el año de reporte; por lo tanto, se tendrá un resultado de emisiones por persona, por organización.</a:t>
            </a:r>
            <a:endParaRPr lang="es-MX" sz="1050" dirty="0">
              <a:latin typeface="Arial" panose="020B0604020202020204" pitchFamily="34" charset="0"/>
              <a:cs typeface="Arial" panose="020B0604020202020204" pitchFamily="34" charset="0"/>
            </a:endParaRPr>
          </a:p>
        </p:txBody>
      </p:sp>
      <p:sp>
        <p:nvSpPr>
          <p:cNvPr id="9" name="Rectángulo: esquinas redondeadas 8">
            <a:hlinkClick r:id="rId3" action="ppaction://hlinkpres?slideindex=1&amp;slidetitle="/>
            <a:extLst>
              <a:ext uri="{FF2B5EF4-FFF2-40B4-BE49-F238E27FC236}">
                <a16:creationId xmlns:a16="http://schemas.microsoft.com/office/drawing/2014/main" id="{7E7FEA3C-9C39-4117-9553-7FB92440FAD8}"/>
              </a:ext>
            </a:extLst>
          </p:cNvPr>
          <p:cNvSpPr/>
          <p:nvPr/>
        </p:nvSpPr>
        <p:spPr>
          <a:xfrm>
            <a:off x="79201" y="3057387"/>
            <a:ext cx="8978400" cy="10106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000" b="1" dirty="0">
                <a:solidFill>
                  <a:schemeClr val="tx1"/>
                </a:solidFill>
                <a:latin typeface="Arial" panose="020B0604020202020204" pitchFamily="34" charset="0"/>
                <a:cs typeface="Arial" panose="020B0604020202020204" pitchFamily="34" charset="0"/>
              </a:rPr>
              <a:t>Resolución Metropolitana 0756 del 2023</a:t>
            </a:r>
          </a:p>
          <a:p>
            <a:pPr algn="ctr"/>
            <a:r>
              <a:rPr lang="es-ES" sz="1000" dirty="0">
                <a:solidFill>
                  <a:schemeClr val="tx1"/>
                </a:solidFill>
                <a:latin typeface="Arial" panose="020B0604020202020204" pitchFamily="34" charset="0"/>
                <a:cs typeface="Arial" panose="020B0604020202020204" pitchFamily="34" charset="0"/>
              </a:rPr>
              <a:t>“Por la cual se crean los nuevos lineamientos técnicos para la adopción, formulación e implementación de los Planes de Movilidad Empresarial Sostenible -Planes MES- y se dictan otras disposiciones”</a:t>
            </a:r>
          </a:p>
        </p:txBody>
      </p:sp>
    </p:spTree>
    <p:extLst>
      <p:ext uri="{BB962C8B-B14F-4D97-AF65-F5344CB8AC3E}">
        <p14:creationId xmlns:p14="http://schemas.microsoft.com/office/powerpoint/2010/main" val="7484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 y="1519776"/>
            <a:ext cx="9144000" cy="410086"/>
          </a:xfrm>
        </p:spPr>
        <p:txBody>
          <a:bodyPr vert="horz" lIns="91440" tIns="45720" rIns="91440" bIns="45720" rtlCol="0">
            <a:normAutofit/>
          </a:bodyPr>
          <a:lstStyle/>
          <a:p>
            <a:pPr>
              <a:spcBef>
                <a:spcPct val="20000"/>
              </a:spcBef>
              <a:buFont typeface="Arial"/>
            </a:pPr>
            <a:r>
              <a:rPr lang="es-ES" sz="2000" b="1" dirty="0">
                <a:solidFill>
                  <a:srgbClr val="0BAEAC"/>
                </a:solidFill>
                <a:latin typeface="Arial"/>
                <a:ea typeface="+mn-ea"/>
                <a:cs typeface="Arial"/>
              </a:rPr>
              <a:t>¿Qué son los Planes Mes?</a:t>
            </a:r>
            <a:endParaRPr lang="es-ES_tradnl" sz="2000" b="1" dirty="0">
              <a:solidFill>
                <a:srgbClr val="0BAEAC"/>
              </a:solidFill>
              <a:latin typeface="Arial"/>
              <a:ea typeface="+mn-ea"/>
              <a:cs typeface="Arial"/>
            </a:endParaRPr>
          </a:p>
        </p:txBody>
      </p:sp>
      <p:sp>
        <p:nvSpPr>
          <p:cNvPr id="3" name="Marcador de contenido 2"/>
          <p:cNvSpPr>
            <a:spLocks noGrp="1"/>
          </p:cNvSpPr>
          <p:nvPr>
            <p:ph idx="1"/>
          </p:nvPr>
        </p:nvSpPr>
        <p:spPr>
          <a:xfrm>
            <a:off x="388961" y="2028664"/>
            <a:ext cx="8229600" cy="2448046"/>
          </a:xfrm>
        </p:spPr>
        <p:txBody>
          <a:bodyPr>
            <a:normAutofit/>
          </a:bodyPr>
          <a:lstStyle/>
          <a:p>
            <a:pPr algn="just"/>
            <a:r>
              <a:rPr lang="es-MX" sz="1400" dirty="0">
                <a:latin typeface="Arial" charset="0"/>
                <a:ea typeface="Arial" charset="0"/>
                <a:cs typeface="Arial" charset="0"/>
              </a:rPr>
              <a:t>Los Planes de Movilidad Empresarial Sostenible, Planes MES, surgen como una iniciativa del Área Metropolitana del Valle de Aburrá, para que las organizaciones reflexionen sobre los impactos que tienen los viajes de sus colaboradores e implementen estrategias que contribuyan a mejorar la movilidad, la calidad del aire, la salud y la calidad de vida de los habitantes del territorio metropolitano.</a:t>
            </a:r>
          </a:p>
          <a:p>
            <a:endParaRPr lang="es-MX" sz="1400" dirty="0">
              <a:latin typeface="Arial" charset="0"/>
              <a:ea typeface="Arial" charset="0"/>
              <a:cs typeface="Arial" charset="0"/>
            </a:endParaRPr>
          </a:p>
          <a:p>
            <a:pPr algn="just"/>
            <a:r>
              <a:rPr lang="es-MX" sz="1400" dirty="0">
                <a:latin typeface="Arial" charset="0"/>
                <a:ea typeface="Arial" charset="0"/>
                <a:cs typeface="Arial" charset="0"/>
              </a:rPr>
              <a:t>Esta estrategia se enmarca en el </a:t>
            </a:r>
            <a:r>
              <a:rPr lang="es-MX" sz="1400" u="sng" dirty="0">
                <a:latin typeface="Arial" charset="0"/>
                <a:ea typeface="Arial" charset="0"/>
                <a:cs typeface="Arial" charset="0"/>
              </a:rPr>
              <a:t>Plan Integral de Gestión de la Calidad del Aire </a:t>
            </a:r>
            <a:r>
              <a:rPr lang="es-MX" sz="1400" dirty="0">
                <a:latin typeface="Arial" charset="0"/>
                <a:ea typeface="Arial" charset="0"/>
                <a:cs typeface="Arial" charset="0"/>
              </a:rPr>
              <a:t>– </a:t>
            </a:r>
            <a:r>
              <a:rPr lang="es-MX" sz="1400" u="sng" dirty="0">
                <a:latin typeface="Arial" charset="0"/>
                <a:ea typeface="Arial" charset="0"/>
                <a:cs typeface="Arial" charset="0"/>
              </a:rPr>
              <a:t>PIGECA</a:t>
            </a:r>
            <a:r>
              <a:rPr lang="es-MX" sz="1400" dirty="0">
                <a:latin typeface="Arial" charset="0"/>
                <a:ea typeface="Arial" charset="0"/>
                <a:cs typeface="Arial" charset="0"/>
              </a:rPr>
              <a:t> del Valle de Aburrá, hoja de ruta metropolitana que incluye metas de calidad del aire a través del trabajo conjunto entre los distintos actores que cohabitan en el territorio, tanto institucionales, como públicas y privadas.</a:t>
            </a:r>
          </a:p>
        </p:txBody>
      </p:sp>
      <p:sp>
        <p:nvSpPr>
          <p:cNvPr id="4" name="Título 1">
            <a:extLst>
              <a:ext uri="{FF2B5EF4-FFF2-40B4-BE49-F238E27FC236}">
                <a16:creationId xmlns:a16="http://schemas.microsoft.com/office/drawing/2014/main" id="{BC858583-3374-4B53-80CF-2DBAD97D8085}"/>
              </a:ext>
            </a:extLst>
          </p:cNvPr>
          <p:cNvSpPr txBox="1">
            <a:spLocks/>
          </p:cNvSpPr>
          <p:nvPr/>
        </p:nvSpPr>
        <p:spPr>
          <a:xfrm>
            <a:off x="0" y="580355"/>
            <a:ext cx="9144000" cy="4100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buFont typeface="Arial"/>
              <a:buNone/>
            </a:pPr>
            <a:r>
              <a:rPr lang="es-ES" sz="2000" b="1" dirty="0">
                <a:solidFill>
                  <a:srgbClr val="F19408"/>
                </a:solidFill>
                <a:latin typeface="Arial"/>
                <a:ea typeface="+mn-ea"/>
                <a:cs typeface="Arial"/>
              </a:rPr>
              <a:t>DEFINICIONES</a:t>
            </a:r>
            <a:endParaRPr lang="es-ES_tradnl" sz="2000" b="1" dirty="0">
              <a:solidFill>
                <a:srgbClr val="F19408"/>
              </a:solidFill>
              <a:latin typeface="Arial"/>
              <a:ea typeface="+mn-ea"/>
              <a:cs typeface="Arial"/>
            </a:endParaRPr>
          </a:p>
        </p:txBody>
      </p:sp>
    </p:spTree>
    <p:extLst>
      <p:ext uri="{BB962C8B-B14F-4D97-AF65-F5344CB8AC3E}">
        <p14:creationId xmlns:p14="http://schemas.microsoft.com/office/powerpoint/2010/main" val="355697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534" y="738951"/>
            <a:ext cx="8795981" cy="3792106"/>
          </a:xfrm>
        </p:spPr>
        <p:txBody>
          <a:bodyPr>
            <a:normAutofit/>
          </a:bodyPr>
          <a:lstStyle/>
          <a:p>
            <a:pPr marL="0" indent="0" algn="just">
              <a:buNone/>
            </a:pPr>
            <a:r>
              <a:rPr lang="es-ES" sz="1050" b="1" dirty="0">
                <a:solidFill>
                  <a:srgbClr val="0BAEAC"/>
                </a:solidFill>
                <a:latin typeface="Arial" charset="0"/>
                <a:ea typeface="Arial" charset="0"/>
                <a:cs typeface="Arial" charset="0"/>
              </a:rPr>
              <a:t>PIGECA: </a:t>
            </a:r>
            <a:r>
              <a:rPr lang="es-ES" sz="1050" dirty="0">
                <a:latin typeface="Arial" charset="0"/>
                <a:ea typeface="Arial" charset="0"/>
                <a:cs typeface="Arial" charset="0"/>
              </a:rPr>
              <a:t>es el Plan Integral de Gestión de Calidad del Aire que involucra acciones por el aire, proyectado al año 2030, que contiene un conjunto de estrategias para reducir los niveles de contaminación y mejorar la calidad del aire del Valle de Aburrá a corto, mediano y largo plazo; además contiene medidas, metas e instrumentos de medición, para mantener un aire limpio, proteger la salud de la población y propiciar un desarrollo metropolitano sostenible.</a:t>
            </a: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endParaRPr lang="es-ES" sz="1050" dirty="0">
              <a:latin typeface="Arial" charset="0"/>
              <a:ea typeface="Arial" charset="0"/>
              <a:cs typeface="Arial" charset="0"/>
            </a:endParaRPr>
          </a:p>
          <a:p>
            <a:pPr marL="0" indent="0" algn="just">
              <a:buNone/>
            </a:pPr>
            <a:r>
              <a:rPr lang="es-ES" sz="1050" b="1" dirty="0">
                <a:solidFill>
                  <a:srgbClr val="F19408"/>
                </a:solidFill>
                <a:latin typeface="Arial" charset="0"/>
                <a:ea typeface="Arial" charset="0"/>
                <a:cs typeface="Arial" charset="0"/>
              </a:rPr>
              <a:t>Contaminación atmosférica: </a:t>
            </a:r>
            <a:r>
              <a:rPr lang="es-ES" sz="1050" dirty="0">
                <a:latin typeface="Arial" charset="0"/>
                <a:ea typeface="Arial" charset="0"/>
                <a:cs typeface="Arial" charset="0"/>
              </a:rPr>
              <a:t>La contaminación atmosférica es la presencia que existe en el aire de pequeñas partículas o productos secundarios gaseosos que pueden implicar riesgo, daño o molestia para las personas, plantas y animales que se encuentran expuestas a dicho ambiente.</a:t>
            </a:r>
          </a:p>
          <a:p>
            <a:pPr marL="0" indent="0" algn="just">
              <a:buNone/>
            </a:pPr>
            <a:r>
              <a:rPr lang="es-ES" sz="1050" dirty="0">
                <a:latin typeface="Arial" charset="0"/>
                <a:ea typeface="Arial" charset="0"/>
                <a:cs typeface="Arial" charset="0"/>
              </a:rPr>
              <a:t>Los principales medios por los cuales se produce contaminación atmosférica se concentran en los procesos industriales en donde se realiza combustión, así como por fuentes móviles tales como los automóviles. </a:t>
            </a:r>
          </a:p>
        </p:txBody>
      </p:sp>
      <p:pic>
        <p:nvPicPr>
          <p:cNvPr id="1026" name="Picture 2" descr="Por qué el CO₂ produce el efecto invernadero y de dónde sale este gas?">
            <a:extLst>
              <a:ext uri="{FF2B5EF4-FFF2-40B4-BE49-F238E27FC236}">
                <a16:creationId xmlns:a16="http://schemas.microsoft.com/office/drawing/2014/main" id="{8C584E69-BB56-44A9-8BC0-DD0A793F1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404" y="4043007"/>
            <a:ext cx="644999" cy="644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je 5. Industria sostenible, competitiva y productiva">
            <a:extLst>
              <a:ext uri="{FF2B5EF4-FFF2-40B4-BE49-F238E27FC236}">
                <a16:creationId xmlns:a16="http://schemas.microsoft.com/office/drawing/2014/main" id="{5654C2CC-DE4D-4975-8D75-BB8238CEC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636" y="1313076"/>
            <a:ext cx="4504767" cy="202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4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53143"/>
            <a:ext cx="9144000" cy="410086"/>
          </a:xfrm>
        </p:spPr>
        <p:txBody>
          <a:bodyPr vert="horz" lIns="91440" tIns="45720" rIns="91440" bIns="45720" rtlCol="0" anchor="ctr">
            <a:normAutofit/>
          </a:bodyPr>
          <a:lstStyle/>
          <a:p>
            <a:pPr>
              <a:spcBef>
                <a:spcPct val="20000"/>
              </a:spcBef>
              <a:buFont typeface="Arial"/>
            </a:pPr>
            <a:r>
              <a:rPr lang="es-ES" sz="2000" b="1" dirty="0">
                <a:solidFill>
                  <a:srgbClr val="F19408"/>
                </a:solidFill>
                <a:latin typeface="Arial"/>
                <a:ea typeface="+mn-ea"/>
                <a:cs typeface="Arial"/>
              </a:rPr>
              <a:t>¿Quién debe Presentar los Planes Mes?</a:t>
            </a:r>
            <a:endParaRPr lang="es-ES_tradnl" sz="2000" b="1" dirty="0">
              <a:solidFill>
                <a:srgbClr val="F19408"/>
              </a:solidFill>
              <a:latin typeface="Arial"/>
              <a:ea typeface="+mn-ea"/>
              <a:cs typeface="Arial"/>
            </a:endParaRPr>
          </a:p>
        </p:txBody>
      </p:sp>
      <p:sp>
        <p:nvSpPr>
          <p:cNvPr id="6" name="Marcador de contenido 2">
            <a:extLst>
              <a:ext uri="{FF2B5EF4-FFF2-40B4-BE49-F238E27FC236}">
                <a16:creationId xmlns:a16="http://schemas.microsoft.com/office/drawing/2014/main" id="{3E5AC4C5-8936-4A5A-8F00-A6FD9D3B1817}"/>
              </a:ext>
            </a:extLst>
          </p:cNvPr>
          <p:cNvSpPr>
            <a:spLocks noGrp="1"/>
          </p:cNvSpPr>
          <p:nvPr>
            <p:ph idx="1"/>
          </p:nvPr>
        </p:nvSpPr>
        <p:spPr>
          <a:xfrm>
            <a:off x="208800" y="1306654"/>
            <a:ext cx="8683200" cy="3070946"/>
          </a:xfrm>
        </p:spPr>
        <p:txBody>
          <a:bodyPr>
            <a:normAutofit/>
          </a:bodyPr>
          <a:lstStyle/>
          <a:p>
            <a:pPr marL="0" indent="0" algn="just">
              <a:buNone/>
            </a:pPr>
            <a:r>
              <a:rPr lang="es-ES" sz="1200" b="1" dirty="0">
                <a:latin typeface="Arial" charset="0"/>
                <a:ea typeface="Arial" charset="0"/>
                <a:cs typeface="Arial" charset="0"/>
              </a:rPr>
              <a:t>Artículo 3. </a:t>
            </a:r>
            <a:r>
              <a:rPr lang="es-ES" sz="1200" dirty="0">
                <a:latin typeface="Arial" charset="0"/>
                <a:ea typeface="Arial" charset="0"/>
                <a:cs typeface="Arial" charset="0"/>
              </a:rPr>
              <a:t>Ámbito de aplicación.</a:t>
            </a:r>
          </a:p>
          <a:p>
            <a:pPr marL="0" indent="0" algn="just">
              <a:buNone/>
            </a:pPr>
            <a:endParaRPr lang="es-ES" sz="1200" dirty="0">
              <a:latin typeface="Arial" charset="0"/>
              <a:ea typeface="Arial" charset="0"/>
              <a:cs typeface="Arial" charset="0"/>
            </a:endParaRPr>
          </a:p>
          <a:p>
            <a:pPr marL="0" indent="0" algn="just">
              <a:buNone/>
            </a:pPr>
            <a:r>
              <a:rPr lang="es-ES" sz="1200" dirty="0">
                <a:latin typeface="Arial" charset="0"/>
                <a:ea typeface="Arial" charset="0"/>
                <a:cs typeface="Arial" charset="0"/>
              </a:rPr>
              <a:t>Los Planes de Movilidad Empresarial Sostenible — Planes MES-, están dirigidos a todas las organizaciones públicas y privadas con más de 200 colaboradores (directos e indirectos) ubicadas en la jurisdicción del Área Metropolitana del Valle de Aburrá.</a:t>
            </a:r>
          </a:p>
          <a:p>
            <a:pPr marL="0" indent="0" algn="just">
              <a:buNone/>
            </a:pPr>
            <a:endParaRPr lang="es-ES" sz="1200" dirty="0">
              <a:latin typeface="Arial" charset="0"/>
              <a:ea typeface="Arial" charset="0"/>
              <a:cs typeface="Arial" charset="0"/>
            </a:endParaRPr>
          </a:p>
          <a:p>
            <a:pPr marL="0" indent="0" algn="just">
              <a:buNone/>
            </a:pPr>
            <a:r>
              <a:rPr lang="es-ES" sz="1200" b="1" dirty="0">
                <a:latin typeface="Arial" charset="0"/>
                <a:ea typeface="Arial" charset="0"/>
                <a:cs typeface="Arial" charset="0"/>
              </a:rPr>
              <a:t>Parágrafo 1. </a:t>
            </a:r>
            <a:r>
              <a:rPr lang="es-ES" sz="1200" dirty="0">
                <a:latin typeface="Arial" charset="0"/>
                <a:ea typeface="Arial" charset="0"/>
                <a:cs typeface="Arial" charset="0"/>
              </a:rPr>
              <a:t>Cuando la organización cuente con varias sedes o instalaciones dentro de los municipios del Valle de Aburrá, y la suma de los colaboradores (directos e indirectos) sea igual o superior a doscientos (200), también deberán implementar los Planes MES.</a:t>
            </a:r>
          </a:p>
          <a:p>
            <a:pPr marL="0" indent="0" algn="just">
              <a:buNone/>
            </a:pPr>
            <a:endParaRPr lang="es-ES" sz="1200" dirty="0">
              <a:latin typeface="Arial" charset="0"/>
              <a:ea typeface="Arial" charset="0"/>
              <a:cs typeface="Arial" charset="0"/>
            </a:endParaRPr>
          </a:p>
          <a:p>
            <a:pPr marL="0" indent="0" algn="just">
              <a:buNone/>
            </a:pPr>
            <a:r>
              <a:rPr lang="es-ES" sz="1200" b="1" dirty="0">
                <a:latin typeface="Arial" charset="0"/>
                <a:ea typeface="Arial" charset="0"/>
                <a:cs typeface="Arial" charset="0"/>
              </a:rPr>
              <a:t>Parágrafo 2. </a:t>
            </a:r>
            <a:r>
              <a:rPr lang="es-ES" sz="1200" dirty="0">
                <a:latin typeface="Arial" charset="0"/>
                <a:ea typeface="Arial" charset="0"/>
                <a:cs typeface="Arial" charset="0"/>
              </a:rPr>
              <a:t>Las organizaciones públicas y privadas que cuenten con menos de doscientos (200) colaboradores (directos e indirectos), voluntariamente podrán implementar los Planes MES en los términos de la presente Resolución en aras de contribuir con la sostenibilidad ambiental en el Valle de Aburrá.</a:t>
            </a:r>
            <a:endParaRPr lang="es-ES_tradnl" sz="1200" dirty="0">
              <a:latin typeface="Arial" charset="0"/>
              <a:ea typeface="Arial" charset="0"/>
              <a:cs typeface="Arial" charset="0"/>
            </a:endParaRPr>
          </a:p>
        </p:txBody>
      </p:sp>
    </p:spTree>
    <p:extLst>
      <p:ext uri="{BB962C8B-B14F-4D97-AF65-F5344CB8AC3E}">
        <p14:creationId xmlns:p14="http://schemas.microsoft.com/office/powerpoint/2010/main" val="157969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33451A73-D242-429B-9E67-B14390B471CF}"/>
              </a:ext>
            </a:extLst>
          </p:cNvPr>
          <p:cNvSpPr/>
          <p:nvPr/>
        </p:nvSpPr>
        <p:spPr>
          <a:xfrm>
            <a:off x="118945" y="1142908"/>
            <a:ext cx="8906110" cy="510778"/>
          </a:xfrm>
          <a:prstGeom prst="roundRect">
            <a:avLst/>
          </a:prstGeom>
          <a:ln>
            <a:solidFill>
              <a:schemeClr val="tx1"/>
            </a:solidFill>
          </a:ln>
        </p:spPr>
        <p:txBody>
          <a:bodyPr wrap="square" rtlCol="0" anchor="ctr">
            <a:spAutoFit/>
          </a:bodyPr>
          <a:lstStyle/>
          <a:p>
            <a:pPr algn="just"/>
            <a:r>
              <a:rPr lang="es-ES" sz="1200" dirty="0">
                <a:latin typeface="Arial"/>
                <a:cs typeface="Arial"/>
              </a:rPr>
              <a:t>Para el año </a:t>
            </a:r>
            <a:r>
              <a:rPr lang="es-ES" sz="1200" b="1" dirty="0">
                <a:latin typeface="Arial"/>
                <a:cs typeface="Arial"/>
              </a:rPr>
              <a:t>2023 </a:t>
            </a:r>
            <a:r>
              <a:rPr lang="es-ES" sz="1200" dirty="0">
                <a:latin typeface="Arial"/>
                <a:cs typeface="Arial"/>
              </a:rPr>
              <a:t>y hasta el 30 de julio de dicha vigencia, las organizaciones deberán radicar un documento que exponga las estrategias de movilidad sostenible y deberá contar con los siguientes componentes:</a:t>
            </a:r>
            <a:endParaRPr lang="es-CO" sz="1200" dirty="0">
              <a:latin typeface="Arial"/>
              <a:cs typeface="Arial"/>
            </a:endParaRPr>
          </a:p>
        </p:txBody>
      </p:sp>
    </p:spTree>
    <p:extLst>
      <p:ext uri="{BB962C8B-B14F-4D97-AF65-F5344CB8AC3E}">
        <p14:creationId xmlns:p14="http://schemas.microsoft.com/office/powerpoint/2010/main" val="145686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9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C3AB01-98F8-4F01-BBAE-E5BB4B4CCCA0}"/>
              </a:ext>
            </a:extLst>
          </p:cNvPr>
          <p:cNvSpPr txBox="1"/>
          <p:nvPr/>
        </p:nvSpPr>
        <p:spPr>
          <a:xfrm>
            <a:off x="122831" y="1188861"/>
            <a:ext cx="8059002" cy="1520220"/>
          </a:xfrm>
          <a:prstGeom prst="rect">
            <a:avLst/>
          </a:prstGeom>
        </p:spPr>
        <p:txBody>
          <a:bodyPr vert="horz" lIns="91440" tIns="45720" rIns="91440" bIns="45720" rtlCol="0" anchor="ctr">
            <a:normAutofit/>
          </a:bodyPr>
          <a:lstStyle>
            <a:lvl1pPr algn="ctr">
              <a:spcBef>
                <a:spcPct val="20000"/>
              </a:spcBef>
              <a:buFont typeface="Arial"/>
              <a:buNone/>
              <a:defRPr sz="2000" b="1">
                <a:solidFill>
                  <a:srgbClr val="F19408"/>
                </a:solidFill>
                <a:latin typeface="Arial"/>
                <a:cs typeface="Arial"/>
              </a:defRPr>
            </a:lvl1pPr>
          </a:lstStyle>
          <a:p>
            <a:pPr algn="just"/>
            <a:r>
              <a:rPr lang="es-ES" sz="1400" dirty="0">
                <a:solidFill>
                  <a:schemeClr val="tx1"/>
                </a:solidFill>
              </a:rPr>
              <a:t>Componentes del ciclo de Planes de Movilidad Empresarial Sostenible — Planes MES:</a:t>
            </a:r>
          </a:p>
          <a:p>
            <a:pPr algn="just"/>
            <a:endParaRPr lang="es-ES" sz="1400" dirty="0">
              <a:solidFill>
                <a:schemeClr val="tx1"/>
              </a:solidFill>
            </a:endParaRPr>
          </a:p>
          <a:p>
            <a:pPr algn="just"/>
            <a:r>
              <a:rPr lang="es-ES" sz="1200" b="0" dirty="0">
                <a:solidFill>
                  <a:schemeClr val="tx1"/>
                </a:solidFill>
              </a:rPr>
              <a:t>Para el año 2023 y hasta el 30 de julio de dicha vigencia, las organizaciones deberán radicar un documento que exponga las estrategias de movilidad sostenible que continúan vigentes desde la implementación del Plan MES. Su radicación deberá hacerse a través de la página web www.metropol.gov.co &gt; portal de PQRSD &gt; Asunto: Documento cultura Planes MES.</a:t>
            </a:r>
            <a:endParaRPr lang="es-CO" sz="1200" b="0" dirty="0">
              <a:solidFill>
                <a:schemeClr val="tx1"/>
              </a:solidFill>
            </a:endParaRPr>
          </a:p>
        </p:txBody>
      </p:sp>
      <p:sp>
        <p:nvSpPr>
          <p:cNvPr id="4" name="Título 1">
            <a:extLst>
              <a:ext uri="{FF2B5EF4-FFF2-40B4-BE49-F238E27FC236}">
                <a16:creationId xmlns:a16="http://schemas.microsoft.com/office/drawing/2014/main" id="{FFBD4EFA-BAFD-4B85-9545-F606204C1A20}"/>
              </a:ext>
            </a:extLst>
          </p:cNvPr>
          <p:cNvSpPr txBox="1">
            <a:spLocks/>
          </p:cNvSpPr>
          <p:nvPr/>
        </p:nvSpPr>
        <p:spPr>
          <a:xfrm>
            <a:off x="61416" y="540370"/>
            <a:ext cx="9144000" cy="494716"/>
          </a:xfrm>
          <a:prstGeom prst="rect">
            <a:avLst/>
          </a:prstGeom>
        </p:spPr>
        <p:txBody>
          <a:bodyPr vert="horz" lIns="91440" tIns="45720" rIns="91440" bIns="45720" rtlCol="0" anchor="ctr">
            <a:normAutofit fontScale="85000" lnSpcReduction="20000"/>
          </a:bodyPr>
          <a:lstStyle>
            <a:lvl1pPr algn="ctr">
              <a:spcBef>
                <a:spcPct val="20000"/>
              </a:spcBef>
              <a:buFont typeface="Arial"/>
              <a:buNone/>
              <a:defRPr b="1">
                <a:solidFill>
                  <a:srgbClr val="F19408"/>
                </a:solidFill>
                <a:latin typeface="Arial"/>
                <a:cs typeface="Arial"/>
              </a:defRPr>
            </a:lvl1pPr>
          </a:lstStyle>
          <a:p>
            <a:r>
              <a:rPr lang="es-ES" dirty="0"/>
              <a:t>¿Cuáles son los Pasos para la Adopción del Plan MES bajo la Resolución Metropolitana 0756 del 2023?</a:t>
            </a:r>
            <a:endParaRPr lang="es-ES_tradnl" dirty="0"/>
          </a:p>
        </p:txBody>
      </p:sp>
    </p:spTree>
    <p:extLst>
      <p:ext uri="{BB962C8B-B14F-4D97-AF65-F5344CB8AC3E}">
        <p14:creationId xmlns:p14="http://schemas.microsoft.com/office/powerpoint/2010/main" val="409680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58C9224-DFDA-4CDE-8839-DD77AC37115D}"/>
              </a:ext>
            </a:extLst>
          </p:cNvPr>
          <p:cNvSpPr txBox="1">
            <a:spLocks/>
          </p:cNvSpPr>
          <p:nvPr/>
        </p:nvSpPr>
        <p:spPr>
          <a:xfrm>
            <a:off x="0" y="431188"/>
            <a:ext cx="9144000" cy="494716"/>
          </a:xfrm>
          <a:prstGeom prst="rect">
            <a:avLst/>
          </a:prstGeom>
        </p:spPr>
        <p:txBody>
          <a:bodyPr vert="horz" lIns="91440" tIns="45720" rIns="91440" bIns="45720" rtlCol="0" anchor="ctr">
            <a:normAutofit/>
          </a:bodyPr>
          <a:lstStyle>
            <a:lvl1pPr algn="ctr">
              <a:spcBef>
                <a:spcPct val="20000"/>
              </a:spcBef>
              <a:buFont typeface="Arial"/>
              <a:buNone/>
              <a:defRPr b="1">
                <a:solidFill>
                  <a:srgbClr val="F19408"/>
                </a:solidFill>
                <a:latin typeface="Arial"/>
                <a:cs typeface="Arial"/>
              </a:defRPr>
            </a:lvl1pPr>
          </a:lstStyle>
          <a:p>
            <a:r>
              <a:rPr lang="es-ES" dirty="0"/>
              <a:t>Plan MES bajo la Resolución Metropolitana 0756 del 2023?</a:t>
            </a:r>
            <a:endParaRPr lang="es-ES_tradnl" dirty="0"/>
          </a:p>
        </p:txBody>
      </p:sp>
      <p:sp>
        <p:nvSpPr>
          <p:cNvPr id="7" name="Marcador de contenido 2">
            <a:extLst>
              <a:ext uri="{FF2B5EF4-FFF2-40B4-BE49-F238E27FC236}">
                <a16:creationId xmlns:a16="http://schemas.microsoft.com/office/drawing/2014/main" id="{0CB6ECB9-D064-4397-819D-2266DD839EF4}"/>
              </a:ext>
            </a:extLst>
          </p:cNvPr>
          <p:cNvSpPr>
            <a:spLocks noGrp="1"/>
          </p:cNvSpPr>
          <p:nvPr>
            <p:ph idx="1"/>
          </p:nvPr>
        </p:nvSpPr>
        <p:spPr>
          <a:xfrm>
            <a:off x="0" y="925904"/>
            <a:ext cx="8982600" cy="691356"/>
          </a:xfrm>
        </p:spPr>
        <p:txBody>
          <a:bodyPr>
            <a:normAutofit/>
          </a:bodyPr>
          <a:lstStyle/>
          <a:p>
            <a:pPr marL="0" indent="0" algn="just">
              <a:buNone/>
            </a:pPr>
            <a:r>
              <a:rPr lang="es-ES" sz="1200" b="1" dirty="0">
                <a:latin typeface="Arial" charset="0"/>
                <a:ea typeface="Arial" charset="0"/>
                <a:cs typeface="Arial" charset="0"/>
              </a:rPr>
              <a:t>1. Planeación: </a:t>
            </a:r>
            <a:r>
              <a:rPr lang="es-ES" sz="1200" dirty="0">
                <a:latin typeface="Arial" charset="0"/>
                <a:ea typeface="Arial" charset="0"/>
                <a:cs typeface="Arial" charset="0"/>
              </a:rPr>
              <a:t>Corresponde a la fase inicial de la segunda etapa de Planes MES (2024-2030). Solo deberá presentarse una única vez y para esto la Plataforma PMES SIM V.5. estará habilitada los primeros cinco (5) meses del año a partir del 2024. Durante esta etapa se debe desarrollar lo siguiente:</a:t>
            </a:r>
            <a:endParaRPr lang="es-ES_tradnl" sz="1200" dirty="0">
              <a:latin typeface="Arial" charset="0"/>
              <a:ea typeface="Arial" charset="0"/>
              <a:cs typeface="Arial" charset="0"/>
            </a:endParaRPr>
          </a:p>
        </p:txBody>
      </p:sp>
      <p:graphicFrame>
        <p:nvGraphicFramePr>
          <p:cNvPr id="2" name="Diagrama 1">
            <a:extLst>
              <a:ext uri="{FF2B5EF4-FFF2-40B4-BE49-F238E27FC236}">
                <a16:creationId xmlns:a16="http://schemas.microsoft.com/office/drawing/2014/main" id="{2FD66463-95CF-4684-A9AF-A06A196F3ADD}"/>
              </a:ext>
            </a:extLst>
          </p:cNvPr>
          <p:cNvGraphicFramePr/>
          <p:nvPr>
            <p:extLst>
              <p:ext uri="{D42A27DB-BD31-4B8C-83A1-F6EECF244321}">
                <p14:modId xmlns:p14="http://schemas.microsoft.com/office/powerpoint/2010/main" val="2794348050"/>
              </p:ext>
            </p:extLst>
          </p:nvPr>
        </p:nvGraphicFramePr>
        <p:xfrm>
          <a:off x="2191576" y="1478965"/>
          <a:ext cx="6096000" cy="3316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42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486F1-581F-4EE0-917D-E7DC245B9AD8}"/>
              </a:ext>
            </a:extLst>
          </p:cNvPr>
          <p:cNvSpPr>
            <a:spLocks noGrp="1"/>
          </p:cNvSpPr>
          <p:nvPr>
            <p:ph type="title"/>
          </p:nvPr>
        </p:nvSpPr>
        <p:spPr>
          <a:xfrm>
            <a:off x="0" y="422026"/>
            <a:ext cx="9144000" cy="494716"/>
          </a:xfrm>
        </p:spPr>
        <p:txBody>
          <a:bodyPr>
            <a:noAutofit/>
          </a:bodyPr>
          <a:lstStyle/>
          <a:p>
            <a:pPr algn="ctr"/>
            <a:r>
              <a:rPr lang="es-MX" sz="1800" b="1" dirty="0">
                <a:solidFill>
                  <a:srgbClr val="B4C320"/>
                </a:solidFill>
                <a:latin typeface="Arial" charset="0"/>
                <a:ea typeface="Arial" charset="0"/>
                <a:cs typeface="Arial" charset="0"/>
              </a:rPr>
              <a:t>Pasos para la adopción de un Plan MES:</a:t>
            </a:r>
            <a:endParaRPr lang="es-ES_tradnl" sz="1800" b="1" dirty="0">
              <a:solidFill>
                <a:srgbClr val="B4C320"/>
              </a:solidFill>
              <a:latin typeface="Arial" charset="0"/>
              <a:ea typeface="Arial" charset="0"/>
              <a:cs typeface="Arial" charset="0"/>
            </a:endParaRPr>
          </a:p>
        </p:txBody>
      </p:sp>
      <p:sp>
        <p:nvSpPr>
          <p:cNvPr id="3" name="Marcador de contenido 2">
            <a:extLst>
              <a:ext uri="{FF2B5EF4-FFF2-40B4-BE49-F238E27FC236}">
                <a16:creationId xmlns:a16="http://schemas.microsoft.com/office/drawing/2014/main" id="{55710EDC-78D0-4C07-BB16-AB5A700C0A8B}"/>
              </a:ext>
            </a:extLst>
          </p:cNvPr>
          <p:cNvSpPr>
            <a:spLocks noGrp="1"/>
          </p:cNvSpPr>
          <p:nvPr>
            <p:ph idx="1"/>
          </p:nvPr>
        </p:nvSpPr>
        <p:spPr>
          <a:xfrm>
            <a:off x="0" y="820793"/>
            <a:ext cx="9144000" cy="669188"/>
          </a:xfrm>
        </p:spPr>
        <p:txBody>
          <a:bodyPr>
            <a:normAutofit/>
          </a:bodyPr>
          <a:lstStyle/>
          <a:p>
            <a:pPr marL="0" indent="0" algn="just">
              <a:buNone/>
            </a:pPr>
            <a:r>
              <a:rPr lang="es-MX" sz="1100" dirty="0">
                <a:latin typeface="Arial" charset="0"/>
                <a:ea typeface="Arial" charset="0"/>
                <a:cs typeface="Arial" charset="0"/>
              </a:rPr>
              <a:t>Para formular e implementar los Planes MES, es necesario el compromiso de la alta dirección, para que toda la organización se disponga a implementar y acoger las estrategias que permitan un cambio de hábito hacia la movilidad sostenible.  Adicionalmente, se deberá conformar un comité y designar un líder que  elabore, impulse y monitoree el desarrollo de los Planes al interior de la organización, entre otras acciones.</a:t>
            </a:r>
            <a:endParaRPr lang="es-ES_tradnl" sz="1100" dirty="0">
              <a:latin typeface="Arial" charset="0"/>
              <a:ea typeface="Arial" charset="0"/>
              <a:cs typeface="Arial" charset="0"/>
            </a:endParaRPr>
          </a:p>
        </p:txBody>
      </p:sp>
      <p:graphicFrame>
        <p:nvGraphicFramePr>
          <p:cNvPr id="4" name="Diagrama 3">
            <a:extLst>
              <a:ext uri="{FF2B5EF4-FFF2-40B4-BE49-F238E27FC236}">
                <a16:creationId xmlns:a16="http://schemas.microsoft.com/office/drawing/2014/main" id="{BB36B18B-7190-47FF-B69D-3C81EA65F072}"/>
              </a:ext>
            </a:extLst>
          </p:cNvPr>
          <p:cNvGraphicFramePr/>
          <p:nvPr>
            <p:extLst>
              <p:ext uri="{D42A27DB-BD31-4B8C-83A1-F6EECF244321}">
                <p14:modId xmlns:p14="http://schemas.microsoft.com/office/powerpoint/2010/main" val="1153722504"/>
              </p:ext>
            </p:extLst>
          </p:nvPr>
        </p:nvGraphicFramePr>
        <p:xfrm>
          <a:off x="2095972" y="2064482"/>
          <a:ext cx="3067744" cy="269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02A610B2-C398-407B-B795-3FA95F238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3388" y="2154475"/>
            <a:ext cx="661696" cy="798399"/>
          </a:xfrm>
          <a:prstGeom prst="rect">
            <a:avLst/>
          </a:prstGeom>
        </p:spPr>
      </p:pic>
      <p:pic>
        <p:nvPicPr>
          <p:cNvPr id="6" name="Picture 4" descr="83,739 Lider Dibujo Animado Imágenes y Fotos - 123RF">
            <a:extLst>
              <a:ext uri="{FF2B5EF4-FFF2-40B4-BE49-F238E27FC236}">
                <a16:creationId xmlns:a16="http://schemas.microsoft.com/office/drawing/2014/main" id="{252F530F-6230-4975-A898-DA62C303B3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523" t="7582" b="18050"/>
          <a:stretch/>
        </p:blipFill>
        <p:spPr bwMode="auto">
          <a:xfrm flipH="1">
            <a:off x="2095972" y="2952874"/>
            <a:ext cx="719111" cy="865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83,739 Lider Dibujo Animado Imágenes y Fotos - 123RF">
            <a:extLst>
              <a:ext uri="{FF2B5EF4-FFF2-40B4-BE49-F238E27FC236}">
                <a16:creationId xmlns:a16="http://schemas.microsoft.com/office/drawing/2014/main" id="{EA8E0AF0-A638-4A11-98F9-CB5CBFCAB2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13" t="20886" r="39218" b="11417"/>
          <a:stretch/>
        </p:blipFill>
        <p:spPr bwMode="auto">
          <a:xfrm flipH="1">
            <a:off x="2066591" y="3809506"/>
            <a:ext cx="835290" cy="67340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D87B92F-4C76-4DF3-8E1E-7FB8D5CBFAAA}"/>
              </a:ext>
            </a:extLst>
          </p:cNvPr>
          <p:cNvPicPr>
            <a:picLocks noChangeAspect="1"/>
          </p:cNvPicPr>
          <p:nvPr/>
        </p:nvPicPr>
        <p:blipFill rotWithShape="1">
          <a:blip r:embed="rId9"/>
          <a:srcRect l="25430" t="18659" r="30047" b="17437"/>
          <a:stretch/>
        </p:blipFill>
        <p:spPr>
          <a:xfrm>
            <a:off x="277794" y="2886711"/>
            <a:ext cx="590624" cy="847719"/>
          </a:xfrm>
          <a:prstGeom prst="rect">
            <a:avLst/>
          </a:prstGeom>
        </p:spPr>
      </p:pic>
      <p:cxnSp>
        <p:nvCxnSpPr>
          <p:cNvPr id="9" name="Conector recto de flecha 8">
            <a:extLst>
              <a:ext uri="{FF2B5EF4-FFF2-40B4-BE49-F238E27FC236}">
                <a16:creationId xmlns:a16="http://schemas.microsoft.com/office/drawing/2014/main" id="{DFE68793-8717-40CE-8632-EA2D17A23D79}"/>
              </a:ext>
            </a:extLst>
          </p:cNvPr>
          <p:cNvCxnSpPr>
            <a:cxnSpLocks/>
            <a:stCxn id="8" idx="3"/>
            <a:endCxn id="5" idx="1"/>
          </p:cNvCxnSpPr>
          <p:nvPr/>
        </p:nvCxnSpPr>
        <p:spPr>
          <a:xfrm flipV="1">
            <a:off x="868418" y="2553675"/>
            <a:ext cx="1284970" cy="75689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2DCB955-01CB-445A-A23A-D7A2DB73A1E8}"/>
              </a:ext>
            </a:extLst>
          </p:cNvPr>
          <p:cNvCxnSpPr>
            <a:cxnSpLocks/>
            <a:stCxn id="8" idx="3"/>
            <a:endCxn id="6" idx="3"/>
          </p:cNvCxnSpPr>
          <p:nvPr/>
        </p:nvCxnSpPr>
        <p:spPr>
          <a:xfrm>
            <a:off x="868418" y="3310571"/>
            <a:ext cx="1227554" cy="7507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EB167151-F383-4FB3-BAC1-18FD3CC555C8}"/>
              </a:ext>
            </a:extLst>
          </p:cNvPr>
          <p:cNvCxnSpPr>
            <a:cxnSpLocks/>
            <a:stCxn id="8" idx="3"/>
            <a:endCxn id="7" idx="3"/>
          </p:cNvCxnSpPr>
          <p:nvPr/>
        </p:nvCxnSpPr>
        <p:spPr>
          <a:xfrm>
            <a:off x="868418" y="3310571"/>
            <a:ext cx="1198173" cy="8356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id="{AF3FB207-3B0D-4AE7-B0E2-49292E7BDDD6}"/>
              </a:ext>
            </a:extLst>
          </p:cNvPr>
          <p:cNvSpPr txBox="1">
            <a:spLocks/>
          </p:cNvSpPr>
          <p:nvPr/>
        </p:nvSpPr>
        <p:spPr>
          <a:xfrm>
            <a:off x="4690771" y="1607475"/>
            <a:ext cx="4337223" cy="151103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ES" sz="1000" dirty="0">
                <a:latin typeface="Arial" charset="0"/>
                <a:ea typeface="Arial" charset="0"/>
                <a:cs typeface="Arial" charset="0"/>
              </a:rPr>
              <a:t>La formulación e implementación del PMES son un compromiso y responsabilidad de la alta dirección de la organización, quien debe manifestar su compromiso expreso con el Desarrollo del Plan MES.</a:t>
            </a:r>
          </a:p>
          <a:p>
            <a:pPr marL="0" indent="0" algn="just">
              <a:buFont typeface="Arial"/>
              <a:buNone/>
            </a:pPr>
            <a:endParaRPr lang="es-ES" sz="1000" dirty="0">
              <a:latin typeface="Arial" charset="0"/>
              <a:ea typeface="Arial" charset="0"/>
              <a:cs typeface="Arial" charset="0"/>
            </a:endParaRPr>
          </a:p>
          <a:p>
            <a:pPr marL="0" indent="0" algn="just">
              <a:buFont typeface="Arial"/>
              <a:buNone/>
            </a:pPr>
            <a:r>
              <a:rPr lang="es-ES" sz="1000" dirty="0">
                <a:latin typeface="Arial" charset="0"/>
                <a:ea typeface="Arial" charset="0"/>
                <a:cs typeface="Arial" charset="0"/>
              </a:rPr>
              <a:t>Las responsabilidades de la alta dirección incluyen:</a:t>
            </a:r>
          </a:p>
          <a:p>
            <a:pPr marL="0" indent="0" algn="just">
              <a:buNone/>
            </a:pPr>
            <a:r>
              <a:rPr lang="es-ES_tradnl" sz="900" dirty="0">
                <a:latin typeface="Arial" charset="0"/>
                <a:ea typeface="Arial" charset="0"/>
                <a:cs typeface="Arial" charset="0"/>
              </a:rPr>
              <a:t>• Seleccionar al Promotor</a:t>
            </a:r>
          </a:p>
          <a:p>
            <a:pPr marL="0" indent="0" algn="just">
              <a:buFont typeface="Arial"/>
              <a:buNone/>
            </a:pPr>
            <a:r>
              <a:rPr lang="es-ES_tradnl" sz="900" dirty="0">
                <a:latin typeface="Arial" charset="0"/>
                <a:ea typeface="Arial" charset="0"/>
                <a:cs typeface="Arial" charset="0"/>
              </a:rPr>
              <a:t>• Definir los objetivos</a:t>
            </a:r>
          </a:p>
          <a:p>
            <a:pPr marL="0" indent="0" algn="just">
              <a:buFont typeface="Arial"/>
              <a:buNone/>
            </a:pPr>
            <a:r>
              <a:rPr lang="es-ES_tradnl" sz="900" dirty="0">
                <a:latin typeface="Arial" charset="0"/>
                <a:ea typeface="Arial" charset="0"/>
                <a:cs typeface="Arial" charset="0"/>
              </a:rPr>
              <a:t>• Promover estrategias</a:t>
            </a:r>
          </a:p>
          <a:p>
            <a:pPr marL="0" indent="0" algn="just">
              <a:buFont typeface="Arial"/>
              <a:buNone/>
            </a:pPr>
            <a:r>
              <a:rPr lang="es-ES_tradnl" sz="900" dirty="0">
                <a:latin typeface="Arial" charset="0"/>
                <a:ea typeface="Arial" charset="0"/>
                <a:cs typeface="Arial" charset="0"/>
              </a:rPr>
              <a:t>• Difundir, Publicar y Reportar el PMES</a:t>
            </a:r>
          </a:p>
        </p:txBody>
      </p:sp>
    </p:spTree>
    <p:extLst>
      <p:ext uri="{BB962C8B-B14F-4D97-AF65-F5344CB8AC3E}">
        <p14:creationId xmlns:p14="http://schemas.microsoft.com/office/powerpoint/2010/main" val="26063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08110C-B703-4868-B221-FB2BC8A18780}"/>
              </a:ext>
            </a:extLst>
          </p:cNvPr>
          <p:cNvSpPr>
            <a:spLocks noGrp="1"/>
          </p:cNvSpPr>
          <p:nvPr>
            <p:ph type="title"/>
          </p:nvPr>
        </p:nvSpPr>
        <p:spPr>
          <a:xfrm>
            <a:off x="0" y="716921"/>
            <a:ext cx="9144000" cy="384061"/>
          </a:xfrm>
        </p:spPr>
        <p:txBody>
          <a:bodyPr>
            <a:noAutofit/>
          </a:bodyPr>
          <a:lstStyle/>
          <a:p>
            <a:pPr algn="ctr"/>
            <a:r>
              <a:rPr lang="es-MX" sz="2400" b="1" dirty="0">
                <a:solidFill>
                  <a:srgbClr val="B4C320"/>
                </a:solidFill>
                <a:latin typeface="Arial" charset="0"/>
                <a:ea typeface="Arial" charset="0"/>
                <a:cs typeface="Arial" charset="0"/>
              </a:rPr>
              <a:t>Responsabilidades del Comité de Movilidad Sostenible</a:t>
            </a:r>
            <a:endParaRPr lang="es-ES_tradnl" sz="2400" b="1" dirty="0">
              <a:solidFill>
                <a:srgbClr val="B4C320"/>
              </a:solidFill>
              <a:latin typeface="Arial" charset="0"/>
              <a:ea typeface="Arial" charset="0"/>
              <a:cs typeface="Arial" charset="0"/>
            </a:endParaRPr>
          </a:p>
        </p:txBody>
      </p:sp>
      <p:graphicFrame>
        <p:nvGraphicFramePr>
          <p:cNvPr id="9" name="Diagrama 8">
            <a:extLst>
              <a:ext uri="{FF2B5EF4-FFF2-40B4-BE49-F238E27FC236}">
                <a16:creationId xmlns:a16="http://schemas.microsoft.com/office/drawing/2014/main" id="{CD96783E-2012-4A8E-947A-0ACB89DFFC44}"/>
              </a:ext>
            </a:extLst>
          </p:cNvPr>
          <p:cNvGraphicFramePr/>
          <p:nvPr>
            <p:extLst>
              <p:ext uri="{D42A27DB-BD31-4B8C-83A1-F6EECF244321}">
                <p14:modId xmlns:p14="http://schemas.microsoft.com/office/powerpoint/2010/main" val="709151452"/>
              </p:ext>
            </p:extLst>
          </p:nvPr>
        </p:nvGraphicFramePr>
        <p:xfrm>
          <a:off x="179108" y="1721206"/>
          <a:ext cx="4392892" cy="290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B285ED87-A624-4410-B3B4-D6083ACBB442}"/>
              </a:ext>
            </a:extLst>
          </p:cNvPr>
          <p:cNvGraphicFramePr/>
          <p:nvPr>
            <p:extLst>
              <p:ext uri="{D42A27DB-BD31-4B8C-83A1-F6EECF244321}">
                <p14:modId xmlns:p14="http://schemas.microsoft.com/office/powerpoint/2010/main" val="2075361188"/>
              </p:ext>
            </p:extLst>
          </p:nvPr>
        </p:nvGraphicFramePr>
        <p:xfrm>
          <a:off x="4928840" y="1740498"/>
          <a:ext cx="4133385" cy="28235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3671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199" y="1656257"/>
            <a:ext cx="8384399" cy="19932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dirty="0">
                <a:solidFill>
                  <a:srgbClr val="F19408"/>
                </a:solidFill>
                <a:latin typeface="Arial Black"/>
                <a:cs typeface="Arial Black"/>
              </a:rPr>
              <a:t>PLANES DE MOVILIDAD EMPRESARIAL SOSTENIBLE</a:t>
            </a:r>
          </a:p>
          <a:p>
            <a:pPr marL="0" indent="0" algn="just">
              <a:buFont typeface="Arial"/>
              <a:buNone/>
            </a:pPr>
            <a:endParaRPr lang="es-ES" dirty="0">
              <a:solidFill>
                <a:srgbClr val="F19408"/>
              </a:solidFill>
              <a:latin typeface="Arial Black"/>
              <a:cs typeface="Arial Black"/>
            </a:endParaRPr>
          </a:p>
          <a:p>
            <a:pPr marL="0" indent="0" algn="ctr">
              <a:buFont typeface="Arial"/>
              <a:buNone/>
            </a:pPr>
            <a:r>
              <a:rPr lang="es-ES" dirty="0">
                <a:solidFill>
                  <a:srgbClr val="F19408"/>
                </a:solidFill>
                <a:latin typeface="Arial Black"/>
                <a:cs typeface="Arial Black"/>
              </a:rPr>
              <a:t>PLANES MES</a:t>
            </a:r>
          </a:p>
        </p:txBody>
      </p:sp>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35537-625F-4058-9743-03885FF1C6FD}"/>
              </a:ext>
            </a:extLst>
          </p:cNvPr>
          <p:cNvSpPr>
            <a:spLocks noGrp="1"/>
          </p:cNvSpPr>
          <p:nvPr>
            <p:ph type="title"/>
          </p:nvPr>
        </p:nvSpPr>
        <p:spPr>
          <a:xfrm>
            <a:off x="89210" y="618920"/>
            <a:ext cx="8854068" cy="330766"/>
          </a:xfrm>
        </p:spPr>
        <p:txBody>
          <a:bodyPr>
            <a:normAutofit fontScale="90000"/>
          </a:bodyPr>
          <a:lstStyle/>
          <a:p>
            <a:pPr algn="ctr"/>
            <a:r>
              <a:rPr lang="es-ES_tradnl" sz="2000" b="1" dirty="0">
                <a:solidFill>
                  <a:srgbClr val="B4C320"/>
                </a:solidFill>
                <a:latin typeface="Arial" charset="0"/>
                <a:ea typeface="Arial" charset="0"/>
                <a:cs typeface="Arial" charset="0"/>
              </a:rPr>
              <a:t>Evaluación de Sitio</a:t>
            </a:r>
          </a:p>
        </p:txBody>
      </p:sp>
      <p:sp>
        <p:nvSpPr>
          <p:cNvPr id="3" name="Marcador de contenido 2">
            <a:extLst>
              <a:ext uri="{FF2B5EF4-FFF2-40B4-BE49-F238E27FC236}">
                <a16:creationId xmlns:a16="http://schemas.microsoft.com/office/drawing/2014/main" id="{F9BDB547-299F-4721-860B-CDF9E1C5124A}"/>
              </a:ext>
            </a:extLst>
          </p:cNvPr>
          <p:cNvSpPr>
            <a:spLocks noGrp="1"/>
          </p:cNvSpPr>
          <p:nvPr>
            <p:ph idx="1"/>
          </p:nvPr>
        </p:nvSpPr>
        <p:spPr>
          <a:xfrm>
            <a:off x="89210" y="1552068"/>
            <a:ext cx="8918311" cy="986422"/>
          </a:xfrm>
        </p:spPr>
        <p:txBody>
          <a:bodyPr>
            <a:normAutofit/>
          </a:bodyPr>
          <a:lstStyle/>
          <a:p>
            <a:pPr algn="just"/>
            <a:r>
              <a:rPr lang="es-MX" sz="1400" dirty="0">
                <a:latin typeface="Arial" charset="0"/>
                <a:ea typeface="Arial" charset="0"/>
                <a:cs typeface="Arial" charset="0"/>
              </a:rPr>
              <a:t>Permite identificar las condiciones del entorno, infraestructura, recursos y programas de movilidad existentes en las organizaciones. Esta evaluación sirve de base para identificar las potenciales alternativas para la implementación de estrategias de movilidad sostenible al interior de la organización. La evaluación de sitio comprenderá:</a:t>
            </a:r>
            <a:endParaRPr lang="es-ES_tradnl" sz="1400" dirty="0">
              <a:latin typeface="Arial" charset="0"/>
              <a:ea typeface="Arial" charset="0"/>
              <a:cs typeface="Arial" charset="0"/>
            </a:endParaRPr>
          </a:p>
        </p:txBody>
      </p:sp>
      <p:pic>
        <p:nvPicPr>
          <p:cNvPr id="4" name="Picture 2" descr="Estudiante con formulario de papel de examen con evaluación fallida  ilustración vectorial de dibujos animados plana | Vector Premium">
            <a:extLst>
              <a:ext uri="{FF2B5EF4-FFF2-40B4-BE49-F238E27FC236}">
                <a16:creationId xmlns:a16="http://schemas.microsoft.com/office/drawing/2014/main" id="{8C1B3BF8-68C9-4182-B7D2-0E0392344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109" y="2571750"/>
            <a:ext cx="1054364" cy="1054364"/>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hacia abajo 4">
            <a:extLst>
              <a:ext uri="{FF2B5EF4-FFF2-40B4-BE49-F238E27FC236}">
                <a16:creationId xmlns:a16="http://schemas.microsoft.com/office/drawing/2014/main" id="{86AA2033-183A-4E62-B8D4-3457A5C0F54B}"/>
              </a:ext>
            </a:extLst>
          </p:cNvPr>
          <p:cNvSpPr/>
          <p:nvPr/>
        </p:nvSpPr>
        <p:spPr>
          <a:xfrm>
            <a:off x="4087175" y="3480061"/>
            <a:ext cx="858137" cy="923651"/>
          </a:xfrm>
          <a:prstGeom prst="downArrow">
            <a:avLst/>
          </a:prstGeom>
          <a:solidFill>
            <a:srgbClr val="B4C320"/>
          </a:solidFill>
          <a:ln>
            <a:solidFill>
              <a:srgbClr val="B4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Tree>
    <p:extLst>
      <p:ext uri="{BB962C8B-B14F-4D97-AF65-F5344CB8AC3E}">
        <p14:creationId xmlns:p14="http://schemas.microsoft.com/office/powerpoint/2010/main" val="162711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135CA-D779-48E6-B071-B6F9BAF34F28}"/>
              </a:ext>
            </a:extLst>
          </p:cNvPr>
          <p:cNvSpPr>
            <a:spLocks noGrp="1"/>
          </p:cNvSpPr>
          <p:nvPr>
            <p:ph type="title"/>
          </p:nvPr>
        </p:nvSpPr>
        <p:spPr>
          <a:xfrm>
            <a:off x="250251" y="388878"/>
            <a:ext cx="8535457" cy="431319"/>
          </a:xfrm>
        </p:spPr>
        <p:txBody>
          <a:bodyPr>
            <a:noAutofit/>
          </a:bodyPr>
          <a:lstStyle/>
          <a:p>
            <a:r>
              <a:rPr lang="es-MX" sz="1600" b="1" dirty="0">
                <a:solidFill>
                  <a:srgbClr val="B4C320"/>
                </a:solidFill>
                <a:latin typeface="Arial" charset="0"/>
                <a:ea typeface="Arial" charset="0"/>
                <a:cs typeface="Arial" charset="0"/>
              </a:rPr>
              <a:t>Identificación de información general de la organización:</a:t>
            </a:r>
            <a:endParaRPr lang="es-ES_tradnl" sz="1600" b="1" dirty="0">
              <a:solidFill>
                <a:srgbClr val="B4C320"/>
              </a:solidFill>
              <a:latin typeface="Arial" charset="0"/>
              <a:ea typeface="Arial" charset="0"/>
              <a:cs typeface="Arial" charset="0"/>
            </a:endParaRPr>
          </a:p>
        </p:txBody>
      </p:sp>
      <p:pic>
        <p:nvPicPr>
          <p:cNvPr id="3" name="Marcador de contenido 4">
            <a:extLst>
              <a:ext uri="{FF2B5EF4-FFF2-40B4-BE49-F238E27FC236}">
                <a16:creationId xmlns:a16="http://schemas.microsoft.com/office/drawing/2014/main" id="{2FE1107D-C208-4AE7-AA6F-1D4F6FF12656}"/>
              </a:ext>
            </a:extLst>
          </p:cNvPr>
          <p:cNvPicPr>
            <a:picLocks noGrp="1" noChangeAspect="1"/>
          </p:cNvPicPr>
          <p:nvPr>
            <p:ph idx="1"/>
          </p:nvPr>
        </p:nvPicPr>
        <p:blipFill>
          <a:blip r:embed="rId2"/>
          <a:stretch>
            <a:fillRect/>
          </a:stretch>
        </p:blipFill>
        <p:spPr>
          <a:xfrm>
            <a:off x="7856820" y="3374479"/>
            <a:ext cx="1422001" cy="1422001"/>
          </a:xfrm>
        </p:spPr>
      </p:pic>
      <p:sp>
        <p:nvSpPr>
          <p:cNvPr id="4" name="Rectángulo 3">
            <a:extLst>
              <a:ext uri="{FF2B5EF4-FFF2-40B4-BE49-F238E27FC236}">
                <a16:creationId xmlns:a16="http://schemas.microsoft.com/office/drawing/2014/main" id="{D06D3CF1-297A-4C4D-ABD9-99BBFB23A6BC}"/>
              </a:ext>
            </a:extLst>
          </p:cNvPr>
          <p:cNvSpPr/>
          <p:nvPr/>
        </p:nvSpPr>
        <p:spPr>
          <a:xfrm>
            <a:off x="136900" y="1233462"/>
            <a:ext cx="3533840" cy="600225"/>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La información de contacto de la organización y del Promotor y La actividad económica de la organización.</a:t>
            </a:r>
            <a:endParaRPr lang="es-CO" sz="1050" dirty="0">
              <a:solidFill>
                <a:schemeClr val="tx1"/>
              </a:solidFill>
            </a:endParaRPr>
          </a:p>
        </p:txBody>
      </p:sp>
      <p:sp>
        <p:nvSpPr>
          <p:cNvPr id="5" name="Rectángulo 4">
            <a:extLst>
              <a:ext uri="{FF2B5EF4-FFF2-40B4-BE49-F238E27FC236}">
                <a16:creationId xmlns:a16="http://schemas.microsoft.com/office/drawing/2014/main" id="{F6EF705D-A85B-492A-B1C8-8EB6CF1D4A52}"/>
              </a:ext>
            </a:extLst>
          </p:cNvPr>
          <p:cNvSpPr/>
          <p:nvPr/>
        </p:nvSpPr>
        <p:spPr>
          <a:xfrm>
            <a:off x="4517979" y="3063658"/>
            <a:ext cx="3544062" cy="482716"/>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Número de estacionamientos disponibles dentro de la infraestructura de la organización para bicicletas</a:t>
            </a:r>
          </a:p>
        </p:txBody>
      </p:sp>
      <p:sp>
        <p:nvSpPr>
          <p:cNvPr id="6" name="Rectángulo 5">
            <a:extLst>
              <a:ext uri="{FF2B5EF4-FFF2-40B4-BE49-F238E27FC236}">
                <a16:creationId xmlns:a16="http://schemas.microsoft.com/office/drawing/2014/main" id="{F1477281-63F1-4C7A-85B4-742419FFDC49}"/>
              </a:ext>
            </a:extLst>
          </p:cNvPr>
          <p:cNvSpPr/>
          <p:nvPr/>
        </p:nvSpPr>
        <p:spPr>
          <a:xfrm>
            <a:off x="140746" y="2762030"/>
            <a:ext cx="3544062" cy="157394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Tipo de personal de la organización:</a:t>
            </a:r>
          </a:p>
          <a:p>
            <a:pPr marL="285750" indent="-285750">
              <a:buFontTx/>
              <a:buChar char="-"/>
            </a:pPr>
            <a:r>
              <a:rPr lang="es-MX" sz="1050" dirty="0">
                <a:solidFill>
                  <a:schemeClr val="tx1"/>
                </a:solidFill>
              </a:rPr>
              <a:t>Número total del personal</a:t>
            </a:r>
          </a:p>
          <a:p>
            <a:pPr marL="285750" indent="-285750">
              <a:buFontTx/>
              <a:buChar char="-"/>
            </a:pPr>
            <a:r>
              <a:rPr lang="es-MX" sz="1050" dirty="0">
                <a:solidFill>
                  <a:schemeClr val="tx1"/>
                </a:solidFill>
              </a:rPr>
              <a:t>Trabajadores, estudiantes, personal operativo, personal administrativo, edad, estrato socio económico, perfil académico entre otros.</a:t>
            </a:r>
          </a:p>
          <a:p>
            <a:pPr marL="285750" indent="-285750">
              <a:buFontTx/>
              <a:buChar char="-"/>
            </a:pPr>
            <a:r>
              <a:rPr lang="es-MX" sz="1050" dirty="0">
                <a:solidFill>
                  <a:schemeClr val="tx1"/>
                </a:solidFill>
              </a:rPr>
              <a:t>Identificar si existen personas con movilidad reducida (PMR) y si la edificación está preparada para recibirlas.</a:t>
            </a:r>
          </a:p>
          <a:p>
            <a:pPr marL="285750" indent="-285750">
              <a:buFontTx/>
              <a:buChar char="-"/>
            </a:pPr>
            <a:r>
              <a:rPr lang="es-MX" sz="1050" dirty="0">
                <a:solidFill>
                  <a:schemeClr val="tx1"/>
                </a:solidFill>
              </a:rPr>
              <a:t>Horarios de Ingresos</a:t>
            </a:r>
          </a:p>
        </p:txBody>
      </p:sp>
      <p:sp>
        <p:nvSpPr>
          <p:cNvPr id="7" name="Rectángulo 6">
            <a:extLst>
              <a:ext uri="{FF2B5EF4-FFF2-40B4-BE49-F238E27FC236}">
                <a16:creationId xmlns:a16="http://schemas.microsoft.com/office/drawing/2014/main" id="{31C51F06-8A05-432A-A274-41F80AD99543}"/>
              </a:ext>
            </a:extLst>
          </p:cNvPr>
          <p:cNvSpPr/>
          <p:nvPr/>
        </p:nvSpPr>
        <p:spPr>
          <a:xfrm>
            <a:off x="126678" y="2099986"/>
            <a:ext cx="3544062" cy="431319"/>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Número de sedes o instalaciones de la organización..</a:t>
            </a:r>
            <a:endParaRPr lang="es-CO" sz="1050" dirty="0">
              <a:solidFill>
                <a:schemeClr val="tx1"/>
              </a:solidFill>
            </a:endParaRPr>
          </a:p>
        </p:txBody>
      </p:sp>
      <p:sp>
        <p:nvSpPr>
          <p:cNvPr id="8" name="Rectángulo 7">
            <a:extLst>
              <a:ext uri="{FF2B5EF4-FFF2-40B4-BE49-F238E27FC236}">
                <a16:creationId xmlns:a16="http://schemas.microsoft.com/office/drawing/2014/main" id="{DA900C55-B0F1-4658-AC81-F13F6B29DCDE}"/>
              </a:ext>
            </a:extLst>
          </p:cNvPr>
          <p:cNvSpPr/>
          <p:nvPr/>
        </p:nvSpPr>
        <p:spPr>
          <a:xfrm>
            <a:off x="4517979" y="1188083"/>
            <a:ext cx="3544062" cy="157394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Número de estacionamientos disponibles en la infraestructura de la organización para vehículos particulares (motos y carros) ¿cuál es su distribución y cómo es el mecanismo de asignación?</a:t>
            </a:r>
          </a:p>
          <a:p>
            <a:pPr marL="285750" indent="-285750">
              <a:buFont typeface="Wingdings" panose="05000000000000000000" pitchFamily="2" charset="2"/>
              <a:buChar char="Ø"/>
            </a:pPr>
            <a:r>
              <a:rPr lang="es-MX" sz="1050" dirty="0">
                <a:solidFill>
                  <a:schemeClr val="tx1"/>
                </a:solidFill>
              </a:rPr>
              <a:t> Medio de comunicación para difundir la información</a:t>
            </a:r>
          </a:p>
        </p:txBody>
      </p:sp>
      <p:sp>
        <p:nvSpPr>
          <p:cNvPr id="9" name="Rectángulo 8">
            <a:extLst>
              <a:ext uri="{FF2B5EF4-FFF2-40B4-BE49-F238E27FC236}">
                <a16:creationId xmlns:a16="http://schemas.microsoft.com/office/drawing/2014/main" id="{F4A001D4-8FFF-46EB-AFD8-D72603A3887B}"/>
              </a:ext>
            </a:extLst>
          </p:cNvPr>
          <p:cNvSpPr/>
          <p:nvPr/>
        </p:nvSpPr>
        <p:spPr>
          <a:xfrm>
            <a:off x="4517979" y="3848002"/>
            <a:ext cx="3544062" cy="431319"/>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050" dirty="0">
                <a:solidFill>
                  <a:schemeClr val="tx1"/>
                </a:solidFill>
              </a:rPr>
              <a:t>Número de sedes o instalaciones de la organización..</a:t>
            </a:r>
            <a:endParaRPr lang="es-CO" sz="1050" dirty="0">
              <a:solidFill>
                <a:schemeClr val="tx1"/>
              </a:solidFill>
            </a:endParaRPr>
          </a:p>
        </p:txBody>
      </p:sp>
      <p:pic>
        <p:nvPicPr>
          <p:cNvPr id="10" name="Picture 2" descr="contexto del icono del concepto de soporte. Ilustración de línea fina de  idea de licencia social. Contáctenos. infocenter. secretario. dibujo de  contorno aislado vectorial. trazo editable 4556300 Vector en Vecteezy">
            <a:extLst>
              <a:ext uri="{FF2B5EF4-FFF2-40B4-BE49-F238E27FC236}">
                <a16:creationId xmlns:a16="http://schemas.microsoft.com/office/drawing/2014/main" id="{9B8E7BE8-6DAB-497B-B77B-10C22B7A9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61" r="16703" b="17013"/>
          <a:stretch/>
        </p:blipFill>
        <p:spPr bwMode="auto">
          <a:xfrm>
            <a:off x="8180457" y="1188083"/>
            <a:ext cx="877229" cy="107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2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73E04996-631D-4801-98DC-FB3BA7090932}"/>
              </a:ext>
            </a:extLst>
          </p:cNvPr>
          <p:cNvPicPr>
            <a:picLocks noGrp="1" noChangeAspect="1"/>
          </p:cNvPicPr>
          <p:nvPr>
            <p:ph idx="1"/>
          </p:nvPr>
        </p:nvPicPr>
        <p:blipFill>
          <a:blip r:embed="rId2"/>
          <a:stretch>
            <a:fillRect/>
          </a:stretch>
        </p:blipFill>
        <p:spPr>
          <a:xfrm>
            <a:off x="6995033" y="2809367"/>
            <a:ext cx="1816529" cy="1816529"/>
          </a:xfrm>
        </p:spPr>
      </p:pic>
      <p:sp>
        <p:nvSpPr>
          <p:cNvPr id="3" name="Rectángulo 2">
            <a:extLst>
              <a:ext uri="{FF2B5EF4-FFF2-40B4-BE49-F238E27FC236}">
                <a16:creationId xmlns:a16="http://schemas.microsoft.com/office/drawing/2014/main" id="{A26F73A3-7C12-4F53-8F6C-E4C72E045F6A}"/>
              </a:ext>
            </a:extLst>
          </p:cNvPr>
          <p:cNvSpPr/>
          <p:nvPr/>
        </p:nvSpPr>
        <p:spPr>
          <a:xfrm>
            <a:off x="133547" y="463141"/>
            <a:ext cx="4252599" cy="875005"/>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200" dirty="0">
                <a:solidFill>
                  <a:schemeClr val="tx1"/>
                </a:solidFill>
              </a:rPr>
              <a:t>Identificar equipamientos, servicios, comercio, espacio público que hay alrededor de la organización (número de bancos, supermercados, centros educativos, restaurantes, gimnasios, entre otros).</a:t>
            </a:r>
            <a:endParaRPr lang="es-CO" sz="1200" dirty="0">
              <a:solidFill>
                <a:schemeClr val="tx1"/>
              </a:solidFill>
            </a:endParaRPr>
          </a:p>
        </p:txBody>
      </p:sp>
      <p:sp>
        <p:nvSpPr>
          <p:cNvPr id="4" name="Rectángulo 3">
            <a:extLst>
              <a:ext uri="{FF2B5EF4-FFF2-40B4-BE49-F238E27FC236}">
                <a16:creationId xmlns:a16="http://schemas.microsoft.com/office/drawing/2014/main" id="{9A0F5E2D-58F1-4BAB-9AE8-DAD2907BCFCB}"/>
              </a:ext>
            </a:extLst>
          </p:cNvPr>
          <p:cNvSpPr/>
          <p:nvPr/>
        </p:nvSpPr>
        <p:spPr>
          <a:xfrm>
            <a:off x="133547" y="2148743"/>
            <a:ext cx="4252599"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200" dirty="0">
                <a:solidFill>
                  <a:schemeClr val="tx1"/>
                </a:solidFill>
              </a:rPr>
              <a:t>Identificar rutas de buses, paraderos autorizados y estaciones del Sistema Masivo de Transporte</a:t>
            </a:r>
          </a:p>
          <a:p>
            <a:pPr marL="285750" indent="-285750">
              <a:buFont typeface="Wingdings" panose="05000000000000000000" pitchFamily="2" charset="2"/>
              <a:buChar char="Ø"/>
            </a:pPr>
            <a:r>
              <a:rPr lang="es-MX" sz="1200" dirty="0">
                <a:solidFill>
                  <a:schemeClr val="tx1"/>
                </a:solidFill>
              </a:rPr>
              <a:t>Identificar las ciclorrutas y estaciones del sistema de bicicletas públicas existentes</a:t>
            </a:r>
          </a:p>
          <a:p>
            <a:pPr marL="285750" indent="-285750">
              <a:buFont typeface="Wingdings" panose="05000000000000000000" pitchFamily="2" charset="2"/>
              <a:buChar char="Ø"/>
            </a:pPr>
            <a:endParaRPr lang="es-MX" sz="1200" dirty="0">
              <a:solidFill>
                <a:schemeClr val="tx1"/>
              </a:solidFill>
            </a:endParaRPr>
          </a:p>
        </p:txBody>
      </p:sp>
      <p:sp>
        <p:nvSpPr>
          <p:cNvPr id="5" name="Rectángulo 4">
            <a:extLst>
              <a:ext uri="{FF2B5EF4-FFF2-40B4-BE49-F238E27FC236}">
                <a16:creationId xmlns:a16="http://schemas.microsoft.com/office/drawing/2014/main" id="{8AEC4646-53C9-4E94-A098-12DA26B7391D}"/>
              </a:ext>
            </a:extLst>
          </p:cNvPr>
          <p:cNvSpPr/>
          <p:nvPr/>
        </p:nvSpPr>
        <p:spPr>
          <a:xfrm>
            <a:off x="133547" y="1452880"/>
            <a:ext cx="4252599" cy="550987"/>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200" dirty="0">
                <a:solidFill>
                  <a:schemeClr val="tx1"/>
                </a:solidFill>
              </a:rPr>
              <a:t>Identificar parqueaderos disponibles para los colaboradores ubicados en zonas aledañas..</a:t>
            </a:r>
            <a:endParaRPr lang="es-CO" sz="1200" dirty="0">
              <a:solidFill>
                <a:schemeClr val="tx1"/>
              </a:solidFill>
            </a:endParaRPr>
          </a:p>
        </p:txBody>
      </p:sp>
      <p:sp>
        <p:nvSpPr>
          <p:cNvPr id="6" name="Rectángulo 5">
            <a:extLst>
              <a:ext uri="{FF2B5EF4-FFF2-40B4-BE49-F238E27FC236}">
                <a16:creationId xmlns:a16="http://schemas.microsoft.com/office/drawing/2014/main" id="{CB833397-DD1D-44FB-AF15-374CBF46CFE6}"/>
              </a:ext>
            </a:extLst>
          </p:cNvPr>
          <p:cNvSpPr/>
          <p:nvPr/>
        </p:nvSpPr>
        <p:spPr>
          <a:xfrm>
            <a:off x="4476970" y="465565"/>
            <a:ext cx="4533483" cy="2010632"/>
          </a:xfrm>
          <a:prstGeom prst="rect">
            <a:avLst/>
          </a:prstGeom>
          <a:solidFill>
            <a:srgbClr val="CCFFFF"/>
          </a:solidFill>
          <a:ln>
            <a:solidFill>
              <a:srgbClr val="B4C32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MX" sz="1200" dirty="0">
                <a:solidFill>
                  <a:schemeClr val="tx1"/>
                </a:solidFill>
              </a:rPr>
              <a:t>Realizar un análisis de accesibilidad respecto a la infraestructura existente y frente a los diferentes modos de transporte ¿Qué tan seguro, cómodo, es acceder a la organización en bicicleta, caminando, en servicio público y en carro o moto?</a:t>
            </a:r>
          </a:p>
        </p:txBody>
      </p:sp>
      <p:pic>
        <p:nvPicPr>
          <p:cNvPr id="7" name="Imagen 6">
            <a:extLst>
              <a:ext uri="{FF2B5EF4-FFF2-40B4-BE49-F238E27FC236}">
                <a16:creationId xmlns:a16="http://schemas.microsoft.com/office/drawing/2014/main" id="{C90BB03D-4EA2-484A-957E-B39B13345057}"/>
              </a:ext>
            </a:extLst>
          </p:cNvPr>
          <p:cNvPicPr>
            <a:picLocks noChangeAspect="1"/>
          </p:cNvPicPr>
          <p:nvPr/>
        </p:nvPicPr>
        <p:blipFill rotWithShape="1">
          <a:blip r:embed="rId3"/>
          <a:srcRect l="16405" r="15647"/>
          <a:stretch/>
        </p:blipFill>
        <p:spPr>
          <a:xfrm>
            <a:off x="4476969" y="2621073"/>
            <a:ext cx="2340143" cy="1912203"/>
          </a:xfrm>
          <a:prstGeom prst="rect">
            <a:avLst/>
          </a:prstGeom>
        </p:spPr>
      </p:pic>
    </p:spTree>
    <p:extLst>
      <p:ext uri="{BB962C8B-B14F-4D97-AF65-F5344CB8AC3E}">
        <p14:creationId xmlns:p14="http://schemas.microsoft.com/office/powerpoint/2010/main" val="155120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0FFC6-226F-4DFB-B650-BB9306E905DB}"/>
              </a:ext>
            </a:extLst>
          </p:cNvPr>
          <p:cNvSpPr>
            <a:spLocks noGrp="1"/>
          </p:cNvSpPr>
          <p:nvPr>
            <p:ph type="title"/>
          </p:nvPr>
        </p:nvSpPr>
        <p:spPr>
          <a:xfrm>
            <a:off x="96645" y="428678"/>
            <a:ext cx="8965580" cy="501789"/>
          </a:xfrm>
        </p:spPr>
        <p:txBody>
          <a:bodyPr>
            <a:normAutofit/>
          </a:bodyPr>
          <a:lstStyle/>
          <a:p>
            <a:pPr algn="ctr"/>
            <a:r>
              <a:rPr lang="es-ES_tradnl" sz="2000" b="1" dirty="0">
                <a:solidFill>
                  <a:srgbClr val="B4C320"/>
                </a:solidFill>
                <a:latin typeface="Arial" charset="0"/>
                <a:ea typeface="Arial" charset="0"/>
                <a:cs typeface="Arial" charset="0"/>
              </a:rPr>
              <a:t>Encuesta de movilidad a colaboradores</a:t>
            </a:r>
          </a:p>
        </p:txBody>
      </p:sp>
      <p:sp>
        <p:nvSpPr>
          <p:cNvPr id="3" name="Marcador de contenido 2">
            <a:extLst>
              <a:ext uri="{FF2B5EF4-FFF2-40B4-BE49-F238E27FC236}">
                <a16:creationId xmlns:a16="http://schemas.microsoft.com/office/drawing/2014/main" id="{9B1820AF-B0BC-4C7B-A2DB-00FED6226546}"/>
              </a:ext>
            </a:extLst>
          </p:cNvPr>
          <p:cNvSpPr>
            <a:spLocks noGrp="1"/>
          </p:cNvSpPr>
          <p:nvPr>
            <p:ph idx="1"/>
          </p:nvPr>
        </p:nvSpPr>
        <p:spPr>
          <a:xfrm>
            <a:off x="96645" y="1073754"/>
            <a:ext cx="8917258" cy="501789"/>
          </a:xfrm>
        </p:spPr>
        <p:txBody>
          <a:bodyPr>
            <a:normAutofit/>
          </a:bodyPr>
          <a:lstStyle/>
          <a:p>
            <a:pPr algn="just"/>
            <a:r>
              <a:rPr lang="es-MX" sz="1200" dirty="0">
                <a:latin typeface="Arial" charset="0"/>
                <a:ea typeface="Arial" charset="0"/>
                <a:cs typeface="Arial" charset="0"/>
              </a:rPr>
              <a:t>El objetivo de este punto es identificar los patrones y preferencias en materia de movilidad de los colaboradores entre el origen y destino.</a:t>
            </a:r>
            <a:endParaRPr lang="es-ES_tradnl" sz="1200" dirty="0">
              <a:latin typeface="Arial" charset="0"/>
              <a:ea typeface="Arial" charset="0"/>
              <a:cs typeface="Arial" charset="0"/>
            </a:endParaRPr>
          </a:p>
        </p:txBody>
      </p:sp>
      <p:pic>
        <p:nvPicPr>
          <p:cNvPr id="4" name="Imagen 3">
            <a:hlinkClick r:id="rId2" action="ppaction://hlinkfile"/>
            <a:extLst>
              <a:ext uri="{FF2B5EF4-FFF2-40B4-BE49-F238E27FC236}">
                <a16:creationId xmlns:a16="http://schemas.microsoft.com/office/drawing/2014/main" id="{CBF0344E-A069-44CB-A9CB-7D9CAA154464}"/>
              </a:ext>
            </a:extLst>
          </p:cNvPr>
          <p:cNvPicPr>
            <a:picLocks noChangeAspect="1"/>
          </p:cNvPicPr>
          <p:nvPr/>
        </p:nvPicPr>
        <p:blipFill rotWithShape="1">
          <a:blip r:embed="rId3"/>
          <a:srcRect l="25328" t="13077" r="26011" b="13885"/>
          <a:stretch/>
        </p:blipFill>
        <p:spPr>
          <a:xfrm>
            <a:off x="8000772" y="3147895"/>
            <a:ext cx="556695" cy="556044"/>
          </a:xfrm>
          <a:prstGeom prst="rect">
            <a:avLst/>
          </a:prstGeom>
        </p:spPr>
      </p:pic>
      <p:sp>
        <p:nvSpPr>
          <p:cNvPr id="5" name="CuadroTexto 4">
            <a:extLst>
              <a:ext uri="{FF2B5EF4-FFF2-40B4-BE49-F238E27FC236}">
                <a16:creationId xmlns:a16="http://schemas.microsoft.com/office/drawing/2014/main" id="{BDE5D648-DE85-46B1-B4A3-C8FB122FCF5C}"/>
              </a:ext>
            </a:extLst>
          </p:cNvPr>
          <p:cNvSpPr txBox="1"/>
          <p:nvPr/>
        </p:nvSpPr>
        <p:spPr>
          <a:xfrm>
            <a:off x="7578967" y="3740446"/>
            <a:ext cx="1502865" cy="507831"/>
          </a:xfrm>
          <a:prstGeom prst="rect">
            <a:avLst/>
          </a:prstGeom>
          <a:noFill/>
        </p:spPr>
        <p:txBody>
          <a:bodyPr wrap="square">
            <a:spAutoFit/>
          </a:bodyPr>
          <a:lstStyle>
            <a:defPPr>
              <a:defRPr lang="es-ES_tradnl"/>
            </a:defPPr>
            <a:lvl1pPr indent="0">
              <a:buNone/>
              <a:defRPr sz="1200" b="1">
                <a:latin typeface="Arial" panose="020B0604020202020204" pitchFamily="34" charset="0"/>
                <a:cs typeface="Arial" panose="020B0604020202020204" pitchFamily="34" charset="0"/>
              </a:defRPr>
            </a:lvl1pPr>
          </a:lstStyle>
          <a:p>
            <a:pPr algn="ctr"/>
            <a:r>
              <a:rPr lang="es-CO" sz="900" dirty="0"/>
              <a:t>Anexo 2 – </a:t>
            </a:r>
            <a:r>
              <a:rPr lang="es-CO" sz="900" b="0" dirty="0"/>
              <a:t>ENCUESTA MOVILIDAD A COLABORADORES</a:t>
            </a:r>
          </a:p>
        </p:txBody>
      </p:sp>
      <p:pic>
        <p:nvPicPr>
          <p:cNvPr id="6" name="Picture 2" descr="Logotipo Posicionamiento Preciso Ubicación De Dirección Punto De Referencia  PNG , Logo, Posicionamiento Preciso, Ubicación De La Dirección PNG y Vector  para Descargar Gratis | Pngtree">
            <a:extLst>
              <a:ext uri="{FF2B5EF4-FFF2-40B4-BE49-F238E27FC236}">
                <a16:creationId xmlns:a16="http://schemas.microsoft.com/office/drawing/2014/main" id="{3F395F48-5F00-49A3-89E5-94494785EA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3" t="19123" r="6372" b="16778"/>
          <a:stretch/>
        </p:blipFill>
        <p:spPr bwMode="auto">
          <a:xfrm>
            <a:off x="3315466" y="1621550"/>
            <a:ext cx="1263403" cy="9184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5F4F394-64EA-4EBC-A61A-D7D6AA48EAF7}"/>
              </a:ext>
            </a:extLst>
          </p:cNvPr>
          <p:cNvPicPr>
            <a:picLocks noChangeAspect="1"/>
          </p:cNvPicPr>
          <p:nvPr/>
        </p:nvPicPr>
        <p:blipFill rotWithShape="1">
          <a:blip r:embed="rId5"/>
          <a:srcRect l="11755" t="15780" r="8917" b="16400"/>
          <a:stretch/>
        </p:blipFill>
        <p:spPr>
          <a:xfrm>
            <a:off x="6152835" y="1585299"/>
            <a:ext cx="993072" cy="848990"/>
          </a:xfrm>
          <a:prstGeom prst="rect">
            <a:avLst/>
          </a:prstGeom>
        </p:spPr>
      </p:pic>
      <p:pic>
        <p:nvPicPr>
          <p:cNvPr id="8" name="Imagen 7">
            <a:extLst>
              <a:ext uri="{FF2B5EF4-FFF2-40B4-BE49-F238E27FC236}">
                <a16:creationId xmlns:a16="http://schemas.microsoft.com/office/drawing/2014/main" id="{8D50BB2B-001F-4268-BB19-88239F42D10E}"/>
              </a:ext>
            </a:extLst>
          </p:cNvPr>
          <p:cNvPicPr>
            <a:picLocks noChangeAspect="1"/>
          </p:cNvPicPr>
          <p:nvPr/>
        </p:nvPicPr>
        <p:blipFill>
          <a:blip r:embed="rId6"/>
          <a:stretch>
            <a:fillRect/>
          </a:stretch>
        </p:blipFill>
        <p:spPr>
          <a:xfrm>
            <a:off x="721871" y="3221886"/>
            <a:ext cx="974226" cy="974226"/>
          </a:xfrm>
          <a:prstGeom prst="rect">
            <a:avLst/>
          </a:prstGeom>
        </p:spPr>
      </p:pic>
      <p:pic>
        <p:nvPicPr>
          <p:cNvPr id="9" name="Imagen 8">
            <a:extLst>
              <a:ext uri="{FF2B5EF4-FFF2-40B4-BE49-F238E27FC236}">
                <a16:creationId xmlns:a16="http://schemas.microsoft.com/office/drawing/2014/main" id="{FC50377B-0592-4A3A-8528-9DC4C59081E2}"/>
              </a:ext>
            </a:extLst>
          </p:cNvPr>
          <p:cNvPicPr>
            <a:picLocks noChangeAspect="1"/>
          </p:cNvPicPr>
          <p:nvPr/>
        </p:nvPicPr>
        <p:blipFill>
          <a:blip r:embed="rId7"/>
          <a:stretch>
            <a:fillRect/>
          </a:stretch>
        </p:blipFill>
        <p:spPr>
          <a:xfrm>
            <a:off x="3468464" y="3138715"/>
            <a:ext cx="974226" cy="974226"/>
          </a:xfrm>
          <a:prstGeom prst="rect">
            <a:avLst/>
          </a:prstGeom>
        </p:spPr>
      </p:pic>
      <p:pic>
        <p:nvPicPr>
          <p:cNvPr id="10" name="Imagen 9">
            <a:extLst>
              <a:ext uri="{FF2B5EF4-FFF2-40B4-BE49-F238E27FC236}">
                <a16:creationId xmlns:a16="http://schemas.microsoft.com/office/drawing/2014/main" id="{0CE00282-1657-4439-AC7B-136D5BD5DDC0}"/>
              </a:ext>
            </a:extLst>
          </p:cNvPr>
          <p:cNvPicPr>
            <a:picLocks noChangeAspect="1"/>
          </p:cNvPicPr>
          <p:nvPr/>
        </p:nvPicPr>
        <p:blipFill rotWithShape="1">
          <a:blip r:embed="rId8"/>
          <a:srcRect l="28046" t="19301" r="26024" b="20952"/>
          <a:stretch/>
        </p:blipFill>
        <p:spPr>
          <a:xfrm>
            <a:off x="6335239" y="3205987"/>
            <a:ext cx="745106" cy="969276"/>
          </a:xfrm>
          <a:prstGeom prst="rect">
            <a:avLst/>
          </a:prstGeom>
        </p:spPr>
      </p:pic>
      <p:pic>
        <p:nvPicPr>
          <p:cNvPr id="11" name="Imagen 10">
            <a:extLst>
              <a:ext uri="{FF2B5EF4-FFF2-40B4-BE49-F238E27FC236}">
                <a16:creationId xmlns:a16="http://schemas.microsoft.com/office/drawing/2014/main" id="{2D934578-0A2E-42B8-AD18-32FE8B7194DE}"/>
              </a:ext>
            </a:extLst>
          </p:cNvPr>
          <p:cNvPicPr>
            <a:picLocks noChangeAspect="1"/>
          </p:cNvPicPr>
          <p:nvPr/>
        </p:nvPicPr>
        <p:blipFill rotWithShape="1">
          <a:blip r:embed="rId9"/>
          <a:srcRect t="15207" b="15209"/>
          <a:stretch/>
        </p:blipFill>
        <p:spPr>
          <a:xfrm>
            <a:off x="629897" y="1621550"/>
            <a:ext cx="1147596" cy="798552"/>
          </a:xfrm>
          <a:prstGeom prst="rect">
            <a:avLst/>
          </a:prstGeom>
        </p:spPr>
      </p:pic>
      <p:sp>
        <p:nvSpPr>
          <p:cNvPr id="12" name="Rectángulo 11">
            <a:extLst>
              <a:ext uri="{FF2B5EF4-FFF2-40B4-BE49-F238E27FC236}">
                <a16:creationId xmlns:a16="http://schemas.microsoft.com/office/drawing/2014/main" id="{07F77738-D105-4D63-B8B9-6DAF44E055A3}"/>
              </a:ext>
            </a:extLst>
          </p:cNvPr>
          <p:cNvSpPr/>
          <p:nvPr/>
        </p:nvSpPr>
        <p:spPr>
          <a:xfrm>
            <a:off x="96645" y="2498556"/>
            <a:ext cx="2323724"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Información general de los colaboradores.</a:t>
            </a:r>
            <a:endParaRPr lang="es-CO" sz="1200" dirty="0"/>
          </a:p>
        </p:txBody>
      </p:sp>
      <p:sp>
        <p:nvSpPr>
          <p:cNvPr id="13" name="Rectángulo 12">
            <a:extLst>
              <a:ext uri="{FF2B5EF4-FFF2-40B4-BE49-F238E27FC236}">
                <a16:creationId xmlns:a16="http://schemas.microsoft.com/office/drawing/2014/main" id="{B67BCF9E-5318-4DC2-8358-BE21761E3806}"/>
              </a:ext>
            </a:extLst>
          </p:cNvPr>
          <p:cNvSpPr/>
          <p:nvPr/>
        </p:nvSpPr>
        <p:spPr>
          <a:xfrm>
            <a:off x="2709405" y="2462537"/>
            <a:ext cx="2492345"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Dirección de residencia.</a:t>
            </a:r>
          </a:p>
          <a:p>
            <a:pPr algn="ctr"/>
            <a:r>
              <a:rPr lang="es-MX" sz="1200" dirty="0"/>
              <a:t>Mapa de Ubicación </a:t>
            </a:r>
            <a:endParaRPr lang="es-CO" sz="1200" dirty="0"/>
          </a:p>
        </p:txBody>
      </p:sp>
      <p:sp>
        <p:nvSpPr>
          <p:cNvPr id="14" name="Rectángulo 13">
            <a:extLst>
              <a:ext uri="{FF2B5EF4-FFF2-40B4-BE49-F238E27FC236}">
                <a16:creationId xmlns:a16="http://schemas.microsoft.com/office/drawing/2014/main" id="{B4C23B18-4E69-46F9-A6C3-D438357D2C60}"/>
              </a:ext>
            </a:extLst>
          </p:cNvPr>
          <p:cNvSpPr/>
          <p:nvPr/>
        </p:nvSpPr>
        <p:spPr>
          <a:xfrm>
            <a:off x="5219391" y="2458320"/>
            <a:ext cx="2944160" cy="680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Tiempos promedio de desplazamiento de los colaboradores.</a:t>
            </a:r>
            <a:endParaRPr lang="es-CO" sz="1200" dirty="0"/>
          </a:p>
        </p:txBody>
      </p:sp>
      <p:sp>
        <p:nvSpPr>
          <p:cNvPr id="15" name="Rectángulo 14">
            <a:extLst>
              <a:ext uri="{FF2B5EF4-FFF2-40B4-BE49-F238E27FC236}">
                <a16:creationId xmlns:a16="http://schemas.microsoft.com/office/drawing/2014/main" id="{87511CC2-036A-487F-A703-937F1D0C0AE4}"/>
              </a:ext>
            </a:extLst>
          </p:cNvPr>
          <p:cNvSpPr/>
          <p:nvPr/>
        </p:nvSpPr>
        <p:spPr>
          <a:xfrm>
            <a:off x="113951" y="4312340"/>
            <a:ext cx="2474704" cy="53270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Modos de transporte usados por los colaboradores.</a:t>
            </a:r>
            <a:endParaRPr lang="es-CO" sz="1200" dirty="0"/>
          </a:p>
        </p:txBody>
      </p:sp>
      <p:sp>
        <p:nvSpPr>
          <p:cNvPr id="16" name="Rectángulo 15">
            <a:extLst>
              <a:ext uri="{FF2B5EF4-FFF2-40B4-BE49-F238E27FC236}">
                <a16:creationId xmlns:a16="http://schemas.microsoft.com/office/drawing/2014/main" id="{E7907321-BABE-4978-930F-9011CD679C56}"/>
              </a:ext>
            </a:extLst>
          </p:cNvPr>
          <p:cNvSpPr/>
          <p:nvPr/>
        </p:nvSpPr>
        <p:spPr>
          <a:xfrm>
            <a:off x="2718225" y="4209724"/>
            <a:ext cx="2474704" cy="6353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Preferencias de los colaboradores en la selección de sus modos de viaje.</a:t>
            </a:r>
            <a:endParaRPr lang="es-CO" sz="1200" dirty="0"/>
          </a:p>
        </p:txBody>
      </p:sp>
      <p:sp>
        <p:nvSpPr>
          <p:cNvPr id="17" name="Rectángulo 16">
            <a:extLst>
              <a:ext uri="{FF2B5EF4-FFF2-40B4-BE49-F238E27FC236}">
                <a16:creationId xmlns:a16="http://schemas.microsoft.com/office/drawing/2014/main" id="{1F2F14D3-6AFF-41BB-93F2-2AB96F2BDF52}"/>
              </a:ext>
            </a:extLst>
          </p:cNvPr>
          <p:cNvSpPr/>
          <p:nvPr/>
        </p:nvSpPr>
        <p:spPr>
          <a:xfrm>
            <a:off x="5461620" y="4321292"/>
            <a:ext cx="2701932" cy="680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200" dirty="0"/>
              <a:t>Disposición al cambio frente a alternativas de movilidad sostenibles.</a:t>
            </a:r>
            <a:endParaRPr lang="es-CO" sz="1200" dirty="0"/>
          </a:p>
        </p:txBody>
      </p:sp>
    </p:spTree>
    <p:extLst>
      <p:ext uri="{BB962C8B-B14F-4D97-AF65-F5344CB8AC3E}">
        <p14:creationId xmlns:p14="http://schemas.microsoft.com/office/powerpoint/2010/main" val="140530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211E8-622B-4BA5-B1EE-D0732C206EFE}"/>
              </a:ext>
            </a:extLst>
          </p:cNvPr>
          <p:cNvSpPr>
            <a:spLocks noGrp="1"/>
          </p:cNvSpPr>
          <p:nvPr>
            <p:ph type="title"/>
          </p:nvPr>
        </p:nvSpPr>
        <p:spPr>
          <a:xfrm>
            <a:off x="83820" y="467604"/>
            <a:ext cx="8970970" cy="550987"/>
          </a:xfrm>
        </p:spPr>
        <p:txBody>
          <a:bodyPr>
            <a:normAutofit/>
          </a:bodyPr>
          <a:lstStyle/>
          <a:p>
            <a:pPr algn="ctr"/>
            <a:r>
              <a:rPr lang="es-ES_tradnl" sz="1800" b="1" dirty="0">
                <a:solidFill>
                  <a:srgbClr val="B4C320"/>
                </a:solidFill>
                <a:latin typeface="Arial" charset="0"/>
                <a:ea typeface="Arial" charset="0"/>
                <a:cs typeface="Arial" charset="0"/>
              </a:rPr>
              <a:t>Plataforma interactiva PMES-SIM</a:t>
            </a:r>
          </a:p>
        </p:txBody>
      </p:sp>
      <p:sp>
        <p:nvSpPr>
          <p:cNvPr id="3" name="Marcador de contenido 2">
            <a:extLst>
              <a:ext uri="{FF2B5EF4-FFF2-40B4-BE49-F238E27FC236}">
                <a16:creationId xmlns:a16="http://schemas.microsoft.com/office/drawing/2014/main" id="{205785E0-37C7-4E09-9E70-AFA542F8DFE4}"/>
              </a:ext>
            </a:extLst>
          </p:cNvPr>
          <p:cNvSpPr>
            <a:spLocks noGrp="1"/>
          </p:cNvSpPr>
          <p:nvPr>
            <p:ph idx="1"/>
          </p:nvPr>
        </p:nvSpPr>
        <p:spPr>
          <a:xfrm>
            <a:off x="83820" y="1010700"/>
            <a:ext cx="8970970" cy="1141669"/>
          </a:xfrm>
        </p:spPr>
        <p:txBody>
          <a:bodyPr>
            <a:normAutofit fontScale="92500" lnSpcReduction="10000"/>
          </a:bodyPr>
          <a:lstStyle/>
          <a:p>
            <a:pPr marL="0" indent="0" algn="just">
              <a:buNone/>
            </a:pPr>
            <a:r>
              <a:rPr lang="es-MX" sz="1600" dirty="0">
                <a:latin typeface="Arial" charset="0"/>
                <a:ea typeface="Arial" charset="0"/>
                <a:cs typeface="Arial" charset="0"/>
              </a:rPr>
              <a:t>Para el reporte de las encuestas descritas, desde la Entidad se proporciona la Plataforma PMES-SIM, como herramienta tecnológica de tabulación, registro, visualización de datos y reporte de información. El aplicativo se encuentra alojado en el Sistema de Información Metropolitano V5, correspondiente al portal de Autoservicio provisto desde la Entidad con objeto de centralizar la gestión de servicios en trámite con la Autoridad Ambiental.</a:t>
            </a:r>
            <a:endParaRPr lang="es-ES_tradnl" sz="1600" dirty="0">
              <a:latin typeface="Arial" charset="0"/>
              <a:ea typeface="Arial" charset="0"/>
              <a:cs typeface="Arial" charset="0"/>
            </a:endParaRPr>
          </a:p>
        </p:txBody>
      </p:sp>
      <p:sp>
        <p:nvSpPr>
          <p:cNvPr id="4" name="CuadroTexto 3">
            <a:extLst>
              <a:ext uri="{FF2B5EF4-FFF2-40B4-BE49-F238E27FC236}">
                <a16:creationId xmlns:a16="http://schemas.microsoft.com/office/drawing/2014/main" id="{097D0F2E-3CC9-4384-B85C-D550D52D9DC7}"/>
              </a:ext>
            </a:extLst>
          </p:cNvPr>
          <p:cNvSpPr txBox="1"/>
          <p:nvPr/>
        </p:nvSpPr>
        <p:spPr>
          <a:xfrm>
            <a:off x="83820" y="2234803"/>
            <a:ext cx="8970970" cy="921323"/>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500" dirty="0"/>
              <a:t>Calcular la huella de carbono en la etapa de diagnóstico, permite evidenciar en el tiempo el impacto de las estrategias formuladas e implementadas en el plan. Para general la línea base del cálculo de huella de carbono, el aplicativo emplea los siguientes factores y </a:t>
            </a:r>
            <a:r>
              <a:rPr lang="es-MX" sz="1500" b="1" dirty="0"/>
              <a:t>variables</a:t>
            </a:r>
            <a:r>
              <a:rPr lang="es-MX" sz="1500" dirty="0"/>
              <a:t>:</a:t>
            </a:r>
            <a:endParaRPr lang="es-CO" sz="1500" dirty="0"/>
          </a:p>
        </p:txBody>
      </p:sp>
      <p:pic>
        <p:nvPicPr>
          <p:cNvPr id="5" name="Imagen 4">
            <a:extLst>
              <a:ext uri="{FF2B5EF4-FFF2-40B4-BE49-F238E27FC236}">
                <a16:creationId xmlns:a16="http://schemas.microsoft.com/office/drawing/2014/main" id="{21887235-6D91-4581-B857-6132D305247B}"/>
              </a:ext>
            </a:extLst>
          </p:cNvPr>
          <p:cNvPicPr>
            <a:picLocks noChangeAspect="1"/>
          </p:cNvPicPr>
          <p:nvPr/>
        </p:nvPicPr>
        <p:blipFill rotWithShape="1">
          <a:blip r:embed="rId2"/>
          <a:srcRect b="74609"/>
          <a:stretch/>
        </p:blipFill>
        <p:spPr>
          <a:xfrm>
            <a:off x="443249" y="2997249"/>
            <a:ext cx="723276" cy="734575"/>
          </a:xfrm>
          <a:prstGeom prst="rect">
            <a:avLst/>
          </a:prstGeom>
        </p:spPr>
      </p:pic>
      <p:sp>
        <p:nvSpPr>
          <p:cNvPr id="6" name="CuadroTexto 5">
            <a:extLst>
              <a:ext uri="{FF2B5EF4-FFF2-40B4-BE49-F238E27FC236}">
                <a16:creationId xmlns:a16="http://schemas.microsoft.com/office/drawing/2014/main" id="{CDBC70E2-1B00-4551-899D-B38A69D5EEFA}"/>
              </a:ext>
            </a:extLst>
          </p:cNvPr>
          <p:cNvSpPr txBox="1"/>
          <p:nvPr/>
        </p:nvSpPr>
        <p:spPr>
          <a:xfrm>
            <a:off x="27059" y="3812025"/>
            <a:ext cx="1939499" cy="681491"/>
          </a:xfrm>
          <a:prstGeom prst="rect">
            <a:avLst/>
          </a:prstGeom>
        </p:spPr>
        <p:txBody>
          <a:bodyPr vert="horz" lIns="91440" tIns="45720" rIns="91440" bIns="45720" rtlCol="0">
            <a:normAutofit lnSpcReduction="10000"/>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Medio</a:t>
            </a:r>
            <a:r>
              <a:rPr lang="es-MX" sz="1200" dirty="0"/>
              <a:t> de transporte utilizado por el colaborador para realizar el viaje.</a:t>
            </a:r>
            <a:endParaRPr lang="es-CO" sz="1200" dirty="0"/>
          </a:p>
        </p:txBody>
      </p:sp>
      <p:pic>
        <p:nvPicPr>
          <p:cNvPr id="7" name="Imagen 6">
            <a:extLst>
              <a:ext uri="{FF2B5EF4-FFF2-40B4-BE49-F238E27FC236}">
                <a16:creationId xmlns:a16="http://schemas.microsoft.com/office/drawing/2014/main" id="{AC68AD0A-7F6C-424D-8DCE-46D6347042A8}"/>
              </a:ext>
            </a:extLst>
          </p:cNvPr>
          <p:cNvPicPr>
            <a:picLocks noChangeAspect="1"/>
          </p:cNvPicPr>
          <p:nvPr/>
        </p:nvPicPr>
        <p:blipFill rotWithShape="1">
          <a:blip r:embed="rId2"/>
          <a:srcRect t="74610"/>
          <a:stretch/>
        </p:blipFill>
        <p:spPr>
          <a:xfrm>
            <a:off x="7761852" y="2928308"/>
            <a:ext cx="808889" cy="821526"/>
          </a:xfrm>
          <a:prstGeom prst="rect">
            <a:avLst/>
          </a:prstGeom>
        </p:spPr>
      </p:pic>
      <p:pic>
        <p:nvPicPr>
          <p:cNvPr id="8" name="Imagen 7">
            <a:extLst>
              <a:ext uri="{FF2B5EF4-FFF2-40B4-BE49-F238E27FC236}">
                <a16:creationId xmlns:a16="http://schemas.microsoft.com/office/drawing/2014/main" id="{7FD2494D-B994-4CE5-99C5-F45ED36195AE}"/>
              </a:ext>
            </a:extLst>
          </p:cNvPr>
          <p:cNvPicPr>
            <a:picLocks noChangeAspect="1"/>
          </p:cNvPicPr>
          <p:nvPr/>
        </p:nvPicPr>
        <p:blipFill rotWithShape="1">
          <a:blip r:embed="rId2"/>
          <a:srcRect t="50000" b="25284"/>
          <a:stretch/>
        </p:blipFill>
        <p:spPr>
          <a:xfrm>
            <a:off x="5489592" y="2928308"/>
            <a:ext cx="830958" cy="821526"/>
          </a:xfrm>
          <a:prstGeom prst="rect">
            <a:avLst/>
          </a:prstGeom>
        </p:spPr>
      </p:pic>
      <p:pic>
        <p:nvPicPr>
          <p:cNvPr id="9" name="Imagen 8">
            <a:extLst>
              <a:ext uri="{FF2B5EF4-FFF2-40B4-BE49-F238E27FC236}">
                <a16:creationId xmlns:a16="http://schemas.microsoft.com/office/drawing/2014/main" id="{82D5B181-1786-482B-B348-4FCE8DF13C11}"/>
              </a:ext>
            </a:extLst>
          </p:cNvPr>
          <p:cNvPicPr>
            <a:picLocks noChangeAspect="1"/>
          </p:cNvPicPr>
          <p:nvPr/>
        </p:nvPicPr>
        <p:blipFill rotWithShape="1">
          <a:blip r:embed="rId2"/>
          <a:srcRect t="25742" b="49388"/>
          <a:stretch/>
        </p:blipFill>
        <p:spPr>
          <a:xfrm>
            <a:off x="3008550" y="3015259"/>
            <a:ext cx="738409" cy="734575"/>
          </a:xfrm>
          <a:prstGeom prst="rect">
            <a:avLst/>
          </a:prstGeom>
        </p:spPr>
      </p:pic>
      <p:sp>
        <p:nvSpPr>
          <p:cNvPr id="10" name="CuadroTexto 9">
            <a:extLst>
              <a:ext uri="{FF2B5EF4-FFF2-40B4-BE49-F238E27FC236}">
                <a16:creationId xmlns:a16="http://schemas.microsoft.com/office/drawing/2014/main" id="{45CA4FD7-3333-4569-9DE1-950E95DBEACF}"/>
              </a:ext>
            </a:extLst>
          </p:cNvPr>
          <p:cNvSpPr txBox="1"/>
          <p:nvPr/>
        </p:nvSpPr>
        <p:spPr>
          <a:xfrm>
            <a:off x="1951200" y="3829281"/>
            <a:ext cx="2700997" cy="1111347"/>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000" b="1" dirty="0"/>
              <a:t>FACTOR DE EMISIÓN POR MEDIO </a:t>
            </a:r>
            <a:r>
              <a:rPr lang="es-MX" sz="1000" dirty="0"/>
              <a:t>Unidad de medida que cuantifica las emisiones de CO2 generadas por el medio de transporte utilizado. Las fuentes de consulta más fiables son la EPA o el IPCC.</a:t>
            </a:r>
            <a:endParaRPr lang="es-CO" sz="1000" dirty="0"/>
          </a:p>
        </p:txBody>
      </p:sp>
      <p:sp>
        <p:nvSpPr>
          <p:cNvPr id="11" name="CuadroTexto 10">
            <a:extLst>
              <a:ext uri="{FF2B5EF4-FFF2-40B4-BE49-F238E27FC236}">
                <a16:creationId xmlns:a16="http://schemas.microsoft.com/office/drawing/2014/main" id="{F3566D0D-175C-43B7-B488-056B2971EAD5}"/>
              </a:ext>
            </a:extLst>
          </p:cNvPr>
          <p:cNvSpPr txBox="1"/>
          <p:nvPr/>
        </p:nvSpPr>
        <p:spPr>
          <a:xfrm>
            <a:off x="4652197" y="3836041"/>
            <a:ext cx="2700997" cy="107879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000" b="1" dirty="0"/>
              <a:t>DISTANCIA</a:t>
            </a:r>
            <a:r>
              <a:rPr lang="es-MX" sz="1000" dirty="0"/>
              <a:t> Sumatoria de la longitud recorrida en los viajes realizados por los colaboradores discriminados por cada medio, se expresa en kilómetros (km).</a:t>
            </a:r>
            <a:endParaRPr lang="es-CO" sz="1000" dirty="0"/>
          </a:p>
        </p:txBody>
      </p:sp>
      <p:sp>
        <p:nvSpPr>
          <p:cNvPr id="12" name="CuadroTexto 11">
            <a:extLst>
              <a:ext uri="{FF2B5EF4-FFF2-40B4-BE49-F238E27FC236}">
                <a16:creationId xmlns:a16="http://schemas.microsoft.com/office/drawing/2014/main" id="{B193CB7F-15A0-4687-9E0A-0B68AAC3440A}"/>
              </a:ext>
            </a:extLst>
          </p:cNvPr>
          <p:cNvSpPr txBox="1"/>
          <p:nvPr/>
        </p:nvSpPr>
        <p:spPr>
          <a:xfrm>
            <a:off x="7337836" y="3821665"/>
            <a:ext cx="1779105" cy="921323"/>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000" b="1" dirty="0"/>
              <a:t>EMISIONES GENERADAS </a:t>
            </a:r>
            <a:r>
              <a:rPr lang="es-MX" sz="1000" dirty="0"/>
              <a:t>Multiplicación del factor de emisión por medio por la distancia. Se expresa en gramos, kilómetro, emisiones (gr CO2/km).</a:t>
            </a:r>
            <a:endParaRPr lang="es-CO" sz="1000" dirty="0"/>
          </a:p>
        </p:txBody>
      </p:sp>
    </p:spTree>
    <p:extLst>
      <p:ext uri="{BB962C8B-B14F-4D97-AF65-F5344CB8AC3E}">
        <p14:creationId xmlns:p14="http://schemas.microsoft.com/office/powerpoint/2010/main" val="3815055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5D094AD-33FB-4828-BBB7-948A4DD715E4}"/>
              </a:ext>
            </a:extLst>
          </p:cNvPr>
          <p:cNvSpPr>
            <a:spLocks noGrp="1"/>
          </p:cNvSpPr>
          <p:nvPr>
            <p:ph idx="1"/>
          </p:nvPr>
        </p:nvSpPr>
        <p:spPr>
          <a:xfrm>
            <a:off x="180813" y="540101"/>
            <a:ext cx="8754387" cy="1223899"/>
          </a:xfrm>
        </p:spPr>
        <p:txBody>
          <a:bodyPr>
            <a:normAutofit/>
          </a:bodyPr>
          <a:lstStyle/>
          <a:p>
            <a:pPr marL="0" indent="0" algn="just">
              <a:buNone/>
            </a:pPr>
            <a:r>
              <a:rPr lang="es-MX" sz="1200" dirty="0">
                <a:latin typeface="Arial" charset="0"/>
                <a:ea typeface="Arial" charset="0"/>
                <a:cs typeface="Arial" charset="0"/>
              </a:rPr>
              <a:t>El aplicativo ayudará a la organización en la identificación de distancias recorridas por los colaboradores y la huella de carbono asociada a sus desplazamientos, entendida como la totalidad de gases de efecto invernadero (GEI) emitidos por efecto directo o indirecto de un individuo, organización, evento o producto, la cual se puede calcular y compensar a través de diferentes programas, públicos o privados. La huella de carbono es una de las formas más simples que existen de medir el impacto o la marca que deja una persona sobre el planeta, de acuerdo al nivel de consumo de recursos que utiliza en su vida cotidiana.</a:t>
            </a:r>
            <a:endParaRPr lang="es-ES_tradnl" sz="1200" dirty="0">
              <a:latin typeface="Arial" charset="0"/>
              <a:ea typeface="Arial" charset="0"/>
              <a:cs typeface="Arial" charset="0"/>
            </a:endParaRPr>
          </a:p>
        </p:txBody>
      </p:sp>
      <p:pic>
        <p:nvPicPr>
          <p:cNvPr id="3" name="Imagen 2">
            <a:extLst>
              <a:ext uri="{FF2B5EF4-FFF2-40B4-BE49-F238E27FC236}">
                <a16:creationId xmlns:a16="http://schemas.microsoft.com/office/drawing/2014/main" id="{E2B3BDCF-2543-4DE6-AB98-F4666FF4829E}"/>
              </a:ext>
            </a:extLst>
          </p:cNvPr>
          <p:cNvPicPr>
            <a:picLocks noChangeAspect="1"/>
          </p:cNvPicPr>
          <p:nvPr/>
        </p:nvPicPr>
        <p:blipFill>
          <a:blip r:embed="rId2"/>
          <a:stretch>
            <a:fillRect/>
          </a:stretch>
        </p:blipFill>
        <p:spPr>
          <a:xfrm>
            <a:off x="2582994" y="1720032"/>
            <a:ext cx="2083714" cy="2711683"/>
          </a:xfrm>
          <a:prstGeom prst="rect">
            <a:avLst/>
          </a:prstGeom>
          <a:ln>
            <a:solidFill>
              <a:srgbClr val="00B0F0"/>
            </a:solidFill>
          </a:ln>
        </p:spPr>
      </p:pic>
      <p:pic>
        <p:nvPicPr>
          <p:cNvPr id="4" name="Imagen 3">
            <a:extLst>
              <a:ext uri="{FF2B5EF4-FFF2-40B4-BE49-F238E27FC236}">
                <a16:creationId xmlns:a16="http://schemas.microsoft.com/office/drawing/2014/main" id="{9E98A897-F791-4BE7-9577-12A3E6B810DA}"/>
              </a:ext>
            </a:extLst>
          </p:cNvPr>
          <p:cNvPicPr>
            <a:picLocks noChangeAspect="1"/>
          </p:cNvPicPr>
          <p:nvPr/>
        </p:nvPicPr>
        <p:blipFill rotWithShape="1">
          <a:blip r:embed="rId3"/>
          <a:srcRect/>
          <a:stretch/>
        </p:blipFill>
        <p:spPr>
          <a:xfrm>
            <a:off x="208800" y="1720032"/>
            <a:ext cx="2273131" cy="2883368"/>
          </a:xfrm>
          <a:prstGeom prst="rect">
            <a:avLst/>
          </a:prstGeom>
          <a:ln>
            <a:solidFill>
              <a:srgbClr val="00B0F0"/>
            </a:solidFill>
          </a:ln>
        </p:spPr>
      </p:pic>
      <p:pic>
        <p:nvPicPr>
          <p:cNvPr id="5" name="Imagen 4">
            <a:extLst>
              <a:ext uri="{FF2B5EF4-FFF2-40B4-BE49-F238E27FC236}">
                <a16:creationId xmlns:a16="http://schemas.microsoft.com/office/drawing/2014/main" id="{60B99288-91A0-4EF3-9F52-11F87D4DBE6E}"/>
              </a:ext>
            </a:extLst>
          </p:cNvPr>
          <p:cNvPicPr/>
          <p:nvPr/>
        </p:nvPicPr>
        <p:blipFill rotWithShape="1">
          <a:blip r:embed="rId4">
            <a:extLst>
              <a:ext uri="{28A0092B-C50C-407E-A947-70E740481C1C}">
                <a14:useLocalDpi xmlns:a14="http://schemas.microsoft.com/office/drawing/2010/main" val="0"/>
              </a:ext>
            </a:extLst>
          </a:blip>
          <a:srcRect r="5080"/>
          <a:stretch/>
        </p:blipFill>
        <p:spPr bwMode="auto">
          <a:xfrm>
            <a:off x="4767771" y="2553596"/>
            <a:ext cx="4268492" cy="104455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445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1BC06-9BA3-4C88-9BB7-5A1BA44B07F8}"/>
              </a:ext>
            </a:extLst>
          </p:cNvPr>
          <p:cNvSpPr>
            <a:spLocks noGrp="1"/>
          </p:cNvSpPr>
          <p:nvPr>
            <p:ph type="title"/>
          </p:nvPr>
        </p:nvSpPr>
        <p:spPr>
          <a:xfrm>
            <a:off x="75877" y="428475"/>
            <a:ext cx="8996123" cy="550988"/>
          </a:xfrm>
        </p:spPr>
        <p:txBody>
          <a:bodyPr>
            <a:noAutofit/>
          </a:bodyPr>
          <a:lstStyle/>
          <a:p>
            <a:pPr algn="ctr"/>
            <a:r>
              <a:rPr lang="es-ES_tradnl" sz="2000" b="1" dirty="0">
                <a:solidFill>
                  <a:srgbClr val="B4C320"/>
                </a:solidFill>
                <a:latin typeface="Arial" charset="0"/>
                <a:ea typeface="Arial" charset="0"/>
                <a:cs typeface="Arial" charset="0"/>
              </a:rPr>
              <a:t>Formas de Diligenciar la Encuesta a Colaboradores </a:t>
            </a:r>
          </a:p>
        </p:txBody>
      </p:sp>
      <p:sp>
        <p:nvSpPr>
          <p:cNvPr id="3" name="Marcador de contenido 2">
            <a:extLst>
              <a:ext uri="{FF2B5EF4-FFF2-40B4-BE49-F238E27FC236}">
                <a16:creationId xmlns:a16="http://schemas.microsoft.com/office/drawing/2014/main" id="{89EA7C9E-AC66-40E7-8375-444ADD79F3C9}"/>
              </a:ext>
            </a:extLst>
          </p:cNvPr>
          <p:cNvSpPr>
            <a:spLocks noGrp="1"/>
          </p:cNvSpPr>
          <p:nvPr>
            <p:ph idx="1"/>
          </p:nvPr>
        </p:nvSpPr>
        <p:spPr>
          <a:xfrm>
            <a:off x="149538" y="1187506"/>
            <a:ext cx="8844923" cy="1576129"/>
          </a:xfrm>
        </p:spPr>
        <p:txBody>
          <a:bodyPr>
            <a:normAutofit/>
          </a:bodyPr>
          <a:lstStyle/>
          <a:p>
            <a:pPr algn="just"/>
            <a:r>
              <a:rPr lang="es-MX" sz="1200" dirty="0">
                <a:latin typeface="Arial" charset="0"/>
                <a:ea typeface="Arial" charset="0"/>
                <a:cs typeface="Arial" charset="0"/>
              </a:rPr>
              <a:t>Las preguntas e información de la encuesta se diligencian a través de la plataforma web para facilitar la aplicación de la encuesta.</a:t>
            </a:r>
          </a:p>
          <a:p>
            <a:pPr marL="0" indent="0" algn="just">
              <a:buNone/>
            </a:pPr>
            <a:endParaRPr lang="es-ES_tradnl" sz="1200" dirty="0">
              <a:latin typeface="Arial" charset="0"/>
              <a:ea typeface="Arial" charset="0"/>
              <a:cs typeface="Arial" charset="0"/>
            </a:endParaRPr>
          </a:p>
          <a:p>
            <a:pPr marL="0" indent="0" algn="just">
              <a:buNone/>
            </a:pPr>
            <a:r>
              <a:rPr lang="es-ES_tradnl" sz="1200" dirty="0">
                <a:latin typeface="Arial" charset="0"/>
                <a:ea typeface="Arial" charset="0"/>
                <a:cs typeface="Arial" charset="0"/>
              </a:rPr>
              <a:t>Aplicativo </a:t>
            </a:r>
            <a:r>
              <a:rPr lang="es-ES_tradnl" sz="1200" b="1" dirty="0">
                <a:latin typeface="Arial" charset="0"/>
                <a:ea typeface="Arial" charset="0"/>
                <a:cs typeface="Arial" charset="0"/>
              </a:rPr>
              <a:t>SIM V5</a:t>
            </a:r>
          </a:p>
          <a:p>
            <a:pPr marL="0" indent="0" algn="just">
              <a:buNone/>
            </a:pPr>
            <a:endParaRPr lang="es-ES_tradnl" sz="1200" b="1" dirty="0">
              <a:latin typeface="Arial" charset="0"/>
              <a:ea typeface="Arial" charset="0"/>
              <a:cs typeface="Arial" charset="0"/>
            </a:endParaRPr>
          </a:p>
          <a:p>
            <a:pPr marL="0" indent="0" algn="just">
              <a:buNone/>
            </a:pPr>
            <a:r>
              <a:rPr lang="es-ES_tradnl" sz="1200" dirty="0">
                <a:latin typeface="Arial" charset="0"/>
                <a:ea typeface="Arial" charset="0"/>
                <a:cs typeface="Arial" charset="0"/>
              </a:rPr>
              <a:t>También hay varias opciones por si es complicado el ingreso del personal al aplicativo.</a:t>
            </a:r>
            <a:endParaRPr lang="es-ES_tradnl" sz="1200" b="1" dirty="0">
              <a:latin typeface="Arial" charset="0"/>
              <a:ea typeface="Arial" charset="0"/>
              <a:cs typeface="Arial" charset="0"/>
            </a:endParaRPr>
          </a:p>
        </p:txBody>
      </p:sp>
      <p:sp>
        <p:nvSpPr>
          <p:cNvPr id="4" name="Flecha: hacia abajo 3">
            <a:extLst>
              <a:ext uri="{FF2B5EF4-FFF2-40B4-BE49-F238E27FC236}">
                <a16:creationId xmlns:a16="http://schemas.microsoft.com/office/drawing/2014/main" id="{EBCB3EB8-725F-4AEC-9503-B7D55B804756}"/>
              </a:ext>
            </a:extLst>
          </p:cNvPr>
          <p:cNvSpPr/>
          <p:nvPr/>
        </p:nvSpPr>
        <p:spPr>
          <a:xfrm rot="16200000">
            <a:off x="4067944" y="1606365"/>
            <a:ext cx="445442" cy="562668"/>
          </a:xfrm>
          <a:prstGeom prst="downArrow">
            <a:avLst/>
          </a:prstGeom>
          <a:solidFill>
            <a:srgbClr val="B4C320"/>
          </a:solidFill>
          <a:ln>
            <a:solidFill>
              <a:srgbClr val="B4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hlinkClick r:id="rId2"/>
            <a:extLst>
              <a:ext uri="{FF2B5EF4-FFF2-40B4-BE49-F238E27FC236}">
                <a16:creationId xmlns:a16="http://schemas.microsoft.com/office/drawing/2014/main" id="{E3033672-E811-4C7D-BDC1-AC36A3D4E919}"/>
              </a:ext>
            </a:extLst>
          </p:cNvPr>
          <p:cNvPicPr>
            <a:picLocks noChangeAspect="1"/>
          </p:cNvPicPr>
          <p:nvPr/>
        </p:nvPicPr>
        <p:blipFill>
          <a:blip r:embed="rId3"/>
          <a:stretch>
            <a:fillRect/>
          </a:stretch>
        </p:blipFill>
        <p:spPr>
          <a:xfrm>
            <a:off x="4927002" y="1601949"/>
            <a:ext cx="1447800" cy="571500"/>
          </a:xfrm>
          <a:prstGeom prst="rect">
            <a:avLst/>
          </a:prstGeom>
        </p:spPr>
      </p:pic>
      <p:pic>
        <p:nvPicPr>
          <p:cNvPr id="6" name="Picture 2" descr="icono de concepto de actualizaciones de software. Ilustración de línea fina  de idea de programas de">
            <a:extLst>
              <a:ext uri="{FF2B5EF4-FFF2-40B4-BE49-F238E27FC236}">
                <a16:creationId xmlns:a16="http://schemas.microsoft.com/office/drawing/2014/main" id="{8A76FE9C-0402-4491-AA5C-39B8CD2E61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81" t="24000" r="8017" b="42564"/>
          <a:stretch/>
        </p:blipFill>
        <p:spPr bwMode="auto">
          <a:xfrm>
            <a:off x="1851956" y="1530129"/>
            <a:ext cx="1820886" cy="72391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37FA241-242E-4DCD-A211-D43EC0802499}"/>
              </a:ext>
            </a:extLst>
          </p:cNvPr>
          <p:cNvSpPr txBox="1"/>
          <p:nvPr/>
        </p:nvSpPr>
        <p:spPr>
          <a:xfrm>
            <a:off x="75877" y="3671871"/>
            <a:ext cx="8945723" cy="613530"/>
          </a:xfrm>
          <a:prstGeom prst="rect">
            <a:avLst/>
          </a:prstGeom>
        </p:spPr>
        <p:txBody>
          <a:bodyPr vert="horz" lIns="91440" tIns="45720" rIns="91440" bIns="45720" rtlCol="0">
            <a:normAutofit/>
          </a:bodyPr>
          <a:lstStyle>
            <a:lvl1pPr marL="228600" indent="-228600" algn="just">
              <a:lnSpc>
                <a:spcPct val="90000"/>
              </a:lnSpc>
              <a:spcBef>
                <a:spcPts val="1000"/>
              </a:spcBef>
              <a:buFont typeface="Arial"/>
              <a:buChar char="•"/>
              <a:defRPr>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s-MX" sz="1200" b="1" dirty="0"/>
              <a:t>IMPORTANTE: </a:t>
            </a:r>
            <a:r>
              <a:rPr lang="es-MX" sz="1200" dirty="0"/>
              <a:t>Es fundamental definir la muestra de la población a encuestar, con el fin de que sea una cantidad representativa y refleje la realidad de la empresa en términos de movilidad; en caso de que la organización cuente con multiplicidad Anexo 2- Encuesta de movilidad a colaboradores 24 de sedes o instalaciones, deberá calcularse para cada una.</a:t>
            </a:r>
            <a:endParaRPr lang="es-CO" sz="1200" dirty="0"/>
          </a:p>
        </p:txBody>
      </p:sp>
    </p:spTree>
    <p:extLst>
      <p:ext uri="{BB962C8B-B14F-4D97-AF65-F5344CB8AC3E}">
        <p14:creationId xmlns:p14="http://schemas.microsoft.com/office/powerpoint/2010/main" val="59877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2AC94-91CC-4ECF-8467-155EF9F9C6AE}"/>
              </a:ext>
            </a:extLst>
          </p:cNvPr>
          <p:cNvSpPr>
            <a:spLocks noGrp="1"/>
          </p:cNvSpPr>
          <p:nvPr>
            <p:ph type="title"/>
          </p:nvPr>
        </p:nvSpPr>
        <p:spPr>
          <a:xfrm>
            <a:off x="97367" y="473735"/>
            <a:ext cx="8873833" cy="452512"/>
          </a:xfrm>
        </p:spPr>
        <p:txBody>
          <a:bodyPr>
            <a:noAutofit/>
          </a:bodyPr>
          <a:lstStyle/>
          <a:p>
            <a:pPr algn="ctr"/>
            <a:r>
              <a:rPr lang="es-ES_tradnl" sz="2800" b="1" dirty="0">
                <a:solidFill>
                  <a:srgbClr val="B4C320"/>
                </a:solidFill>
                <a:latin typeface="Arial" charset="0"/>
                <a:ea typeface="Arial" charset="0"/>
                <a:cs typeface="Arial" charset="0"/>
              </a:rPr>
              <a:t>Cálculo de la Muestra</a:t>
            </a:r>
          </a:p>
        </p:txBody>
      </p:sp>
      <p:sp>
        <p:nvSpPr>
          <p:cNvPr id="3" name="Marcador de contenido 2">
            <a:extLst>
              <a:ext uri="{FF2B5EF4-FFF2-40B4-BE49-F238E27FC236}">
                <a16:creationId xmlns:a16="http://schemas.microsoft.com/office/drawing/2014/main" id="{94AF2753-B9EF-4395-846D-97584D994204}"/>
              </a:ext>
            </a:extLst>
          </p:cNvPr>
          <p:cNvSpPr>
            <a:spLocks noGrp="1"/>
          </p:cNvSpPr>
          <p:nvPr>
            <p:ph idx="1"/>
          </p:nvPr>
        </p:nvSpPr>
        <p:spPr>
          <a:xfrm>
            <a:off x="97366" y="1019440"/>
            <a:ext cx="8945833" cy="574431"/>
          </a:xfrm>
        </p:spPr>
        <p:txBody>
          <a:bodyPr>
            <a:normAutofit/>
          </a:bodyPr>
          <a:lstStyle/>
          <a:p>
            <a:pPr marL="0" indent="0" algn="just">
              <a:buNone/>
            </a:pPr>
            <a:r>
              <a:rPr lang="es-MX" sz="1200" dirty="0">
                <a:latin typeface="Arial" charset="0"/>
                <a:ea typeface="Arial" charset="0"/>
                <a:cs typeface="Arial" charset="0"/>
              </a:rPr>
              <a:t>El plan de muestreo utilizado para generar las encuestas de trabajadores es el aleatorio simple sin reemplazo para variables cualitativas, en el cual se desconoce la desviación.</a:t>
            </a:r>
            <a:endParaRPr lang="es-ES_tradnl" sz="1200" dirty="0">
              <a:latin typeface="Arial" charset="0"/>
              <a:ea typeface="Arial" charset="0"/>
              <a:cs typeface="Arial" charset="0"/>
            </a:endParaRPr>
          </a:p>
        </p:txBody>
      </p:sp>
      <p:pic>
        <p:nvPicPr>
          <p:cNvPr id="4" name="Imagen 3">
            <a:extLst>
              <a:ext uri="{FF2B5EF4-FFF2-40B4-BE49-F238E27FC236}">
                <a16:creationId xmlns:a16="http://schemas.microsoft.com/office/drawing/2014/main" id="{408C76E2-6260-4A51-8669-6A3C13FB5977}"/>
              </a:ext>
            </a:extLst>
          </p:cNvPr>
          <p:cNvPicPr>
            <a:picLocks noChangeAspect="1"/>
          </p:cNvPicPr>
          <p:nvPr/>
        </p:nvPicPr>
        <p:blipFill>
          <a:blip r:embed="rId2"/>
          <a:stretch>
            <a:fillRect/>
          </a:stretch>
        </p:blipFill>
        <p:spPr>
          <a:xfrm>
            <a:off x="1668521" y="1687064"/>
            <a:ext cx="2596404" cy="649101"/>
          </a:xfrm>
          <a:prstGeom prst="rect">
            <a:avLst/>
          </a:prstGeom>
        </p:spPr>
      </p:pic>
      <p:sp>
        <p:nvSpPr>
          <p:cNvPr id="5" name="CuadroTexto 4">
            <a:extLst>
              <a:ext uri="{FF2B5EF4-FFF2-40B4-BE49-F238E27FC236}">
                <a16:creationId xmlns:a16="http://schemas.microsoft.com/office/drawing/2014/main" id="{BFFF17C7-D3D3-4735-893D-9BFF9C2F480D}"/>
              </a:ext>
            </a:extLst>
          </p:cNvPr>
          <p:cNvSpPr txBox="1"/>
          <p:nvPr/>
        </p:nvSpPr>
        <p:spPr>
          <a:xfrm>
            <a:off x="97367" y="2755995"/>
            <a:ext cx="6489510" cy="1862140"/>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16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100" dirty="0"/>
              <a:t>Los primeros parámetros son </a:t>
            </a:r>
            <a:r>
              <a:rPr lang="es-MX" sz="1100" b="1" dirty="0"/>
              <a:t>P y Q</a:t>
            </a:r>
            <a:r>
              <a:rPr lang="es-MX" sz="1100" dirty="0"/>
              <a:t>, que corresponden a la proporción de la población y su complemento, respectivamente. Como ambos valores son desconocidos dado que no se posee información “fiable” de la proporción de la población lo que se hace es estimar una varianza máxima y asignar tanto a P como Q un valor de</a:t>
            </a:r>
            <a:r>
              <a:rPr lang="es-MX" sz="1100" b="1" dirty="0"/>
              <a:t> 0,5</a:t>
            </a:r>
            <a:r>
              <a:rPr lang="es-MX" sz="1100" dirty="0"/>
              <a:t>.</a:t>
            </a:r>
          </a:p>
          <a:p>
            <a:r>
              <a:rPr lang="es-MX" sz="1100" dirty="0"/>
              <a:t>En el cálculo de la muestra también se incluye el error máximo permisible, conocido como </a:t>
            </a:r>
            <a:r>
              <a:rPr lang="es-MX" sz="1100" b="1" dirty="0"/>
              <a:t>E</a:t>
            </a:r>
          </a:p>
          <a:p>
            <a:r>
              <a:rPr lang="es-MX" sz="1100" dirty="0"/>
              <a:t>Para el reporte de las encuestas descritas, desde la Entidad se proporciona la Plataforma PMES-SIM, como herramienta tecnológica de tabulación, registro, visualización de datos y reporte de información. El aplicativo se encuentra alojado en el Sistema de Información Metropolitano V5, correspondiente al portal de Autoservicio provisto desde la Entidad con objeto de centralizar la gestión de servicios en trámite con la Autoridad Ambiental.</a:t>
            </a:r>
            <a:endParaRPr lang="es-CO" sz="1100" dirty="0"/>
          </a:p>
        </p:txBody>
      </p:sp>
      <p:pic>
        <p:nvPicPr>
          <p:cNvPr id="10" name="Imagen 9">
            <a:extLst>
              <a:ext uri="{FF2B5EF4-FFF2-40B4-BE49-F238E27FC236}">
                <a16:creationId xmlns:a16="http://schemas.microsoft.com/office/drawing/2014/main" id="{975571C9-93AD-4A0F-91D5-A65623657F30}"/>
              </a:ext>
            </a:extLst>
          </p:cNvPr>
          <p:cNvPicPr>
            <a:picLocks noChangeAspect="1"/>
          </p:cNvPicPr>
          <p:nvPr/>
        </p:nvPicPr>
        <p:blipFill rotWithShape="1">
          <a:blip r:embed="rId3"/>
          <a:srcRect l="1857" t="19267"/>
          <a:stretch/>
        </p:blipFill>
        <p:spPr>
          <a:xfrm>
            <a:off x="4772372" y="1593871"/>
            <a:ext cx="4071379" cy="913983"/>
          </a:xfrm>
          <a:prstGeom prst="rect">
            <a:avLst/>
          </a:prstGeom>
        </p:spPr>
      </p:pic>
    </p:spTree>
    <p:extLst>
      <p:ext uri="{BB962C8B-B14F-4D97-AF65-F5344CB8AC3E}">
        <p14:creationId xmlns:p14="http://schemas.microsoft.com/office/powerpoint/2010/main" val="141216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CB6ECB9-D064-4397-819D-2266DD839EF4}"/>
              </a:ext>
            </a:extLst>
          </p:cNvPr>
          <p:cNvSpPr>
            <a:spLocks noGrp="1"/>
          </p:cNvSpPr>
          <p:nvPr>
            <p:ph idx="1"/>
          </p:nvPr>
        </p:nvSpPr>
        <p:spPr>
          <a:xfrm>
            <a:off x="61416" y="489857"/>
            <a:ext cx="8982600" cy="913692"/>
          </a:xfrm>
        </p:spPr>
        <p:txBody>
          <a:bodyPr>
            <a:normAutofit/>
          </a:bodyPr>
          <a:lstStyle/>
          <a:p>
            <a:pPr marL="0" indent="0" algn="just">
              <a:buNone/>
            </a:pPr>
            <a:r>
              <a:rPr lang="es-ES" sz="1200" b="1" dirty="0">
                <a:latin typeface="Arial" charset="0"/>
                <a:ea typeface="Arial" charset="0"/>
                <a:cs typeface="Arial" charset="0"/>
              </a:rPr>
              <a:t>2. Ejecución: </a:t>
            </a:r>
            <a:r>
              <a:rPr lang="es-ES" sz="1200" dirty="0">
                <a:latin typeface="Arial" charset="0"/>
                <a:ea typeface="Arial" charset="0"/>
                <a:cs typeface="Arial" charset="0"/>
              </a:rPr>
              <a:t>Esta fase es transversal a los periodos comprendidos entre enero 2023 a diciembre 2030. Indica que, una vez radicada la información de la fase de planeación, las organizaciones deben iniciar y no suspender la ejecución de estrategias de movilidad sostenible como mínimo hasta el año 2030</a:t>
            </a:r>
            <a:endParaRPr lang="es-ES_tradnl" sz="1200" dirty="0">
              <a:latin typeface="Arial" charset="0"/>
              <a:ea typeface="Arial" charset="0"/>
              <a:cs typeface="Arial" charset="0"/>
            </a:endParaRPr>
          </a:p>
        </p:txBody>
      </p:sp>
      <p:graphicFrame>
        <p:nvGraphicFramePr>
          <p:cNvPr id="2" name="Diagrama 1">
            <a:extLst>
              <a:ext uri="{FF2B5EF4-FFF2-40B4-BE49-F238E27FC236}">
                <a16:creationId xmlns:a16="http://schemas.microsoft.com/office/drawing/2014/main" id="{2FD66463-95CF-4684-A9AF-A06A196F3ADD}"/>
              </a:ext>
            </a:extLst>
          </p:cNvPr>
          <p:cNvGraphicFramePr/>
          <p:nvPr>
            <p:extLst>
              <p:ext uri="{D42A27DB-BD31-4B8C-83A1-F6EECF244321}">
                <p14:modId xmlns:p14="http://schemas.microsoft.com/office/powerpoint/2010/main" val="1803191767"/>
              </p:ext>
            </p:extLst>
          </p:nvPr>
        </p:nvGraphicFramePr>
        <p:xfrm>
          <a:off x="1993683" y="1335172"/>
          <a:ext cx="6096000" cy="3316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01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CB6ECB9-D064-4397-819D-2266DD839EF4}"/>
              </a:ext>
            </a:extLst>
          </p:cNvPr>
          <p:cNvSpPr>
            <a:spLocks noGrp="1"/>
          </p:cNvSpPr>
          <p:nvPr>
            <p:ph idx="1"/>
          </p:nvPr>
        </p:nvSpPr>
        <p:spPr>
          <a:xfrm>
            <a:off x="61416" y="489857"/>
            <a:ext cx="8982600" cy="913692"/>
          </a:xfrm>
        </p:spPr>
        <p:txBody>
          <a:bodyPr>
            <a:normAutofit/>
          </a:bodyPr>
          <a:lstStyle/>
          <a:p>
            <a:pPr marL="0" indent="0" algn="just">
              <a:buNone/>
            </a:pPr>
            <a:r>
              <a:rPr lang="es-ES" sz="1200" b="1" dirty="0">
                <a:latin typeface="Arial" charset="0"/>
                <a:ea typeface="Arial" charset="0"/>
                <a:cs typeface="Arial" charset="0"/>
              </a:rPr>
              <a:t>Evaluación y actualización: </a:t>
            </a:r>
            <a:r>
              <a:rPr lang="es-ES" sz="1200" dirty="0">
                <a:latin typeface="Arial" charset="0"/>
                <a:ea typeface="Arial" charset="0"/>
                <a:cs typeface="Arial" charset="0"/>
              </a:rPr>
              <a:t>Esta fase inicia en el segundo mes de entrega del Documento PMES, para lo cual la Plataforma PMES SIM V.5. estará habilitada los primeros cinco (5) meses de dicha vigencia. Luego de la presentación por primera vez (2025), deberá seguirse reportando cada dos (2) años, durante los mismos meses. </a:t>
            </a:r>
            <a:endParaRPr lang="es-ES_tradnl" sz="1200" dirty="0">
              <a:latin typeface="Arial" charset="0"/>
              <a:ea typeface="Arial" charset="0"/>
              <a:cs typeface="Arial" charset="0"/>
            </a:endParaRPr>
          </a:p>
        </p:txBody>
      </p:sp>
      <p:graphicFrame>
        <p:nvGraphicFramePr>
          <p:cNvPr id="2" name="Diagrama 1">
            <a:extLst>
              <a:ext uri="{FF2B5EF4-FFF2-40B4-BE49-F238E27FC236}">
                <a16:creationId xmlns:a16="http://schemas.microsoft.com/office/drawing/2014/main" id="{2FD66463-95CF-4684-A9AF-A06A196F3ADD}"/>
              </a:ext>
            </a:extLst>
          </p:cNvPr>
          <p:cNvGraphicFramePr/>
          <p:nvPr>
            <p:extLst>
              <p:ext uri="{D42A27DB-BD31-4B8C-83A1-F6EECF244321}">
                <p14:modId xmlns:p14="http://schemas.microsoft.com/office/powerpoint/2010/main" val="1269367665"/>
              </p:ext>
            </p:extLst>
          </p:nvPr>
        </p:nvGraphicFramePr>
        <p:xfrm>
          <a:off x="1617260" y="1201004"/>
          <a:ext cx="7016211" cy="3430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23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53143"/>
            <a:ext cx="9144000" cy="410086"/>
          </a:xfrm>
        </p:spPr>
        <p:txBody>
          <a:bodyPr vert="horz" lIns="91440" tIns="45720" rIns="91440" bIns="45720" rtlCol="0">
            <a:normAutofit/>
          </a:bodyPr>
          <a:lstStyle/>
          <a:p>
            <a:pPr>
              <a:spcBef>
                <a:spcPct val="20000"/>
              </a:spcBef>
              <a:buFont typeface="Arial"/>
            </a:pPr>
            <a:r>
              <a:rPr lang="es-ES" sz="1800" b="1" dirty="0">
                <a:solidFill>
                  <a:srgbClr val="F19408"/>
                </a:solidFill>
                <a:latin typeface="Arial"/>
                <a:ea typeface="+mn-ea"/>
                <a:cs typeface="Arial"/>
              </a:rPr>
              <a:t>¿Qué es la Movilidad Sostenible?</a:t>
            </a:r>
            <a:endParaRPr lang="es-ES_tradnl" sz="1800" b="1" dirty="0">
              <a:solidFill>
                <a:srgbClr val="F19408"/>
              </a:solidFill>
              <a:latin typeface="Arial"/>
              <a:ea typeface="+mn-ea"/>
              <a:cs typeface="Arial"/>
            </a:endParaRPr>
          </a:p>
        </p:txBody>
      </p:sp>
      <p:sp>
        <p:nvSpPr>
          <p:cNvPr id="3" name="Marcador de contenido 2"/>
          <p:cNvSpPr>
            <a:spLocks noGrp="1"/>
          </p:cNvSpPr>
          <p:nvPr>
            <p:ph idx="1"/>
          </p:nvPr>
        </p:nvSpPr>
        <p:spPr>
          <a:xfrm>
            <a:off x="354842" y="1257322"/>
            <a:ext cx="8229600" cy="2325216"/>
          </a:xfrm>
        </p:spPr>
        <p:txBody>
          <a:bodyPr>
            <a:normAutofit/>
          </a:bodyPr>
          <a:lstStyle/>
          <a:p>
            <a:pPr marL="0" indent="0" algn="just">
              <a:buNone/>
            </a:pPr>
            <a:r>
              <a:rPr lang="es-ES" sz="1400" dirty="0">
                <a:latin typeface="Arial" charset="0"/>
                <a:ea typeface="Arial" charset="0"/>
                <a:cs typeface="Arial" charset="0"/>
              </a:rPr>
              <a:t>La movilidad sostenible es entendida como la capacidad que tienen los individuos y el colectivo de realizar sus viajes al trabajo, estudio, ocio y por servicios a través de medios de transporte que contribuyen significativamente a mejorar la calidad del aire, recuperar el espacio público, reducir los accidentes viales, acceder a una infraestructura segura e incluyente, optimizar la eficiencia energética de los vehículos, promover comportamientos más amables en la vía, entre otros. Lo anterior permite visionar una equidad más humana y territorial al momento de viajar entre un origen y un destino. En la práctica, este concepto trasciende desde su apuesta por territorios más inclusivos, seguros, resilientes y sostenibles, a ser un eje transformador del espacio y especialmente, de las organizaciones e individuos, tanto en la ejecución de políticas de movilidad como en la planificación de nuestros viajes.</a:t>
            </a:r>
            <a:endParaRPr lang="es-MX" sz="1400" dirty="0">
              <a:latin typeface="Arial" charset="0"/>
              <a:ea typeface="Arial" charset="0"/>
              <a:cs typeface="Arial" charset="0"/>
            </a:endParaRPr>
          </a:p>
        </p:txBody>
      </p:sp>
    </p:spTree>
    <p:extLst>
      <p:ext uri="{BB962C8B-B14F-4D97-AF65-F5344CB8AC3E}">
        <p14:creationId xmlns:p14="http://schemas.microsoft.com/office/powerpoint/2010/main" val="112523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4AFD7-88B7-4883-9391-BABA6D9E9B29}"/>
              </a:ext>
            </a:extLst>
          </p:cNvPr>
          <p:cNvSpPr>
            <a:spLocks noGrp="1"/>
          </p:cNvSpPr>
          <p:nvPr>
            <p:ph type="title"/>
          </p:nvPr>
        </p:nvSpPr>
        <p:spPr>
          <a:xfrm>
            <a:off x="67800" y="533276"/>
            <a:ext cx="8989800" cy="582724"/>
          </a:xfrm>
        </p:spPr>
        <p:txBody>
          <a:bodyPr>
            <a:normAutofit/>
          </a:bodyPr>
          <a:lstStyle/>
          <a:p>
            <a:pPr algn="ctr"/>
            <a:r>
              <a:rPr lang="es-ES_tradnl" sz="2400" b="1" dirty="0">
                <a:solidFill>
                  <a:srgbClr val="B4C320"/>
                </a:solidFill>
                <a:latin typeface="Arial" charset="0"/>
                <a:ea typeface="Arial" charset="0"/>
                <a:cs typeface="Arial" charset="0"/>
              </a:rPr>
              <a:t>Estrategias PMES</a:t>
            </a:r>
          </a:p>
        </p:txBody>
      </p:sp>
      <p:sp>
        <p:nvSpPr>
          <p:cNvPr id="3" name="Marcador de contenido 2">
            <a:extLst>
              <a:ext uri="{FF2B5EF4-FFF2-40B4-BE49-F238E27FC236}">
                <a16:creationId xmlns:a16="http://schemas.microsoft.com/office/drawing/2014/main" id="{B93A6466-A18A-4243-A3C4-0774A756F8C5}"/>
              </a:ext>
            </a:extLst>
          </p:cNvPr>
          <p:cNvSpPr>
            <a:spLocks noGrp="1"/>
          </p:cNvSpPr>
          <p:nvPr>
            <p:ph idx="1"/>
          </p:nvPr>
        </p:nvSpPr>
        <p:spPr>
          <a:xfrm>
            <a:off x="67800" y="1184160"/>
            <a:ext cx="8989800" cy="1531033"/>
          </a:xfrm>
        </p:spPr>
        <p:txBody>
          <a:bodyPr>
            <a:normAutofit/>
          </a:bodyPr>
          <a:lstStyle/>
          <a:p>
            <a:pPr marL="0" indent="0" algn="just">
              <a:buNone/>
            </a:pPr>
            <a:r>
              <a:rPr lang="es-MX" sz="1600" dirty="0">
                <a:latin typeface="Arial" charset="0"/>
                <a:ea typeface="Arial" charset="0"/>
                <a:cs typeface="Arial" charset="0"/>
              </a:rPr>
              <a:t>La implementación de estrategias es la mejor manera en que las organizaciones definen el camino hacia el sostenimiento y así alcanzar su propósito positivo desde las tres dimensiones más importantes. La económica, la social y la ambiental.</a:t>
            </a:r>
            <a:endParaRPr lang="es-ES_tradnl" sz="1600" dirty="0">
              <a:latin typeface="Arial" charset="0"/>
              <a:ea typeface="Arial" charset="0"/>
              <a:cs typeface="Arial" charset="0"/>
            </a:endParaRPr>
          </a:p>
        </p:txBody>
      </p:sp>
      <p:pic>
        <p:nvPicPr>
          <p:cNvPr id="4" name="Imagen 3">
            <a:extLst>
              <a:ext uri="{FF2B5EF4-FFF2-40B4-BE49-F238E27FC236}">
                <a16:creationId xmlns:a16="http://schemas.microsoft.com/office/drawing/2014/main" id="{948C6B23-A43D-4962-9E3B-133A6498E623}"/>
              </a:ext>
            </a:extLst>
          </p:cNvPr>
          <p:cNvPicPr>
            <a:picLocks noChangeAspect="1"/>
          </p:cNvPicPr>
          <p:nvPr/>
        </p:nvPicPr>
        <p:blipFill rotWithShape="1">
          <a:blip r:embed="rId2"/>
          <a:srcRect l="5939" t="7631" r="6553" b="10523"/>
          <a:stretch/>
        </p:blipFill>
        <p:spPr>
          <a:xfrm>
            <a:off x="4068535" y="2140614"/>
            <a:ext cx="2461007" cy="2301786"/>
          </a:xfrm>
          <a:prstGeom prst="rect">
            <a:avLst/>
          </a:prstGeom>
        </p:spPr>
      </p:pic>
      <p:pic>
        <p:nvPicPr>
          <p:cNvPr id="5" name="Imagen 4">
            <a:extLst>
              <a:ext uri="{FF2B5EF4-FFF2-40B4-BE49-F238E27FC236}">
                <a16:creationId xmlns:a16="http://schemas.microsoft.com/office/drawing/2014/main" id="{22817EF4-47D8-4114-82E0-A370A7B737F6}"/>
              </a:ext>
            </a:extLst>
          </p:cNvPr>
          <p:cNvPicPr>
            <a:picLocks noChangeAspect="1"/>
          </p:cNvPicPr>
          <p:nvPr/>
        </p:nvPicPr>
        <p:blipFill>
          <a:blip r:embed="rId3"/>
          <a:stretch>
            <a:fillRect/>
          </a:stretch>
        </p:blipFill>
        <p:spPr>
          <a:xfrm>
            <a:off x="496270" y="2954214"/>
            <a:ext cx="2794130" cy="1571698"/>
          </a:xfrm>
          <a:prstGeom prst="rect">
            <a:avLst/>
          </a:prstGeom>
        </p:spPr>
      </p:pic>
    </p:spTree>
    <p:extLst>
      <p:ext uri="{BB962C8B-B14F-4D97-AF65-F5344CB8AC3E}">
        <p14:creationId xmlns:p14="http://schemas.microsoft.com/office/powerpoint/2010/main" val="1371978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4AFD7-88B7-4883-9391-BABA6D9E9B29}"/>
              </a:ext>
            </a:extLst>
          </p:cNvPr>
          <p:cNvSpPr>
            <a:spLocks noGrp="1"/>
          </p:cNvSpPr>
          <p:nvPr>
            <p:ph type="title"/>
          </p:nvPr>
        </p:nvSpPr>
        <p:spPr>
          <a:xfrm>
            <a:off x="0" y="533276"/>
            <a:ext cx="9144000" cy="463011"/>
          </a:xfrm>
        </p:spPr>
        <p:txBody>
          <a:bodyPr>
            <a:normAutofit/>
          </a:bodyPr>
          <a:lstStyle/>
          <a:p>
            <a:pPr algn="ctr"/>
            <a:r>
              <a:rPr lang="es-ES" sz="2000" b="1" dirty="0">
                <a:solidFill>
                  <a:srgbClr val="B4C320"/>
                </a:solidFill>
                <a:latin typeface="Arial" charset="0"/>
                <a:ea typeface="Arial" charset="0"/>
                <a:cs typeface="Arial" charset="0"/>
              </a:rPr>
              <a:t>Formulación de las Estrategias de Movilidad Sostenible</a:t>
            </a:r>
          </a:p>
        </p:txBody>
      </p:sp>
      <p:sp>
        <p:nvSpPr>
          <p:cNvPr id="3" name="Marcador de contenido 2">
            <a:extLst>
              <a:ext uri="{FF2B5EF4-FFF2-40B4-BE49-F238E27FC236}">
                <a16:creationId xmlns:a16="http://schemas.microsoft.com/office/drawing/2014/main" id="{B93A6466-A18A-4243-A3C4-0774A756F8C5}"/>
              </a:ext>
            </a:extLst>
          </p:cNvPr>
          <p:cNvSpPr>
            <a:spLocks noGrp="1"/>
          </p:cNvSpPr>
          <p:nvPr>
            <p:ph idx="1"/>
          </p:nvPr>
        </p:nvSpPr>
        <p:spPr>
          <a:xfrm>
            <a:off x="67800" y="1184161"/>
            <a:ext cx="8989800" cy="596872"/>
          </a:xfrm>
        </p:spPr>
        <p:txBody>
          <a:bodyPr>
            <a:normAutofit/>
          </a:bodyPr>
          <a:lstStyle/>
          <a:p>
            <a:pPr marL="0" indent="0" algn="just">
              <a:buNone/>
            </a:pPr>
            <a:r>
              <a:rPr lang="es-ES" sz="1200" dirty="0">
                <a:latin typeface="Arial" charset="0"/>
                <a:ea typeface="Arial" charset="0"/>
                <a:cs typeface="Arial" charset="0"/>
              </a:rPr>
              <a:t>Para un mejor entendimiento y en coherencia con la pirámide invertida de movilidad se propone las siguientes tipologías de estrategias: </a:t>
            </a:r>
            <a:endParaRPr lang="es-ES_tradnl" sz="1200" dirty="0">
              <a:latin typeface="Arial" charset="0"/>
              <a:ea typeface="Arial" charset="0"/>
              <a:cs typeface="Arial" charset="0"/>
            </a:endParaRPr>
          </a:p>
        </p:txBody>
      </p:sp>
      <p:sp>
        <p:nvSpPr>
          <p:cNvPr id="7" name="CuadroTexto 6">
            <a:extLst>
              <a:ext uri="{FF2B5EF4-FFF2-40B4-BE49-F238E27FC236}">
                <a16:creationId xmlns:a16="http://schemas.microsoft.com/office/drawing/2014/main" id="{E2546A21-A3B5-4643-8DFB-105298E70683}"/>
              </a:ext>
            </a:extLst>
          </p:cNvPr>
          <p:cNvSpPr txBox="1"/>
          <p:nvPr/>
        </p:nvSpPr>
        <p:spPr>
          <a:xfrm>
            <a:off x="122830" y="2871570"/>
            <a:ext cx="1617260" cy="31986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lvl1pPr indent="0" algn="just">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CO" dirty="0"/>
              <a:t>Estrategias para fomentar la movilidad activa.</a:t>
            </a:r>
          </a:p>
        </p:txBody>
      </p:sp>
      <p:sp>
        <p:nvSpPr>
          <p:cNvPr id="8" name="CuadroTexto 7">
            <a:extLst>
              <a:ext uri="{FF2B5EF4-FFF2-40B4-BE49-F238E27FC236}">
                <a16:creationId xmlns:a16="http://schemas.microsoft.com/office/drawing/2014/main" id="{D89342DE-784B-4AF7-950D-9A71CD6555C9}"/>
              </a:ext>
            </a:extLst>
          </p:cNvPr>
          <p:cNvSpPr txBox="1"/>
          <p:nvPr/>
        </p:nvSpPr>
        <p:spPr>
          <a:xfrm>
            <a:off x="1892489" y="3240877"/>
            <a:ext cx="1617260" cy="31986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lvl1pPr indent="0" algn="just">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CO" dirty="0"/>
              <a:t>Estrategias para fomentar el transporte público.</a:t>
            </a:r>
          </a:p>
        </p:txBody>
      </p:sp>
      <p:sp>
        <p:nvSpPr>
          <p:cNvPr id="9" name="CuadroTexto 8">
            <a:extLst>
              <a:ext uri="{FF2B5EF4-FFF2-40B4-BE49-F238E27FC236}">
                <a16:creationId xmlns:a16="http://schemas.microsoft.com/office/drawing/2014/main" id="{A8DA04B7-84B6-4BE9-980B-F326DD4FF065}"/>
              </a:ext>
            </a:extLst>
          </p:cNvPr>
          <p:cNvSpPr txBox="1"/>
          <p:nvPr/>
        </p:nvSpPr>
        <p:spPr>
          <a:xfrm>
            <a:off x="3748952" y="3961958"/>
            <a:ext cx="1491018" cy="319868"/>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lvl1pPr indent="0" algn="just">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dirty="0"/>
              <a:t>Estrategias para reducir el número de viajes.</a:t>
            </a:r>
            <a:endParaRPr lang="es-CO" dirty="0"/>
          </a:p>
        </p:txBody>
      </p:sp>
      <p:sp>
        <p:nvSpPr>
          <p:cNvPr id="10" name="CuadroTexto 9">
            <a:extLst>
              <a:ext uri="{FF2B5EF4-FFF2-40B4-BE49-F238E27FC236}">
                <a16:creationId xmlns:a16="http://schemas.microsoft.com/office/drawing/2014/main" id="{BA69F18A-A6BC-4A6B-9FC8-180F2E373698}"/>
              </a:ext>
            </a:extLst>
          </p:cNvPr>
          <p:cNvSpPr txBox="1"/>
          <p:nvPr/>
        </p:nvSpPr>
        <p:spPr>
          <a:xfrm>
            <a:off x="5346816" y="3240877"/>
            <a:ext cx="1915235" cy="41874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indent="0" algn="just">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800" dirty="0"/>
              <a:t>Estrategias para promover el cambio en la cultura de la movilidad.</a:t>
            </a:r>
          </a:p>
        </p:txBody>
      </p:sp>
      <p:sp>
        <p:nvSpPr>
          <p:cNvPr id="11" name="CuadroTexto 10">
            <a:extLst>
              <a:ext uri="{FF2B5EF4-FFF2-40B4-BE49-F238E27FC236}">
                <a16:creationId xmlns:a16="http://schemas.microsoft.com/office/drawing/2014/main" id="{76EFE1DA-30F4-4F35-B200-3FE91F41A3D8}"/>
              </a:ext>
            </a:extLst>
          </p:cNvPr>
          <p:cNvSpPr txBox="1"/>
          <p:nvPr/>
        </p:nvSpPr>
        <p:spPr>
          <a:xfrm>
            <a:off x="7440340" y="3847806"/>
            <a:ext cx="1617260" cy="41874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indent="0" algn="just">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sz="800" dirty="0"/>
              <a:t>Estrategias para racionalizar el uso del vehículo particular.</a:t>
            </a:r>
          </a:p>
        </p:txBody>
      </p:sp>
      <p:pic>
        <p:nvPicPr>
          <p:cNvPr id="4098" name="Picture 2" descr="Andar de bicicleta: Más de 306,226 ilustraciones y dibujos de stock con  licencia libres de regalías | Shutterstock">
            <a:extLst>
              <a:ext uri="{FF2B5EF4-FFF2-40B4-BE49-F238E27FC236}">
                <a16:creationId xmlns:a16="http://schemas.microsoft.com/office/drawing/2014/main" id="{D1C36AEA-4698-4E8D-B07D-61125EF153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34" t="13276" r="15824" b="13405"/>
          <a:stretch/>
        </p:blipFill>
        <p:spPr bwMode="auto">
          <a:xfrm>
            <a:off x="452480" y="1687326"/>
            <a:ext cx="1053494" cy="10781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urist Icon Travel Travelling By Bus Tourism Stock Illustration - Download  Image Now - Bus, Icon Symbol, Public Transportation - iStock">
            <a:extLst>
              <a:ext uri="{FF2B5EF4-FFF2-40B4-BE49-F238E27FC236}">
                <a16:creationId xmlns:a16="http://schemas.microsoft.com/office/drawing/2014/main" id="{4A6A853E-2A9E-4E77-8FBF-E58457742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6" t="19224" r="4999" b="17413"/>
          <a:stretch/>
        </p:blipFill>
        <p:spPr bwMode="auto">
          <a:xfrm>
            <a:off x="1961502" y="2197677"/>
            <a:ext cx="1409495" cy="9958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lustración De Vector De Reducción De Costos Con Disminución De Precio  Minimizando O Caída De La Tasa De Ganancia En Plantillas Dibujadas A Mano  De Dibujos Animados Planos De Negocios Ilustraciones svg,">
            <a:extLst>
              <a:ext uri="{FF2B5EF4-FFF2-40B4-BE49-F238E27FC236}">
                <a16:creationId xmlns:a16="http://schemas.microsoft.com/office/drawing/2014/main" id="{AB7F6A97-408A-46AC-87A7-BA84AEA05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952" y="2902900"/>
            <a:ext cx="1419575" cy="9958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lustración de equilibrio y sostenibilidad Vector Premium | Premium Vector  #Freepik #vector #ciudad #edificio #nat… | Sostenibilidad, Vector, Ver  fondos de pantalla">
            <a:extLst>
              <a:ext uri="{FF2B5EF4-FFF2-40B4-BE49-F238E27FC236}">
                <a16:creationId xmlns:a16="http://schemas.microsoft.com/office/drawing/2014/main" id="{AE231945-975C-458F-9519-A9D56B4E02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6427"/>
          <a:stretch/>
        </p:blipFill>
        <p:spPr bwMode="auto">
          <a:xfrm>
            <a:off x="5468506" y="1862374"/>
            <a:ext cx="1617261" cy="135159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ectores e ilustraciones de Familia carro para descargar gratis | Freepik">
            <a:extLst>
              <a:ext uri="{FF2B5EF4-FFF2-40B4-BE49-F238E27FC236}">
                <a16:creationId xmlns:a16="http://schemas.microsoft.com/office/drawing/2014/main" id="{8011A35D-54B3-4B0F-AABA-7A6E3B7300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70" r="4511" b="6970"/>
          <a:stretch/>
        </p:blipFill>
        <p:spPr bwMode="auto">
          <a:xfrm>
            <a:off x="7548465" y="2933415"/>
            <a:ext cx="1325339" cy="81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7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4CA8810-B4CB-4667-B514-77A011D2483D}"/>
              </a:ext>
            </a:extLst>
          </p:cNvPr>
          <p:cNvPicPr>
            <a:picLocks noChangeAspect="1"/>
          </p:cNvPicPr>
          <p:nvPr/>
        </p:nvPicPr>
        <p:blipFill>
          <a:blip r:embed="rId2"/>
          <a:stretch>
            <a:fillRect/>
          </a:stretch>
        </p:blipFill>
        <p:spPr>
          <a:xfrm>
            <a:off x="252761" y="1739107"/>
            <a:ext cx="1977478" cy="1006635"/>
          </a:xfrm>
          <a:prstGeom prst="rect">
            <a:avLst/>
          </a:prstGeom>
        </p:spPr>
      </p:pic>
      <p:sp>
        <p:nvSpPr>
          <p:cNvPr id="3" name="Marcador de contenido 2">
            <a:extLst>
              <a:ext uri="{FF2B5EF4-FFF2-40B4-BE49-F238E27FC236}">
                <a16:creationId xmlns:a16="http://schemas.microsoft.com/office/drawing/2014/main" id="{10CEFAD3-A6C6-43EA-A953-37B64783DA07}"/>
              </a:ext>
            </a:extLst>
          </p:cNvPr>
          <p:cNvSpPr txBox="1">
            <a:spLocks/>
          </p:cNvSpPr>
          <p:nvPr/>
        </p:nvSpPr>
        <p:spPr>
          <a:xfrm>
            <a:off x="2661120" y="1991868"/>
            <a:ext cx="3092548" cy="89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600" dirty="0">
                <a:latin typeface="Arial" charset="0"/>
                <a:ea typeface="Arial" charset="0"/>
                <a:cs typeface="Arial" charset="0"/>
              </a:rPr>
              <a:t>Promoción de los estilos de vida saludable por medio de caminatas y usar bicicleta.</a:t>
            </a:r>
          </a:p>
        </p:txBody>
      </p:sp>
      <p:sp>
        <p:nvSpPr>
          <p:cNvPr id="4" name="Marcador de contenido 2">
            <a:extLst>
              <a:ext uri="{FF2B5EF4-FFF2-40B4-BE49-F238E27FC236}">
                <a16:creationId xmlns:a16="http://schemas.microsoft.com/office/drawing/2014/main" id="{697FBA2A-DB79-49C4-A75D-ED5C8357B0B1}"/>
              </a:ext>
            </a:extLst>
          </p:cNvPr>
          <p:cNvSpPr txBox="1">
            <a:spLocks/>
          </p:cNvSpPr>
          <p:nvPr/>
        </p:nvSpPr>
        <p:spPr>
          <a:xfrm>
            <a:off x="5687333" y="3500275"/>
            <a:ext cx="3092548" cy="899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600" dirty="0">
                <a:latin typeface="Arial" charset="0"/>
                <a:ea typeface="Arial" charset="0"/>
                <a:cs typeface="Arial" charset="0"/>
              </a:rPr>
              <a:t>El uso de transportes públicos</a:t>
            </a:r>
          </a:p>
        </p:txBody>
      </p:sp>
      <p:pic>
        <p:nvPicPr>
          <p:cNvPr id="5" name="Picture 6" descr="Composición De Dibujos Animados Sobre Estilos De Vida Saludables  Ilustración del Vector - Ilustración de exterior, verano: 189253679">
            <a:extLst>
              <a:ext uri="{FF2B5EF4-FFF2-40B4-BE49-F238E27FC236}">
                <a16:creationId xmlns:a16="http://schemas.microsoft.com/office/drawing/2014/main" id="{E122AB42-9FCD-4CB9-A924-E73A11A42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7" b="15897"/>
          <a:stretch/>
        </p:blipFill>
        <p:spPr bwMode="auto">
          <a:xfrm>
            <a:off x="2941525" y="358007"/>
            <a:ext cx="2128563" cy="1613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iseño de transporte masivo, ilustración vectorial gráfico eps10 | Vector  Premium">
            <a:extLst>
              <a:ext uri="{FF2B5EF4-FFF2-40B4-BE49-F238E27FC236}">
                <a16:creationId xmlns:a16="http://schemas.microsoft.com/office/drawing/2014/main" id="{0C7EA9A3-62F0-4759-A7F3-2259A56070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8" r="8591" b="17038"/>
          <a:stretch/>
        </p:blipFill>
        <p:spPr bwMode="auto">
          <a:xfrm>
            <a:off x="5798691" y="1086140"/>
            <a:ext cx="3092548" cy="23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44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42FA12D-A26B-42DB-BAE0-B81428103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429" y="630040"/>
            <a:ext cx="2235744" cy="14895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entajas y desventajas de las redes sociales">
            <a:extLst>
              <a:ext uri="{FF2B5EF4-FFF2-40B4-BE49-F238E27FC236}">
                <a16:creationId xmlns:a16="http://schemas.microsoft.com/office/drawing/2014/main" id="{9EF5397A-2AA9-4A41-9749-24FFC5FBD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76" y="159237"/>
            <a:ext cx="1655070" cy="148956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ECF3C1D-7D71-4C80-9235-C2966B400037}"/>
              </a:ext>
            </a:extLst>
          </p:cNvPr>
          <p:cNvPicPr>
            <a:picLocks noChangeAspect="1"/>
          </p:cNvPicPr>
          <p:nvPr/>
        </p:nvPicPr>
        <p:blipFill>
          <a:blip r:embed="rId4"/>
          <a:stretch>
            <a:fillRect/>
          </a:stretch>
        </p:blipFill>
        <p:spPr>
          <a:xfrm>
            <a:off x="119132" y="1987979"/>
            <a:ext cx="1414468" cy="720035"/>
          </a:xfrm>
          <a:prstGeom prst="rect">
            <a:avLst/>
          </a:prstGeom>
        </p:spPr>
      </p:pic>
      <p:sp>
        <p:nvSpPr>
          <p:cNvPr id="5" name="Marcador de contenido 2">
            <a:extLst>
              <a:ext uri="{FF2B5EF4-FFF2-40B4-BE49-F238E27FC236}">
                <a16:creationId xmlns:a16="http://schemas.microsoft.com/office/drawing/2014/main" id="{93604573-BAED-4520-9CC0-FC9ADE83F8D7}"/>
              </a:ext>
            </a:extLst>
          </p:cNvPr>
          <p:cNvSpPr txBox="1">
            <a:spLocks/>
          </p:cNvSpPr>
          <p:nvPr/>
        </p:nvSpPr>
        <p:spPr>
          <a:xfrm>
            <a:off x="1770690" y="1749565"/>
            <a:ext cx="2594205" cy="5776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200" dirty="0">
                <a:latin typeface="Arial" charset="0"/>
                <a:ea typeface="Arial" charset="0"/>
                <a:cs typeface="Arial" charset="0"/>
              </a:rPr>
              <a:t>Publicaciones en redes sociales ya que son medios corporativos que tienen un gran alcance.</a:t>
            </a:r>
          </a:p>
        </p:txBody>
      </p:sp>
      <p:sp>
        <p:nvSpPr>
          <p:cNvPr id="6" name="Marcador de contenido 2">
            <a:extLst>
              <a:ext uri="{FF2B5EF4-FFF2-40B4-BE49-F238E27FC236}">
                <a16:creationId xmlns:a16="http://schemas.microsoft.com/office/drawing/2014/main" id="{50DA6AD8-6A60-4375-8C9E-B1DF9405C20F}"/>
              </a:ext>
            </a:extLst>
          </p:cNvPr>
          <p:cNvSpPr txBox="1">
            <a:spLocks/>
          </p:cNvSpPr>
          <p:nvPr/>
        </p:nvSpPr>
        <p:spPr>
          <a:xfrm>
            <a:off x="5368008" y="2174524"/>
            <a:ext cx="2531013" cy="5776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200" dirty="0">
                <a:latin typeface="Arial" charset="0"/>
                <a:ea typeface="Arial" charset="0"/>
                <a:cs typeface="Arial" charset="0"/>
              </a:rPr>
              <a:t>Boletines de sostenibilidad promoviendo medios de transporte eléctrico, bicicletas, entre otros.</a:t>
            </a:r>
          </a:p>
        </p:txBody>
      </p:sp>
      <p:pic>
        <p:nvPicPr>
          <p:cNvPr id="7" name="Picture 4" descr="Mensaje de correo electrónico con dibujos animados de ilustración de alerta  de advertencia | Vector Premium">
            <a:extLst>
              <a:ext uri="{FF2B5EF4-FFF2-40B4-BE49-F238E27FC236}">
                <a16:creationId xmlns:a16="http://schemas.microsoft.com/office/drawing/2014/main" id="{A41CEDF5-2438-474F-899A-FA92F37635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29" t="7436" r="9634" b="11826"/>
          <a:stretch/>
        </p:blipFill>
        <p:spPr bwMode="auto">
          <a:xfrm>
            <a:off x="4141873" y="2471991"/>
            <a:ext cx="1107208" cy="108177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ECC38FC1-3109-4A08-B570-9E9E88579F18}"/>
              </a:ext>
            </a:extLst>
          </p:cNvPr>
          <p:cNvSpPr txBox="1">
            <a:spLocks/>
          </p:cNvSpPr>
          <p:nvPr/>
        </p:nvSpPr>
        <p:spPr>
          <a:xfrm>
            <a:off x="3379122" y="3608688"/>
            <a:ext cx="2632709" cy="7150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400" dirty="0">
                <a:latin typeface="Arial" charset="0"/>
                <a:ea typeface="Arial" charset="0"/>
                <a:cs typeface="Arial" charset="0"/>
              </a:rPr>
              <a:t>Correos electrónicos informando de las actividades sostenibles para el cumplimiento del PMES</a:t>
            </a:r>
          </a:p>
        </p:txBody>
      </p:sp>
      <p:sp>
        <p:nvSpPr>
          <p:cNvPr id="10" name="Marcador de contenido 2">
            <a:extLst>
              <a:ext uri="{FF2B5EF4-FFF2-40B4-BE49-F238E27FC236}">
                <a16:creationId xmlns:a16="http://schemas.microsoft.com/office/drawing/2014/main" id="{30521A26-AD2E-4383-99F1-FCAE0345E96A}"/>
              </a:ext>
            </a:extLst>
          </p:cNvPr>
          <p:cNvSpPr txBox="1">
            <a:spLocks/>
          </p:cNvSpPr>
          <p:nvPr/>
        </p:nvSpPr>
        <p:spPr>
          <a:xfrm>
            <a:off x="1096469" y="3974559"/>
            <a:ext cx="2195441" cy="589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400" dirty="0">
                <a:latin typeface="Arial" charset="0"/>
                <a:ea typeface="Arial" charset="0"/>
                <a:cs typeface="Arial" charset="0"/>
              </a:rPr>
              <a:t>Promoción de uso compartido de vehículos.</a:t>
            </a:r>
          </a:p>
        </p:txBody>
      </p:sp>
      <p:sp>
        <p:nvSpPr>
          <p:cNvPr id="11" name="Marcador de contenido 2">
            <a:extLst>
              <a:ext uri="{FF2B5EF4-FFF2-40B4-BE49-F238E27FC236}">
                <a16:creationId xmlns:a16="http://schemas.microsoft.com/office/drawing/2014/main" id="{639F53E8-5B0C-4CE8-A675-D98285F417CD}"/>
              </a:ext>
            </a:extLst>
          </p:cNvPr>
          <p:cNvSpPr txBox="1">
            <a:spLocks/>
          </p:cNvSpPr>
          <p:nvPr/>
        </p:nvSpPr>
        <p:spPr>
          <a:xfrm>
            <a:off x="6449667" y="4086322"/>
            <a:ext cx="2531013" cy="523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200" dirty="0">
                <a:latin typeface="Arial" charset="0"/>
                <a:ea typeface="Arial" charset="0"/>
                <a:cs typeface="Arial" charset="0"/>
              </a:rPr>
              <a:t>Incorporar estrategias de trabajo en casa</a:t>
            </a:r>
          </a:p>
        </p:txBody>
      </p:sp>
      <p:pic>
        <p:nvPicPr>
          <p:cNvPr id="12" name="Picture 2" descr="Icono de coche compartido con personajes planos | Vector Premium">
            <a:extLst>
              <a:ext uri="{FF2B5EF4-FFF2-40B4-BE49-F238E27FC236}">
                <a16:creationId xmlns:a16="http://schemas.microsoft.com/office/drawing/2014/main" id="{3C6E0792-072D-42CA-8194-EB8A3FE1C1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880" t="24636" r="10417" b="11012"/>
          <a:stretch/>
        </p:blipFill>
        <p:spPr bwMode="auto">
          <a:xfrm>
            <a:off x="1590271" y="2690689"/>
            <a:ext cx="1488024" cy="121667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063BEE24-BAF4-4E6E-AC1E-07C21EB01A08}"/>
              </a:ext>
            </a:extLst>
          </p:cNvPr>
          <p:cNvPicPr>
            <a:picLocks noChangeAspect="1"/>
          </p:cNvPicPr>
          <p:nvPr/>
        </p:nvPicPr>
        <p:blipFill rotWithShape="1">
          <a:blip r:embed="rId7"/>
          <a:srcRect l="7042" r="6395"/>
          <a:stretch/>
        </p:blipFill>
        <p:spPr>
          <a:xfrm>
            <a:off x="6779948" y="2855821"/>
            <a:ext cx="1870452" cy="1216679"/>
          </a:xfrm>
          <a:prstGeom prst="rect">
            <a:avLst/>
          </a:prstGeom>
        </p:spPr>
      </p:pic>
    </p:spTree>
    <p:extLst>
      <p:ext uri="{BB962C8B-B14F-4D97-AF65-F5344CB8AC3E}">
        <p14:creationId xmlns:p14="http://schemas.microsoft.com/office/powerpoint/2010/main" val="311053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C9680-66A3-4084-B463-D3CB60E305CD}"/>
              </a:ext>
            </a:extLst>
          </p:cNvPr>
          <p:cNvSpPr>
            <a:spLocks noGrp="1"/>
          </p:cNvSpPr>
          <p:nvPr>
            <p:ph type="title"/>
          </p:nvPr>
        </p:nvSpPr>
        <p:spPr>
          <a:xfrm>
            <a:off x="67348" y="557149"/>
            <a:ext cx="8950207" cy="452513"/>
          </a:xfrm>
        </p:spPr>
        <p:txBody>
          <a:bodyPr>
            <a:noAutofit/>
          </a:bodyPr>
          <a:lstStyle/>
          <a:p>
            <a:pPr algn="ctr"/>
            <a:r>
              <a:rPr lang="es-ES_tradnl" sz="2800" b="1" dirty="0">
                <a:solidFill>
                  <a:srgbClr val="B4C320"/>
                </a:solidFill>
                <a:latin typeface="Arial" charset="0"/>
                <a:ea typeface="Arial" charset="0"/>
                <a:cs typeface="Arial" charset="0"/>
              </a:rPr>
              <a:t>Métodos de Transporte</a:t>
            </a:r>
          </a:p>
        </p:txBody>
      </p:sp>
      <p:sp>
        <p:nvSpPr>
          <p:cNvPr id="3" name="Marcador de contenido 2">
            <a:extLst>
              <a:ext uri="{FF2B5EF4-FFF2-40B4-BE49-F238E27FC236}">
                <a16:creationId xmlns:a16="http://schemas.microsoft.com/office/drawing/2014/main" id="{E3A62E63-071F-4876-B88F-66F0807D9D1B}"/>
              </a:ext>
            </a:extLst>
          </p:cNvPr>
          <p:cNvSpPr txBox="1">
            <a:spLocks/>
          </p:cNvSpPr>
          <p:nvPr/>
        </p:nvSpPr>
        <p:spPr>
          <a:xfrm>
            <a:off x="163172" y="1278709"/>
            <a:ext cx="6979228" cy="996170"/>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algn="l"/>
            <a:r>
              <a:rPr lang="es-CO" sz="1400" b="1" dirty="0">
                <a:latin typeface="Arial" panose="020B0604020202020204" pitchFamily="34" charset="0"/>
                <a:cs typeface="Arial" panose="020B0604020202020204" pitchFamily="34" charset="0"/>
              </a:rPr>
              <a:t>Medios de transporte:</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Al trabajo en Bicicleta: </a:t>
            </a:r>
            <a:r>
              <a:rPr lang="es-CO" sz="1400" dirty="0">
                <a:latin typeface="Arial" panose="020B0604020202020204" pitchFamily="34" charset="0"/>
                <a:cs typeface="Arial" panose="020B0604020202020204" pitchFamily="34" charset="0"/>
              </a:rPr>
              <a:t>ya que brinda beneficios económicos, para la salud, te permite ejercitarse todos los días sin necesidad de ir al gimnasio y es un medio de transporte que no genera contaminación.</a:t>
            </a:r>
          </a:p>
        </p:txBody>
      </p:sp>
      <p:pic>
        <p:nvPicPr>
          <p:cNvPr id="4" name="Imagen 3">
            <a:extLst>
              <a:ext uri="{FF2B5EF4-FFF2-40B4-BE49-F238E27FC236}">
                <a16:creationId xmlns:a16="http://schemas.microsoft.com/office/drawing/2014/main" id="{E2E2A7DC-CF3B-47EA-9F1C-B4AF0B915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291" y="1009662"/>
            <a:ext cx="2003281" cy="1475071"/>
          </a:xfrm>
          <a:prstGeom prst="rect">
            <a:avLst/>
          </a:prstGeom>
        </p:spPr>
      </p:pic>
      <p:pic>
        <p:nvPicPr>
          <p:cNvPr id="5" name="Imagen 4">
            <a:extLst>
              <a:ext uri="{FF2B5EF4-FFF2-40B4-BE49-F238E27FC236}">
                <a16:creationId xmlns:a16="http://schemas.microsoft.com/office/drawing/2014/main" id="{4F730067-FA4A-487B-B6A2-0AA353B8B1BB}"/>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7142400" y="2838949"/>
            <a:ext cx="1853932" cy="1207623"/>
          </a:xfrm>
          <a:prstGeom prst="rect">
            <a:avLst/>
          </a:prstGeom>
          <a:solidFill>
            <a:schemeClr val="bg1">
              <a:alpha val="17000"/>
            </a:schemeClr>
          </a:solidFill>
          <a:ln>
            <a:noFill/>
          </a:ln>
          <a:effectLst>
            <a:glow rad="127000">
              <a:schemeClr val="accent1">
                <a:alpha val="0"/>
              </a:schemeClr>
            </a:glow>
            <a:outerShdw blurRad="50800" dist="50800" dir="5400000" algn="ctr" rotWithShape="0">
              <a:srgbClr val="000000">
                <a:alpha val="0"/>
              </a:srgbClr>
            </a:outerShdw>
            <a:reflection stA="13000" endPos="65000" dist="50800" dir="5400000" sy="-100000" algn="bl" rotWithShape="0"/>
            <a:softEdge rad="0"/>
          </a:effectLst>
        </p:spPr>
      </p:pic>
      <p:sp>
        <p:nvSpPr>
          <p:cNvPr id="6" name="Marcador de contenido 2">
            <a:extLst>
              <a:ext uri="{FF2B5EF4-FFF2-40B4-BE49-F238E27FC236}">
                <a16:creationId xmlns:a16="http://schemas.microsoft.com/office/drawing/2014/main" id="{756A21A2-1059-478A-855B-EC23748152F5}"/>
              </a:ext>
            </a:extLst>
          </p:cNvPr>
          <p:cNvSpPr txBox="1">
            <a:spLocks/>
          </p:cNvSpPr>
          <p:nvPr/>
        </p:nvSpPr>
        <p:spPr>
          <a:xfrm>
            <a:off x="67348" y="3119283"/>
            <a:ext cx="7013943" cy="996170"/>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Integración del transporte público: </a:t>
            </a:r>
            <a:r>
              <a:rPr lang="es-CO" sz="1400" dirty="0">
                <a:latin typeface="Arial" panose="020B0604020202020204" pitchFamily="34" charset="0"/>
                <a:cs typeface="Arial" panose="020B0604020202020204" pitchFamily="34" charset="0"/>
              </a:rPr>
              <a:t>implementación de la Tarjeta Cívica como medio de pago en la flota de las rutas integradas del Valle de Aburrá.</a:t>
            </a:r>
          </a:p>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Vehículos que usan energías alternativas: </a:t>
            </a:r>
            <a:r>
              <a:rPr lang="es-CO" sz="1400" dirty="0">
                <a:latin typeface="Arial" panose="020B0604020202020204" pitchFamily="34" charset="0"/>
                <a:cs typeface="Arial" panose="020B0604020202020204" pitchFamily="34" charset="0"/>
              </a:rPr>
              <a:t>que beneficia tanto económicamente como al cuidado del medio ambiente en el consumo de recursos naturales.</a:t>
            </a:r>
          </a:p>
        </p:txBody>
      </p:sp>
    </p:spTree>
    <p:extLst>
      <p:ext uri="{BB962C8B-B14F-4D97-AF65-F5344CB8AC3E}">
        <p14:creationId xmlns:p14="http://schemas.microsoft.com/office/powerpoint/2010/main" val="1447584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72E62-F0C5-4A21-917C-7A43D6D5E2F2}"/>
              </a:ext>
            </a:extLst>
          </p:cNvPr>
          <p:cNvSpPr>
            <a:spLocks noGrp="1"/>
          </p:cNvSpPr>
          <p:nvPr>
            <p:ph type="title"/>
          </p:nvPr>
        </p:nvSpPr>
        <p:spPr>
          <a:xfrm>
            <a:off x="26853" y="507523"/>
            <a:ext cx="9059547" cy="593191"/>
          </a:xfrm>
        </p:spPr>
        <p:txBody>
          <a:bodyPr>
            <a:normAutofit/>
          </a:bodyPr>
          <a:lstStyle/>
          <a:p>
            <a:pPr algn="ctr"/>
            <a:r>
              <a:rPr lang="es-ES_tradnl" sz="2400" b="1" dirty="0">
                <a:solidFill>
                  <a:srgbClr val="B4C320"/>
                </a:solidFill>
                <a:latin typeface="Arial" charset="0"/>
                <a:ea typeface="Arial" charset="0"/>
                <a:cs typeface="Arial" charset="0"/>
              </a:rPr>
              <a:t>Caminar y Ciclorutas</a:t>
            </a:r>
          </a:p>
        </p:txBody>
      </p:sp>
      <p:pic>
        <p:nvPicPr>
          <p:cNvPr id="3" name="Imagen 2">
            <a:extLst>
              <a:ext uri="{FF2B5EF4-FFF2-40B4-BE49-F238E27FC236}">
                <a16:creationId xmlns:a16="http://schemas.microsoft.com/office/drawing/2014/main" id="{0C055597-AC93-49AF-93F7-6728D5B386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069"/>
                    </a14:imgEffect>
                    <a14:imgEffect>
                      <a14:saturation sat="162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80424" y="2052661"/>
            <a:ext cx="1904407" cy="1079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contenido 2">
            <a:extLst>
              <a:ext uri="{FF2B5EF4-FFF2-40B4-BE49-F238E27FC236}">
                <a16:creationId xmlns:a16="http://schemas.microsoft.com/office/drawing/2014/main" id="{8B6E5115-1092-485F-AEC4-79CF8795EE99}"/>
              </a:ext>
            </a:extLst>
          </p:cNvPr>
          <p:cNvSpPr txBox="1">
            <a:spLocks/>
          </p:cNvSpPr>
          <p:nvPr/>
        </p:nvSpPr>
        <p:spPr>
          <a:xfrm>
            <a:off x="0" y="1252156"/>
            <a:ext cx="9059547" cy="674031"/>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Ir al trabajo caminando: </a:t>
            </a:r>
            <a:r>
              <a:rPr lang="es-CO" sz="1400" dirty="0">
                <a:latin typeface="Arial" panose="020B0604020202020204" pitchFamily="34" charset="0"/>
                <a:cs typeface="Arial" panose="020B0604020202020204" pitchFamily="34" charset="0"/>
              </a:rPr>
              <a:t>Fortalece el corazón, minimiza el estrés, tonifica el cuerpo y previene la obesidad, Aumenta tu rendimiento físico, Te proporciona sentimiento de bienestar general y buenas practicas y Cuidamos el medio ambiente.</a:t>
            </a:r>
          </a:p>
        </p:txBody>
      </p:sp>
      <p:pic>
        <p:nvPicPr>
          <p:cNvPr id="5" name="Imagen 4">
            <a:extLst>
              <a:ext uri="{FF2B5EF4-FFF2-40B4-BE49-F238E27FC236}">
                <a16:creationId xmlns:a16="http://schemas.microsoft.com/office/drawing/2014/main" id="{80E0B024-C0A6-4FDE-B978-03F06AF48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573" y="2010865"/>
            <a:ext cx="1197853" cy="1197853"/>
          </a:xfrm>
          <a:prstGeom prst="rect">
            <a:avLst/>
          </a:prstGeom>
        </p:spPr>
      </p:pic>
      <p:sp>
        <p:nvSpPr>
          <p:cNvPr id="6" name="Marcador de contenido 2">
            <a:extLst>
              <a:ext uri="{FF2B5EF4-FFF2-40B4-BE49-F238E27FC236}">
                <a16:creationId xmlns:a16="http://schemas.microsoft.com/office/drawing/2014/main" id="{D5966FF8-3FB5-4231-BF6C-B14094D7D698}"/>
              </a:ext>
            </a:extLst>
          </p:cNvPr>
          <p:cNvSpPr txBox="1">
            <a:spLocks/>
          </p:cNvSpPr>
          <p:nvPr/>
        </p:nvSpPr>
        <p:spPr>
          <a:xfrm>
            <a:off x="156539" y="3217314"/>
            <a:ext cx="8903008" cy="1383969"/>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pPr marL="285750" indent="-285750">
              <a:buFont typeface="Arial" panose="020B0604020202020204" pitchFamily="34" charset="0"/>
              <a:buChar char="•"/>
            </a:pPr>
            <a:r>
              <a:rPr lang="es-CO" sz="1400" b="1" dirty="0">
                <a:latin typeface="Arial" panose="020B0604020202020204" pitchFamily="34" charset="0"/>
                <a:cs typeface="Arial" panose="020B0604020202020204" pitchFamily="34" charset="0"/>
              </a:rPr>
              <a:t>Cicloinfraestructura y ciclocaminabilidad: </a:t>
            </a:r>
            <a:r>
              <a:rPr lang="es-CO" sz="1400" dirty="0">
                <a:latin typeface="Arial" panose="020B0604020202020204" pitchFamily="34" charset="0"/>
                <a:cs typeface="Arial" panose="020B0604020202020204" pitchFamily="34" charset="0"/>
              </a:rPr>
              <a:t>El Área Metropolitana del Valle de Aburrá construye 120 kilómetros de cicloinfraestructura, acompañados de parques de calle, cicloparqueaderos y mejoramiento del espacio público para el disfrute de sus habitantes.​</a:t>
            </a:r>
          </a:p>
          <a:p>
            <a:r>
              <a:rPr lang="es-CO" sz="1400" dirty="0">
                <a:latin typeface="Arial" panose="020B0604020202020204" pitchFamily="34" charset="0"/>
                <a:cs typeface="Arial" panose="020B0604020202020204" pitchFamily="34" charset="0"/>
              </a:rPr>
              <a:t>Incluyente para la ciclocaminabilidad, el cual integra los diez municipios y da a sus habitantes un territorio con espacios diseñados para las personas, por medio de intervenciones a la cicloinfraestructura existente y de la proyección de nuevos desarrollos. </a:t>
            </a:r>
          </a:p>
        </p:txBody>
      </p:sp>
    </p:spTree>
    <p:extLst>
      <p:ext uri="{BB962C8B-B14F-4D97-AF65-F5344CB8AC3E}">
        <p14:creationId xmlns:p14="http://schemas.microsoft.com/office/powerpoint/2010/main" val="3860243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74A38-1044-4AFD-B0A3-9F26E48727D9}"/>
              </a:ext>
            </a:extLst>
          </p:cNvPr>
          <p:cNvSpPr>
            <a:spLocks noGrp="1"/>
          </p:cNvSpPr>
          <p:nvPr>
            <p:ph type="title"/>
          </p:nvPr>
        </p:nvSpPr>
        <p:spPr>
          <a:xfrm>
            <a:off x="103800" y="464656"/>
            <a:ext cx="8968200" cy="607258"/>
          </a:xfrm>
        </p:spPr>
        <p:txBody>
          <a:bodyPr>
            <a:normAutofit/>
          </a:bodyPr>
          <a:lstStyle/>
          <a:p>
            <a:pPr algn="ctr"/>
            <a:r>
              <a:rPr lang="es-ES_tradnl" sz="2800" b="1" dirty="0" err="1">
                <a:solidFill>
                  <a:srgbClr val="B4C320"/>
                </a:solidFill>
                <a:latin typeface="Arial" charset="0"/>
                <a:ea typeface="Arial" charset="0"/>
                <a:cs typeface="Arial" charset="0"/>
              </a:rPr>
              <a:t>Biciparqueaderos</a:t>
            </a:r>
            <a:endParaRPr lang="es-ES_tradnl" sz="2800" b="1" dirty="0">
              <a:solidFill>
                <a:srgbClr val="B4C320"/>
              </a:solidFill>
              <a:latin typeface="Arial" charset="0"/>
              <a:ea typeface="Arial" charset="0"/>
              <a:cs typeface="Arial" charset="0"/>
            </a:endParaRPr>
          </a:p>
        </p:txBody>
      </p:sp>
      <p:sp>
        <p:nvSpPr>
          <p:cNvPr id="3" name="Marcador de contenido 2">
            <a:extLst>
              <a:ext uri="{FF2B5EF4-FFF2-40B4-BE49-F238E27FC236}">
                <a16:creationId xmlns:a16="http://schemas.microsoft.com/office/drawing/2014/main" id="{C6D096F6-8779-4D34-898D-7E984B877B8C}"/>
              </a:ext>
            </a:extLst>
          </p:cNvPr>
          <p:cNvSpPr>
            <a:spLocks noGrp="1"/>
          </p:cNvSpPr>
          <p:nvPr>
            <p:ph idx="1"/>
          </p:nvPr>
        </p:nvSpPr>
        <p:spPr>
          <a:xfrm>
            <a:off x="103800" y="1105986"/>
            <a:ext cx="8968200" cy="3162885"/>
          </a:xfrm>
        </p:spPr>
        <p:txBody>
          <a:bodyPr>
            <a:normAutofit/>
          </a:bodyPr>
          <a:lstStyle/>
          <a:p>
            <a:pPr marL="0" indent="0" algn="just">
              <a:buNone/>
            </a:pPr>
            <a:r>
              <a:rPr lang="es-MX" sz="1400" dirty="0">
                <a:latin typeface="Arial" charset="0"/>
                <a:ea typeface="Arial" charset="0"/>
                <a:cs typeface="Arial" charset="0"/>
              </a:rPr>
              <a:t>En las organización realizan parqueaderos para bicicletas, haciendo a la vez campañas a la movilidad sostenible.</a:t>
            </a:r>
          </a:p>
          <a:p>
            <a:pPr marL="0" indent="0" algn="just">
              <a:buNone/>
            </a:pPr>
            <a:r>
              <a:rPr lang="es-MX" sz="1400" dirty="0">
                <a:latin typeface="Arial" charset="0"/>
                <a:ea typeface="Arial" charset="0"/>
                <a:cs typeface="Arial" charset="0"/>
              </a:rPr>
              <a:t>Ejemplos:</a:t>
            </a:r>
          </a:p>
          <a:p>
            <a:pPr marL="0" indent="0" algn="just">
              <a:buNone/>
            </a:pPr>
            <a:endParaRPr lang="es-MX" sz="1400" dirty="0">
              <a:latin typeface="Arial" charset="0"/>
              <a:ea typeface="Arial" charset="0"/>
              <a:cs typeface="Arial" charset="0"/>
            </a:endParaRPr>
          </a:p>
          <a:p>
            <a:pPr marL="0" indent="0" algn="just">
              <a:buNone/>
            </a:pPr>
            <a:r>
              <a:rPr lang="es-MX" sz="1400" dirty="0">
                <a:latin typeface="Arial" charset="0"/>
                <a:ea typeface="Arial" charset="0"/>
                <a:cs typeface="Arial" charset="0"/>
              </a:rPr>
              <a:t>Para realizar estos parqueaderos en algunas Organizaciones se utilizan materiales que ya no se estaban usando, como: (ángulos de estructura, madera, largueros, etc.) esto </a:t>
            </a:r>
            <a:r>
              <a:rPr lang="es-MX" sz="1400" b="1" dirty="0">
                <a:latin typeface="Arial" charset="0"/>
                <a:ea typeface="Arial" charset="0"/>
                <a:cs typeface="Arial" charset="0"/>
              </a:rPr>
              <a:t>promueve</a:t>
            </a:r>
            <a:r>
              <a:rPr lang="es-MX" sz="1400" dirty="0">
                <a:latin typeface="Arial" charset="0"/>
                <a:ea typeface="Arial" charset="0"/>
                <a:cs typeface="Arial" charset="0"/>
              </a:rPr>
              <a:t> que:</a:t>
            </a:r>
          </a:p>
          <a:p>
            <a:pPr algn="just"/>
            <a:r>
              <a:rPr lang="es-MX" sz="1400" dirty="0">
                <a:latin typeface="Arial" charset="0"/>
                <a:ea typeface="Arial" charset="0"/>
                <a:cs typeface="Arial" charset="0"/>
              </a:rPr>
              <a:t>El personal se sienta contento con sitios para ubicar sus bicicletas.</a:t>
            </a:r>
          </a:p>
          <a:p>
            <a:pPr algn="just"/>
            <a:r>
              <a:rPr lang="es-MX" sz="1400" dirty="0">
                <a:latin typeface="Arial" charset="0"/>
                <a:ea typeface="Arial" charset="0"/>
                <a:cs typeface="Arial" charset="0"/>
              </a:rPr>
              <a:t>No se tienen costos.</a:t>
            </a:r>
          </a:p>
          <a:p>
            <a:pPr algn="just"/>
            <a:r>
              <a:rPr lang="es-MX" sz="1400" dirty="0">
                <a:latin typeface="Arial" charset="0"/>
                <a:ea typeface="Arial" charset="0"/>
                <a:cs typeface="Arial" charset="0"/>
              </a:rPr>
              <a:t>Se reutilizan y se alarga la vida útil de los materiales</a:t>
            </a:r>
            <a:endParaRPr lang="es-ES_tradnl" sz="1400" dirty="0">
              <a:latin typeface="Arial" charset="0"/>
              <a:ea typeface="Arial" charset="0"/>
              <a:cs typeface="Arial" charset="0"/>
            </a:endParaRPr>
          </a:p>
        </p:txBody>
      </p:sp>
      <p:pic>
        <p:nvPicPr>
          <p:cNvPr id="4" name="Picture 2" descr="Vector Clipart: Bicicleta verde - Vector">
            <a:extLst>
              <a:ext uri="{FF2B5EF4-FFF2-40B4-BE49-F238E27FC236}">
                <a16:creationId xmlns:a16="http://schemas.microsoft.com/office/drawing/2014/main" id="{AA1C840D-A5EA-4752-B027-379C6A9F4A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44" b="16625"/>
          <a:stretch/>
        </p:blipFill>
        <p:spPr bwMode="auto">
          <a:xfrm>
            <a:off x="6111814" y="2975916"/>
            <a:ext cx="2586105" cy="170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8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AE5F8AF5-1C87-4D93-8019-FDCAEEE46F51}"/>
              </a:ext>
            </a:extLst>
          </p:cNvPr>
          <p:cNvSpPr>
            <a:spLocks noGrp="1"/>
          </p:cNvSpPr>
          <p:nvPr>
            <p:ph idx="1"/>
          </p:nvPr>
        </p:nvSpPr>
        <p:spPr>
          <a:xfrm>
            <a:off x="60224" y="3020676"/>
            <a:ext cx="1516576" cy="675250"/>
          </a:xfrm>
        </p:spPr>
        <p:txBody>
          <a:bodyPr>
            <a:normAutofit/>
          </a:bodyPr>
          <a:lstStyle/>
          <a:p>
            <a:pPr marL="0" indent="0" algn="ctr">
              <a:buNone/>
            </a:pPr>
            <a:r>
              <a:rPr lang="es-ES_tradnl" sz="1200" dirty="0">
                <a:latin typeface="Arial" charset="0"/>
                <a:ea typeface="Arial" charset="0"/>
                <a:cs typeface="Arial" charset="0"/>
              </a:rPr>
              <a:t>Bici parqueaderos en los diferentes puntos públicos</a:t>
            </a:r>
          </a:p>
        </p:txBody>
      </p:sp>
      <p:pic>
        <p:nvPicPr>
          <p:cNvPr id="3" name="Picture 6" descr="REGLAMENTO PARA EL USO DEL BICIPARQUERADERO - Los Molinos Centro Comercial">
            <a:extLst>
              <a:ext uri="{FF2B5EF4-FFF2-40B4-BE49-F238E27FC236}">
                <a16:creationId xmlns:a16="http://schemas.microsoft.com/office/drawing/2014/main" id="{D0A6B665-32BB-4F20-8F4B-F4F131727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06" y="1349185"/>
            <a:ext cx="2142937" cy="1671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nstruimos e Instalamos parqueaderos para bicis - Obikes">
            <a:extLst>
              <a:ext uri="{FF2B5EF4-FFF2-40B4-BE49-F238E27FC236}">
                <a16:creationId xmlns:a16="http://schemas.microsoft.com/office/drawing/2014/main" id="{4BB3137B-E6C2-4198-AEED-57C0CE26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56" y="1531186"/>
            <a:ext cx="1429438" cy="1076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nstruimos e Instalamos parqueaderos para bicis - Obikes">
            <a:extLst>
              <a:ext uri="{FF2B5EF4-FFF2-40B4-BE49-F238E27FC236}">
                <a16:creationId xmlns:a16="http://schemas.microsoft.com/office/drawing/2014/main" id="{3FE4BE93-11C3-4BFA-A81C-0E6CB5BF5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18561" y="1416918"/>
            <a:ext cx="2215213" cy="128844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4B93907-85FC-411A-8C73-BCBB462FF3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4372" y="1531186"/>
            <a:ext cx="1434957" cy="1076218"/>
          </a:xfrm>
          <a:prstGeom prst="rect">
            <a:avLst/>
          </a:prstGeom>
        </p:spPr>
      </p:pic>
      <p:sp>
        <p:nvSpPr>
          <p:cNvPr id="7" name="Marcador de contenido 2">
            <a:extLst>
              <a:ext uri="{FF2B5EF4-FFF2-40B4-BE49-F238E27FC236}">
                <a16:creationId xmlns:a16="http://schemas.microsoft.com/office/drawing/2014/main" id="{F8E82D13-F514-45F6-B5C5-17A5591E6774}"/>
              </a:ext>
            </a:extLst>
          </p:cNvPr>
          <p:cNvSpPr txBox="1">
            <a:spLocks/>
          </p:cNvSpPr>
          <p:nvPr/>
        </p:nvSpPr>
        <p:spPr>
          <a:xfrm>
            <a:off x="6666828" y="3189061"/>
            <a:ext cx="2142937" cy="67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400" dirty="0">
                <a:latin typeface="Arial" charset="0"/>
                <a:ea typeface="Arial" charset="0"/>
                <a:cs typeface="Arial" charset="0"/>
              </a:rPr>
              <a:t>Instructivos para el parqueo de las bicicletas</a:t>
            </a:r>
          </a:p>
        </p:txBody>
      </p:sp>
      <p:sp>
        <p:nvSpPr>
          <p:cNvPr id="8" name="Marcador de contenido 2">
            <a:extLst>
              <a:ext uri="{FF2B5EF4-FFF2-40B4-BE49-F238E27FC236}">
                <a16:creationId xmlns:a16="http://schemas.microsoft.com/office/drawing/2014/main" id="{AAEA3334-A3B4-4CD4-BB3C-A36A78D87474}"/>
              </a:ext>
            </a:extLst>
          </p:cNvPr>
          <p:cNvSpPr txBox="1">
            <a:spLocks/>
          </p:cNvSpPr>
          <p:nvPr/>
        </p:nvSpPr>
        <p:spPr>
          <a:xfrm>
            <a:off x="1782288" y="3020676"/>
            <a:ext cx="1897348" cy="675250"/>
          </a:xfrm>
          <a:prstGeom prst="rect">
            <a:avLst/>
          </a:prstGeom>
        </p:spPr>
        <p:txBody>
          <a:bodyPr vert="horz" lIns="91440" tIns="45720" rIns="91440" bIns="45720" rtlCol="0">
            <a:normAutofit fontScale="92500"/>
          </a:bodyPr>
          <a:lstStyle>
            <a:lvl1pPr indent="0" algn="ctr">
              <a:spcBef>
                <a:spcPct val="20000"/>
              </a:spcBef>
              <a:buFont typeface="Arial"/>
              <a:buNone/>
              <a:defRPr sz="1200">
                <a:latin typeface="Arial" charset="0"/>
                <a:ea typeface="Arial" charset="0"/>
                <a:cs typeface="Arial"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_tradnl" dirty="0"/>
              <a:t>Bici parqueaderos provisionales en nuestros sitios de trabajo.</a:t>
            </a:r>
          </a:p>
        </p:txBody>
      </p:sp>
      <p:sp>
        <p:nvSpPr>
          <p:cNvPr id="9" name="Marcador de contenido 2">
            <a:extLst>
              <a:ext uri="{FF2B5EF4-FFF2-40B4-BE49-F238E27FC236}">
                <a16:creationId xmlns:a16="http://schemas.microsoft.com/office/drawing/2014/main" id="{BEEB422A-9D5C-443C-B844-34579FA55057}"/>
              </a:ext>
            </a:extLst>
          </p:cNvPr>
          <p:cNvSpPr txBox="1">
            <a:spLocks/>
          </p:cNvSpPr>
          <p:nvPr/>
        </p:nvSpPr>
        <p:spPr>
          <a:xfrm>
            <a:off x="3855850" y="3024079"/>
            <a:ext cx="2440364" cy="67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400" dirty="0">
                <a:latin typeface="Arial" charset="0"/>
                <a:ea typeface="Arial" charset="0"/>
                <a:cs typeface="Arial" charset="0"/>
              </a:rPr>
              <a:t>Bici parqueaderos en las Universidades</a:t>
            </a:r>
          </a:p>
        </p:txBody>
      </p:sp>
      <p:sp>
        <p:nvSpPr>
          <p:cNvPr id="10" name="Título 1">
            <a:extLst>
              <a:ext uri="{FF2B5EF4-FFF2-40B4-BE49-F238E27FC236}">
                <a16:creationId xmlns:a16="http://schemas.microsoft.com/office/drawing/2014/main" id="{586A5074-CA9C-4EAD-99CB-FC66C87136D6}"/>
              </a:ext>
            </a:extLst>
          </p:cNvPr>
          <p:cNvSpPr>
            <a:spLocks noGrp="1"/>
          </p:cNvSpPr>
          <p:nvPr>
            <p:ph type="title"/>
          </p:nvPr>
        </p:nvSpPr>
        <p:spPr>
          <a:xfrm>
            <a:off x="60224" y="651103"/>
            <a:ext cx="8979006" cy="450497"/>
          </a:xfrm>
        </p:spPr>
        <p:txBody>
          <a:bodyPr>
            <a:normAutofit/>
          </a:bodyPr>
          <a:lstStyle/>
          <a:p>
            <a:pPr algn="ctr"/>
            <a:r>
              <a:rPr lang="es-ES_tradnl" sz="2000" b="1" dirty="0" err="1">
                <a:solidFill>
                  <a:srgbClr val="B4C320"/>
                </a:solidFill>
                <a:latin typeface="Arial" charset="0"/>
                <a:ea typeface="Arial" charset="0"/>
                <a:cs typeface="Arial" charset="0"/>
              </a:rPr>
              <a:t>Biciparqueaderos</a:t>
            </a:r>
            <a:r>
              <a:rPr lang="es-ES_tradnl" sz="2000" b="1" dirty="0">
                <a:solidFill>
                  <a:srgbClr val="B4C320"/>
                </a:solidFill>
                <a:latin typeface="Arial" charset="0"/>
                <a:ea typeface="Arial" charset="0"/>
                <a:cs typeface="Arial" charset="0"/>
              </a:rPr>
              <a:t> en los diferentes lugares de la ciudad</a:t>
            </a:r>
          </a:p>
        </p:txBody>
      </p:sp>
    </p:spTree>
    <p:extLst>
      <p:ext uri="{BB962C8B-B14F-4D97-AF65-F5344CB8AC3E}">
        <p14:creationId xmlns:p14="http://schemas.microsoft.com/office/powerpoint/2010/main" val="1352365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AD49D-1D12-4980-AA7D-8FE6DC701ECB}"/>
              </a:ext>
            </a:extLst>
          </p:cNvPr>
          <p:cNvSpPr>
            <a:spLocks noGrp="1"/>
          </p:cNvSpPr>
          <p:nvPr>
            <p:ph type="title"/>
          </p:nvPr>
        </p:nvSpPr>
        <p:spPr>
          <a:xfrm>
            <a:off x="0" y="387198"/>
            <a:ext cx="9144000" cy="508782"/>
          </a:xfrm>
        </p:spPr>
        <p:txBody>
          <a:bodyPr>
            <a:noAutofit/>
          </a:bodyPr>
          <a:lstStyle/>
          <a:p>
            <a:pPr algn="ctr"/>
            <a:r>
              <a:rPr lang="es-MX" sz="2000" b="1" dirty="0">
                <a:solidFill>
                  <a:srgbClr val="B4C320"/>
                </a:solidFill>
                <a:latin typeface="Arial" charset="0"/>
                <a:ea typeface="Arial" charset="0"/>
                <a:cs typeface="Arial" charset="0"/>
              </a:rPr>
              <a:t>Mapa de ubicación de la obras</a:t>
            </a:r>
            <a:endParaRPr lang="es-ES_tradnl" sz="2000" b="1" dirty="0">
              <a:solidFill>
                <a:srgbClr val="B4C320"/>
              </a:solidFill>
              <a:latin typeface="Arial" charset="0"/>
              <a:ea typeface="Arial" charset="0"/>
              <a:cs typeface="Arial" charset="0"/>
            </a:endParaRPr>
          </a:p>
        </p:txBody>
      </p:sp>
      <p:pic>
        <p:nvPicPr>
          <p:cNvPr id="3" name="Imagen 2">
            <a:extLst>
              <a:ext uri="{FF2B5EF4-FFF2-40B4-BE49-F238E27FC236}">
                <a16:creationId xmlns:a16="http://schemas.microsoft.com/office/drawing/2014/main" id="{6231A9D7-F444-4794-A410-A5E98F1E2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78" y="1551032"/>
            <a:ext cx="5502422" cy="3088895"/>
          </a:xfrm>
          <a:prstGeom prst="rect">
            <a:avLst/>
          </a:prstGeom>
        </p:spPr>
      </p:pic>
      <p:sp>
        <p:nvSpPr>
          <p:cNvPr id="4" name="Marcador de contenido 2">
            <a:extLst>
              <a:ext uri="{FF2B5EF4-FFF2-40B4-BE49-F238E27FC236}">
                <a16:creationId xmlns:a16="http://schemas.microsoft.com/office/drawing/2014/main" id="{93A2702B-FB0F-4B94-8582-7E18B99224D6}"/>
              </a:ext>
            </a:extLst>
          </p:cNvPr>
          <p:cNvSpPr txBox="1">
            <a:spLocks/>
          </p:cNvSpPr>
          <p:nvPr/>
        </p:nvSpPr>
        <p:spPr>
          <a:xfrm>
            <a:off x="93600" y="941951"/>
            <a:ext cx="8978400" cy="424732"/>
          </a:xfrm>
          <a:prstGeom prst="rect">
            <a:avLst/>
          </a:prstGeom>
        </p:spPr>
        <p:txBody>
          <a:bodyPr wrap="square">
            <a:spAutoFit/>
          </a:bodyPr>
          <a:lstStyle>
            <a:defPPr>
              <a:defRPr lang="es-CO"/>
            </a:defPPr>
            <a:lvl1pPr algn="just">
              <a:lnSpc>
                <a:spcPct val="90000"/>
              </a:lnSpc>
              <a:spcBef>
                <a:spcPts val="1000"/>
              </a:spcBef>
              <a:defRPr sz="2400">
                <a:latin typeface="Verdana" panose="020B0604030504040204" pitchFamily="34" charset="0"/>
                <a:ea typeface="Verdana" panose="020B0604030504040204" pitchFamily="34" charset="0"/>
              </a:defRPr>
            </a:lvl1pPr>
          </a:lstStyle>
          <a:p>
            <a:r>
              <a:rPr lang="es-CO" sz="1200" dirty="0">
                <a:latin typeface="Arial" panose="020B0604020202020204" pitchFamily="34" charset="0"/>
                <a:cs typeface="Arial" panose="020B0604020202020204" pitchFamily="34" charset="0"/>
              </a:rPr>
              <a:t>Dentro de las Organizaciones se realizan mapas esquemáticos de las estaciones del metro para facilitar los puntos más cerca desde la vivienda hasta el sitio de trabajo.</a:t>
            </a:r>
          </a:p>
        </p:txBody>
      </p:sp>
    </p:spTree>
    <p:extLst>
      <p:ext uri="{BB962C8B-B14F-4D97-AF65-F5344CB8AC3E}">
        <p14:creationId xmlns:p14="http://schemas.microsoft.com/office/powerpoint/2010/main" val="1874923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D3A9EE-4A49-4323-9F83-6CB7A033ADC8}"/>
              </a:ext>
            </a:extLst>
          </p:cNvPr>
          <p:cNvSpPr txBox="1"/>
          <p:nvPr/>
        </p:nvSpPr>
        <p:spPr>
          <a:xfrm>
            <a:off x="89210" y="578271"/>
            <a:ext cx="8970384" cy="1213904"/>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Cronograma y presupuesto: </a:t>
            </a:r>
            <a:r>
              <a:rPr lang="es-MX" sz="1200" dirty="0"/>
              <a:t>Elaboración de cronograma de actividades donde se establezcan las actividades por grupo de estrategias a ejecutar, definiendo periodos de implementación, responsables y presupuesto discriminado por acción a desarrollar. En el contenido es importante precisar el número y las fechas tentativas de reunión del comité de movilidad de la organización. A continuación se relaciona el formato recomendado desde el Área Metropolitana para formular el cronograma de actividades.</a:t>
            </a:r>
            <a:endParaRPr lang="es-CO" sz="1200" dirty="0"/>
          </a:p>
        </p:txBody>
      </p:sp>
      <p:sp>
        <p:nvSpPr>
          <p:cNvPr id="3" name="CuadroTexto 2">
            <a:extLst>
              <a:ext uri="{FF2B5EF4-FFF2-40B4-BE49-F238E27FC236}">
                <a16:creationId xmlns:a16="http://schemas.microsoft.com/office/drawing/2014/main" id="{65DD46D7-E5CD-4FC4-B706-D977D61ED561}"/>
              </a:ext>
            </a:extLst>
          </p:cNvPr>
          <p:cNvSpPr txBox="1"/>
          <p:nvPr/>
        </p:nvSpPr>
        <p:spPr>
          <a:xfrm>
            <a:off x="89210" y="1945036"/>
            <a:ext cx="7843024" cy="769599"/>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Plan de comunicaciones: </a:t>
            </a:r>
            <a:r>
              <a:rPr lang="es-MX" sz="1200" dirty="0"/>
              <a:t>Producción y publicación de un plan de medios y comunicaciones que establezca las estrategias en términos comunicacionales y de promoción definidas.</a:t>
            </a:r>
            <a:endParaRPr lang="es-CO" sz="1200" dirty="0"/>
          </a:p>
        </p:txBody>
      </p:sp>
      <p:sp>
        <p:nvSpPr>
          <p:cNvPr id="4" name="CuadroTexto 3">
            <a:extLst>
              <a:ext uri="{FF2B5EF4-FFF2-40B4-BE49-F238E27FC236}">
                <a16:creationId xmlns:a16="http://schemas.microsoft.com/office/drawing/2014/main" id="{DEA6469B-A587-4B75-A87B-91CBE6CEB1C5}"/>
              </a:ext>
            </a:extLst>
          </p:cNvPr>
          <p:cNvSpPr txBox="1"/>
          <p:nvPr/>
        </p:nvSpPr>
        <p:spPr>
          <a:xfrm>
            <a:off x="89210" y="2787223"/>
            <a:ext cx="8970384" cy="843454"/>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Metas de gestión: </a:t>
            </a:r>
            <a:r>
              <a:rPr lang="es-MX" sz="1200" dirty="0"/>
              <a:t>Valoración del alcance actual de la ejecución del plan MES e identificación de logros y resultados a obtener para el siguiente periodo de implementación, que permita definir éxito la ejecución del programa y conocer el escenario esperado en el futuro cercano.</a:t>
            </a:r>
            <a:endParaRPr lang="es-CO" sz="1200" dirty="0"/>
          </a:p>
        </p:txBody>
      </p:sp>
      <p:pic>
        <p:nvPicPr>
          <p:cNvPr id="5" name="Imagen 4">
            <a:extLst>
              <a:ext uri="{FF2B5EF4-FFF2-40B4-BE49-F238E27FC236}">
                <a16:creationId xmlns:a16="http://schemas.microsoft.com/office/drawing/2014/main" id="{B558AC16-52E7-4E4E-9792-947A9A248A96}"/>
              </a:ext>
            </a:extLst>
          </p:cNvPr>
          <p:cNvPicPr>
            <a:picLocks noChangeAspect="1"/>
          </p:cNvPicPr>
          <p:nvPr/>
        </p:nvPicPr>
        <p:blipFill rotWithShape="1">
          <a:blip r:embed="rId2"/>
          <a:srcRect l="18591" t="17582" r="19379" b="18910"/>
          <a:stretch/>
        </p:blipFill>
        <p:spPr>
          <a:xfrm>
            <a:off x="5917580" y="3231552"/>
            <a:ext cx="1449880" cy="1484400"/>
          </a:xfrm>
          <a:prstGeom prst="rect">
            <a:avLst/>
          </a:prstGeom>
        </p:spPr>
      </p:pic>
      <p:pic>
        <p:nvPicPr>
          <p:cNvPr id="6" name="Imagen 5">
            <a:extLst>
              <a:ext uri="{FF2B5EF4-FFF2-40B4-BE49-F238E27FC236}">
                <a16:creationId xmlns:a16="http://schemas.microsoft.com/office/drawing/2014/main" id="{DD866B5B-C6D2-4F2F-B10B-E033B85AB63D}"/>
              </a:ext>
            </a:extLst>
          </p:cNvPr>
          <p:cNvPicPr>
            <a:picLocks noChangeAspect="1"/>
          </p:cNvPicPr>
          <p:nvPr/>
        </p:nvPicPr>
        <p:blipFill rotWithShape="1">
          <a:blip r:embed="rId3"/>
          <a:srcRect l="20236" t="11613" r="19719" b="15380"/>
          <a:stretch/>
        </p:blipFill>
        <p:spPr>
          <a:xfrm>
            <a:off x="8031623" y="1540244"/>
            <a:ext cx="780983" cy="949571"/>
          </a:xfrm>
          <a:prstGeom prst="rect">
            <a:avLst/>
          </a:prstGeom>
        </p:spPr>
      </p:pic>
    </p:spTree>
    <p:extLst>
      <p:ext uri="{BB962C8B-B14F-4D97-AF65-F5344CB8AC3E}">
        <p14:creationId xmlns:p14="http://schemas.microsoft.com/office/powerpoint/2010/main" val="304805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 y="446749"/>
            <a:ext cx="9144000" cy="3834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b="1" dirty="0">
                <a:solidFill>
                  <a:srgbClr val="F19408"/>
                </a:solidFill>
                <a:latin typeface="Arial"/>
                <a:cs typeface="Arial"/>
              </a:rPr>
              <a:t>Pirámide invertida de la movilidad</a:t>
            </a:r>
            <a:endParaRPr lang="es-ES" sz="1800" dirty="0">
              <a:solidFill>
                <a:srgbClr val="000000"/>
              </a:solidFill>
              <a:latin typeface="Arial"/>
              <a:cs typeface="Arial"/>
            </a:endParaRPr>
          </a:p>
          <a:p>
            <a:endParaRPr lang="es-ES" sz="1800" dirty="0">
              <a:solidFill>
                <a:schemeClr val="tx1"/>
              </a:solidFill>
              <a:latin typeface="Arial"/>
              <a:cs typeface="Arial"/>
            </a:endParaRPr>
          </a:p>
        </p:txBody>
      </p:sp>
      <p:pic>
        <p:nvPicPr>
          <p:cNvPr id="3" name="Imagen 2">
            <a:extLst>
              <a:ext uri="{FF2B5EF4-FFF2-40B4-BE49-F238E27FC236}">
                <a16:creationId xmlns:a16="http://schemas.microsoft.com/office/drawing/2014/main" id="{697DCC34-4222-4046-8879-8E9B8EBD1377}"/>
              </a:ext>
            </a:extLst>
          </p:cNvPr>
          <p:cNvPicPr>
            <a:picLocks noChangeAspect="1"/>
          </p:cNvPicPr>
          <p:nvPr/>
        </p:nvPicPr>
        <p:blipFill>
          <a:blip r:embed="rId3"/>
          <a:stretch>
            <a:fillRect/>
          </a:stretch>
        </p:blipFill>
        <p:spPr>
          <a:xfrm>
            <a:off x="1446752" y="1079871"/>
            <a:ext cx="4391026" cy="3531741"/>
          </a:xfrm>
          <a:prstGeom prst="rect">
            <a:avLst/>
          </a:prstGeom>
        </p:spPr>
      </p:pic>
      <p:sp>
        <p:nvSpPr>
          <p:cNvPr id="5" name="Rectángulo 4">
            <a:extLst>
              <a:ext uri="{FF2B5EF4-FFF2-40B4-BE49-F238E27FC236}">
                <a16:creationId xmlns:a16="http://schemas.microsoft.com/office/drawing/2014/main" id="{5858A458-C1DE-43DC-9077-407BFC3E3BB1}"/>
              </a:ext>
            </a:extLst>
          </p:cNvPr>
          <p:cNvSpPr/>
          <p:nvPr/>
        </p:nvSpPr>
        <p:spPr>
          <a:xfrm>
            <a:off x="1504613" y="3574382"/>
            <a:ext cx="1477512" cy="1037230"/>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D3E0A5C1-EDD1-4465-930B-6A6574D1D0B1}"/>
              </a:ext>
            </a:extLst>
          </p:cNvPr>
          <p:cNvSpPr/>
          <p:nvPr/>
        </p:nvSpPr>
        <p:spPr>
          <a:xfrm>
            <a:off x="4008977" y="4244731"/>
            <a:ext cx="1330657" cy="366881"/>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68D7DAF6-13E0-4604-A425-A04F895456C5}"/>
              </a:ext>
            </a:extLst>
          </p:cNvPr>
          <p:cNvSpPr/>
          <p:nvPr/>
        </p:nvSpPr>
        <p:spPr>
          <a:xfrm>
            <a:off x="4873692" y="3332561"/>
            <a:ext cx="1477512" cy="830997"/>
          </a:xfrm>
          <a:prstGeom prst="rect">
            <a:avLst/>
          </a:prstGeom>
          <a:solidFill>
            <a:schemeClr val="bg1"/>
          </a:solidFill>
          <a:ln>
            <a:solidFill>
              <a:schemeClr val="bg1"/>
            </a:solidFill>
          </a:ln>
        </p:spPr>
        <p:txBody>
          <a:bodyPr wrap="square" rtlCol="0" anchor="ctr">
            <a:spAutoFit/>
          </a:bodyPr>
          <a:lstStyle/>
          <a:p>
            <a:pPr algn="ctr"/>
            <a:r>
              <a:rPr lang="es-CO" sz="800" dirty="0">
                <a:solidFill>
                  <a:schemeClr val="bg1"/>
                </a:solidFill>
                <a:latin typeface="Arial"/>
                <a:cs typeface="Arial"/>
              </a:rPr>
              <a:t>Eryrtyrtyrty</a:t>
            </a:r>
          </a:p>
          <a:p>
            <a:pPr algn="ctr"/>
            <a:endParaRPr lang="es-CO" sz="800" dirty="0">
              <a:solidFill>
                <a:schemeClr val="tx1">
                  <a:lumMod val="50000"/>
                  <a:lumOff val="50000"/>
                </a:schemeClr>
              </a:solidFill>
              <a:latin typeface="Arial"/>
              <a:cs typeface="Arial"/>
            </a:endParaRPr>
          </a:p>
          <a:p>
            <a:pPr algn="ctr"/>
            <a:endParaRPr lang="es-CO" sz="800" dirty="0">
              <a:solidFill>
                <a:schemeClr val="tx1">
                  <a:lumMod val="50000"/>
                  <a:lumOff val="50000"/>
                </a:schemeClr>
              </a:solidFill>
              <a:latin typeface="Arial"/>
              <a:cs typeface="Arial"/>
            </a:endParaRPr>
          </a:p>
          <a:p>
            <a:pPr algn="ctr"/>
            <a:endParaRPr lang="es-CO" sz="800" dirty="0">
              <a:solidFill>
                <a:schemeClr val="tx1">
                  <a:lumMod val="50000"/>
                  <a:lumOff val="50000"/>
                </a:schemeClr>
              </a:solidFill>
              <a:latin typeface="Arial"/>
              <a:cs typeface="Arial"/>
            </a:endParaRPr>
          </a:p>
          <a:p>
            <a:pPr algn="ctr"/>
            <a:endParaRPr lang="es-CO" sz="800" dirty="0">
              <a:solidFill>
                <a:schemeClr val="tx1">
                  <a:lumMod val="50000"/>
                  <a:lumOff val="50000"/>
                </a:schemeClr>
              </a:solidFill>
              <a:latin typeface="Arial"/>
              <a:cs typeface="Arial"/>
            </a:endParaRPr>
          </a:p>
          <a:p>
            <a:pPr algn="ctr"/>
            <a:endParaRPr lang="es-CO" sz="800" dirty="0">
              <a:solidFill>
                <a:schemeClr val="tx1">
                  <a:lumMod val="50000"/>
                  <a:lumOff val="50000"/>
                </a:schemeClr>
              </a:solidFill>
              <a:latin typeface="Arial"/>
              <a:cs typeface="Arial"/>
            </a:endParaRPr>
          </a:p>
        </p:txBody>
      </p:sp>
      <p:sp>
        <p:nvSpPr>
          <p:cNvPr id="10" name="Rectángulo 9">
            <a:extLst>
              <a:ext uri="{FF2B5EF4-FFF2-40B4-BE49-F238E27FC236}">
                <a16:creationId xmlns:a16="http://schemas.microsoft.com/office/drawing/2014/main" id="{18455CC8-3A2B-42D8-938A-F58E596A9307}"/>
              </a:ext>
            </a:extLst>
          </p:cNvPr>
          <p:cNvSpPr/>
          <p:nvPr/>
        </p:nvSpPr>
        <p:spPr>
          <a:xfrm>
            <a:off x="4182985" y="4092997"/>
            <a:ext cx="1330657" cy="366881"/>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11" name="Rectángulo 10">
            <a:extLst>
              <a:ext uri="{FF2B5EF4-FFF2-40B4-BE49-F238E27FC236}">
                <a16:creationId xmlns:a16="http://schemas.microsoft.com/office/drawing/2014/main" id="{983524C9-24D8-4C10-87D5-1B69E316D315}"/>
              </a:ext>
            </a:extLst>
          </p:cNvPr>
          <p:cNvSpPr/>
          <p:nvPr/>
        </p:nvSpPr>
        <p:spPr>
          <a:xfrm>
            <a:off x="3928797" y="4204219"/>
            <a:ext cx="1330657" cy="366881"/>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12" name="Rectángulo 11">
            <a:extLst>
              <a:ext uri="{FF2B5EF4-FFF2-40B4-BE49-F238E27FC236}">
                <a16:creationId xmlns:a16="http://schemas.microsoft.com/office/drawing/2014/main" id="{1BA58688-F065-434D-83F5-0B2176444BD8}"/>
              </a:ext>
            </a:extLst>
          </p:cNvPr>
          <p:cNvSpPr/>
          <p:nvPr/>
        </p:nvSpPr>
        <p:spPr>
          <a:xfrm>
            <a:off x="3604663" y="4529817"/>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3" name="Rectángulo 12">
            <a:extLst>
              <a:ext uri="{FF2B5EF4-FFF2-40B4-BE49-F238E27FC236}">
                <a16:creationId xmlns:a16="http://schemas.microsoft.com/office/drawing/2014/main" id="{106C2971-D8BD-441F-AFBF-9F75B5F1E4F6}"/>
              </a:ext>
            </a:extLst>
          </p:cNvPr>
          <p:cNvSpPr/>
          <p:nvPr/>
        </p:nvSpPr>
        <p:spPr>
          <a:xfrm>
            <a:off x="3759053" y="4490021"/>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4" name="Rectángulo 13">
            <a:extLst>
              <a:ext uri="{FF2B5EF4-FFF2-40B4-BE49-F238E27FC236}">
                <a16:creationId xmlns:a16="http://schemas.microsoft.com/office/drawing/2014/main" id="{248E33BE-AA47-46C0-B2A2-C9C860293D25}"/>
              </a:ext>
            </a:extLst>
          </p:cNvPr>
          <p:cNvSpPr/>
          <p:nvPr/>
        </p:nvSpPr>
        <p:spPr>
          <a:xfrm>
            <a:off x="4774817" y="3539801"/>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5" name="Rectángulo 14">
            <a:extLst>
              <a:ext uri="{FF2B5EF4-FFF2-40B4-BE49-F238E27FC236}">
                <a16:creationId xmlns:a16="http://schemas.microsoft.com/office/drawing/2014/main" id="{716D47CD-DDDC-47E4-A858-D2EAF067A87F}"/>
              </a:ext>
            </a:extLst>
          </p:cNvPr>
          <p:cNvSpPr/>
          <p:nvPr/>
        </p:nvSpPr>
        <p:spPr>
          <a:xfrm>
            <a:off x="4585453" y="3712779"/>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6" name="Rectángulo 15">
            <a:extLst>
              <a:ext uri="{FF2B5EF4-FFF2-40B4-BE49-F238E27FC236}">
                <a16:creationId xmlns:a16="http://schemas.microsoft.com/office/drawing/2014/main" id="{A8A2AF66-5B7F-4542-8DBF-8FEB0CC1CB5E}"/>
              </a:ext>
            </a:extLst>
          </p:cNvPr>
          <p:cNvSpPr/>
          <p:nvPr/>
        </p:nvSpPr>
        <p:spPr>
          <a:xfrm>
            <a:off x="5168683" y="3264425"/>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Signo menos 7">
            <a:extLst>
              <a:ext uri="{FF2B5EF4-FFF2-40B4-BE49-F238E27FC236}">
                <a16:creationId xmlns:a16="http://schemas.microsoft.com/office/drawing/2014/main" id="{7D1DCDBF-3BFD-4AD5-B7EF-09AE41083443}"/>
              </a:ext>
            </a:extLst>
          </p:cNvPr>
          <p:cNvSpPr/>
          <p:nvPr/>
        </p:nvSpPr>
        <p:spPr>
          <a:xfrm>
            <a:off x="3865674" y="3712779"/>
            <a:ext cx="525439" cy="172978"/>
          </a:xfrm>
          <a:prstGeom prst="mathMinus">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4" name="Signo más 23">
            <a:extLst>
              <a:ext uri="{FF2B5EF4-FFF2-40B4-BE49-F238E27FC236}">
                <a16:creationId xmlns:a16="http://schemas.microsoft.com/office/drawing/2014/main" id="{38D3C764-67AA-46DC-92DA-975BA4BC8E3C}"/>
              </a:ext>
            </a:extLst>
          </p:cNvPr>
          <p:cNvSpPr/>
          <p:nvPr/>
        </p:nvSpPr>
        <p:spPr>
          <a:xfrm>
            <a:off x="6182788" y="1237097"/>
            <a:ext cx="320722" cy="360813"/>
          </a:xfrm>
          <a:prstGeom prst="mathPlus">
            <a:avLst/>
          </a:prstGeom>
          <a:solidFill>
            <a:srgbClr val="00B050"/>
          </a:solidFill>
          <a:ln>
            <a:solidFill>
              <a:srgbClr val="00B050"/>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25" name="Signo menos 24">
            <a:extLst>
              <a:ext uri="{FF2B5EF4-FFF2-40B4-BE49-F238E27FC236}">
                <a16:creationId xmlns:a16="http://schemas.microsoft.com/office/drawing/2014/main" id="{D904B0EB-078F-413D-8F40-E4D1B1657346}"/>
              </a:ext>
            </a:extLst>
          </p:cNvPr>
          <p:cNvSpPr/>
          <p:nvPr/>
        </p:nvSpPr>
        <p:spPr>
          <a:xfrm>
            <a:off x="7399046" y="1318983"/>
            <a:ext cx="320722" cy="197040"/>
          </a:xfrm>
          <a:prstGeom prst="mathMinus">
            <a:avLst/>
          </a:prstGeom>
          <a:solidFill>
            <a:srgbClr val="00B050"/>
          </a:solidFill>
          <a:ln>
            <a:solidFill>
              <a:srgbClr val="00B050"/>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8" name="CuadroTexto 27">
            <a:extLst>
              <a:ext uri="{FF2B5EF4-FFF2-40B4-BE49-F238E27FC236}">
                <a16:creationId xmlns:a16="http://schemas.microsoft.com/office/drawing/2014/main" id="{5950C929-9947-4F38-A52F-D30D2C03DC5C}"/>
              </a:ext>
            </a:extLst>
          </p:cNvPr>
          <p:cNvSpPr txBox="1"/>
          <p:nvPr/>
        </p:nvSpPr>
        <p:spPr>
          <a:xfrm>
            <a:off x="5817623" y="2488858"/>
            <a:ext cx="1035563" cy="600164"/>
          </a:xfrm>
          <a:prstGeom prst="rect">
            <a:avLst/>
          </a:prstGeom>
          <a:noFill/>
        </p:spPr>
        <p:txBody>
          <a:bodyPr wrap="square">
            <a:spAutoFit/>
          </a:bodyPr>
          <a:lstStyle>
            <a:defPPr>
              <a:defRPr lang="es-ES"/>
            </a:defPPr>
            <a:lvl1pPr algn="just">
              <a:defRPr sz="1200">
                <a:latin typeface="Arial Narrow" panose="020B0606020202030204" pitchFamily="34" charset="0"/>
              </a:defRPr>
            </a:lvl1pPr>
          </a:lstStyle>
          <a:p>
            <a:pPr algn="ctr"/>
            <a:r>
              <a:rPr lang="es-ES" sz="1100" dirty="0">
                <a:latin typeface="Arial" panose="020B0604020202020204" pitchFamily="34" charset="0"/>
                <a:cs typeface="Arial" panose="020B0604020202020204" pitchFamily="34" charset="0"/>
              </a:rPr>
              <a:t>Prioridad de inversión y equidad</a:t>
            </a:r>
            <a:endParaRPr lang="es-CO" sz="11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F8235B59-36FF-4FE8-A6E0-55CF027375F5}"/>
              </a:ext>
            </a:extLst>
          </p:cNvPr>
          <p:cNvSpPr txBox="1"/>
          <p:nvPr/>
        </p:nvSpPr>
        <p:spPr>
          <a:xfrm>
            <a:off x="6965353" y="2484478"/>
            <a:ext cx="1208798" cy="600164"/>
          </a:xfrm>
          <a:prstGeom prst="rect">
            <a:avLst/>
          </a:prstGeom>
          <a:noFill/>
        </p:spPr>
        <p:txBody>
          <a:bodyPr wrap="square">
            <a:spAutoFit/>
          </a:bodyPr>
          <a:lstStyle>
            <a:defPPr>
              <a:defRPr lang="es-ES"/>
            </a:defPPr>
            <a:lvl1pPr algn="ctr">
              <a:defRPr sz="1100">
                <a:latin typeface="Arial Narrow" panose="020B0606020202030204" pitchFamily="34" charset="0"/>
              </a:defRPr>
            </a:lvl1pPr>
          </a:lstStyle>
          <a:p>
            <a:r>
              <a:rPr lang="es-CO" dirty="0">
                <a:latin typeface="Arial" panose="020B0604020202020204" pitchFamily="34" charset="0"/>
                <a:cs typeface="Arial" panose="020B0604020202020204" pitchFamily="34" charset="0"/>
              </a:rPr>
              <a:t>Costos pasajero / Kilómetro transportado</a:t>
            </a:r>
          </a:p>
        </p:txBody>
      </p:sp>
      <p:sp>
        <p:nvSpPr>
          <p:cNvPr id="31" name="Signo más 30">
            <a:extLst>
              <a:ext uri="{FF2B5EF4-FFF2-40B4-BE49-F238E27FC236}">
                <a16:creationId xmlns:a16="http://schemas.microsoft.com/office/drawing/2014/main" id="{088CB224-F2F3-4D4E-8D0C-A4FE5A06D8B0}"/>
              </a:ext>
            </a:extLst>
          </p:cNvPr>
          <p:cNvSpPr/>
          <p:nvPr/>
        </p:nvSpPr>
        <p:spPr>
          <a:xfrm>
            <a:off x="7402357" y="3791910"/>
            <a:ext cx="320722" cy="360813"/>
          </a:xfrm>
          <a:prstGeom prst="mathPlus">
            <a:avLst/>
          </a:prstGeom>
          <a:solidFill>
            <a:schemeClr val="accent6">
              <a:lumMod val="75000"/>
            </a:schemeClr>
          </a:solidFill>
          <a:ln>
            <a:solidFill>
              <a:schemeClr val="accent6">
                <a:lumMod val="75000"/>
              </a:schemeClr>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32" name="Signo menos 31">
            <a:extLst>
              <a:ext uri="{FF2B5EF4-FFF2-40B4-BE49-F238E27FC236}">
                <a16:creationId xmlns:a16="http://schemas.microsoft.com/office/drawing/2014/main" id="{709D1E28-DAC4-4015-9506-1C9B1B876DE5}"/>
              </a:ext>
            </a:extLst>
          </p:cNvPr>
          <p:cNvSpPr/>
          <p:nvPr/>
        </p:nvSpPr>
        <p:spPr>
          <a:xfrm>
            <a:off x="6185408" y="3887864"/>
            <a:ext cx="320722" cy="197040"/>
          </a:xfrm>
          <a:prstGeom prst="mathMinus">
            <a:avLst/>
          </a:prstGeom>
          <a:solidFill>
            <a:schemeClr val="accent6">
              <a:lumMod val="75000"/>
            </a:schemeClr>
          </a:solidFill>
          <a:ln>
            <a:solidFill>
              <a:schemeClr val="accent6">
                <a:lumMod val="75000"/>
              </a:schemeClr>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cxnSp>
        <p:nvCxnSpPr>
          <p:cNvPr id="33" name="Conector recto 32">
            <a:extLst>
              <a:ext uri="{FF2B5EF4-FFF2-40B4-BE49-F238E27FC236}">
                <a16:creationId xmlns:a16="http://schemas.microsoft.com/office/drawing/2014/main" id="{5EED9B56-DC54-4F2E-A205-7A0C57EEFB8D}"/>
              </a:ext>
            </a:extLst>
          </p:cNvPr>
          <p:cNvCxnSpPr>
            <a:stCxn id="24" idx="1"/>
            <a:endCxn id="28" idx="0"/>
          </p:cNvCxnSpPr>
          <p:nvPr/>
        </p:nvCxnSpPr>
        <p:spPr>
          <a:xfrm flipH="1">
            <a:off x="6335405" y="1550084"/>
            <a:ext cx="7744" cy="938774"/>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35" name="Conector recto 34">
            <a:extLst>
              <a:ext uri="{FF2B5EF4-FFF2-40B4-BE49-F238E27FC236}">
                <a16:creationId xmlns:a16="http://schemas.microsoft.com/office/drawing/2014/main" id="{CC62E299-8B67-4C77-8048-C0455F1D68B0}"/>
              </a:ext>
            </a:extLst>
          </p:cNvPr>
          <p:cNvCxnSpPr>
            <a:cxnSpLocks/>
            <a:stCxn id="28" idx="2"/>
            <a:endCxn id="32" idx="3"/>
          </p:cNvCxnSpPr>
          <p:nvPr/>
        </p:nvCxnSpPr>
        <p:spPr>
          <a:xfrm>
            <a:off x="6335405" y="3089022"/>
            <a:ext cx="10364" cy="874190"/>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39" name="Conector recto 38">
            <a:extLst>
              <a:ext uri="{FF2B5EF4-FFF2-40B4-BE49-F238E27FC236}">
                <a16:creationId xmlns:a16="http://schemas.microsoft.com/office/drawing/2014/main" id="{1208B450-274F-4383-8416-70E9CD189F4B}"/>
              </a:ext>
            </a:extLst>
          </p:cNvPr>
          <p:cNvCxnSpPr>
            <a:stCxn id="25" idx="1"/>
            <a:endCxn id="30" idx="0"/>
          </p:cNvCxnSpPr>
          <p:nvPr/>
        </p:nvCxnSpPr>
        <p:spPr>
          <a:xfrm>
            <a:off x="7559407" y="1440675"/>
            <a:ext cx="10345" cy="1043803"/>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42" name="Conector recto 41">
            <a:extLst>
              <a:ext uri="{FF2B5EF4-FFF2-40B4-BE49-F238E27FC236}">
                <a16:creationId xmlns:a16="http://schemas.microsoft.com/office/drawing/2014/main" id="{E1FFA073-A072-4834-AFEB-C35EABFDDDF9}"/>
              </a:ext>
            </a:extLst>
          </p:cNvPr>
          <p:cNvCxnSpPr>
            <a:stCxn id="30" idx="2"/>
            <a:endCxn id="31" idx="3"/>
          </p:cNvCxnSpPr>
          <p:nvPr/>
        </p:nvCxnSpPr>
        <p:spPr>
          <a:xfrm flipH="1">
            <a:off x="7562718" y="3084642"/>
            <a:ext cx="7034" cy="755094"/>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8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F4E6F572-8CBF-4D65-A0E8-36E807B2505B}"/>
              </a:ext>
            </a:extLst>
          </p:cNvPr>
          <p:cNvSpPr txBox="1">
            <a:spLocks/>
          </p:cNvSpPr>
          <p:nvPr/>
        </p:nvSpPr>
        <p:spPr>
          <a:xfrm>
            <a:off x="1975739" y="1173402"/>
            <a:ext cx="6781685" cy="3056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1200" b="1" dirty="0">
                <a:latin typeface="Arial" charset="0"/>
                <a:ea typeface="Arial" charset="0"/>
                <a:cs typeface="Arial" charset="0"/>
              </a:rPr>
              <a:t>Definición de objetivos</a:t>
            </a:r>
          </a:p>
          <a:p>
            <a:pPr marL="0" indent="0" algn="just">
              <a:buNone/>
            </a:pPr>
            <a:r>
              <a:rPr lang="es-MX" sz="1050" dirty="0">
                <a:latin typeface="Arial" charset="0"/>
                <a:ea typeface="Arial" charset="0"/>
                <a:cs typeface="Arial" charset="0"/>
              </a:rPr>
              <a:t>deben cumplir con las características de un objetivo SMART, es decir, ser específicos, medibles, alcanzables, relevantes y limitados en el tiempo.</a:t>
            </a:r>
            <a:endParaRPr lang="es-ES_tradnl" sz="1050" dirty="0">
              <a:latin typeface="Arial" charset="0"/>
              <a:ea typeface="Arial" charset="0"/>
              <a:cs typeface="Arial" charset="0"/>
            </a:endParaRPr>
          </a:p>
          <a:p>
            <a:pPr algn="just"/>
            <a:r>
              <a:rPr lang="es-ES_tradnl" sz="1200" b="1" dirty="0">
                <a:latin typeface="Arial" charset="0"/>
                <a:ea typeface="Arial" charset="0"/>
                <a:cs typeface="Arial" charset="0"/>
              </a:rPr>
              <a:t>Análisis del público objetivo</a:t>
            </a:r>
          </a:p>
          <a:p>
            <a:pPr marL="0" indent="0" algn="just">
              <a:buNone/>
            </a:pPr>
            <a:r>
              <a:rPr lang="es-MX" sz="1050" dirty="0">
                <a:latin typeface="Arial" charset="0"/>
                <a:ea typeface="Arial" charset="0"/>
                <a:cs typeface="Arial" charset="0"/>
              </a:rPr>
              <a:t>es importante tener claridad la segmentación del público, teniendo en cuenta los principales intereses de las personas de acuerdo con su rol dentro de la organización</a:t>
            </a:r>
          </a:p>
          <a:p>
            <a:pPr algn="just"/>
            <a:r>
              <a:rPr lang="es-ES_tradnl" sz="1200" b="1" dirty="0">
                <a:latin typeface="Arial" charset="0"/>
                <a:ea typeface="Arial" charset="0"/>
                <a:cs typeface="Arial" charset="0"/>
              </a:rPr>
              <a:t>Estrategia de comunicación interna</a:t>
            </a:r>
          </a:p>
          <a:p>
            <a:pPr marL="0" indent="0" algn="just">
              <a:buNone/>
            </a:pPr>
            <a:r>
              <a:rPr lang="es-MX" sz="1050" dirty="0">
                <a:latin typeface="Arial" charset="0"/>
                <a:ea typeface="Arial" charset="0"/>
                <a:cs typeface="Arial" charset="0"/>
              </a:rPr>
              <a:t>El propósito de las estrategias de fomento es sensibilizar y socializar con el personal interno las estrategias de movilidad sostenible que serán implementadas en la organización. </a:t>
            </a:r>
          </a:p>
          <a:p>
            <a:pPr algn="just"/>
            <a:r>
              <a:rPr lang="es-ES_tradnl" sz="1200" b="1" dirty="0">
                <a:latin typeface="Arial" charset="0"/>
                <a:ea typeface="Arial" charset="0"/>
                <a:cs typeface="Arial" charset="0"/>
              </a:rPr>
              <a:t>Estrategia de comunicación externa</a:t>
            </a:r>
          </a:p>
          <a:p>
            <a:pPr marL="0" indent="0" algn="just">
              <a:buNone/>
            </a:pPr>
            <a:r>
              <a:rPr lang="es-MX" sz="1050" dirty="0">
                <a:latin typeface="Arial" charset="0"/>
                <a:ea typeface="Arial" charset="0"/>
                <a:cs typeface="Arial" charset="0"/>
              </a:rPr>
              <a:t>Aunque el interés del fomento de la cultura en la organización tiene como publico objetivo al personal interno, visibilizar las estrategias de movilidad sostenible con la comunidad en general permite no solo mejorar la imagen como organización sino también volverla más competitiva ante otras organizaciones</a:t>
            </a:r>
            <a:endParaRPr lang="es-ES_tradnl" sz="1050" dirty="0">
              <a:latin typeface="Arial" charset="0"/>
              <a:ea typeface="Arial" charset="0"/>
              <a:cs typeface="Arial" charset="0"/>
            </a:endParaRPr>
          </a:p>
          <a:p>
            <a:pPr algn="just"/>
            <a:endParaRPr lang="es-ES_tradnl" sz="1200" dirty="0">
              <a:latin typeface="Arial" charset="0"/>
              <a:ea typeface="Arial" charset="0"/>
              <a:cs typeface="Arial" charset="0"/>
            </a:endParaRPr>
          </a:p>
        </p:txBody>
      </p:sp>
      <p:sp>
        <p:nvSpPr>
          <p:cNvPr id="3" name="Título 1">
            <a:extLst>
              <a:ext uri="{FF2B5EF4-FFF2-40B4-BE49-F238E27FC236}">
                <a16:creationId xmlns:a16="http://schemas.microsoft.com/office/drawing/2014/main" id="{E5DCA10B-0F51-4C69-A3A8-A305A98F7063}"/>
              </a:ext>
            </a:extLst>
          </p:cNvPr>
          <p:cNvSpPr>
            <a:spLocks noGrp="1"/>
          </p:cNvSpPr>
          <p:nvPr>
            <p:ph type="title"/>
          </p:nvPr>
        </p:nvSpPr>
        <p:spPr>
          <a:xfrm>
            <a:off x="93412" y="472907"/>
            <a:ext cx="8946510" cy="662081"/>
          </a:xfrm>
        </p:spPr>
        <p:txBody>
          <a:bodyPr>
            <a:normAutofit/>
          </a:bodyPr>
          <a:lstStyle/>
          <a:p>
            <a:pPr algn="ctr"/>
            <a:r>
              <a:rPr lang="es-ES_tradnl" sz="3200" b="1" dirty="0">
                <a:solidFill>
                  <a:srgbClr val="B4C320"/>
                </a:solidFill>
                <a:latin typeface="Arial" charset="0"/>
                <a:ea typeface="Arial" charset="0"/>
                <a:cs typeface="Arial" charset="0"/>
              </a:rPr>
              <a:t>Plan de Comunicaciones</a:t>
            </a:r>
          </a:p>
        </p:txBody>
      </p:sp>
      <p:pic>
        <p:nvPicPr>
          <p:cNvPr id="4" name="Imagen 3">
            <a:extLst>
              <a:ext uri="{FF2B5EF4-FFF2-40B4-BE49-F238E27FC236}">
                <a16:creationId xmlns:a16="http://schemas.microsoft.com/office/drawing/2014/main" id="{AEB20C2C-42E7-4A95-8089-2B5799E8E68C}"/>
              </a:ext>
            </a:extLst>
          </p:cNvPr>
          <p:cNvPicPr>
            <a:picLocks noChangeAspect="1"/>
          </p:cNvPicPr>
          <p:nvPr/>
        </p:nvPicPr>
        <p:blipFill rotWithShape="1">
          <a:blip r:embed="rId2"/>
          <a:srcRect l="13939" r="7131"/>
          <a:stretch/>
        </p:blipFill>
        <p:spPr>
          <a:xfrm>
            <a:off x="227227" y="1754433"/>
            <a:ext cx="1646178" cy="1390405"/>
          </a:xfrm>
          <a:prstGeom prst="rect">
            <a:avLst/>
          </a:prstGeom>
        </p:spPr>
      </p:pic>
    </p:spTree>
    <p:extLst>
      <p:ext uri="{BB962C8B-B14F-4D97-AF65-F5344CB8AC3E}">
        <p14:creationId xmlns:p14="http://schemas.microsoft.com/office/powerpoint/2010/main" val="386828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9C685-DF7D-4D68-AA8A-9C8F097AC346}"/>
              </a:ext>
            </a:extLst>
          </p:cNvPr>
          <p:cNvSpPr>
            <a:spLocks noGrp="1"/>
          </p:cNvSpPr>
          <p:nvPr>
            <p:ph type="title"/>
          </p:nvPr>
        </p:nvSpPr>
        <p:spPr>
          <a:xfrm>
            <a:off x="0" y="665697"/>
            <a:ext cx="9144000" cy="441991"/>
          </a:xfrm>
        </p:spPr>
        <p:txBody>
          <a:bodyPr>
            <a:noAutofit/>
          </a:bodyPr>
          <a:lstStyle/>
          <a:p>
            <a:pPr algn="ctr"/>
            <a:r>
              <a:rPr lang="es-ES_tradnl" sz="2400" b="1" dirty="0">
                <a:solidFill>
                  <a:srgbClr val="B4C320"/>
                </a:solidFill>
                <a:latin typeface="Arial" charset="0"/>
                <a:ea typeface="Arial" charset="0"/>
                <a:cs typeface="Arial" charset="0"/>
              </a:rPr>
              <a:t>Ejecución de Actividades</a:t>
            </a:r>
          </a:p>
        </p:txBody>
      </p:sp>
      <p:pic>
        <p:nvPicPr>
          <p:cNvPr id="3" name="Picture 2" descr="Ilustración De Dibujos Animados Que Muestra Un Reloj En Ejecución O Un  Reloj Rápido Ilustraciones Svg, Vectoriales, Clip Art Vectorizado Libre De  Derechos. Image 10421979.">
            <a:extLst>
              <a:ext uri="{FF2B5EF4-FFF2-40B4-BE49-F238E27FC236}">
                <a16:creationId xmlns:a16="http://schemas.microsoft.com/office/drawing/2014/main" id="{E1998B3C-F01B-4A1A-A4DD-61BF483BA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089" y="1379981"/>
            <a:ext cx="3097822" cy="309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1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783C6-0B26-4F75-AABC-27BBC68AA1ED}"/>
              </a:ext>
            </a:extLst>
          </p:cNvPr>
          <p:cNvSpPr>
            <a:spLocks noGrp="1"/>
          </p:cNvSpPr>
          <p:nvPr>
            <p:ph type="title"/>
          </p:nvPr>
        </p:nvSpPr>
        <p:spPr>
          <a:xfrm>
            <a:off x="70624" y="580347"/>
            <a:ext cx="9002752" cy="565054"/>
          </a:xfrm>
        </p:spPr>
        <p:txBody>
          <a:bodyPr>
            <a:normAutofit/>
          </a:bodyPr>
          <a:lstStyle/>
          <a:p>
            <a:pPr algn="ctr"/>
            <a:r>
              <a:rPr lang="es-ES_tradnl" sz="2400" b="1" dirty="0">
                <a:solidFill>
                  <a:srgbClr val="B4C320"/>
                </a:solidFill>
                <a:latin typeface="Arial" charset="0"/>
                <a:ea typeface="Arial" charset="0"/>
                <a:cs typeface="Arial" charset="0"/>
              </a:rPr>
              <a:t>Cronograma Plan de Movilidad Sostenible</a:t>
            </a:r>
          </a:p>
        </p:txBody>
      </p:sp>
      <p:sp>
        <p:nvSpPr>
          <p:cNvPr id="3" name="Marcador de contenido 2">
            <a:extLst>
              <a:ext uri="{FF2B5EF4-FFF2-40B4-BE49-F238E27FC236}">
                <a16:creationId xmlns:a16="http://schemas.microsoft.com/office/drawing/2014/main" id="{BD439D84-6D11-4056-9219-085445909F32}"/>
              </a:ext>
            </a:extLst>
          </p:cNvPr>
          <p:cNvSpPr>
            <a:spLocks noGrp="1"/>
          </p:cNvSpPr>
          <p:nvPr>
            <p:ph idx="1"/>
          </p:nvPr>
        </p:nvSpPr>
        <p:spPr>
          <a:xfrm>
            <a:off x="70624" y="1264226"/>
            <a:ext cx="9002752" cy="1098524"/>
          </a:xfrm>
        </p:spPr>
        <p:txBody>
          <a:bodyPr>
            <a:normAutofit lnSpcReduction="10000"/>
          </a:bodyPr>
          <a:lstStyle/>
          <a:p>
            <a:pPr marL="0" indent="0" algn="just">
              <a:buNone/>
            </a:pPr>
            <a:r>
              <a:rPr lang="es-MX" sz="1800" dirty="0">
                <a:latin typeface="Arial" charset="0"/>
                <a:ea typeface="Arial" charset="0"/>
                <a:cs typeface="Arial" charset="0"/>
              </a:rPr>
              <a:t>El cronograma es la herramienta utilizada para la planificación, el control y la gestión de las actividades del PMES. En este recurso establecemos los tiempos ideales esperados para la realización de cada actividad, para favorecer el cumplimento de cada una de ellas.</a:t>
            </a:r>
            <a:endParaRPr lang="es-ES_tradnl" sz="1800" dirty="0">
              <a:latin typeface="Arial" charset="0"/>
              <a:ea typeface="Arial" charset="0"/>
              <a:cs typeface="Arial" charset="0"/>
            </a:endParaRPr>
          </a:p>
        </p:txBody>
      </p:sp>
      <p:pic>
        <p:nvPicPr>
          <p:cNvPr id="4" name="Imagen 3">
            <a:extLst>
              <a:ext uri="{FF2B5EF4-FFF2-40B4-BE49-F238E27FC236}">
                <a16:creationId xmlns:a16="http://schemas.microsoft.com/office/drawing/2014/main" id="{2673FF5E-1053-449E-B1F1-0577D56EE7C2}"/>
              </a:ext>
            </a:extLst>
          </p:cNvPr>
          <p:cNvPicPr>
            <a:picLocks noChangeAspect="1"/>
          </p:cNvPicPr>
          <p:nvPr/>
        </p:nvPicPr>
        <p:blipFill rotWithShape="1">
          <a:blip r:embed="rId2"/>
          <a:srcRect l="3898" t="7710" r="4825" b="7426"/>
          <a:stretch/>
        </p:blipFill>
        <p:spPr>
          <a:xfrm>
            <a:off x="5438652" y="2416046"/>
            <a:ext cx="2407226" cy="1739141"/>
          </a:xfrm>
          <a:prstGeom prst="rect">
            <a:avLst/>
          </a:prstGeom>
        </p:spPr>
      </p:pic>
      <p:pic>
        <p:nvPicPr>
          <p:cNvPr id="5" name="Picture 2" descr="Dibujo De Cronograma Para Colorear - Ultra Coloring Pages">
            <a:extLst>
              <a:ext uri="{FF2B5EF4-FFF2-40B4-BE49-F238E27FC236}">
                <a16:creationId xmlns:a16="http://schemas.microsoft.com/office/drawing/2014/main" id="{6900A68F-7870-48F9-A069-496347984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111" y="3079945"/>
            <a:ext cx="1981145" cy="699344"/>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BF915D31-7AAA-4ABA-9FFC-D54D3A81038A}"/>
              </a:ext>
            </a:extLst>
          </p:cNvPr>
          <p:cNvSpPr txBox="1">
            <a:spLocks/>
          </p:cNvSpPr>
          <p:nvPr/>
        </p:nvSpPr>
        <p:spPr>
          <a:xfrm>
            <a:off x="309489" y="2422866"/>
            <a:ext cx="4346917" cy="2520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MX" sz="1800" dirty="0">
                <a:latin typeface="Arial" charset="0"/>
                <a:ea typeface="Arial" charset="0"/>
                <a:cs typeface="Arial" charset="0"/>
              </a:rPr>
              <a:t>Actividades</a:t>
            </a:r>
          </a:p>
          <a:p>
            <a:pPr algn="just"/>
            <a:r>
              <a:rPr lang="es-ES_tradnl" sz="1800" dirty="0">
                <a:latin typeface="Arial" charset="0"/>
                <a:ea typeface="Arial" charset="0"/>
                <a:cs typeface="Arial" charset="0"/>
              </a:rPr>
              <a:t>Descripción</a:t>
            </a:r>
          </a:p>
          <a:p>
            <a:pPr algn="just"/>
            <a:r>
              <a:rPr lang="es-ES_tradnl" sz="1800" dirty="0">
                <a:latin typeface="Arial" charset="0"/>
                <a:ea typeface="Arial" charset="0"/>
                <a:cs typeface="Arial" charset="0"/>
              </a:rPr>
              <a:t>Responsables</a:t>
            </a:r>
          </a:p>
          <a:p>
            <a:pPr algn="just"/>
            <a:r>
              <a:rPr lang="es-ES_tradnl" sz="1800" dirty="0">
                <a:latin typeface="Arial" charset="0"/>
                <a:ea typeface="Arial" charset="0"/>
                <a:cs typeface="Arial" charset="0"/>
              </a:rPr>
              <a:t>Recursos</a:t>
            </a:r>
          </a:p>
          <a:p>
            <a:pPr algn="just"/>
            <a:r>
              <a:rPr lang="es-ES_tradnl" sz="1800" dirty="0">
                <a:latin typeface="Arial" charset="0"/>
                <a:ea typeface="Arial" charset="0"/>
                <a:cs typeface="Arial" charset="0"/>
              </a:rPr>
              <a:t>Ejecución</a:t>
            </a:r>
          </a:p>
          <a:p>
            <a:pPr algn="just"/>
            <a:r>
              <a:rPr lang="es-ES_tradnl" sz="1800" dirty="0">
                <a:latin typeface="Arial" charset="0"/>
                <a:ea typeface="Arial" charset="0"/>
                <a:cs typeface="Arial" charset="0"/>
              </a:rPr>
              <a:t>Soportes y Observaciones</a:t>
            </a:r>
          </a:p>
        </p:txBody>
      </p:sp>
    </p:spTree>
    <p:extLst>
      <p:ext uri="{BB962C8B-B14F-4D97-AF65-F5344CB8AC3E}">
        <p14:creationId xmlns:p14="http://schemas.microsoft.com/office/powerpoint/2010/main" val="472904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DB37D-E250-48EF-BE5B-B12B16717CED}"/>
              </a:ext>
            </a:extLst>
          </p:cNvPr>
          <p:cNvSpPr>
            <a:spLocks noGrp="1"/>
          </p:cNvSpPr>
          <p:nvPr>
            <p:ph type="title"/>
          </p:nvPr>
        </p:nvSpPr>
        <p:spPr>
          <a:xfrm>
            <a:off x="96644" y="582294"/>
            <a:ext cx="8985647" cy="399013"/>
          </a:xfrm>
        </p:spPr>
        <p:txBody>
          <a:bodyPr>
            <a:normAutofit/>
          </a:bodyPr>
          <a:lstStyle/>
          <a:p>
            <a:pPr algn="ctr"/>
            <a:r>
              <a:rPr lang="es-ES_tradnl" sz="2000" b="1" dirty="0">
                <a:solidFill>
                  <a:srgbClr val="B4C320"/>
                </a:solidFill>
                <a:latin typeface="Arial" charset="0"/>
                <a:ea typeface="Arial" charset="0"/>
                <a:cs typeface="Arial" charset="0"/>
              </a:rPr>
              <a:t>Comunicados sobre la Sostenibilidad con Presupuesto</a:t>
            </a:r>
          </a:p>
        </p:txBody>
      </p:sp>
      <p:sp>
        <p:nvSpPr>
          <p:cNvPr id="3" name="Marcador de contenido 2">
            <a:extLst>
              <a:ext uri="{FF2B5EF4-FFF2-40B4-BE49-F238E27FC236}">
                <a16:creationId xmlns:a16="http://schemas.microsoft.com/office/drawing/2014/main" id="{7546FA67-8B89-4507-B43B-5DAED869FC80}"/>
              </a:ext>
            </a:extLst>
          </p:cNvPr>
          <p:cNvSpPr>
            <a:spLocks noGrp="1"/>
          </p:cNvSpPr>
          <p:nvPr>
            <p:ph idx="1"/>
          </p:nvPr>
        </p:nvSpPr>
        <p:spPr>
          <a:xfrm>
            <a:off x="39855" y="1082671"/>
            <a:ext cx="9042436" cy="790682"/>
          </a:xfrm>
        </p:spPr>
        <p:txBody>
          <a:bodyPr>
            <a:normAutofit/>
          </a:bodyPr>
          <a:lstStyle/>
          <a:p>
            <a:pPr marL="0" indent="0" algn="just">
              <a:buNone/>
            </a:pPr>
            <a:r>
              <a:rPr lang="es-CO" sz="1400" dirty="0">
                <a:effectLst/>
                <a:latin typeface="Arial" panose="020B0604020202020204" pitchFamily="34" charset="0"/>
                <a:ea typeface="Arial" panose="020B0604020202020204" pitchFamily="34" charset="0"/>
              </a:rPr>
              <a:t>Las Organizaciones realizan comunicados sostenibles a partir de publicaciones en redes sociales, </a:t>
            </a:r>
            <a:r>
              <a:rPr lang="es-CO" sz="1400" dirty="0">
                <a:latin typeface="Arial" panose="020B0604020202020204" pitchFamily="34" charset="0"/>
                <a:ea typeface="Arial" panose="020B0604020202020204" pitchFamily="34" charset="0"/>
              </a:rPr>
              <a:t>por medio de </a:t>
            </a:r>
            <a:r>
              <a:rPr lang="es-CO" sz="1400" dirty="0">
                <a:effectLst/>
                <a:latin typeface="Arial" panose="020B0604020202020204" pitchFamily="34" charset="0"/>
                <a:ea typeface="Arial" panose="020B0604020202020204" pitchFamily="34" charset="0"/>
              </a:rPr>
              <a:t>carteleras, correo electrónico sobre los beneficios que trae para el medio ambiente el uso de estas estrategias.</a:t>
            </a:r>
          </a:p>
        </p:txBody>
      </p:sp>
      <p:pic>
        <p:nvPicPr>
          <p:cNvPr id="4" name="Imagen 3">
            <a:extLst>
              <a:ext uri="{FF2B5EF4-FFF2-40B4-BE49-F238E27FC236}">
                <a16:creationId xmlns:a16="http://schemas.microsoft.com/office/drawing/2014/main" id="{7F41ED43-18AC-489C-AB1E-0AD4B312EE36}"/>
              </a:ext>
            </a:extLst>
          </p:cNvPr>
          <p:cNvPicPr>
            <a:picLocks noChangeAspect="1"/>
          </p:cNvPicPr>
          <p:nvPr/>
        </p:nvPicPr>
        <p:blipFill>
          <a:blip r:embed="rId2"/>
          <a:stretch>
            <a:fillRect/>
          </a:stretch>
        </p:blipFill>
        <p:spPr>
          <a:xfrm>
            <a:off x="191054" y="2554593"/>
            <a:ext cx="1424130" cy="724953"/>
          </a:xfrm>
          <a:prstGeom prst="rect">
            <a:avLst/>
          </a:prstGeom>
        </p:spPr>
      </p:pic>
      <p:pic>
        <p:nvPicPr>
          <p:cNvPr id="5" name="Picture 8" descr="Capacitación comercial en línea, personas pequeñas de dibujos animados en  la conferencia con el personaje de empresario entrenador en blanco | Vector  Premium">
            <a:extLst>
              <a:ext uri="{FF2B5EF4-FFF2-40B4-BE49-F238E27FC236}">
                <a16:creationId xmlns:a16="http://schemas.microsoft.com/office/drawing/2014/main" id="{723AC3A8-68D6-49E3-9891-459C85413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378" y="1678955"/>
            <a:ext cx="1485091" cy="975035"/>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098D9195-85B0-42E1-A6F3-BE445AF1A24B}"/>
              </a:ext>
            </a:extLst>
          </p:cNvPr>
          <p:cNvSpPr txBox="1">
            <a:spLocks/>
          </p:cNvSpPr>
          <p:nvPr/>
        </p:nvSpPr>
        <p:spPr>
          <a:xfrm>
            <a:off x="4475356" y="2800743"/>
            <a:ext cx="2361167" cy="8990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400" dirty="0">
                <a:latin typeface="Arial" charset="0"/>
                <a:ea typeface="Arial" charset="0"/>
                <a:cs typeface="Arial" charset="0"/>
              </a:rPr>
              <a:t>Realización de capacitaciones en temas de movilidad, sensibilización ambiental, entre otros.</a:t>
            </a:r>
          </a:p>
        </p:txBody>
      </p:sp>
      <p:pic>
        <p:nvPicPr>
          <p:cNvPr id="7" name="Picture 6" descr="Gente en invierno ciudad calle vector ilustración. Dibujos animados paisaje  urbano nevado plano con rascacielos modernos, caminar o correr hombre  personajes mujer con ropa de invierno, nieve en el fondo de la">
            <a:extLst>
              <a:ext uri="{FF2B5EF4-FFF2-40B4-BE49-F238E27FC236}">
                <a16:creationId xmlns:a16="http://schemas.microsoft.com/office/drawing/2014/main" id="{C4F24D04-53C4-4C62-9F0A-365DA073B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590"/>
          <a:stretch/>
        </p:blipFill>
        <p:spPr bwMode="auto">
          <a:xfrm>
            <a:off x="6836523" y="1678956"/>
            <a:ext cx="2020257" cy="1137552"/>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9DAE39D7-8CD9-40D2-B7CB-826C590013D3}"/>
              </a:ext>
            </a:extLst>
          </p:cNvPr>
          <p:cNvSpPr txBox="1">
            <a:spLocks/>
          </p:cNvSpPr>
          <p:nvPr/>
        </p:nvSpPr>
        <p:spPr>
          <a:xfrm>
            <a:off x="6727225" y="2900432"/>
            <a:ext cx="2238853" cy="790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ES_tradnl" sz="1200" dirty="0">
                <a:latin typeface="Arial" charset="0"/>
                <a:ea typeface="Arial" charset="0"/>
                <a:cs typeface="Arial" charset="0"/>
              </a:rPr>
              <a:t>Ir al trabajo caminando y así promover estilos sostenibles.</a:t>
            </a:r>
          </a:p>
        </p:txBody>
      </p:sp>
      <p:sp>
        <p:nvSpPr>
          <p:cNvPr id="9" name="Marcador de contenido 2">
            <a:extLst>
              <a:ext uri="{FF2B5EF4-FFF2-40B4-BE49-F238E27FC236}">
                <a16:creationId xmlns:a16="http://schemas.microsoft.com/office/drawing/2014/main" id="{EB9C5B03-2315-4FDF-94F8-198AD6A8E528}"/>
              </a:ext>
            </a:extLst>
          </p:cNvPr>
          <p:cNvSpPr txBox="1">
            <a:spLocks/>
          </p:cNvSpPr>
          <p:nvPr/>
        </p:nvSpPr>
        <p:spPr>
          <a:xfrm>
            <a:off x="1766383" y="1678956"/>
            <a:ext cx="2708973" cy="2756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s-ES_tradnl" sz="1600" b="1" dirty="0">
                <a:latin typeface="Arial" charset="0"/>
                <a:ea typeface="Arial" charset="0"/>
                <a:cs typeface="Arial" charset="0"/>
              </a:rPr>
              <a:t>Que debe contener:</a:t>
            </a:r>
          </a:p>
          <a:p>
            <a:pPr algn="just"/>
            <a:r>
              <a:rPr lang="es-ES_tradnl" sz="1600" dirty="0">
                <a:latin typeface="Arial" charset="0"/>
                <a:ea typeface="Arial" charset="0"/>
                <a:cs typeface="Arial" charset="0"/>
              </a:rPr>
              <a:t>Estrategia</a:t>
            </a:r>
          </a:p>
          <a:p>
            <a:pPr algn="just"/>
            <a:r>
              <a:rPr lang="es-ES_tradnl" sz="1600" dirty="0">
                <a:latin typeface="Arial" charset="0"/>
                <a:ea typeface="Arial" charset="0"/>
                <a:cs typeface="Arial" charset="0"/>
              </a:rPr>
              <a:t>Objetivo</a:t>
            </a:r>
          </a:p>
          <a:p>
            <a:pPr algn="just"/>
            <a:r>
              <a:rPr lang="es-ES_tradnl" sz="1600" dirty="0">
                <a:latin typeface="Arial" charset="0"/>
                <a:ea typeface="Arial" charset="0"/>
                <a:cs typeface="Arial" charset="0"/>
              </a:rPr>
              <a:t>Público Objetivo</a:t>
            </a:r>
          </a:p>
          <a:p>
            <a:pPr algn="just"/>
            <a:r>
              <a:rPr lang="es-ES_tradnl" sz="1600" dirty="0">
                <a:latin typeface="Arial" charset="0"/>
                <a:ea typeface="Arial" charset="0"/>
                <a:cs typeface="Arial" charset="0"/>
              </a:rPr>
              <a:t>Mensaje</a:t>
            </a:r>
          </a:p>
          <a:p>
            <a:pPr algn="just"/>
            <a:r>
              <a:rPr lang="es-ES_tradnl" sz="1600" dirty="0">
                <a:latin typeface="Arial" charset="0"/>
                <a:ea typeface="Arial" charset="0"/>
                <a:cs typeface="Arial" charset="0"/>
              </a:rPr>
              <a:t>Comunicación Interna / Externa</a:t>
            </a:r>
          </a:p>
          <a:p>
            <a:pPr algn="just"/>
            <a:r>
              <a:rPr lang="es-ES_tradnl" sz="1600" dirty="0">
                <a:latin typeface="Arial" charset="0"/>
                <a:ea typeface="Arial" charset="0"/>
                <a:cs typeface="Arial" charset="0"/>
              </a:rPr>
              <a:t>Presupuesto Estimado</a:t>
            </a:r>
          </a:p>
        </p:txBody>
      </p:sp>
    </p:spTree>
    <p:extLst>
      <p:ext uri="{BB962C8B-B14F-4D97-AF65-F5344CB8AC3E}">
        <p14:creationId xmlns:p14="http://schemas.microsoft.com/office/powerpoint/2010/main" val="3784260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815CC-2AD3-43AC-9D62-4DA4839809B9}"/>
              </a:ext>
            </a:extLst>
          </p:cNvPr>
          <p:cNvSpPr>
            <a:spLocks noGrp="1"/>
          </p:cNvSpPr>
          <p:nvPr>
            <p:ph type="title"/>
          </p:nvPr>
        </p:nvSpPr>
        <p:spPr>
          <a:xfrm>
            <a:off x="89210" y="429357"/>
            <a:ext cx="8936502" cy="368595"/>
          </a:xfrm>
        </p:spPr>
        <p:txBody>
          <a:bodyPr>
            <a:normAutofit/>
          </a:bodyPr>
          <a:lstStyle/>
          <a:p>
            <a:pPr algn="ctr"/>
            <a:r>
              <a:rPr lang="es-ES_tradnl" sz="1800" b="1" dirty="0">
                <a:solidFill>
                  <a:srgbClr val="B4C320"/>
                </a:solidFill>
                <a:latin typeface="Arial" charset="0"/>
                <a:ea typeface="Arial" charset="0"/>
                <a:cs typeface="Arial" charset="0"/>
              </a:rPr>
              <a:t>Seguimiento a la Implementación</a:t>
            </a:r>
          </a:p>
        </p:txBody>
      </p:sp>
      <p:sp>
        <p:nvSpPr>
          <p:cNvPr id="3" name="Marcador de contenido 2">
            <a:extLst>
              <a:ext uri="{FF2B5EF4-FFF2-40B4-BE49-F238E27FC236}">
                <a16:creationId xmlns:a16="http://schemas.microsoft.com/office/drawing/2014/main" id="{9DD54C7A-915F-4703-9D8A-80E10187319D}"/>
              </a:ext>
            </a:extLst>
          </p:cNvPr>
          <p:cNvSpPr>
            <a:spLocks noGrp="1"/>
          </p:cNvSpPr>
          <p:nvPr>
            <p:ph idx="1"/>
          </p:nvPr>
        </p:nvSpPr>
        <p:spPr>
          <a:xfrm>
            <a:off x="89210" y="914180"/>
            <a:ext cx="8861502" cy="1291883"/>
          </a:xfrm>
        </p:spPr>
        <p:txBody>
          <a:bodyPr>
            <a:normAutofit/>
          </a:bodyPr>
          <a:lstStyle/>
          <a:p>
            <a:pPr marL="0" indent="0" algn="just">
              <a:buNone/>
            </a:pPr>
            <a:r>
              <a:rPr lang="es-MX" sz="1200" dirty="0">
                <a:latin typeface="Arial" charset="0"/>
                <a:ea typeface="Arial" charset="0"/>
                <a:cs typeface="Arial" charset="0"/>
              </a:rPr>
              <a:t>El monitoreo periódico a las estrategias de movilidad, así como al comportamiento de los colaboradores de la organización de acuerdo a la recepción, vinculación y adopción de las acciones ejecutadas, permitirán evaluar y mejorar continuamente el proceso, de manera que se aprenda de las experiencias obtenidas y se ajuste el contenido con nuevas metas a futuro.</a:t>
            </a:r>
            <a:endParaRPr lang="es-ES_tradnl" sz="1200" dirty="0">
              <a:latin typeface="Arial" charset="0"/>
              <a:ea typeface="Arial" charset="0"/>
              <a:cs typeface="Arial" charset="0"/>
            </a:endParaRPr>
          </a:p>
        </p:txBody>
      </p:sp>
      <p:sp>
        <p:nvSpPr>
          <p:cNvPr id="4" name="CuadroTexto 3">
            <a:extLst>
              <a:ext uri="{FF2B5EF4-FFF2-40B4-BE49-F238E27FC236}">
                <a16:creationId xmlns:a16="http://schemas.microsoft.com/office/drawing/2014/main" id="{57A4EB56-4E94-468E-B5E7-00B3BC84AB1A}"/>
              </a:ext>
            </a:extLst>
          </p:cNvPr>
          <p:cNvSpPr txBox="1"/>
          <p:nvPr/>
        </p:nvSpPr>
        <p:spPr>
          <a:xfrm>
            <a:off x="114214" y="1840278"/>
            <a:ext cx="7136780"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Comité rector planes MES: </a:t>
            </a:r>
            <a:r>
              <a:rPr lang="es-MX" sz="1200" dirty="0"/>
              <a:t>Actualización del promotor responsable de la ejecución del plan MES en la organización, precisando además el equipo interdisciplinario que acompaña la gestión con sus respectivas funciones y obligaciones en la ejecución de acciones en la organización.</a:t>
            </a:r>
            <a:endParaRPr lang="es-CO" sz="1200" dirty="0"/>
          </a:p>
        </p:txBody>
      </p:sp>
      <p:sp>
        <p:nvSpPr>
          <p:cNvPr id="5" name="CuadroTexto 4">
            <a:extLst>
              <a:ext uri="{FF2B5EF4-FFF2-40B4-BE49-F238E27FC236}">
                <a16:creationId xmlns:a16="http://schemas.microsoft.com/office/drawing/2014/main" id="{C310AB75-2F12-440F-9D0F-5EC0E11FE0EC}"/>
              </a:ext>
            </a:extLst>
          </p:cNvPr>
          <p:cNvSpPr txBox="1"/>
          <p:nvPr/>
        </p:nvSpPr>
        <p:spPr>
          <a:xfrm>
            <a:off x="1474333" y="2660618"/>
            <a:ext cx="7464835"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200" b="1" dirty="0"/>
              <a:t>Análisis de información: </a:t>
            </a:r>
            <a:r>
              <a:rPr lang="es-MX" sz="1200" dirty="0"/>
              <a:t>Evaluación de gráficas y variación de indicadores de gestión, donde se identifica el impacto de la aplicación de acciones en el contexto organizacional y se define línea base para el periodo de gestión a iniciar.</a:t>
            </a:r>
          </a:p>
        </p:txBody>
      </p:sp>
      <p:sp>
        <p:nvSpPr>
          <p:cNvPr id="6" name="CuadroTexto 5">
            <a:extLst>
              <a:ext uri="{FF2B5EF4-FFF2-40B4-BE49-F238E27FC236}">
                <a16:creationId xmlns:a16="http://schemas.microsoft.com/office/drawing/2014/main" id="{02B54220-ECF9-41C1-A150-CB151E6B6475}"/>
              </a:ext>
            </a:extLst>
          </p:cNvPr>
          <p:cNvSpPr txBox="1"/>
          <p:nvPr/>
        </p:nvSpPr>
        <p:spPr>
          <a:xfrm>
            <a:off x="204832" y="3676052"/>
            <a:ext cx="8820880" cy="862211"/>
          </a:xfrm>
          <a:prstGeom prst="rect">
            <a:avLst/>
          </a:prstGeom>
        </p:spPr>
        <p:txBody>
          <a:bodyPr vert="horz" lIns="91440" tIns="45720" rIns="91440" bIns="45720" rtlCol="0">
            <a:normAutofit/>
          </a:bodyPr>
          <a:lstStyle>
            <a:lvl1pPr indent="0" algn="just">
              <a:lnSpc>
                <a:spcPct val="90000"/>
              </a:lnSpc>
              <a:spcBef>
                <a:spcPts val="1000"/>
              </a:spcBef>
              <a:buFont typeface="Arial"/>
              <a:buNone/>
              <a:defRPr sz="2000">
                <a:latin typeface="Arial" charset="0"/>
                <a:ea typeface="Arial" charset="0"/>
                <a:cs typeface="Arial" charset="0"/>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s-MX" sz="1400" b="1" dirty="0"/>
              <a:t>Objetivos y alcance: </a:t>
            </a:r>
            <a:r>
              <a:rPr lang="es-MX" sz="1400" dirty="0"/>
              <a:t>Formulación y definición de objetivos para el nuevo periodo de implementación, de acuerdo al análisis realizado a la variación de datos entre la línea base y el contexto actualizado.</a:t>
            </a:r>
          </a:p>
        </p:txBody>
      </p:sp>
      <p:pic>
        <p:nvPicPr>
          <p:cNvPr id="7" name="Picture 2" descr="Flujo de trabajo o proceso de trabajo hito de progreso del proyecto o  seguimiento de logros">
            <a:extLst>
              <a:ext uri="{FF2B5EF4-FFF2-40B4-BE49-F238E27FC236}">
                <a16:creationId xmlns:a16="http://schemas.microsoft.com/office/drawing/2014/main" id="{664F4266-8AE0-442A-BC06-AF9BAA2DF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547353"/>
            <a:ext cx="1329627" cy="885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lustración vectorial personaje de dibujos animados gráficos de crecimiento  y progreso empresarial | Vector Premium">
            <a:extLst>
              <a:ext uri="{FF2B5EF4-FFF2-40B4-BE49-F238E27FC236}">
                <a16:creationId xmlns:a16="http://schemas.microsoft.com/office/drawing/2014/main" id="{B4D86A63-67CC-40FE-B65E-C17B1D94A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32" y="2487571"/>
            <a:ext cx="1035258" cy="103525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ED2D4EE3-E947-4681-8257-C78A3E8526BD}"/>
              </a:ext>
            </a:extLst>
          </p:cNvPr>
          <p:cNvPicPr>
            <a:picLocks noChangeAspect="1"/>
          </p:cNvPicPr>
          <p:nvPr/>
        </p:nvPicPr>
        <p:blipFill>
          <a:blip r:embed="rId4"/>
          <a:stretch>
            <a:fillRect/>
          </a:stretch>
        </p:blipFill>
        <p:spPr>
          <a:xfrm>
            <a:off x="7901821" y="3903052"/>
            <a:ext cx="765983" cy="765983"/>
          </a:xfrm>
          <a:prstGeom prst="rect">
            <a:avLst/>
          </a:prstGeom>
        </p:spPr>
      </p:pic>
    </p:spTree>
    <p:extLst>
      <p:ext uri="{BB962C8B-B14F-4D97-AF65-F5344CB8AC3E}">
        <p14:creationId xmlns:p14="http://schemas.microsoft.com/office/powerpoint/2010/main" val="1144868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F61DB-BDFB-4DB4-BB39-EC95F294F879}"/>
              </a:ext>
            </a:extLst>
          </p:cNvPr>
          <p:cNvSpPr>
            <a:spLocks noGrp="1"/>
          </p:cNvSpPr>
          <p:nvPr>
            <p:ph type="title"/>
          </p:nvPr>
        </p:nvSpPr>
        <p:spPr>
          <a:xfrm>
            <a:off x="0" y="478080"/>
            <a:ext cx="9144000" cy="648342"/>
          </a:xfrm>
        </p:spPr>
        <p:txBody>
          <a:bodyPr>
            <a:normAutofit/>
          </a:bodyPr>
          <a:lstStyle/>
          <a:p>
            <a:pPr algn="ctr"/>
            <a:r>
              <a:rPr lang="es-MX" sz="2400" b="1" dirty="0">
                <a:solidFill>
                  <a:srgbClr val="B4C320"/>
                </a:solidFill>
                <a:latin typeface="Arial" charset="0"/>
                <a:ea typeface="Arial" charset="0"/>
                <a:cs typeface="Arial" charset="0"/>
              </a:rPr>
              <a:t>Beneficios del Plan MES a la Compañía</a:t>
            </a:r>
            <a:endParaRPr lang="es-ES_tradnl" sz="2400" b="1" dirty="0">
              <a:solidFill>
                <a:srgbClr val="B4C320"/>
              </a:solidFill>
              <a:latin typeface="Arial" charset="0"/>
              <a:ea typeface="Arial" charset="0"/>
              <a:cs typeface="Arial" charset="0"/>
            </a:endParaRPr>
          </a:p>
        </p:txBody>
      </p:sp>
      <p:sp>
        <p:nvSpPr>
          <p:cNvPr id="3" name="Marcador de contenido 2">
            <a:extLst>
              <a:ext uri="{FF2B5EF4-FFF2-40B4-BE49-F238E27FC236}">
                <a16:creationId xmlns:a16="http://schemas.microsoft.com/office/drawing/2014/main" id="{43B9C0AA-B801-472C-B90B-AF1843177004}"/>
              </a:ext>
            </a:extLst>
          </p:cNvPr>
          <p:cNvSpPr>
            <a:spLocks noGrp="1"/>
          </p:cNvSpPr>
          <p:nvPr>
            <p:ph idx="1"/>
          </p:nvPr>
        </p:nvSpPr>
        <p:spPr>
          <a:xfrm>
            <a:off x="62189" y="1044394"/>
            <a:ext cx="9014904" cy="2476728"/>
          </a:xfrm>
        </p:spPr>
        <p:txBody>
          <a:bodyPr>
            <a:noAutofit/>
          </a:bodyPr>
          <a:lstStyle/>
          <a:p>
            <a:pPr marL="0" indent="0" algn="just">
              <a:buNone/>
            </a:pPr>
            <a:r>
              <a:rPr lang="es-MX" sz="1200" b="1" dirty="0">
                <a:latin typeface="Arial" charset="0"/>
                <a:ea typeface="Arial" charset="0"/>
                <a:cs typeface="Arial" charset="0"/>
              </a:rPr>
              <a:t>Beneficios Empresariales:</a:t>
            </a:r>
          </a:p>
          <a:p>
            <a:pPr algn="just"/>
            <a:r>
              <a:rPr lang="es-ES" sz="1200" dirty="0">
                <a:latin typeface="Arial" charset="0"/>
                <a:ea typeface="Arial" charset="0"/>
                <a:cs typeface="Arial" charset="0"/>
              </a:rPr>
              <a:t>Aumento de la productividad de la organización.</a:t>
            </a:r>
          </a:p>
          <a:p>
            <a:pPr algn="just"/>
            <a:r>
              <a:rPr lang="es-ES" sz="1200" dirty="0">
                <a:latin typeface="Arial" charset="0"/>
                <a:ea typeface="Arial" charset="0"/>
                <a:cs typeface="Arial" charset="0"/>
              </a:rPr>
              <a:t>Optimización del uso de la infraestructura de la organización.</a:t>
            </a:r>
          </a:p>
          <a:p>
            <a:pPr algn="just"/>
            <a:r>
              <a:rPr lang="es-ES" sz="1200" dirty="0">
                <a:latin typeface="Arial" charset="0"/>
                <a:ea typeface="Arial" charset="0"/>
                <a:cs typeface="Arial" charset="0"/>
              </a:rPr>
              <a:t>Mejora de la imagen frente a la comunidad.</a:t>
            </a:r>
          </a:p>
          <a:p>
            <a:pPr algn="just"/>
            <a:r>
              <a:rPr lang="es-ES" sz="1200" dirty="0">
                <a:latin typeface="Arial" charset="0"/>
                <a:ea typeface="Arial" charset="0"/>
                <a:cs typeface="Arial" charset="0"/>
              </a:rPr>
              <a:t>Creación de un ambiente de trabajo más amable y saludable.</a:t>
            </a:r>
          </a:p>
          <a:p>
            <a:pPr algn="just"/>
            <a:r>
              <a:rPr lang="es-ES" sz="1200" dirty="0">
                <a:latin typeface="Arial" charset="0"/>
                <a:ea typeface="Arial" charset="0"/>
                <a:cs typeface="Arial" charset="0"/>
              </a:rPr>
              <a:t>Menor deserción laboral.</a:t>
            </a:r>
          </a:p>
          <a:p>
            <a:pPr algn="just"/>
            <a:r>
              <a:rPr lang="es-ES" sz="1200" dirty="0">
                <a:latin typeface="Arial" charset="0"/>
                <a:ea typeface="Arial" charset="0"/>
                <a:cs typeface="Arial" charset="0"/>
              </a:rPr>
              <a:t>Optimización del uso de la infraestructura de la organización.</a:t>
            </a:r>
          </a:p>
          <a:p>
            <a:pPr algn="just"/>
            <a:r>
              <a:rPr lang="es-ES" sz="1200" dirty="0">
                <a:latin typeface="Arial" charset="0"/>
                <a:ea typeface="Arial" charset="0"/>
                <a:cs typeface="Arial" charset="0"/>
              </a:rPr>
              <a:t>Disminución de costos logísticos y consumo de combustibles. </a:t>
            </a:r>
          </a:p>
          <a:p>
            <a:pPr algn="just"/>
            <a:r>
              <a:rPr lang="es-ES" sz="1200" dirty="0">
                <a:latin typeface="Arial" charset="0"/>
                <a:ea typeface="Arial" charset="0"/>
                <a:cs typeface="Arial" charset="0"/>
              </a:rPr>
              <a:t>Fortalecimiento de los programas de sostenibilidad ambiental y responsabilidad social organizacional.</a:t>
            </a:r>
          </a:p>
          <a:p>
            <a:pPr algn="just"/>
            <a:r>
              <a:rPr lang="es-ES" sz="1200" dirty="0">
                <a:latin typeface="Arial" charset="0"/>
                <a:ea typeface="Arial" charset="0"/>
                <a:cs typeface="Arial" charset="0"/>
              </a:rPr>
              <a:t>Aporte de la organización en la disminución de emisiones a la atmósfera.</a:t>
            </a:r>
          </a:p>
          <a:p>
            <a:pPr algn="just"/>
            <a:r>
              <a:rPr lang="es-MX" sz="1200" dirty="0">
                <a:latin typeface="Arial" charset="0"/>
                <a:ea typeface="Arial" charset="0"/>
                <a:cs typeface="Arial" charset="0"/>
              </a:rPr>
              <a:t>Ambiente de trabajo saludable y creativo.</a:t>
            </a:r>
          </a:p>
        </p:txBody>
      </p:sp>
      <p:pic>
        <p:nvPicPr>
          <p:cNvPr id="4" name="Picture 2" descr="Las 7 caracteristicas del clima laboral positivo en las organizaciones">
            <a:extLst>
              <a:ext uri="{FF2B5EF4-FFF2-40B4-BE49-F238E27FC236}">
                <a16:creationId xmlns:a16="http://schemas.microsoft.com/office/drawing/2014/main" id="{C4D43275-6CE7-4334-92DF-3921A0086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819" y="1051218"/>
            <a:ext cx="1734429" cy="11562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04A2D9B6-6F00-4BFC-A178-38096DD1E5B3}"/>
              </a:ext>
            </a:extLst>
          </p:cNvPr>
          <p:cNvPicPr>
            <a:picLocks noChangeAspect="1"/>
          </p:cNvPicPr>
          <p:nvPr/>
        </p:nvPicPr>
        <p:blipFill rotWithShape="1">
          <a:blip r:embed="rId3"/>
          <a:srcRect l="13867" r="14590" b="2516"/>
          <a:stretch/>
        </p:blipFill>
        <p:spPr>
          <a:xfrm>
            <a:off x="5703132" y="3260706"/>
            <a:ext cx="1209822" cy="1385348"/>
          </a:xfrm>
          <a:prstGeom prst="rect">
            <a:avLst/>
          </a:prstGeom>
        </p:spPr>
      </p:pic>
      <p:pic>
        <p:nvPicPr>
          <p:cNvPr id="6" name="Imagen 5">
            <a:extLst>
              <a:ext uri="{FF2B5EF4-FFF2-40B4-BE49-F238E27FC236}">
                <a16:creationId xmlns:a16="http://schemas.microsoft.com/office/drawing/2014/main" id="{8A8A8792-34E8-4B63-8530-C0A0C255D57E}"/>
              </a:ext>
            </a:extLst>
          </p:cNvPr>
          <p:cNvPicPr>
            <a:picLocks noChangeAspect="1"/>
          </p:cNvPicPr>
          <p:nvPr/>
        </p:nvPicPr>
        <p:blipFill rotWithShape="1">
          <a:blip r:embed="rId4"/>
          <a:srcRect l="6479" t="30623" r="6974" b="18669"/>
          <a:stretch/>
        </p:blipFill>
        <p:spPr>
          <a:xfrm>
            <a:off x="438839" y="3739731"/>
            <a:ext cx="1546911" cy="906323"/>
          </a:xfrm>
          <a:prstGeom prst="rect">
            <a:avLst/>
          </a:prstGeom>
        </p:spPr>
      </p:pic>
    </p:spTree>
    <p:extLst>
      <p:ext uri="{BB962C8B-B14F-4D97-AF65-F5344CB8AC3E}">
        <p14:creationId xmlns:p14="http://schemas.microsoft.com/office/powerpoint/2010/main" val="523696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Imagen de Dibujos animados hombre gente caminando en la calle Fotografía  de Stock">
            <a:extLst>
              <a:ext uri="{FF2B5EF4-FFF2-40B4-BE49-F238E27FC236}">
                <a16:creationId xmlns:a16="http://schemas.microsoft.com/office/drawing/2014/main" id="{88D62B82-39F2-432D-9412-DE2C342F2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310" y="856837"/>
            <a:ext cx="933430" cy="5492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4B359E9D-AAB2-4D10-8503-63AB42CC3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6" t="4725" r="3908" b="8530"/>
          <a:stretch/>
        </p:blipFill>
        <p:spPr bwMode="auto">
          <a:xfrm>
            <a:off x="4861299" y="1540776"/>
            <a:ext cx="801610" cy="750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n en Almacenamiento rápido">
            <a:extLst>
              <a:ext uri="{FF2B5EF4-FFF2-40B4-BE49-F238E27FC236}">
                <a16:creationId xmlns:a16="http://schemas.microsoft.com/office/drawing/2014/main" id="{A92280EC-A84B-4722-ACE3-22B63099DF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56" t="9688" r="14660" b="11652"/>
          <a:stretch/>
        </p:blipFill>
        <p:spPr bwMode="auto">
          <a:xfrm>
            <a:off x="3843201" y="2339813"/>
            <a:ext cx="496787" cy="60132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F98B29AC-8841-4731-B1A6-54B13B05A33B}"/>
              </a:ext>
            </a:extLst>
          </p:cNvPr>
          <p:cNvSpPr txBox="1">
            <a:spLocks/>
          </p:cNvSpPr>
          <p:nvPr/>
        </p:nvSpPr>
        <p:spPr>
          <a:xfrm>
            <a:off x="34896" y="859136"/>
            <a:ext cx="4796414" cy="17614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1100" b="1" dirty="0">
                <a:latin typeface="Arial" charset="0"/>
                <a:ea typeface="Arial" charset="0"/>
                <a:cs typeface="Arial" charset="0"/>
              </a:rPr>
              <a:t>Beneficios al Personal:</a:t>
            </a:r>
          </a:p>
          <a:p>
            <a:pPr algn="just"/>
            <a:r>
              <a:rPr lang="es-ES" sz="1100" b="1" dirty="0">
                <a:latin typeface="Arial" charset="0"/>
                <a:ea typeface="Arial" charset="0"/>
                <a:cs typeface="Arial" charset="0"/>
              </a:rPr>
              <a:t>Salud: </a:t>
            </a:r>
            <a:r>
              <a:rPr lang="es-ES" sz="1100" dirty="0">
                <a:latin typeface="Arial" charset="0"/>
                <a:ea typeface="Arial" charset="0"/>
                <a:cs typeface="Arial" charset="0"/>
              </a:rPr>
              <a:t>de actividad física, puede reducir el riesgo de muerte por enfermedades asociadas con inactividad física.</a:t>
            </a:r>
          </a:p>
          <a:p>
            <a:pPr algn="just"/>
            <a:r>
              <a:rPr lang="es-ES" sz="1100" b="1" dirty="0">
                <a:latin typeface="Arial" charset="0"/>
                <a:ea typeface="Arial" charset="0"/>
                <a:cs typeface="Arial" charset="0"/>
              </a:rPr>
              <a:t>Economía: </a:t>
            </a:r>
            <a:r>
              <a:rPr lang="es-ES" sz="1100" dirty="0">
                <a:latin typeface="Arial" charset="0"/>
                <a:ea typeface="Arial" charset="0"/>
                <a:cs typeface="Arial" charset="0"/>
              </a:rPr>
              <a:t>Modos de transportes que generan menores gastos económicos.</a:t>
            </a:r>
          </a:p>
          <a:p>
            <a:pPr algn="just"/>
            <a:r>
              <a:rPr lang="es-ES" sz="1100" dirty="0">
                <a:latin typeface="Arial" charset="0"/>
                <a:ea typeface="Arial" charset="0"/>
                <a:cs typeface="Arial" charset="0"/>
              </a:rPr>
              <a:t>Felicidad: Las personas que utilizan su propia energía para moverse, manifiestan estar más felices.</a:t>
            </a:r>
          </a:p>
          <a:p>
            <a:pPr algn="just"/>
            <a:r>
              <a:rPr lang="es-ES" sz="1100" b="1" dirty="0">
                <a:latin typeface="Arial" charset="0"/>
                <a:ea typeface="Arial" charset="0"/>
                <a:cs typeface="Arial" charset="0"/>
              </a:rPr>
              <a:t>Medio Ambiente: </a:t>
            </a:r>
            <a:r>
              <a:rPr lang="es-ES" sz="1100" dirty="0">
                <a:latin typeface="Arial" charset="0"/>
                <a:ea typeface="Arial" charset="0"/>
                <a:cs typeface="Arial" charset="0"/>
              </a:rPr>
              <a:t>Por medio de estás prácticas estamos asegurando el apoyo al cuidado del medio ambiente.</a:t>
            </a:r>
          </a:p>
          <a:p>
            <a:pPr algn="just"/>
            <a:endParaRPr lang="es-ES" sz="1100" dirty="0">
              <a:latin typeface="Arial" charset="0"/>
              <a:ea typeface="Arial" charset="0"/>
              <a:cs typeface="Arial" charset="0"/>
            </a:endParaRPr>
          </a:p>
          <a:p>
            <a:pPr marL="0" indent="0" algn="just">
              <a:buNone/>
            </a:pPr>
            <a:endParaRPr lang="es-ES" sz="1100" dirty="0">
              <a:latin typeface="Arial" charset="0"/>
              <a:ea typeface="Arial" charset="0"/>
              <a:cs typeface="Arial" charset="0"/>
            </a:endParaRPr>
          </a:p>
        </p:txBody>
      </p:sp>
      <p:sp>
        <p:nvSpPr>
          <p:cNvPr id="9" name="Título 1">
            <a:extLst>
              <a:ext uri="{FF2B5EF4-FFF2-40B4-BE49-F238E27FC236}">
                <a16:creationId xmlns:a16="http://schemas.microsoft.com/office/drawing/2014/main" id="{10247DE8-66FC-47DF-AB83-DEDBDD4A74EC}"/>
              </a:ext>
            </a:extLst>
          </p:cNvPr>
          <p:cNvSpPr>
            <a:spLocks noGrp="1"/>
          </p:cNvSpPr>
          <p:nvPr>
            <p:ph type="title"/>
          </p:nvPr>
        </p:nvSpPr>
        <p:spPr>
          <a:xfrm>
            <a:off x="0" y="347011"/>
            <a:ext cx="9144000" cy="549226"/>
          </a:xfrm>
        </p:spPr>
        <p:txBody>
          <a:bodyPr>
            <a:normAutofit/>
          </a:bodyPr>
          <a:lstStyle/>
          <a:p>
            <a:pPr algn="l"/>
            <a:r>
              <a:rPr lang="es-MX" sz="1600" b="1" dirty="0">
                <a:solidFill>
                  <a:srgbClr val="B4C320"/>
                </a:solidFill>
                <a:latin typeface="Arial" charset="0"/>
                <a:ea typeface="Arial" charset="0"/>
                <a:cs typeface="Arial" charset="0"/>
              </a:rPr>
              <a:t>Beneficios del Plan MES al Personal</a:t>
            </a:r>
            <a:endParaRPr lang="es-ES_tradnl" sz="1600" b="1" dirty="0">
              <a:solidFill>
                <a:srgbClr val="B4C320"/>
              </a:solidFill>
              <a:latin typeface="Arial" charset="0"/>
              <a:ea typeface="Arial" charset="0"/>
              <a:cs typeface="Arial" charset="0"/>
            </a:endParaRPr>
          </a:p>
        </p:txBody>
      </p:sp>
      <p:sp>
        <p:nvSpPr>
          <p:cNvPr id="12" name="Marcador de contenido 2">
            <a:extLst>
              <a:ext uri="{FF2B5EF4-FFF2-40B4-BE49-F238E27FC236}">
                <a16:creationId xmlns:a16="http://schemas.microsoft.com/office/drawing/2014/main" id="{7957AB5B-5B7C-49BD-A02E-B7F770386B72}"/>
              </a:ext>
            </a:extLst>
          </p:cNvPr>
          <p:cNvSpPr txBox="1">
            <a:spLocks/>
          </p:cNvSpPr>
          <p:nvPr/>
        </p:nvSpPr>
        <p:spPr>
          <a:xfrm>
            <a:off x="5298025" y="3556034"/>
            <a:ext cx="3664423" cy="1079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1200" b="1" dirty="0">
                <a:latin typeface="Arial" charset="0"/>
                <a:ea typeface="Arial" charset="0"/>
                <a:cs typeface="Arial" charset="0"/>
              </a:rPr>
              <a:t>Beneficios a la ciudad:</a:t>
            </a:r>
          </a:p>
          <a:p>
            <a:pPr algn="just"/>
            <a:r>
              <a:rPr lang="es-ES" sz="1200" dirty="0">
                <a:latin typeface="Arial" charset="0"/>
                <a:ea typeface="Arial" charset="0"/>
                <a:cs typeface="Arial" charset="0"/>
              </a:rPr>
              <a:t>Reducción de la congestión.</a:t>
            </a:r>
          </a:p>
          <a:p>
            <a:pPr algn="just"/>
            <a:r>
              <a:rPr lang="es-ES" sz="1200" dirty="0">
                <a:latin typeface="Arial" charset="0"/>
                <a:ea typeface="Arial" charset="0"/>
                <a:cs typeface="Arial" charset="0"/>
              </a:rPr>
              <a:t>Mejor ocupación del espacio público.</a:t>
            </a:r>
          </a:p>
          <a:p>
            <a:pPr algn="just"/>
            <a:r>
              <a:rPr lang="es-ES" sz="1200" dirty="0">
                <a:latin typeface="Arial" charset="0"/>
                <a:ea typeface="Arial" charset="0"/>
                <a:cs typeface="Arial" charset="0"/>
              </a:rPr>
              <a:t>Mejor calidad del aire.</a:t>
            </a:r>
          </a:p>
          <a:p>
            <a:pPr algn="just"/>
            <a:r>
              <a:rPr lang="es-ES" sz="1200" dirty="0">
                <a:latin typeface="Arial" charset="0"/>
                <a:ea typeface="Arial" charset="0"/>
                <a:cs typeface="Arial" charset="0"/>
              </a:rPr>
              <a:t>Reducción de los niveles de ruido.</a:t>
            </a:r>
          </a:p>
          <a:p>
            <a:pPr marL="0" indent="0" algn="just">
              <a:buNone/>
            </a:pPr>
            <a:endParaRPr lang="es-ES" sz="1200" dirty="0">
              <a:latin typeface="Arial" charset="0"/>
              <a:ea typeface="Arial" charset="0"/>
              <a:cs typeface="Arial" charset="0"/>
            </a:endParaRPr>
          </a:p>
        </p:txBody>
      </p:sp>
      <p:sp>
        <p:nvSpPr>
          <p:cNvPr id="13" name="Título 1">
            <a:extLst>
              <a:ext uri="{FF2B5EF4-FFF2-40B4-BE49-F238E27FC236}">
                <a16:creationId xmlns:a16="http://schemas.microsoft.com/office/drawing/2014/main" id="{6ED85C0A-E4E7-4512-A4C0-282117AC8804}"/>
              </a:ext>
            </a:extLst>
          </p:cNvPr>
          <p:cNvSpPr txBox="1">
            <a:spLocks/>
          </p:cNvSpPr>
          <p:nvPr/>
        </p:nvSpPr>
        <p:spPr>
          <a:xfrm>
            <a:off x="0" y="3006808"/>
            <a:ext cx="9144000" cy="5492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1600" b="1" dirty="0">
                <a:solidFill>
                  <a:srgbClr val="B4C320"/>
                </a:solidFill>
                <a:latin typeface="Arial" charset="0"/>
                <a:ea typeface="Arial" charset="0"/>
                <a:cs typeface="Arial" charset="0"/>
              </a:rPr>
              <a:t>Beneficios del Plan MES a la Ciudad</a:t>
            </a:r>
            <a:endParaRPr lang="es-ES_tradnl" sz="1600" b="1" dirty="0">
              <a:solidFill>
                <a:srgbClr val="B4C320"/>
              </a:solidFill>
              <a:latin typeface="Arial" charset="0"/>
              <a:ea typeface="Arial" charset="0"/>
              <a:cs typeface="Arial" charset="0"/>
            </a:endParaRPr>
          </a:p>
        </p:txBody>
      </p:sp>
      <p:pic>
        <p:nvPicPr>
          <p:cNvPr id="5122" name="Picture 2" descr="Ilustración De Dibujos Animados De Una Ciudad Moderna Colorida  Ilustraciones svg, vectoriales, clip art vectorizado libre de derechos.  Image 37719503">
            <a:extLst>
              <a:ext uri="{FF2B5EF4-FFF2-40B4-BE49-F238E27FC236}">
                <a16:creationId xmlns:a16="http://schemas.microsoft.com/office/drawing/2014/main" id="{7C101E60-3035-4C52-8C23-8363E9E48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5767" y="3639662"/>
            <a:ext cx="1176337" cy="9715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ector gratis de Dibujo de ciudad">
            <a:extLst>
              <a:ext uri="{FF2B5EF4-FFF2-40B4-BE49-F238E27FC236}">
                <a16:creationId xmlns:a16="http://schemas.microsoft.com/office/drawing/2014/main" id="{367A8D1B-EAF9-4B03-BDBF-7180052B9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905" y="2878613"/>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3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0CB6ECB9-D064-4397-819D-2266DD839EF4}"/>
              </a:ext>
            </a:extLst>
          </p:cNvPr>
          <p:cNvSpPr>
            <a:spLocks noGrp="1"/>
          </p:cNvSpPr>
          <p:nvPr>
            <p:ph idx="1"/>
          </p:nvPr>
        </p:nvSpPr>
        <p:spPr>
          <a:xfrm>
            <a:off x="61416" y="489857"/>
            <a:ext cx="8982600" cy="567844"/>
          </a:xfrm>
        </p:spPr>
        <p:txBody>
          <a:bodyPr>
            <a:normAutofit/>
          </a:bodyPr>
          <a:lstStyle/>
          <a:p>
            <a:pPr marL="0" indent="0" algn="just">
              <a:buNone/>
            </a:pPr>
            <a:r>
              <a:rPr lang="es-ES" sz="1200" b="1" dirty="0">
                <a:latin typeface="Arial" charset="0"/>
                <a:ea typeface="Arial" charset="0"/>
                <a:cs typeface="Arial" charset="0"/>
              </a:rPr>
              <a:t>5. Cierre: </a:t>
            </a:r>
            <a:r>
              <a:rPr lang="es-ES" sz="1200" dirty="0">
                <a:latin typeface="Arial" charset="0"/>
                <a:ea typeface="Arial" charset="0"/>
                <a:cs typeface="Arial" charset="0"/>
              </a:rPr>
              <a:t>Corresponde a la última fase de la segunda etapa de Planes MES (2023-2030). Inicia en enero de 2030, por lo cual la Plataforma PMES SIM V.5. estará habilitada los primeros cinco (5) meses de dicha vigencia. </a:t>
            </a:r>
            <a:endParaRPr lang="es-ES_tradnl" sz="1200" dirty="0">
              <a:latin typeface="Arial" charset="0"/>
              <a:ea typeface="Arial" charset="0"/>
              <a:cs typeface="Arial" charset="0"/>
            </a:endParaRPr>
          </a:p>
        </p:txBody>
      </p:sp>
      <p:graphicFrame>
        <p:nvGraphicFramePr>
          <p:cNvPr id="2" name="Diagrama 1">
            <a:extLst>
              <a:ext uri="{FF2B5EF4-FFF2-40B4-BE49-F238E27FC236}">
                <a16:creationId xmlns:a16="http://schemas.microsoft.com/office/drawing/2014/main" id="{2FD66463-95CF-4684-A9AF-A06A196F3ADD}"/>
              </a:ext>
            </a:extLst>
          </p:cNvPr>
          <p:cNvGraphicFramePr/>
          <p:nvPr>
            <p:extLst>
              <p:ext uri="{D42A27DB-BD31-4B8C-83A1-F6EECF244321}">
                <p14:modId xmlns:p14="http://schemas.microsoft.com/office/powerpoint/2010/main" val="4028782252"/>
              </p:ext>
            </p:extLst>
          </p:nvPr>
        </p:nvGraphicFramePr>
        <p:xfrm>
          <a:off x="484496" y="1057701"/>
          <a:ext cx="819548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diagrama ejecución plan mes">
            <a:extLst>
              <a:ext uri="{FF2B5EF4-FFF2-40B4-BE49-F238E27FC236}">
                <a16:creationId xmlns:a16="http://schemas.microsoft.com/office/drawing/2014/main" id="{25D73034-2579-4946-B533-5F913711D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098" y="2727277"/>
            <a:ext cx="5667375"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EDC290E-FD22-425B-8F86-C0DCE619C9BA}"/>
              </a:ext>
            </a:extLst>
          </p:cNvPr>
          <p:cNvSpPr txBox="1"/>
          <p:nvPr/>
        </p:nvSpPr>
        <p:spPr>
          <a:xfrm>
            <a:off x="2253068" y="4438930"/>
            <a:ext cx="4572000" cy="261610"/>
          </a:xfrm>
          <a:prstGeom prst="rect">
            <a:avLst/>
          </a:prstGeom>
          <a:ln>
            <a:solidFill>
              <a:schemeClr val="tx1"/>
            </a:solidFill>
          </a:ln>
        </p:spPr>
        <p:txBody>
          <a:bodyPr wrap="square" rtlCol="0" anchor="ctr">
            <a:spAutoFit/>
          </a:bodyPr>
          <a:lstStyle>
            <a:defPPr>
              <a:defRPr lang="es-ES"/>
            </a:defPPr>
            <a:lvl1pPr algn="just">
              <a:defRPr sz="1200">
                <a:latin typeface="Arial"/>
                <a:cs typeface="Arial"/>
              </a:defRPr>
            </a:lvl1pPr>
          </a:lstStyle>
          <a:p>
            <a:pPr algn="ctr"/>
            <a:r>
              <a:rPr lang="es-ES" sz="1100" i="1" dirty="0"/>
              <a:t>Línea de tiempo segunda etapa Planes MES (2023-2030)</a:t>
            </a:r>
            <a:endParaRPr lang="es-CO" sz="1100" i="1" dirty="0"/>
          </a:p>
        </p:txBody>
      </p:sp>
    </p:spTree>
    <p:extLst>
      <p:ext uri="{BB962C8B-B14F-4D97-AF65-F5344CB8AC3E}">
        <p14:creationId xmlns:p14="http://schemas.microsoft.com/office/powerpoint/2010/main" val="4032132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588F3-EDA2-44DB-93F2-ECBF1A4EEFD5}"/>
              </a:ext>
            </a:extLst>
          </p:cNvPr>
          <p:cNvSpPr>
            <a:spLocks noGrp="1"/>
          </p:cNvSpPr>
          <p:nvPr>
            <p:ph type="title"/>
          </p:nvPr>
        </p:nvSpPr>
        <p:spPr>
          <a:xfrm>
            <a:off x="0" y="1064525"/>
            <a:ext cx="9144000" cy="1193168"/>
          </a:xfrm>
        </p:spPr>
        <p:txBody>
          <a:bodyPr>
            <a:normAutofit/>
          </a:bodyPr>
          <a:lstStyle/>
          <a:p>
            <a:pPr algn="ctr"/>
            <a:r>
              <a:rPr lang="es-ES_tradnl" b="1" dirty="0">
                <a:solidFill>
                  <a:srgbClr val="B4C320"/>
                </a:solidFill>
                <a:latin typeface="Arial" charset="0"/>
                <a:ea typeface="Arial" charset="0"/>
                <a:cs typeface="Arial" charset="0"/>
              </a:rPr>
              <a:t>PREGUNTAS</a:t>
            </a:r>
          </a:p>
        </p:txBody>
      </p:sp>
      <p:pic>
        <p:nvPicPr>
          <p:cNvPr id="4" name="Imagen 3">
            <a:extLst>
              <a:ext uri="{FF2B5EF4-FFF2-40B4-BE49-F238E27FC236}">
                <a16:creationId xmlns:a16="http://schemas.microsoft.com/office/drawing/2014/main" id="{DFE84AF4-735F-40BA-B967-AAAFE5D8B5E5}"/>
              </a:ext>
            </a:extLst>
          </p:cNvPr>
          <p:cNvPicPr>
            <a:picLocks noChangeAspect="1"/>
          </p:cNvPicPr>
          <p:nvPr/>
        </p:nvPicPr>
        <p:blipFill>
          <a:blip r:embed="rId2"/>
          <a:stretch>
            <a:fillRect/>
          </a:stretch>
        </p:blipFill>
        <p:spPr>
          <a:xfrm>
            <a:off x="3295721" y="2121160"/>
            <a:ext cx="2143125" cy="2143125"/>
          </a:xfrm>
          <a:prstGeom prst="rect">
            <a:avLst/>
          </a:prstGeom>
        </p:spPr>
      </p:pic>
    </p:spTree>
    <p:extLst>
      <p:ext uri="{BB962C8B-B14F-4D97-AF65-F5344CB8AC3E}">
        <p14:creationId xmlns:p14="http://schemas.microsoft.com/office/powerpoint/2010/main" val="3072090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 y="515104"/>
            <a:ext cx="9144000" cy="3951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b="1" dirty="0">
                <a:solidFill>
                  <a:srgbClr val="F19408"/>
                </a:solidFill>
                <a:latin typeface="Arial"/>
                <a:cs typeface="Arial"/>
              </a:rPr>
              <a:t>Alejar del transporte y atraer hacia la movilidad</a:t>
            </a:r>
          </a:p>
          <a:p>
            <a:endParaRPr lang="es-ES" sz="1800" dirty="0">
              <a:solidFill>
                <a:schemeClr val="tx1"/>
              </a:solidFill>
              <a:latin typeface="Arial"/>
              <a:cs typeface="Arial"/>
            </a:endParaRPr>
          </a:p>
        </p:txBody>
      </p:sp>
      <p:sp>
        <p:nvSpPr>
          <p:cNvPr id="5" name="Rectángulo 4">
            <a:extLst>
              <a:ext uri="{FF2B5EF4-FFF2-40B4-BE49-F238E27FC236}">
                <a16:creationId xmlns:a16="http://schemas.microsoft.com/office/drawing/2014/main" id="{5858A458-C1DE-43DC-9077-407BFC3E3BB1}"/>
              </a:ext>
            </a:extLst>
          </p:cNvPr>
          <p:cNvSpPr/>
          <p:nvPr/>
        </p:nvSpPr>
        <p:spPr>
          <a:xfrm>
            <a:off x="2306472" y="3417156"/>
            <a:ext cx="1477512" cy="1037230"/>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12" name="Rectángulo 11">
            <a:extLst>
              <a:ext uri="{FF2B5EF4-FFF2-40B4-BE49-F238E27FC236}">
                <a16:creationId xmlns:a16="http://schemas.microsoft.com/office/drawing/2014/main" id="{1BA58688-F065-434D-83F5-0B2176444BD8}"/>
              </a:ext>
            </a:extLst>
          </p:cNvPr>
          <p:cNvSpPr/>
          <p:nvPr/>
        </p:nvSpPr>
        <p:spPr>
          <a:xfrm>
            <a:off x="4406522" y="4372591"/>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3" name="Rectángulo 12">
            <a:extLst>
              <a:ext uri="{FF2B5EF4-FFF2-40B4-BE49-F238E27FC236}">
                <a16:creationId xmlns:a16="http://schemas.microsoft.com/office/drawing/2014/main" id="{106C2971-D8BD-441F-AFBF-9F75B5F1E4F6}"/>
              </a:ext>
            </a:extLst>
          </p:cNvPr>
          <p:cNvSpPr/>
          <p:nvPr/>
        </p:nvSpPr>
        <p:spPr>
          <a:xfrm>
            <a:off x="4560912" y="4332795"/>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2" name="CuadroTexto 21">
            <a:extLst>
              <a:ext uri="{FF2B5EF4-FFF2-40B4-BE49-F238E27FC236}">
                <a16:creationId xmlns:a16="http://schemas.microsoft.com/office/drawing/2014/main" id="{617279FB-E9F6-49D1-8830-78FDD5389880}"/>
              </a:ext>
            </a:extLst>
          </p:cNvPr>
          <p:cNvSpPr txBox="1"/>
          <p:nvPr/>
        </p:nvSpPr>
        <p:spPr>
          <a:xfrm>
            <a:off x="171627" y="950005"/>
            <a:ext cx="3728541" cy="1200329"/>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Así, los </a:t>
            </a:r>
            <a:r>
              <a:rPr lang="es-ES" sz="1200" b="1" dirty="0">
                <a:latin typeface="Arial" panose="020B0604020202020204" pitchFamily="34" charset="0"/>
                <a:cs typeface="Arial" panose="020B0604020202020204" pitchFamily="34" charset="0"/>
              </a:rPr>
              <a:t>Planes MES </a:t>
            </a:r>
            <a:r>
              <a:rPr lang="es-ES" sz="1200" dirty="0">
                <a:latin typeface="Arial" panose="020B0604020202020204" pitchFamily="34" charset="0"/>
                <a:cs typeface="Arial" panose="020B0604020202020204" pitchFamily="34" charset="0"/>
              </a:rPr>
              <a:t>pretenden alejar a las personas de los modos tradicionales de transporte y atraerlos para hacer viajes en modos activos y en transporte público a través de las estrategias descritas en esta guía, que tengan como meta la reducción de emisiones contaminantes.</a:t>
            </a:r>
            <a:endParaRPr lang="es-CO"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B69F2A2-7026-46AC-A1B8-7F962C70D148}"/>
              </a:ext>
            </a:extLst>
          </p:cNvPr>
          <p:cNvPicPr>
            <a:picLocks noChangeAspect="1"/>
          </p:cNvPicPr>
          <p:nvPr/>
        </p:nvPicPr>
        <p:blipFill rotWithShape="1">
          <a:blip r:embed="rId3"/>
          <a:srcRect t="23301"/>
          <a:stretch/>
        </p:blipFill>
        <p:spPr>
          <a:xfrm>
            <a:off x="2164379" y="2063353"/>
            <a:ext cx="5077045" cy="1699099"/>
          </a:xfrm>
          <a:prstGeom prst="rect">
            <a:avLst/>
          </a:prstGeom>
        </p:spPr>
      </p:pic>
    </p:spTree>
    <p:extLst>
      <p:ext uri="{BB962C8B-B14F-4D97-AF65-F5344CB8AC3E}">
        <p14:creationId xmlns:p14="http://schemas.microsoft.com/office/powerpoint/2010/main" val="170090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858A458-C1DE-43DC-9077-407BFC3E3BB1}"/>
              </a:ext>
            </a:extLst>
          </p:cNvPr>
          <p:cNvSpPr/>
          <p:nvPr/>
        </p:nvSpPr>
        <p:spPr>
          <a:xfrm>
            <a:off x="2306472" y="3417156"/>
            <a:ext cx="1477512" cy="1037230"/>
          </a:xfrm>
          <a:prstGeom prst="rect">
            <a:avLst/>
          </a:prstGeom>
          <a:solidFill>
            <a:schemeClr val="bg1"/>
          </a:solidFill>
          <a:ln>
            <a:solidFill>
              <a:schemeClr val="bg1"/>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12" name="Rectángulo 11">
            <a:extLst>
              <a:ext uri="{FF2B5EF4-FFF2-40B4-BE49-F238E27FC236}">
                <a16:creationId xmlns:a16="http://schemas.microsoft.com/office/drawing/2014/main" id="{1BA58688-F065-434D-83F5-0B2176444BD8}"/>
              </a:ext>
            </a:extLst>
          </p:cNvPr>
          <p:cNvSpPr/>
          <p:nvPr/>
        </p:nvSpPr>
        <p:spPr>
          <a:xfrm>
            <a:off x="4406522" y="4372591"/>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3" name="Rectángulo 12">
            <a:extLst>
              <a:ext uri="{FF2B5EF4-FFF2-40B4-BE49-F238E27FC236}">
                <a16:creationId xmlns:a16="http://schemas.microsoft.com/office/drawing/2014/main" id="{106C2971-D8BD-441F-AFBF-9F75B5F1E4F6}"/>
              </a:ext>
            </a:extLst>
          </p:cNvPr>
          <p:cNvSpPr/>
          <p:nvPr/>
        </p:nvSpPr>
        <p:spPr>
          <a:xfrm>
            <a:off x="4560912" y="4332795"/>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2" name="CuadroTexto 21">
            <a:extLst>
              <a:ext uri="{FF2B5EF4-FFF2-40B4-BE49-F238E27FC236}">
                <a16:creationId xmlns:a16="http://schemas.microsoft.com/office/drawing/2014/main" id="{617279FB-E9F6-49D1-8830-78FDD5389880}"/>
              </a:ext>
            </a:extLst>
          </p:cNvPr>
          <p:cNvSpPr txBox="1"/>
          <p:nvPr/>
        </p:nvSpPr>
        <p:spPr>
          <a:xfrm>
            <a:off x="302456" y="417533"/>
            <a:ext cx="3728541" cy="830997"/>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Es fundamental integrar la pirámide de la movilidad, así como la visión de alejar y atraer. El propósito de una movilidad sostenible se representa en esta relación y sus impactos se evidencian en:</a:t>
            </a:r>
            <a:endParaRPr lang="es-CO" sz="1200" dirty="0">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C1F7382C-564D-4CF7-B56D-5693D8C976B8}"/>
              </a:ext>
            </a:extLst>
          </p:cNvPr>
          <p:cNvGraphicFramePr/>
          <p:nvPr>
            <p:extLst>
              <p:ext uri="{D42A27DB-BD31-4B8C-83A1-F6EECF244321}">
                <p14:modId xmlns:p14="http://schemas.microsoft.com/office/powerpoint/2010/main" val="2937882070"/>
              </p:ext>
            </p:extLst>
          </p:nvPr>
        </p:nvGraphicFramePr>
        <p:xfrm>
          <a:off x="1549364" y="689114"/>
          <a:ext cx="6963507" cy="3939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97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BA58688-F065-434D-83F5-0B2176444BD8}"/>
              </a:ext>
            </a:extLst>
          </p:cNvPr>
          <p:cNvSpPr/>
          <p:nvPr/>
        </p:nvSpPr>
        <p:spPr>
          <a:xfrm>
            <a:off x="7663193" y="4218702"/>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3" name="Rectángulo 12">
            <a:extLst>
              <a:ext uri="{FF2B5EF4-FFF2-40B4-BE49-F238E27FC236}">
                <a16:creationId xmlns:a16="http://schemas.microsoft.com/office/drawing/2014/main" id="{106C2971-D8BD-441F-AFBF-9F75B5F1E4F6}"/>
              </a:ext>
            </a:extLst>
          </p:cNvPr>
          <p:cNvSpPr/>
          <p:nvPr/>
        </p:nvSpPr>
        <p:spPr>
          <a:xfrm>
            <a:off x="7817583" y="4178906"/>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2" name="CuadroTexto 21">
            <a:extLst>
              <a:ext uri="{FF2B5EF4-FFF2-40B4-BE49-F238E27FC236}">
                <a16:creationId xmlns:a16="http://schemas.microsoft.com/office/drawing/2014/main" id="{617279FB-E9F6-49D1-8830-78FDD5389880}"/>
              </a:ext>
            </a:extLst>
          </p:cNvPr>
          <p:cNvSpPr txBox="1"/>
          <p:nvPr/>
        </p:nvSpPr>
        <p:spPr>
          <a:xfrm>
            <a:off x="89114" y="1035127"/>
            <a:ext cx="3468048" cy="2123658"/>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La contaminación atmosférica es el mayor riesgo ambiental a la salud pública de nuestros días a escala mundial. El Valle de Aburrá no es la excepción y la calidad del aire afecta la salud</a:t>
            </a:r>
          </a:p>
          <a:p>
            <a:pPr algn="just"/>
            <a:r>
              <a:rPr lang="es-ES" sz="1200" dirty="0">
                <a:latin typeface="Arial" panose="020B0604020202020204" pitchFamily="34" charset="0"/>
                <a:cs typeface="Arial" panose="020B0604020202020204" pitchFamily="34" charset="0"/>
              </a:rPr>
              <a:t>de sus habitantes y el ambiente. Hoy en día, se estima que casi una de cada diez muertes naturales en el Valle de Aburrá es atribuible a los efectos de la contaminación atmosférica, ocasionando además altos costos de atención médica y atención hospitalaria de emergencia, entre otros daños</a:t>
            </a:r>
            <a:endParaRPr lang="es-CO" sz="1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34F1EC5-9903-4AF3-B251-4415CA329512}"/>
              </a:ext>
            </a:extLst>
          </p:cNvPr>
          <p:cNvSpPr txBox="1"/>
          <p:nvPr/>
        </p:nvSpPr>
        <p:spPr>
          <a:xfrm>
            <a:off x="3736770" y="1002400"/>
            <a:ext cx="4572000" cy="1477328"/>
          </a:xfrm>
          <a:prstGeom prst="rect">
            <a:avLst/>
          </a:prstGeom>
          <a:noFill/>
          <a:ln>
            <a:solidFill>
              <a:srgbClr val="0D2C3A"/>
            </a:solidFill>
          </a:ln>
        </p:spPr>
        <p:txBody>
          <a:bodyPr wrap="square">
            <a:spAutoFit/>
          </a:bodyPr>
          <a:lstStyle/>
          <a:p>
            <a:r>
              <a:rPr lang="es-ES" sz="1000" dirty="0">
                <a:latin typeface="Arial" panose="020B0604020202020204" pitchFamily="34" charset="0"/>
                <a:cs typeface="Arial" panose="020B0604020202020204" pitchFamily="34" charset="0"/>
              </a:rPr>
              <a:t>Según la Encuesta Origen y Destino (EOD) a hogares del 2017 en el Valle de Aburrá se realizan diariamente</a:t>
            </a:r>
          </a:p>
          <a:p>
            <a:endParaRPr lang="es-ES" sz="1000" dirty="0">
              <a:latin typeface="Arial" panose="020B0604020202020204" pitchFamily="34" charset="0"/>
              <a:cs typeface="Arial" panose="020B0604020202020204" pitchFamily="34" charset="0"/>
            </a:endParaRPr>
          </a:p>
          <a:p>
            <a:r>
              <a:rPr lang="es-ES" sz="1000" b="1" dirty="0">
                <a:latin typeface="Arial" panose="020B0604020202020204" pitchFamily="34" charset="0"/>
                <a:cs typeface="Arial" panose="020B0604020202020204" pitchFamily="34" charset="0"/>
              </a:rPr>
              <a:t>71% </a:t>
            </a:r>
            <a:r>
              <a:rPr lang="es-ES" sz="1000" dirty="0">
                <a:latin typeface="Arial" panose="020B0604020202020204" pitchFamily="34" charset="0"/>
                <a:cs typeface="Arial" panose="020B0604020202020204" pitchFamily="34" charset="0"/>
              </a:rPr>
              <a:t>son motorizados</a:t>
            </a: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endParaRPr lang="es-ES" sz="1000" dirty="0">
              <a:latin typeface="Arial" panose="020B0604020202020204" pitchFamily="34" charset="0"/>
              <a:cs typeface="Arial" panose="020B0604020202020204" pitchFamily="34" charset="0"/>
            </a:endParaRPr>
          </a:p>
          <a:p>
            <a:r>
              <a:rPr lang="es-ES" sz="1000" b="1" dirty="0">
                <a:latin typeface="Arial" panose="020B0604020202020204" pitchFamily="34" charset="0"/>
                <a:cs typeface="Arial" panose="020B0604020202020204" pitchFamily="34" charset="0"/>
              </a:rPr>
              <a:t>29% </a:t>
            </a:r>
            <a:r>
              <a:rPr lang="es-ES" sz="1000" dirty="0">
                <a:latin typeface="Arial" panose="020B0604020202020204" pitchFamily="34" charset="0"/>
                <a:cs typeface="Arial" panose="020B0604020202020204" pitchFamily="34" charset="0"/>
              </a:rPr>
              <a:t>son no motorizados</a:t>
            </a:r>
          </a:p>
          <a:p>
            <a:endParaRPr lang="es-CO" sz="1000" dirty="0">
              <a:latin typeface="Arial" panose="020B0604020202020204" pitchFamily="34" charset="0"/>
              <a:cs typeface="Arial" panose="020B0604020202020204" pitchFamily="34" charset="0"/>
            </a:endParaRPr>
          </a:p>
        </p:txBody>
      </p:sp>
      <p:pic>
        <p:nvPicPr>
          <p:cNvPr id="1030" name="Picture 6" descr="Dibujo para colorear Silueta de bicicleta - Dibujos Para Imprimir Gratis -  Img 9835">
            <a:extLst>
              <a:ext uri="{FF2B5EF4-FFF2-40B4-BE49-F238E27FC236}">
                <a16:creationId xmlns:a16="http://schemas.microsoft.com/office/drawing/2014/main" id="{28BC4212-0205-4A9C-B525-C39638631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07386" y="1936766"/>
            <a:ext cx="553920" cy="47636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C8C351DB-09C0-4B95-BD9A-714CBC890AA9}"/>
              </a:ext>
            </a:extLst>
          </p:cNvPr>
          <p:cNvSpPr txBox="1"/>
          <p:nvPr/>
        </p:nvSpPr>
        <p:spPr>
          <a:xfrm>
            <a:off x="3698871" y="2938421"/>
            <a:ext cx="3153138" cy="276999"/>
          </a:xfrm>
          <a:prstGeom prst="rect">
            <a:avLst/>
          </a:prstGeom>
          <a:noFill/>
        </p:spPr>
        <p:txBody>
          <a:bodyPr wrap="square">
            <a:spAutoFit/>
          </a:bodyPr>
          <a:lstStyle/>
          <a:p>
            <a:r>
              <a:rPr lang="es-ES" sz="1200" dirty="0">
                <a:latin typeface="Arial" panose="020B0604020202020204" pitchFamily="34" charset="0"/>
                <a:cs typeface="Arial" panose="020B0604020202020204" pitchFamily="34" charset="0"/>
              </a:rPr>
              <a:t>Los viajes motorizados se distribuyen en:</a:t>
            </a:r>
            <a:endParaRPr lang="es-CO"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1A1DF21-7AF3-48F3-9526-6F88B4DAB35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161"/>
          <a:stretch/>
        </p:blipFill>
        <p:spPr>
          <a:xfrm>
            <a:off x="6633276" y="2519524"/>
            <a:ext cx="1737001" cy="1145522"/>
          </a:xfrm>
          <a:prstGeom prst="rect">
            <a:avLst/>
          </a:prstGeom>
        </p:spPr>
      </p:pic>
      <p:pic>
        <p:nvPicPr>
          <p:cNvPr id="1032" name="Picture 8" descr="20.700+ Como Dibujar Carros Fotografías de stock, fotos e imágenes libres  de derechos - iStock">
            <a:extLst>
              <a:ext uri="{FF2B5EF4-FFF2-40B4-BE49-F238E27FC236}">
                <a16:creationId xmlns:a16="http://schemas.microsoft.com/office/drawing/2014/main" id="{2D216086-1F4B-4112-945C-2FF4EC1F48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71" t="33145" r="9288" b="16973"/>
          <a:stretch/>
        </p:blipFill>
        <p:spPr bwMode="auto">
          <a:xfrm flipH="1">
            <a:off x="5230908" y="1491420"/>
            <a:ext cx="802291" cy="360160"/>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hacia abajo 8">
            <a:extLst>
              <a:ext uri="{FF2B5EF4-FFF2-40B4-BE49-F238E27FC236}">
                <a16:creationId xmlns:a16="http://schemas.microsoft.com/office/drawing/2014/main" id="{7C433E7A-C54D-4407-BDB0-347F7CB0CFF1}"/>
              </a:ext>
            </a:extLst>
          </p:cNvPr>
          <p:cNvSpPr/>
          <p:nvPr/>
        </p:nvSpPr>
        <p:spPr>
          <a:xfrm>
            <a:off x="5632053" y="2564669"/>
            <a:ext cx="348853" cy="358632"/>
          </a:xfrm>
          <a:prstGeom prst="downArrow">
            <a:avLst/>
          </a:prstGeom>
          <a:solidFill>
            <a:srgbClr val="1D6F98"/>
          </a:solidFill>
          <a:ln>
            <a:solidFill>
              <a:srgbClr val="0D2C3A"/>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18" name="Subtítulo 2">
            <a:extLst>
              <a:ext uri="{FF2B5EF4-FFF2-40B4-BE49-F238E27FC236}">
                <a16:creationId xmlns:a16="http://schemas.microsoft.com/office/drawing/2014/main" id="{C6351794-9621-483B-B555-8E31A8426E0E}"/>
              </a:ext>
            </a:extLst>
          </p:cNvPr>
          <p:cNvSpPr txBox="1">
            <a:spLocks/>
          </p:cNvSpPr>
          <p:nvPr/>
        </p:nvSpPr>
        <p:spPr>
          <a:xfrm>
            <a:off x="1" y="515104"/>
            <a:ext cx="9144000" cy="3951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b="1" dirty="0">
                <a:solidFill>
                  <a:srgbClr val="F19408"/>
                </a:solidFill>
                <a:latin typeface="Arial"/>
                <a:cs typeface="Arial"/>
              </a:rPr>
              <a:t>¿Qué nos Lleva a la Creación de Capacidades para la Movilidad Sostenible?</a:t>
            </a:r>
          </a:p>
        </p:txBody>
      </p:sp>
      <p:sp>
        <p:nvSpPr>
          <p:cNvPr id="20" name="CuadroTexto 19">
            <a:extLst>
              <a:ext uri="{FF2B5EF4-FFF2-40B4-BE49-F238E27FC236}">
                <a16:creationId xmlns:a16="http://schemas.microsoft.com/office/drawing/2014/main" id="{6C7698B1-6B59-448F-AA25-41D0B78E8468}"/>
              </a:ext>
            </a:extLst>
          </p:cNvPr>
          <p:cNvSpPr txBox="1"/>
          <p:nvPr/>
        </p:nvSpPr>
        <p:spPr>
          <a:xfrm>
            <a:off x="139870" y="3284503"/>
            <a:ext cx="2356339" cy="646331"/>
          </a:xfrm>
          <a:prstGeom prst="rect">
            <a:avLst/>
          </a:prstGeom>
          <a:noFill/>
        </p:spPr>
        <p:txBody>
          <a:bodyPr wrap="square">
            <a:spAutoFit/>
          </a:bodyPr>
          <a:lstStyle>
            <a:defPPr>
              <a:defRPr lang="es-ES"/>
            </a:defPPr>
            <a:lvl1pPr algn="just">
              <a:defRPr sz="1200">
                <a:latin typeface="Arial" panose="020B0604020202020204" pitchFamily="34" charset="0"/>
                <a:cs typeface="Arial" panose="020B0604020202020204" pitchFamily="34" charset="0"/>
              </a:defRPr>
            </a:lvl1pPr>
          </a:lstStyle>
          <a:p>
            <a:r>
              <a:rPr lang="es-ES" dirty="0"/>
              <a:t>Igualmente se evidencia que el </a:t>
            </a:r>
            <a:r>
              <a:rPr lang="es-ES" b="1" dirty="0"/>
              <a:t>80% </a:t>
            </a:r>
            <a:r>
              <a:rPr lang="es-ES" dirty="0"/>
              <a:t>de los viajes son hacia, desde o dentro de Medellín. </a:t>
            </a:r>
            <a:endParaRPr lang="es-CO" dirty="0"/>
          </a:p>
        </p:txBody>
      </p:sp>
      <p:sp>
        <p:nvSpPr>
          <p:cNvPr id="23" name="CuadroTexto 22">
            <a:extLst>
              <a:ext uri="{FF2B5EF4-FFF2-40B4-BE49-F238E27FC236}">
                <a16:creationId xmlns:a16="http://schemas.microsoft.com/office/drawing/2014/main" id="{AABDFF76-F62C-48B0-8CC0-A447C6B675D3}"/>
              </a:ext>
            </a:extLst>
          </p:cNvPr>
          <p:cNvSpPr txBox="1"/>
          <p:nvPr/>
        </p:nvSpPr>
        <p:spPr>
          <a:xfrm>
            <a:off x="3443062" y="4074358"/>
            <a:ext cx="2270090" cy="461665"/>
          </a:xfrm>
          <a:prstGeom prst="rect">
            <a:avLst/>
          </a:prstGeom>
          <a:noFill/>
        </p:spPr>
        <p:txBody>
          <a:bodyPr wrap="square">
            <a:spAutoFit/>
          </a:bodyPr>
          <a:lstStyle>
            <a:defPPr>
              <a:defRPr lang="es-ES"/>
            </a:defPPr>
            <a:lvl1pPr algn="just">
              <a:defRPr sz="1200">
                <a:latin typeface="Arial" panose="020B0604020202020204" pitchFamily="34" charset="0"/>
                <a:cs typeface="Arial" panose="020B0604020202020204" pitchFamily="34" charset="0"/>
              </a:defRPr>
            </a:lvl1pPr>
          </a:lstStyle>
          <a:p>
            <a:r>
              <a:rPr lang="es-ES" dirty="0"/>
              <a:t>A su vez, el del total de los viajes tienen como motivo ir al:</a:t>
            </a:r>
            <a:endParaRPr lang="es-CO" dirty="0"/>
          </a:p>
        </p:txBody>
      </p:sp>
      <p:pic>
        <p:nvPicPr>
          <p:cNvPr id="16" name="Imagen 15">
            <a:extLst>
              <a:ext uri="{FF2B5EF4-FFF2-40B4-BE49-F238E27FC236}">
                <a16:creationId xmlns:a16="http://schemas.microsoft.com/office/drawing/2014/main" id="{EF20400E-29A4-4DBA-950B-5D4D30969533}"/>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5961306" y="3888769"/>
            <a:ext cx="2674703" cy="767445"/>
          </a:xfrm>
          <a:prstGeom prst="rect">
            <a:avLst/>
          </a:prstGeom>
        </p:spPr>
      </p:pic>
      <p:pic>
        <p:nvPicPr>
          <p:cNvPr id="1034" name="Picture 10" descr="fiabilidad afeitado tornillo simbolos moto varilla rumor Partina City">
            <a:extLst>
              <a:ext uri="{FF2B5EF4-FFF2-40B4-BE49-F238E27FC236}">
                <a16:creationId xmlns:a16="http://schemas.microsoft.com/office/drawing/2014/main" id="{337D0448-F913-4647-B8BA-D2C64C713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4749" y="3326564"/>
            <a:ext cx="562205" cy="562205"/>
          </a:xfrm>
          <a:prstGeom prst="rect">
            <a:avLst/>
          </a:prstGeom>
          <a:noFill/>
          <a:extLst>
            <a:ext uri="{909E8E84-426E-40DD-AFC4-6F175D3DCCD1}">
              <a14:hiddenFill xmlns:a14="http://schemas.microsoft.com/office/drawing/2010/main">
                <a:solidFill>
                  <a:srgbClr val="FFFFFF"/>
                </a:solidFill>
              </a14:hiddenFill>
            </a:ext>
          </a:extLst>
        </p:spPr>
      </p:pic>
      <p:sp>
        <p:nvSpPr>
          <p:cNvPr id="26" name="Flecha: hacia abajo 25">
            <a:extLst>
              <a:ext uri="{FF2B5EF4-FFF2-40B4-BE49-F238E27FC236}">
                <a16:creationId xmlns:a16="http://schemas.microsoft.com/office/drawing/2014/main" id="{B9997367-A8D4-4D3F-9229-3D8DE20638D8}"/>
              </a:ext>
            </a:extLst>
          </p:cNvPr>
          <p:cNvSpPr/>
          <p:nvPr/>
        </p:nvSpPr>
        <p:spPr>
          <a:xfrm rot="16200000">
            <a:off x="2486512" y="3465632"/>
            <a:ext cx="271402" cy="284071"/>
          </a:xfrm>
          <a:prstGeom prst="downArrow">
            <a:avLst/>
          </a:prstGeom>
          <a:solidFill>
            <a:srgbClr val="1D6F98"/>
          </a:solidFill>
          <a:ln>
            <a:solidFill>
              <a:srgbClr val="0D2C3A"/>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7" name="Flecha: hacia abajo 26">
            <a:extLst>
              <a:ext uri="{FF2B5EF4-FFF2-40B4-BE49-F238E27FC236}">
                <a16:creationId xmlns:a16="http://schemas.microsoft.com/office/drawing/2014/main" id="{DFB00DDC-17A6-4ECA-86E4-0D3F2529367A}"/>
              </a:ext>
            </a:extLst>
          </p:cNvPr>
          <p:cNvSpPr/>
          <p:nvPr/>
        </p:nvSpPr>
        <p:spPr>
          <a:xfrm rot="16200000">
            <a:off x="5755463" y="4172572"/>
            <a:ext cx="271402" cy="284071"/>
          </a:xfrm>
          <a:prstGeom prst="downArrow">
            <a:avLst/>
          </a:prstGeom>
          <a:solidFill>
            <a:srgbClr val="1D6F98"/>
          </a:solidFill>
          <a:ln>
            <a:solidFill>
              <a:srgbClr val="0D2C3A"/>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19871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BA58688-F065-434D-83F5-0B2176444BD8}"/>
              </a:ext>
            </a:extLst>
          </p:cNvPr>
          <p:cNvSpPr/>
          <p:nvPr/>
        </p:nvSpPr>
        <p:spPr>
          <a:xfrm>
            <a:off x="7663193" y="4218702"/>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13" name="Rectángulo 12">
            <a:extLst>
              <a:ext uri="{FF2B5EF4-FFF2-40B4-BE49-F238E27FC236}">
                <a16:creationId xmlns:a16="http://schemas.microsoft.com/office/drawing/2014/main" id="{106C2971-D8BD-441F-AFBF-9F75B5F1E4F6}"/>
              </a:ext>
            </a:extLst>
          </p:cNvPr>
          <p:cNvSpPr/>
          <p:nvPr/>
        </p:nvSpPr>
        <p:spPr>
          <a:xfrm>
            <a:off x="7817583" y="4178906"/>
            <a:ext cx="1120822" cy="172978"/>
          </a:xfrm>
          <a:prstGeom prst="rect">
            <a:avLst/>
          </a:prstGeom>
          <a:solidFill>
            <a:schemeClr val="bg1"/>
          </a:solidFill>
          <a:ln>
            <a:solidFill>
              <a:schemeClr val="bg1"/>
            </a:solidFill>
          </a:ln>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22" name="CuadroTexto 21">
            <a:extLst>
              <a:ext uri="{FF2B5EF4-FFF2-40B4-BE49-F238E27FC236}">
                <a16:creationId xmlns:a16="http://schemas.microsoft.com/office/drawing/2014/main" id="{617279FB-E9F6-49D1-8830-78FDD5389880}"/>
              </a:ext>
            </a:extLst>
          </p:cNvPr>
          <p:cNvSpPr txBox="1"/>
          <p:nvPr/>
        </p:nvSpPr>
        <p:spPr>
          <a:xfrm>
            <a:off x="89114" y="1035127"/>
            <a:ext cx="3468048" cy="1754326"/>
          </a:xfrm>
          <a:prstGeom prst="rect">
            <a:avLst/>
          </a:prstGeom>
          <a:noFill/>
        </p:spPr>
        <p:txBody>
          <a:bodyPr wrap="square">
            <a:spAutoFit/>
          </a:bodyPr>
          <a:lstStyle/>
          <a:p>
            <a:pPr algn="just"/>
            <a:r>
              <a:rPr lang="es-ES" sz="1200" dirty="0">
                <a:latin typeface="Arial" panose="020B0604020202020204" pitchFamily="34" charset="0"/>
                <a:cs typeface="Arial" panose="020B0604020202020204" pitchFamily="34" charset="0"/>
              </a:rPr>
              <a:t>Aumento del tiempo de viaje por la congestión; en el</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tiempo de viaje era de </a:t>
            </a:r>
            <a:r>
              <a:rPr lang="es-ES" sz="1200" b="1" dirty="0">
                <a:solidFill>
                  <a:srgbClr val="00B050"/>
                </a:solidFill>
                <a:latin typeface="Arial" panose="020B0604020202020204" pitchFamily="34" charset="0"/>
                <a:cs typeface="Arial" panose="020B0604020202020204" pitchFamily="34" charset="0"/>
              </a:rPr>
              <a:t>25 minutos </a:t>
            </a:r>
            <a:r>
              <a:rPr lang="es-ES" sz="1200" dirty="0">
                <a:latin typeface="Arial" panose="020B0604020202020204" pitchFamily="34" charset="0"/>
                <a:cs typeface="Arial" panose="020B0604020202020204" pitchFamily="34" charset="0"/>
              </a:rPr>
              <a:t>y ya pasa a </a:t>
            </a:r>
            <a:r>
              <a:rPr lang="es-ES" sz="1200" b="1" dirty="0">
                <a:solidFill>
                  <a:srgbClr val="FF0000"/>
                </a:solidFill>
                <a:latin typeface="Arial" panose="020B0604020202020204" pitchFamily="34" charset="0"/>
                <a:cs typeface="Arial" panose="020B0604020202020204" pitchFamily="34" charset="0"/>
              </a:rPr>
              <a:t>36 minutos</a:t>
            </a:r>
            <a:r>
              <a:rPr lang="es-ES" sz="1200" dirty="0">
                <a:latin typeface="Arial" panose="020B0604020202020204" pitchFamily="34" charset="0"/>
                <a:cs typeface="Arial" panose="020B0604020202020204" pitchFamily="34" charset="0"/>
              </a:rPr>
              <a:t>, es decir un incremento del </a:t>
            </a:r>
            <a:r>
              <a:rPr lang="es-ES" sz="1200" b="1" dirty="0">
                <a:latin typeface="Arial" panose="020B0604020202020204" pitchFamily="34" charset="0"/>
                <a:cs typeface="Arial" panose="020B0604020202020204" pitchFamily="34" charset="0"/>
              </a:rPr>
              <a:t>44%</a:t>
            </a:r>
            <a:r>
              <a:rPr lang="es-ES" sz="1200" dirty="0">
                <a:latin typeface="Arial" panose="020B0604020202020204" pitchFamily="34" charset="0"/>
                <a:cs typeface="Arial" panose="020B0604020202020204" pitchFamily="34" charset="0"/>
              </a:rPr>
              <a:t>.</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A su vez, el </a:t>
            </a:r>
            <a:r>
              <a:rPr lang="es-ES" sz="1200" b="1" dirty="0">
                <a:latin typeface="Arial" panose="020B0604020202020204" pitchFamily="34" charset="0"/>
                <a:cs typeface="Arial" panose="020B0604020202020204" pitchFamily="34" charset="0"/>
              </a:rPr>
              <a:t>75%</a:t>
            </a:r>
            <a:r>
              <a:rPr lang="es-ES" sz="1200" dirty="0">
                <a:latin typeface="Arial" panose="020B0604020202020204" pitchFamily="34" charset="0"/>
                <a:cs typeface="Arial" panose="020B0604020202020204" pitchFamily="34" charset="0"/>
              </a:rPr>
              <a:t> de los viajes tienen como origen y destino Medellín, principalmente, el centro de la ciudad.</a:t>
            </a:r>
          </a:p>
        </p:txBody>
      </p:sp>
      <p:sp>
        <p:nvSpPr>
          <p:cNvPr id="8" name="CuadroTexto 7">
            <a:extLst>
              <a:ext uri="{FF2B5EF4-FFF2-40B4-BE49-F238E27FC236}">
                <a16:creationId xmlns:a16="http://schemas.microsoft.com/office/drawing/2014/main" id="{D34F1EC5-9903-4AF3-B251-4415CA329512}"/>
              </a:ext>
            </a:extLst>
          </p:cNvPr>
          <p:cNvSpPr txBox="1"/>
          <p:nvPr/>
        </p:nvSpPr>
        <p:spPr>
          <a:xfrm>
            <a:off x="3805994" y="1472091"/>
            <a:ext cx="4572000" cy="1938992"/>
          </a:xfrm>
          <a:prstGeom prst="rect">
            <a:avLst/>
          </a:prstGeom>
          <a:noFill/>
          <a:ln>
            <a:solidFill>
              <a:srgbClr val="0D2C3A"/>
            </a:solidFill>
          </a:ln>
        </p:spPr>
        <p:txBody>
          <a:bodyPr wrap="square">
            <a:spAutoFit/>
          </a:bodyPr>
          <a:lstStyle/>
          <a:p>
            <a:pPr algn="just"/>
            <a:r>
              <a:rPr lang="es-ES" sz="1000" dirty="0">
                <a:latin typeface="Arial" panose="020B0604020202020204" pitchFamily="34" charset="0"/>
                <a:cs typeface="Arial" panose="020B0604020202020204" pitchFamily="34" charset="0"/>
              </a:rPr>
              <a:t>Actualmente, se generan aproximadamente </a:t>
            </a:r>
            <a:r>
              <a:rPr lang="es-ES" sz="1000" b="1" dirty="0">
                <a:latin typeface="Arial" panose="020B0604020202020204" pitchFamily="34" charset="0"/>
                <a:cs typeface="Arial" panose="020B0604020202020204" pitchFamily="34" charset="0"/>
              </a:rPr>
              <a:t>4,8 millones de toneladas de </a:t>
            </a:r>
            <a:r>
              <a:rPr lang="es-ES" sz="1000" b="1" dirty="0">
                <a:solidFill>
                  <a:srgbClr val="FF0000"/>
                </a:solidFill>
                <a:latin typeface="Arial" panose="020B0604020202020204" pitchFamily="34" charset="0"/>
                <a:cs typeface="Arial" panose="020B0604020202020204" pitchFamily="34" charset="0"/>
              </a:rPr>
              <a:t>CO2</a:t>
            </a:r>
            <a:r>
              <a:rPr lang="es-ES" sz="1000" dirty="0">
                <a:latin typeface="Arial" panose="020B0604020202020204" pitchFamily="34" charset="0"/>
                <a:cs typeface="Arial" panose="020B0604020202020204" pitchFamily="34" charset="0"/>
              </a:rPr>
              <a:t> por año en el Valle de Aburrá, de los cuales el </a:t>
            </a:r>
            <a:r>
              <a:rPr lang="es-ES" sz="1000" b="1" dirty="0">
                <a:latin typeface="Arial" panose="020B0604020202020204" pitchFamily="34" charset="0"/>
                <a:cs typeface="Arial" panose="020B0604020202020204" pitchFamily="34" charset="0"/>
              </a:rPr>
              <a:t>66% </a:t>
            </a:r>
            <a:r>
              <a:rPr lang="es-ES" sz="1000" dirty="0">
                <a:latin typeface="Arial" panose="020B0604020202020204" pitchFamily="34" charset="0"/>
                <a:cs typeface="Arial" panose="020B0604020202020204" pitchFamily="34" charset="0"/>
              </a:rPr>
              <a:t>corresponden al sector </a:t>
            </a:r>
            <a:r>
              <a:rPr lang="es-ES" sz="1000" u="sng" dirty="0">
                <a:latin typeface="Arial" panose="020B0604020202020204" pitchFamily="34" charset="0"/>
                <a:cs typeface="Arial" panose="020B0604020202020204" pitchFamily="34" charset="0"/>
              </a:rPr>
              <a:t>transporte motorizado de personas y mercancías</a:t>
            </a:r>
            <a:r>
              <a:rPr lang="es-ES" sz="1000" dirty="0">
                <a:latin typeface="Arial" panose="020B0604020202020204" pitchFamily="34" charset="0"/>
                <a:cs typeface="Arial" panose="020B0604020202020204" pitchFamily="34" charset="0"/>
              </a:rPr>
              <a:t>, reflejando que éste es el </a:t>
            </a:r>
            <a:r>
              <a:rPr lang="es-ES" sz="1000" u="sng" dirty="0">
                <a:latin typeface="Arial" panose="020B0604020202020204" pitchFamily="34" charset="0"/>
                <a:cs typeface="Arial" panose="020B0604020202020204" pitchFamily="34" charset="0"/>
              </a:rPr>
              <a:t>sector</a:t>
            </a:r>
            <a:r>
              <a:rPr lang="es-ES" sz="1000" dirty="0">
                <a:latin typeface="Arial" panose="020B0604020202020204" pitchFamily="34" charset="0"/>
                <a:cs typeface="Arial" panose="020B0604020202020204" pitchFamily="34" charset="0"/>
              </a:rPr>
              <a:t> con mayor aporte de emisiones contaminantes a la atmósfera.</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De seguir las condiciones usuales, las proyecciones para el año 2030 estiman una generación de </a:t>
            </a:r>
            <a:r>
              <a:rPr lang="es-ES" sz="1000" b="1" dirty="0">
                <a:latin typeface="Arial" panose="020B0604020202020204" pitchFamily="34" charset="0"/>
                <a:cs typeface="Arial" panose="020B0604020202020204" pitchFamily="34" charset="0"/>
              </a:rPr>
              <a:t>8,4 millones de toneladas </a:t>
            </a:r>
            <a:r>
              <a:rPr lang="es-ES" sz="1000" dirty="0">
                <a:latin typeface="Arial" panose="020B0604020202020204" pitchFamily="34" charset="0"/>
                <a:cs typeface="Arial" panose="020B0604020202020204" pitchFamily="34" charset="0"/>
              </a:rPr>
              <a:t>de </a:t>
            </a:r>
            <a:r>
              <a:rPr lang="es-ES" sz="1000" b="1" dirty="0">
                <a:solidFill>
                  <a:srgbClr val="FF0000"/>
                </a:solidFill>
                <a:latin typeface="Arial" panose="020B0604020202020204" pitchFamily="34" charset="0"/>
                <a:cs typeface="Arial" panose="020B0604020202020204" pitchFamily="34" charset="0"/>
              </a:rPr>
              <a:t>CO2</a:t>
            </a:r>
            <a:r>
              <a:rPr lang="es-ES" sz="1000" dirty="0">
                <a:latin typeface="Arial" panose="020B0604020202020204" pitchFamily="34" charset="0"/>
                <a:cs typeface="Arial" panose="020B0604020202020204" pitchFamily="34" charset="0"/>
              </a:rPr>
              <a:t> donde el sector transporte contribuiría con el </a:t>
            </a:r>
            <a:r>
              <a:rPr lang="es-ES" sz="1000" b="1" dirty="0">
                <a:latin typeface="Arial" panose="020B0604020202020204" pitchFamily="34" charset="0"/>
                <a:cs typeface="Arial" panose="020B0604020202020204" pitchFamily="34" charset="0"/>
              </a:rPr>
              <a:t>74,6%</a:t>
            </a:r>
            <a:r>
              <a:rPr lang="es-ES" sz="1000" dirty="0">
                <a:latin typeface="Arial" panose="020B0604020202020204" pitchFamily="34" charset="0"/>
                <a:cs typeface="Arial" panose="020B0604020202020204" pitchFamily="34" charset="0"/>
              </a:rPr>
              <a:t> de estas. </a:t>
            </a:r>
          </a:p>
          <a:p>
            <a:pPr algn="just"/>
            <a:endParaRPr lang="es-ES" sz="1000" dirty="0">
              <a:latin typeface="Arial" panose="020B0604020202020204" pitchFamily="34" charset="0"/>
              <a:cs typeface="Arial" panose="020B0604020202020204" pitchFamily="34" charset="0"/>
            </a:endParaRPr>
          </a:p>
          <a:p>
            <a:pPr algn="just"/>
            <a:endParaRPr lang="es-ES" sz="1000" dirty="0">
              <a:latin typeface="Arial" panose="020B0604020202020204" pitchFamily="34" charset="0"/>
              <a:cs typeface="Arial" panose="020B0604020202020204" pitchFamily="34" charset="0"/>
            </a:endParaRPr>
          </a:p>
          <a:p>
            <a:pPr algn="just"/>
            <a:endParaRPr lang="es-ES" sz="1000" dirty="0">
              <a:latin typeface="Arial" panose="020B0604020202020204" pitchFamily="34" charset="0"/>
              <a:cs typeface="Arial" panose="020B0604020202020204" pitchFamily="34" charset="0"/>
            </a:endParaRPr>
          </a:p>
          <a:p>
            <a:pPr algn="just"/>
            <a:endParaRPr lang="es-CO" sz="1000" dirty="0">
              <a:latin typeface="Arial" panose="020B0604020202020204" pitchFamily="34" charset="0"/>
              <a:cs typeface="Arial" panose="020B0604020202020204" pitchFamily="34" charset="0"/>
            </a:endParaRPr>
          </a:p>
        </p:txBody>
      </p:sp>
      <p:sp>
        <p:nvSpPr>
          <p:cNvPr id="18" name="Subtítulo 2">
            <a:extLst>
              <a:ext uri="{FF2B5EF4-FFF2-40B4-BE49-F238E27FC236}">
                <a16:creationId xmlns:a16="http://schemas.microsoft.com/office/drawing/2014/main" id="{C6351794-9621-483B-B555-8E31A8426E0E}"/>
              </a:ext>
            </a:extLst>
          </p:cNvPr>
          <p:cNvSpPr txBox="1">
            <a:spLocks/>
          </p:cNvSpPr>
          <p:nvPr/>
        </p:nvSpPr>
        <p:spPr>
          <a:xfrm>
            <a:off x="1" y="515104"/>
            <a:ext cx="9144000" cy="3951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b="1" dirty="0">
                <a:solidFill>
                  <a:srgbClr val="F19408"/>
                </a:solidFill>
                <a:latin typeface="Arial"/>
                <a:cs typeface="Arial"/>
              </a:rPr>
              <a:t>Otros Datos Importantes</a:t>
            </a:r>
          </a:p>
        </p:txBody>
      </p:sp>
      <p:sp>
        <p:nvSpPr>
          <p:cNvPr id="20" name="CuadroTexto 19">
            <a:extLst>
              <a:ext uri="{FF2B5EF4-FFF2-40B4-BE49-F238E27FC236}">
                <a16:creationId xmlns:a16="http://schemas.microsoft.com/office/drawing/2014/main" id="{6C7698B1-6B59-448F-AA25-41D0B78E8468}"/>
              </a:ext>
            </a:extLst>
          </p:cNvPr>
          <p:cNvSpPr txBox="1"/>
          <p:nvPr/>
        </p:nvSpPr>
        <p:spPr>
          <a:xfrm>
            <a:off x="89114" y="3447183"/>
            <a:ext cx="3207356" cy="1200329"/>
          </a:xfrm>
          <a:prstGeom prst="rect">
            <a:avLst/>
          </a:prstGeom>
          <a:noFill/>
        </p:spPr>
        <p:txBody>
          <a:bodyPr wrap="square">
            <a:spAutoFit/>
          </a:bodyPr>
          <a:lstStyle>
            <a:defPPr>
              <a:defRPr lang="es-ES"/>
            </a:defPPr>
            <a:lvl1pPr algn="just">
              <a:defRPr sz="1200">
                <a:latin typeface="Arial" panose="020B0604020202020204" pitchFamily="34" charset="0"/>
                <a:cs typeface="Arial" panose="020B0604020202020204" pitchFamily="34" charset="0"/>
              </a:defRPr>
            </a:lvl1pPr>
          </a:lstStyle>
          <a:p>
            <a:r>
              <a:rPr lang="es-ES" dirty="0"/>
              <a:t>Así como el incremento de los tiempos de viaje, algunos impactos negativos de nuestros viajes se evidencian en: aumento de la congestión, aumento de emisiones contaminantes, daños a la salud, estrés, entre otros. </a:t>
            </a:r>
          </a:p>
        </p:txBody>
      </p:sp>
      <p:sp>
        <p:nvSpPr>
          <p:cNvPr id="19" name="Flecha: hacia abajo 18">
            <a:extLst>
              <a:ext uri="{FF2B5EF4-FFF2-40B4-BE49-F238E27FC236}">
                <a16:creationId xmlns:a16="http://schemas.microsoft.com/office/drawing/2014/main" id="{59B2370B-D610-44EB-98C8-62CB0AD210A5}"/>
              </a:ext>
            </a:extLst>
          </p:cNvPr>
          <p:cNvSpPr/>
          <p:nvPr/>
        </p:nvSpPr>
        <p:spPr>
          <a:xfrm>
            <a:off x="1466818" y="2759200"/>
            <a:ext cx="348853" cy="358632"/>
          </a:xfrm>
          <a:prstGeom prst="downArrow">
            <a:avLst/>
          </a:prstGeom>
          <a:solidFill>
            <a:srgbClr val="1D6F98"/>
          </a:solidFill>
          <a:ln>
            <a:solidFill>
              <a:srgbClr val="0D2C3A"/>
            </a:solidFill>
          </a:ln>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pic>
        <p:nvPicPr>
          <p:cNvPr id="3074" name="Picture 2" descr="Diseño PNG Y SVG De Tiempo De Inversión De Dibujos Animados De Empresario  Para Camisetas">
            <a:extLst>
              <a:ext uri="{FF2B5EF4-FFF2-40B4-BE49-F238E27FC236}">
                <a16:creationId xmlns:a16="http://schemas.microsoft.com/office/drawing/2014/main" id="{8FA8D086-1227-4CC8-B3F4-7649F635C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507" y="2571750"/>
            <a:ext cx="901818" cy="901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4.200+ Emisiones Ilustraciones de Stock, gráficos vectoriales libres de  derechos y clip art - iStock | Emociones, Co2, Aguas residuales">
            <a:extLst>
              <a:ext uri="{FF2B5EF4-FFF2-40B4-BE49-F238E27FC236}">
                <a16:creationId xmlns:a16="http://schemas.microsoft.com/office/drawing/2014/main" id="{2E7DE899-75F8-4074-8ADB-00A32D47B1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8" t="25522" r="21025" b="24519"/>
          <a:stretch/>
        </p:blipFill>
        <p:spPr bwMode="auto">
          <a:xfrm>
            <a:off x="3812818" y="961569"/>
            <a:ext cx="581761" cy="48041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A99509B-4208-47E8-9BE5-7E32E66A7C48}"/>
              </a:ext>
            </a:extLst>
          </p:cNvPr>
          <p:cNvPicPr>
            <a:picLocks noChangeAspect="1"/>
          </p:cNvPicPr>
          <p:nvPr/>
        </p:nvPicPr>
        <p:blipFill rotWithShape="1">
          <a:blip r:embed="rId5"/>
          <a:srcRect b="9356"/>
          <a:stretch/>
        </p:blipFill>
        <p:spPr>
          <a:xfrm>
            <a:off x="6611597" y="2652532"/>
            <a:ext cx="1662561" cy="753508"/>
          </a:xfrm>
          <a:prstGeom prst="rect">
            <a:avLst/>
          </a:prstGeom>
        </p:spPr>
      </p:pic>
      <p:pic>
        <p:nvPicPr>
          <p:cNvPr id="3078" name="Picture 6">
            <a:extLst>
              <a:ext uri="{FF2B5EF4-FFF2-40B4-BE49-F238E27FC236}">
                <a16:creationId xmlns:a16="http://schemas.microsoft.com/office/drawing/2014/main" id="{C1788243-4509-4CEA-A88F-B6CB8E6489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04" t="18517" r="20036" b="18141"/>
          <a:stretch/>
        </p:blipFill>
        <p:spPr bwMode="auto">
          <a:xfrm>
            <a:off x="3195015" y="3972964"/>
            <a:ext cx="724294" cy="731000"/>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D93F25BA-C1A9-4203-9A1E-70A5D2F6ED3C}"/>
              </a:ext>
            </a:extLst>
          </p:cNvPr>
          <p:cNvSpPr txBox="1"/>
          <p:nvPr/>
        </p:nvSpPr>
        <p:spPr>
          <a:xfrm>
            <a:off x="4460354" y="3529892"/>
            <a:ext cx="4079194" cy="1061829"/>
          </a:xfrm>
          <a:prstGeom prst="rect">
            <a:avLst/>
          </a:prstGeom>
          <a:noFill/>
        </p:spPr>
        <p:txBody>
          <a:bodyPr wrap="square">
            <a:spAutoFit/>
          </a:bodyPr>
          <a:lstStyle>
            <a:defPPr>
              <a:defRPr lang="es-ES"/>
            </a:defPPr>
            <a:lvl1pPr algn="just">
              <a:defRPr sz="1200">
                <a:latin typeface="Arial" panose="020B0604020202020204" pitchFamily="34" charset="0"/>
                <a:cs typeface="Arial" panose="020B0604020202020204" pitchFamily="34" charset="0"/>
              </a:defRPr>
            </a:lvl1pPr>
          </a:lstStyle>
          <a:p>
            <a:r>
              <a:rPr lang="es-ES" sz="1050" b="1" dirty="0"/>
              <a:t>¿Sabías que? </a:t>
            </a:r>
            <a:r>
              <a:rPr lang="es-ES" sz="1050" dirty="0"/>
              <a:t>En promedio, cada vehículo particular del Valle de Aburrá es ocupado por </a:t>
            </a:r>
            <a:r>
              <a:rPr lang="es-ES" sz="1050" b="1" dirty="0"/>
              <a:t>1,39 personas</a:t>
            </a:r>
          </a:p>
          <a:p>
            <a:endParaRPr lang="es-ES" sz="1050" dirty="0"/>
          </a:p>
          <a:p>
            <a:r>
              <a:rPr lang="es-ES" sz="1050" dirty="0"/>
              <a:t>El </a:t>
            </a:r>
            <a:r>
              <a:rPr lang="es-ES" sz="1050" b="1" dirty="0"/>
              <a:t>44% </a:t>
            </a:r>
            <a:r>
              <a:rPr lang="es-ES" sz="1050" dirty="0"/>
              <a:t>de los viajes realizados en vehículo particular en el Valle de Aburrá no superan los </a:t>
            </a:r>
            <a:r>
              <a:rPr lang="es-ES" sz="1050" b="1" dirty="0"/>
              <a:t>5 Km </a:t>
            </a:r>
            <a:r>
              <a:rPr lang="es-ES" sz="1050" dirty="0"/>
              <a:t>de distancia entre origen y destino.</a:t>
            </a:r>
          </a:p>
        </p:txBody>
      </p:sp>
      <p:pic>
        <p:nvPicPr>
          <p:cNvPr id="3080" name="Picture 8" descr="Dibujo De Destino Para Colorear - Ultra Coloring Pages">
            <a:extLst>
              <a:ext uri="{FF2B5EF4-FFF2-40B4-BE49-F238E27FC236}">
                <a16:creationId xmlns:a16="http://schemas.microsoft.com/office/drawing/2014/main" id="{9C9797A2-90AB-4B38-804F-2D184CC13A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90" t="2365" r="26063" b="4837"/>
          <a:stretch/>
        </p:blipFill>
        <p:spPr bwMode="auto">
          <a:xfrm>
            <a:off x="8494509" y="3897123"/>
            <a:ext cx="488935" cy="64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3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43959"/>
            <a:ext cx="9144000" cy="410086"/>
          </a:xfrm>
        </p:spPr>
        <p:txBody>
          <a:bodyPr vert="horz" lIns="91440" tIns="45720" rIns="91440" bIns="45720" rtlCol="0">
            <a:normAutofit/>
          </a:bodyPr>
          <a:lstStyle/>
          <a:p>
            <a:pPr>
              <a:spcBef>
                <a:spcPct val="20000"/>
              </a:spcBef>
              <a:buFont typeface="Arial"/>
            </a:pPr>
            <a:r>
              <a:rPr lang="es-ES" sz="1800" b="1" dirty="0">
                <a:solidFill>
                  <a:srgbClr val="F19408"/>
                </a:solidFill>
                <a:latin typeface="Arial"/>
                <a:ea typeface="+mn-ea"/>
                <a:cs typeface="Arial"/>
              </a:rPr>
              <a:t>Marco Legal</a:t>
            </a:r>
            <a:endParaRPr lang="es-ES_tradnl" sz="1800" b="1" dirty="0">
              <a:solidFill>
                <a:srgbClr val="F19408"/>
              </a:solidFill>
              <a:latin typeface="Arial"/>
              <a:ea typeface="+mn-ea"/>
              <a:cs typeface="Arial"/>
            </a:endParaRPr>
          </a:p>
        </p:txBody>
      </p:sp>
      <p:sp>
        <p:nvSpPr>
          <p:cNvPr id="6" name="Rectángulo: esquinas redondeadas 5">
            <a:hlinkClick r:id="rId2" action="ppaction://hlinkpres?slideindex=1&amp;slidetitle="/>
            <a:extLst>
              <a:ext uri="{FF2B5EF4-FFF2-40B4-BE49-F238E27FC236}">
                <a16:creationId xmlns:a16="http://schemas.microsoft.com/office/drawing/2014/main" id="{D43CD499-9409-473E-9919-6DB03A24D357}"/>
              </a:ext>
            </a:extLst>
          </p:cNvPr>
          <p:cNvSpPr/>
          <p:nvPr/>
        </p:nvSpPr>
        <p:spPr>
          <a:xfrm>
            <a:off x="93600" y="1163019"/>
            <a:ext cx="8978400" cy="12993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1000" b="1" dirty="0">
                <a:latin typeface="Arial" panose="020B0604020202020204" pitchFamily="34" charset="0"/>
                <a:cs typeface="Arial" panose="020B0604020202020204" pitchFamily="34" charset="0"/>
              </a:rPr>
              <a:t>Resolución 1379 de 2017​.​​</a:t>
            </a:r>
          </a:p>
          <a:p>
            <a:pPr algn="ctr"/>
            <a:r>
              <a:rPr lang="es-CO" sz="1000" dirty="0">
                <a:latin typeface="Arial" panose="020B0604020202020204" pitchFamily="34" charset="0"/>
                <a:cs typeface="Arial" panose="020B0604020202020204" pitchFamily="34" charset="0"/>
              </a:rPr>
              <a:t>"Por medio de la cual se adoptan los Planes de Movilidad Empresarial Sostenible - Planes MES - como una medida que contribuye al desarrollo de una gestión integral de la calidad del aire y la movilidad en la jurisdicción del Área Metropolitana del Valle de Aburrá“.</a:t>
            </a:r>
          </a:p>
          <a:p>
            <a:pPr algn="ctr"/>
            <a:endParaRPr lang="es-MX" sz="1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MX" sz="1000" b="1" dirty="0">
                <a:latin typeface="Arial" panose="020B0604020202020204" pitchFamily="34" charset="0"/>
                <a:cs typeface="Arial" panose="020B0604020202020204" pitchFamily="34" charset="0"/>
              </a:rPr>
              <a:t>CAPÍTULO I </a:t>
            </a:r>
            <a:r>
              <a:rPr lang="es-MX" sz="1000" dirty="0">
                <a:latin typeface="Arial" panose="020B0604020202020204" pitchFamily="34" charset="0"/>
                <a:cs typeface="Arial" panose="020B0604020202020204" pitchFamily="34" charset="0"/>
              </a:rPr>
              <a:t>- Disposiciones Generales </a:t>
            </a:r>
          </a:p>
          <a:p>
            <a:pPr marL="285750" indent="-285750" algn="just">
              <a:buFont typeface="Wingdings" panose="05000000000000000000" pitchFamily="2" charset="2"/>
              <a:buChar char="ü"/>
            </a:pPr>
            <a:r>
              <a:rPr lang="es-CO" sz="1000" b="1" dirty="0">
                <a:latin typeface="Arial" panose="020B0604020202020204" pitchFamily="34" charset="0"/>
                <a:cs typeface="Arial" panose="020B0604020202020204" pitchFamily="34" charset="0"/>
              </a:rPr>
              <a:t>CAPÍTULO II </a:t>
            </a:r>
            <a:r>
              <a:rPr lang="es-CO" sz="1000" dirty="0">
                <a:latin typeface="Arial" panose="020B0604020202020204" pitchFamily="34" charset="0"/>
                <a:cs typeface="Arial" panose="020B0604020202020204" pitchFamily="34" charset="0"/>
              </a:rPr>
              <a:t>- Planes de Movilidad Empresarial Sostenible —Planes MES</a:t>
            </a:r>
          </a:p>
          <a:p>
            <a:pPr marL="285750" indent="-285750" algn="just">
              <a:buFont typeface="Wingdings" panose="05000000000000000000" pitchFamily="2" charset="2"/>
              <a:buChar char="ü"/>
            </a:pPr>
            <a:r>
              <a:rPr lang="es-MX" sz="1000" b="1" dirty="0">
                <a:latin typeface="Arial" panose="020B0604020202020204" pitchFamily="34" charset="0"/>
                <a:cs typeface="Arial" panose="020B0604020202020204" pitchFamily="34" charset="0"/>
              </a:rPr>
              <a:t>CAPÍTULO III </a:t>
            </a:r>
            <a:r>
              <a:rPr lang="es-MX" sz="1000" dirty="0">
                <a:latin typeface="Arial" panose="020B0604020202020204" pitchFamily="34" charset="0"/>
                <a:cs typeface="Arial" panose="020B0604020202020204" pitchFamily="34" charset="0"/>
              </a:rPr>
              <a:t>- Disposiciones Finales</a:t>
            </a:r>
          </a:p>
        </p:txBody>
      </p:sp>
      <p:sp>
        <p:nvSpPr>
          <p:cNvPr id="7" name="Rectángulo: esquinas redondeadas 6">
            <a:hlinkClick r:id="rId3" action="ppaction://hlinkpres?slideindex=1&amp;slidetitle="/>
            <a:extLst>
              <a:ext uri="{FF2B5EF4-FFF2-40B4-BE49-F238E27FC236}">
                <a16:creationId xmlns:a16="http://schemas.microsoft.com/office/drawing/2014/main" id="{62A8171F-749B-47FF-BE49-CE80700A4D8D}"/>
              </a:ext>
            </a:extLst>
          </p:cNvPr>
          <p:cNvSpPr/>
          <p:nvPr/>
        </p:nvSpPr>
        <p:spPr>
          <a:xfrm>
            <a:off x="93601" y="2675787"/>
            <a:ext cx="8978400" cy="13850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000" b="1" dirty="0">
                <a:solidFill>
                  <a:schemeClr val="tx1"/>
                </a:solidFill>
                <a:latin typeface="Arial" panose="020B0604020202020204" pitchFamily="34" charset="0"/>
                <a:cs typeface="Arial" panose="020B0604020202020204" pitchFamily="34" charset="0"/>
              </a:rPr>
              <a:t>Resolución 171 del 2017</a:t>
            </a:r>
          </a:p>
          <a:p>
            <a:pPr algn="ctr"/>
            <a:r>
              <a:rPr lang="es-CO" sz="1000" dirty="0">
                <a:solidFill>
                  <a:schemeClr val="tx1"/>
                </a:solidFill>
                <a:latin typeface="Arial" panose="020B0604020202020204" pitchFamily="34" charset="0"/>
                <a:cs typeface="Arial" panose="020B0604020202020204" pitchFamily="34" charset="0"/>
              </a:rPr>
              <a:t>"Por medio de la cual se modifica parcialmente la Resolución Metropolitana 1379 de 2017"</a:t>
            </a:r>
            <a:endParaRPr lang="es-MX" sz="1000" dirty="0">
              <a:solidFill>
                <a:schemeClr val="tx1"/>
              </a:solidFill>
              <a:latin typeface="Arial" panose="020B0604020202020204" pitchFamily="34" charset="0"/>
              <a:cs typeface="Arial" panose="020B0604020202020204" pitchFamily="34" charset="0"/>
            </a:endParaRPr>
          </a:p>
          <a:p>
            <a:r>
              <a:rPr lang="es-CO" sz="1000" b="1" dirty="0">
                <a:solidFill>
                  <a:schemeClr val="tx1"/>
                </a:solidFill>
                <a:latin typeface="Arial" panose="020B0604020202020204" pitchFamily="34" charset="0"/>
                <a:cs typeface="Arial" panose="020B0604020202020204" pitchFamily="34" charset="0"/>
              </a:rPr>
              <a:t>Se modifica los artículos 5.</a:t>
            </a:r>
          </a:p>
          <a:p>
            <a:pPr marL="285750" indent="-285750" algn="just">
              <a:buFont typeface="Wingdings" panose="05000000000000000000" pitchFamily="2" charset="2"/>
              <a:buChar char="ü"/>
            </a:pPr>
            <a:r>
              <a:rPr lang="es-CO" sz="1000" dirty="0">
                <a:solidFill>
                  <a:schemeClr val="tx1"/>
                </a:solidFill>
                <a:latin typeface="Arial" panose="020B0604020202020204" pitchFamily="34" charset="0"/>
                <a:cs typeface="Arial" panose="020B0604020202020204" pitchFamily="34" charset="0"/>
              </a:rPr>
              <a:t>Formulación de Planes de Movilidad Empresarial Sostenible —Plan MES. Las entidades, instituciones, organizaciones o empresas públicas y privadas de que trata el artículo 3 de la presente resolución, deberán formular un Plan de Movilidad Empresarial Sostenible que tenga el potencial de reducir las emisiones generadas al aire por los desplazamientos que realizan los trabajadores desde y hacia su lugar de origen y destino. Dichos Planes MES deberán ser desarrollados teniendo en cuenta la pirámide invertida de la movilidad donde los viajes no motorizados tienen la mayor prioridad, seguido de los viajes en transporte público y por último los viajes en transporte privado individual motorizado.</a:t>
            </a:r>
          </a:p>
        </p:txBody>
      </p:sp>
    </p:spTree>
    <p:extLst>
      <p:ext uri="{BB962C8B-B14F-4D97-AF65-F5344CB8AC3E}">
        <p14:creationId xmlns:p14="http://schemas.microsoft.com/office/powerpoint/2010/main" val="24300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791</TotalTime>
  <Words>5140</Words>
  <Application>Microsoft Office PowerPoint</Application>
  <PresentationFormat>Presentación en pantalla (16:9)</PresentationFormat>
  <Paragraphs>340</Paragraphs>
  <Slides>49</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Arial</vt:lpstr>
      <vt:lpstr>Arial Black</vt:lpstr>
      <vt:lpstr>Arial Narrow</vt:lpstr>
      <vt:lpstr>Calibri</vt:lpstr>
      <vt:lpstr>Corbel</vt:lpstr>
      <vt:lpstr>Wingdings</vt:lpstr>
      <vt:lpstr>Tema de Office</vt:lpstr>
      <vt:lpstr>Presentación de PowerPoint</vt:lpstr>
      <vt:lpstr>Presentación de PowerPoint</vt:lpstr>
      <vt:lpstr>¿Qué es la Movilidad Sostenible?</vt:lpstr>
      <vt:lpstr>Presentación de PowerPoint</vt:lpstr>
      <vt:lpstr>Presentación de PowerPoint</vt:lpstr>
      <vt:lpstr>Presentación de PowerPoint</vt:lpstr>
      <vt:lpstr>Presentación de PowerPoint</vt:lpstr>
      <vt:lpstr>Presentación de PowerPoint</vt:lpstr>
      <vt:lpstr>Marco Legal</vt:lpstr>
      <vt:lpstr>Presentación de PowerPoint</vt:lpstr>
      <vt:lpstr>¿Qué son los Planes Mes?</vt:lpstr>
      <vt:lpstr>Presentación de PowerPoint</vt:lpstr>
      <vt:lpstr>¿Quién debe Presentar los Planes Mes?</vt:lpstr>
      <vt:lpstr>Presentación de PowerPoint</vt:lpstr>
      <vt:lpstr>Presentación de PowerPoint</vt:lpstr>
      <vt:lpstr>Presentación de PowerPoint</vt:lpstr>
      <vt:lpstr>Presentación de PowerPoint</vt:lpstr>
      <vt:lpstr>Pasos para la adopción de un Plan MES:</vt:lpstr>
      <vt:lpstr>Responsabilidades del Comité de Movilidad Sostenible</vt:lpstr>
      <vt:lpstr>Evaluación de Sitio</vt:lpstr>
      <vt:lpstr>Identificación de información general de la organización:</vt:lpstr>
      <vt:lpstr>Presentación de PowerPoint</vt:lpstr>
      <vt:lpstr>Encuesta de movilidad a colaboradores</vt:lpstr>
      <vt:lpstr>Plataforma interactiva PMES-SIM</vt:lpstr>
      <vt:lpstr>Presentación de PowerPoint</vt:lpstr>
      <vt:lpstr>Formas de Diligenciar la Encuesta a Colaboradores </vt:lpstr>
      <vt:lpstr>Cálculo de la Muestra</vt:lpstr>
      <vt:lpstr>Presentación de PowerPoint</vt:lpstr>
      <vt:lpstr>Presentación de PowerPoint</vt:lpstr>
      <vt:lpstr>Estrategias PMES</vt:lpstr>
      <vt:lpstr>Formulación de las Estrategias de Movilidad Sostenible</vt:lpstr>
      <vt:lpstr>Presentación de PowerPoint</vt:lpstr>
      <vt:lpstr>Presentación de PowerPoint</vt:lpstr>
      <vt:lpstr>Métodos de Transporte</vt:lpstr>
      <vt:lpstr>Caminar y Ciclorutas</vt:lpstr>
      <vt:lpstr>Biciparqueaderos</vt:lpstr>
      <vt:lpstr>Biciparqueaderos en los diferentes lugares de la ciudad</vt:lpstr>
      <vt:lpstr>Mapa de ubicación de la obras</vt:lpstr>
      <vt:lpstr>Presentación de PowerPoint</vt:lpstr>
      <vt:lpstr>Plan de Comunicaciones</vt:lpstr>
      <vt:lpstr>Ejecución de Actividades</vt:lpstr>
      <vt:lpstr>Cronograma Plan de Movilidad Sostenible</vt:lpstr>
      <vt:lpstr>Comunicados sobre la Sostenibilidad con Presupuesto</vt:lpstr>
      <vt:lpstr>Seguimiento a la Implementación</vt:lpstr>
      <vt:lpstr>Beneficios del Plan MES a la Compañía</vt:lpstr>
      <vt:lpstr>Beneficios del Plan MES al Personal</vt:lpstr>
      <vt:lpstr>Presentación de PowerPoint</vt:lpstr>
      <vt:lpstr>PREGUNTAS</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SANDRA MILENA SILVA ARROYAVE</cp:lastModifiedBy>
  <cp:revision>99</cp:revision>
  <dcterms:created xsi:type="dcterms:W3CDTF">2017-12-19T20:58:09Z</dcterms:created>
  <dcterms:modified xsi:type="dcterms:W3CDTF">2024-04-18T19:24:35Z</dcterms:modified>
</cp:coreProperties>
</file>