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6" r:id="rId3"/>
    <p:sldId id="258" r:id="rId4"/>
    <p:sldId id="265" r:id="rId5"/>
    <p:sldId id="284" r:id="rId6"/>
    <p:sldId id="266" r:id="rId7"/>
    <p:sldId id="279" r:id="rId8"/>
    <p:sldId id="285" r:id="rId9"/>
    <p:sldId id="280" r:id="rId10"/>
    <p:sldId id="286" r:id="rId11"/>
    <p:sldId id="287" r:id="rId12"/>
    <p:sldId id="288" r:id="rId13"/>
    <p:sldId id="289" r:id="rId14"/>
    <p:sldId id="290" r:id="rId15"/>
    <p:sldId id="291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293" r:id="rId29"/>
    <p:sldId id="292" r:id="rId30"/>
    <p:sldId id="264" r:id="rId3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408"/>
    <a:srgbClr val="0A2C32"/>
    <a:srgbClr val="0BAEAC"/>
    <a:srgbClr val="B8BD17"/>
    <a:srgbClr val="1D6F98"/>
    <a:srgbClr val="FECE4D"/>
    <a:srgbClr val="0D2C3A"/>
    <a:srgbClr val="EDB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7"/>
    <p:restoredTop sz="94671"/>
  </p:normalViewPr>
  <p:slideViewPr>
    <p:cSldViewPr snapToGrid="0" snapToObjects="1">
      <p:cViewPr varScale="1">
        <p:scale>
          <a:sx n="133" d="100"/>
          <a:sy n="133" d="100"/>
        </p:scale>
        <p:origin x="440" y="1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caldiabogota.gov.co/sisjur/normas/Norma1.jsp?dt=S&amp;i=26053" TargetMode="External"/><Relationship Id="rId1" Type="http://schemas.openxmlformats.org/officeDocument/2006/relationships/hyperlink" Target="https://www.alcaldiabogota.gov.co/sisjur/normas/Norma1.jsp?dt=S&amp;i=42912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caldiabogota.gov.co/sisjur/normas/Norma1.jsp?dt=S&amp;i=26053" TargetMode="External"/><Relationship Id="rId1" Type="http://schemas.openxmlformats.org/officeDocument/2006/relationships/hyperlink" Target="https://www.alcaldiabogota.gov.co/sisjur/normas/Norma1.jsp?dt=S&amp;i=4291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A1440-EEA0-3347-B485-68FCC0406BA7}" type="doc">
      <dgm:prSet loTypeId="urn:microsoft.com/office/officeart/2005/8/layout/defaul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E42E0F9A-56D7-9F49-A081-3D0238B21F8C}">
      <dgm:prSet phldrT="[Texto]"/>
      <dgm:spPr/>
      <dgm:t>
        <a:bodyPr/>
        <a:lstStyle/>
        <a:p>
          <a:pPr>
            <a:buNone/>
          </a:pPr>
          <a:r>
            <a:rPr lang="es-C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Concepto: </a:t>
          </a:r>
          <a:r>
            <a:rPr lang="es-CO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</a:t>
          </a:r>
          <a:r>
            <a:rPr lang="es-CO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 el conjunto que integra y estandariza la recopilación o acopio de datos, procesamiento, análisis y difusión, para contar con información normalizada, homogénea y sistemática sobre el uso y/o aprovechamiento de los recursos naturales renovables, originado por las actividades económicas.</a:t>
          </a:r>
          <a:endParaRPr lang="es-MX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5930CB-8B2E-754D-A8EE-0099BFFAB3D8}" type="parTrans" cxnId="{ABAEDD29-388A-9E45-B75D-F49CFAE1012B}">
      <dgm:prSet/>
      <dgm:spPr/>
      <dgm:t>
        <a:bodyPr/>
        <a:lstStyle/>
        <a:p>
          <a:endParaRPr lang="es-MX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8FE84A-0C6F-7E42-B063-7E1D90812B52}" type="sibTrans" cxnId="{ABAEDD29-388A-9E45-B75D-F49CFAE1012B}">
      <dgm:prSet/>
      <dgm:spPr/>
      <dgm:t>
        <a:bodyPr/>
        <a:lstStyle/>
        <a:p>
          <a:endParaRPr lang="es-MX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1B45C7-E1B9-D048-8BB5-9341FCAE3C62}">
      <dgm:prSet phldrT="[Texto]"/>
      <dgm:spPr/>
      <dgm:t>
        <a:bodyPr/>
        <a:lstStyle/>
        <a:p>
          <a:pPr>
            <a:buNone/>
          </a:pPr>
          <a:r>
            <a:rPr lang="es-C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Alcance:</a:t>
          </a:r>
          <a:r>
            <a:rPr lang="es-CO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</a:t>
          </a:r>
          <a:r>
            <a:rPr lang="es-CO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aptaciones, vertimientos, consumo de energía, emisiones atmosféricas, residuos y demás factores que afecten el agua, el suelo, el aire, el clima y la biodiversidad del país.</a:t>
          </a:r>
          <a:endParaRPr lang="es-MX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6A919B-40DB-9B4E-918F-3FEC0D75B79E}" type="parTrans" cxnId="{8C2A02F8-4929-4E47-A862-DC03CF86E77F}">
      <dgm:prSet/>
      <dgm:spPr/>
      <dgm:t>
        <a:bodyPr/>
        <a:lstStyle/>
        <a:p>
          <a:endParaRPr lang="es-MX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4D87A5-E3DA-1140-9D8E-B7FB9A924253}" type="sibTrans" cxnId="{8C2A02F8-4929-4E47-A862-DC03CF86E77F}">
      <dgm:prSet/>
      <dgm:spPr/>
      <dgm:t>
        <a:bodyPr/>
        <a:lstStyle/>
        <a:p>
          <a:endParaRPr lang="es-MX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754B1-D5AB-6440-A36C-6554FE23C932}">
      <dgm:prSet phldrT="[Texto]"/>
      <dgm:spPr/>
      <dgm:t>
        <a:bodyPr/>
        <a:lstStyle/>
        <a:p>
          <a:r>
            <a:rPr lang="es-MX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Administrador: </a:t>
          </a:r>
          <a:r>
            <a:rPr lang="es-CO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Instituto de Hidrología, Meteorología y Estudios Ambientales (IDEAM)</a:t>
          </a:r>
          <a:endParaRPr lang="es-MX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28DCE6-1FFD-3D4E-907A-7780399F8908}" type="parTrans" cxnId="{568D5A14-75EA-0846-899B-54232A58F727}">
      <dgm:prSet/>
      <dgm:spPr/>
      <dgm:t>
        <a:bodyPr/>
        <a:lstStyle/>
        <a:p>
          <a:endParaRPr lang="es-MX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235860-61FE-5D41-8D7B-CF6393369380}" type="sibTrans" cxnId="{568D5A14-75EA-0846-899B-54232A58F727}">
      <dgm:prSet/>
      <dgm:spPr/>
      <dgm:t>
        <a:bodyPr/>
        <a:lstStyle/>
        <a:p>
          <a:endParaRPr lang="es-MX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0403DD-A07A-F342-A2B7-B5D5247011B0}">
      <dgm:prSet phldrT="[Texto]"/>
      <dgm:spPr/>
      <dgm:t>
        <a:bodyPr/>
        <a:lstStyle/>
        <a:p>
          <a:r>
            <a:rPr lang="es-MX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Implementación: </a:t>
          </a:r>
          <a:r>
            <a:rPr lang="es-CO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Autoridad Nacional de Licencias Ambientales (ANLA), las Corporaciones Autónomas Regionales y de Desarrollo Sostenible, las Autoridades Ambientales de los Grandes Centros Urbanos</a:t>
          </a:r>
          <a:endParaRPr lang="es-MX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24B6C-D213-9642-AA4E-26213CC7754E}" type="parTrans" cxnId="{856A45F9-B021-1A40-9357-1187B7E6A64F}">
      <dgm:prSet/>
      <dgm:spPr/>
      <dgm:t>
        <a:bodyPr/>
        <a:lstStyle/>
        <a:p>
          <a:endParaRPr lang="es-MX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4A8EF-834F-7C4D-8CF6-B4D849D010B8}" type="sibTrans" cxnId="{856A45F9-B021-1A40-9357-1187B7E6A64F}">
      <dgm:prSet/>
      <dgm:spPr/>
      <dgm:t>
        <a:bodyPr/>
        <a:lstStyle/>
        <a:p>
          <a:endParaRPr lang="es-MX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B906D-D696-F049-8384-52A9BA12989F}" type="pres">
      <dgm:prSet presAssocID="{EE3A1440-EEA0-3347-B485-68FCC0406BA7}" presName="diagram" presStyleCnt="0">
        <dgm:presLayoutVars>
          <dgm:dir/>
          <dgm:resizeHandles val="exact"/>
        </dgm:presLayoutVars>
      </dgm:prSet>
      <dgm:spPr/>
    </dgm:pt>
    <dgm:pt modelId="{4B63B1EE-F799-EB49-A5DB-6D035659573E}" type="pres">
      <dgm:prSet presAssocID="{E42E0F9A-56D7-9F49-A081-3D0238B21F8C}" presName="node" presStyleLbl="node1" presStyleIdx="0" presStyleCnt="4">
        <dgm:presLayoutVars>
          <dgm:bulletEnabled val="1"/>
        </dgm:presLayoutVars>
      </dgm:prSet>
      <dgm:spPr/>
    </dgm:pt>
    <dgm:pt modelId="{7A327503-AAD4-ED45-8378-C74164316BA3}" type="pres">
      <dgm:prSet presAssocID="{038FE84A-0C6F-7E42-B063-7E1D90812B52}" presName="sibTrans" presStyleCnt="0"/>
      <dgm:spPr/>
    </dgm:pt>
    <dgm:pt modelId="{910EA4B6-9F25-6747-8CE5-4F413622B97C}" type="pres">
      <dgm:prSet presAssocID="{FC1B45C7-E1B9-D048-8BB5-9341FCAE3C62}" presName="node" presStyleLbl="node1" presStyleIdx="1" presStyleCnt="4">
        <dgm:presLayoutVars>
          <dgm:bulletEnabled val="1"/>
        </dgm:presLayoutVars>
      </dgm:prSet>
      <dgm:spPr/>
    </dgm:pt>
    <dgm:pt modelId="{A2934F3D-7506-C649-BCA4-92A64F6C2F94}" type="pres">
      <dgm:prSet presAssocID="{964D87A5-E3DA-1140-9D8E-B7FB9A924253}" presName="sibTrans" presStyleCnt="0"/>
      <dgm:spPr/>
    </dgm:pt>
    <dgm:pt modelId="{93F5B7E5-5CA6-F84B-A4AF-2ED1F963489A}" type="pres">
      <dgm:prSet presAssocID="{91F754B1-D5AB-6440-A36C-6554FE23C932}" presName="node" presStyleLbl="node1" presStyleIdx="2" presStyleCnt="4">
        <dgm:presLayoutVars>
          <dgm:bulletEnabled val="1"/>
        </dgm:presLayoutVars>
      </dgm:prSet>
      <dgm:spPr/>
    </dgm:pt>
    <dgm:pt modelId="{0288BD51-802B-2E45-85EB-18502BC93808}" type="pres">
      <dgm:prSet presAssocID="{DE235860-61FE-5D41-8D7B-CF6393369380}" presName="sibTrans" presStyleCnt="0"/>
      <dgm:spPr/>
    </dgm:pt>
    <dgm:pt modelId="{18039CF4-282B-7E47-AE31-1D29A290083E}" type="pres">
      <dgm:prSet presAssocID="{700403DD-A07A-F342-A2B7-B5D5247011B0}" presName="node" presStyleLbl="node1" presStyleIdx="3" presStyleCnt="4">
        <dgm:presLayoutVars>
          <dgm:bulletEnabled val="1"/>
        </dgm:presLayoutVars>
      </dgm:prSet>
      <dgm:spPr/>
    </dgm:pt>
  </dgm:ptLst>
  <dgm:cxnLst>
    <dgm:cxn modelId="{568D5A14-75EA-0846-899B-54232A58F727}" srcId="{EE3A1440-EEA0-3347-B485-68FCC0406BA7}" destId="{91F754B1-D5AB-6440-A36C-6554FE23C932}" srcOrd="2" destOrd="0" parTransId="{4E28DCE6-1FFD-3D4E-907A-7780399F8908}" sibTransId="{DE235860-61FE-5D41-8D7B-CF6393369380}"/>
    <dgm:cxn modelId="{6F99821A-442F-B84A-B86C-9DA35F02342D}" type="presOf" srcId="{EE3A1440-EEA0-3347-B485-68FCC0406BA7}" destId="{C86B906D-D696-F049-8384-52A9BA12989F}" srcOrd="0" destOrd="0" presId="urn:microsoft.com/office/officeart/2005/8/layout/default"/>
    <dgm:cxn modelId="{6BE5EB27-C083-C249-B36D-CDCE417E3E64}" type="presOf" srcId="{FC1B45C7-E1B9-D048-8BB5-9341FCAE3C62}" destId="{910EA4B6-9F25-6747-8CE5-4F413622B97C}" srcOrd="0" destOrd="0" presId="urn:microsoft.com/office/officeart/2005/8/layout/default"/>
    <dgm:cxn modelId="{ABAEDD29-388A-9E45-B75D-F49CFAE1012B}" srcId="{EE3A1440-EEA0-3347-B485-68FCC0406BA7}" destId="{E42E0F9A-56D7-9F49-A081-3D0238B21F8C}" srcOrd="0" destOrd="0" parTransId="{6A5930CB-8B2E-754D-A8EE-0099BFFAB3D8}" sibTransId="{038FE84A-0C6F-7E42-B063-7E1D90812B52}"/>
    <dgm:cxn modelId="{36514E2B-F1CE-424C-BCB9-9AFBC90F8CE6}" type="presOf" srcId="{700403DD-A07A-F342-A2B7-B5D5247011B0}" destId="{18039CF4-282B-7E47-AE31-1D29A290083E}" srcOrd="0" destOrd="0" presId="urn:microsoft.com/office/officeart/2005/8/layout/default"/>
    <dgm:cxn modelId="{FEBECE99-16E8-5346-A77D-C37872B25A4F}" type="presOf" srcId="{91F754B1-D5AB-6440-A36C-6554FE23C932}" destId="{93F5B7E5-5CA6-F84B-A4AF-2ED1F963489A}" srcOrd="0" destOrd="0" presId="urn:microsoft.com/office/officeart/2005/8/layout/default"/>
    <dgm:cxn modelId="{B73D2CC9-8E1E-7349-B55D-98F28E9A3AEB}" type="presOf" srcId="{E42E0F9A-56D7-9F49-A081-3D0238B21F8C}" destId="{4B63B1EE-F799-EB49-A5DB-6D035659573E}" srcOrd="0" destOrd="0" presId="urn:microsoft.com/office/officeart/2005/8/layout/default"/>
    <dgm:cxn modelId="{8C2A02F8-4929-4E47-A862-DC03CF86E77F}" srcId="{EE3A1440-EEA0-3347-B485-68FCC0406BA7}" destId="{FC1B45C7-E1B9-D048-8BB5-9341FCAE3C62}" srcOrd="1" destOrd="0" parTransId="{966A919B-40DB-9B4E-918F-3FEC0D75B79E}" sibTransId="{964D87A5-E3DA-1140-9D8E-B7FB9A924253}"/>
    <dgm:cxn modelId="{856A45F9-B021-1A40-9357-1187B7E6A64F}" srcId="{EE3A1440-EEA0-3347-B485-68FCC0406BA7}" destId="{700403DD-A07A-F342-A2B7-B5D5247011B0}" srcOrd="3" destOrd="0" parTransId="{E3E24B6C-D213-9642-AA4E-26213CC7754E}" sibTransId="{7234A8EF-834F-7C4D-8CF6-B4D849D010B8}"/>
    <dgm:cxn modelId="{29FC06C8-3751-D648-8288-1EA41E01F593}" type="presParOf" srcId="{C86B906D-D696-F049-8384-52A9BA12989F}" destId="{4B63B1EE-F799-EB49-A5DB-6D035659573E}" srcOrd="0" destOrd="0" presId="urn:microsoft.com/office/officeart/2005/8/layout/default"/>
    <dgm:cxn modelId="{507E67C8-FC25-5F4C-9B0C-8C72CE5643E0}" type="presParOf" srcId="{C86B906D-D696-F049-8384-52A9BA12989F}" destId="{7A327503-AAD4-ED45-8378-C74164316BA3}" srcOrd="1" destOrd="0" presId="urn:microsoft.com/office/officeart/2005/8/layout/default"/>
    <dgm:cxn modelId="{2E75B83E-48F8-6749-83B9-2315BB30DB6F}" type="presParOf" srcId="{C86B906D-D696-F049-8384-52A9BA12989F}" destId="{910EA4B6-9F25-6747-8CE5-4F413622B97C}" srcOrd="2" destOrd="0" presId="urn:microsoft.com/office/officeart/2005/8/layout/default"/>
    <dgm:cxn modelId="{2C062210-5376-8A4B-A781-6A9EC3252011}" type="presParOf" srcId="{C86B906D-D696-F049-8384-52A9BA12989F}" destId="{A2934F3D-7506-C649-BCA4-92A64F6C2F94}" srcOrd="3" destOrd="0" presId="urn:microsoft.com/office/officeart/2005/8/layout/default"/>
    <dgm:cxn modelId="{619232AF-FA64-534C-865A-26E28B65CC61}" type="presParOf" srcId="{C86B906D-D696-F049-8384-52A9BA12989F}" destId="{93F5B7E5-5CA6-F84B-A4AF-2ED1F963489A}" srcOrd="4" destOrd="0" presId="urn:microsoft.com/office/officeart/2005/8/layout/default"/>
    <dgm:cxn modelId="{6562ABF2-0654-CC46-ACFF-033FA41A2AB3}" type="presParOf" srcId="{C86B906D-D696-F049-8384-52A9BA12989F}" destId="{0288BD51-802B-2E45-85EB-18502BC93808}" srcOrd="5" destOrd="0" presId="urn:microsoft.com/office/officeart/2005/8/layout/default"/>
    <dgm:cxn modelId="{7C6C5E70-3E14-1B46-BF94-3AB1687CFF17}" type="presParOf" srcId="{C86B906D-D696-F049-8384-52A9BA12989F}" destId="{18039CF4-282B-7E47-AE31-1D29A290083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236D0-3E7E-5D40-AE71-5949CA4306CC}" type="doc">
      <dgm:prSet loTypeId="urn:microsoft.com/office/officeart/2005/8/layout/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1A006CBD-621A-7C4E-B6E8-74616BB9B4CE}">
      <dgm:prSet phldrT="[Texto]" custT="1"/>
      <dgm:spPr/>
      <dgm:t>
        <a:bodyPr/>
        <a:lstStyle/>
        <a:p>
          <a:pPr algn="just"/>
          <a:r>
            <a:rPr lang="es-CO" sz="9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Cierre (liquidación) del establecimiento</a:t>
          </a:r>
          <a:endParaRPr lang="es-MX" sz="900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D2C078-3A2E-5746-A604-62AECB679B7A}" type="parTrans" cxnId="{4A444FB8-04CD-9947-8A7B-29AB3C285A0E}">
      <dgm:prSet/>
      <dgm:spPr/>
      <dgm:t>
        <a:bodyPr/>
        <a:lstStyle/>
        <a:p>
          <a:pPr algn="just"/>
          <a:endParaRPr lang="es-MX" sz="3200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764E69-9989-9C42-AA12-88CA3196018F}" type="sibTrans" cxnId="{4A444FB8-04CD-9947-8A7B-29AB3C285A0E}">
      <dgm:prSet/>
      <dgm:spPr/>
      <dgm:t>
        <a:bodyPr/>
        <a:lstStyle/>
        <a:p>
          <a:pPr algn="just"/>
          <a:endParaRPr lang="es-MX" sz="3200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2BFAF-4931-2644-834A-9F7129693E0B}">
      <dgm:prSet phldrT="[Texto]" custT="1"/>
      <dgm:spPr/>
      <dgm:t>
        <a:bodyPr/>
        <a:lstStyle/>
        <a:p>
          <a:pPr algn="just"/>
          <a:r>
            <a:rPr lang="es-CO" sz="9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establecimiento cambió de ubicación</a:t>
          </a:r>
          <a:endParaRPr lang="es-MX" sz="900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00D80C-7083-0B48-88B3-91693AA3CEAD}" type="parTrans" cxnId="{B9A9B588-8AFE-9E43-9D7F-4F778AABAB06}">
      <dgm:prSet/>
      <dgm:spPr/>
      <dgm:t>
        <a:bodyPr/>
        <a:lstStyle/>
        <a:p>
          <a:pPr algn="just"/>
          <a:endParaRPr lang="es-MX" sz="3200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604FE-6C2C-C34A-A176-9426060823FF}" type="sibTrans" cxnId="{B9A9B588-8AFE-9E43-9D7F-4F778AABAB06}">
      <dgm:prSet/>
      <dgm:spPr/>
      <dgm:t>
        <a:bodyPr/>
        <a:lstStyle/>
        <a:p>
          <a:pPr algn="just"/>
          <a:endParaRPr lang="es-MX" sz="3200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FBBD1E-46E1-424B-930A-890D6482F3AF}">
      <dgm:prSet phldrT="[Texto]" custT="1"/>
      <dgm:spPr/>
      <dgm:t>
        <a:bodyPr/>
        <a:lstStyle/>
        <a:p>
          <a:pPr algn="just"/>
          <a:r>
            <a:rPr lang="es-CO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persona natural o jurídica asociada al establecimiento cambia de número de identificación</a:t>
          </a:r>
          <a:endParaRPr lang="es-MX" sz="900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358813-E4BC-724C-8986-51EED1EE4314}" type="parTrans" cxnId="{472AA922-B506-B941-8045-8F5F78EC3A4B}">
      <dgm:prSet/>
      <dgm:spPr/>
      <dgm:t>
        <a:bodyPr/>
        <a:lstStyle/>
        <a:p>
          <a:pPr algn="just"/>
          <a:endParaRPr lang="es-MX" sz="3200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192ED0-D14D-D54E-8E76-44432A3B909B}" type="sibTrans" cxnId="{472AA922-B506-B941-8045-8F5F78EC3A4B}">
      <dgm:prSet/>
      <dgm:spPr/>
      <dgm:t>
        <a:bodyPr/>
        <a:lstStyle/>
        <a:p>
          <a:pPr algn="just"/>
          <a:endParaRPr lang="es-MX" sz="3200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EE4A6D-5222-8449-9000-60924E01D99F}">
      <dgm:prSet custT="1"/>
      <dgm:spPr/>
      <dgm:t>
        <a:bodyPr/>
        <a:lstStyle/>
        <a:p>
          <a:pPr algn="just"/>
          <a:r>
            <a:rPr lang="es-CO" sz="9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establecimiento fue fusionado con otro</a:t>
          </a:r>
          <a:endParaRPr lang="es-MX" sz="900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A620D-D63F-BC41-B480-54758C638929}" type="parTrans" cxnId="{23DE53B4-1E00-F544-B71B-CCF743B45CCD}">
      <dgm:prSet/>
      <dgm:spPr/>
      <dgm:t>
        <a:bodyPr/>
        <a:lstStyle/>
        <a:p>
          <a:pPr algn="just"/>
          <a:endParaRPr lang="es-MX" sz="3200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19DDC4-6071-0744-8803-C567A82DD514}" type="sibTrans" cxnId="{23DE53B4-1E00-F544-B71B-CCF743B45CCD}">
      <dgm:prSet/>
      <dgm:spPr/>
      <dgm:t>
        <a:bodyPr/>
        <a:lstStyle/>
        <a:p>
          <a:pPr algn="just"/>
          <a:endParaRPr lang="es-MX" sz="3200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B1E820-685E-924C-8F81-9267D5083517}">
      <dgm:prSet custT="1"/>
      <dgm:spPr/>
      <dgm:t>
        <a:bodyPr/>
        <a:lstStyle/>
        <a:p>
          <a:pPr algn="just"/>
          <a:r>
            <a:rPr lang="es-CO" sz="9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Cualquier otra que dé lugar a que el establecimiento no deba rendir (diligenciar) el registro</a:t>
          </a:r>
          <a:endParaRPr lang="es-MX" sz="900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F6D0C0-81E0-9347-A3D9-A3643CAD6BCA}" type="parTrans" cxnId="{A64DD967-1EBE-2544-B23A-E588015CBD27}">
      <dgm:prSet/>
      <dgm:spPr/>
      <dgm:t>
        <a:bodyPr/>
        <a:lstStyle/>
        <a:p>
          <a:pPr algn="just"/>
          <a:endParaRPr lang="es-MX" sz="3200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B60F4-E353-814A-857D-72F622330418}" type="sibTrans" cxnId="{A64DD967-1EBE-2544-B23A-E588015CBD27}">
      <dgm:prSet/>
      <dgm:spPr/>
      <dgm:t>
        <a:bodyPr/>
        <a:lstStyle/>
        <a:p>
          <a:pPr algn="just"/>
          <a:endParaRPr lang="es-MX" sz="3200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04E4F-7923-D845-95DA-D384B65A5DA9}" type="pres">
      <dgm:prSet presAssocID="{E14236D0-3E7E-5D40-AE71-5949CA4306CC}" presName="linear" presStyleCnt="0">
        <dgm:presLayoutVars>
          <dgm:dir/>
          <dgm:animLvl val="lvl"/>
          <dgm:resizeHandles val="exact"/>
        </dgm:presLayoutVars>
      </dgm:prSet>
      <dgm:spPr/>
    </dgm:pt>
    <dgm:pt modelId="{A3FC9068-91AC-2642-87FC-4E4AAAF2683E}" type="pres">
      <dgm:prSet presAssocID="{1A006CBD-621A-7C4E-B6E8-74616BB9B4CE}" presName="parentLin" presStyleCnt="0"/>
      <dgm:spPr/>
    </dgm:pt>
    <dgm:pt modelId="{BE34E61D-8313-DB41-A506-3BD61E7C2EE7}" type="pres">
      <dgm:prSet presAssocID="{1A006CBD-621A-7C4E-B6E8-74616BB9B4CE}" presName="parentLeftMargin" presStyleLbl="node1" presStyleIdx="0" presStyleCnt="5"/>
      <dgm:spPr/>
    </dgm:pt>
    <dgm:pt modelId="{CB2F9302-2E3B-FF43-8E5C-91C5670BC6AA}" type="pres">
      <dgm:prSet presAssocID="{1A006CBD-621A-7C4E-B6E8-74616BB9B4C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93AFCCE-99EA-F948-90B7-05CB05A7122C}" type="pres">
      <dgm:prSet presAssocID="{1A006CBD-621A-7C4E-B6E8-74616BB9B4CE}" presName="negativeSpace" presStyleCnt="0"/>
      <dgm:spPr/>
    </dgm:pt>
    <dgm:pt modelId="{20807E40-A069-7B4D-A3EC-ADEF5EBEFBD1}" type="pres">
      <dgm:prSet presAssocID="{1A006CBD-621A-7C4E-B6E8-74616BB9B4CE}" presName="childText" presStyleLbl="conFgAcc1" presStyleIdx="0" presStyleCnt="5">
        <dgm:presLayoutVars>
          <dgm:bulletEnabled val="1"/>
        </dgm:presLayoutVars>
      </dgm:prSet>
      <dgm:spPr/>
    </dgm:pt>
    <dgm:pt modelId="{7E9A9134-DBCA-044F-B87C-8C0D24FFF529}" type="pres">
      <dgm:prSet presAssocID="{52764E69-9989-9C42-AA12-88CA3196018F}" presName="spaceBetweenRectangles" presStyleCnt="0"/>
      <dgm:spPr/>
    </dgm:pt>
    <dgm:pt modelId="{72D5DCC2-5522-084E-AA76-3EBB5D718D9F}" type="pres">
      <dgm:prSet presAssocID="{D432BFAF-4931-2644-834A-9F7129693E0B}" presName="parentLin" presStyleCnt="0"/>
      <dgm:spPr/>
    </dgm:pt>
    <dgm:pt modelId="{86CD4FC0-3635-6A48-8F7E-E89A409546E4}" type="pres">
      <dgm:prSet presAssocID="{D432BFAF-4931-2644-834A-9F7129693E0B}" presName="parentLeftMargin" presStyleLbl="node1" presStyleIdx="0" presStyleCnt="5"/>
      <dgm:spPr/>
    </dgm:pt>
    <dgm:pt modelId="{EE39DC06-644E-2C4A-A187-0ABBAD5D02F5}" type="pres">
      <dgm:prSet presAssocID="{D432BFAF-4931-2644-834A-9F7129693E0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C0C93E9-6C2E-AF44-A4DF-03AAE6D101AE}" type="pres">
      <dgm:prSet presAssocID="{D432BFAF-4931-2644-834A-9F7129693E0B}" presName="negativeSpace" presStyleCnt="0"/>
      <dgm:spPr/>
    </dgm:pt>
    <dgm:pt modelId="{89607F55-7CAE-434D-BAA2-385A864E47B2}" type="pres">
      <dgm:prSet presAssocID="{D432BFAF-4931-2644-834A-9F7129693E0B}" presName="childText" presStyleLbl="conFgAcc1" presStyleIdx="1" presStyleCnt="5">
        <dgm:presLayoutVars>
          <dgm:bulletEnabled val="1"/>
        </dgm:presLayoutVars>
      </dgm:prSet>
      <dgm:spPr/>
    </dgm:pt>
    <dgm:pt modelId="{46C0FEDD-0271-F34D-AB09-9427683745B9}" type="pres">
      <dgm:prSet presAssocID="{B29604FE-6C2C-C34A-A176-9426060823FF}" presName="spaceBetweenRectangles" presStyleCnt="0"/>
      <dgm:spPr/>
    </dgm:pt>
    <dgm:pt modelId="{D1279710-0EBA-C547-AD42-687783964762}" type="pres">
      <dgm:prSet presAssocID="{E2FBBD1E-46E1-424B-930A-890D6482F3AF}" presName="parentLin" presStyleCnt="0"/>
      <dgm:spPr/>
    </dgm:pt>
    <dgm:pt modelId="{DFF9EE4C-7BE3-1A47-8EAE-D0AFA5890D8E}" type="pres">
      <dgm:prSet presAssocID="{E2FBBD1E-46E1-424B-930A-890D6482F3AF}" presName="parentLeftMargin" presStyleLbl="node1" presStyleIdx="1" presStyleCnt="5"/>
      <dgm:spPr/>
    </dgm:pt>
    <dgm:pt modelId="{AFB5A315-B463-854E-8BAE-52F7B24F22EE}" type="pres">
      <dgm:prSet presAssocID="{E2FBBD1E-46E1-424B-930A-890D6482F3A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7E6CAEB-777A-154C-8FC3-49BB2093DCA6}" type="pres">
      <dgm:prSet presAssocID="{E2FBBD1E-46E1-424B-930A-890D6482F3AF}" presName="negativeSpace" presStyleCnt="0"/>
      <dgm:spPr/>
    </dgm:pt>
    <dgm:pt modelId="{D20932C2-7B0D-1842-A1CF-0B1E9EB216EC}" type="pres">
      <dgm:prSet presAssocID="{E2FBBD1E-46E1-424B-930A-890D6482F3AF}" presName="childText" presStyleLbl="conFgAcc1" presStyleIdx="2" presStyleCnt="5">
        <dgm:presLayoutVars>
          <dgm:bulletEnabled val="1"/>
        </dgm:presLayoutVars>
      </dgm:prSet>
      <dgm:spPr/>
    </dgm:pt>
    <dgm:pt modelId="{EDB63EAE-72B2-5E44-84E5-35841FB660C3}" type="pres">
      <dgm:prSet presAssocID="{56192ED0-D14D-D54E-8E76-44432A3B909B}" presName="spaceBetweenRectangles" presStyleCnt="0"/>
      <dgm:spPr/>
    </dgm:pt>
    <dgm:pt modelId="{EE9D3407-B13D-934B-B255-4DD535FD730E}" type="pres">
      <dgm:prSet presAssocID="{6DEE4A6D-5222-8449-9000-60924E01D99F}" presName="parentLin" presStyleCnt="0"/>
      <dgm:spPr/>
    </dgm:pt>
    <dgm:pt modelId="{D74E5203-155B-1346-BB67-19C2749B8FAA}" type="pres">
      <dgm:prSet presAssocID="{6DEE4A6D-5222-8449-9000-60924E01D99F}" presName="parentLeftMargin" presStyleLbl="node1" presStyleIdx="2" presStyleCnt="5"/>
      <dgm:spPr/>
    </dgm:pt>
    <dgm:pt modelId="{C34EA439-CD90-BE4F-9CEB-29B9F2D7BC99}" type="pres">
      <dgm:prSet presAssocID="{6DEE4A6D-5222-8449-9000-60924E01D99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6409C39-C220-FE4E-A305-81152D6E80B9}" type="pres">
      <dgm:prSet presAssocID="{6DEE4A6D-5222-8449-9000-60924E01D99F}" presName="negativeSpace" presStyleCnt="0"/>
      <dgm:spPr/>
    </dgm:pt>
    <dgm:pt modelId="{B94C0C35-76EE-844F-BCBB-715F2AE0D904}" type="pres">
      <dgm:prSet presAssocID="{6DEE4A6D-5222-8449-9000-60924E01D99F}" presName="childText" presStyleLbl="conFgAcc1" presStyleIdx="3" presStyleCnt="5">
        <dgm:presLayoutVars>
          <dgm:bulletEnabled val="1"/>
        </dgm:presLayoutVars>
      </dgm:prSet>
      <dgm:spPr/>
    </dgm:pt>
    <dgm:pt modelId="{D6699F01-A008-074E-B43B-94A96935C5EA}" type="pres">
      <dgm:prSet presAssocID="{3B19DDC4-6071-0744-8803-C567A82DD514}" presName="spaceBetweenRectangles" presStyleCnt="0"/>
      <dgm:spPr/>
    </dgm:pt>
    <dgm:pt modelId="{DC064981-3258-704E-8139-0E0DF3DA03DF}" type="pres">
      <dgm:prSet presAssocID="{D7B1E820-685E-924C-8F81-9267D5083517}" presName="parentLin" presStyleCnt="0"/>
      <dgm:spPr/>
    </dgm:pt>
    <dgm:pt modelId="{CC4987FB-A680-1E4E-BCC7-8CBAA01326F2}" type="pres">
      <dgm:prSet presAssocID="{D7B1E820-685E-924C-8F81-9267D5083517}" presName="parentLeftMargin" presStyleLbl="node1" presStyleIdx="3" presStyleCnt="5"/>
      <dgm:spPr/>
    </dgm:pt>
    <dgm:pt modelId="{116B1042-6350-B744-910B-2C753B5727E5}" type="pres">
      <dgm:prSet presAssocID="{D7B1E820-685E-924C-8F81-9267D508351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E35909D-224B-9C4A-B2CD-5D583524318F}" type="pres">
      <dgm:prSet presAssocID="{D7B1E820-685E-924C-8F81-9267D5083517}" presName="negativeSpace" presStyleCnt="0"/>
      <dgm:spPr/>
    </dgm:pt>
    <dgm:pt modelId="{AAC484E3-33A9-F64A-96C2-65F0F5A0B5AC}" type="pres">
      <dgm:prSet presAssocID="{D7B1E820-685E-924C-8F81-9267D508351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E7D4B0F-95FF-5B49-8C2A-1E58EA6E887C}" type="presOf" srcId="{D7B1E820-685E-924C-8F81-9267D5083517}" destId="{116B1042-6350-B744-910B-2C753B5727E5}" srcOrd="1" destOrd="0" presId="urn:microsoft.com/office/officeart/2005/8/layout/list1"/>
    <dgm:cxn modelId="{7E01111A-4402-F442-8A7A-1DABE6C91E04}" type="presOf" srcId="{1A006CBD-621A-7C4E-B6E8-74616BB9B4CE}" destId="{BE34E61D-8313-DB41-A506-3BD61E7C2EE7}" srcOrd="0" destOrd="0" presId="urn:microsoft.com/office/officeart/2005/8/layout/list1"/>
    <dgm:cxn modelId="{472AA922-B506-B941-8045-8F5F78EC3A4B}" srcId="{E14236D0-3E7E-5D40-AE71-5949CA4306CC}" destId="{E2FBBD1E-46E1-424B-930A-890D6482F3AF}" srcOrd="2" destOrd="0" parTransId="{AC358813-E4BC-724C-8986-51EED1EE4314}" sibTransId="{56192ED0-D14D-D54E-8E76-44432A3B909B}"/>
    <dgm:cxn modelId="{E212682E-3215-8D4F-B42C-E151F795D18F}" type="presOf" srcId="{E14236D0-3E7E-5D40-AE71-5949CA4306CC}" destId="{0D604E4F-7923-D845-95DA-D384B65A5DA9}" srcOrd="0" destOrd="0" presId="urn:microsoft.com/office/officeart/2005/8/layout/list1"/>
    <dgm:cxn modelId="{B97C3930-B9A9-E047-8F51-2C3C6D8980DB}" type="presOf" srcId="{1A006CBD-621A-7C4E-B6E8-74616BB9B4CE}" destId="{CB2F9302-2E3B-FF43-8E5C-91C5670BC6AA}" srcOrd="1" destOrd="0" presId="urn:microsoft.com/office/officeart/2005/8/layout/list1"/>
    <dgm:cxn modelId="{D90E813E-47FC-4047-AF0B-3C124F708E2E}" type="presOf" srcId="{E2FBBD1E-46E1-424B-930A-890D6482F3AF}" destId="{AFB5A315-B463-854E-8BAE-52F7B24F22EE}" srcOrd="1" destOrd="0" presId="urn:microsoft.com/office/officeart/2005/8/layout/list1"/>
    <dgm:cxn modelId="{8AC88754-E4A7-1A4F-BA4A-024C82513ED8}" type="presOf" srcId="{D432BFAF-4931-2644-834A-9F7129693E0B}" destId="{86CD4FC0-3635-6A48-8F7E-E89A409546E4}" srcOrd="0" destOrd="0" presId="urn:microsoft.com/office/officeart/2005/8/layout/list1"/>
    <dgm:cxn modelId="{A64DD967-1EBE-2544-B23A-E588015CBD27}" srcId="{E14236D0-3E7E-5D40-AE71-5949CA4306CC}" destId="{D7B1E820-685E-924C-8F81-9267D5083517}" srcOrd="4" destOrd="0" parTransId="{E4F6D0C0-81E0-9347-A3D9-A3643CAD6BCA}" sibTransId="{615B60F4-E353-814A-857D-72F622330418}"/>
    <dgm:cxn modelId="{974DD46B-DC6A-014A-9CD6-B03D6BDC919C}" type="presOf" srcId="{6DEE4A6D-5222-8449-9000-60924E01D99F}" destId="{C34EA439-CD90-BE4F-9CEB-29B9F2D7BC99}" srcOrd="1" destOrd="0" presId="urn:microsoft.com/office/officeart/2005/8/layout/list1"/>
    <dgm:cxn modelId="{B9A9B588-8AFE-9E43-9D7F-4F778AABAB06}" srcId="{E14236D0-3E7E-5D40-AE71-5949CA4306CC}" destId="{D432BFAF-4931-2644-834A-9F7129693E0B}" srcOrd="1" destOrd="0" parTransId="{4000D80C-7083-0B48-88B3-91693AA3CEAD}" sibTransId="{B29604FE-6C2C-C34A-A176-9426060823FF}"/>
    <dgm:cxn modelId="{5C23F69B-D269-984C-AB78-59B1603BA652}" type="presOf" srcId="{D432BFAF-4931-2644-834A-9F7129693E0B}" destId="{EE39DC06-644E-2C4A-A187-0ABBAD5D02F5}" srcOrd="1" destOrd="0" presId="urn:microsoft.com/office/officeart/2005/8/layout/list1"/>
    <dgm:cxn modelId="{23DE53B4-1E00-F544-B71B-CCF743B45CCD}" srcId="{E14236D0-3E7E-5D40-AE71-5949CA4306CC}" destId="{6DEE4A6D-5222-8449-9000-60924E01D99F}" srcOrd="3" destOrd="0" parTransId="{868A620D-D63F-BC41-B480-54758C638929}" sibTransId="{3B19DDC4-6071-0744-8803-C567A82DD514}"/>
    <dgm:cxn modelId="{4A444FB8-04CD-9947-8A7B-29AB3C285A0E}" srcId="{E14236D0-3E7E-5D40-AE71-5949CA4306CC}" destId="{1A006CBD-621A-7C4E-B6E8-74616BB9B4CE}" srcOrd="0" destOrd="0" parTransId="{45D2C078-3A2E-5746-A604-62AECB679B7A}" sibTransId="{52764E69-9989-9C42-AA12-88CA3196018F}"/>
    <dgm:cxn modelId="{BDF65FC3-860D-204B-B1CE-453B4438C465}" type="presOf" srcId="{E2FBBD1E-46E1-424B-930A-890D6482F3AF}" destId="{DFF9EE4C-7BE3-1A47-8EAE-D0AFA5890D8E}" srcOrd="0" destOrd="0" presId="urn:microsoft.com/office/officeart/2005/8/layout/list1"/>
    <dgm:cxn modelId="{55533DD4-544D-AD42-AE59-7BBA75063798}" type="presOf" srcId="{D7B1E820-685E-924C-8F81-9267D5083517}" destId="{CC4987FB-A680-1E4E-BCC7-8CBAA01326F2}" srcOrd="0" destOrd="0" presId="urn:microsoft.com/office/officeart/2005/8/layout/list1"/>
    <dgm:cxn modelId="{304D21DC-1449-2D4A-B01D-6B9B3DC51022}" type="presOf" srcId="{6DEE4A6D-5222-8449-9000-60924E01D99F}" destId="{D74E5203-155B-1346-BB67-19C2749B8FAA}" srcOrd="0" destOrd="0" presId="urn:microsoft.com/office/officeart/2005/8/layout/list1"/>
    <dgm:cxn modelId="{AFC91A61-B4EF-3745-8E88-EB0F8E23B861}" type="presParOf" srcId="{0D604E4F-7923-D845-95DA-D384B65A5DA9}" destId="{A3FC9068-91AC-2642-87FC-4E4AAAF2683E}" srcOrd="0" destOrd="0" presId="urn:microsoft.com/office/officeart/2005/8/layout/list1"/>
    <dgm:cxn modelId="{2581F12B-F6EF-3043-B63B-4F6381DDE003}" type="presParOf" srcId="{A3FC9068-91AC-2642-87FC-4E4AAAF2683E}" destId="{BE34E61D-8313-DB41-A506-3BD61E7C2EE7}" srcOrd="0" destOrd="0" presId="urn:microsoft.com/office/officeart/2005/8/layout/list1"/>
    <dgm:cxn modelId="{17F5767B-34E6-E543-AAE1-DA3873A3118A}" type="presParOf" srcId="{A3FC9068-91AC-2642-87FC-4E4AAAF2683E}" destId="{CB2F9302-2E3B-FF43-8E5C-91C5670BC6AA}" srcOrd="1" destOrd="0" presId="urn:microsoft.com/office/officeart/2005/8/layout/list1"/>
    <dgm:cxn modelId="{7C276880-F39B-FD46-BE2E-81CE3CC2E428}" type="presParOf" srcId="{0D604E4F-7923-D845-95DA-D384B65A5DA9}" destId="{693AFCCE-99EA-F948-90B7-05CB05A7122C}" srcOrd="1" destOrd="0" presId="urn:microsoft.com/office/officeart/2005/8/layout/list1"/>
    <dgm:cxn modelId="{4E4DE17B-32D3-6848-BE7E-BB91BFF0DD39}" type="presParOf" srcId="{0D604E4F-7923-D845-95DA-D384B65A5DA9}" destId="{20807E40-A069-7B4D-A3EC-ADEF5EBEFBD1}" srcOrd="2" destOrd="0" presId="urn:microsoft.com/office/officeart/2005/8/layout/list1"/>
    <dgm:cxn modelId="{ED72BE08-78C2-454F-AF07-AF223789C635}" type="presParOf" srcId="{0D604E4F-7923-D845-95DA-D384B65A5DA9}" destId="{7E9A9134-DBCA-044F-B87C-8C0D24FFF529}" srcOrd="3" destOrd="0" presId="urn:microsoft.com/office/officeart/2005/8/layout/list1"/>
    <dgm:cxn modelId="{CD7A4373-A4D8-6942-A12D-1DF474C35C85}" type="presParOf" srcId="{0D604E4F-7923-D845-95DA-D384B65A5DA9}" destId="{72D5DCC2-5522-084E-AA76-3EBB5D718D9F}" srcOrd="4" destOrd="0" presId="urn:microsoft.com/office/officeart/2005/8/layout/list1"/>
    <dgm:cxn modelId="{F21CC080-8A55-DA4A-B93F-6BC7A0DA96E3}" type="presParOf" srcId="{72D5DCC2-5522-084E-AA76-3EBB5D718D9F}" destId="{86CD4FC0-3635-6A48-8F7E-E89A409546E4}" srcOrd="0" destOrd="0" presId="urn:microsoft.com/office/officeart/2005/8/layout/list1"/>
    <dgm:cxn modelId="{69822849-559B-404C-9D92-97949EA790CB}" type="presParOf" srcId="{72D5DCC2-5522-084E-AA76-3EBB5D718D9F}" destId="{EE39DC06-644E-2C4A-A187-0ABBAD5D02F5}" srcOrd="1" destOrd="0" presId="urn:microsoft.com/office/officeart/2005/8/layout/list1"/>
    <dgm:cxn modelId="{8E104178-6CB6-224A-AC9A-24DAA3C9F538}" type="presParOf" srcId="{0D604E4F-7923-D845-95DA-D384B65A5DA9}" destId="{BC0C93E9-6C2E-AF44-A4DF-03AAE6D101AE}" srcOrd="5" destOrd="0" presId="urn:microsoft.com/office/officeart/2005/8/layout/list1"/>
    <dgm:cxn modelId="{EDC97D36-1FB4-0C4C-8DEA-2BEADA999E59}" type="presParOf" srcId="{0D604E4F-7923-D845-95DA-D384B65A5DA9}" destId="{89607F55-7CAE-434D-BAA2-385A864E47B2}" srcOrd="6" destOrd="0" presId="urn:microsoft.com/office/officeart/2005/8/layout/list1"/>
    <dgm:cxn modelId="{7FD23C31-4A74-CE44-89A0-75B57645AEFA}" type="presParOf" srcId="{0D604E4F-7923-D845-95DA-D384B65A5DA9}" destId="{46C0FEDD-0271-F34D-AB09-9427683745B9}" srcOrd="7" destOrd="0" presId="urn:microsoft.com/office/officeart/2005/8/layout/list1"/>
    <dgm:cxn modelId="{5E3C3EA7-598B-EC49-8182-CFB7FE8D73E2}" type="presParOf" srcId="{0D604E4F-7923-D845-95DA-D384B65A5DA9}" destId="{D1279710-0EBA-C547-AD42-687783964762}" srcOrd="8" destOrd="0" presId="urn:microsoft.com/office/officeart/2005/8/layout/list1"/>
    <dgm:cxn modelId="{63C3D4BE-FC42-834F-BCDF-0AE8F5784919}" type="presParOf" srcId="{D1279710-0EBA-C547-AD42-687783964762}" destId="{DFF9EE4C-7BE3-1A47-8EAE-D0AFA5890D8E}" srcOrd="0" destOrd="0" presId="urn:microsoft.com/office/officeart/2005/8/layout/list1"/>
    <dgm:cxn modelId="{0A295E0B-BA31-1B4B-ABE2-ED2C7EED46DB}" type="presParOf" srcId="{D1279710-0EBA-C547-AD42-687783964762}" destId="{AFB5A315-B463-854E-8BAE-52F7B24F22EE}" srcOrd="1" destOrd="0" presId="urn:microsoft.com/office/officeart/2005/8/layout/list1"/>
    <dgm:cxn modelId="{49C0B3FB-B032-3B45-A035-21C84AD9714C}" type="presParOf" srcId="{0D604E4F-7923-D845-95DA-D384B65A5DA9}" destId="{87E6CAEB-777A-154C-8FC3-49BB2093DCA6}" srcOrd="9" destOrd="0" presId="urn:microsoft.com/office/officeart/2005/8/layout/list1"/>
    <dgm:cxn modelId="{0F300F4D-470C-734A-B863-3CACC1CDD30F}" type="presParOf" srcId="{0D604E4F-7923-D845-95DA-D384B65A5DA9}" destId="{D20932C2-7B0D-1842-A1CF-0B1E9EB216EC}" srcOrd="10" destOrd="0" presId="urn:microsoft.com/office/officeart/2005/8/layout/list1"/>
    <dgm:cxn modelId="{A43B6F58-2618-1844-8310-D452CE38C5F7}" type="presParOf" srcId="{0D604E4F-7923-D845-95DA-D384B65A5DA9}" destId="{EDB63EAE-72B2-5E44-84E5-35841FB660C3}" srcOrd="11" destOrd="0" presId="urn:microsoft.com/office/officeart/2005/8/layout/list1"/>
    <dgm:cxn modelId="{C38D68AB-C366-D24F-A4D7-F90035A63131}" type="presParOf" srcId="{0D604E4F-7923-D845-95DA-D384B65A5DA9}" destId="{EE9D3407-B13D-934B-B255-4DD535FD730E}" srcOrd="12" destOrd="0" presId="urn:microsoft.com/office/officeart/2005/8/layout/list1"/>
    <dgm:cxn modelId="{5D9B9D27-CE84-F048-A7DF-2C346C4954DC}" type="presParOf" srcId="{EE9D3407-B13D-934B-B255-4DD535FD730E}" destId="{D74E5203-155B-1346-BB67-19C2749B8FAA}" srcOrd="0" destOrd="0" presId="urn:microsoft.com/office/officeart/2005/8/layout/list1"/>
    <dgm:cxn modelId="{FDDAA875-883F-FC42-8D14-5D42209D0236}" type="presParOf" srcId="{EE9D3407-B13D-934B-B255-4DD535FD730E}" destId="{C34EA439-CD90-BE4F-9CEB-29B9F2D7BC99}" srcOrd="1" destOrd="0" presId="urn:microsoft.com/office/officeart/2005/8/layout/list1"/>
    <dgm:cxn modelId="{DA9789C3-480D-744C-A6D3-5856A4DA8F20}" type="presParOf" srcId="{0D604E4F-7923-D845-95DA-D384B65A5DA9}" destId="{66409C39-C220-FE4E-A305-81152D6E80B9}" srcOrd="13" destOrd="0" presId="urn:microsoft.com/office/officeart/2005/8/layout/list1"/>
    <dgm:cxn modelId="{9F94B890-FDAC-C24F-82E1-DF83C4B02F65}" type="presParOf" srcId="{0D604E4F-7923-D845-95DA-D384B65A5DA9}" destId="{B94C0C35-76EE-844F-BCBB-715F2AE0D904}" srcOrd="14" destOrd="0" presId="urn:microsoft.com/office/officeart/2005/8/layout/list1"/>
    <dgm:cxn modelId="{C383DEE4-7B56-D245-B31A-10A1413DE9AC}" type="presParOf" srcId="{0D604E4F-7923-D845-95DA-D384B65A5DA9}" destId="{D6699F01-A008-074E-B43B-94A96935C5EA}" srcOrd="15" destOrd="0" presId="urn:microsoft.com/office/officeart/2005/8/layout/list1"/>
    <dgm:cxn modelId="{4A07B9CD-0383-4F43-AD61-EB51FEEB150A}" type="presParOf" srcId="{0D604E4F-7923-D845-95DA-D384B65A5DA9}" destId="{DC064981-3258-704E-8139-0E0DF3DA03DF}" srcOrd="16" destOrd="0" presId="urn:microsoft.com/office/officeart/2005/8/layout/list1"/>
    <dgm:cxn modelId="{75948D0D-1704-3A4C-9E5E-250D50CAF2CF}" type="presParOf" srcId="{DC064981-3258-704E-8139-0E0DF3DA03DF}" destId="{CC4987FB-A680-1E4E-BCC7-8CBAA01326F2}" srcOrd="0" destOrd="0" presId="urn:microsoft.com/office/officeart/2005/8/layout/list1"/>
    <dgm:cxn modelId="{9A5CBE99-3631-7947-AFCB-916A085CA4F4}" type="presParOf" srcId="{DC064981-3258-704E-8139-0E0DF3DA03DF}" destId="{116B1042-6350-B744-910B-2C753B5727E5}" srcOrd="1" destOrd="0" presId="urn:microsoft.com/office/officeart/2005/8/layout/list1"/>
    <dgm:cxn modelId="{CE9780EE-FA11-B140-95B5-1CB11E1BED46}" type="presParOf" srcId="{0D604E4F-7923-D845-95DA-D384B65A5DA9}" destId="{3E35909D-224B-9C4A-B2CD-5D583524318F}" srcOrd="17" destOrd="0" presId="urn:microsoft.com/office/officeart/2005/8/layout/list1"/>
    <dgm:cxn modelId="{3A4D288D-446D-614E-9DF6-319EF5C71196}" type="presParOf" srcId="{0D604E4F-7923-D845-95DA-D384B65A5DA9}" destId="{AAC484E3-33A9-F64A-96C2-65F0F5A0B5A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0D952A-3FCF-C145-83D6-0481F210405F}" type="doc">
      <dgm:prSet loTypeId="urn:microsoft.com/office/officeart/2008/layout/VerticalCurved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ED7F3048-4DF0-DC4A-AD24-8D0B9C21EC40}">
      <dgm:prSet phldrT="[Texto]"/>
      <dgm:spPr/>
      <dgm:t>
        <a:bodyPr/>
        <a:lstStyle/>
        <a:p>
          <a:pPr algn="ctr"/>
          <a:r>
            <a:rPr lang="es-CO" b="0" i="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La Resolución número </a:t>
          </a:r>
          <a:r>
            <a:rPr lang="es-CO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1023</a:t>
          </a:r>
          <a:r>
            <a:rPr lang="es-CO" b="0" i="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 de 2010 (RUA para el sector manufacturero) seguirá vigente hasta el 31 de diciembre de 2024</a:t>
          </a:r>
          <a:endParaRPr lang="es-MX" dirty="0">
            <a:solidFill>
              <a:schemeClr val="bg1"/>
            </a:solidFill>
          </a:endParaRPr>
        </a:p>
      </dgm:t>
    </dgm:pt>
    <dgm:pt modelId="{C66B371A-11FC-D841-8B30-7C833B1E0781}" type="parTrans" cxnId="{E1713C4A-5D9B-B749-A58A-C9473041D0F8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B2748AEB-AF6F-054D-B8FE-480B880584F5}" type="sibTrans" cxnId="{E1713C4A-5D9B-B749-A58A-C9473041D0F8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DCC08A58-878B-3149-9E28-1ABFD3B32DF2}">
      <dgm:prSet phldrT="[Texto]"/>
      <dgm:spPr/>
      <dgm:t>
        <a:bodyPr/>
        <a:lstStyle/>
        <a:p>
          <a:pPr algn="ctr"/>
          <a:r>
            <a:rPr lang="es-CO" b="0" i="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Resolución número </a:t>
          </a:r>
          <a:r>
            <a:rPr lang="es-CO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1362</a:t>
          </a:r>
          <a:r>
            <a:rPr lang="es-CO" b="0" i="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 de 2007 (RESPEL) seguirá vigente hasta el 31 de diciembre de 2025</a:t>
          </a:r>
          <a:endParaRPr lang="es-MX" dirty="0">
            <a:solidFill>
              <a:schemeClr val="bg1"/>
            </a:solidFill>
          </a:endParaRPr>
        </a:p>
      </dgm:t>
    </dgm:pt>
    <dgm:pt modelId="{75F2C584-8ED7-8446-B149-A74D98B595B1}" type="parTrans" cxnId="{7472B34E-9F73-E844-8054-9C42A690EC7A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99DC6539-0694-E44D-9E69-F38477654812}" type="sibTrans" cxnId="{7472B34E-9F73-E844-8054-9C42A690EC7A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14040E90-3FB8-1E41-B7BC-F3A7E9F1994C}">
      <dgm:prSet/>
      <dgm:spPr/>
      <dgm:t>
        <a:bodyPr/>
        <a:lstStyle/>
        <a:p>
          <a:pPr algn="ctr"/>
          <a:r>
            <a:rPr lang="es-CO" b="0" i="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La Resolución número </a:t>
          </a:r>
          <a:r>
            <a:rPr lang="es-CO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rPr>
            <a:t>839</a:t>
          </a:r>
          <a:r>
            <a:rPr lang="es-CO" b="0" i="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 de 2023 (</a:t>
          </a:r>
          <a:r>
            <a:rPr lang="es-CO" i="1" dirty="0">
              <a:solidFill>
                <a:schemeClr val="bg1"/>
              </a:solidFill>
              <a:effectLst/>
              <a:latin typeface="Arial" panose="020B0604020202020204" pitchFamily="34" charset="0"/>
            </a:rPr>
            <a:t>Subsistema de Información sobre Uso de Recursos Naturales Renovables (SIUR), el Registro Único Ambiental (RUA), Registro de Emisiones y Transferencia de Contaminantes (RETC</a:t>
          </a:r>
          <a:r>
            <a:rPr lang="es-CO" i="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) </a:t>
          </a:r>
          <a:r>
            <a:rPr lang="es-CO" b="0" i="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inició vigencia el 28 de agosto de 2023</a:t>
          </a:r>
          <a:endParaRPr lang="es-CO" dirty="0">
            <a:solidFill>
              <a:schemeClr val="bg1"/>
            </a:solidFill>
            <a:latin typeface="Arial" panose="020B0604020202020204" pitchFamily="34" charset="0"/>
          </a:endParaRPr>
        </a:p>
      </dgm:t>
    </dgm:pt>
    <dgm:pt modelId="{7323DA87-2FEF-4342-95AB-F145ED1E8F8B}" type="parTrans" cxnId="{CBC22F08-AAC8-1941-AB44-1A8EF62DB84D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D49C2ABD-9025-CA4D-A4E7-FA7ED460C648}" type="sibTrans" cxnId="{CBC22F08-AAC8-1941-AB44-1A8EF62DB84D}">
      <dgm:prSet/>
      <dgm:spPr/>
      <dgm:t>
        <a:bodyPr/>
        <a:lstStyle/>
        <a:p>
          <a:pPr algn="ctr"/>
          <a:endParaRPr lang="es-MX">
            <a:solidFill>
              <a:schemeClr val="bg1"/>
            </a:solidFill>
          </a:endParaRPr>
        </a:p>
      </dgm:t>
    </dgm:pt>
    <dgm:pt modelId="{461B3255-271C-D24C-AFB8-23A1B831A008}" type="pres">
      <dgm:prSet presAssocID="{5A0D952A-3FCF-C145-83D6-0481F210405F}" presName="Name0" presStyleCnt="0">
        <dgm:presLayoutVars>
          <dgm:chMax val="7"/>
          <dgm:chPref val="7"/>
          <dgm:dir/>
        </dgm:presLayoutVars>
      </dgm:prSet>
      <dgm:spPr/>
    </dgm:pt>
    <dgm:pt modelId="{5E87ADED-31EA-644B-821B-0BDECF281CD8}" type="pres">
      <dgm:prSet presAssocID="{5A0D952A-3FCF-C145-83D6-0481F210405F}" presName="Name1" presStyleCnt="0"/>
      <dgm:spPr/>
    </dgm:pt>
    <dgm:pt modelId="{88668FD9-3EFC-F242-9599-C8978EED901F}" type="pres">
      <dgm:prSet presAssocID="{5A0D952A-3FCF-C145-83D6-0481F210405F}" presName="cycle" presStyleCnt="0"/>
      <dgm:spPr/>
    </dgm:pt>
    <dgm:pt modelId="{1A55F1DA-58CF-AE4F-BD6D-70B3B648EA76}" type="pres">
      <dgm:prSet presAssocID="{5A0D952A-3FCF-C145-83D6-0481F210405F}" presName="srcNode" presStyleLbl="node1" presStyleIdx="0" presStyleCnt="3"/>
      <dgm:spPr/>
    </dgm:pt>
    <dgm:pt modelId="{2212AEA1-807F-AC42-93A3-B4D81A9479D7}" type="pres">
      <dgm:prSet presAssocID="{5A0D952A-3FCF-C145-83D6-0481F210405F}" presName="conn" presStyleLbl="parChTrans1D2" presStyleIdx="0" presStyleCnt="1"/>
      <dgm:spPr/>
    </dgm:pt>
    <dgm:pt modelId="{97D45E0D-6353-0A4B-BEE8-00E9EAE72F3F}" type="pres">
      <dgm:prSet presAssocID="{5A0D952A-3FCF-C145-83D6-0481F210405F}" presName="extraNode" presStyleLbl="node1" presStyleIdx="0" presStyleCnt="3"/>
      <dgm:spPr/>
    </dgm:pt>
    <dgm:pt modelId="{56449E31-0A87-B444-8F3C-77AB5455BEE7}" type="pres">
      <dgm:prSet presAssocID="{5A0D952A-3FCF-C145-83D6-0481F210405F}" presName="dstNode" presStyleLbl="node1" presStyleIdx="0" presStyleCnt="3"/>
      <dgm:spPr/>
    </dgm:pt>
    <dgm:pt modelId="{07ED89E8-9666-EA44-90F4-322E7772648A}" type="pres">
      <dgm:prSet presAssocID="{14040E90-3FB8-1E41-B7BC-F3A7E9F1994C}" presName="text_1" presStyleLbl="node1" presStyleIdx="0" presStyleCnt="3">
        <dgm:presLayoutVars>
          <dgm:bulletEnabled val="1"/>
        </dgm:presLayoutVars>
      </dgm:prSet>
      <dgm:spPr/>
    </dgm:pt>
    <dgm:pt modelId="{693385D6-9D99-874F-BF07-FB0487F96030}" type="pres">
      <dgm:prSet presAssocID="{14040E90-3FB8-1E41-B7BC-F3A7E9F1994C}" presName="accent_1" presStyleCnt="0"/>
      <dgm:spPr/>
    </dgm:pt>
    <dgm:pt modelId="{16B8513B-DB2E-D840-973D-47AD671F40AD}" type="pres">
      <dgm:prSet presAssocID="{14040E90-3FB8-1E41-B7BC-F3A7E9F1994C}" presName="accentRepeatNode" presStyleLbl="solidFgAcc1" presStyleIdx="0" presStyleCnt="3"/>
      <dgm:spPr/>
    </dgm:pt>
    <dgm:pt modelId="{50046AFE-6AAF-6848-A9C0-8DD7657FB6C2}" type="pres">
      <dgm:prSet presAssocID="{ED7F3048-4DF0-DC4A-AD24-8D0B9C21EC40}" presName="text_2" presStyleLbl="node1" presStyleIdx="1" presStyleCnt="3">
        <dgm:presLayoutVars>
          <dgm:bulletEnabled val="1"/>
        </dgm:presLayoutVars>
      </dgm:prSet>
      <dgm:spPr/>
    </dgm:pt>
    <dgm:pt modelId="{278B654E-3B71-8745-B47A-0EAD0FFC7F49}" type="pres">
      <dgm:prSet presAssocID="{ED7F3048-4DF0-DC4A-AD24-8D0B9C21EC40}" presName="accent_2" presStyleCnt="0"/>
      <dgm:spPr/>
    </dgm:pt>
    <dgm:pt modelId="{1225EC83-FF91-D44F-970A-1CF8487B7C3B}" type="pres">
      <dgm:prSet presAssocID="{ED7F3048-4DF0-DC4A-AD24-8D0B9C21EC40}" presName="accentRepeatNode" presStyleLbl="solidFgAcc1" presStyleIdx="1" presStyleCnt="3"/>
      <dgm:spPr/>
    </dgm:pt>
    <dgm:pt modelId="{91A39350-9E27-CC4A-A0E9-15FE2C38DFD8}" type="pres">
      <dgm:prSet presAssocID="{DCC08A58-878B-3149-9E28-1ABFD3B32DF2}" presName="text_3" presStyleLbl="node1" presStyleIdx="2" presStyleCnt="3">
        <dgm:presLayoutVars>
          <dgm:bulletEnabled val="1"/>
        </dgm:presLayoutVars>
      </dgm:prSet>
      <dgm:spPr/>
    </dgm:pt>
    <dgm:pt modelId="{4A969866-A464-E847-86E9-7C516742041F}" type="pres">
      <dgm:prSet presAssocID="{DCC08A58-878B-3149-9E28-1ABFD3B32DF2}" presName="accent_3" presStyleCnt="0"/>
      <dgm:spPr/>
    </dgm:pt>
    <dgm:pt modelId="{4F1B7267-F826-8748-8847-62B771F45349}" type="pres">
      <dgm:prSet presAssocID="{DCC08A58-878B-3149-9E28-1ABFD3B32DF2}" presName="accentRepeatNode" presStyleLbl="solidFgAcc1" presStyleIdx="2" presStyleCnt="3"/>
      <dgm:spPr/>
    </dgm:pt>
  </dgm:ptLst>
  <dgm:cxnLst>
    <dgm:cxn modelId="{CBC22F08-AAC8-1941-AB44-1A8EF62DB84D}" srcId="{5A0D952A-3FCF-C145-83D6-0481F210405F}" destId="{14040E90-3FB8-1E41-B7BC-F3A7E9F1994C}" srcOrd="0" destOrd="0" parTransId="{7323DA87-2FEF-4342-95AB-F145ED1E8F8B}" sibTransId="{D49C2ABD-9025-CA4D-A4E7-FA7ED460C648}"/>
    <dgm:cxn modelId="{45D8DE24-F0EF-6A46-8622-288D5FC9C02E}" type="presOf" srcId="{ED7F3048-4DF0-DC4A-AD24-8D0B9C21EC40}" destId="{50046AFE-6AAF-6848-A9C0-8DD7657FB6C2}" srcOrd="0" destOrd="0" presId="urn:microsoft.com/office/officeart/2008/layout/VerticalCurvedList"/>
    <dgm:cxn modelId="{2DB34A2B-303A-4849-9ACE-8DD1BCD62E33}" type="presOf" srcId="{DCC08A58-878B-3149-9E28-1ABFD3B32DF2}" destId="{91A39350-9E27-CC4A-A0E9-15FE2C38DFD8}" srcOrd="0" destOrd="0" presId="urn:microsoft.com/office/officeart/2008/layout/VerticalCurvedList"/>
    <dgm:cxn modelId="{2E446E3F-4BF6-654D-8871-3224F1C808C4}" type="presOf" srcId="{D49C2ABD-9025-CA4D-A4E7-FA7ED460C648}" destId="{2212AEA1-807F-AC42-93A3-B4D81A9479D7}" srcOrd="0" destOrd="0" presId="urn:microsoft.com/office/officeart/2008/layout/VerticalCurvedList"/>
    <dgm:cxn modelId="{A2E73E49-53B8-D04D-AD5D-7DAFA9BC38D6}" type="presOf" srcId="{14040E90-3FB8-1E41-B7BC-F3A7E9F1994C}" destId="{07ED89E8-9666-EA44-90F4-322E7772648A}" srcOrd="0" destOrd="0" presId="urn:microsoft.com/office/officeart/2008/layout/VerticalCurvedList"/>
    <dgm:cxn modelId="{E1713C4A-5D9B-B749-A58A-C9473041D0F8}" srcId="{5A0D952A-3FCF-C145-83D6-0481F210405F}" destId="{ED7F3048-4DF0-DC4A-AD24-8D0B9C21EC40}" srcOrd="1" destOrd="0" parTransId="{C66B371A-11FC-D841-8B30-7C833B1E0781}" sibTransId="{B2748AEB-AF6F-054D-B8FE-480B880584F5}"/>
    <dgm:cxn modelId="{7472B34E-9F73-E844-8054-9C42A690EC7A}" srcId="{5A0D952A-3FCF-C145-83D6-0481F210405F}" destId="{DCC08A58-878B-3149-9E28-1ABFD3B32DF2}" srcOrd="2" destOrd="0" parTransId="{75F2C584-8ED7-8446-B149-A74D98B595B1}" sibTransId="{99DC6539-0694-E44D-9E69-F38477654812}"/>
    <dgm:cxn modelId="{0417CA80-FF2F-4548-8995-498528118702}" type="presOf" srcId="{5A0D952A-3FCF-C145-83D6-0481F210405F}" destId="{461B3255-271C-D24C-AFB8-23A1B831A008}" srcOrd="0" destOrd="0" presId="urn:microsoft.com/office/officeart/2008/layout/VerticalCurvedList"/>
    <dgm:cxn modelId="{7412CAFA-3775-FA46-A16D-74259FEF95B4}" type="presParOf" srcId="{461B3255-271C-D24C-AFB8-23A1B831A008}" destId="{5E87ADED-31EA-644B-821B-0BDECF281CD8}" srcOrd="0" destOrd="0" presId="urn:microsoft.com/office/officeart/2008/layout/VerticalCurvedList"/>
    <dgm:cxn modelId="{800C9F7C-5150-7B4A-AC88-D7C88DEB3D7B}" type="presParOf" srcId="{5E87ADED-31EA-644B-821B-0BDECF281CD8}" destId="{88668FD9-3EFC-F242-9599-C8978EED901F}" srcOrd="0" destOrd="0" presId="urn:microsoft.com/office/officeart/2008/layout/VerticalCurvedList"/>
    <dgm:cxn modelId="{5EDC11EF-F67A-604B-9BF9-B8E9EEC52749}" type="presParOf" srcId="{88668FD9-3EFC-F242-9599-C8978EED901F}" destId="{1A55F1DA-58CF-AE4F-BD6D-70B3B648EA76}" srcOrd="0" destOrd="0" presId="urn:microsoft.com/office/officeart/2008/layout/VerticalCurvedList"/>
    <dgm:cxn modelId="{4B3D7E95-C2AA-724A-B02C-E8DE004C998A}" type="presParOf" srcId="{88668FD9-3EFC-F242-9599-C8978EED901F}" destId="{2212AEA1-807F-AC42-93A3-B4D81A9479D7}" srcOrd="1" destOrd="0" presId="urn:microsoft.com/office/officeart/2008/layout/VerticalCurvedList"/>
    <dgm:cxn modelId="{9CB6EA37-B04E-2940-8D0C-10921EEB7DBF}" type="presParOf" srcId="{88668FD9-3EFC-F242-9599-C8978EED901F}" destId="{97D45E0D-6353-0A4B-BEE8-00E9EAE72F3F}" srcOrd="2" destOrd="0" presId="urn:microsoft.com/office/officeart/2008/layout/VerticalCurvedList"/>
    <dgm:cxn modelId="{03521C6F-D974-164F-9760-280F0AC59F0A}" type="presParOf" srcId="{88668FD9-3EFC-F242-9599-C8978EED901F}" destId="{56449E31-0A87-B444-8F3C-77AB5455BEE7}" srcOrd="3" destOrd="0" presId="urn:microsoft.com/office/officeart/2008/layout/VerticalCurvedList"/>
    <dgm:cxn modelId="{6AF6A61F-0A82-F347-AE69-B7E7E260627C}" type="presParOf" srcId="{5E87ADED-31EA-644B-821B-0BDECF281CD8}" destId="{07ED89E8-9666-EA44-90F4-322E7772648A}" srcOrd="1" destOrd="0" presId="urn:microsoft.com/office/officeart/2008/layout/VerticalCurvedList"/>
    <dgm:cxn modelId="{2997AD06-D1AB-A24E-A2E9-425EB9608481}" type="presParOf" srcId="{5E87ADED-31EA-644B-821B-0BDECF281CD8}" destId="{693385D6-9D99-874F-BF07-FB0487F96030}" srcOrd="2" destOrd="0" presId="urn:microsoft.com/office/officeart/2008/layout/VerticalCurvedList"/>
    <dgm:cxn modelId="{1D238DA9-E482-2047-8C00-6AFFC9A6E065}" type="presParOf" srcId="{693385D6-9D99-874F-BF07-FB0487F96030}" destId="{16B8513B-DB2E-D840-973D-47AD671F40AD}" srcOrd="0" destOrd="0" presId="urn:microsoft.com/office/officeart/2008/layout/VerticalCurvedList"/>
    <dgm:cxn modelId="{8AA96DF6-AFBE-0946-984F-180814A52389}" type="presParOf" srcId="{5E87ADED-31EA-644B-821B-0BDECF281CD8}" destId="{50046AFE-6AAF-6848-A9C0-8DD7657FB6C2}" srcOrd="3" destOrd="0" presId="urn:microsoft.com/office/officeart/2008/layout/VerticalCurvedList"/>
    <dgm:cxn modelId="{0F01E3C2-5D4E-A745-A6E7-E445B990B47C}" type="presParOf" srcId="{5E87ADED-31EA-644B-821B-0BDECF281CD8}" destId="{278B654E-3B71-8745-B47A-0EAD0FFC7F49}" srcOrd="4" destOrd="0" presId="urn:microsoft.com/office/officeart/2008/layout/VerticalCurvedList"/>
    <dgm:cxn modelId="{55927565-6D4D-E349-971F-E2B90EE31C7C}" type="presParOf" srcId="{278B654E-3B71-8745-B47A-0EAD0FFC7F49}" destId="{1225EC83-FF91-D44F-970A-1CF8487B7C3B}" srcOrd="0" destOrd="0" presId="urn:microsoft.com/office/officeart/2008/layout/VerticalCurvedList"/>
    <dgm:cxn modelId="{D5B2DAF9-EB4E-7543-B544-CFBE827C2A3B}" type="presParOf" srcId="{5E87ADED-31EA-644B-821B-0BDECF281CD8}" destId="{91A39350-9E27-CC4A-A0E9-15FE2C38DFD8}" srcOrd="5" destOrd="0" presId="urn:microsoft.com/office/officeart/2008/layout/VerticalCurvedList"/>
    <dgm:cxn modelId="{330B1081-78B6-B64A-B1B3-EFA210648C3C}" type="presParOf" srcId="{5E87ADED-31EA-644B-821B-0BDECF281CD8}" destId="{4A969866-A464-E847-86E9-7C516742041F}" srcOrd="6" destOrd="0" presId="urn:microsoft.com/office/officeart/2008/layout/VerticalCurvedList"/>
    <dgm:cxn modelId="{FC253FDC-6351-A148-92A7-2E8B311EB965}" type="presParOf" srcId="{4A969866-A464-E847-86E9-7C516742041F}" destId="{4F1B7267-F826-8748-8847-62B771F453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3B1EE-F799-EB49-A5DB-6D035659573E}">
      <dsp:nvSpPr>
        <dsp:cNvPr id="0" name=""/>
        <dsp:cNvSpPr/>
      </dsp:nvSpPr>
      <dsp:spPr>
        <a:xfrm>
          <a:off x="970874" y="2151"/>
          <a:ext cx="3078881" cy="18473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Concepto: </a:t>
          </a:r>
          <a:r>
            <a:rPr lang="es-CO" sz="13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</a:t>
          </a:r>
          <a:r>
            <a:rPr lang="es-CO" sz="13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 el conjunto que integra y estandariza la recopilación o acopio de datos, procesamiento, análisis y difusión, para contar con información normalizada, homogénea y sistemática sobre el uso y/o aprovechamiento de los recursos naturales renovables, originado por las actividades económicas.</a:t>
          </a:r>
          <a:endParaRPr lang="es-MX" sz="130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0874" y="2151"/>
        <a:ext cx="3078881" cy="1847329"/>
      </dsp:txXfrm>
    </dsp:sp>
    <dsp:sp modelId="{910EA4B6-9F25-6747-8CE5-4F413622B97C}">
      <dsp:nvSpPr>
        <dsp:cNvPr id="0" name=""/>
        <dsp:cNvSpPr/>
      </dsp:nvSpPr>
      <dsp:spPr>
        <a:xfrm>
          <a:off x="4357644" y="2151"/>
          <a:ext cx="3078881" cy="1847329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Alcance:</a:t>
          </a:r>
          <a:r>
            <a:rPr lang="es-CO" sz="13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</a:t>
          </a:r>
          <a:r>
            <a:rPr lang="es-CO" sz="13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aptaciones, vertimientos, consumo de energía, emisiones atmosféricas, residuos y demás factores que afecten el agua, el suelo, el aire, el clima y la biodiversidad del país.</a:t>
          </a:r>
          <a:endParaRPr lang="es-MX" sz="130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7644" y="2151"/>
        <a:ext cx="3078881" cy="1847329"/>
      </dsp:txXfrm>
    </dsp:sp>
    <dsp:sp modelId="{93F5B7E5-5CA6-F84B-A4AF-2ED1F963489A}">
      <dsp:nvSpPr>
        <dsp:cNvPr id="0" name=""/>
        <dsp:cNvSpPr/>
      </dsp:nvSpPr>
      <dsp:spPr>
        <a:xfrm>
          <a:off x="970874" y="2157369"/>
          <a:ext cx="3078881" cy="1847329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Administrador: </a:t>
          </a:r>
          <a:r>
            <a:rPr lang="es-CO" sz="13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Instituto de Hidrología, Meteorología y Estudios Ambientales (IDEAM)</a:t>
          </a:r>
          <a:endParaRPr lang="es-MX" sz="130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0874" y="2157369"/>
        <a:ext cx="3078881" cy="1847329"/>
      </dsp:txXfrm>
    </dsp:sp>
    <dsp:sp modelId="{18039CF4-282B-7E47-AE31-1D29A290083E}">
      <dsp:nvSpPr>
        <dsp:cNvPr id="0" name=""/>
        <dsp:cNvSpPr/>
      </dsp:nvSpPr>
      <dsp:spPr>
        <a:xfrm>
          <a:off x="4357644" y="2157369"/>
          <a:ext cx="3078881" cy="184732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Implementación: </a:t>
          </a:r>
          <a:r>
            <a:rPr lang="es-CO" sz="13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Autoridad Nacional de Licencias Ambientales (ANLA), las Corporaciones Autónomas Regionales y de Desarrollo Sostenible, las Autoridades Ambientales de los Grandes Centros Urbanos</a:t>
          </a:r>
          <a:endParaRPr lang="es-MX" sz="130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7644" y="2157369"/>
        <a:ext cx="3078881" cy="1847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07E40-A069-7B4D-A3EC-ADEF5EBEFBD1}">
      <dsp:nvSpPr>
        <dsp:cNvPr id="0" name=""/>
        <dsp:cNvSpPr/>
      </dsp:nvSpPr>
      <dsp:spPr>
        <a:xfrm>
          <a:off x="0" y="246132"/>
          <a:ext cx="40762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F9302-2E3B-FF43-8E5C-91C5670BC6AA}">
      <dsp:nvSpPr>
        <dsp:cNvPr id="0" name=""/>
        <dsp:cNvSpPr/>
      </dsp:nvSpPr>
      <dsp:spPr>
        <a:xfrm>
          <a:off x="203814" y="54252"/>
          <a:ext cx="2853407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852" tIns="0" rIns="107852" bIns="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Cierre (liquidación) del establecimiento</a:t>
          </a:r>
          <a:endParaRPr lang="es-MX" sz="90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548" y="72986"/>
        <a:ext cx="2815939" cy="346292"/>
      </dsp:txXfrm>
    </dsp:sp>
    <dsp:sp modelId="{89607F55-7CAE-434D-BAA2-385A864E47B2}">
      <dsp:nvSpPr>
        <dsp:cNvPr id="0" name=""/>
        <dsp:cNvSpPr/>
      </dsp:nvSpPr>
      <dsp:spPr>
        <a:xfrm>
          <a:off x="0" y="835812"/>
          <a:ext cx="40762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9DC06-644E-2C4A-A187-0ABBAD5D02F5}">
      <dsp:nvSpPr>
        <dsp:cNvPr id="0" name=""/>
        <dsp:cNvSpPr/>
      </dsp:nvSpPr>
      <dsp:spPr>
        <a:xfrm>
          <a:off x="203814" y="643932"/>
          <a:ext cx="2853407" cy="38376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852" tIns="0" rIns="107852" bIns="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establecimiento cambió de ubicación</a:t>
          </a:r>
          <a:endParaRPr lang="es-MX" sz="90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548" y="662666"/>
        <a:ext cx="2815939" cy="346292"/>
      </dsp:txXfrm>
    </dsp:sp>
    <dsp:sp modelId="{D20932C2-7B0D-1842-A1CF-0B1E9EB216EC}">
      <dsp:nvSpPr>
        <dsp:cNvPr id="0" name=""/>
        <dsp:cNvSpPr/>
      </dsp:nvSpPr>
      <dsp:spPr>
        <a:xfrm>
          <a:off x="0" y="1425493"/>
          <a:ext cx="40762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5A315-B463-854E-8BAE-52F7B24F22EE}">
      <dsp:nvSpPr>
        <dsp:cNvPr id="0" name=""/>
        <dsp:cNvSpPr/>
      </dsp:nvSpPr>
      <dsp:spPr>
        <a:xfrm>
          <a:off x="203814" y="1233613"/>
          <a:ext cx="2853407" cy="3837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852" tIns="0" rIns="107852" bIns="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persona natural o jurídica asociada al establecimiento cambia de número de identificación</a:t>
          </a:r>
          <a:endParaRPr lang="es-MX" sz="90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548" y="1252347"/>
        <a:ext cx="2815939" cy="346292"/>
      </dsp:txXfrm>
    </dsp:sp>
    <dsp:sp modelId="{B94C0C35-76EE-844F-BCBB-715F2AE0D904}">
      <dsp:nvSpPr>
        <dsp:cNvPr id="0" name=""/>
        <dsp:cNvSpPr/>
      </dsp:nvSpPr>
      <dsp:spPr>
        <a:xfrm>
          <a:off x="0" y="2015173"/>
          <a:ext cx="40762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EA439-CD90-BE4F-9CEB-29B9F2D7BC99}">
      <dsp:nvSpPr>
        <dsp:cNvPr id="0" name=""/>
        <dsp:cNvSpPr/>
      </dsp:nvSpPr>
      <dsp:spPr>
        <a:xfrm>
          <a:off x="203814" y="1823293"/>
          <a:ext cx="2853407" cy="38376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852" tIns="0" rIns="107852" bIns="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establecimiento fue fusionado con otro</a:t>
          </a:r>
          <a:endParaRPr lang="es-MX" sz="90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548" y="1842027"/>
        <a:ext cx="2815939" cy="346292"/>
      </dsp:txXfrm>
    </dsp:sp>
    <dsp:sp modelId="{AAC484E3-33A9-F64A-96C2-65F0F5A0B5AC}">
      <dsp:nvSpPr>
        <dsp:cNvPr id="0" name=""/>
        <dsp:cNvSpPr/>
      </dsp:nvSpPr>
      <dsp:spPr>
        <a:xfrm>
          <a:off x="0" y="2604853"/>
          <a:ext cx="40762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B1042-6350-B744-910B-2C753B5727E5}">
      <dsp:nvSpPr>
        <dsp:cNvPr id="0" name=""/>
        <dsp:cNvSpPr/>
      </dsp:nvSpPr>
      <dsp:spPr>
        <a:xfrm>
          <a:off x="203814" y="2412973"/>
          <a:ext cx="2853407" cy="3837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852" tIns="0" rIns="107852" bIns="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Cualquier otra que dé lugar a que el establecimiento no deba rendir (diligenciar) el registro</a:t>
          </a:r>
          <a:endParaRPr lang="es-MX" sz="90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548" y="2431707"/>
        <a:ext cx="2815939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2AEA1-807F-AC42-93A3-B4D81A9479D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D89E8-9666-EA44-90F4-322E7772648A}">
      <dsp:nvSpPr>
        <dsp:cNvPr id="0" name=""/>
        <dsp:cNvSpPr/>
      </dsp:nvSpPr>
      <dsp:spPr>
        <a:xfrm>
          <a:off x="564979" y="406400"/>
          <a:ext cx="8193366" cy="812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La Resolución número </a:t>
          </a:r>
          <a:r>
            <a:rPr lang="es-CO" sz="1400" b="0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839</a:t>
          </a:r>
          <a:r>
            <a:rPr lang="es-CO" sz="1400" b="0" i="0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 de 2023 (</a:t>
          </a:r>
          <a:r>
            <a:rPr lang="es-CO" sz="1400" i="1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Subsistema de Información sobre Uso de Recursos Naturales Renovables (SIUR), el Registro Único Ambiental (RUA), Registro de Emisiones y Transferencia de Contaminantes (RETC</a:t>
          </a:r>
          <a:r>
            <a:rPr lang="es-CO" sz="1400" i="0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) </a:t>
          </a:r>
          <a:r>
            <a:rPr lang="es-CO" sz="1400" b="0" i="0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inició vigencia el 28 de agosto de 2023</a:t>
          </a:r>
          <a:endParaRPr lang="es-CO" sz="1400" kern="1200" dirty="0">
            <a:solidFill>
              <a:schemeClr val="bg1"/>
            </a:solidFill>
            <a:latin typeface="Arial" panose="020B0604020202020204" pitchFamily="34" charset="0"/>
          </a:endParaRPr>
        </a:p>
      </dsp:txBody>
      <dsp:txXfrm>
        <a:off x="564979" y="406400"/>
        <a:ext cx="8193366" cy="812800"/>
      </dsp:txXfrm>
    </dsp:sp>
    <dsp:sp modelId="{16B8513B-DB2E-D840-973D-47AD671F40AD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46AFE-6AAF-6848-A9C0-8DD7657FB6C2}">
      <dsp:nvSpPr>
        <dsp:cNvPr id="0" name=""/>
        <dsp:cNvSpPr/>
      </dsp:nvSpPr>
      <dsp:spPr>
        <a:xfrm>
          <a:off x="860432" y="1625599"/>
          <a:ext cx="7897913" cy="81280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La Resolución número </a:t>
          </a:r>
          <a:r>
            <a:rPr lang="es-CO" sz="1400" b="0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1023</a:t>
          </a:r>
          <a:r>
            <a:rPr lang="es-CO" sz="1400" b="0" i="0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 de 2010 (RUA para el sector manufacturero) seguirá vigente hasta el 31 de diciembre de 2024</a:t>
          </a:r>
          <a:endParaRPr lang="es-MX" sz="1400" kern="1200" dirty="0">
            <a:solidFill>
              <a:schemeClr val="bg1"/>
            </a:solidFill>
          </a:endParaRPr>
        </a:p>
      </dsp:txBody>
      <dsp:txXfrm>
        <a:off x="860432" y="1625599"/>
        <a:ext cx="7897913" cy="812800"/>
      </dsp:txXfrm>
    </dsp:sp>
    <dsp:sp modelId="{1225EC83-FF91-D44F-970A-1CF8487B7C3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39350-9E27-CC4A-A0E9-15FE2C38DFD8}">
      <dsp:nvSpPr>
        <dsp:cNvPr id="0" name=""/>
        <dsp:cNvSpPr/>
      </dsp:nvSpPr>
      <dsp:spPr>
        <a:xfrm>
          <a:off x="564979" y="2844800"/>
          <a:ext cx="8193366" cy="8128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Resolución número </a:t>
          </a:r>
          <a:r>
            <a:rPr lang="es-CO" sz="1400" b="0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1362</a:t>
          </a:r>
          <a:r>
            <a:rPr lang="es-CO" sz="1400" b="0" i="0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 de 2007 (RESPEL) seguirá vigente hasta el 31 de diciembre de 2025</a:t>
          </a:r>
          <a:endParaRPr lang="es-MX" sz="1400" kern="1200" dirty="0">
            <a:solidFill>
              <a:schemeClr val="bg1"/>
            </a:solidFill>
          </a:endParaRPr>
        </a:p>
      </dsp:txBody>
      <dsp:txXfrm>
        <a:off x="564979" y="2844800"/>
        <a:ext cx="8193366" cy="812800"/>
      </dsp:txXfrm>
    </dsp:sp>
    <dsp:sp modelId="{4F1B7267-F826-8748-8847-62B771F45349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0T09:38:27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24575,'21'0'0,"-3"0"0,0 0 0,2 0 0,8 0 0,12 0 0,2 0 0,0 0 0,9 0 0,-9 0 0,12 0 0,0 0 0,-12 0 0,24 0 0,-32 0 0,32 0 0,-35 0 0,20 0 0,-9 0 0,26 0 0,-22 0 0,20 0 0,-35 0 0,20 0 0,-9 0 0,0 0 0,9 0 0,-20 0 0,9 0 0,-1 0 0,-8 0 0,8 0 0,-10 0 0,-1 0 0,0 0 0,11 0 0,-16 0 0,15 0 0,-18 0 0,0 0 0,6 0 0,-6 0 0,0 0 0,7 0 0,-15 0 0,14 0 0,-14 0 0,14 0 0,-14 0 0,14 0 0,-5 0 0,-1 0 0,-2 0 0,0 0 0,2 0 0,0 0 0,7 0 0,-15 0 0,6 0 0,0 0 0,-6 0 0,6 0 0,1 0 0,-7 0 0,6 0 0,5 0 0,-10 0 0,10 0 0,-13 0 0,0 0 0,0 0 0,1 0 0,-1 0 0,0 0 0,0 0 0,1 0 0,-1 0 0,0 0 0,0 0 0,0 0 0,1 0 0,-1 0 0,0 0 0,0 0 0,1 0 0,-1 0 0,0 0 0,0 0 0,0 0 0,1 0 0,-1 0 0,0 0 0,0 0 0,1 0 0,-1 0 0,0 0 0,0 0 0,0 0 0,1 0 0,-1 0 0,0 0 0,0 0 0,1 0 0,-1 0 0,0 0 0,0 0 0,0 0 0,1 0 0,-1 0 0,0 0 0,0 0 0,1 0 0,-1 0 0,0 0 0,0 0 0,1 0 0,-1 0 0,0 0 0,0 0 0,0 0 0,1 0 0,-1 0 0,0 0 0,0 0 0,1 0 0,-1 0 0,0 0 0,0 0 0,0 0 0,1 0 0,-1 0 0,0 0 0,0 0 0,1 0 0,-1 0 0,0 0 0,0 0 0,0 0 0,1 0 0,-1 0 0,0 0 0,0 0 0,1 0 0,-1 0 0,0 0 0,0 0 0,0 0 0,1 0 0,-1 0 0,0 0 0,0 0 0,1 0 0,-1 0 0,-5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0T09:38:59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24575,'11'0'0,"-1"0"0,8 0 0,-6 0 0,14 0 0,6 0 0,-1 0 0,8 0 0,-11 0 0,0 0 0,12 0 0,-9 0 0,8 0 0,-11 0 0,12 0 0,-9 0 0,8 0 0,-11 0 0,12 0 0,-17 0 0,26 0 0,-34 0 0,34 0 0,-26 0 0,16 0 0,-11 0 0,12 0 0,-17 0 0,25 0 0,-25 0 0,17 0 0,-12 0 0,11 0 0,-8 0 0,9 0 0,-12 0 0,0 0 0,0 0 0,0 0 0,0 0 0,0 0 0,13 0 0,-10 0 0,10 0 0,-13 0 0,0 0 0,-8 0 0,6 0 0,-6 0 0,8 0 0,-7 0 0,5 0 0,-6 0 0,0 0 0,6 0 0,-6 0 0,0 0 0,7 0 0,-15 0 0,6 0 0,0 0 0,-6 0 0,14 0 0,-13 0 0,13 0 0,-14 0 0,6 0 0,0 0 0,-6 0 0,19 0 0,-18 0 0,10 0 0,-13 0 0,9 0 0,-7 0 0,6 0 0,0 0 0,-6 0 0,14 0 0,-13 0 0,5 0 0,-8 0 0,8 0 0,-6 0 0,7 0 0,-9 0 0,8 0 0,-1 0 0,10 0 0,-10 0 0,1 0 0,0 0 0,-6 0 0,6 0 0,-7 0 0,7 0 0,-6 0 0,6 0 0,-8 5 0,9-4 0,-7 3 0,6-4 0,-8 0 0,8 0 0,-5 0 0,5 0 0,-8 0 0,0 0 0,0 0 0,1 0 0,-1 0 0,0 0 0,0 0 0,1 0 0,-1 0 0,0 0 0,0 0 0,0 0 0,1 0 0,-1 0 0,0 0 0,0 0 0,1 0 0,-1 0 0,0 0 0,0 0 0,0 0 0,1 0 0,-1 0 0,0 0 0,0 0 0,1 0 0,-1 0 0,0 0 0,0 0 0,0 0 0,1 0 0,-1 0 0,0 0 0,0 0 0,1 0 0,-1 0 0,0 0 0,0 0 0,0 0 0,1 0 0,-1 0 0,0 0 0,0 0 0,1 0 0,-1 0 0,0 0 0,0 0 0,0 0 0,1 0 0,-1 0 0,0 0 0,0 0 0,1 0 0,-1 0 0,0 0 0,0 0 0,0 0 0,1 0 0,-1 0 0,0 0 0,0 0 0,1 0 0,-1 0 0,0 0 0,0 0 0,1 0 0,-1 0 0,0 0 0,0 0 0,0 0 0,1 0 0,-1 0 0,0 0 0,0 0 0,1 0 0,-1 0 0,0 0 0,0 0 0,0 0 0,1 0 0,-1 0 0,0 0 0,0 0 0,1 0 0,-1 0 0,0 0 0,0 0 0,0 0 0,1 0 0,-1 0 0,0 0 0,-4 0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0T09:39:05.0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65 16383,'42'0'0,"1"0"0,-23 0 0,8 0 0,0 0 0,1 0 0,-9 0 0,6 0 0,-6 0 0,8 0 0,0 0 0,0 0 0,12 0 0,-9 0 0,8 0 0,-11 0 0,12 0 0,-9 0 0,8 0 0,-11 0 0,0 0 0,12 0 0,-9 0 0,8 0 0,-11 0 0,0 0 0,0 0 0,0 0 0,1 0 0,-1 0 0,0 0 0,0 0 0,0 0 0,0 0 0,0 0 0,-8 0 0,6 0 0,-5 0 0,-1-4 0,6 3 0,-6-4 0,0 5 0,6 0 0,-14-4 0,15 3 0,-15-4 0,14 5 0,-14 0 0,14-6 0,-14 4 0,15-4 0,-15 6 0,14 0 0,-14 0 0,14 0 0,-14-5 0,7 4 0,-1-3 0,-6 4 0,11 0 0,-12 0 0,16 0 0,-13 0 0,8 0 0,-7-5 0,-4 4 0,9-3 0,-4 4 0,0 0 0,3-5 0,-8 4 0,9-4 0,-5 5 0,1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7485-C8AD-0946-9563-7B0417269C9F}" type="datetimeFigureOut">
              <a:rPr lang="es-ES" smtClean="0"/>
              <a:t>20/4/24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1617-8FD5-1F4B-8DDC-8F5A901E30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88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03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03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20/4/24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0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20/4/24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0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20/4/24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20/4/24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2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20/4/24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84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20/4/24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9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20/4/24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20/4/24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75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20/4/24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7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20/4/24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20/4/24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38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A262-E8FC-C24C-8B73-F800B66B0C00}" type="datetimeFigureOut">
              <a:rPr lang="es-ES" smtClean="0"/>
              <a:t>20/4/24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caldiabogota.gov.co/sisjur/normas/Norma1.jsp?dt=S&amp;i=36360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2_VI%20Seminario%20GO%20Resolucion%20839%20de%202023_RUA_Anexo%202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00DEF0B-254A-45D4-BE5F-DC9E6329A5B3}"/>
              </a:ext>
            </a:extLst>
          </p:cNvPr>
          <p:cNvSpPr/>
          <p:nvPr/>
        </p:nvSpPr>
        <p:spPr>
          <a:xfrm rot="16200000">
            <a:off x="-1808917" y="1499495"/>
            <a:ext cx="3894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dirty="0"/>
              <a:t>CM-FR-006  26-07-2022 Versión 11</a:t>
            </a:r>
          </a:p>
        </p:txBody>
      </p:sp>
    </p:spTree>
    <p:extLst>
      <p:ext uri="{BB962C8B-B14F-4D97-AF65-F5344CB8AC3E}">
        <p14:creationId xmlns:p14="http://schemas.microsoft.com/office/powerpoint/2010/main" val="330632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FEB929B-2B90-B146-A2A6-B67ABF157527}"/>
              </a:ext>
            </a:extLst>
          </p:cNvPr>
          <p:cNvSpPr txBox="1">
            <a:spLocks/>
          </p:cNvSpPr>
          <p:nvPr/>
        </p:nvSpPr>
        <p:spPr>
          <a:xfrm>
            <a:off x="5755906" y="1915127"/>
            <a:ext cx="3210025" cy="94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INFORMACIÓN A DILIGENCIAR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858FA81-4371-CC4C-85E9-430D0EED4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48" y="501045"/>
            <a:ext cx="5383831" cy="414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0235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86F73-34D6-6544-A6D3-0FF2DC0A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280"/>
            <a:ext cx="8229600" cy="857250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VALIDACIÓN Y TRANSMISIÓN DE LA INFORMACIÓN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43D337-04B1-8047-8B64-91585CA8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96" y="1796917"/>
            <a:ext cx="3075272" cy="2245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La validación la hacen las Autoridades Ambientales y deben</a:t>
            </a:r>
            <a:r>
              <a:rPr lang="es-CO" sz="2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transmitir los registros validados al SIUR a más tardar el 31 de agosto de cada año.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DD3BB1-EA09-5648-9CB2-715DC4EC53B5}"/>
              </a:ext>
            </a:extLst>
          </p:cNvPr>
          <p:cNvSpPr txBox="1"/>
          <p:nvPr/>
        </p:nvSpPr>
        <p:spPr>
          <a:xfrm>
            <a:off x="4403558" y="1620047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Si durante la validación de la información, la autoridad ambiental identifica no conformidades, el establecimiento tendrá un plazo de </a:t>
            </a:r>
            <a:r>
              <a:rPr lang="es-CO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quince (15) días hábiles </a:t>
            </a:r>
            <a:r>
              <a:rPr lang="es-CO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contados a partir de su notificación, para revisar, ajustar cuando aplique, cerrar y enviar nuevamente el registro a través de la herramienta informática de diligenciamiento.</a:t>
            </a:r>
            <a:endParaRPr lang="es-CO" dirty="0"/>
          </a:p>
        </p:txBody>
      </p:sp>
      <p:sp>
        <p:nvSpPr>
          <p:cNvPr id="6" name="Flecha a la derecha con bandas 5">
            <a:extLst>
              <a:ext uri="{FF2B5EF4-FFF2-40B4-BE49-F238E27FC236}">
                <a16:creationId xmlns:a16="http://schemas.microsoft.com/office/drawing/2014/main" id="{46FD0629-0FBC-9847-BBF2-5447A31CC735}"/>
              </a:ext>
            </a:extLst>
          </p:cNvPr>
          <p:cNvSpPr/>
          <p:nvPr/>
        </p:nvSpPr>
        <p:spPr>
          <a:xfrm>
            <a:off x="3484344" y="2571750"/>
            <a:ext cx="904775" cy="587141"/>
          </a:xfrm>
          <a:prstGeom prst="stripedRightArrow">
            <a:avLst/>
          </a:prstGeom>
          <a:solidFill>
            <a:schemeClr val="accent3"/>
          </a:solidFill>
        </p:spPr>
        <p:txBody>
          <a:bodyPr wrap="non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09875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DD3BE-28F8-534D-8BB6-80BCA51D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514"/>
            <a:ext cx="8229600" cy="1043981"/>
          </a:xfrm>
        </p:spPr>
        <p:txBody>
          <a:bodyPr>
            <a:noAutofit/>
          </a:bodyPr>
          <a:lstStyle/>
          <a:p>
            <a:r>
              <a:rPr lang="es-CO" sz="3200" b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CANCELACIÓN DEL REGISTRO ÚNICO AMBIENTAL (RUA)</a:t>
            </a:r>
            <a:endParaRPr lang="es-CO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44C54E-7796-7744-9EF8-1B5F1C597E01}"/>
              </a:ext>
            </a:extLst>
          </p:cNvPr>
          <p:cNvSpPr txBox="1"/>
          <p:nvPr/>
        </p:nvSpPr>
        <p:spPr>
          <a:xfrm>
            <a:off x="91440" y="2028055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Debe ser radicada por las personas naturales o representante legal de personas jurídicas </a:t>
            </a:r>
            <a:r>
              <a:rPr lang="es-CO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ante la autoridad ambiental donde se encuentra inscrito</a:t>
            </a:r>
            <a:r>
              <a:rPr lang="es-CO" sz="16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indicando la </a:t>
            </a:r>
            <a:r>
              <a:rPr lang="es-CO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causal de cancelación </a:t>
            </a:r>
            <a:r>
              <a:rPr lang="es-CO" sz="16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del RUA y la </a:t>
            </a:r>
            <a:r>
              <a:rPr lang="es-CO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fecha desde la cual se solicita aplicar la cancelación</a:t>
            </a:r>
            <a:r>
              <a:rPr lang="es-CO" sz="16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anexando los </a:t>
            </a:r>
            <a:r>
              <a:rPr lang="es-CO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soportes técnicos y/o jurídicos que sustentan dicha solicitud</a:t>
            </a:r>
            <a:r>
              <a:rPr lang="es-CO" sz="16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s-CO" sz="1600" dirty="0"/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C2F3BCD0-0012-D748-B1E5-2229AAB9155E}"/>
              </a:ext>
            </a:extLst>
          </p:cNvPr>
          <p:cNvSpPr/>
          <p:nvPr/>
        </p:nvSpPr>
        <p:spPr>
          <a:xfrm>
            <a:off x="4225493" y="1694046"/>
            <a:ext cx="750771" cy="284907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FC6FEE7-690F-C840-BE9E-F7CA8186B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745964"/>
              </p:ext>
            </p:extLst>
          </p:nvPr>
        </p:nvGraphicFramePr>
        <p:xfrm>
          <a:off x="4976264" y="1617044"/>
          <a:ext cx="4076296" cy="298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39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457201" y="2601366"/>
            <a:ext cx="8591106" cy="1993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CO" sz="44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DE EMISIONES Y TRANSFERENCIA DE CONTAMINANTES (RETC)</a:t>
            </a:r>
            <a:endParaRPr lang="es-ES" sz="44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7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CFFAF9-1CA1-564A-B3D2-71CECC259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5889"/>
            <a:ext cx="8229600" cy="367985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</a:rPr>
              <a:t>Es un </a:t>
            </a:r>
            <a:r>
              <a:rPr lang="es-CO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catálogo o base de datos </a:t>
            </a:r>
            <a:r>
              <a:rPr lang="es-CO" b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accesible al público de las e</a:t>
            </a:r>
            <a:r>
              <a:rPr lang="es-CO" b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misiones y transferencias de contaminantes potencialmente dañinos a la salud o al ambiente</a:t>
            </a:r>
            <a:r>
              <a:rPr lang="es-CO" b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provenientes de diversas fuentes. </a:t>
            </a:r>
          </a:p>
          <a:p>
            <a:pPr marL="0" indent="0" algn="ctr">
              <a:buNone/>
            </a:pPr>
            <a:endParaRPr lang="es-CO" b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b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 RETC, incluye información sobre las </a:t>
            </a:r>
            <a:r>
              <a:rPr lang="es-CO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emisiones y transferencias al aire, al agua y al suelo</a:t>
            </a:r>
            <a:r>
              <a:rPr lang="es-CO" b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así como sobre los </a:t>
            </a:r>
            <a:r>
              <a:rPr lang="es-CO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residuos transportados </a:t>
            </a:r>
            <a:r>
              <a:rPr lang="es-CO" b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 los sitios de aprovechamiento, tratamiento y disposición final.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7503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A88692-9A7A-8D4E-B6A6-20E272A7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50" y="904775"/>
            <a:ext cx="8229600" cy="355172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CO" b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La información del Registro Único Ambiental (RUA), se </a:t>
            </a:r>
            <a:r>
              <a:rPr lang="es-CO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organiza y procesa automáticamente por la herramienta informática para generar el RETC</a:t>
            </a:r>
            <a:r>
              <a:rPr lang="es-CO" b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por tanto, </a:t>
            </a:r>
            <a:r>
              <a:rPr lang="es-CO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los establecimientos no tendrán que reportar la información del RETC en un registro adicional</a:t>
            </a:r>
            <a:r>
              <a:rPr lang="es-CO" b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 algn="ctr">
              <a:buNone/>
            </a:pPr>
            <a:endParaRPr lang="es-CO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b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 RETC se pondrá a disposición del público, a través de un portal web diseñado para tal fin.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0460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1601E81-0B69-0C46-B102-9EF7341E8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56" y="0"/>
            <a:ext cx="8274281" cy="507477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5FDE502-3C54-E249-B617-F5D3F52230E7}"/>
              </a:ext>
            </a:extLst>
          </p:cNvPr>
          <p:cNvSpPr/>
          <p:nvPr/>
        </p:nvSpPr>
        <p:spPr>
          <a:xfrm>
            <a:off x="885524" y="0"/>
            <a:ext cx="808522" cy="25025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981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416A5-BB75-5E42-9D4A-27F1891B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051544E-7D47-CB40-AD40-E0F48EBA8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05" y="0"/>
            <a:ext cx="9025205" cy="5143500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5F35D47-56EC-7E43-97D1-85B153B60EBD}"/>
              </a:ext>
            </a:extLst>
          </p:cNvPr>
          <p:cNvSpPr/>
          <p:nvPr/>
        </p:nvSpPr>
        <p:spPr>
          <a:xfrm>
            <a:off x="76431" y="9335"/>
            <a:ext cx="982348" cy="346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4EBCFDF-D36A-6949-94A4-1BAFCE4E8187}"/>
              </a:ext>
            </a:extLst>
          </p:cNvPr>
          <p:cNvSpPr/>
          <p:nvPr/>
        </p:nvSpPr>
        <p:spPr>
          <a:xfrm>
            <a:off x="866274" y="4263992"/>
            <a:ext cx="2415941" cy="115503"/>
          </a:xfrm>
          <a:prstGeom prst="ellipse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103E902-4C2A-2443-8CCF-94882116A22F}"/>
              </a:ext>
            </a:extLst>
          </p:cNvPr>
          <p:cNvSpPr/>
          <p:nvPr/>
        </p:nvSpPr>
        <p:spPr>
          <a:xfrm>
            <a:off x="457200" y="4186989"/>
            <a:ext cx="3392905" cy="7505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6065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FBBC982-098D-7648-98A9-E87357112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57114"/>
            <a:ext cx="8229600" cy="2429272"/>
          </a:xfrm>
        </p:spPr>
      </p:pic>
      <p:pic>
        <p:nvPicPr>
          <p:cNvPr id="4" name="Gráfico 3" descr="Right pointing backhand index contorno">
            <a:extLst>
              <a:ext uri="{FF2B5EF4-FFF2-40B4-BE49-F238E27FC236}">
                <a16:creationId xmlns:a16="http://schemas.microsoft.com/office/drawing/2014/main" id="{4E14624E-0BC3-1648-A2B6-57627CF31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446" y="916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34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75637D3-3D17-3F4A-B002-B4E66B9AB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61760"/>
            <a:ext cx="8229600" cy="2970343"/>
          </a:xfrm>
        </p:spPr>
      </p:pic>
    </p:spTree>
    <p:extLst>
      <p:ext uri="{BB962C8B-B14F-4D97-AF65-F5344CB8AC3E}">
        <p14:creationId xmlns:p14="http://schemas.microsoft.com/office/powerpoint/2010/main" val="3445810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462" y="673787"/>
            <a:ext cx="8877299" cy="2679013"/>
          </a:xfrm>
        </p:spPr>
        <p:txBody>
          <a:bodyPr anchor="ctr">
            <a:normAutofit/>
          </a:bodyPr>
          <a:lstStyle/>
          <a:p>
            <a:pPr algn="ctr">
              <a:spcAft>
                <a:spcPts val="0"/>
              </a:spcAft>
            </a:pPr>
            <a:r>
              <a:rPr lang="es-CO" sz="3600" b="1" dirty="0">
                <a:solidFill>
                  <a:srgbClr val="B4C320"/>
                </a:solidFill>
                <a:latin typeface="Arial" charset="0"/>
                <a:ea typeface="+mj-ea"/>
                <a:cs typeface="Arial" charset="0"/>
              </a:rPr>
              <a:t>RESOLUCIÓN 839 DE 2023</a:t>
            </a:r>
          </a:p>
          <a:p>
            <a:pPr algn="ctr">
              <a:spcAft>
                <a:spcPts val="0"/>
              </a:spcAft>
            </a:pPr>
            <a:r>
              <a:rPr lang="es-CO" sz="1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endParaRPr lang="es-CO" sz="1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CO" sz="1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Por la cual se sustituye la Resolución número </a:t>
            </a:r>
            <a:r>
              <a:rPr lang="es-CO" sz="1600" b="0" i="1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2"/>
              </a:rPr>
              <a:t>0941</a:t>
            </a:r>
            <a:r>
              <a:rPr lang="es-CO" sz="1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de 2009 en lo relacionado con el Subsistema de Información sobre Uso de Recursos Naturales Renovables (SIUR) y el Registro Único Ambiental (RUA), se adoptan el Protocolo para el monitoreo y seguimiento del SIUR para los sectores productivos y el Registro de Emisiones y Transferencia de Contaminantes (RETC) y se toman otras determinaciones.</a:t>
            </a:r>
            <a:endParaRPr lang="es-CO" sz="1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CO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endParaRPr lang="es-CO" sz="1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2D0E12-B46D-384C-8F68-5AB8F92A8705}"/>
              </a:ext>
            </a:extLst>
          </p:cNvPr>
          <p:cNvSpPr txBox="1"/>
          <p:nvPr/>
        </p:nvSpPr>
        <p:spPr>
          <a:xfrm>
            <a:off x="266700" y="3200400"/>
            <a:ext cx="88773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_tradnl" sz="3200" dirty="0">
                <a:latin typeface="Arial" charset="0"/>
                <a:ea typeface="Arial" charset="0"/>
                <a:cs typeface="Arial" charset="0"/>
              </a:rPr>
              <a:t>Sandra Milena Silva Arroyave</a:t>
            </a:r>
          </a:p>
          <a:p>
            <a:pPr marL="0" indent="0" algn="ctr">
              <a:buNone/>
            </a:pP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Doctora en Estudios Organizacionales</a:t>
            </a:r>
          </a:p>
          <a:p>
            <a:pPr marL="0" indent="0" algn="ctr">
              <a:buNone/>
            </a:pP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Magíster en Administración</a:t>
            </a:r>
          </a:p>
          <a:p>
            <a:pPr marL="0" indent="0" algn="ctr">
              <a:buNone/>
            </a:pP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Especialista en Gerencia de la Seguridad y Salud en el Trabajo</a:t>
            </a:r>
          </a:p>
          <a:p>
            <a:pPr marL="0" indent="0" algn="ctr">
              <a:buNone/>
            </a:pP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Ingeniera Ambiental</a:t>
            </a:r>
          </a:p>
        </p:txBody>
      </p:sp>
    </p:spTree>
    <p:extLst>
      <p:ext uri="{BB962C8B-B14F-4D97-AF65-F5344CB8AC3E}">
        <p14:creationId xmlns:p14="http://schemas.microsoft.com/office/powerpoint/2010/main" val="189554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8A3805F-0B6D-6A40-816B-F4176CB84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574" y="1401078"/>
            <a:ext cx="8229600" cy="2046571"/>
          </a:xfrm>
        </p:spPr>
      </p:pic>
    </p:spTree>
    <p:extLst>
      <p:ext uri="{BB962C8B-B14F-4D97-AF65-F5344CB8AC3E}">
        <p14:creationId xmlns:p14="http://schemas.microsoft.com/office/powerpoint/2010/main" val="391219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B0338-35CF-DC42-992C-4CC85514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77AC685-CE81-E944-96F5-87EF3763A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1236" y="0"/>
            <a:ext cx="3582764" cy="2223436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F53A51-5F1C-A149-A715-931DDAF00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70629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3432AD4-4774-7D4C-9F26-BC977A889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629" y="2223436"/>
            <a:ext cx="3473371" cy="182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7A009CD-0074-8D4B-AC21-B4D240E21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073" y="555257"/>
            <a:ext cx="7810033" cy="3998124"/>
          </a:xfrm>
        </p:spPr>
      </p:pic>
    </p:spTree>
    <p:extLst>
      <p:ext uri="{BB962C8B-B14F-4D97-AF65-F5344CB8AC3E}">
        <p14:creationId xmlns:p14="http://schemas.microsoft.com/office/powerpoint/2010/main" val="244888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2ACE59-E9A7-D44E-8CDC-643C3E526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44893"/>
            <a:ext cx="8229600" cy="391123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A nivel nacional se cuenta con la Norma Técnica Colombiana ISO 14064-1 la cual establece los principios y requisitos para la estimación y reporte de emisiones de GEI a nivel de organización. La misma establece tres alcances de cuantificación de emisiones de GEI, a saber “emisiones y remociones directas” (alcance 1), “emisiones indirectas por energía” (alcance 2) y “otras emisiones indirectas” (alcance 3)105. </a:t>
            </a:r>
          </a:p>
          <a:p>
            <a:pPr marL="0" indent="0" algn="ctr">
              <a:buNone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efectos del reporte en esta sección se incluirán todas las fuentes de emisión del alcance 1 que el establecimiento tenga disponible.</a:t>
            </a:r>
          </a:p>
        </p:txBody>
      </p:sp>
    </p:spTree>
    <p:extLst>
      <p:ext uri="{BB962C8B-B14F-4D97-AF65-F5344CB8AC3E}">
        <p14:creationId xmlns:p14="http://schemas.microsoft.com/office/powerpoint/2010/main" val="2056669307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A4CD8C6-7884-9B43-B7E1-1AC76BA83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5"/>
            <a:ext cx="9144000" cy="28724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0D6C75-7AE9-5847-9B51-DA2984C6D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8896"/>
            <a:ext cx="9144000" cy="69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3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B9D23-713A-124E-83EF-9078C82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1DBB417-8566-FB49-A1BC-466802A73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516686" cy="51435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CF0A2C-F9ED-E843-A7A0-62FB03D9D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522" y="0"/>
            <a:ext cx="3672478" cy="332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0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C1D56-6651-6E45-872E-A9108B46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EA0B6E9-0890-8544-97D1-D7CB413BC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2963" y="1322698"/>
            <a:ext cx="3612702" cy="241391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E2711E-D1E5-4E40-8392-C723DDFFF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342" y="0"/>
            <a:ext cx="3606323" cy="13740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B5DCC6-DB70-194E-B6FF-731F36C7A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693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5B0A95B-C728-3142-8B41-77E976273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787" y="874712"/>
            <a:ext cx="7518662" cy="3394075"/>
          </a:xfrm>
        </p:spPr>
      </p:pic>
    </p:spTree>
    <p:extLst>
      <p:ext uri="{BB962C8B-B14F-4D97-AF65-F5344CB8AC3E}">
        <p14:creationId xmlns:p14="http://schemas.microsoft.com/office/powerpoint/2010/main" val="335892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2295626" y="3823774"/>
            <a:ext cx="8591106" cy="199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CO" sz="44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</a:t>
            </a:r>
            <a:endParaRPr lang="es-ES" sz="44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2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CCB0267-1001-D44D-9377-294AA883E8AB}"/>
              </a:ext>
            </a:extLst>
          </p:cNvPr>
          <p:cNvSpPr txBox="1"/>
          <p:nvPr/>
        </p:nvSpPr>
        <p:spPr>
          <a:xfrm>
            <a:off x="374182" y="525036"/>
            <a:ext cx="8395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CO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s-CO" sz="2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endParaRPr lang="es-CO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s-CO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4437FC9-3B9C-0D49-95A3-3629C8D62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867454"/>
              </p:ext>
            </p:extLst>
          </p:nvPr>
        </p:nvGraphicFramePr>
        <p:xfrm>
          <a:off x="137961" y="525036"/>
          <a:ext cx="881353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899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457201" y="2601366"/>
            <a:ext cx="8591106" cy="1993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CO" sz="44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Subsistema de Información sobre Uso de Recursos Naturales Renovables (SIUR)</a:t>
            </a:r>
            <a:endParaRPr lang="es-ES" sz="44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44564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59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1EE5D3D-0AA0-1242-BEF4-39DD26C90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732783"/>
              </p:ext>
            </p:extLst>
          </p:nvPr>
        </p:nvGraphicFramePr>
        <p:xfrm>
          <a:off x="266700" y="596900"/>
          <a:ext cx="8407400" cy="4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27603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457201" y="2601366"/>
            <a:ext cx="8591106" cy="199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CO" sz="44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ÚNICO AMBIENTAL (RUA)</a:t>
            </a:r>
            <a:endParaRPr lang="es-ES" sz="44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4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4B72C5-99D7-42A8-81C5-06617E1B8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9730"/>
            <a:ext cx="8229600" cy="40948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E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B6A0ADB-9E5C-0E44-BDD3-9104FC7A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600" cy="857250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ÁMBITO DE APLICACIÓN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1A3F929-58E7-3A4A-A995-EBBF380B4AB4}"/>
              </a:ext>
            </a:extLst>
          </p:cNvPr>
          <p:cNvSpPr txBox="1"/>
          <p:nvPr/>
        </p:nvSpPr>
        <p:spPr>
          <a:xfrm>
            <a:off x="457200" y="1499429"/>
            <a:ext cx="8229600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ctr"/>
            <a:r>
              <a:rPr lang="es-CO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(…) deberá ser diligenciado y actualizado por las </a:t>
            </a:r>
            <a:r>
              <a:rPr lang="es-CO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personas naturales y jurídicas</a:t>
            </a:r>
            <a:r>
              <a:rPr lang="es-CO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que, de acuerdo con la normativa ambiental vigente, </a:t>
            </a:r>
            <a:r>
              <a:rPr lang="es-CO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requieran de licencia ambiental, plan de manejo ambiental, permisos, concesiones y demás autorizaciones ambientales para el uso y/o aprovechamiento de los recursos naturales renovables</a:t>
            </a:r>
            <a:r>
              <a:rPr lang="es-CO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así como </a:t>
            </a:r>
            <a:r>
              <a:rPr lang="es-CO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los generadores obligados a reportar en el Registro de generadores de residuos peligrosos</a:t>
            </a:r>
            <a:r>
              <a:rPr lang="es-CO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0ECA8-9CEC-9247-9F9A-3D5C4FEE4B57}"/>
              </a:ext>
            </a:extLst>
          </p:cNvPr>
          <p:cNvSpPr txBox="1"/>
          <p:nvPr/>
        </p:nvSpPr>
        <p:spPr>
          <a:xfrm>
            <a:off x="4191802" y="3671778"/>
            <a:ext cx="4494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INSCRIBIR Y REGISTRAR POR CADA SEDE QUE TENGA LA ORGANIZACIÓN</a:t>
            </a:r>
          </a:p>
        </p:txBody>
      </p:sp>
      <p:pic>
        <p:nvPicPr>
          <p:cNvPr id="16" name="Gráfico 15" descr="Right pointing backhand index contorno">
            <a:extLst>
              <a:ext uri="{FF2B5EF4-FFF2-40B4-BE49-F238E27FC236}">
                <a16:creationId xmlns:a16="http://schemas.microsoft.com/office/drawing/2014/main" id="{944040A0-D708-D444-956B-5CC90AF24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7402" y="35377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0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1690D26-7E30-4011-B38A-C5487C618575}"/>
              </a:ext>
            </a:extLst>
          </p:cNvPr>
          <p:cNvSpPr txBox="1"/>
          <p:nvPr/>
        </p:nvSpPr>
        <p:spPr>
          <a:xfrm>
            <a:off x="625643" y="1805499"/>
            <a:ext cx="8316226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sigue diligenciando anualmente, año vencido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en el período de balance comprendido entre el 1° de enero y el 31 de diciembre del año inmediatamente anterior al año en el que se realiza el reporte inicial o la actualización anual del registro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AB3596-AE20-3A4D-AD14-1FBBC57345B2}"/>
              </a:ext>
            </a:extLst>
          </p:cNvPr>
          <p:cNvSpPr txBox="1"/>
          <p:nvPr/>
        </p:nvSpPr>
        <p:spPr>
          <a:xfrm>
            <a:off x="1645919" y="3260077"/>
            <a:ext cx="729595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Para las empresas que les aplica,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deberán solicitar vía web la inscripción en el RUA, mediante comunicación dirigida a la autoridad ambiental competente (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Anexo 2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), en los siguientes plazos: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4AD300-1AA0-A348-AD4F-59AB0C37AA49}"/>
              </a:ext>
            </a:extLst>
          </p:cNvPr>
          <p:cNvSpPr txBox="1"/>
          <p:nvPr/>
        </p:nvSpPr>
        <p:spPr>
          <a:xfrm>
            <a:off x="3225620" y="725116"/>
            <a:ext cx="285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Otros sectores productivos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6E9B07F-0E48-A743-9954-E95B2E442F8A}"/>
              </a:ext>
            </a:extLst>
          </p:cNvPr>
          <p:cNvSpPr txBox="1"/>
          <p:nvPr/>
        </p:nvSpPr>
        <p:spPr>
          <a:xfrm>
            <a:off x="-480555" y="707110"/>
            <a:ext cx="285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Empresas Manufactureras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ruz 14">
            <a:extLst>
              <a:ext uri="{FF2B5EF4-FFF2-40B4-BE49-F238E27FC236}">
                <a16:creationId xmlns:a16="http://schemas.microsoft.com/office/drawing/2014/main" id="{F2501E73-4F6E-3E49-B17B-C6CA85CBA124}"/>
              </a:ext>
            </a:extLst>
          </p:cNvPr>
          <p:cNvSpPr/>
          <p:nvPr/>
        </p:nvSpPr>
        <p:spPr>
          <a:xfrm>
            <a:off x="2301594" y="466490"/>
            <a:ext cx="1174283" cy="1098389"/>
          </a:xfrm>
          <a:prstGeom prst="plus">
            <a:avLst>
              <a:gd name="adj" fmla="val 38145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64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067334-7BA9-5C46-B99B-36D474DA4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0" y="0"/>
            <a:ext cx="5101389" cy="47499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23A73A8E-108F-6249-82D4-7791F1AC1599}"/>
                  </a:ext>
                </a:extLst>
              </p14:cNvPr>
              <p14:cNvContentPartPr/>
              <p14:nvPr/>
            </p14:nvContentPartPr>
            <p14:xfrm>
              <a:off x="3803211" y="374059"/>
              <a:ext cx="1073160" cy="36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23A73A8E-108F-6249-82D4-7791F1AC15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4211" y="365419"/>
                <a:ext cx="1090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D8E20E20-DCB2-8046-A164-9C392462D64F}"/>
                  </a:ext>
                </a:extLst>
              </p14:cNvPr>
              <p14:cNvContentPartPr/>
              <p14:nvPr/>
            </p14:nvContentPartPr>
            <p14:xfrm>
              <a:off x="4014891" y="238699"/>
              <a:ext cx="1234800" cy="3960"/>
            </p14:xfrm>
          </p:contentPart>
        </mc:Choice>
        <mc:Fallback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D8E20E20-DCB2-8046-A164-9C392462D6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5891" y="229699"/>
                <a:ext cx="12524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8803FCB2-3C7A-0D45-8B2F-5AAB9B07C332}"/>
                  </a:ext>
                </a:extLst>
              </p14:cNvPr>
              <p14:cNvContentPartPr/>
              <p14:nvPr/>
            </p14:nvContentPartPr>
            <p14:xfrm>
              <a:off x="2504691" y="746659"/>
              <a:ext cx="649800" cy="23760"/>
            </p14:xfrm>
          </p:contentPart>
        </mc:Choice>
        <mc:Fallback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8803FCB2-3C7A-0D45-8B2F-5AAB9B07C3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50691" y="638659"/>
                <a:ext cx="757440" cy="2394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ítulo 1">
            <a:extLst>
              <a:ext uri="{FF2B5EF4-FFF2-40B4-BE49-F238E27FC236}">
                <a16:creationId xmlns:a16="http://schemas.microsoft.com/office/drawing/2014/main" id="{013654C2-77D1-0A42-A109-D52AD752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269" y="2059806"/>
            <a:ext cx="3955983" cy="940569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PLAZOS PARA INSCRIPCIÓN Y DILIGENCIAMIENTO ANUAL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5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DB4928E7-CC05-BC48-9435-91EB42904C4D}"/>
              </a:ext>
            </a:extLst>
          </p:cNvPr>
          <p:cNvSpPr txBox="1"/>
          <p:nvPr/>
        </p:nvSpPr>
        <p:spPr>
          <a:xfrm>
            <a:off x="168446" y="634003"/>
            <a:ext cx="8754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La solicitu</a:t>
            </a:r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</a:rPr>
              <a:t>d de inscripción se debe hacer ante </a:t>
            </a:r>
            <a:r>
              <a:rPr lang="es-CO" b="1" dirty="0">
                <a:solidFill>
                  <a:schemeClr val="accent1"/>
                </a:solidFill>
                <a:latin typeface="Arial" panose="020B0604020202020204" pitchFamily="34" charset="0"/>
              </a:rPr>
              <a:t>la autoridad ambiental </a:t>
            </a:r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</a:rPr>
              <a:t>que aplique según la jurisdicción donde se ubique la sede de la empresa que se va a inscribir</a:t>
            </a:r>
            <a:endParaRPr lang="es-CO" dirty="0"/>
          </a:p>
        </p:txBody>
      </p:sp>
      <p:sp>
        <p:nvSpPr>
          <p:cNvPr id="12" name="Flecha a la derecha con bandas 11">
            <a:extLst>
              <a:ext uri="{FF2B5EF4-FFF2-40B4-BE49-F238E27FC236}">
                <a16:creationId xmlns:a16="http://schemas.microsoft.com/office/drawing/2014/main" id="{A822F450-68CF-1E49-9CD6-B3301E318850}"/>
              </a:ext>
            </a:extLst>
          </p:cNvPr>
          <p:cNvSpPr/>
          <p:nvPr/>
        </p:nvSpPr>
        <p:spPr>
          <a:xfrm rot="5400000">
            <a:off x="4134051" y="1338085"/>
            <a:ext cx="856646" cy="741145"/>
          </a:xfrm>
          <a:prstGeom prst="stripedRightArrow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24335E7-9CEA-DC4F-8BCF-D4F62D856687}"/>
              </a:ext>
            </a:extLst>
          </p:cNvPr>
          <p:cNvSpPr txBox="1"/>
          <p:nvPr/>
        </p:nvSpPr>
        <p:spPr>
          <a:xfrm>
            <a:off x="360946" y="2108840"/>
            <a:ext cx="8561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Los establecimientos que se hayan inscrito previamente en el Registro de generadores de residuos peligrosos o en el RUA para el sector manufacturero, </a:t>
            </a:r>
            <a:r>
              <a:rPr lang="es-CO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deberán solicitar nuevamente su inscripción en el RUA</a:t>
            </a:r>
            <a:r>
              <a:rPr lang="es-CO" b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C6273BD-94F4-B141-B7DF-2AE8F499DC18}"/>
              </a:ext>
            </a:extLst>
          </p:cNvPr>
          <p:cNvSpPr txBox="1"/>
          <p:nvPr/>
        </p:nvSpPr>
        <p:spPr>
          <a:xfrm>
            <a:off x="505326" y="3860676"/>
            <a:ext cx="8272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 establecimiento deberá </a:t>
            </a:r>
            <a:r>
              <a:rPr lang="es-CO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conservar por cinco (5) años </a:t>
            </a:r>
            <a:r>
              <a:rPr lang="es-CO" b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los soportes de la información requerida para el diligenciamiento del RUA.</a:t>
            </a:r>
            <a:endParaRPr lang="es-CO" dirty="0"/>
          </a:p>
        </p:txBody>
      </p:sp>
      <p:sp>
        <p:nvSpPr>
          <p:cNvPr id="17" name="Flecha a la derecha con bandas 16">
            <a:extLst>
              <a:ext uri="{FF2B5EF4-FFF2-40B4-BE49-F238E27FC236}">
                <a16:creationId xmlns:a16="http://schemas.microsoft.com/office/drawing/2014/main" id="{F770DBF4-E941-244C-96B0-04E6D56B7ED2}"/>
              </a:ext>
            </a:extLst>
          </p:cNvPr>
          <p:cNvSpPr/>
          <p:nvPr/>
        </p:nvSpPr>
        <p:spPr>
          <a:xfrm rot="5400000">
            <a:off x="4114799" y="3089921"/>
            <a:ext cx="856646" cy="741145"/>
          </a:xfrm>
          <a:prstGeom prst="stripedRightArrow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64457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800" dirty="0" smtClean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1037</Words>
  <Application>Microsoft Macintosh PowerPoint</Application>
  <PresentationFormat>Presentación en pantalla (16:9)</PresentationFormat>
  <Paragraphs>57</Paragraphs>
  <Slides>30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ÁMBITO DE APLICACIÓN</vt:lpstr>
      <vt:lpstr>Presentación de PowerPoint</vt:lpstr>
      <vt:lpstr>PLAZOS PARA INSCRIPCIÓN Y DILIGENCIAMIENTO ANUAL</vt:lpstr>
      <vt:lpstr>Presentación de PowerPoint</vt:lpstr>
      <vt:lpstr>Presentación de PowerPoint</vt:lpstr>
      <vt:lpstr>VALIDACIÓN Y TRANSMISIÓN DE LA INFORMACIÓN</vt:lpstr>
      <vt:lpstr>CANCELACIÓN DEL REGISTRO ÚNICO AMBIENTAL (RUA)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colmayor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colmayor colmayor</dc:creator>
  <cp:lastModifiedBy>sandra milena silva arroyave</cp:lastModifiedBy>
  <cp:revision>89</cp:revision>
  <dcterms:created xsi:type="dcterms:W3CDTF">2017-12-19T20:58:09Z</dcterms:created>
  <dcterms:modified xsi:type="dcterms:W3CDTF">2024-04-20T11:51:34Z</dcterms:modified>
</cp:coreProperties>
</file>