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7" r:id="rId2"/>
    <p:sldId id="258" r:id="rId3"/>
    <p:sldId id="263" r:id="rId4"/>
    <p:sldId id="468" r:id="rId5"/>
    <p:sldId id="463" r:id="rId6"/>
    <p:sldId id="465" r:id="rId7"/>
    <p:sldId id="467" r:id="rId8"/>
    <p:sldId id="308" r:id="rId9"/>
    <p:sldId id="309" r:id="rId10"/>
    <p:sldId id="310" r:id="rId11"/>
    <p:sldId id="312" r:id="rId12"/>
    <p:sldId id="320" r:id="rId13"/>
    <p:sldId id="325" r:id="rId14"/>
    <p:sldId id="327" r:id="rId15"/>
    <p:sldId id="328" r:id="rId16"/>
    <p:sldId id="419" r:id="rId17"/>
    <p:sldId id="425" r:id="rId18"/>
    <p:sldId id="355" r:id="rId19"/>
    <p:sldId id="358" r:id="rId20"/>
    <p:sldId id="361" r:id="rId21"/>
    <p:sldId id="386" r:id="rId22"/>
    <p:sldId id="384" r:id="rId23"/>
    <p:sldId id="388" r:id="rId24"/>
    <p:sldId id="389" r:id="rId25"/>
    <p:sldId id="393" r:id="rId26"/>
    <p:sldId id="399" r:id="rId27"/>
    <p:sldId id="455" r:id="rId28"/>
    <p:sldId id="410" r:id="rId29"/>
    <p:sldId id="409" r:id="rId30"/>
    <p:sldId id="456" r:id="rId31"/>
    <p:sldId id="459" r:id="rId32"/>
    <p:sldId id="461" r:id="rId33"/>
    <p:sldId id="462" r:id="rId34"/>
    <p:sldId id="428" r:id="rId35"/>
    <p:sldId id="435" r:id="rId36"/>
    <p:sldId id="438" r:id="rId37"/>
    <p:sldId id="444" r:id="rId38"/>
    <p:sldId id="441" r:id="rId39"/>
    <p:sldId id="442" r:id="rId40"/>
    <p:sldId id="469" r:id="rId41"/>
    <p:sldId id="437" r:id="rId42"/>
    <p:sldId id="443" r:id="rId43"/>
    <p:sldId id="448" r:id="rId44"/>
    <p:sldId id="449" r:id="rId45"/>
    <p:sldId id="264" r:id="rId46"/>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F98"/>
    <a:srgbClr val="0BAEAC"/>
    <a:srgbClr val="F19408"/>
    <a:srgbClr val="0A2C32"/>
    <a:srgbClr val="B8BD17"/>
    <a:srgbClr val="FECE4D"/>
    <a:srgbClr val="0D2C3A"/>
    <a:srgbClr val="EDBF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49"/>
    <p:restoredTop sz="94249" autoAdjust="0"/>
  </p:normalViewPr>
  <p:slideViewPr>
    <p:cSldViewPr snapToGrid="0" snapToObjects="1">
      <p:cViewPr varScale="1">
        <p:scale>
          <a:sx n="95" d="100"/>
          <a:sy n="95" d="100"/>
        </p:scale>
        <p:origin x="900" y="96"/>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5C8E5-7F7D-4893-A5DF-F186731B5B98}"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s-CO"/>
        </a:p>
      </dgm:t>
    </dgm:pt>
    <dgm:pt modelId="{60719205-7BDF-439B-936C-18F254D4E3A2}">
      <dgm:prSet phldrT="[Texto]"/>
      <dgm:spPr/>
      <dgm:t>
        <a:bodyPr/>
        <a:lstStyle/>
        <a:p>
          <a:pPr>
            <a:lnSpc>
              <a:spcPct val="100000"/>
            </a:lnSpc>
          </a:pPr>
          <a:r>
            <a:rPr lang="es-MX" dirty="0"/>
            <a:t>1. Recolectar evidencias objetivas</a:t>
          </a:r>
          <a:endParaRPr lang="es-CO" dirty="0"/>
        </a:p>
      </dgm:t>
    </dgm:pt>
    <dgm:pt modelId="{44145C60-A469-4513-A264-3B5189293903}" type="parTrans" cxnId="{F95DBE43-C783-4258-9339-3302FD81E025}">
      <dgm:prSet/>
      <dgm:spPr/>
      <dgm:t>
        <a:bodyPr/>
        <a:lstStyle/>
        <a:p>
          <a:endParaRPr lang="es-CO"/>
        </a:p>
      </dgm:t>
    </dgm:pt>
    <dgm:pt modelId="{CCC43730-237C-448A-A6D1-8F7C077293EF}" type="sibTrans" cxnId="{F95DBE43-C783-4258-9339-3302FD81E025}">
      <dgm:prSet/>
      <dgm:spPr/>
      <dgm:t>
        <a:bodyPr/>
        <a:lstStyle/>
        <a:p>
          <a:endParaRPr lang="es-CO"/>
        </a:p>
      </dgm:t>
    </dgm:pt>
    <dgm:pt modelId="{DC019BB8-9F38-4055-B3A5-B505B40EB31F}">
      <dgm:prSet phldrT="[Texto]"/>
      <dgm:spPr/>
      <dgm:t>
        <a:bodyPr/>
        <a:lstStyle/>
        <a:p>
          <a:pPr>
            <a:lnSpc>
              <a:spcPct val="100000"/>
            </a:lnSpc>
          </a:pPr>
          <a:r>
            <a:rPr lang="es-MX" dirty="0"/>
            <a:t>2. Seguimiento a cadena de sucesos</a:t>
          </a:r>
          <a:endParaRPr lang="es-CO" dirty="0"/>
        </a:p>
      </dgm:t>
    </dgm:pt>
    <dgm:pt modelId="{39ABD157-2DEF-4363-94C6-1D5D64D00981}" type="parTrans" cxnId="{0B665D20-8060-4CF5-8B80-E9FD1C7F0194}">
      <dgm:prSet/>
      <dgm:spPr/>
      <dgm:t>
        <a:bodyPr/>
        <a:lstStyle/>
        <a:p>
          <a:endParaRPr lang="es-CO"/>
        </a:p>
      </dgm:t>
    </dgm:pt>
    <dgm:pt modelId="{259B258C-69DA-471B-9C84-2D18F71D9BDA}" type="sibTrans" cxnId="{0B665D20-8060-4CF5-8B80-E9FD1C7F0194}">
      <dgm:prSet/>
      <dgm:spPr/>
      <dgm:t>
        <a:bodyPr/>
        <a:lstStyle/>
        <a:p>
          <a:endParaRPr lang="es-CO"/>
        </a:p>
      </dgm:t>
    </dgm:pt>
    <dgm:pt modelId="{EB8FBDC8-C61D-4FCA-BCDD-6A21A04D940D}">
      <dgm:prSet phldrT="[Texto]"/>
      <dgm:spPr/>
      <dgm:t>
        <a:bodyPr/>
        <a:lstStyle/>
        <a:p>
          <a:pPr>
            <a:lnSpc>
              <a:spcPct val="100000"/>
            </a:lnSpc>
          </a:pPr>
          <a:r>
            <a:rPr lang="es-MX" dirty="0"/>
            <a:t>3. Identificación de causas</a:t>
          </a:r>
          <a:endParaRPr lang="es-CO" dirty="0"/>
        </a:p>
      </dgm:t>
    </dgm:pt>
    <dgm:pt modelId="{E319B59B-CCEC-4C8A-8057-4E1A29D4D492}" type="parTrans" cxnId="{8920CF6C-23BE-4E6E-B082-8D7ADEB9E851}">
      <dgm:prSet/>
      <dgm:spPr/>
      <dgm:t>
        <a:bodyPr/>
        <a:lstStyle/>
        <a:p>
          <a:endParaRPr lang="es-CO"/>
        </a:p>
      </dgm:t>
    </dgm:pt>
    <dgm:pt modelId="{8B9D1CD5-AB6F-4C82-A5AF-FF208E1218AA}" type="sibTrans" cxnId="{8920CF6C-23BE-4E6E-B082-8D7ADEB9E851}">
      <dgm:prSet/>
      <dgm:spPr/>
      <dgm:t>
        <a:bodyPr/>
        <a:lstStyle/>
        <a:p>
          <a:endParaRPr lang="es-CO"/>
        </a:p>
      </dgm:t>
    </dgm:pt>
    <dgm:pt modelId="{7754AC1F-387E-419A-9BF7-3B8509987D8E}">
      <dgm:prSet phldrT="[Texto]"/>
      <dgm:spPr/>
      <dgm:t>
        <a:bodyPr/>
        <a:lstStyle/>
        <a:p>
          <a:pPr>
            <a:lnSpc>
              <a:spcPct val="100000"/>
            </a:lnSpc>
          </a:pPr>
          <a:r>
            <a:rPr lang="es-MX" dirty="0"/>
            <a:t>4. Mapa de causas</a:t>
          </a:r>
          <a:endParaRPr lang="es-CO" dirty="0"/>
        </a:p>
      </dgm:t>
    </dgm:pt>
    <dgm:pt modelId="{44F9E7BF-E398-486F-A0EA-FF1A263778B7}" type="parTrans" cxnId="{A0329580-E0BB-43DB-981D-0C76E8299AEE}">
      <dgm:prSet/>
      <dgm:spPr/>
      <dgm:t>
        <a:bodyPr/>
        <a:lstStyle/>
        <a:p>
          <a:endParaRPr lang="es-CO"/>
        </a:p>
      </dgm:t>
    </dgm:pt>
    <dgm:pt modelId="{F59BA4F8-D1BB-499C-A299-FEE8ECBA12B1}" type="sibTrans" cxnId="{A0329580-E0BB-43DB-981D-0C76E8299AEE}">
      <dgm:prSet/>
      <dgm:spPr/>
      <dgm:t>
        <a:bodyPr/>
        <a:lstStyle/>
        <a:p>
          <a:endParaRPr lang="es-CO"/>
        </a:p>
      </dgm:t>
    </dgm:pt>
    <dgm:pt modelId="{4D09A57F-63F7-4401-873C-855B305AD2E6}">
      <dgm:prSet phldrT="[Texto]"/>
      <dgm:spPr/>
      <dgm:t>
        <a:bodyPr/>
        <a:lstStyle/>
        <a:p>
          <a:pPr>
            <a:lnSpc>
              <a:spcPct val="100000"/>
            </a:lnSpc>
          </a:pPr>
          <a:r>
            <a:rPr lang="es-MX" dirty="0"/>
            <a:t>5. Planes de acción y lecciones aprendidas</a:t>
          </a:r>
          <a:endParaRPr lang="es-CO" dirty="0"/>
        </a:p>
      </dgm:t>
    </dgm:pt>
    <dgm:pt modelId="{10BB75FF-413C-474D-8DE5-EE3F9831670E}" type="parTrans" cxnId="{0581695C-95E4-437A-9C77-55C7A784116C}">
      <dgm:prSet/>
      <dgm:spPr/>
      <dgm:t>
        <a:bodyPr/>
        <a:lstStyle/>
        <a:p>
          <a:endParaRPr lang="es-CO"/>
        </a:p>
      </dgm:t>
    </dgm:pt>
    <dgm:pt modelId="{EF485242-76D4-4DD0-B7BE-7606AEBE6BD5}" type="sibTrans" cxnId="{0581695C-95E4-437A-9C77-55C7A784116C}">
      <dgm:prSet/>
      <dgm:spPr/>
      <dgm:t>
        <a:bodyPr/>
        <a:lstStyle/>
        <a:p>
          <a:endParaRPr lang="es-CO"/>
        </a:p>
      </dgm:t>
    </dgm:pt>
    <dgm:pt modelId="{06EF7291-841C-425B-9BF2-A8A7452C9BC3}" type="pres">
      <dgm:prSet presAssocID="{A865C8E5-7F7D-4893-A5DF-F186731B5B98}" presName="root" presStyleCnt="0">
        <dgm:presLayoutVars>
          <dgm:dir/>
          <dgm:resizeHandles val="exact"/>
        </dgm:presLayoutVars>
      </dgm:prSet>
      <dgm:spPr/>
    </dgm:pt>
    <dgm:pt modelId="{BD4F3058-555B-443D-894B-843CAC59401C}" type="pres">
      <dgm:prSet presAssocID="{60719205-7BDF-439B-936C-18F254D4E3A2}" presName="compNode" presStyleCnt="0"/>
      <dgm:spPr/>
    </dgm:pt>
    <dgm:pt modelId="{5F6890B0-C539-474A-ADA4-4F5CFD5C6CE4}" type="pres">
      <dgm:prSet presAssocID="{60719205-7BDF-439B-936C-18F254D4E3A2}" presName="bgRect" presStyleLbl="bgShp" presStyleIdx="0" presStyleCnt="5" custLinFactNeighborX="9226" custLinFactNeighborY="-50906"/>
      <dgm:spPr/>
    </dgm:pt>
    <dgm:pt modelId="{D30A66AC-53C4-4631-A504-EB3C90113E05}" type="pres">
      <dgm:prSet presAssocID="{60719205-7BDF-439B-936C-18F254D4E3A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BF75093F-1851-4137-92E3-85D513AE8F97}" type="pres">
      <dgm:prSet presAssocID="{60719205-7BDF-439B-936C-18F254D4E3A2}" presName="spaceRect" presStyleCnt="0"/>
      <dgm:spPr/>
    </dgm:pt>
    <dgm:pt modelId="{BF2F1AE2-CC48-4237-9E19-7C09A50E1539}" type="pres">
      <dgm:prSet presAssocID="{60719205-7BDF-439B-936C-18F254D4E3A2}" presName="parTx" presStyleLbl="revTx" presStyleIdx="0" presStyleCnt="5">
        <dgm:presLayoutVars>
          <dgm:chMax val="0"/>
          <dgm:chPref val="0"/>
        </dgm:presLayoutVars>
      </dgm:prSet>
      <dgm:spPr/>
    </dgm:pt>
    <dgm:pt modelId="{E3875C3D-3AC0-418B-8F3F-F75795EDBAEC}" type="pres">
      <dgm:prSet presAssocID="{CCC43730-237C-448A-A6D1-8F7C077293EF}" presName="sibTrans" presStyleCnt="0"/>
      <dgm:spPr/>
    </dgm:pt>
    <dgm:pt modelId="{8766559F-C9CC-4CE1-B477-9CB3E1DD7D07}" type="pres">
      <dgm:prSet presAssocID="{DC019BB8-9F38-4055-B3A5-B505B40EB31F}" presName="compNode" presStyleCnt="0"/>
      <dgm:spPr/>
    </dgm:pt>
    <dgm:pt modelId="{832D47D3-F5D3-4F57-9204-E8EEA00863F2}" type="pres">
      <dgm:prSet presAssocID="{DC019BB8-9F38-4055-B3A5-B505B40EB31F}" presName="bgRect" presStyleLbl="bgShp" presStyleIdx="1" presStyleCnt="5"/>
      <dgm:spPr/>
    </dgm:pt>
    <dgm:pt modelId="{C10B7A8C-2A77-4AFD-9924-71D0F038FE1A}" type="pres">
      <dgm:prSet presAssocID="{DC019BB8-9F38-4055-B3A5-B505B40EB31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oz"/>
        </a:ext>
      </dgm:extLst>
    </dgm:pt>
    <dgm:pt modelId="{5AED7F00-807B-4A78-9F36-0EC32F5D0E6C}" type="pres">
      <dgm:prSet presAssocID="{DC019BB8-9F38-4055-B3A5-B505B40EB31F}" presName="spaceRect" presStyleCnt="0"/>
      <dgm:spPr/>
    </dgm:pt>
    <dgm:pt modelId="{18B1F102-03BB-4418-B76E-C6167A4AE33B}" type="pres">
      <dgm:prSet presAssocID="{DC019BB8-9F38-4055-B3A5-B505B40EB31F}" presName="parTx" presStyleLbl="revTx" presStyleIdx="1" presStyleCnt="5">
        <dgm:presLayoutVars>
          <dgm:chMax val="0"/>
          <dgm:chPref val="0"/>
        </dgm:presLayoutVars>
      </dgm:prSet>
      <dgm:spPr/>
    </dgm:pt>
    <dgm:pt modelId="{BD7F21FB-0FE9-481E-A9F8-D1BB7C39FDF9}" type="pres">
      <dgm:prSet presAssocID="{259B258C-69DA-471B-9C84-2D18F71D9BDA}" presName="sibTrans" presStyleCnt="0"/>
      <dgm:spPr/>
    </dgm:pt>
    <dgm:pt modelId="{B5E4F9B1-B35D-4A08-8E86-529BCD909905}" type="pres">
      <dgm:prSet presAssocID="{EB8FBDC8-C61D-4FCA-BCDD-6A21A04D940D}" presName="compNode" presStyleCnt="0"/>
      <dgm:spPr/>
    </dgm:pt>
    <dgm:pt modelId="{390E0F30-4BDD-4A36-B433-93043FA00141}" type="pres">
      <dgm:prSet presAssocID="{EB8FBDC8-C61D-4FCA-BCDD-6A21A04D940D}" presName="bgRect" presStyleLbl="bgShp" presStyleIdx="2" presStyleCnt="5"/>
      <dgm:spPr/>
    </dgm:pt>
    <dgm:pt modelId="{C861B27F-5D99-431E-A93C-044F92527B07}" type="pres">
      <dgm:prSet presAssocID="{EB8FBDC8-C61D-4FCA-BCDD-6A21A04D940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051A86C3-98F1-4D6B-84EC-2CE61EB63116}" type="pres">
      <dgm:prSet presAssocID="{EB8FBDC8-C61D-4FCA-BCDD-6A21A04D940D}" presName="spaceRect" presStyleCnt="0"/>
      <dgm:spPr/>
    </dgm:pt>
    <dgm:pt modelId="{BBA3F4EA-4310-4B04-A270-2A827C17B151}" type="pres">
      <dgm:prSet presAssocID="{EB8FBDC8-C61D-4FCA-BCDD-6A21A04D940D}" presName="parTx" presStyleLbl="revTx" presStyleIdx="2" presStyleCnt="5">
        <dgm:presLayoutVars>
          <dgm:chMax val="0"/>
          <dgm:chPref val="0"/>
        </dgm:presLayoutVars>
      </dgm:prSet>
      <dgm:spPr/>
    </dgm:pt>
    <dgm:pt modelId="{80BA0A87-14FC-40FD-8731-F3A717E6D5AE}" type="pres">
      <dgm:prSet presAssocID="{8B9D1CD5-AB6F-4C82-A5AF-FF208E1218AA}" presName="sibTrans" presStyleCnt="0"/>
      <dgm:spPr/>
    </dgm:pt>
    <dgm:pt modelId="{86DE436C-EFA6-4AFE-BF8A-62995905EA25}" type="pres">
      <dgm:prSet presAssocID="{7754AC1F-387E-419A-9BF7-3B8509987D8E}" presName="compNode" presStyleCnt="0"/>
      <dgm:spPr/>
    </dgm:pt>
    <dgm:pt modelId="{1288C898-22A0-4638-B128-4675272759CD}" type="pres">
      <dgm:prSet presAssocID="{7754AC1F-387E-419A-9BF7-3B8509987D8E}" presName="bgRect" presStyleLbl="bgShp" presStyleIdx="3" presStyleCnt="5"/>
      <dgm:spPr/>
    </dgm:pt>
    <dgm:pt modelId="{7ACDA4C1-63E6-436D-8C59-A978266888A0}" type="pres">
      <dgm:prSet presAssocID="{7754AC1F-387E-419A-9BF7-3B8509987D8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p with pin"/>
        </a:ext>
      </dgm:extLst>
    </dgm:pt>
    <dgm:pt modelId="{CC1EFF30-D278-48A6-9637-382004BC89B3}" type="pres">
      <dgm:prSet presAssocID="{7754AC1F-387E-419A-9BF7-3B8509987D8E}" presName="spaceRect" presStyleCnt="0"/>
      <dgm:spPr/>
    </dgm:pt>
    <dgm:pt modelId="{F724563A-F0B7-4253-975F-5DAAD69A0951}" type="pres">
      <dgm:prSet presAssocID="{7754AC1F-387E-419A-9BF7-3B8509987D8E}" presName="parTx" presStyleLbl="revTx" presStyleIdx="3" presStyleCnt="5">
        <dgm:presLayoutVars>
          <dgm:chMax val="0"/>
          <dgm:chPref val="0"/>
        </dgm:presLayoutVars>
      </dgm:prSet>
      <dgm:spPr/>
    </dgm:pt>
    <dgm:pt modelId="{C069D40B-C88D-48C2-95A0-8BC79E362967}" type="pres">
      <dgm:prSet presAssocID="{F59BA4F8-D1BB-499C-A299-FEE8ECBA12B1}" presName="sibTrans" presStyleCnt="0"/>
      <dgm:spPr/>
    </dgm:pt>
    <dgm:pt modelId="{C547FE3F-65A0-49A1-B20F-E694660BC33F}" type="pres">
      <dgm:prSet presAssocID="{4D09A57F-63F7-4401-873C-855B305AD2E6}" presName="compNode" presStyleCnt="0"/>
      <dgm:spPr/>
    </dgm:pt>
    <dgm:pt modelId="{B50E9464-8D25-45B8-A592-8E59ABE5B8C4}" type="pres">
      <dgm:prSet presAssocID="{4D09A57F-63F7-4401-873C-855B305AD2E6}" presName="bgRect" presStyleLbl="bgShp" presStyleIdx="4" presStyleCnt="5"/>
      <dgm:spPr/>
    </dgm:pt>
    <dgm:pt modelId="{09D562FF-C77D-447A-9D21-3BEB0E3957FC}" type="pres">
      <dgm:prSet presAssocID="{4D09A57F-63F7-4401-873C-855B305AD2E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ca de verificación"/>
        </a:ext>
      </dgm:extLst>
    </dgm:pt>
    <dgm:pt modelId="{1D86C7A6-7E41-408B-833C-1A3063740E0A}" type="pres">
      <dgm:prSet presAssocID="{4D09A57F-63F7-4401-873C-855B305AD2E6}" presName="spaceRect" presStyleCnt="0"/>
      <dgm:spPr/>
    </dgm:pt>
    <dgm:pt modelId="{625B88E8-1B1F-4BE6-93C2-DA7264C76157}" type="pres">
      <dgm:prSet presAssocID="{4D09A57F-63F7-4401-873C-855B305AD2E6}" presName="parTx" presStyleLbl="revTx" presStyleIdx="4" presStyleCnt="5">
        <dgm:presLayoutVars>
          <dgm:chMax val="0"/>
          <dgm:chPref val="0"/>
        </dgm:presLayoutVars>
      </dgm:prSet>
      <dgm:spPr/>
    </dgm:pt>
  </dgm:ptLst>
  <dgm:cxnLst>
    <dgm:cxn modelId="{2DEA1D01-BAAE-4624-97B0-3B3982618F91}" type="presOf" srcId="{DC019BB8-9F38-4055-B3A5-B505B40EB31F}" destId="{18B1F102-03BB-4418-B76E-C6167A4AE33B}" srcOrd="0" destOrd="0" presId="urn:microsoft.com/office/officeart/2018/2/layout/IconVerticalSolidList"/>
    <dgm:cxn modelId="{8AA6371D-357B-4CF2-90F9-C04DA6022E6D}" type="presOf" srcId="{7754AC1F-387E-419A-9BF7-3B8509987D8E}" destId="{F724563A-F0B7-4253-975F-5DAAD69A0951}" srcOrd="0" destOrd="0" presId="urn:microsoft.com/office/officeart/2018/2/layout/IconVerticalSolidList"/>
    <dgm:cxn modelId="{0B665D20-8060-4CF5-8B80-E9FD1C7F0194}" srcId="{A865C8E5-7F7D-4893-A5DF-F186731B5B98}" destId="{DC019BB8-9F38-4055-B3A5-B505B40EB31F}" srcOrd="1" destOrd="0" parTransId="{39ABD157-2DEF-4363-94C6-1D5D64D00981}" sibTransId="{259B258C-69DA-471B-9C84-2D18F71D9BDA}"/>
    <dgm:cxn modelId="{B54AB83A-D204-402C-95D7-7F2DF81208CE}" type="presOf" srcId="{4D09A57F-63F7-4401-873C-855B305AD2E6}" destId="{625B88E8-1B1F-4BE6-93C2-DA7264C76157}" srcOrd="0" destOrd="0" presId="urn:microsoft.com/office/officeart/2018/2/layout/IconVerticalSolidList"/>
    <dgm:cxn modelId="{0581695C-95E4-437A-9C77-55C7A784116C}" srcId="{A865C8E5-7F7D-4893-A5DF-F186731B5B98}" destId="{4D09A57F-63F7-4401-873C-855B305AD2E6}" srcOrd="4" destOrd="0" parTransId="{10BB75FF-413C-474D-8DE5-EE3F9831670E}" sibTransId="{EF485242-76D4-4DD0-B7BE-7606AEBE6BD5}"/>
    <dgm:cxn modelId="{F95DBE43-C783-4258-9339-3302FD81E025}" srcId="{A865C8E5-7F7D-4893-A5DF-F186731B5B98}" destId="{60719205-7BDF-439B-936C-18F254D4E3A2}" srcOrd="0" destOrd="0" parTransId="{44145C60-A469-4513-A264-3B5189293903}" sibTransId="{CCC43730-237C-448A-A6D1-8F7C077293EF}"/>
    <dgm:cxn modelId="{C2B10565-F0E5-4884-BEFD-7F94A0B2E7CC}" type="presOf" srcId="{60719205-7BDF-439B-936C-18F254D4E3A2}" destId="{BF2F1AE2-CC48-4237-9E19-7C09A50E1539}" srcOrd="0" destOrd="0" presId="urn:microsoft.com/office/officeart/2018/2/layout/IconVerticalSolidList"/>
    <dgm:cxn modelId="{8920CF6C-23BE-4E6E-B082-8D7ADEB9E851}" srcId="{A865C8E5-7F7D-4893-A5DF-F186731B5B98}" destId="{EB8FBDC8-C61D-4FCA-BCDD-6A21A04D940D}" srcOrd="2" destOrd="0" parTransId="{E319B59B-CCEC-4C8A-8057-4E1A29D4D492}" sibTransId="{8B9D1CD5-AB6F-4C82-A5AF-FF208E1218AA}"/>
    <dgm:cxn modelId="{1E630A6F-D7A0-4049-AAE0-BFF566B326A9}" type="presOf" srcId="{EB8FBDC8-C61D-4FCA-BCDD-6A21A04D940D}" destId="{BBA3F4EA-4310-4B04-A270-2A827C17B151}" srcOrd="0" destOrd="0" presId="urn:microsoft.com/office/officeart/2018/2/layout/IconVerticalSolidList"/>
    <dgm:cxn modelId="{A0329580-E0BB-43DB-981D-0C76E8299AEE}" srcId="{A865C8E5-7F7D-4893-A5DF-F186731B5B98}" destId="{7754AC1F-387E-419A-9BF7-3B8509987D8E}" srcOrd="3" destOrd="0" parTransId="{44F9E7BF-E398-486F-A0EA-FF1A263778B7}" sibTransId="{F59BA4F8-D1BB-499C-A299-FEE8ECBA12B1}"/>
    <dgm:cxn modelId="{4B70A896-C857-4163-AE24-CC5DA7E047D6}" type="presOf" srcId="{A865C8E5-7F7D-4893-A5DF-F186731B5B98}" destId="{06EF7291-841C-425B-9BF2-A8A7452C9BC3}" srcOrd="0" destOrd="0" presId="urn:microsoft.com/office/officeart/2018/2/layout/IconVerticalSolidList"/>
    <dgm:cxn modelId="{B32A5DE6-D13C-4146-9BB9-8E494787ADE2}" type="presParOf" srcId="{06EF7291-841C-425B-9BF2-A8A7452C9BC3}" destId="{BD4F3058-555B-443D-894B-843CAC59401C}" srcOrd="0" destOrd="0" presId="urn:microsoft.com/office/officeart/2018/2/layout/IconVerticalSolidList"/>
    <dgm:cxn modelId="{C107D990-CE80-46E4-9756-2B3B14158889}" type="presParOf" srcId="{BD4F3058-555B-443D-894B-843CAC59401C}" destId="{5F6890B0-C539-474A-ADA4-4F5CFD5C6CE4}" srcOrd="0" destOrd="0" presId="urn:microsoft.com/office/officeart/2018/2/layout/IconVerticalSolidList"/>
    <dgm:cxn modelId="{7C4552FB-1DA5-4809-A8BA-911BC3C287A1}" type="presParOf" srcId="{BD4F3058-555B-443D-894B-843CAC59401C}" destId="{D30A66AC-53C4-4631-A504-EB3C90113E05}" srcOrd="1" destOrd="0" presId="urn:microsoft.com/office/officeart/2018/2/layout/IconVerticalSolidList"/>
    <dgm:cxn modelId="{8C7DECA2-DFCA-4402-8C36-C9C9D713D03A}" type="presParOf" srcId="{BD4F3058-555B-443D-894B-843CAC59401C}" destId="{BF75093F-1851-4137-92E3-85D513AE8F97}" srcOrd="2" destOrd="0" presId="urn:microsoft.com/office/officeart/2018/2/layout/IconVerticalSolidList"/>
    <dgm:cxn modelId="{958053A8-98F6-4065-A94F-301F87CEFEC4}" type="presParOf" srcId="{BD4F3058-555B-443D-894B-843CAC59401C}" destId="{BF2F1AE2-CC48-4237-9E19-7C09A50E1539}" srcOrd="3" destOrd="0" presId="urn:microsoft.com/office/officeart/2018/2/layout/IconVerticalSolidList"/>
    <dgm:cxn modelId="{695CDE59-61C1-41D0-8430-5A71AD238AB4}" type="presParOf" srcId="{06EF7291-841C-425B-9BF2-A8A7452C9BC3}" destId="{E3875C3D-3AC0-418B-8F3F-F75795EDBAEC}" srcOrd="1" destOrd="0" presId="urn:microsoft.com/office/officeart/2018/2/layout/IconVerticalSolidList"/>
    <dgm:cxn modelId="{7AB0311C-4A06-435C-A176-C9204EAEF80F}" type="presParOf" srcId="{06EF7291-841C-425B-9BF2-A8A7452C9BC3}" destId="{8766559F-C9CC-4CE1-B477-9CB3E1DD7D07}" srcOrd="2" destOrd="0" presId="urn:microsoft.com/office/officeart/2018/2/layout/IconVerticalSolidList"/>
    <dgm:cxn modelId="{294DB64F-7712-4064-955B-46A75A6A9A20}" type="presParOf" srcId="{8766559F-C9CC-4CE1-B477-9CB3E1DD7D07}" destId="{832D47D3-F5D3-4F57-9204-E8EEA00863F2}" srcOrd="0" destOrd="0" presId="urn:microsoft.com/office/officeart/2018/2/layout/IconVerticalSolidList"/>
    <dgm:cxn modelId="{4C6B0B40-5A05-441E-89A3-C5B29FF0E61F}" type="presParOf" srcId="{8766559F-C9CC-4CE1-B477-9CB3E1DD7D07}" destId="{C10B7A8C-2A77-4AFD-9924-71D0F038FE1A}" srcOrd="1" destOrd="0" presId="urn:microsoft.com/office/officeart/2018/2/layout/IconVerticalSolidList"/>
    <dgm:cxn modelId="{A6D7C80F-5766-4E64-9B33-33C2A1A9832A}" type="presParOf" srcId="{8766559F-C9CC-4CE1-B477-9CB3E1DD7D07}" destId="{5AED7F00-807B-4A78-9F36-0EC32F5D0E6C}" srcOrd="2" destOrd="0" presId="urn:microsoft.com/office/officeart/2018/2/layout/IconVerticalSolidList"/>
    <dgm:cxn modelId="{EA8EB2A2-53C1-4C88-A319-9B2935F112ED}" type="presParOf" srcId="{8766559F-C9CC-4CE1-B477-9CB3E1DD7D07}" destId="{18B1F102-03BB-4418-B76E-C6167A4AE33B}" srcOrd="3" destOrd="0" presId="urn:microsoft.com/office/officeart/2018/2/layout/IconVerticalSolidList"/>
    <dgm:cxn modelId="{88AF8BE4-1D8C-4D3E-8247-B165DD7FF03D}" type="presParOf" srcId="{06EF7291-841C-425B-9BF2-A8A7452C9BC3}" destId="{BD7F21FB-0FE9-481E-A9F8-D1BB7C39FDF9}" srcOrd="3" destOrd="0" presId="urn:microsoft.com/office/officeart/2018/2/layout/IconVerticalSolidList"/>
    <dgm:cxn modelId="{0625827F-920B-41E7-AA4E-8CC4A4AA128D}" type="presParOf" srcId="{06EF7291-841C-425B-9BF2-A8A7452C9BC3}" destId="{B5E4F9B1-B35D-4A08-8E86-529BCD909905}" srcOrd="4" destOrd="0" presId="urn:microsoft.com/office/officeart/2018/2/layout/IconVerticalSolidList"/>
    <dgm:cxn modelId="{16BA4471-7CB6-4076-9381-DFF4785B5C8A}" type="presParOf" srcId="{B5E4F9B1-B35D-4A08-8E86-529BCD909905}" destId="{390E0F30-4BDD-4A36-B433-93043FA00141}" srcOrd="0" destOrd="0" presId="urn:microsoft.com/office/officeart/2018/2/layout/IconVerticalSolidList"/>
    <dgm:cxn modelId="{EA193CCB-D1A4-4435-94F7-89443D126A48}" type="presParOf" srcId="{B5E4F9B1-B35D-4A08-8E86-529BCD909905}" destId="{C861B27F-5D99-431E-A93C-044F92527B07}" srcOrd="1" destOrd="0" presId="urn:microsoft.com/office/officeart/2018/2/layout/IconVerticalSolidList"/>
    <dgm:cxn modelId="{F1FCFFAB-9A71-474B-992F-7735371ED5D3}" type="presParOf" srcId="{B5E4F9B1-B35D-4A08-8E86-529BCD909905}" destId="{051A86C3-98F1-4D6B-84EC-2CE61EB63116}" srcOrd="2" destOrd="0" presId="urn:microsoft.com/office/officeart/2018/2/layout/IconVerticalSolidList"/>
    <dgm:cxn modelId="{EB76CAB1-A236-4D40-AC90-8D732F518921}" type="presParOf" srcId="{B5E4F9B1-B35D-4A08-8E86-529BCD909905}" destId="{BBA3F4EA-4310-4B04-A270-2A827C17B151}" srcOrd="3" destOrd="0" presId="urn:microsoft.com/office/officeart/2018/2/layout/IconVerticalSolidList"/>
    <dgm:cxn modelId="{CF3E1029-3697-46FE-B429-D935C4634D5C}" type="presParOf" srcId="{06EF7291-841C-425B-9BF2-A8A7452C9BC3}" destId="{80BA0A87-14FC-40FD-8731-F3A717E6D5AE}" srcOrd="5" destOrd="0" presId="urn:microsoft.com/office/officeart/2018/2/layout/IconVerticalSolidList"/>
    <dgm:cxn modelId="{05295E4A-FF91-4063-A297-7CF5A5D60EF2}" type="presParOf" srcId="{06EF7291-841C-425B-9BF2-A8A7452C9BC3}" destId="{86DE436C-EFA6-4AFE-BF8A-62995905EA25}" srcOrd="6" destOrd="0" presId="urn:microsoft.com/office/officeart/2018/2/layout/IconVerticalSolidList"/>
    <dgm:cxn modelId="{1446BE4B-F729-4FC9-8022-8AF4B12F0C16}" type="presParOf" srcId="{86DE436C-EFA6-4AFE-BF8A-62995905EA25}" destId="{1288C898-22A0-4638-B128-4675272759CD}" srcOrd="0" destOrd="0" presId="urn:microsoft.com/office/officeart/2018/2/layout/IconVerticalSolidList"/>
    <dgm:cxn modelId="{29160273-4E5A-4F78-AC9B-FB2853CAB612}" type="presParOf" srcId="{86DE436C-EFA6-4AFE-BF8A-62995905EA25}" destId="{7ACDA4C1-63E6-436D-8C59-A978266888A0}" srcOrd="1" destOrd="0" presId="urn:microsoft.com/office/officeart/2018/2/layout/IconVerticalSolidList"/>
    <dgm:cxn modelId="{597306FE-FAE9-4F24-A785-BDB9E94D4909}" type="presParOf" srcId="{86DE436C-EFA6-4AFE-BF8A-62995905EA25}" destId="{CC1EFF30-D278-48A6-9637-382004BC89B3}" srcOrd="2" destOrd="0" presId="urn:microsoft.com/office/officeart/2018/2/layout/IconVerticalSolidList"/>
    <dgm:cxn modelId="{DC34A9A6-38B2-486B-95B1-3FBE2EE13716}" type="presParOf" srcId="{86DE436C-EFA6-4AFE-BF8A-62995905EA25}" destId="{F724563A-F0B7-4253-975F-5DAAD69A0951}" srcOrd="3" destOrd="0" presId="urn:microsoft.com/office/officeart/2018/2/layout/IconVerticalSolidList"/>
    <dgm:cxn modelId="{CB0B5523-0AF5-407D-B7D9-ED23C1EA845D}" type="presParOf" srcId="{06EF7291-841C-425B-9BF2-A8A7452C9BC3}" destId="{C069D40B-C88D-48C2-95A0-8BC79E362967}" srcOrd="7" destOrd="0" presId="urn:microsoft.com/office/officeart/2018/2/layout/IconVerticalSolidList"/>
    <dgm:cxn modelId="{B9F1FAAF-85FE-494A-9E5B-D6AFD1ED81F4}" type="presParOf" srcId="{06EF7291-841C-425B-9BF2-A8A7452C9BC3}" destId="{C547FE3F-65A0-49A1-B20F-E694660BC33F}" srcOrd="8" destOrd="0" presId="urn:microsoft.com/office/officeart/2018/2/layout/IconVerticalSolidList"/>
    <dgm:cxn modelId="{949AC4B5-9872-43FC-BE8D-024FA8AE5A04}" type="presParOf" srcId="{C547FE3F-65A0-49A1-B20F-E694660BC33F}" destId="{B50E9464-8D25-45B8-A592-8E59ABE5B8C4}" srcOrd="0" destOrd="0" presId="urn:microsoft.com/office/officeart/2018/2/layout/IconVerticalSolidList"/>
    <dgm:cxn modelId="{FB9FB622-CF69-4FCB-953F-B4FF78DDB2DA}" type="presParOf" srcId="{C547FE3F-65A0-49A1-B20F-E694660BC33F}" destId="{09D562FF-C77D-447A-9D21-3BEB0E3957FC}" srcOrd="1" destOrd="0" presId="urn:microsoft.com/office/officeart/2018/2/layout/IconVerticalSolidList"/>
    <dgm:cxn modelId="{FD57C2F3-E123-4E2C-A77A-692F5C5D502C}" type="presParOf" srcId="{C547FE3F-65A0-49A1-B20F-E694660BC33F}" destId="{1D86C7A6-7E41-408B-833C-1A3063740E0A}" srcOrd="2" destOrd="0" presId="urn:microsoft.com/office/officeart/2018/2/layout/IconVerticalSolidList"/>
    <dgm:cxn modelId="{09E25794-3BA6-4BE8-8600-7C1DB8761E81}" type="presParOf" srcId="{C547FE3F-65A0-49A1-B20F-E694660BC33F}" destId="{625B88E8-1B1F-4BE6-93C2-DA7264C7615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6FC79A-F68D-4A7F-B17C-F4FD5B4A11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EEE6AE60-7A6A-4723-B084-53551F4BDAC8}">
      <dgm:prSet phldrT="[Texto]"/>
      <dgm:spPr/>
      <dgm:t>
        <a:bodyPr/>
        <a:lstStyle/>
        <a:p>
          <a:r>
            <a:rPr lang="es-MX" dirty="0"/>
            <a:t>Factor Humano</a:t>
          </a:r>
          <a:endParaRPr lang="es-CO" dirty="0"/>
        </a:p>
      </dgm:t>
    </dgm:pt>
    <dgm:pt modelId="{A5D329C5-D39E-4937-A036-6898B0CC10C9}" type="parTrans" cxnId="{327DA59C-9A15-4E35-8499-D370CB32F4C7}">
      <dgm:prSet/>
      <dgm:spPr/>
      <dgm:t>
        <a:bodyPr/>
        <a:lstStyle/>
        <a:p>
          <a:endParaRPr lang="es-CO"/>
        </a:p>
      </dgm:t>
    </dgm:pt>
    <dgm:pt modelId="{EA3F5082-50EF-4442-9DC4-C818F8816E2B}" type="sibTrans" cxnId="{327DA59C-9A15-4E35-8499-D370CB32F4C7}">
      <dgm:prSet/>
      <dgm:spPr/>
      <dgm:t>
        <a:bodyPr/>
        <a:lstStyle/>
        <a:p>
          <a:endParaRPr lang="es-CO"/>
        </a:p>
      </dgm:t>
    </dgm:pt>
    <dgm:pt modelId="{C64BFA65-B933-44E4-8557-72FB92F2B8C9}">
      <dgm:prSet phldrT="[Texto]"/>
      <dgm:spPr/>
      <dgm:t>
        <a:bodyPr/>
        <a:lstStyle/>
        <a:p>
          <a:r>
            <a:rPr lang="es-MX" dirty="0"/>
            <a:t>Factor Infraestructura</a:t>
          </a:r>
          <a:endParaRPr lang="es-CO" dirty="0"/>
        </a:p>
      </dgm:t>
    </dgm:pt>
    <dgm:pt modelId="{B96B309B-AAC2-49CA-8A81-22E430BAA883}" type="parTrans" cxnId="{6DB1E667-3B09-4343-A3C7-44C410DACA0C}">
      <dgm:prSet/>
      <dgm:spPr/>
      <dgm:t>
        <a:bodyPr/>
        <a:lstStyle/>
        <a:p>
          <a:endParaRPr lang="es-CO"/>
        </a:p>
      </dgm:t>
    </dgm:pt>
    <dgm:pt modelId="{3A9F0746-006C-4411-8F63-CC83C9B8A366}" type="sibTrans" cxnId="{6DB1E667-3B09-4343-A3C7-44C410DACA0C}">
      <dgm:prSet/>
      <dgm:spPr/>
      <dgm:t>
        <a:bodyPr/>
        <a:lstStyle/>
        <a:p>
          <a:endParaRPr lang="es-CO"/>
        </a:p>
      </dgm:t>
    </dgm:pt>
    <dgm:pt modelId="{63334278-3F07-4196-8BBF-EC942CA2F058}">
      <dgm:prSet phldrT="[Texto]"/>
      <dgm:spPr/>
      <dgm:t>
        <a:bodyPr/>
        <a:lstStyle/>
        <a:p>
          <a:r>
            <a:rPr lang="es-MX" dirty="0"/>
            <a:t>Factor Vehículo</a:t>
          </a:r>
          <a:endParaRPr lang="es-CO" dirty="0"/>
        </a:p>
      </dgm:t>
    </dgm:pt>
    <dgm:pt modelId="{67422727-07D0-4CDA-82FD-8BEEAB25C343}" type="parTrans" cxnId="{F1F64F29-A7B0-4EA3-B992-82D0D8E27C8A}">
      <dgm:prSet/>
      <dgm:spPr/>
      <dgm:t>
        <a:bodyPr/>
        <a:lstStyle/>
        <a:p>
          <a:endParaRPr lang="es-CO"/>
        </a:p>
      </dgm:t>
    </dgm:pt>
    <dgm:pt modelId="{78274363-64A2-4A63-82AC-0D5327F6CC78}" type="sibTrans" cxnId="{F1F64F29-A7B0-4EA3-B992-82D0D8E27C8A}">
      <dgm:prSet/>
      <dgm:spPr/>
      <dgm:t>
        <a:bodyPr/>
        <a:lstStyle/>
        <a:p>
          <a:endParaRPr lang="es-CO"/>
        </a:p>
      </dgm:t>
    </dgm:pt>
    <dgm:pt modelId="{8217837A-AAEE-46FD-B508-C679E14A754F}" type="pres">
      <dgm:prSet presAssocID="{0B6FC79A-F68D-4A7F-B17C-F4FD5B4A1165}" presName="linear" presStyleCnt="0">
        <dgm:presLayoutVars>
          <dgm:dir/>
          <dgm:animLvl val="lvl"/>
          <dgm:resizeHandles val="exact"/>
        </dgm:presLayoutVars>
      </dgm:prSet>
      <dgm:spPr/>
    </dgm:pt>
    <dgm:pt modelId="{1F36D418-8E12-4CCF-90EB-25368B125C44}" type="pres">
      <dgm:prSet presAssocID="{EEE6AE60-7A6A-4723-B084-53551F4BDAC8}" presName="parentLin" presStyleCnt="0"/>
      <dgm:spPr/>
    </dgm:pt>
    <dgm:pt modelId="{4EA58AFF-2D89-4437-87A9-C001D70A64E8}" type="pres">
      <dgm:prSet presAssocID="{EEE6AE60-7A6A-4723-B084-53551F4BDAC8}" presName="parentLeftMargin" presStyleLbl="node1" presStyleIdx="0" presStyleCnt="3"/>
      <dgm:spPr/>
    </dgm:pt>
    <dgm:pt modelId="{CDE15DF4-65E8-4FA4-AB0E-679A64940349}" type="pres">
      <dgm:prSet presAssocID="{EEE6AE60-7A6A-4723-B084-53551F4BDAC8}" presName="parentText" presStyleLbl="node1" presStyleIdx="0" presStyleCnt="3">
        <dgm:presLayoutVars>
          <dgm:chMax val="0"/>
          <dgm:bulletEnabled val="1"/>
        </dgm:presLayoutVars>
      </dgm:prSet>
      <dgm:spPr/>
    </dgm:pt>
    <dgm:pt modelId="{B5362475-17AC-402D-BDCE-B861196E748C}" type="pres">
      <dgm:prSet presAssocID="{EEE6AE60-7A6A-4723-B084-53551F4BDAC8}" presName="negativeSpace" presStyleCnt="0"/>
      <dgm:spPr/>
    </dgm:pt>
    <dgm:pt modelId="{3286831F-2CEE-4794-8602-8E77696CFD94}" type="pres">
      <dgm:prSet presAssocID="{EEE6AE60-7A6A-4723-B084-53551F4BDAC8}" presName="childText" presStyleLbl="conFgAcc1" presStyleIdx="0" presStyleCnt="3">
        <dgm:presLayoutVars>
          <dgm:bulletEnabled val="1"/>
        </dgm:presLayoutVars>
      </dgm:prSet>
      <dgm:spPr/>
    </dgm:pt>
    <dgm:pt modelId="{4BEE746B-DF01-4FC8-8A88-73F4A964435D}" type="pres">
      <dgm:prSet presAssocID="{EA3F5082-50EF-4442-9DC4-C818F8816E2B}" presName="spaceBetweenRectangles" presStyleCnt="0"/>
      <dgm:spPr/>
    </dgm:pt>
    <dgm:pt modelId="{01AD3CB4-9419-4BFE-AE84-DB21BCC18A5A}" type="pres">
      <dgm:prSet presAssocID="{C64BFA65-B933-44E4-8557-72FB92F2B8C9}" presName="parentLin" presStyleCnt="0"/>
      <dgm:spPr/>
    </dgm:pt>
    <dgm:pt modelId="{6F3E56F5-AA56-4F2A-9EB9-EE907A51EB3A}" type="pres">
      <dgm:prSet presAssocID="{C64BFA65-B933-44E4-8557-72FB92F2B8C9}" presName="parentLeftMargin" presStyleLbl="node1" presStyleIdx="0" presStyleCnt="3"/>
      <dgm:spPr/>
    </dgm:pt>
    <dgm:pt modelId="{1DC25B15-7746-4FEC-BF84-8267241A8F73}" type="pres">
      <dgm:prSet presAssocID="{C64BFA65-B933-44E4-8557-72FB92F2B8C9}" presName="parentText" presStyleLbl="node1" presStyleIdx="1" presStyleCnt="3">
        <dgm:presLayoutVars>
          <dgm:chMax val="0"/>
          <dgm:bulletEnabled val="1"/>
        </dgm:presLayoutVars>
      </dgm:prSet>
      <dgm:spPr/>
    </dgm:pt>
    <dgm:pt modelId="{8F00B3FD-F58F-4FA7-B33E-B0CEA78E8C17}" type="pres">
      <dgm:prSet presAssocID="{C64BFA65-B933-44E4-8557-72FB92F2B8C9}" presName="negativeSpace" presStyleCnt="0"/>
      <dgm:spPr/>
    </dgm:pt>
    <dgm:pt modelId="{A27395F3-BE1C-40C9-AE3F-444F56BAF3DC}" type="pres">
      <dgm:prSet presAssocID="{C64BFA65-B933-44E4-8557-72FB92F2B8C9}" presName="childText" presStyleLbl="conFgAcc1" presStyleIdx="1" presStyleCnt="3">
        <dgm:presLayoutVars>
          <dgm:bulletEnabled val="1"/>
        </dgm:presLayoutVars>
      </dgm:prSet>
      <dgm:spPr/>
    </dgm:pt>
    <dgm:pt modelId="{2D3379BF-E748-48C3-BB8F-BFF2E019BEC1}" type="pres">
      <dgm:prSet presAssocID="{3A9F0746-006C-4411-8F63-CC83C9B8A366}" presName="spaceBetweenRectangles" presStyleCnt="0"/>
      <dgm:spPr/>
    </dgm:pt>
    <dgm:pt modelId="{D5FD1876-11C5-4988-AA64-AB99A14912DC}" type="pres">
      <dgm:prSet presAssocID="{63334278-3F07-4196-8BBF-EC942CA2F058}" presName="parentLin" presStyleCnt="0"/>
      <dgm:spPr/>
    </dgm:pt>
    <dgm:pt modelId="{7AECE25D-37A6-4CD3-B95D-BB36D3694F11}" type="pres">
      <dgm:prSet presAssocID="{63334278-3F07-4196-8BBF-EC942CA2F058}" presName="parentLeftMargin" presStyleLbl="node1" presStyleIdx="1" presStyleCnt="3"/>
      <dgm:spPr/>
    </dgm:pt>
    <dgm:pt modelId="{74C7440A-2390-4406-A787-172F96D5B781}" type="pres">
      <dgm:prSet presAssocID="{63334278-3F07-4196-8BBF-EC942CA2F058}" presName="parentText" presStyleLbl="node1" presStyleIdx="2" presStyleCnt="3">
        <dgm:presLayoutVars>
          <dgm:chMax val="0"/>
          <dgm:bulletEnabled val="1"/>
        </dgm:presLayoutVars>
      </dgm:prSet>
      <dgm:spPr/>
    </dgm:pt>
    <dgm:pt modelId="{8AA0279F-5438-4E2E-8733-888BA5A4DACA}" type="pres">
      <dgm:prSet presAssocID="{63334278-3F07-4196-8BBF-EC942CA2F058}" presName="negativeSpace" presStyleCnt="0"/>
      <dgm:spPr/>
    </dgm:pt>
    <dgm:pt modelId="{15B05F8B-FC5E-4B55-993D-4398CE7AE3AC}" type="pres">
      <dgm:prSet presAssocID="{63334278-3F07-4196-8BBF-EC942CA2F058}" presName="childText" presStyleLbl="conFgAcc1" presStyleIdx="2" presStyleCnt="3">
        <dgm:presLayoutVars>
          <dgm:bulletEnabled val="1"/>
        </dgm:presLayoutVars>
      </dgm:prSet>
      <dgm:spPr/>
    </dgm:pt>
  </dgm:ptLst>
  <dgm:cxnLst>
    <dgm:cxn modelId="{4E30900D-600D-4436-A806-CA7FCC0CFBAC}" type="presOf" srcId="{EEE6AE60-7A6A-4723-B084-53551F4BDAC8}" destId="{CDE15DF4-65E8-4FA4-AB0E-679A64940349}" srcOrd="1" destOrd="0" presId="urn:microsoft.com/office/officeart/2005/8/layout/list1"/>
    <dgm:cxn modelId="{7779B226-B314-4D4E-B6A9-8BEFB352062D}" type="presOf" srcId="{63334278-3F07-4196-8BBF-EC942CA2F058}" destId="{74C7440A-2390-4406-A787-172F96D5B781}" srcOrd="1" destOrd="0" presId="urn:microsoft.com/office/officeart/2005/8/layout/list1"/>
    <dgm:cxn modelId="{F1F64F29-A7B0-4EA3-B992-82D0D8E27C8A}" srcId="{0B6FC79A-F68D-4A7F-B17C-F4FD5B4A1165}" destId="{63334278-3F07-4196-8BBF-EC942CA2F058}" srcOrd="2" destOrd="0" parTransId="{67422727-07D0-4CDA-82FD-8BEEAB25C343}" sibTransId="{78274363-64A2-4A63-82AC-0D5327F6CC78}"/>
    <dgm:cxn modelId="{09275B5D-92A6-411F-B81E-4FB89237A349}" type="presOf" srcId="{EEE6AE60-7A6A-4723-B084-53551F4BDAC8}" destId="{4EA58AFF-2D89-4437-87A9-C001D70A64E8}" srcOrd="0" destOrd="0" presId="urn:microsoft.com/office/officeart/2005/8/layout/list1"/>
    <dgm:cxn modelId="{FB360242-1646-4B50-893C-D5D1CDD0E995}" type="presOf" srcId="{C64BFA65-B933-44E4-8557-72FB92F2B8C9}" destId="{1DC25B15-7746-4FEC-BF84-8267241A8F73}" srcOrd="1" destOrd="0" presId="urn:microsoft.com/office/officeart/2005/8/layout/list1"/>
    <dgm:cxn modelId="{6DB1E667-3B09-4343-A3C7-44C410DACA0C}" srcId="{0B6FC79A-F68D-4A7F-B17C-F4FD5B4A1165}" destId="{C64BFA65-B933-44E4-8557-72FB92F2B8C9}" srcOrd="1" destOrd="0" parTransId="{B96B309B-AAC2-49CA-8A81-22E430BAA883}" sibTransId="{3A9F0746-006C-4411-8F63-CC83C9B8A366}"/>
    <dgm:cxn modelId="{18D2007E-07E4-487E-852F-05117C28B92B}" type="presOf" srcId="{C64BFA65-B933-44E4-8557-72FB92F2B8C9}" destId="{6F3E56F5-AA56-4F2A-9EB9-EE907A51EB3A}" srcOrd="0" destOrd="0" presId="urn:microsoft.com/office/officeart/2005/8/layout/list1"/>
    <dgm:cxn modelId="{327DA59C-9A15-4E35-8499-D370CB32F4C7}" srcId="{0B6FC79A-F68D-4A7F-B17C-F4FD5B4A1165}" destId="{EEE6AE60-7A6A-4723-B084-53551F4BDAC8}" srcOrd="0" destOrd="0" parTransId="{A5D329C5-D39E-4937-A036-6898B0CC10C9}" sibTransId="{EA3F5082-50EF-4442-9DC4-C818F8816E2B}"/>
    <dgm:cxn modelId="{C68C00E3-F9BF-4717-BEF5-B6089DB86145}" type="presOf" srcId="{63334278-3F07-4196-8BBF-EC942CA2F058}" destId="{7AECE25D-37A6-4CD3-B95D-BB36D3694F11}" srcOrd="0" destOrd="0" presId="urn:microsoft.com/office/officeart/2005/8/layout/list1"/>
    <dgm:cxn modelId="{67207FF0-3CF7-4B4D-B681-2714F14DC65B}" type="presOf" srcId="{0B6FC79A-F68D-4A7F-B17C-F4FD5B4A1165}" destId="{8217837A-AAEE-46FD-B508-C679E14A754F}" srcOrd="0" destOrd="0" presId="urn:microsoft.com/office/officeart/2005/8/layout/list1"/>
    <dgm:cxn modelId="{D6A451FC-7E30-4AB9-A682-FFEB42694AB9}" type="presParOf" srcId="{8217837A-AAEE-46FD-B508-C679E14A754F}" destId="{1F36D418-8E12-4CCF-90EB-25368B125C44}" srcOrd="0" destOrd="0" presId="urn:microsoft.com/office/officeart/2005/8/layout/list1"/>
    <dgm:cxn modelId="{8937F386-899F-4FAD-B508-FFA1920AE2F0}" type="presParOf" srcId="{1F36D418-8E12-4CCF-90EB-25368B125C44}" destId="{4EA58AFF-2D89-4437-87A9-C001D70A64E8}" srcOrd="0" destOrd="0" presId="urn:microsoft.com/office/officeart/2005/8/layout/list1"/>
    <dgm:cxn modelId="{F1CC6747-0E10-44BD-A47A-4D242AF565CA}" type="presParOf" srcId="{1F36D418-8E12-4CCF-90EB-25368B125C44}" destId="{CDE15DF4-65E8-4FA4-AB0E-679A64940349}" srcOrd="1" destOrd="0" presId="urn:microsoft.com/office/officeart/2005/8/layout/list1"/>
    <dgm:cxn modelId="{1AE0D3F5-D9ED-41B8-BF8A-D029CA5D0052}" type="presParOf" srcId="{8217837A-AAEE-46FD-B508-C679E14A754F}" destId="{B5362475-17AC-402D-BDCE-B861196E748C}" srcOrd="1" destOrd="0" presId="urn:microsoft.com/office/officeart/2005/8/layout/list1"/>
    <dgm:cxn modelId="{356E94C2-BBB4-4E46-BA3E-4F5B4804C7D0}" type="presParOf" srcId="{8217837A-AAEE-46FD-B508-C679E14A754F}" destId="{3286831F-2CEE-4794-8602-8E77696CFD94}" srcOrd="2" destOrd="0" presId="urn:microsoft.com/office/officeart/2005/8/layout/list1"/>
    <dgm:cxn modelId="{B9BD67F6-39B2-4668-875C-454F8D071DA8}" type="presParOf" srcId="{8217837A-AAEE-46FD-B508-C679E14A754F}" destId="{4BEE746B-DF01-4FC8-8A88-73F4A964435D}" srcOrd="3" destOrd="0" presId="urn:microsoft.com/office/officeart/2005/8/layout/list1"/>
    <dgm:cxn modelId="{53C0599F-BEF1-444C-A94E-B3DB1AA75761}" type="presParOf" srcId="{8217837A-AAEE-46FD-B508-C679E14A754F}" destId="{01AD3CB4-9419-4BFE-AE84-DB21BCC18A5A}" srcOrd="4" destOrd="0" presId="urn:microsoft.com/office/officeart/2005/8/layout/list1"/>
    <dgm:cxn modelId="{EF02DD07-3F30-4138-AD51-00820F738532}" type="presParOf" srcId="{01AD3CB4-9419-4BFE-AE84-DB21BCC18A5A}" destId="{6F3E56F5-AA56-4F2A-9EB9-EE907A51EB3A}" srcOrd="0" destOrd="0" presId="urn:microsoft.com/office/officeart/2005/8/layout/list1"/>
    <dgm:cxn modelId="{C1D3FE03-6100-4ACD-A527-BC46010E7619}" type="presParOf" srcId="{01AD3CB4-9419-4BFE-AE84-DB21BCC18A5A}" destId="{1DC25B15-7746-4FEC-BF84-8267241A8F73}" srcOrd="1" destOrd="0" presId="urn:microsoft.com/office/officeart/2005/8/layout/list1"/>
    <dgm:cxn modelId="{33B0C5F4-3359-4FF3-95AD-CF6265FB6C5F}" type="presParOf" srcId="{8217837A-AAEE-46FD-B508-C679E14A754F}" destId="{8F00B3FD-F58F-4FA7-B33E-B0CEA78E8C17}" srcOrd="5" destOrd="0" presId="urn:microsoft.com/office/officeart/2005/8/layout/list1"/>
    <dgm:cxn modelId="{FA23DCF8-9A75-45DE-B427-0DA0FF25D389}" type="presParOf" srcId="{8217837A-AAEE-46FD-B508-C679E14A754F}" destId="{A27395F3-BE1C-40C9-AE3F-444F56BAF3DC}" srcOrd="6" destOrd="0" presId="urn:microsoft.com/office/officeart/2005/8/layout/list1"/>
    <dgm:cxn modelId="{0735EB53-5DEF-4884-AA74-3DE69871D34F}" type="presParOf" srcId="{8217837A-AAEE-46FD-B508-C679E14A754F}" destId="{2D3379BF-E748-48C3-BB8F-BFF2E019BEC1}" srcOrd="7" destOrd="0" presId="urn:microsoft.com/office/officeart/2005/8/layout/list1"/>
    <dgm:cxn modelId="{CA75D70F-8F60-46C2-8139-1581B16F60C9}" type="presParOf" srcId="{8217837A-AAEE-46FD-B508-C679E14A754F}" destId="{D5FD1876-11C5-4988-AA64-AB99A14912DC}" srcOrd="8" destOrd="0" presId="urn:microsoft.com/office/officeart/2005/8/layout/list1"/>
    <dgm:cxn modelId="{7B91A4E8-BB76-4B4B-BDA7-8C7DB1668E53}" type="presParOf" srcId="{D5FD1876-11C5-4988-AA64-AB99A14912DC}" destId="{7AECE25D-37A6-4CD3-B95D-BB36D3694F11}" srcOrd="0" destOrd="0" presId="urn:microsoft.com/office/officeart/2005/8/layout/list1"/>
    <dgm:cxn modelId="{1DB87CED-1105-47C6-B64B-A25E6E98FC67}" type="presParOf" srcId="{D5FD1876-11C5-4988-AA64-AB99A14912DC}" destId="{74C7440A-2390-4406-A787-172F96D5B781}" srcOrd="1" destOrd="0" presId="urn:microsoft.com/office/officeart/2005/8/layout/list1"/>
    <dgm:cxn modelId="{CD4068AA-A595-4D20-8696-9149C3D0CF19}" type="presParOf" srcId="{8217837A-AAEE-46FD-B508-C679E14A754F}" destId="{8AA0279F-5438-4E2E-8733-888BA5A4DACA}" srcOrd="9" destOrd="0" presId="urn:microsoft.com/office/officeart/2005/8/layout/list1"/>
    <dgm:cxn modelId="{EC6B1EE6-2DEF-4BCF-A62C-C7DDAF19381F}" type="presParOf" srcId="{8217837A-AAEE-46FD-B508-C679E14A754F}" destId="{15B05F8B-FC5E-4B55-993D-4398CE7AE3AC}"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0F1F2A-3184-4773-A62F-D7FB5768F37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CO"/>
        </a:p>
      </dgm:t>
    </dgm:pt>
    <dgm:pt modelId="{64EAFF85-6DB6-4CD3-BE7E-2005FC22194E}">
      <dgm:prSet phldrT="[Texto]"/>
      <dgm:spPr/>
      <dgm:t>
        <a:bodyPr/>
        <a:lstStyle/>
        <a:p>
          <a:r>
            <a:rPr lang="es-MX" dirty="0"/>
            <a:t>Líder de PESV</a:t>
          </a:r>
          <a:endParaRPr lang="es-CO" dirty="0"/>
        </a:p>
      </dgm:t>
    </dgm:pt>
    <dgm:pt modelId="{E8256272-6E4B-4D45-9A16-9EA4F5F8E4ED}" type="parTrans" cxnId="{CA5F44F6-7C0F-41D5-A746-38AE1F48E1B7}">
      <dgm:prSet/>
      <dgm:spPr/>
      <dgm:t>
        <a:bodyPr/>
        <a:lstStyle/>
        <a:p>
          <a:endParaRPr lang="es-CO"/>
        </a:p>
      </dgm:t>
    </dgm:pt>
    <dgm:pt modelId="{DCFEBE6C-104B-434B-BBE0-A4ED0BA626F7}" type="sibTrans" cxnId="{CA5F44F6-7C0F-41D5-A746-38AE1F48E1B7}">
      <dgm:prSet/>
      <dgm:spPr/>
      <dgm:t>
        <a:bodyPr/>
        <a:lstStyle/>
        <a:p>
          <a:endParaRPr lang="es-CO"/>
        </a:p>
      </dgm:t>
    </dgm:pt>
    <dgm:pt modelId="{97E1A2F0-1DC4-4180-8B6F-523D744B4F95}">
      <dgm:prSet phldrT="[Texto]"/>
      <dgm:spPr/>
      <dgm:t>
        <a:bodyPr/>
        <a:lstStyle/>
        <a:p>
          <a:r>
            <a:rPr lang="es-MX" dirty="0"/>
            <a:t>Comité de seguridad vial</a:t>
          </a:r>
          <a:endParaRPr lang="es-CO" dirty="0"/>
        </a:p>
      </dgm:t>
    </dgm:pt>
    <dgm:pt modelId="{3CB5E800-EFC5-4B15-AE3D-6CDA6F45D427}" type="parTrans" cxnId="{85F493BF-2D4C-41C6-9C34-8C4A0DF9F7C1}">
      <dgm:prSet/>
      <dgm:spPr/>
      <dgm:t>
        <a:bodyPr/>
        <a:lstStyle/>
        <a:p>
          <a:endParaRPr lang="es-CO"/>
        </a:p>
      </dgm:t>
    </dgm:pt>
    <dgm:pt modelId="{2DB5122C-F8E3-4255-93AB-7E60B03876B2}" type="sibTrans" cxnId="{85F493BF-2D4C-41C6-9C34-8C4A0DF9F7C1}">
      <dgm:prSet/>
      <dgm:spPr/>
      <dgm:t>
        <a:bodyPr/>
        <a:lstStyle/>
        <a:p>
          <a:endParaRPr lang="es-CO"/>
        </a:p>
      </dgm:t>
    </dgm:pt>
    <dgm:pt modelId="{432C2346-9F41-4555-A722-F3B500DE71F6}">
      <dgm:prSet phldrT="[Texto]"/>
      <dgm:spPr/>
      <dgm:t>
        <a:bodyPr/>
        <a:lstStyle/>
        <a:p>
          <a:r>
            <a:rPr lang="es-MX" dirty="0"/>
            <a:t>Supervisor o Jefe inmediato</a:t>
          </a:r>
          <a:endParaRPr lang="es-CO" dirty="0"/>
        </a:p>
      </dgm:t>
    </dgm:pt>
    <dgm:pt modelId="{3C3FAAA4-7B3B-42C6-A5A2-392E5756B008}" type="parTrans" cxnId="{6F37EFC8-DD2D-49F9-954E-DC12F516C20B}">
      <dgm:prSet/>
      <dgm:spPr/>
      <dgm:t>
        <a:bodyPr/>
        <a:lstStyle/>
        <a:p>
          <a:endParaRPr lang="es-CO"/>
        </a:p>
      </dgm:t>
    </dgm:pt>
    <dgm:pt modelId="{A806CDF6-31A0-455F-A17F-38D6416F81E4}" type="sibTrans" cxnId="{6F37EFC8-DD2D-49F9-954E-DC12F516C20B}">
      <dgm:prSet/>
      <dgm:spPr/>
      <dgm:t>
        <a:bodyPr/>
        <a:lstStyle/>
        <a:p>
          <a:endParaRPr lang="es-CO"/>
        </a:p>
      </dgm:t>
    </dgm:pt>
    <dgm:pt modelId="{0E0BDB4E-DADA-444A-9EB9-EEF792821855}">
      <dgm:prSet phldrT="[Texto]"/>
      <dgm:spPr/>
      <dgm:t>
        <a:bodyPr/>
        <a:lstStyle/>
        <a:p>
          <a:r>
            <a:rPr lang="es-MX" dirty="0"/>
            <a:t>Un integrante del COPASST</a:t>
          </a:r>
          <a:endParaRPr lang="es-CO" dirty="0"/>
        </a:p>
      </dgm:t>
    </dgm:pt>
    <dgm:pt modelId="{4B7B1498-7852-4A6F-8C21-411382D089F2}" type="parTrans" cxnId="{A5C6FD28-9408-4B97-AFBF-5C2CF0142EE9}">
      <dgm:prSet/>
      <dgm:spPr/>
      <dgm:t>
        <a:bodyPr/>
        <a:lstStyle/>
        <a:p>
          <a:endParaRPr lang="es-CO"/>
        </a:p>
      </dgm:t>
    </dgm:pt>
    <dgm:pt modelId="{1DEB6BED-BA53-4273-B736-F09697F39719}" type="sibTrans" cxnId="{A5C6FD28-9408-4B97-AFBF-5C2CF0142EE9}">
      <dgm:prSet/>
      <dgm:spPr/>
      <dgm:t>
        <a:bodyPr/>
        <a:lstStyle/>
        <a:p>
          <a:endParaRPr lang="es-CO"/>
        </a:p>
      </dgm:t>
    </dgm:pt>
    <dgm:pt modelId="{96BF22B3-CE6F-4392-AC9C-225AB1EB7DB4}">
      <dgm:prSet phldrT="[Texto]"/>
      <dgm:spPr/>
      <dgm:t>
        <a:bodyPr/>
        <a:lstStyle/>
        <a:p>
          <a:r>
            <a:rPr lang="es-MX" dirty="0"/>
            <a:t>Líder de SST</a:t>
          </a:r>
          <a:endParaRPr lang="es-CO" dirty="0"/>
        </a:p>
      </dgm:t>
    </dgm:pt>
    <dgm:pt modelId="{5B08FC7E-78E1-4220-941B-15D6BF517262}" type="parTrans" cxnId="{9A3D3598-8DE0-476A-B052-141E26923695}">
      <dgm:prSet/>
      <dgm:spPr/>
      <dgm:t>
        <a:bodyPr/>
        <a:lstStyle/>
        <a:p>
          <a:endParaRPr lang="es-CO"/>
        </a:p>
      </dgm:t>
    </dgm:pt>
    <dgm:pt modelId="{8A851AC2-3481-4F95-9B7B-C0C7F40190B8}" type="sibTrans" cxnId="{9A3D3598-8DE0-476A-B052-141E26923695}">
      <dgm:prSet/>
      <dgm:spPr/>
      <dgm:t>
        <a:bodyPr/>
        <a:lstStyle/>
        <a:p>
          <a:endParaRPr lang="es-CO"/>
        </a:p>
      </dgm:t>
    </dgm:pt>
    <dgm:pt modelId="{3D17C058-AD3A-47CB-B111-F89AD99D75C7}" type="pres">
      <dgm:prSet presAssocID="{350F1F2A-3184-4773-A62F-D7FB5768F37B}" presName="rootnode" presStyleCnt="0">
        <dgm:presLayoutVars>
          <dgm:chMax/>
          <dgm:chPref/>
          <dgm:dir/>
          <dgm:animLvl val="lvl"/>
        </dgm:presLayoutVars>
      </dgm:prSet>
      <dgm:spPr/>
    </dgm:pt>
    <dgm:pt modelId="{5FE2472B-4CB2-41A0-A05D-2B6F4696ACCB}" type="pres">
      <dgm:prSet presAssocID="{64EAFF85-6DB6-4CD3-BE7E-2005FC22194E}" presName="composite" presStyleCnt="0"/>
      <dgm:spPr/>
    </dgm:pt>
    <dgm:pt modelId="{DDACBCC0-8B6F-4FFD-A29E-513E37857C79}" type="pres">
      <dgm:prSet presAssocID="{64EAFF85-6DB6-4CD3-BE7E-2005FC22194E}" presName="LShape" presStyleLbl="alignNode1" presStyleIdx="0" presStyleCnt="9"/>
      <dgm:spPr/>
    </dgm:pt>
    <dgm:pt modelId="{6A667E7B-1255-4199-90CE-B3ADFE8EC0D2}" type="pres">
      <dgm:prSet presAssocID="{64EAFF85-6DB6-4CD3-BE7E-2005FC22194E}" presName="ParentText" presStyleLbl="revTx" presStyleIdx="0" presStyleCnt="5">
        <dgm:presLayoutVars>
          <dgm:chMax val="0"/>
          <dgm:chPref val="0"/>
          <dgm:bulletEnabled val="1"/>
        </dgm:presLayoutVars>
      </dgm:prSet>
      <dgm:spPr/>
    </dgm:pt>
    <dgm:pt modelId="{590CB9F4-6A77-43AA-BE4F-096B02CCB9DF}" type="pres">
      <dgm:prSet presAssocID="{64EAFF85-6DB6-4CD3-BE7E-2005FC22194E}" presName="Triangle" presStyleLbl="alignNode1" presStyleIdx="1" presStyleCnt="9"/>
      <dgm:spPr/>
    </dgm:pt>
    <dgm:pt modelId="{86BDE5C8-A30F-4C83-AB5A-96F45542EDEB}" type="pres">
      <dgm:prSet presAssocID="{DCFEBE6C-104B-434B-BBE0-A4ED0BA626F7}" presName="sibTrans" presStyleCnt="0"/>
      <dgm:spPr/>
    </dgm:pt>
    <dgm:pt modelId="{A57D69D5-B852-4B05-88CC-F6B58FCF9C39}" type="pres">
      <dgm:prSet presAssocID="{DCFEBE6C-104B-434B-BBE0-A4ED0BA626F7}" presName="space" presStyleCnt="0"/>
      <dgm:spPr/>
    </dgm:pt>
    <dgm:pt modelId="{BA7B2781-994D-4AB0-B992-C9F97DDD2070}" type="pres">
      <dgm:prSet presAssocID="{97E1A2F0-1DC4-4180-8B6F-523D744B4F95}" presName="composite" presStyleCnt="0"/>
      <dgm:spPr/>
    </dgm:pt>
    <dgm:pt modelId="{E9978717-1BCB-465C-9E5D-F9A87E6AA96D}" type="pres">
      <dgm:prSet presAssocID="{97E1A2F0-1DC4-4180-8B6F-523D744B4F95}" presName="LShape" presStyleLbl="alignNode1" presStyleIdx="2" presStyleCnt="9"/>
      <dgm:spPr/>
    </dgm:pt>
    <dgm:pt modelId="{50A50602-157C-4B84-B45E-264BF7C68FDC}" type="pres">
      <dgm:prSet presAssocID="{97E1A2F0-1DC4-4180-8B6F-523D744B4F95}" presName="ParentText" presStyleLbl="revTx" presStyleIdx="1" presStyleCnt="5">
        <dgm:presLayoutVars>
          <dgm:chMax val="0"/>
          <dgm:chPref val="0"/>
          <dgm:bulletEnabled val="1"/>
        </dgm:presLayoutVars>
      </dgm:prSet>
      <dgm:spPr/>
    </dgm:pt>
    <dgm:pt modelId="{D80FA2E5-8E45-44C1-B58A-57A205E2F4F7}" type="pres">
      <dgm:prSet presAssocID="{97E1A2F0-1DC4-4180-8B6F-523D744B4F95}" presName="Triangle" presStyleLbl="alignNode1" presStyleIdx="3" presStyleCnt="9"/>
      <dgm:spPr/>
    </dgm:pt>
    <dgm:pt modelId="{0DF3DAF1-ACC8-41D9-BE6F-CA96432F42B3}" type="pres">
      <dgm:prSet presAssocID="{2DB5122C-F8E3-4255-93AB-7E60B03876B2}" presName="sibTrans" presStyleCnt="0"/>
      <dgm:spPr/>
    </dgm:pt>
    <dgm:pt modelId="{D28DDFE1-9A9A-4646-8A2B-FD3C2F96EE7F}" type="pres">
      <dgm:prSet presAssocID="{2DB5122C-F8E3-4255-93AB-7E60B03876B2}" presName="space" presStyleCnt="0"/>
      <dgm:spPr/>
    </dgm:pt>
    <dgm:pt modelId="{F9BDD229-C6B6-4497-B325-F144214BFC9F}" type="pres">
      <dgm:prSet presAssocID="{432C2346-9F41-4555-A722-F3B500DE71F6}" presName="composite" presStyleCnt="0"/>
      <dgm:spPr/>
    </dgm:pt>
    <dgm:pt modelId="{0E187732-4351-437E-B0A8-6AC88EA0106C}" type="pres">
      <dgm:prSet presAssocID="{432C2346-9F41-4555-A722-F3B500DE71F6}" presName="LShape" presStyleLbl="alignNode1" presStyleIdx="4" presStyleCnt="9"/>
      <dgm:spPr/>
    </dgm:pt>
    <dgm:pt modelId="{72B66F28-DD26-4195-9238-233213DBDEF2}" type="pres">
      <dgm:prSet presAssocID="{432C2346-9F41-4555-A722-F3B500DE71F6}" presName="ParentText" presStyleLbl="revTx" presStyleIdx="2" presStyleCnt="5">
        <dgm:presLayoutVars>
          <dgm:chMax val="0"/>
          <dgm:chPref val="0"/>
          <dgm:bulletEnabled val="1"/>
        </dgm:presLayoutVars>
      </dgm:prSet>
      <dgm:spPr/>
    </dgm:pt>
    <dgm:pt modelId="{F19DEA12-CF39-4D7A-8E6B-6EDB78CDCB8E}" type="pres">
      <dgm:prSet presAssocID="{432C2346-9F41-4555-A722-F3B500DE71F6}" presName="Triangle" presStyleLbl="alignNode1" presStyleIdx="5" presStyleCnt="9"/>
      <dgm:spPr/>
    </dgm:pt>
    <dgm:pt modelId="{9248A7F9-4608-459B-912F-7332B3D75D23}" type="pres">
      <dgm:prSet presAssocID="{A806CDF6-31A0-455F-A17F-38D6416F81E4}" presName="sibTrans" presStyleCnt="0"/>
      <dgm:spPr/>
    </dgm:pt>
    <dgm:pt modelId="{774CF726-B6FF-4C13-A928-EC8BDCB91799}" type="pres">
      <dgm:prSet presAssocID="{A806CDF6-31A0-455F-A17F-38D6416F81E4}" presName="space" presStyleCnt="0"/>
      <dgm:spPr/>
    </dgm:pt>
    <dgm:pt modelId="{9635846E-B4E1-460F-8FF9-73D4F41F0C1B}" type="pres">
      <dgm:prSet presAssocID="{0E0BDB4E-DADA-444A-9EB9-EEF792821855}" presName="composite" presStyleCnt="0"/>
      <dgm:spPr/>
    </dgm:pt>
    <dgm:pt modelId="{C9126DA9-9D7C-4CA1-BF4A-C7D518064C70}" type="pres">
      <dgm:prSet presAssocID="{0E0BDB4E-DADA-444A-9EB9-EEF792821855}" presName="LShape" presStyleLbl="alignNode1" presStyleIdx="6" presStyleCnt="9"/>
      <dgm:spPr/>
    </dgm:pt>
    <dgm:pt modelId="{FA90BE05-C894-4F1B-85B3-C2F41252F51E}" type="pres">
      <dgm:prSet presAssocID="{0E0BDB4E-DADA-444A-9EB9-EEF792821855}" presName="ParentText" presStyleLbl="revTx" presStyleIdx="3" presStyleCnt="5">
        <dgm:presLayoutVars>
          <dgm:chMax val="0"/>
          <dgm:chPref val="0"/>
          <dgm:bulletEnabled val="1"/>
        </dgm:presLayoutVars>
      </dgm:prSet>
      <dgm:spPr/>
    </dgm:pt>
    <dgm:pt modelId="{77F5A7E4-1DC2-4628-BB29-C4653FF64E15}" type="pres">
      <dgm:prSet presAssocID="{0E0BDB4E-DADA-444A-9EB9-EEF792821855}" presName="Triangle" presStyleLbl="alignNode1" presStyleIdx="7" presStyleCnt="9"/>
      <dgm:spPr/>
    </dgm:pt>
    <dgm:pt modelId="{953BA447-A81F-4BCD-A856-764668B40DD1}" type="pres">
      <dgm:prSet presAssocID="{1DEB6BED-BA53-4273-B736-F09697F39719}" presName="sibTrans" presStyleCnt="0"/>
      <dgm:spPr/>
    </dgm:pt>
    <dgm:pt modelId="{265F60BE-9605-480C-B7C4-B3EEBF3C07C4}" type="pres">
      <dgm:prSet presAssocID="{1DEB6BED-BA53-4273-B736-F09697F39719}" presName="space" presStyleCnt="0"/>
      <dgm:spPr/>
    </dgm:pt>
    <dgm:pt modelId="{0734F269-E3F2-4EB5-92BD-7B21B520B50D}" type="pres">
      <dgm:prSet presAssocID="{96BF22B3-CE6F-4392-AC9C-225AB1EB7DB4}" presName="composite" presStyleCnt="0"/>
      <dgm:spPr/>
    </dgm:pt>
    <dgm:pt modelId="{8A654063-30E2-4E2D-841E-64CFE6904719}" type="pres">
      <dgm:prSet presAssocID="{96BF22B3-CE6F-4392-AC9C-225AB1EB7DB4}" presName="LShape" presStyleLbl="alignNode1" presStyleIdx="8" presStyleCnt="9"/>
      <dgm:spPr/>
    </dgm:pt>
    <dgm:pt modelId="{8CFD037B-3A77-4C2E-9A09-9695A7A95A8E}" type="pres">
      <dgm:prSet presAssocID="{96BF22B3-CE6F-4392-AC9C-225AB1EB7DB4}" presName="ParentText" presStyleLbl="revTx" presStyleIdx="4" presStyleCnt="5">
        <dgm:presLayoutVars>
          <dgm:chMax val="0"/>
          <dgm:chPref val="0"/>
          <dgm:bulletEnabled val="1"/>
        </dgm:presLayoutVars>
      </dgm:prSet>
      <dgm:spPr/>
    </dgm:pt>
  </dgm:ptLst>
  <dgm:cxnLst>
    <dgm:cxn modelId="{883D2600-5EE3-4D64-84B6-377FA2036790}" type="presOf" srcId="{432C2346-9F41-4555-A722-F3B500DE71F6}" destId="{72B66F28-DD26-4195-9238-233213DBDEF2}" srcOrd="0" destOrd="0" presId="urn:microsoft.com/office/officeart/2009/3/layout/StepUpProcess"/>
    <dgm:cxn modelId="{A5C6FD28-9408-4B97-AFBF-5C2CF0142EE9}" srcId="{350F1F2A-3184-4773-A62F-D7FB5768F37B}" destId="{0E0BDB4E-DADA-444A-9EB9-EEF792821855}" srcOrd="3" destOrd="0" parTransId="{4B7B1498-7852-4A6F-8C21-411382D089F2}" sibTransId="{1DEB6BED-BA53-4273-B736-F09697F39719}"/>
    <dgm:cxn modelId="{F0B8D139-938A-4A65-B9BD-822FF53E6BFA}" type="presOf" srcId="{350F1F2A-3184-4773-A62F-D7FB5768F37B}" destId="{3D17C058-AD3A-47CB-B111-F89AD99D75C7}" srcOrd="0" destOrd="0" presId="urn:microsoft.com/office/officeart/2009/3/layout/StepUpProcess"/>
    <dgm:cxn modelId="{51DF118F-2072-4821-A988-1B343DA35C19}" type="presOf" srcId="{96BF22B3-CE6F-4392-AC9C-225AB1EB7DB4}" destId="{8CFD037B-3A77-4C2E-9A09-9695A7A95A8E}" srcOrd="0" destOrd="0" presId="urn:microsoft.com/office/officeart/2009/3/layout/StepUpProcess"/>
    <dgm:cxn modelId="{9A3D3598-8DE0-476A-B052-141E26923695}" srcId="{350F1F2A-3184-4773-A62F-D7FB5768F37B}" destId="{96BF22B3-CE6F-4392-AC9C-225AB1EB7DB4}" srcOrd="4" destOrd="0" parTransId="{5B08FC7E-78E1-4220-941B-15D6BF517262}" sibTransId="{8A851AC2-3481-4F95-9B7B-C0C7F40190B8}"/>
    <dgm:cxn modelId="{BBB924A3-927A-4C63-BE3F-A9D125A47D78}" type="presOf" srcId="{0E0BDB4E-DADA-444A-9EB9-EEF792821855}" destId="{FA90BE05-C894-4F1B-85B3-C2F41252F51E}" srcOrd="0" destOrd="0" presId="urn:microsoft.com/office/officeart/2009/3/layout/StepUpProcess"/>
    <dgm:cxn modelId="{119C2DBF-8D12-4447-8EBE-81E6CCD5700E}" type="presOf" srcId="{97E1A2F0-1DC4-4180-8B6F-523D744B4F95}" destId="{50A50602-157C-4B84-B45E-264BF7C68FDC}" srcOrd="0" destOrd="0" presId="urn:microsoft.com/office/officeart/2009/3/layout/StepUpProcess"/>
    <dgm:cxn modelId="{85F493BF-2D4C-41C6-9C34-8C4A0DF9F7C1}" srcId="{350F1F2A-3184-4773-A62F-D7FB5768F37B}" destId="{97E1A2F0-1DC4-4180-8B6F-523D744B4F95}" srcOrd="1" destOrd="0" parTransId="{3CB5E800-EFC5-4B15-AE3D-6CDA6F45D427}" sibTransId="{2DB5122C-F8E3-4255-93AB-7E60B03876B2}"/>
    <dgm:cxn modelId="{6F37EFC8-DD2D-49F9-954E-DC12F516C20B}" srcId="{350F1F2A-3184-4773-A62F-D7FB5768F37B}" destId="{432C2346-9F41-4555-A722-F3B500DE71F6}" srcOrd="2" destOrd="0" parTransId="{3C3FAAA4-7B3B-42C6-A5A2-392E5756B008}" sibTransId="{A806CDF6-31A0-455F-A17F-38D6416F81E4}"/>
    <dgm:cxn modelId="{CA5F44F6-7C0F-41D5-A746-38AE1F48E1B7}" srcId="{350F1F2A-3184-4773-A62F-D7FB5768F37B}" destId="{64EAFF85-6DB6-4CD3-BE7E-2005FC22194E}" srcOrd="0" destOrd="0" parTransId="{E8256272-6E4B-4D45-9A16-9EA4F5F8E4ED}" sibTransId="{DCFEBE6C-104B-434B-BBE0-A4ED0BA626F7}"/>
    <dgm:cxn modelId="{F1EC7BF6-C014-4562-B629-2E799CE84349}" type="presOf" srcId="{64EAFF85-6DB6-4CD3-BE7E-2005FC22194E}" destId="{6A667E7B-1255-4199-90CE-B3ADFE8EC0D2}" srcOrd="0" destOrd="0" presId="urn:microsoft.com/office/officeart/2009/3/layout/StepUpProcess"/>
    <dgm:cxn modelId="{A184E5BE-5EAB-4400-A312-2FDB90D308DD}" type="presParOf" srcId="{3D17C058-AD3A-47CB-B111-F89AD99D75C7}" destId="{5FE2472B-4CB2-41A0-A05D-2B6F4696ACCB}" srcOrd="0" destOrd="0" presId="urn:microsoft.com/office/officeart/2009/3/layout/StepUpProcess"/>
    <dgm:cxn modelId="{D0C18CBB-9766-47AD-AA11-A6CE37F98300}" type="presParOf" srcId="{5FE2472B-4CB2-41A0-A05D-2B6F4696ACCB}" destId="{DDACBCC0-8B6F-4FFD-A29E-513E37857C79}" srcOrd="0" destOrd="0" presId="urn:microsoft.com/office/officeart/2009/3/layout/StepUpProcess"/>
    <dgm:cxn modelId="{C2138BE2-DA6B-4C2C-BBCD-F94E2B1BB485}" type="presParOf" srcId="{5FE2472B-4CB2-41A0-A05D-2B6F4696ACCB}" destId="{6A667E7B-1255-4199-90CE-B3ADFE8EC0D2}" srcOrd="1" destOrd="0" presId="urn:microsoft.com/office/officeart/2009/3/layout/StepUpProcess"/>
    <dgm:cxn modelId="{56AFE461-82BE-460D-9404-981CD5E97663}" type="presParOf" srcId="{5FE2472B-4CB2-41A0-A05D-2B6F4696ACCB}" destId="{590CB9F4-6A77-43AA-BE4F-096B02CCB9DF}" srcOrd="2" destOrd="0" presId="urn:microsoft.com/office/officeart/2009/3/layout/StepUpProcess"/>
    <dgm:cxn modelId="{96BF20B9-ED53-40DD-B187-CAC30AABDA5B}" type="presParOf" srcId="{3D17C058-AD3A-47CB-B111-F89AD99D75C7}" destId="{86BDE5C8-A30F-4C83-AB5A-96F45542EDEB}" srcOrd="1" destOrd="0" presId="urn:microsoft.com/office/officeart/2009/3/layout/StepUpProcess"/>
    <dgm:cxn modelId="{BDC52157-0C75-4680-AEF8-B86179B99733}" type="presParOf" srcId="{86BDE5C8-A30F-4C83-AB5A-96F45542EDEB}" destId="{A57D69D5-B852-4B05-88CC-F6B58FCF9C39}" srcOrd="0" destOrd="0" presId="urn:microsoft.com/office/officeart/2009/3/layout/StepUpProcess"/>
    <dgm:cxn modelId="{ACC29D0A-FD78-494E-8550-98750C735F97}" type="presParOf" srcId="{3D17C058-AD3A-47CB-B111-F89AD99D75C7}" destId="{BA7B2781-994D-4AB0-B992-C9F97DDD2070}" srcOrd="2" destOrd="0" presId="urn:microsoft.com/office/officeart/2009/3/layout/StepUpProcess"/>
    <dgm:cxn modelId="{E2349C84-89A3-4CA5-9382-D24F29533EA2}" type="presParOf" srcId="{BA7B2781-994D-4AB0-B992-C9F97DDD2070}" destId="{E9978717-1BCB-465C-9E5D-F9A87E6AA96D}" srcOrd="0" destOrd="0" presId="urn:microsoft.com/office/officeart/2009/3/layout/StepUpProcess"/>
    <dgm:cxn modelId="{E417FCDC-FF80-42E4-9BA1-332B24E045F5}" type="presParOf" srcId="{BA7B2781-994D-4AB0-B992-C9F97DDD2070}" destId="{50A50602-157C-4B84-B45E-264BF7C68FDC}" srcOrd="1" destOrd="0" presId="urn:microsoft.com/office/officeart/2009/3/layout/StepUpProcess"/>
    <dgm:cxn modelId="{2E81D27D-C938-42EE-A58B-83131479700B}" type="presParOf" srcId="{BA7B2781-994D-4AB0-B992-C9F97DDD2070}" destId="{D80FA2E5-8E45-44C1-B58A-57A205E2F4F7}" srcOrd="2" destOrd="0" presId="urn:microsoft.com/office/officeart/2009/3/layout/StepUpProcess"/>
    <dgm:cxn modelId="{4508C620-391D-457B-A19A-D353F97A7383}" type="presParOf" srcId="{3D17C058-AD3A-47CB-B111-F89AD99D75C7}" destId="{0DF3DAF1-ACC8-41D9-BE6F-CA96432F42B3}" srcOrd="3" destOrd="0" presId="urn:microsoft.com/office/officeart/2009/3/layout/StepUpProcess"/>
    <dgm:cxn modelId="{997459A3-9FE5-437E-A890-5C264E20886F}" type="presParOf" srcId="{0DF3DAF1-ACC8-41D9-BE6F-CA96432F42B3}" destId="{D28DDFE1-9A9A-4646-8A2B-FD3C2F96EE7F}" srcOrd="0" destOrd="0" presId="urn:microsoft.com/office/officeart/2009/3/layout/StepUpProcess"/>
    <dgm:cxn modelId="{8263F3FA-CE03-4557-B472-237492198B9F}" type="presParOf" srcId="{3D17C058-AD3A-47CB-B111-F89AD99D75C7}" destId="{F9BDD229-C6B6-4497-B325-F144214BFC9F}" srcOrd="4" destOrd="0" presId="urn:microsoft.com/office/officeart/2009/3/layout/StepUpProcess"/>
    <dgm:cxn modelId="{F5947752-482C-4E44-907E-552025E5925B}" type="presParOf" srcId="{F9BDD229-C6B6-4497-B325-F144214BFC9F}" destId="{0E187732-4351-437E-B0A8-6AC88EA0106C}" srcOrd="0" destOrd="0" presId="urn:microsoft.com/office/officeart/2009/3/layout/StepUpProcess"/>
    <dgm:cxn modelId="{1B445C9C-55D8-479A-9E26-1B2271A15E76}" type="presParOf" srcId="{F9BDD229-C6B6-4497-B325-F144214BFC9F}" destId="{72B66F28-DD26-4195-9238-233213DBDEF2}" srcOrd="1" destOrd="0" presId="urn:microsoft.com/office/officeart/2009/3/layout/StepUpProcess"/>
    <dgm:cxn modelId="{36B1C0C3-1AD1-4782-8B43-C23E000EB580}" type="presParOf" srcId="{F9BDD229-C6B6-4497-B325-F144214BFC9F}" destId="{F19DEA12-CF39-4D7A-8E6B-6EDB78CDCB8E}" srcOrd="2" destOrd="0" presId="urn:microsoft.com/office/officeart/2009/3/layout/StepUpProcess"/>
    <dgm:cxn modelId="{F774FA04-39F2-47DF-9452-0BA8803262AA}" type="presParOf" srcId="{3D17C058-AD3A-47CB-B111-F89AD99D75C7}" destId="{9248A7F9-4608-459B-912F-7332B3D75D23}" srcOrd="5" destOrd="0" presId="urn:microsoft.com/office/officeart/2009/3/layout/StepUpProcess"/>
    <dgm:cxn modelId="{6E18BB24-4D26-4621-927D-858CEB523727}" type="presParOf" srcId="{9248A7F9-4608-459B-912F-7332B3D75D23}" destId="{774CF726-B6FF-4C13-A928-EC8BDCB91799}" srcOrd="0" destOrd="0" presId="urn:microsoft.com/office/officeart/2009/3/layout/StepUpProcess"/>
    <dgm:cxn modelId="{4A390BB0-CFD8-46CE-89ED-7277AA0D14DA}" type="presParOf" srcId="{3D17C058-AD3A-47CB-B111-F89AD99D75C7}" destId="{9635846E-B4E1-460F-8FF9-73D4F41F0C1B}" srcOrd="6" destOrd="0" presId="urn:microsoft.com/office/officeart/2009/3/layout/StepUpProcess"/>
    <dgm:cxn modelId="{F3E3C344-A8DA-4890-A3C3-164EF6CA0517}" type="presParOf" srcId="{9635846E-B4E1-460F-8FF9-73D4F41F0C1B}" destId="{C9126DA9-9D7C-4CA1-BF4A-C7D518064C70}" srcOrd="0" destOrd="0" presId="urn:microsoft.com/office/officeart/2009/3/layout/StepUpProcess"/>
    <dgm:cxn modelId="{01E33D12-1638-4733-9727-4904A8D919A8}" type="presParOf" srcId="{9635846E-B4E1-460F-8FF9-73D4F41F0C1B}" destId="{FA90BE05-C894-4F1B-85B3-C2F41252F51E}" srcOrd="1" destOrd="0" presId="urn:microsoft.com/office/officeart/2009/3/layout/StepUpProcess"/>
    <dgm:cxn modelId="{91232D56-28FC-44B3-A60B-C3EEFAC931C5}" type="presParOf" srcId="{9635846E-B4E1-460F-8FF9-73D4F41F0C1B}" destId="{77F5A7E4-1DC2-4628-BB29-C4653FF64E15}" srcOrd="2" destOrd="0" presId="urn:microsoft.com/office/officeart/2009/3/layout/StepUpProcess"/>
    <dgm:cxn modelId="{A07AA399-A5AA-42C5-9BA3-557AF85249E4}" type="presParOf" srcId="{3D17C058-AD3A-47CB-B111-F89AD99D75C7}" destId="{953BA447-A81F-4BCD-A856-764668B40DD1}" srcOrd="7" destOrd="0" presId="urn:microsoft.com/office/officeart/2009/3/layout/StepUpProcess"/>
    <dgm:cxn modelId="{097F3660-6C21-4CA1-8B6D-1FB2EACF0605}" type="presParOf" srcId="{953BA447-A81F-4BCD-A856-764668B40DD1}" destId="{265F60BE-9605-480C-B7C4-B3EEBF3C07C4}" srcOrd="0" destOrd="0" presId="urn:microsoft.com/office/officeart/2009/3/layout/StepUpProcess"/>
    <dgm:cxn modelId="{EF0DDD67-5FF6-4EA1-AFA4-22B44DCF18DD}" type="presParOf" srcId="{3D17C058-AD3A-47CB-B111-F89AD99D75C7}" destId="{0734F269-E3F2-4EB5-92BD-7B21B520B50D}" srcOrd="8" destOrd="0" presId="urn:microsoft.com/office/officeart/2009/3/layout/StepUpProcess"/>
    <dgm:cxn modelId="{21E08C2D-3F8B-4B5E-A4D7-2198210262CB}" type="presParOf" srcId="{0734F269-E3F2-4EB5-92BD-7B21B520B50D}" destId="{8A654063-30E2-4E2D-841E-64CFE6904719}" srcOrd="0" destOrd="0" presId="urn:microsoft.com/office/officeart/2009/3/layout/StepUpProcess"/>
    <dgm:cxn modelId="{BA6C87CA-7158-4EEA-8356-10DC2D454841}" type="presParOf" srcId="{0734F269-E3F2-4EB5-92BD-7B21B520B50D}" destId="{8CFD037B-3A77-4C2E-9A09-9695A7A95A8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890B0-C539-474A-ADA4-4F5CFD5C6CE4}">
      <dsp:nvSpPr>
        <dsp:cNvPr id="0" name=""/>
        <dsp:cNvSpPr/>
      </dsp:nvSpPr>
      <dsp:spPr>
        <a:xfrm>
          <a:off x="0" y="0"/>
          <a:ext cx="3376187" cy="39153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0A66AC-53C4-4631-A504-EB3C90113E05}">
      <dsp:nvSpPr>
        <dsp:cNvPr id="0" name=""/>
        <dsp:cNvSpPr/>
      </dsp:nvSpPr>
      <dsp:spPr>
        <a:xfrm>
          <a:off x="118439" y="91643"/>
          <a:ext cx="215554" cy="2153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2F1AE2-CC48-4237-9E19-7C09A50E1539}">
      <dsp:nvSpPr>
        <dsp:cNvPr id="0" name=""/>
        <dsp:cNvSpPr/>
      </dsp:nvSpPr>
      <dsp:spPr>
        <a:xfrm>
          <a:off x="452432" y="3548"/>
          <a:ext cx="2883106" cy="464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207" tIns="49207" rIns="49207" bIns="49207" numCol="1" spcCol="1270" anchor="ctr" anchorCtr="0">
          <a:noAutofit/>
        </a:bodyPr>
        <a:lstStyle/>
        <a:p>
          <a:pPr marL="0" lvl="0" indent="0" algn="l" defTabSz="622300">
            <a:lnSpc>
              <a:spcPct val="100000"/>
            </a:lnSpc>
            <a:spcBef>
              <a:spcPct val="0"/>
            </a:spcBef>
            <a:spcAft>
              <a:spcPct val="35000"/>
            </a:spcAft>
            <a:buNone/>
          </a:pPr>
          <a:r>
            <a:rPr lang="es-MX" sz="1400" kern="1200" dirty="0"/>
            <a:t>1. Recolectar evidencias objetivas</a:t>
          </a:r>
          <a:endParaRPr lang="es-CO" sz="1400" kern="1200" dirty="0"/>
        </a:p>
      </dsp:txBody>
      <dsp:txXfrm>
        <a:off x="452432" y="3548"/>
        <a:ext cx="2883106" cy="464946"/>
      </dsp:txXfrm>
    </dsp:sp>
    <dsp:sp modelId="{832D47D3-F5D3-4F57-9204-E8EEA00863F2}">
      <dsp:nvSpPr>
        <dsp:cNvPr id="0" name=""/>
        <dsp:cNvSpPr/>
      </dsp:nvSpPr>
      <dsp:spPr>
        <a:xfrm>
          <a:off x="0" y="584731"/>
          <a:ext cx="3376187" cy="391533"/>
        </a:xfrm>
        <a:prstGeom prst="roundRect">
          <a:avLst>
            <a:gd name="adj" fmla="val 1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dsp:style>
    </dsp:sp>
    <dsp:sp modelId="{C10B7A8C-2A77-4AFD-9924-71D0F038FE1A}">
      <dsp:nvSpPr>
        <dsp:cNvPr id="0" name=""/>
        <dsp:cNvSpPr/>
      </dsp:nvSpPr>
      <dsp:spPr>
        <a:xfrm>
          <a:off x="118439" y="672826"/>
          <a:ext cx="215554" cy="2153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B1F102-03BB-4418-B76E-C6167A4AE33B}">
      <dsp:nvSpPr>
        <dsp:cNvPr id="0" name=""/>
        <dsp:cNvSpPr/>
      </dsp:nvSpPr>
      <dsp:spPr>
        <a:xfrm>
          <a:off x="452432" y="584731"/>
          <a:ext cx="2883106" cy="464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207" tIns="49207" rIns="49207" bIns="49207" numCol="1" spcCol="1270" anchor="ctr" anchorCtr="0">
          <a:noAutofit/>
        </a:bodyPr>
        <a:lstStyle/>
        <a:p>
          <a:pPr marL="0" lvl="0" indent="0" algn="l" defTabSz="622300">
            <a:lnSpc>
              <a:spcPct val="100000"/>
            </a:lnSpc>
            <a:spcBef>
              <a:spcPct val="0"/>
            </a:spcBef>
            <a:spcAft>
              <a:spcPct val="35000"/>
            </a:spcAft>
            <a:buNone/>
          </a:pPr>
          <a:r>
            <a:rPr lang="es-MX" sz="1400" kern="1200" dirty="0"/>
            <a:t>2. Seguimiento a cadena de sucesos</a:t>
          </a:r>
          <a:endParaRPr lang="es-CO" sz="1400" kern="1200" dirty="0"/>
        </a:p>
      </dsp:txBody>
      <dsp:txXfrm>
        <a:off x="452432" y="584731"/>
        <a:ext cx="2883106" cy="464946"/>
      </dsp:txXfrm>
    </dsp:sp>
    <dsp:sp modelId="{390E0F30-4BDD-4A36-B433-93043FA00141}">
      <dsp:nvSpPr>
        <dsp:cNvPr id="0" name=""/>
        <dsp:cNvSpPr/>
      </dsp:nvSpPr>
      <dsp:spPr>
        <a:xfrm>
          <a:off x="0" y="1165914"/>
          <a:ext cx="3376187" cy="391533"/>
        </a:xfrm>
        <a:prstGeom prst="roundRect">
          <a:avLst>
            <a:gd name="adj" fmla="val 1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dsp:style>
    </dsp:sp>
    <dsp:sp modelId="{C861B27F-5D99-431E-A93C-044F92527B07}">
      <dsp:nvSpPr>
        <dsp:cNvPr id="0" name=""/>
        <dsp:cNvSpPr/>
      </dsp:nvSpPr>
      <dsp:spPr>
        <a:xfrm>
          <a:off x="118439" y="1254009"/>
          <a:ext cx="215554" cy="2153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A3F4EA-4310-4B04-A270-2A827C17B151}">
      <dsp:nvSpPr>
        <dsp:cNvPr id="0" name=""/>
        <dsp:cNvSpPr/>
      </dsp:nvSpPr>
      <dsp:spPr>
        <a:xfrm>
          <a:off x="452432" y="1165914"/>
          <a:ext cx="2883106" cy="464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207" tIns="49207" rIns="49207" bIns="49207" numCol="1" spcCol="1270" anchor="ctr" anchorCtr="0">
          <a:noAutofit/>
        </a:bodyPr>
        <a:lstStyle/>
        <a:p>
          <a:pPr marL="0" lvl="0" indent="0" algn="l" defTabSz="622300">
            <a:lnSpc>
              <a:spcPct val="100000"/>
            </a:lnSpc>
            <a:spcBef>
              <a:spcPct val="0"/>
            </a:spcBef>
            <a:spcAft>
              <a:spcPct val="35000"/>
            </a:spcAft>
            <a:buNone/>
          </a:pPr>
          <a:r>
            <a:rPr lang="es-MX" sz="1400" kern="1200" dirty="0"/>
            <a:t>3. Identificación de causas</a:t>
          </a:r>
          <a:endParaRPr lang="es-CO" sz="1400" kern="1200" dirty="0"/>
        </a:p>
      </dsp:txBody>
      <dsp:txXfrm>
        <a:off x="452432" y="1165914"/>
        <a:ext cx="2883106" cy="464946"/>
      </dsp:txXfrm>
    </dsp:sp>
    <dsp:sp modelId="{1288C898-22A0-4638-B128-4675272759CD}">
      <dsp:nvSpPr>
        <dsp:cNvPr id="0" name=""/>
        <dsp:cNvSpPr/>
      </dsp:nvSpPr>
      <dsp:spPr>
        <a:xfrm>
          <a:off x="0" y="1747097"/>
          <a:ext cx="3376187" cy="391533"/>
        </a:xfrm>
        <a:prstGeom prst="roundRect">
          <a:avLst>
            <a:gd name="adj" fmla="val 1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dsp:style>
    </dsp:sp>
    <dsp:sp modelId="{7ACDA4C1-63E6-436D-8C59-A978266888A0}">
      <dsp:nvSpPr>
        <dsp:cNvPr id="0" name=""/>
        <dsp:cNvSpPr/>
      </dsp:nvSpPr>
      <dsp:spPr>
        <a:xfrm>
          <a:off x="118439" y="1835193"/>
          <a:ext cx="215554" cy="2153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24563A-F0B7-4253-975F-5DAAD69A0951}">
      <dsp:nvSpPr>
        <dsp:cNvPr id="0" name=""/>
        <dsp:cNvSpPr/>
      </dsp:nvSpPr>
      <dsp:spPr>
        <a:xfrm>
          <a:off x="452432" y="1747097"/>
          <a:ext cx="2883106" cy="464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207" tIns="49207" rIns="49207" bIns="49207" numCol="1" spcCol="1270" anchor="ctr" anchorCtr="0">
          <a:noAutofit/>
        </a:bodyPr>
        <a:lstStyle/>
        <a:p>
          <a:pPr marL="0" lvl="0" indent="0" algn="l" defTabSz="622300">
            <a:lnSpc>
              <a:spcPct val="100000"/>
            </a:lnSpc>
            <a:spcBef>
              <a:spcPct val="0"/>
            </a:spcBef>
            <a:spcAft>
              <a:spcPct val="35000"/>
            </a:spcAft>
            <a:buNone/>
          </a:pPr>
          <a:r>
            <a:rPr lang="es-MX" sz="1400" kern="1200" dirty="0"/>
            <a:t>4. Mapa de causas</a:t>
          </a:r>
          <a:endParaRPr lang="es-CO" sz="1400" kern="1200" dirty="0"/>
        </a:p>
      </dsp:txBody>
      <dsp:txXfrm>
        <a:off x="452432" y="1747097"/>
        <a:ext cx="2883106" cy="464946"/>
      </dsp:txXfrm>
    </dsp:sp>
    <dsp:sp modelId="{B50E9464-8D25-45B8-A592-8E59ABE5B8C4}">
      <dsp:nvSpPr>
        <dsp:cNvPr id="0" name=""/>
        <dsp:cNvSpPr/>
      </dsp:nvSpPr>
      <dsp:spPr>
        <a:xfrm>
          <a:off x="0" y="2328281"/>
          <a:ext cx="3376187" cy="391533"/>
        </a:xfrm>
        <a:prstGeom prst="roundRect">
          <a:avLst>
            <a:gd name="adj" fmla="val 1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dsp:style>
    </dsp:sp>
    <dsp:sp modelId="{09D562FF-C77D-447A-9D21-3BEB0E3957FC}">
      <dsp:nvSpPr>
        <dsp:cNvPr id="0" name=""/>
        <dsp:cNvSpPr/>
      </dsp:nvSpPr>
      <dsp:spPr>
        <a:xfrm>
          <a:off x="118554" y="2416376"/>
          <a:ext cx="215554" cy="2153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5B88E8-1B1F-4BE6-93C2-DA7264C76157}">
      <dsp:nvSpPr>
        <dsp:cNvPr id="0" name=""/>
        <dsp:cNvSpPr/>
      </dsp:nvSpPr>
      <dsp:spPr>
        <a:xfrm>
          <a:off x="452663" y="2328281"/>
          <a:ext cx="2838648" cy="464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207" tIns="49207" rIns="49207" bIns="49207" numCol="1" spcCol="1270" anchor="ctr" anchorCtr="0">
          <a:noAutofit/>
        </a:bodyPr>
        <a:lstStyle/>
        <a:p>
          <a:pPr marL="0" lvl="0" indent="0" algn="l" defTabSz="622300">
            <a:lnSpc>
              <a:spcPct val="100000"/>
            </a:lnSpc>
            <a:spcBef>
              <a:spcPct val="0"/>
            </a:spcBef>
            <a:spcAft>
              <a:spcPct val="35000"/>
            </a:spcAft>
            <a:buNone/>
          </a:pPr>
          <a:r>
            <a:rPr lang="es-MX" sz="1400" kern="1200" dirty="0"/>
            <a:t>5. Planes de acción y lecciones aprendidas</a:t>
          </a:r>
          <a:endParaRPr lang="es-CO" sz="1400" kern="1200" dirty="0"/>
        </a:p>
      </dsp:txBody>
      <dsp:txXfrm>
        <a:off x="452663" y="2328281"/>
        <a:ext cx="2838648" cy="464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6831F-2CEE-4794-8602-8E77696CFD94}">
      <dsp:nvSpPr>
        <dsp:cNvPr id="0" name=""/>
        <dsp:cNvSpPr/>
      </dsp:nvSpPr>
      <dsp:spPr>
        <a:xfrm>
          <a:off x="0" y="327161"/>
          <a:ext cx="456779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E15DF4-65E8-4FA4-AB0E-679A64940349}">
      <dsp:nvSpPr>
        <dsp:cNvPr id="0" name=""/>
        <dsp:cNvSpPr/>
      </dsp:nvSpPr>
      <dsp:spPr>
        <a:xfrm>
          <a:off x="228389" y="61481"/>
          <a:ext cx="3197459"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56" tIns="0" rIns="120856" bIns="0" numCol="1" spcCol="1270" anchor="ctr" anchorCtr="0">
          <a:noAutofit/>
        </a:bodyPr>
        <a:lstStyle/>
        <a:p>
          <a:pPr marL="0" lvl="0" indent="0" algn="l" defTabSz="800100">
            <a:lnSpc>
              <a:spcPct val="90000"/>
            </a:lnSpc>
            <a:spcBef>
              <a:spcPct val="0"/>
            </a:spcBef>
            <a:spcAft>
              <a:spcPct val="35000"/>
            </a:spcAft>
            <a:buNone/>
          </a:pPr>
          <a:r>
            <a:rPr lang="es-MX" sz="1800" kern="1200" dirty="0"/>
            <a:t>Factor Humano</a:t>
          </a:r>
          <a:endParaRPr lang="es-CO" sz="1800" kern="1200" dirty="0"/>
        </a:p>
      </dsp:txBody>
      <dsp:txXfrm>
        <a:off x="254328" y="87420"/>
        <a:ext cx="3145581" cy="479482"/>
      </dsp:txXfrm>
    </dsp:sp>
    <dsp:sp modelId="{A27395F3-BE1C-40C9-AE3F-444F56BAF3DC}">
      <dsp:nvSpPr>
        <dsp:cNvPr id="0" name=""/>
        <dsp:cNvSpPr/>
      </dsp:nvSpPr>
      <dsp:spPr>
        <a:xfrm>
          <a:off x="0" y="1143641"/>
          <a:ext cx="456779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C25B15-7746-4FEC-BF84-8267241A8F73}">
      <dsp:nvSpPr>
        <dsp:cNvPr id="0" name=""/>
        <dsp:cNvSpPr/>
      </dsp:nvSpPr>
      <dsp:spPr>
        <a:xfrm>
          <a:off x="228389" y="877961"/>
          <a:ext cx="3197459"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56" tIns="0" rIns="120856" bIns="0" numCol="1" spcCol="1270" anchor="ctr" anchorCtr="0">
          <a:noAutofit/>
        </a:bodyPr>
        <a:lstStyle/>
        <a:p>
          <a:pPr marL="0" lvl="0" indent="0" algn="l" defTabSz="800100">
            <a:lnSpc>
              <a:spcPct val="90000"/>
            </a:lnSpc>
            <a:spcBef>
              <a:spcPct val="0"/>
            </a:spcBef>
            <a:spcAft>
              <a:spcPct val="35000"/>
            </a:spcAft>
            <a:buNone/>
          </a:pPr>
          <a:r>
            <a:rPr lang="es-MX" sz="1800" kern="1200" dirty="0"/>
            <a:t>Factor Infraestructura</a:t>
          </a:r>
          <a:endParaRPr lang="es-CO" sz="1800" kern="1200" dirty="0"/>
        </a:p>
      </dsp:txBody>
      <dsp:txXfrm>
        <a:off x="254328" y="903900"/>
        <a:ext cx="3145581" cy="479482"/>
      </dsp:txXfrm>
    </dsp:sp>
    <dsp:sp modelId="{15B05F8B-FC5E-4B55-993D-4398CE7AE3AC}">
      <dsp:nvSpPr>
        <dsp:cNvPr id="0" name=""/>
        <dsp:cNvSpPr/>
      </dsp:nvSpPr>
      <dsp:spPr>
        <a:xfrm>
          <a:off x="0" y="1960121"/>
          <a:ext cx="456779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7440A-2390-4406-A787-172F96D5B781}">
      <dsp:nvSpPr>
        <dsp:cNvPr id="0" name=""/>
        <dsp:cNvSpPr/>
      </dsp:nvSpPr>
      <dsp:spPr>
        <a:xfrm>
          <a:off x="228389" y="1694441"/>
          <a:ext cx="3197459"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56" tIns="0" rIns="120856" bIns="0" numCol="1" spcCol="1270" anchor="ctr" anchorCtr="0">
          <a:noAutofit/>
        </a:bodyPr>
        <a:lstStyle/>
        <a:p>
          <a:pPr marL="0" lvl="0" indent="0" algn="l" defTabSz="800100">
            <a:lnSpc>
              <a:spcPct val="90000"/>
            </a:lnSpc>
            <a:spcBef>
              <a:spcPct val="0"/>
            </a:spcBef>
            <a:spcAft>
              <a:spcPct val="35000"/>
            </a:spcAft>
            <a:buNone/>
          </a:pPr>
          <a:r>
            <a:rPr lang="es-MX" sz="1800" kern="1200" dirty="0"/>
            <a:t>Factor Vehículo</a:t>
          </a:r>
          <a:endParaRPr lang="es-CO" sz="1800" kern="1200" dirty="0"/>
        </a:p>
      </dsp:txBody>
      <dsp:txXfrm>
        <a:off x="254328" y="1720380"/>
        <a:ext cx="3145581"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CBCC0-8B6F-4FFD-A29E-513E37857C79}">
      <dsp:nvSpPr>
        <dsp:cNvPr id="0" name=""/>
        <dsp:cNvSpPr/>
      </dsp:nvSpPr>
      <dsp:spPr>
        <a:xfrm rot="5400000">
          <a:off x="227050" y="1680707"/>
          <a:ext cx="675477" cy="112397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67E7B-1255-4199-90CE-B3ADFE8EC0D2}">
      <dsp:nvSpPr>
        <dsp:cNvPr id="0" name=""/>
        <dsp:cNvSpPr/>
      </dsp:nvSpPr>
      <dsp:spPr>
        <a:xfrm>
          <a:off x="114296" y="2016534"/>
          <a:ext cx="1014734" cy="88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Líder de PESV</a:t>
          </a:r>
          <a:endParaRPr lang="es-CO" sz="1400" kern="1200" dirty="0"/>
        </a:p>
      </dsp:txBody>
      <dsp:txXfrm>
        <a:off x="114296" y="2016534"/>
        <a:ext cx="1014734" cy="889474"/>
      </dsp:txXfrm>
    </dsp:sp>
    <dsp:sp modelId="{590CB9F4-6A77-43AA-BE4F-096B02CCB9DF}">
      <dsp:nvSpPr>
        <dsp:cNvPr id="0" name=""/>
        <dsp:cNvSpPr/>
      </dsp:nvSpPr>
      <dsp:spPr>
        <a:xfrm>
          <a:off x="937571" y="1597958"/>
          <a:ext cx="191459" cy="19145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78717-1BCB-465C-9E5D-F9A87E6AA96D}">
      <dsp:nvSpPr>
        <dsp:cNvPr id="0" name=""/>
        <dsp:cNvSpPr/>
      </dsp:nvSpPr>
      <dsp:spPr>
        <a:xfrm rot="5400000">
          <a:off x="1469283" y="1373315"/>
          <a:ext cx="675477" cy="112397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50602-157C-4B84-B45E-264BF7C68FDC}">
      <dsp:nvSpPr>
        <dsp:cNvPr id="0" name=""/>
        <dsp:cNvSpPr/>
      </dsp:nvSpPr>
      <dsp:spPr>
        <a:xfrm>
          <a:off x="1356529" y="1709143"/>
          <a:ext cx="1014734" cy="88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Comité de seguridad vial</a:t>
          </a:r>
          <a:endParaRPr lang="es-CO" sz="1400" kern="1200" dirty="0"/>
        </a:p>
      </dsp:txBody>
      <dsp:txXfrm>
        <a:off x="1356529" y="1709143"/>
        <a:ext cx="1014734" cy="889474"/>
      </dsp:txXfrm>
    </dsp:sp>
    <dsp:sp modelId="{D80FA2E5-8E45-44C1-B58A-57A205E2F4F7}">
      <dsp:nvSpPr>
        <dsp:cNvPr id="0" name=""/>
        <dsp:cNvSpPr/>
      </dsp:nvSpPr>
      <dsp:spPr>
        <a:xfrm>
          <a:off x="2179804" y="1290566"/>
          <a:ext cx="191459" cy="19145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87732-4351-437E-B0A8-6AC88EA0106C}">
      <dsp:nvSpPr>
        <dsp:cNvPr id="0" name=""/>
        <dsp:cNvSpPr/>
      </dsp:nvSpPr>
      <dsp:spPr>
        <a:xfrm rot="5400000">
          <a:off x="2711516" y="1065923"/>
          <a:ext cx="675477" cy="112397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66F28-DD26-4195-9238-233213DBDEF2}">
      <dsp:nvSpPr>
        <dsp:cNvPr id="0" name=""/>
        <dsp:cNvSpPr/>
      </dsp:nvSpPr>
      <dsp:spPr>
        <a:xfrm>
          <a:off x="2598762" y="1401751"/>
          <a:ext cx="1014734" cy="88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Supervisor o Jefe inmediato</a:t>
          </a:r>
          <a:endParaRPr lang="es-CO" sz="1400" kern="1200" dirty="0"/>
        </a:p>
      </dsp:txBody>
      <dsp:txXfrm>
        <a:off x="2598762" y="1401751"/>
        <a:ext cx="1014734" cy="889474"/>
      </dsp:txXfrm>
    </dsp:sp>
    <dsp:sp modelId="{F19DEA12-CF39-4D7A-8E6B-6EDB78CDCB8E}">
      <dsp:nvSpPr>
        <dsp:cNvPr id="0" name=""/>
        <dsp:cNvSpPr/>
      </dsp:nvSpPr>
      <dsp:spPr>
        <a:xfrm>
          <a:off x="3422037" y="983175"/>
          <a:ext cx="191459" cy="19145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126DA9-9D7C-4CA1-BF4A-C7D518064C70}">
      <dsp:nvSpPr>
        <dsp:cNvPr id="0" name=""/>
        <dsp:cNvSpPr/>
      </dsp:nvSpPr>
      <dsp:spPr>
        <a:xfrm rot="5400000">
          <a:off x="3953749" y="758531"/>
          <a:ext cx="675477" cy="112397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0BE05-C894-4F1B-85B3-C2F41252F51E}">
      <dsp:nvSpPr>
        <dsp:cNvPr id="0" name=""/>
        <dsp:cNvSpPr/>
      </dsp:nvSpPr>
      <dsp:spPr>
        <a:xfrm>
          <a:off x="3840995" y="1094359"/>
          <a:ext cx="1014734" cy="88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Un integrante del COPASST</a:t>
          </a:r>
          <a:endParaRPr lang="es-CO" sz="1400" kern="1200" dirty="0"/>
        </a:p>
      </dsp:txBody>
      <dsp:txXfrm>
        <a:off x="3840995" y="1094359"/>
        <a:ext cx="1014734" cy="889474"/>
      </dsp:txXfrm>
    </dsp:sp>
    <dsp:sp modelId="{77F5A7E4-1DC2-4628-BB29-C4653FF64E15}">
      <dsp:nvSpPr>
        <dsp:cNvPr id="0" name=""/>
        <dsp:cNvSpPr/>
      </dsp:nvSpPr>
      <dsp:spPr>
        <a:xfrm>
          <a:off x="4664271" y="675783"/>
          <a:ext cx="191459" cy="19145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654063-30E2-4E2D-841E-64CFE6904719}">
      <dsp:nvSpPr>
        <dsp:cNvPr id="0" name=""/>
        <dsp:cNvSpPr/>
      </dsp:nvSpPr>
      <dsp:spPr>
        <a:xfrm rot="5400000">
          <a:off x="5195983" y="451139"/>
          <a:ext cx="675477" cy="112397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D037B-3A77-4C2E-9A09-9695A7A95A8E}">
      <dsp:nvSpPr>
        <dsp:cNvPr id="0" name=""/>
        <dsp:cNvSpPr/>
      </dsp:nvSpPr>
      <dsp:spPr>
        <a:xfrm>
          <a:off x="5083229" y="786967"/>
          <a:ext cx="1014734" cy="88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Líder de SST</a:t>
          </a:r>
          <a:endParaRPr lang="es-CO" sz="1400" kern="1200" dirty="0"/>
        </a:p>
      </dsp:txBody>
      <dsp:txXfrm>
        <a:off x="5083229" y="786967"/>
        <a:ext cx="1014734" cy="8894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B7485-C8AD-0946-9563-7B0417269C9F}" type="datetimeFigureOut">
              <a:rPr lang="es-ES" smtClean="0"/>
              <a:t>03/04/2024</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D1617-8FD5-1F4B-8DDC-8F5A901E301D}" type="slidenum">
              <a:rPr lang="es-ES" smtClean="0"/>
              <a:t>‹Nº›</a:t>
            </a:fld>
            <a:endParaRPr lang="es-ES"/>
          </a:p>
        </p:txBody>
      </p:sp>
    </p:spTree>
    <p:extLst>
      <p:ext uri="{BB962C8B-B14F-4D97-AF65-F5344CB8AC3E}">
        <p14:creationId xmlns:p14="http://schemas.microsoft.com/office/powerpoint/2010/main" val="1077882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04D1617-8FD5-1F4B-8DDC-8F5A901E301D}" type="slidenum">
              <a:rPr lang="es-ES" smtClean="0"/>
              <a:t>1</a:t>
            </a:fld>
            <a:endParaRPr lang="es-ES"/>
          </a:p>
        </p:txBody>
      </p:sp>
    </p:spTree>
    <p:extLst>
      <p:ext uri="{BB962C8B-B14F-4D97-AF65-F5344CB8AC3E}">
        <p14:creationId xmlns:p14="http://schemas.microsoft.com/office/powerpoint/2010/main" val="2732038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dirty="0"/>
              <a:t>El líder del PESV es el responsable de velar por que se cumplan las etapas de planificación, implementación, seguimiento y mejora del PESV, también es el </a:t>
            </a:r>
            <a:r>
              <a:rPr lang="es-CO" sz="1100" dirty="0"/>
              <a:t>responsable</a:t>
            </a:r>
            <a:r>
              <a:rPr lang="es-CO" sz="1200" dirty="0"/>
              <a:t> de diligenciar el reporte de autogestión anual y los resultados de la medición de los indicadores del Plan Estratégico de Seguridad Vial.</a:t>
            </a:r>
            <a:endParaRPr lang="es-CO" dirty="0"/>
          </a:p>
          <a:p>
            <a:endParaRPr lang="es-CO" dirty="0"/>
          </a:p>
          <a:p>
            <a:pPr marL="0" indent="0" algn="just">
              <a:buNone/>
            </a:pPr>
            <a:r>
              <a:rPr lang="es-CO" sz="1200" b="1" dirty="0"/>
              <a:t>Pautas importantes para la designación del líder del PESV:</a:t>
            </a:r>
          </a:p>
          <a:p>
            <a:pPr marL="685800" indent="-685800" algn="just">
              <a:buAutoNum type="arabicPeriod"/>
            </a:pPr>
            <a:r>
              <a:rPr lang="es-CO" sz="1200" dirty="0"/>
              <a:t>Que sea un miembro de la dirección de la organización </a:t>
            </a:r>
          </a:p>
          <a:p>
            <a:pPr marL="685800" indent="-685800" algn="just">
              <a:buAutoNum type="arabicPeriod"/>
            </a:pPr>
            <a:r>
              <a:rPr lang="es-CO" sz="1200" dirty="0"/>
              <a:t>Que tenga acceso a los altos directivos </a:t>
            </a:r>
          </a:p>
          <a:p>
            <a:pPr marL="685800" indent="-685800" algn="just">
              <a:buAutoNum type="arabicPeriod"/>
            </a:pPr>
            <a:endParaRPr lang="es-CO" sz="1100" b="1" dirty="0"/>
          </a:p>
          <a:p>
            <a:pPr marL="0" indent="0" algn="just">
              <a:buNone/>
            </a:pPr>
            <a:r>
              <a:rPr lang="es-CO" sz="1200" b="1" dirty="0"/>
              <a:t>Resultados de cumplir con estas recomendaciones:</a:t>
            </a:r>
            <a:endParaRPr lang="es-CO" sz="1200" dirty="0"/>
          </a:p>
          <a:p>
            <a:pPr marL="385763" indent="-385763" algn="just">
              <a:buAutoNum type="arabicPeriod"/>
            </a:pPr>
            <a:r>
              <a:rPr lang="es-CO" sz="1200" dirty="0"/>
              <a:t>Asegura de que hay alguien que es responsable de mantener informados a los altos directivos sobre el estado del PESV </a:t>
            </a:r>
          </a:p>
          <a:p>
            <a:pPr marL="385763" indent="-385763" algn="just">
              <a:buAutoNum type="arabicPeriod"/>
            </a:pPr>
            <a:r>
              <a:rPr lang="es-CO" sz="1200" dirty="0"/>
              <a:t>Tener un directivo que gestione o supervise contactos o actividades de seguridad vial con organizaciones externas incluyendo clientes o contratistas </a:t>
            </a:r>
          </a:p>
          <a:p>
            <a:pPr marL="385763" indent="-385763" algn="just">
              <a:buAutoNum type="arabicPeriod"/>
            </a:pPr>
            <a:r>
              <a:rPr lang="es-CO" sz="1200" dirty="0"/>
              <a:t>Asegurar de tener un líder que defienda los requerimientos del PESV</a:t>
            </a:r>
          </a:p>
          <a:p>
            <a:pPr marL="385763" indent="-385763" algn="just">
              <a:buAutoNum type="arabicPeriod"/>
            </a:pPr>
            <a:endParaRPr lang="es-CO" sz="1200" dirty="0"/>
          </a:p>
          <a:p>
            <a:pPr marL="0" marR="0" lvl="0" indent="0" algn="just" defTabSz="457200" rtl="0" eaLnBrk="1" fontAlgn="auto" latinLnBrk="0" hangingPunct="1">
              <a:lnSpc>
                <a:spcPct val="100000"/>
              </a:lnSpc>
              <a:spcBef>
                <a:spcPts val="0"/>
              </a:spcBef>
              <a:spcAft>
                <a:spcPts val="0"/>
              </a:spcAft>
              <a:buClrTx/>
              <a:buSzTx/>
              <a:buFontTx/>
              <a:buNone/>
              <a:tabLst/>
              <a:defRPr/>
            </a:pPr>
            <a:r>
              <a:rPr lang="es-CO" sz="1200" b="1" dirty="0"/>
              <a:t>Nota importante: </a:t>
            </a:r>
            <a:r>
              <a:rPr lang="es-CO" sz="1200" dirty="0"/>
              <a:t>El líder del diseño e implementación del PESV puede ser el mismo responsable del SG-SST.</a:t>
            </a:r>
          </a:p>
          <a:p>
            <a:pPr marL="0" indent="0" algn="just">
              <a:buNone/>
            </a:pPr>
            <a:endParaRPr lang="es-CO" sz="1200" dirty="0"/>
          </a:p>
          <a:p>
            <a:endParaRPr lang="es-CO" dirty="0"/>
          </a:p>
          <a:p>
            <a:r>
              <a:rPr lang="es-CO" dirty="0"/>
              <a:t>CSV </a:t>
            </a:r>
          </a:p>
          <a:p>
            <a:pPr marL="0" indent="0" algn="just">
              <a:buNone/>
            </a:pPr>
            <a:r>
              <a:rPr lang="es-CO" sz="1200" dirty="0"/>
              <a:t>a) Definir el objetivo general, la visión y alcance del PESV. en cumplimiento de las fases, pasos y requisitos establecidos en el presente documento, manteniendo la alineación con el Plan Nacional de Seguridad Vial vigente y la articulación con el Sistema de Gestión de Seguridad y Salud en el Trabajo.</a:t>
            </a:r>
          </a:p>
          <a:p>
            <a:pPr marL="0" indent="0" algn="just">
              <a:buNone/>
            </a:pPr>
            <a:r>
              <a:rPr lang="es-CO" sz="1200" dirty="0"/>
              <a:t>b) Realizar las acciones tendientes a diseñar, implementar, mantener y mejorar continuamente el PESV, en el marco de lo establecido en el Plan Nacional de Seguridad Vial e incluyendo a todos los actores viales de la organización (peatones, personas con discapacidad, ciclistas, motociclistas, conductores, pasajeros).</a:t>
            </a:r>
          </a:p>
          <a:p>
            <a:pPr marL="0" indent="0" algn="just">
              <a:buNone/>
            </a:pPr>
            <a:r>
              <a:rPr lang="es-CO" sz="1200" dirty="0"/>
              <a:t>c) Promover la participación de la comunidad de la organización en las acciones de seguridad vial, siendo actores claves en el logro de los objetivos del PESV.</a:t>
            </a:r>
          </a:p>
          <a:p>
            <a:pPr marL="0" indent="0" algn="just">
              <a:buNone/>
            </a:pPr>
            <a:r>
              <a:rPr lang="es-CO" sz="1200" dirty="0"/>
              <a:t>d) Definir los procesos y/o áreas que acompañará cada miembro del Comité de Seguridad Vial para influenciar la mejora en términos de seguridad vial.</a:t>
            </a:r>
          </a:p>
          <a:p>
            <a:pPr marL="0" indent="0" algn="just">
              <a:buNone/>
            </a:pPr>
            <a:r>
              <a:rPr lang="es-CO" sz="1200" dirty="0"/>
              <a:t>e) Analizar los indicadores de siniestralidad vial, las investigaciones internas de siniestros viales y realizar seguimiento a los planes de acción que surgen de los resultados o conclusiones de las investigaciones, teniendo en cuenta que se deben investigar todos los siniestros viales donde se ven involucrados colaboradores de la organización que realizan desplazamientos laborales, donde se presentan muertos, lesionados o daños de la organización o de terceros.</a:t>
            </a:r>
          </a:p>
          <a:p>
            <a:pPr marL="0" indent="0" algn="just">
              <a:buNone/>
            </a:pPr>
            <a:r>
              <a:rPr lang="es-CO" sz="1200" dirty="0"/>
              <a:t>f) Revisar el PESV al menos una vez por trimestre y documentar el seguimiento, análisis y evaluación de los resultados de la siniestralidad vial e indicadores y reporte de autogestión del PESV, del plan anual de trabajo, de las auditorías y de la implementación del PESV. con el objetivo de tomar decisiones enfocadas en la mejora de la seguridad </a:t>
            </a:r>
            <a:r>
              <a:rPr lang="es-CO" dirty="0"/>
              <a:t>vial</a:t>
            </a:r>
          </a:p>
          <a:p>
            <a:pPr marL="0" indent="0" algn="just">
              <a:buNone/>
            </a:pPr>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15</a:t>
            </a:fld>
            <a:endParaRPr lang="es-ES"/>
          </a:p>
        </p:txBody>
      </p:sp>
    </p:spTree>
    <p:extLst>
      <p:ext uri="{BB962C8B-B14F-4D97-AF65-F5344CB8AC3E}">
        <p14:creationId xmlns:p14="http://schemas.microsoft.com/office/powerpoint/2010/main" val="120710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dirty="0"/>
              <a:t>La organización debe documentar la Política de Seguridad Vial con alcance sobre los desplazamientos laborales y los trayectos en itinere para todos sus colaboradores, dicha política debe:</a:t>
            </a:r>
          </a:p>
          <a:p>
            <a:pPr marL="0" indent="0">
              <a:buNone/>
            </a:pPr>
            <a:r>
              <a:rPr lang="es-CO" sz="1200" dirty="0"/>
              <a:t>a) Establecer compromisos claros del nivel directivo frente al PESV y orientados al cumplimiento de las acciones y estrategias en seguridad vial.</a:t>
            </a:r>
          </a:p>
          <a:p>
            <a:pPr marL="0" indent="0">
              <a:buNone/>
            </a:pPr>
            <a:r>
              <a:rPr lang="es-CO" sz="1200" dirty="0"/>
              <a:t>b) Ser adecuada para las actividades y tamaño de la organización, y apropiada para la naturaleza de sus riesgos en seguridad vial.</a:t>
            </a:r>
          </a:p>
          <a:p>
            <a:pPr marL="0" indent="0">
              <a:buNone/>
            </a:pPr>
            <a:r>
              <a:rPr lang="es-CO" sz="1200" dirty="0"/>
              <a:t>c) Proporcionar un marco de referencia para el establecimiento de los objetivos en seguridad vial.</a:t>
            </a:r>
          </a:p>
          <a:p>
            <a:r>
              <a:rPr lang="es-CO" sz="1200" dirty="0"/>
              <a:t>d) Incluir el cumplimiento de los requisitos legales aplicables en seguridad vial como compromiso.</a:t>
            </a:r>
          </a:p>
          <a:p>
            <a:r>
              <a:rPr lang="es-CO" sz="1200" dirty="0"/>
              <a:t>e) Incluir el compromiso de mejora continua del PESV.</a:t>
            </a:r>
          </a:p>
          <a:p>
            <a:r>
              <a:rPr lang="es-CO" sz="1200" dirty="0"/>
              <a:t>f) Ser concisa, redactada con claridad, estar fechada y firmada por el (la) representante legal de la organización.</a:t>
            </a:r>
          </a:p>
          <a:p>
            <a:r>
              <a:rPr lang="es-CO" sz="1200" dirty="0"/>
              <a:t>g) Ser revisada, como mínimo cada tres (3) años, socializada y accesible para todos los niveles de la organización</a:t>
            </a:r>
            <a:r>
              <a:rPr lang="es-CO" dirty="0"/>
              <a:t>.</a:t>
            </a:r>
          </a:p>
          <a:p>
            <a:pPr marL="0" indent="0">
              <a:buNone/>
            </a:pPr>
            <a:endParaRPr lang="es-CO" sz="1200" dirty="0"/>
          </a:p>
          <a:p>
            <a:pPr marL="0" indent="0" algn="just">
              <a:buNone/>
            </a:pPr>
            <a:r>
              <a:rPr lang="es-CO" b="1" dirty="0"/>
              <a:t>La política debe:</a:t>
            </a:r>
          </a:p>
          <a:p>
            <a:pPr marL="0" indent="0" algn="just">
              <a:buNone/>
            </a:pPr>
            <a:endParaRPr lang="es-CO" dirty="0"/>
          </a:p>
          <a:p>
            <a:pPr algn="just">
              <a:buFontTx/>
              <a:buChar char="-"/>
            </a:pPr>
            <a:r>
              <a:rPr lang="es-CO" dirty="0"/>
              <a:t>Estar disponible como información documentada dentro de la organización </a:t>
            </a:r>
          </a:p>
          <a:p>
            <a:pPr algn="just">
              <a:buFontTx/>
              <a:buChar char="-"/>
            </a:pPr>
            <a:r>
              <a:rPr lang="es-CO" dirty="0"/>
              <a:t>Comunicarse dentro de la organización </a:t>
            </a:r>
          </a:p>
          <a:p>
            <a:pPr algn="just">
              <a:buFontTx/>
              <a:buChar char="-"/>
            </a:pPr>
            <a:r>
              <a:rPr lang="es-CO" dirty="0"/>
              <a:t>Estar disponible para las partes interesadas, según sea apropiado</a:t>
            </a:r>
          </a:p>
          <a:p>
            <a:endParaRPr lang="es-CO" dirty="0"/>
          </a:p>
          <a:p>
            <a:endParaRPr lang="es-CO" dirty="0"/>
          </a:p>
          <a:p>
            <a:pPr marL="0" indent="0" algn="just">
              <a:buNone/>
            </a:pPr>
            <a:r>
              <a:rPr lang="es-CO" b="1" dirty="0"/>
              <a:t>Factores a tener en cuenta en la definición de una política de seguridad vial:</a:t>
            </a:r>
          </a:p>
          <a:p>
            <a:pPr algn="just">
              <a:buFontTx/>
              <a:buChar char="-"/>
            </a:pPr>
            <a:r>
              <a:rPr lang="es-CO" dirty="0"/>
              <a:t>Incluir entre los compromisos de las misma, además de eliminar muertes y heridos graves, el cumplimiento de los requisitos legales y otro aplicables y a la mejora continua del PESV</a:t>
            </a:r>
          </a:p>
          <a:p>
            <a:pPr algn="just">
              <a:buFontTx/>
              <a:buChar char="-"/>
            </a:pPr>
            <a:r>
              <a:rPr lang="es-CO" dirty="0"/>
              <a:t>Debe ser el marco adecuado para establecer objetivos y metas de SV</a:t>
            </a:r>
          </a:p>
          <a:p>
            <a:pPr algn="just">
              <a:buFontTx/>
              <a:buChar char="-"/>
            </a:pPr>
            <a:r>
              <a:rPr lang="es-CO" dirty="0"/>
              <a:t>Utilizar un vocabulario y expresiones adecuadas al nivel de los empleados, con el fin de que pueda ser entendida por todo el personal de la organización.</a:t>
            </a:r>
          </a:p>
          <a:p>
            <a:pPr algn="just">
              <a:buFontTx/>
              <a:buChar char="-"/>
            </a:pPr>
            <a:endParaRPr lang="es-CO" dirty="0"/>
          </a:p>
          <a:p>
            <a:pPr algn="just">
              <a:buFontTx/>
              <a:buChar char="-"/>
            </a:pPr>
            <a:endParaRPr lang="es-CO" dirty="0"/>
          </a:p>
          <a:p>
            <a:pPr algn="just">
              <a:buFontTx/>
              <a:buChar char="-"/>
            </a:pPr>
            <a:r>
              <a:rPr lang="es-CO" dirty="0"/>
              <a:t>COMPROMISO</a:t>
            </a:r>
          </a:p>
          <a:p>
            <a:r>
              <a:rPr lang="es-CO" b="1" dirty="0"/>
              <a:t>d) </a:t>
            </a:r>
            <a:r>
              <a:rPr lang="es-CO" dirty="0"/>
              <a:t>La adquisición o contratación de vehículos, equipos, repuestos y servicios que cumplan especificaciones de seguridad, de acuerdo con la normatividad vigente en la materia.</a:t>
            </a:r>
          </a:p>
          <a:p>
            <a:r>
              <a:rPr lang="es-CO" b="1" dirty="0"/>
              <a:t>e) </a:t>
            </a:r>
            <a:r>
              <a:rPr lang="es-CO" dirty="0"/>
              <a:t>El seguimiento para que los contratistas, afiliados, asociados, terceros y la comunidad de la organización cumplan los requisitos de seguridad vial que establezca la organización.</a:t>
            </a:r>
          </a:p>
          <a:p>
            <a:r>
              <a:rPr lang="es-CO" b="1" dirty="0"/>
              <a:t>f) </a:t>
            </a:r>
            <a:r>
              <a:rPr lang="es-CO" dirty="0"/>
              <a:t>El cumplimiento de las acciones y estrategias definidas en el plan de trabajo anual del PESV.</a:t>
            </a:r>
          </a:p>
          <a:p>
            <a:pPr algn="just"/>
            <a:r>
              <a:rPr lang="es-CO" sz="1200" b="1" dirty="0"/>
              <a:t>g) </a:t>
            </a:r>
            <a:r>
              <a:rPr lang="es-CO" sz="1200" dirty="0"/>
              <a:t>La atención oportuna de la solicitud de información por parte de las entidades verificadoras, la participación en la reunión de apertura y reunión de cierre y la gestión de los hallazgos resultantes de las visitas de verificación que realicen el Ministerio de Trabajo, la Superintendencia de Transporte o los Organismos de Tránsito según corresponda de acuerdo con la función de verificación de la implementación del Plan Estratégico de Seguridad Vial de conformidad con lo establecido en el artículo 1o de la Ley 2050 de 2020 y las disposiciones que lo reglamenten.</a:t>
            </a:r>
          </a:p>
          <a:p>
            <a:pPr algn="just"/>
            <a:r>
              <a:rPr lang="es-CO" sz="1200" b="1" dirty="0"/>
              <a:t>h) </a:t>
            </a:r>
            <a:r>
              <a:rPr lang="es-CO" sz="1200" dirty="0"/>
              <a:t>La participación en una (1) reunión del comité de seguridad vial por lo menos una (1) vez al año para revisar los resultados de la planificación, implementación, seguimiento y mejora del PESV.</a:t>
            </a:r>
          </a:p>
          <a:p>
            <a:endParaRPr lang="es-CO" dirty="0"/>
          </a:p>
          <a:p>
            <a:pPr algn="just">
              <a:buFontTx/>
              <a:buChar char="-"/>
            </a:pPr>
            <a:endParaRPr lang="es-CO" dirty="0"/>
          </a:p>
          <a:p>
            <a:pPr marL="0" indent="0">
              <a:buNone/>
            </a:pPr>
            <a:endParaRPr lang="es-CO" sz="1200" dirty="0"/>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16</a:t>
            </a:fld>
            <a:endParaRPr lang="es-ES"/>
          </a:p>
        </p:txBody>
      </p:sp>
    </p:spTree>
    <p:extLst>
      <p:ext uri="{BB962C8B-B14F-4D97-AF65-F5344CB8AC3E}">
        <p14:creationId xmlns:p14="http://schemas.microsoft.com/office/powerpoint/2010/main" val="3789261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85763" indent="-385763" algn="just">
              <a:buAutoNum type="alphaLcParenR"/>
            </a:pPr>
            <a:r>
              <a:rPr lang="es-CO" dirty="0"/>
              <a:t>Cantidad de sedes, servicios que presta la organización.</a:t>
            </a:r>
          </a:p>
          <a:p>
            <a:pPr marL="385763" indent="-385763" algn="just">
              <a:buAutoNum type="alphaLcParenR"/>
            </a:pPr>
            <a:r>
              <a:rPr lang="es-CO" dirty="0"/>
              <a:t>Lista de contratistas (ocasionales y permanentes), incluyendo flotas fidelizadas, flotas ocasionales, afiliados, personas vinculadas mediante tercerización, subcontratación, outsourcing o por intermediación laboral y personas naturales, que realizan desplazamientos laborales para dar cumplimiento al objeto de su contrato con la organización.</a:t>
            </a:r>
          </a:p>
          <a:p>
            <a:pPr marL="385763" marR="0" lvl="0" indent="-385763" algn="just" defTabSz="457200" rtl="0" eaLnBrk="1" fontAlgn="auto" latinLnBrk="0" hangingPunct="1">
              <a:lnSpc>
                <a:spcPct val="100000"/>
              </a:lnSpc>
              <a:spcBef>
                <a:spcPts val="0"/>
              </a:spcBef>
              <a:spcAft>
                <a:spcPts val="0"/>
              </a:spcAft>
              <a:buClrTx/>
              <a:buSzTx/>
              <a:buFontTx/>
              <a:buAutoNum type="alphaLcParenR"/>
              <a:tabLst/>
              <a:defRPr/>
            </a:pPr>
            <a:r>
              <a:rPr lang="es-CO" dirty="0"/>
              <a:t>Lista de colaboradores de la organización, incluyendo fecha de nacimiento, género, cargo, escolaridad, estado civil, vigencia de la licencia de conducción (si tiene), capacitaciones, evaluación de la competencia, siniestros viales, cantidad, tipo y estado de pago de sus infracciones de tránsito, medio de transporte que utiliza para el desplazamiento hacia el trabajo, y si tiene rol de conductor para desplazamientos laborales, tipo de vehículo automotor o no automotor que conduce y fecha de vinculación a la organización.</a:t>
            </a:r>
          </a:p>
          <a:p>
            <a:pPr marL="385763" marR="0" lvl="0" indent="-385763" algn="just" defTabSz="457200" rtl="0" eaLnBrk="1" fontAlgn="auto" latinLnBrk="0" hangingPunct="1">
              <a:lnSpc>
                <a:spcPct val="100000"/>
              </a:lnSpc>
              <a:spcBef>
                <a:spcPts val="0"/>
              </a:spcBef>
              <a:spcAft>
                <a:spcPts val="0"/>
              </a:spcAft>
              <a:buClrTx/>
              <a:buSzTx/>
              <a:buFontTx/>
              <a:buAutoNum type="alphaLcParenR"/>
              <a:tabLst/>
              <a:defRPr/>
            </a:pPr>
            <a:r>
              <a:rPr lang="es-CO" dirty="0"/>
              <a:t>Lista de vehículos automotores y no automotores: propios de la organización, afiliados, asociados, o que están puestos al servicio de la organización para realizar desplazamientos laborales, incluyendo placa del vehículo, número VIN, número de motor, kilometraje, fecha de fabricación, especificaciones técnicas del vehículo, vigencia SOAT, vigencia revisión técnico-mecánica, reporte de siniestros viales del vehículo, plan de mantenimiento preventivo, control de acciones de mantenimiento, tipo de vehículo y promedio o estimado de kilómetros que recorren al mes.</a:t>
            </a:r>
          </a:p>
          <a:p>
            <a:pPr marL="385763" marR="0" lvl="0" indent="-385763" algn="just" defTabSz="457200" rtl="0" eaLnBrk="1" fontAlgn="auto" latinLnBrk="0" hangingPunct="1">
              <a:lnSpc>
                <a:spcPct val="100000"/>
              </a:lnSpc>
              <a:spcBef>
                <a:spcPts val="0"/>
              </a:spcBef>
              <a:spcAft>
                <a:spcPts val="0"/>
              </a:spcAft>
              <a:buClrTx/>
              <a:buSzTx/>
              <a:buFontTx/>
              <a:buAutoNum type="alphaLcParenR"/>
              <a:tabLst/>
              <a:defRPr/>
            </a:pPr>
            <a:r>
              <a:rPr lang="es-CO" sz="1200" dirty="0"/>
              <a:t>e) Lista de rutas frecuentes de los desplazamientos laborales, incluyendo el número de kilómetros, frecuencia del uso de la ruta (número de veces que se utiliza la ruta en la semana, al mes o al año).</a:t>
            </a:r>
          </a:p>
          <a:p>
            <a:pPr marL="385763" marR="0" lvl="0" indent="-385763" algn="just" defTabSz="457200" rtl="0" eaLnBrk="1" fontAlgn="auto" latinLnBrk="0" hangingPunct="1">
              <a:lnSpc>
                <a:spcPct val="100000"/>
              </a:lnSpc>
              <a:spcBef>
                <a:spcPts val="0"/>
              </a:spcBef>
              <a:spcAft>
                <a:spcPts val="0"/>
              </a:spcAft>
              <a:buClrTx/>
              <a:buSzTx/>
              <a:buFontTx/>
              <a:buAutoNum type="alphaLcParenR"/>
              <a:tabLst/>
              <a:defRPr/>
            </a:pPr>
            <a:r>
              <a:rPr lang="es-CO" sz="1200" dirty="0"/>
              <a:t>Número de colaboradores capacitados en el plan de emergencias viales de la organización, descripción y número de equipos, equipamiento o elementos de primeros auxilios dispuestos para la atención de siniestros viales, tipo y fecha de simulacros de atención de emergencias viales realizados.</a:t>
            </a:r>
            <a:endParaRPr lang="es-CO" sz="2400" b="1" dirty="0"/>
          </a:p>
          <a:p>
            <a:pPr marL="0" marR="0" lvl="0" indent="0" algn="just" defTabSz="457200" rtl="0" eaLnBrk="1" fontAlgn="auto" latinLnBrk="0" hangingPunct="1">
              <a:lnSpc>
                <a:spcPct val="100000"/>
              </a:lnSpc>
              <a:spcBef>
                <a:spcPts val="0"/>
              </a:spcBef>
              <a:spcAft>
                <a:spcPts val="0"/>
              </a:spcAft>
              <a:buClrTx/>
              <a:buSzTx/>
              <a:buFontTx/>
              <a:buNone/>
              <a:tabLst/>
              <a:defRPr/>
            </a:pPr>
            <a:endParaRPr lang="es-CO" sz="1200" b="1" dirty="0"/>
          </a:p>
          <a:p>
            <a:pPr marL="0" marR="0" lvl="0" indent="0" algn="just" defTabSz="457200" rtl="0" eaLnBrk="1" fontAlgn="auto" latinLnBrk="0" hangingPunct="1">
              <a:lnSpc>
                <a:spcPct val="100000"/>
              </a:lnSpc>
              <a:spcBef>
                <a:spcPts val="0"/>
              </a:spcBef>
              <a:spcAft>
                <a:spcPts val="0"/>
              </a:spcAft>
              <a:buClrTx/>
              <a:buSzTx/>
              <a:buFontTx/>
              <a:buNone/>
              <a:tabLst/>
              <a:defRPr/>
            </a:pPr>
            <a:r>
              <a:rPr lang="es-CO" sz="1200" dirty="0"/>
              <a:t>El diagnóstico debe estar documentado y se debe actualizar al menos una vez al año.</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s-CO" sz="1200" b="1" dirty="0"/>
          </a:p>
          <a:p>
            <a:pPr marL="385763" marR="0" lvl="0" indent="-385763" algn="just" defTabSz="457200" rtl="0" eaLnBrk="1" fontAlgn="auto" latinLnBrk="0" hangingPunct="1">
              <a:lnSpc>
                <a:spcPct val="100000"/>
              </a:lnSpc>
              <a:spcBef>
                <a:spcPts val="0"/>
              </a:spcBef>
              <a:spcAft>
                <a:spcPts val="0"/>
              </a:spcAft>
              <a:buClrTx/>
              <a:buSzTx/>
              <a:buFontTx/>
              <a:buAutoNum type="alphaLcParenR"/>
              <a:tabLst/>
              <a:defRPr/>
            </a:pPr>
            <a:endParaRPr lang="es-CO" b="1" dirty="0"/>
          </a:p>
          <a:p>
            <a:pPr marL="0" indent="0" algn="just">
              <a:buNone/>
            </a:pPr>
            <a:endParaRPr lang="es-CO" dirty="0"/>
          </a:p>
          <a:p>
            <a:pPr marL="385763" indent="-385763" algn="just">
              <a:buAutoNum type="alphaLcParenR"/>
            </a:pPr>
            <a:endParaRPr lang="es-CO" b="1" dirty="0"/>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17</a:t>
            </a:fld>
            <a:endParaRPr lang="es-ES"/>
          </a:p>
        </p:txBody>
      </p:sp>
    </p:spTree>
    <p:extLst>
      <p:ext uri="{BB962C8B-B14F-4D97-AF65-F5344CB8AC3E}">
        <p14:creationId xmlns:p14="http://schemas.microsoft.com/office/powerpoint/2010/main" val="411910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CO" b="1" dirty="0"/>
              <a:t>Algunos riesgos que se deben tener presente para los actores viales son:</a:t>
            </a:r>
          </a:p>
          <a:p>
            <a:pPr algn="just"/>
            <a:r>
              <a:rPr lang="es-CO" dirty="0"/>
              <a:t>Condiciones de seguridad</a:t>
            </a:r>
          </a:p>
          <a:p>
            <a:pPr algn="just"/>
            <a:r>
              <a:rPr lang="es-CO" dirty="0"/>
              <a:t>Físico</a:t>
            </a:r>
          </a:p>
          <a:p>
            <a:pPr algn="just"/>
            <a:r>
              <a:rPr lang="es-CO" dirty="0"/>
              <a:t>Psicosocial</a:t>
            </a:r>
          </a:p>
          <a:p>
            <a:pPr algn="just"/>
            <a:r>
              <a:rPr lang="es-CO" dirty="0"/>
              <a:t>Biomecánicos</a:t>
            </a:r>
          </a:p>
          <a:p>
            <a:pPr algn="just"/>
            <a:endParaRPr lang="es-CO" dirty="0"/>
          </a:p>
          <a:p>
            <a:pPr marL="0" indent="0">
              <a:buNone/>
            </a:pPr>
            <a:r>
              <a:rPr lang="es-CO" sz="1600" b="1" dirty="0"/>
              <a:t>Algunas descripciones de riesgos para tener en cuenta en  materia de seguridad vial son:</a:t>
            </a:r>
          </a:p>
          <a:p>
            <a:pPr marL="0" indent="0">
              <a:buNone/>
            </a:pPr>
            <a:r>
              <a:rPr lang="es-CO" sz="1200" dirty="0"/>
              <a:t>Accidentes de tránsito</a:t>
            </a:r>
          </a:p>
          <a:p>
            <a:pPr marL="0" indent="0">
              <a:buNone/>
            </a:pPr>
            <a:r>
              <a:rPr lang="es-CO" sz="1200" dirty="0"/>
              <a:t>Radiaciones no ionizantes (Exposición al sol)</a:t>
            </a:r>
          </a:p>
          <a:p>
            <a:pPr marL="0" indent="0">
              <a:buNone/>
            </a:pPr>
            <a:r>
              <a:rPr lang="es-CO" sz="1200" dirty="0"/>
              <a:t>Vibraciones</a:t>
            </a:r>
          </a:p>
          <a:p>
            <a:pPr marL="0" indent="0">
              <a:buNone/>
            </a:pPr>
            <a:r>
              <a:rPr lang="es-CO" sz="1200" dirty="0"/>
              <a:t>Ruido</a:t>
            </a:r>
          </a:p>
          <a:p>
            <a:pPr marL="0" indent="0">
              <a:buNone/>
            </a:pPr>
            <a:r>
              <a:rPr lang="es-CO" sz="1200" dirty="0"/>
              <a:t>Condiciones de la tarea (carga mental, contenido de la tarea, demandas emocionales, sistemas de control, definición de roles, monotonía, etc.)</a:t>
            </a:r>
          </a:p>
          <a:p>
            <a:pPr marL="0" indent="0">
              <a:buNone/>
            </a:pPr>
            <a:r>
              <a:rPr lang="es-CO" sz="1200" dirty="0"/>
              <a:t>Interfase persona tarea (conocimientos, habilidades con relación a la demanda de la tarea, iniciativa, autonomía y reconocimiento, identificación de la persona con la tarea y la organización</a:t>
            </a:r>
          </a:p>
          <a:p>
            <a:pPr marL="0" indent="0">
              <a:buNone/>
            </a:pPr>
            <a:br>
              <a:rPr lang="es-CO" b="1" dirty="0"/>
            </a:br>
            <a:endParaRPr lang="es-CO" sz="2000" b="1" dirty="0"/>
          </a:p>
          <a:p>
            <a:pPr algn="just"/>
            <a:endParaRPr lang="es-CO" dirty="0"/>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19</a:t>
            </a:fld>
            <a:endParaRPr lang="es-ES"/>
          </a:p>
        </p:txBody>
      </p:sp>
    </p:spTree>
    <p:extLst>
      <p:ext uri="{BB962C8B-B14F-4D97-AF65-F5344CB8AC3E}">
        <p14:creationId xmlns:p14="http://schemas.microsoft.com/office/powerpoint/2010/main" val="419714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noProof="0" dirty="0">
                <a:latin typeface="Arial"/>
                <a:ea typeface="Arial"/>
                <a:cs typeface="Arial"/>
              </a:rPr>
              <a:t>Los objetivos y metas también </a:t>
            </a:r>
            <a:r>
              <a:rPr lang="es-CO" sz="1200" b="1" noProof="0" dirty="0">
                <a:latin typeface="Arial"/>
                <a:ea typeface="Arial"/>
                <a:cs typeface="Arial"/>
              </a:rPr>
              <a:t>deben ser coherentes con los riesgos definidos en la Caracterización, evaluación y control de riesgos</a:t>
            </a:r>
            <a:r>
              <a:rPr lang="es-CO" sz="1200" noProof="0" dirty="0">
                <a:latin typeface="Arial"/>
                <a:ea typeface="Arial"/>
                <a:cs typeface="Arial"/>
              </a:rPr>
              <a:t> y con </a:t>
            </a:r>
            <a:r>
              <a:rPr lang="es-CO" sz="1200" b="1" noProof="0" dirty="0">
                <a:latin typeface="Arial"/>
                <a:ea typeface="Arial"/>
                <a:cs typeface="Arial"/>
              </a:rPr>
              <a:t>los factores de desempeño de la seguridad vial definidos en los Programas de gestión de riesgos críticos y factores de desempeño.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latin typeface="Arial"/>
              <a:cs typeface="Arial"/>
            </a:endParaRPr>
          </a:p>
          <a:p>
            <a:pPr marL="0" indent="0">
              <a:buNone/>
            </a:pPr>
            <a:r>
              <a:rPr lang="es-CO" dirty="0">
                <a:solidFill>
                  <a:srgbClr val="444444"/>
                </a:solidFill>
                <a:cs typeface="Calibri"/>
              </a:rPr>
              <a:t>Los objetivos de seguridad vial deben:</a:t>
            </a:r>
            <a:endParaRPr lang="en-US" dirty="0"/>
          </a:p>
          <a:p>
            <a:r>
              <a:rPr lang="es-CO" dirty="0">
                <a:solidFill>
                  <a:srgbClr val="444444"/>
                </a:solidFill>
                <a:cs typeface="Calibri"/>
              </a:rPr>
              <a:t>Ser coherentes con la política de SV</a:t>
            </a:r>
          </a:p>
          <a:p>
            <a:r>
              <a:rPr lang="es-CO" dirty="0">
                <a:solidFill>
                  <a:srgbClr val="444444"/>
                </a:solidFill>
                <a:cs typeface="Calibri"/>
              </a:rPr>
              <a:t>Ser medibles</a:t>
            </a:r>
          </a:p>
          <a:p>
            <a:r>
              <a:rPr lang="es-CO" dirty="0">
                <a:solidFill>
                  <a:srgbClr val="444444"/>
                </a:solidFill>
                <a:cs typeface="Calibri"/>
              </a:rPr>
              <a:t>Tener en cuenta los requisitos aplicables</a:t>
            </a:r>
          </a:p>
          <a:p>
            <a:r>
              <a:rPr lang="es-CO" dirty="0">
                <a:solidFill>
                  <a:srgbClr val="444444"/>
                </a:solidFill>
                <a:cs typeface="Calibri"/>
              </a:rPr>
              <a:t>Ser objeto de seguimiento</a:t>
            </a:r>
          </a:p>
          <a:p>
            <a:r>
              <a:rPr lang="es-CO" dirty="0">
                <a:solidFill>
                  <a:srgbClr val="444444"/>
                </a:solidFill>
                <a:cs typeface="Calibri"/>
              </a:rPr>
              <a:t>Ser comunicados</a:t>
            </a:r>
          </a:p>
          <a:p>
            <a:r>
              <a:rPr lang="es-CO" dirty="0">
                <a:solidFill>
                  <a:srgbClr val="444444"/>
                </a:solidFill>
                <a:cs typeface="Calibri"/>
              </a:rPr>
              <a:t>Ser actualizados, según sea apropiado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latin typeface="Arial"/>
              <a:cs typeface="Arial"/>
            </a:endParaRP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20</a:t>
            </a:fld>
            <a:endParaRPr lang="es-ES"/>
          </a:p>
        </p:txBody>
      </p:sp>
    </p:spTree>
    <p:extLst>
      <p:ext uri="{BB962C8B-B14F-4D97-AF65-F5344CB8AC3E}">
        <p14:creationId xmlns:p14="http://schemas.microsoft.com/office/powerpoint/2010/main" val="2240681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dirty="0"/>
              <a:t>Que es el Hacer dentro del PESV</a:t>
            </a:r>
            <a:endParaRPr lang="es-CO" sz="1200" dirty="0">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dirty="0">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dirty="0">
                <a:latin typeface="Arial"/>
                <a:cs typeface="Arial"/>
              </a:rPr>
              <a:t>En la fase del hacer del PESV se implementan las acciones definidas en la fase de Planificación del PESV y todas las actividades necesarias para mejorar la seguridad vial en la organización, así como para generar hábitos y comportamientos seguros por parte de toda la organización y controlar los riesgos, con el fin de reducir los siniestros viales.</a:t>
            </a:r>
            <a:endParaRPr lang="en-US" sz="1200" dirty="0">
              <a:cs typeface="Calibri" panose="020F0502020204030204"/>
            </a:endParaRP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21</a:t>
            </a:fld>
            <a:endParaRPr lang="es-ES"/>
          </a:p>
        </p:txBody>
      </p:sp>
    </p:spTree>
    <p:extLst>
      <p:ext uri="{BB962C8B-B14F-4D97-AF65-F5344CB8AC3E}">
        <p14:creationId xmlns:p14="http://schemas.microsoft.com/office/powerpoint/2010/main" val="2004669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Arial" panose="020B0604020202020204" pitchFamily="34" charset="0"/>
              </a:rPr>
              <a:t>El plan anual de trabajo del PESV. </a:t>
            </a:r>
            <a:r>
              <a:rPr lang="es-MX" sz="1200" b="1" dirty="0">
                <a:solidFill>
                  <a:srgbClr val="0070C0"/>
                </a:solidFill>
                <a:latin typeface="Arial" panose="020B0604020202020204" pitchFamily="34" charset="0"/>
              </a:rPr>
              <a:t>es el documento de gestión orientado al cumplimiento de las acciones y estrategias de la organización en seguridad vial para la planificación, implementación, seguimiento y mejora del PESV, la alineación con el Plan Nacional de Seguridad </a:t>
            </a:r>
            <a:r>
              <a:rPr lang="es-MX" sz="1200" dirty="0">
                <a:solidFill>
                  <a:srgbClr val="000000"/>
                </a:solidFill>
                <a:latin typeface="Arial" panose="020B0604020202020204" pitchFamily="34" charset="0"/>
              </a:rPr>
              <a:t>Vial y la articulación con el Sistema de Gestión de Seguridad y Salud en el Trabajo.</a:t>
            </a:r>
            <a:endParaRPr lang="en-US" sz="1800" dirty="0">
              <a:cs typeface="Calibri" panose="020F0502020204030204"/>
            </a:endParaRP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23</a:t>
            </a:fld>
            <a:endParaRPr lang="es-ES"/>
          </a:p>
        </p:txBody>
      </p:sp>
    </p:spTree>
    <p:extLst>
      <p:ext uri="{BB962C8B-B14F-4D97-AF65-F5344CB8AC3E}">
        <p14:creationId xmlns:p14="http://schemas.microsoft.com/office/powerpoint/2010/main" val="949062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24</a:t>
            </a:fld>
            <a:endParaRPr lang="es-ES"/>
          </a:p>
        </p:txBody>
      </p:sp>
    </p:spTree>
    <p:extLst>
      <p:ext uri="{BB962C8B-B14F-4D97-AF65-F5344CB8AC3E}">
        <p14:creationId xmlns:p14="http://schemas.microsoft.com/office/powerpoint/2010/main" val="179823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200" b="1" dirty="0">
                <a:solidFill>
                  <a:srgbClr val="000000"/>
                </a:solidFill>
                <a:latin typeface="Arial" panose="020B0604020202020204" pitchFamily="34" charset="0"/>
              </a:rPr>
              <a:t>El plan anual de formación es el documento de gestión del conocimiento que contiene los temas de capacitación y sensibilización por cada actor vial </a:t>
            </a:r>
            <a:r>
              <a:rPr lang="es-MX" sz="1200" dirty="0">
                <a:solidFill>
                  <a:srgbClr val="000000"/>
                </a:solidFill>
                <a:latin typeface="Arial" panose="020B0604020202020204" pitchFamily="34" charset="0"/>
              </a:rPr>
              <a:t>(independientemente del rol que desempeñe), la intensidad horaria de la formación (capacitación teórica, práctica, talleres y/o simuladores), la modalidad (presencial y/o virtual), la frecuencia, el(los) responsable(s) de ejecución, así como los recursos, las herramientas metodológicas y pedagógicas.</a:t>
            </a: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25</a:t>
            </a:fld>
            <a:endParaRPr lang="es-ES"/>
          </a:p>
        </p:txBody>
      </p:sp>
    </p:spTree>
    <p:extLst>
      <p:ext uri="{BB962C8B-B14F-4D97-AF65-F5344CB8AC3E}">
        <p14:creationId xmlns:p14="http://schemas.microsoft.com/office/powerpoint/2010/main" val="4052271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200" dirty="0">
                <a:solidFill>
                  <a:srgbClr val="000000"/>
                </a:solidFill>
                <a:latin typeface="Arial" panose="020B0604020202020204" pitchFamily="34" charset="0"/>
              </a:rPr>
              <a:t>a) El reporte de siniestros viales en desplazamientos laborales.</a:t>
            </a:r>
          </a:p>
          <a:p>
            <a:pPr algn="just"/>
            <a:r>
              <a:rPr lang="es-MX" sz="1200" dirty="0">
                <a:solidFill>
                  <a:srgbClr val="000000"/>
                </a:solidFill>
                <a:latin typeface="Arial" panose="020B0604020202020204" pitchFamily="34" charset="0"/>
              </a:rPr>
              <a:t>b) La participación en capacitaciones de seguridad vial.</a:t>
            </a:r>
          </a:p>
          <a:p>
            <a:pPr algn="just"/>
            <a:r>
              <a:rPr lang="es-MX" sz="1200" dirty="0">
                <a:solidFill>
                  <a:srgbClr val="000000"/>
                </a:solidFill>
                <a:latin typeface="Arial" panose="020B0604020202020204" pitchFamily="34" charset="0"/>
              </a:rPr>
              <a:t>c) El compromiso de los colaboradores de la organización en cumplir la legislación y los lineamientos de seguridad vial de la organización.</a:t>
            </a:r>
          </a:p>
          <a:p>
            <a:pPr algn="just"/>
            <a:r>
              <a:rPr lang="es-MX" sz="1200" dirty="0">
                <a:solidFill>
                  <a:srgbClr val="000000"/>
                </a:solidFill>
                <a:latin typeface="Arial" panose="020B0604020202020204" pitchFamily="34" charset="0"/>
              </a:rPr>
              <a:t>d) El reporte oportuno y veraz de sus condiciones de salud.</a:t>
            </a:r>
          </a:p>
          <a:p>
            <a:pPr algn="just"/>
            <a:endParaRPr lang="es-MX" sz="1200" dirty="0">
              <a:solidFill>
                <a:srgbClr val="000000"/>
              </a:solidFill>
              <a:latin typeface="Arial" panose="020B0604020202020204" pitchFamily="34" charset="0"/>
            </a:endParaRPr>
          </a:p>
          <a:p>
            <a:pPr algn="just"/>
            <a:endParaRPr lang="es-MX" sz="1200" dirty="0">
              <a:solidFill>
                <a:srgbClr val="000000"/>
              </a:solidFill>
              <a:latin typeface="Arial" panose="020B0604020202020204" pitchFamily="34" charset="0"/>
            </a:endParaRPr>
          </a:p>
          <a:p>
            <a:pPr algn="just"/>
            <a:endParaRPr lang="es-MX" sz="1200" dirty="0">
              <a:solidFill>
                <a:srgbClr val="000000"/>
              </a:solidFill>
              <a:latin typeface="Arial" panose="020B0604020202020204" pitchFamily="34" charset="0"/>
            </a:endParaRPr>
          </a:p>
          <a:p>
            <a:pPr algn="just"/>
            <a:r>
              <a:rPr lang="es-MX" sz="1200" dirty="0">
                <a:solidFill>
                  <a:srgbClr val="000000"/>
                </a:solidFill>
                <a:latin typeface="Arial" panose="020B0604020202020204" pitchFamily="34" charset="0"/>
              </a:rPr>
              <a:t>Evaluar el comportamiento de los colaboradores relacionado con la seguridad vial, al menos una (1) vez al año. Dicha evaluación debe contener como mínimo:</a:t>
            </a:r>
          </a:p>
          <a:p>
            <a:pPr algn="just"/>
            <a:endParaRPr lang="es-MX" sz="1200" dirty="0">
              <a:solidFill>
                <a:srgbClr val="000000"/>
              </a:solidFill>
              <a:latin typeface="Arial" panose="020B0604020202020204" pitchFamily="34" charset="0"/>
            </a:endParaRPr>
          </a:p>
          <a:p>
            <a:pPr marL="385763" indent="-385763" algn="just">
              <a:buAutoNum type="alphaLcParenR"/>
            </a:pPr>
            <a:r>
              <a:rPr lang="es-MX" sz="1200" dirty="0">
                <a:solidFill>
                  <a:srgbClr val="000000"/>
                </a:solidFill>
                <a:latin typeface="Arial" panose="020B0604020202020204" pitchFamily="34" charset="0"/>
              </a:rPr>
              <a:t>Siniestros viales en el periodo evaluado, en los que se han visto involucrados colaboradores de la organización.</a:t>
            </a:r>
          </a:p>
          <a:p>
            <a:pPr algn="just"/>
            <a:r>
              <a:rPr lang="es-MX" sz="1200" dirty="0">
                <a:solidFill>
                  <a:srgbClr val="000000"/>
                </a:solidFill>
                <a:latin typeface="Arial" panose="020B0604020202020204" pitchFamily="34" charset="0"/>
              </a:rPr>
              <a:t>b) Infracciones de tránsito cometidas en el periodo evaluado por los colaboradores de la organización.</a:t>
            </a:r>
          </a:p>
          <a:p>
            <a:pPr algn="just"/>
            <a:r>
              <a:rPr lang="es-MX" sz="1200" dirty="0">
                <a:solidFill>
                  <a:srgbClr val="000000"/>
                </a:solidFill>
                <a:latin typeface="Arial" panose="020B0604020202020204" pitchFamily="34" charset="0"/>
              </a:rPr>
              <a:t>c) Quejas durante el periodo evaluado relacionadas con comportamientos de los colaboradores que pongan en riesgo su seguridad vial y/o la de los demás miembros de la comunidad de la organización y/o la de otros actores viales.</a:t>
            </a:r>
          </a:p>
          <a:p>
            <a:pPr algn="just"/>
            <a:r>
              <a:rPr lang="es-MX" sz="1200" dirty="0">
                <a:solidFill>
                  <a:srgbClr val="000000"/>
                </a:solidFill>
                <a:latin typeface="Arial" panose="020B0604020202020204" pitchFamily="34" charset="0"/>
              </a:rPr>
              <a:t>d) Capacitaciones recibidas por los colaboradores en el periodo evaluado.</a:t>
            </a:r>
          </a:p>
          <a:p>
            <a:pPr algn="just"/>
            <a:endParaRPr lang="es-MX" sz="1200" dirty="0">
              <a:solidFill>
                <a:srgbClr val="000000"/>
              </a:solidFill>
              <a:latin typeface="Arial" panose="020B0604020202020204" pitchFamily="34" charset="0"/>
            </a:endParaRPr>
          </a:p>
          <a:p>
            <a:pPr algn="just"/>
            <a:endParaRPr lang="es-MX" sz="1200" dirty="0">
              <a:solidFill>
                <a:srgbClr val="000000"/>
              </a:solidFill>
              <a:latin typeface="Arial" panose="020B0604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26</a:t>
            </a:fld>
            <a:endParaRPr lang="es-ES"/>
          </a:p>
        </p:txBody>
      </p:sp>
    </p:spTree>
    <p:extLst>
      <p:ext uri="{BB962C8B-B14F-4D97-AF65-F5344CB8AC3E}">
        <p14:creationId xmlns:p14="http://schemas.microsoft.com/office/powerpoint/2010/main" val="33947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CO" sz="1200" b="1" dirty="0"/>
              <a:t>La inseguridad vial  posee dos grandes problemas para el mundo:</a:t>
            </a:r>
          </a:p>
          <a:p>
            <a:pPr marL="0" indent="0">
              <a:buFont typeface="Arial" panose="020B0604020202020204" pitchFamily="34" charset="0"/>
              <a:buNone/>
            </a:pPr>
            <a:r>
              <a:rPr lang="es-CO" sz="1200" b="1" dirty="0"/>
              <a:t>Es un problema de salud publica:  morbilidad </a:t>
            </a:r>
          </a:p>
          <a:p>
            <a:pPr marL="171450" indent="-171450">
              <a:buFont typeface="Arial" panose="020B0604020202020204" pitchFamily="34" charset="0"/>
              <a:buChar char="•"/>
            </a:pPr>
            <a:r>
              <a:rPr lang="es-CO" sz="1200" dirty="0"/>
              <a:t> Gasto de recursos económicos en la atención de víctimas de siniestros viales</a:t>
            </a:r>
          </a:p>
          <a:p>
            <a:pPr marL="214313" indent="-214313">
              <a:buFont typeface="Arial" panose="020B0604020202020204" pitchFamily="34" charset="0"/>
              <a:buChar char="•"/>
            </a:pPr>
            <a:r>
              <a:rPr lang="es-CO" sz="1200" dirty="0"/>
              <a:t>Pérdida de vidas humanas por muertes violentas ( Siniestros viales)</a:t>
            </a:r>
          </a:p>
          <a:p>
            <a:pPr marL="214313" indent="-214313">
              <a:buFont typeface="Arial" panose="020B0604020202020204" pitchFamily="34" charset="0"/>
              <a:buChar char="•"/>
            </a:pPr>
            <a:r>
              <a:rPr lang="es-CO" sz="1200" dirty="0"/>
              <a:t>Lesionados transitorios o permanentes por siniestros viales</a:t>
            </a:r>
          </a:p>
          <a:p>
            <a:pPr marL="214313" indent="-214313">
              <a:buFont typeface="Arial" panose="020B0604020202020204" pitchFamily="34" charset="0"/>
              <a:buChar char="•"/>
            </a:pPr>
            <a:r>
              <a:rPr lang="es-CO" sz="1200" dirty="0"/>
              <a:t>Problemas de salud producto al riesgo vial  de caminar o utilizar la bicicleta</a:t>
            </a:r>
          </a:p>
          <a:p>
            <a:pPr marL="214313" indent="-214313">
              <a:buFont typeface="Arial" panose="020B0604020202020204" pitchFamily="34" charset="0"/>
              <a:buChar char="•"/>
            </a:pPr>
            <a:endParaRPr lang="es-CO" sz="1200" dirty="0"/>
          </a:p>
          <a:p>
            <a:pPr marL="214313" indent="-214313">
              <a:buFont typeface="Arial" panose="020B0604020202020204" pitchFamily="34" charset="0"/>
              <a:buChar char="•"/>
            </a:pPr>
            <a:endParaRPr lang="es-CO"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b="1" dirty="0">
                <a:solidFill>
                  <a:schemeClr val="tx2"/>
                </a:solidFill>
                <a:latin typeface="Arial Rounded MT Bold" panose="020F0704030504030204" pitchFamily="34" charset="0"/>
              </a:rPr>
              <a:t>Tendencia tradicional en seguridad vial</a:t>
            </a:r>
            <a:endParaRPr lang="es-CO"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dirty="0"/>
              <a:t>Tradicionalmente se consideraba que la seguridad vial era responsabilidad del sector de los transportes. </a:t>
            </a:r>
          </a:p>
        </p:txBody>
      </p:sp>
      <p:sp>
        <p:nvSpPr>
          <p:cNvPr id="4" name="Marcador de número de diapositiva 3"/>
          <p:cNvSpPr>
            <a:spLocks noGrp="1"/>
          </p:cNvSpPr>
          <p:nvPr>
            <p:ph type="sldNum" sz="quarter" idx="5"/>
          </p:nvPr>
        </p:nvSpPr>
        <p:spPr/>
        <p:txBody>
          <a:bodyPr/>
          <a:lstStyle/>
          <a:p>
            <a:fld id="{504D1617-8FD5-1F4B-8DDC-8F5A901E301D}" type="slidenum">
              <a:rPr lang="es-ES" smtClean="0"/>
              <a:t>5</a:t>
            </a:fld>
            <a:endParaRPr lang="es-ES"/>
          </a:p>
        </p:txBody>
      </p:sp>
    </p:spTree>
    <p:extLst>
      <p:ext uri="{BB962C8B-B14F-4D97-AF65-F5344CB8AC3E}">
        <p14:creationId xmlns:p14="http://schemas.microsoft.com/office/powerpoint/2010/main" val="1512689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a:latin typeface="Arial" panose="020B0604020202020204" pitchFamily="34" charset="0"/>
                <a:cs typeface="Arial" panose="020B0604020202020204" pitchFamily="34" charset="0"/>
              </a:rPr>
              <a:t>Brindar información veraz y efectiva de los hechos ocurridos.</a:t>
            </a:r>
          </a:p>
          <a:p>
            <a:pPr algn="just"/>
            <a:r>
              <a:rPr lang="es-MX" dirty="0">
                <a:latin typeface="Arial" panose="020B0604020202020204" pitchFamily="34" charset="0"/>
                <a:cs typeface="Arial" panose="020B0604020202020204" pitchFamily="34" charset="0"/>
              </a:rPr>
              <a:t>Recolectar oportunamente la información sin omitir detalles</a:t>
            </a:r>
          </a:p>
          <a:p>
            <a:pPr algn="just"/>
            <a:r>
              <a:rPr lang="es-MX" dirty="0">
                <a:latin typeface="Arial" panose="020B0604020202020204" pitchFamily="34" charset="0"/>
                <a:cs typeface="Arial" panose="020B0604020202020204" pitchFamily="34" charset="0"/>
              </a:rPr>
              <a:t>Entregar la información a las entidades oficiales.</a:t>
            </a:r>
          </a:p>
          <a:p>
            <a:pPr algn="just"/>
            <a:r>
              <a:rPr lang="es-MX" dirty="0">
                <a:latin typeface="Arial" panose="020B0604020202020204" pitchFamily="34" charset="0"/>
                <a:cs typeface="Arial" panose="020B0604020202020204" pitchFamily="34" charset="0"/>
              </a:rPr>
              <a:t>Ser objetivos al momento de la reconstrucción de los hechos</a:t>
            </a:r>
          </a:p>
          <a:p>
            <a:pPr algn="just"/>
            <a:r>
              <a:rPr lang="es-MX" dirty="0">
                <a:latin typeface="Arial" panose="020B0604020202020204" pitchFamily="34" charset="0"/>
                <a:cs typeface="Arial" panose="020B0604020202020204" pitchFamily="34" charset="0"/>
              </a:rPr>
              <a:t>Brindarle al colaborador todas las alternativas que aseguren la atención.</a:t>
            </a:r>
          </a:p>
          <a:p>
            <a:pPr algn="just"/>
            <a:r>
              <a:rPr lang="es-MX" dirty="0">
                <a:latin typeface="Arial" panose="020B0604020202020204" pitchFamily="34" charset="0"/>
                <a:cs typeface="Arial" panose="020B0604020202020204" pitchFamily="34" charset="0"/>
              </a:rPr>
              <a:t>Asegurar que el vehículo cuente con SOAT y que el conductor tenga su afiliación a la ARL en el nivel de riesgos indicado.</a:t>
            </a:r>
          </a:p>
          <a:p>
            <a:pPr algn="just"/>
            <a:r>
              <a:rPr lang="es-MX" dirty="0">
                <a:latin typeface="Arial" panose="020B0604020202020204" pitchFamily="34" charset="0"/>
                <a:cs typeface="Arial" panose="020B0604020202020204" pitchFamily="34" charset="0"/>
              </a:rPr>
              <a:t>Brindar espacios de formación, capacitación y entrenamiento para su cargo y rol de conductor.</a:t>
            </a:r>
          </a:p>
          <a:p>
            <a:pPr algn="just"/>
            <a:r>
              <a:rPr lang="es-MX" dirty="0">
                <a:latin typeface="Arial" panose="020B0604020202020204" pitchFamily="34" charset="0"/>
                <a:cs typeface="Arial" panose="020B0604020202020204" pitchFamily="34" charset="0"/>
              </a:rPr>
              <a:t>Realizar los exámenes médicos ocupacionales previo a la ejecución de sus labores.</a:t>
            </a:r>
            <a:endParaRPr lang="es-CO" dirty="0">
              <a:latin typeface="Arial" panose="020B0604020202020204" pitchFamily="34" charset="0"/>
              <a:cs typeface="Arial" panose="020B0604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28</a:t>
            </a:fld>
            <a:endParaRPr lang="es-ES"/>
          </a:p>
        </p:txBody>
      </p:sp>
    </p:spTree>
    <p:extLst>
      <p:ext uri="{BB962C8B-B14F-4D97-AF65-F5344CB8AC3E}">
        <p14:creationId xmlns:p14="http://schemas.microsoft.com/office/powerpoint/2010/main" val="2862520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MX" sz="1200" dirty="0"/>
              <a:t>Cuando se presentan siniestros viales laborales, es necesario realizar una investigación que permita esclarecer sus causas, tanto inmediatas como de raíz, con esta información podemos tomar medidas correctivas y evitar que situaciones similares se presenten en el futuro. </a:t>
            </a:r>
          </a:p>
          <a:p>
            <a:pPr marL="0" indent="0" algn="just">
              <a:buNone/>
            </a:pPr>
            <a:r>
              <a:rPr lang="es-MX" sz="1200" dirty="0"/>
              <a:t>Una de las técnicas más comunes y que aplican a siniestros viales laborales es el árbol de causas, ya que permite identificar la causa básica o causa raíz e integrar los pilares de la seguridad vial.</a:t>
            </a:r>
            <a:endParaRPr lang="es-CO" sz="1200" dirty="0"/>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29</a:t>
            </a:fld>
            <a:endParaRPr lang="es-ES"/>
          </a:p>
        </p:txBody>
      </p:sp>
    </p:spTree>
    <p:extLst>
      <p:ext uri="{BB962C8B-B14F-4D97-AF65-F5344CB8AC3E}">
        <p14:creationId xmlns:p14="http://schemas.microsoft.com/office/powerpoint/2010/main" val="419728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dirty="0">
                <a:solidFill>
                  <a:srgbClr val="000000"/>
                </a:solidFill>
                <a:latin typeface="Arial" panose="020B0604020202020204" pitchFamily="34" charset="0"/>
              </a:rPr>
              <a:t>El protocolo de vías administradas por la organización al menos debe contener la identificación de zonas de conflicto de tránsito con sus respectivos planes de acción para controlar los riesgos, </a:t>
            </a:r>
            <a:r>
              <a:rPr lang="es-MX" sz="1200" b="1" dirty="0">
                <a:solidFill>
                  <a:srgbClr val="0070C0"/>
                </a:solidFill>
                <a:latin typeface="Arial" panose="020B0604020202020204" pitchFamily="34" charset="0"/>
              </a:rPr>
              <a:t>la realización de inspecciones anuales de las vías, el plan de mantenimiento preventivo de la infraestructura vial y su respectiva ejecución, incluyendo señalización</a:t>
            </a:r>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30</a:t>
            </a:fld>
            <a:endParaRPr lang="es-ES"/>
          </a:p>
        </p:txBody>
      </p:sp>
    </p:spTree>
    <p:extLst>
      <p:ext uri="{BB962C8B-B14F-4D97-AF65-F5344CB8AC3E}">
        <p14:creationId xmlns:p14="http://schemas.microsoft.com/office/powerpoint/2010/main" val="659109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Arial" panose="020B0604020202020204" pitchFamily="34" charset="0"/>
              </a:rPr>
              <a:t>La organización debe documentar y </a:t>
            </a:r>
            <a:r>
              <a:rPr lang="es-MX" sz="1200" dirty="0">
                <a:solidFill>
                  <a:srgbClr val="0070C0"/>
                </a:solidFill>
                <a:latin typeface="Arial" panose="020B0604020202020204" pitchFamily="34" charset="0"/>
              </a:rPr>
              <a:t>mantener la hoja de vida de cada vehículo automotor y no automotor usado para los desplazamientos laborales; dicha hoja de vida debe contener, como mínimo: el historial de adquisición de los vehículos, los responsables de la ejecución de las reparaciones y/o mantenimiento; así como los equipos y repuestos que se hayan utilizado para la reparación y/o mantenimiento, y la trazabilidad del mantenimiento realizado.</a:t>
            </a: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33</a:t>
            </a:fld>
            <a:endParaRPr lang="es-ES"/>
          </a:p>
        </p:txBody>
      </p:sp>
    </p:spTree>
    <p:extLst>
      <p:ext uri="{BB962C8B-B14F-4D97-AF65-F5344CB8AC3E}">
        <p14:creationId xmlns:p14="http://schemas.microsoft.com/office/powerpoint/2010/main" val="259131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dirty="0">
                <a:solidFill>
                  <a:srgbClr val="000000"/>
                </a:solidFill>
                <a:latin typeface="Arial" panose="020B0604020202020204" pitchFamily="34" charset="0"/>
              </a:rPr>
              <a:t>. </a:t>
            </a:r>
            <a:r>
              <a:rPr lang="es-MX" sz="1200" dirty="0">
                <a:solidFill>
                  <a:srgbClr val="0070C0"/>
                </a:solidFill>
                <a:latin typeface="Arial" panose="020B0604020202020204" pitchFamily="34" charset="0"/>
              </a:rPr>
              <a:t>Establecer las disposiciones que en seguridad vial deben cumplir los contratistas, subcontratistas y terceros, incluyendo conductores y propietarios de vehículos permanentes y ocasionales que no están obligados a diseñar e implementar un PESV. </a:t>
            </a:r>
            <a:r>
              <a:rPr lang="es-MX" sz="1200" dirty="0">
                <a:solidFill>
                  <a:srgbClr val="000000"/>
                </a:solidFill>
                <a:latin typeface="Arial" panose="020B0604020202020204" pitchFamily="34" charset="0"/>
              </a:rPr>
              <a:t>pero que realizan desplazamientos laborales para cumplir con el objeto de su contrato con la organización. Las disposiciones mínimas que debe establecer la organización son:</a:t>
            </a:r>
          </a:p>
          <a:p>
            <a:endParaRPr lang="es-MX" sz="1200" dirty="0">
              <a:solidFill>
                <a:srgbClr val="000000"/>
              </a:solidFill>
              <a:latin typeface="Arial" panose="020B0604020202020204" pitchFamily="34" charset="0"/>
            </a:endParaRPr>
          </a:p>
          <a:p>
            <a:pPr algn="just"/>
            <a:r>
              <a:rPr lang="es-MX" dirty="0">
                <a:solidFill>
                  <a:srgbClr val="000000"/>
                </a:solidFill>
                <a:latin typeface="Arial" panose="020B0604020202020204" pitchFamily="34" charset="0"/>
              </a:rPr>
              <a:t>a. </a:t>
            </a:r>
            <a:r>
              <a:rPr lang="es-MX" dirty="0">
                <a:solidFill>
                  <a:srgbClr val="0070C0"/>
                </a:solidFill>
                <a:latin typeface="Arial" panose="020B0604020202020204" pitchFamily="34" charset="0"/>
              </a:rPr>
              <a:t>Los requisitos de seguridad vial que deben cumplir los vehículos y conductores, incluyendo los requisitos legales aplicables y los lineamientos de seguridad vial que establezca la organización (antigüedad de los vehículos, requisitos de seguridad activa y pasiva de los vehículos, edad mínima y máxima de los conductores, competencia mínima de los conductores, entre otras).</a:t>
            </a:r>
          </a:p>
          <a:p>
            <a:pPr algn="just"/>
            <a:r>
              <a:rPr lang="es-MX" dirty="0">
                <a:solidFill>
                  <a:srgbClr val="0070C0"/>
                </a:solidFill>
                <a:latin typeface="Arial" panose="020B0604020202020204" pitchFamily="34" charset="0"/>
              </a:rPr>
              <a:t>b. El propietario del vehículo debe poner a disposición de la organización el historial del conductor </a:t>
            </a:r>
            <a:r>
              <a:rPr lang="es-MX" dirty="0">
                <a:solidFill>
                  <a:srgbClr val="000000"/>
                </a:solidFill>
                <a:latin typeface="Arial" panose="020B0604020202020204" pitchFamily="34" charset="0"/>
              </a:rPr>
              <a:t>(infracciones a las normas de tránsito, capacitación recibida en seguridad vial, afiliaciones al sistema de seguridad social, entre otros) y el historial del vehículo (mantenimiento preventivo, mantenimiento correctivo, siniestros viales, entre otros).</a:t>
            </a:r>
          </a:p>
          <a:p>
            <a:pPr algn="just"/>
            <a:r>
              <a:rPr lang="es-MX" dirty="0">
                <a:solidFill>
                  <a:srgbClr val="000000"/>
                </a:solidFill>
                <a:latin typeface="Arial" panose="020B0604020202020204" pitchFamily="34" charset="0"/>
              </a:rPr>
              <a:t>c. El </a:t>
            </a:r>
            <a:r>
              <a:rPr lang="es-MX" dirty="0">
                <a:solidFill>
                  <a:srgbClr val="0070C0"/>
                </a:solidFill>
                <a:latin typeface="Arial" panose="020B0604020202020204" pitchFamily="34" charset="0"/>
              </a:rPr>
              <a:t>propietario del vehículo debe presentar a la organización la documentación vigente del conductor y del vehículo, al menos una vez al año </a:t>
            </a:r>
            <a:r>
              <a:rPr lang="es-MX" dirty="0">
                <a:solidFill>
                  <a:srgbClr val="000000"/>
                </a:solidFill>
                <a:latin typeface="Arial" panose="020B0604020202020204" pitchFamily="34" charset="0"/>
              </a:rPr>
              <a:t>si la vinculación es permanente o antes de iniciar cada recorrido si la vinculación es ocasional (SOAT, revisión técnico-mecánica, licencia de tránsito, licencia de conducción, pago mensual de seguridad social en el nivel de riesgo correspondiente, entre otros).</a:t>
            </a:r>
          </a:p>
          <a:p>
            <a:pPr algn="just"/>
            <a:r>
              <a:rPr lang="es-MX" dirty="0">
                <a:solidFill>
                  <a:srgbClr val="000000"/>
                </a:solidFill>
                <a:latin typeface="Arial" panose="020B0604020202020204" pitchFamily="34" charset="0"/>
              </a:rPr>
              <a:t>d. </a:t>
            </a:r>
            <a:r>
              <a:rPr lang="es-MX" dirty="0">
                <a:solidFill>
                  <a:srgbClr val="0070C0"/>
                </a:solidFill>
                <a:latin typeface="Arial" panose="020B0604020202020204" pitchFamily="34" charset="0"/>
              </a:rPr>
              <a:t>El conductor debe participar en las capacitaciones de seguridad vial que defina la organización, según lo establecido en su PESV.</a:t>
            </a:r>
          </a:p>
          <a:p>
            <a:pPr algn="just"/>
            <a:r>
              <a:rPr lang="es-MX" dirty="0">
                <a:solidFill>
                  <a:srgbClr val="0070C0"/>
                </a:solidFill>
                <a:latin typeface="Arial" panose="020B0604020202020204" pitchFamily="34" charset="0"/>
              </a:rPr>
              <a:t>e. El conductor debe presentar diariamente a la organización la inspección preoperacional </a:t>
            </a:r>
            <a:r>
              <a:rPr lang="es-MX" dirty="0">
                <a:solidFill>
                  <a:srgbClr val="000000"/>
                </a:solidFill>
                <a:latin typeface="Arial" panose="020B0604020202020204" pitchFamily="34" charset="0"/>
              </a:rPr>
              <a:t>del vehículo de acuerdo con los estándares definidos por la organización.</a:t>
            </a:r>
          </a:p>
          <a:p>
            <a:pPr algn="just"/>
            <a:r>
              <a:rPr lang="es-MX" dirty="0">
                <a:solidFill>
                  <a:srgbClr val="000000"/>
                </a:solidFill>
                <a:latin typeface="Arial" panose="020B0604020202020204" pitchFamily="34" charset="0"/>
              </a:rPr>
              <a:t>F. El propietario del vehículo y el conductor deben cumplir los controles administrativos y operativos de seguridad vial definidos por la organización.</a:t>
            </a:r>
          </a:p>
          <a:p>
            <a:pPr algn="just"/>
            <a:r>
              <a:rPr lang="es-MX" dirty="0">
                <a:solidFill>
                  <a:srgbClr val="000000"/>
                </a:solidFill>
                <a:latin typeface="Arial" panose="020B0604020202020204" pitchFamily="34" charset="0"/>
              </a:rPr>
              <a:t>g. </a:t>
            </a:r>
            <a:r>
              <a:rPr lang="es-MX" dirty="0">
                <a:solidFill>
                  <a:srgbClr val="0070C0"/>
                </a:solidFill>
                <a:latin typeface="Arial" panose="020B0604020202020204" pitchFamily="34" charset="0"/>
              </a:rPr>
              <a:t>Los conductores deben reportar todo tipo de siniestro vial </a:t>
            </a:r>
            <a:r>
              <a:rPr lang="es-MX" dirty="0">
                <a:solidFill>
                  <a:srgbClr val="000000"/>
                </a:solidFill>
                <a:latin typeface="Arial" panose="020B0604020202020204" pitchFamily="34" charset="0"/>
              </a:rPr>
              <a:t>que se presente mientras esté al servicio de la organización.</a:t>
            </a:r>
          </a:p>
          <a:p>
            <a:pPr algn="just"/>
            <a:r>
              <a:rPr lang="es-MX" dirty="0">
                <a:solidFill>
                  <a:srgbClr val="000000"/>
                </a:solidFill>
                <a:latin typeface="Arial" panose="020B0604020202020204" pitchFamily="34" charset="0"/>
              </a:rPr>
              <a:t>h. </a:t>
            </a:r>
            <a:r>
              <a:rPr lang="es-MX" dirty="0">
                <a:solidFill>
                  <a:srgbClr val="0070C0"/>
                </a:solidFill>
                <a:latin typeface="Arial" panose="020B0604020202020204" pitchFamily="34" charset="0"/>
              </a:rPr>
              <a:t>El conductor debe reportar de manera oportuna </a:t>
            </a:r>
            <a:r>
              <a:rPr lang="es-MX" dirty="0">
                <a:solidFill>
                  <a:srgbClr val="000000"/>
                </a:solidFill>
                <a:latin typeface="Arial" panose="020B0604020202020204" pitchFamily="34" charset="0"/>
              </a:rPr>
              <a:t>y veraz cualquier condición de salud que pueda afectar la conducción.</a:t>
            </a:r>
          </a:p>
          <a:p>
            <a:pPr algn="just"/>
            <a:r>
              <a:rPr lang="es-MX" dirty="0">
                <a:solidFill>
                  <a:srgbClr val="000000"/>
                </a:solidFill>
                <a:latin typeface="Arial" panose="020B0604020202020204" pitchFamily="34" charset="0"/>
              </a:rPr>
              <a:t>i. La organización debe implementar un mecanismo para evaluar el cumplimiento de los requisitos establecidos para conductores, vehículos y propietarios de vehículos.</a:t>
            </a:r>
          </a:p>
          <a:p>
            <a:pPr algn="just"/>
            <a:endParaRPr lang="es-MX" dirty="0">
              <a:solidFill>
                <a:srgbClr val="000000"/>
              </a:solidFill>
              <a:latin typeface="Arial" panose="020B0604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34</a:t>
            </a:fld>
            <a:endParaRPr lang="es-ES"/>
          </a:p>
        </p:txBody>
      </p:sp>
    </p:spTree>
    <p:extLst>
      <p:ext uri="{BB962C8B-B14F-4D97-AF65-F5344CB8AC3E}">
        <p14:creationId xmlns:p14="http://schemas.microsoft.com/office/powerpoint/2010/main" val="2064376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200" b="1" dirty="0">
                <a:latin typeface="Arial" panose="020B0604020202020204" pitchFamily="34" charset="0"/>
              </a:rPr>
              <a:t>Que es el seguimiento en PESV</a:t>
            </a:r>
            <a:endParaRPr lang="es-MX" sz="1200" dirty="0">
              <a:solidFill>
                <a:srgbClr val="000000"/>
              </a:solidFill>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Arial" panose="020B0604020202020204" pitchFamily="34" charset="0"/>
              </a:rPr>
              <a:t>Se entiende por seguimiento las actividades propias de una organización para controlar, monitorear y validar la ejecución del PESV. En la fase de seguimiento al PESV el CSV analiza y evalúa trimestralmente las estadísticas, los resultados de la medición de los indicadores y las auditorias.</a:t>
            </a:r>
            <a:endParaRPr lang="es-MX" sz="1200" dirty="0">
              <a:solidFill>
                <a:srgbClr val="000000"/>
              </a:solidFill>
              <a:highlight>
                <a:srgbClr val="FFFF00"/>
              </a:highligh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504D1617-8FD5-1F4B-8DDC-8F5A901E301D}" type="slidenum">
              <a:rPr lang="es-ES" smtClean="0"/>
              <a:t>36</a:t>
            </a:fld>
            <a:endParaRPr lang="es-ES"/>
          </a:p>
        </p:txBody>
      </p:sp>
    </p:spTree>
    <p:extLst>
      <p:ext uri="{BB962C8B-B14F-4D97-AF65-F5344CB8AC3E}">
        <p14:creationId xmlns:p14="http://schemas.microsoft.com/office/powerpoint/2010/main" val="1761711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Arial" panose="020B0604020202020204" pitchFamily="34" charset="0"/>
              </a:rPr>
              <a:t>La organización debe </a:t>
            </a:r>
            <a:r>
              <a:rPr lang="es-MX" sz="1200" dirty="0">
                <a:solidFill>
                  <a:srgbClr val="0070C0"/>
                </a:solidFill>
                <a:latin typeface="Arial" panose="020B0604020202020204" pitchFamily="34" charset="0"/>
              </a:rPr>
              <a:t>definir la competencia del (los) auditor(es) internas) </a:t>
            </a:r>
            <a:r>
              <a:rPr lang="es-MX" sz="1200" dirty="0">
                <a:solidFill>
                  <a:srgbClr val="000000"/>
                </a:solidFill>
                <a:latin typeface="Arial" panose="020B0604020202020204" pitchFamily="34" charset="0"/>
              </a:rPr>
              <a:t>para el PESV. siguiendo los requisitos del Paso 10. Competencia y plan anual de formación (Aplica para todos los niveles), y teniendo en cuenta que la auditoria hace parte de la información a reportar a las entidades verificadoras tal como se establece en el Paso 20. Indicadores y reporte de autogestión PESV (Aplica para todos los niveles).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sz="1200" dirty="0">
              <a:solidFill>
                <a:srgbClr val="000000"/>
              </a:solidFill>
              <a:highlight>
                <a:srgbClr val="FFFF00"/>
              </a:highligh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Arial" panose="020B0604020202020204" pitchFamily="34" charset="0"/>
              </a:rPr>
              <a:t>El (los) auditor(es) interno(s) debe(n) ser persona(s) diferente(s) al líder del diseño e implementación del PESV y las auditorias serán planificadas con la participación del Comité de Seguridad Vial</a:t>
            </a:r>
            <a:endParaRPr lang="es-MX" sz="1200" dirty="0">
              <a:solidFill>
                <a:srgbClr val="000000"/>
              </a:solidFill>
              <a:highlight>
                <a:srgbClr val="FFFF00"/>
              </a:highligh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MX" sz="1200" dirty="0">
              <a:solidFill>
                <a:srgbClr val="000000"/>
              </a:solidFill>
              <a:highlight>
                <a:srgbClr val="FFFF00"/>
              </a:highligh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504D1617-8FD5-1F4B-8DDC-8F5A901E301D}" type="slidenum">
              <a:rPr lang="es-ES" smtClean="0"/>
              <a:t>42</a:t>
            </a:fld>
            <a:endParaRPr lang="es-ES"/>
          </a:p>
        </p:txBody>
      </p:sp>
    </p:spTree>
    <p:extLst>
      <p:ext uri="{BB962C8B-B14F-4D97-AF65-F5344CB8AC3E}">
        <p14:creationId xmlns:p14="http://schemas.microsoft.com/office/powerpoint/2010/main" val="2605315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Arial" panose="020B0604020202020204" pitchFamily="34" charset="0"/>
              </a:rPr>
              <a:t>En esta fase la organización demuestra la mejora del PESV con la implementación de los planes de acción para lograr altos estándares de seguridad vial.</a:t>
            </a:r>
            <a:endParaRPr lang="es-MX" sz="1200" dirty="0">
              <a:solidFill>
                <a:srgbClr val="000000"/>
              </a:solidFill>
              <a:highlight>
                <a:srgbClr val="FFFF00"/>
              </a:highlight>
              <a:latin typeface="Arial" panose="020B0604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43</a:t>
            </a:fld>
            <a:endParaRPr lang="es-ES"/>
          </a:p>
        </p:txBody>
      </p:sp>
    </p:spTree>
    <p:extLst>
      <p:ext uri="{BB962C8B-B14F-4D97-AF65-F5344CB8AC3E}">
        <p14:creationId xmlns:p14="http://schemas.microsoft.com/office/powerpoint/2010/main" val="3794526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dirty="0">
                <a:solidFill>
                  <a:srgbClr val="000000"/>
                </a:solidFill>
                <a:latin typeface="Arial" panose="020B0604020202020204" pitchFamily="34" charset="0"/>
              </a:rPr>
              <a:t>las tendencias del análisis estadístico de los siniestros viales, la verificación de la eficacia del cierre de hallazgos identificados en auditoria, el cierre de los planes de acción de las investigaciones de los siniestros viales, </a:t>
            </a:r>
            <a:r>
              <a:rPr lang="es-MX" dirty="0">
                <a:solidFill>
                  <a:srgbClr val="0070C0"/>
                </a:solidFill>
                <a:latin typeface="Arial" panose="020B0604020202020204" pitchFamily="34" charset="0"/>
              </a:rPr>
              <a:t>el seguimiento a los resultados de los simulacros realizados en el marco del plan de emergencias viales</a:t>
            </a:r>
            <a:r>
              <a:rPr lang="es-MX" dirty="0">
                <a:solidFill>
                  <a:srgbClr val="000000"/>
                </a:solidFill>
                <a:latin typeface="Arial" panose="020B0604020202020204" pitchFamily="34" charset="0"/>
              </a:rPr>
              <a:t>, la activación y funcionamiento del plan de emergencias viales cuando ocurre un siniestro vial, </a:t>
            </a:r>
            <a:r>
              <a:rPr lang="es-MX" dirty="0">
                <a:solidFill>
                  <a:srgbClr val="0070C0"/>
                </a:solidFill>
                <a:latin typeface="Arial" panose="020B0604020202020204" pitchFamily="34" charset="0"/>
              </a:rPr>
              <a:t>el cumplimiento del plan de formación, plan de trabajo y planes de acción de los diferentes pasos del PESV</a:t>
            </a:r>
            <a:r>
              <a:rPr lang="es-MX" dirty="0">
                <a:solidFill>
                  <a:srgbClr val="000000"/>
                </a:solidFill>
                <a:latin typeface="Arial" panose="020B0604020202020204" pitchFamily="34" charset="0"/>
              </a:rPr>
              <a:t>, la ejecución de los programas y factores de desempeño, la identificación, análisis, valoración y tratamiento de las diferentes variables de riesgo dinámico que aplican a seguridad vial, entre otra.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dirty="0">
              <a:solidFill>
                <a:srgbClr val="000000"/>
              </a:solidFill>
              <a:highlight>
                <a:srgbClr val="FFFF00"/>
              </a:highlight>
              <a:latin typeface="Arial" panose="020B0604020202020204" pitchFamily="34" charset="0"/>
            </a:endParaRPr>
          </a:p>
          <a:p>
            <a:pPr algn="just"/>
            <a:r>
              <a:rPr lang="es-MX" sz="1200" dirty="0">
                <a:solidFill>
                  <a:srgbClr val="000000"/>
                </a:solidFill>
                <a:latin typeface="Arial" panose="020B0604020202020204" pitchFamily="34" charset="0"/>
              </a:rPr>
              <a:t>La organización debe disponer de mecanismos de comunicación y participación para:</a:t>
            </a:r>
          </a:p>
          <a:p>
            <a:pPr algn="just"/>
            <a:r>
              <a:rPr lang="es-MX" sz="1200" dirty="0">
                <a:solidFill>
                  <a:srgbClr val="000000"/>
                </a:solidFill>
                <a:latin typeface="Arial" panose="020B0604020202020204" pitchFamily="34" charset="0"/>
              </a:rPr>
              <a:t>a) Garantizar que las políticas, lineamientos y actividades ejecutadas en el marco de la seguridad vial sean comunicados a todos los niveles de la organización.</a:t>
            </a:r>
          </a:p>
          <a:p>
            <a:pPr algn="just"/>
            <a:r>
              <a:rPr lang="es-MX" sz="1200" dirty="0">
                <a:solidFill>
                  <a:srgbClr val="000000"/>
                </a:solidFill>
                <a:latin typeface="Arial" panose="020B0604020202020204" pitchFamily="34" charset="0"/>
              </a:rPr>
              <a:t>b) Recibir retroalimentación o propuestas de mejora por parte de todos los colaboradores de la organización.</a:t>
            </a:r>
          </a:p>
          <a:p>
            <a:pPr algn="just"/>
            <a:r>
              <a:rPr lang="es-MX" sz="1200" dirty="0">
                <a:solidFill>
                  <a:srgbClr val="000000"/>
                </a:solidFill>
                <a:latin typeface="Arial" panose="020B0604020202020204" pitchFamily="34" charset="0"/>
              </a:rPr>
              <a:t>c) Recibir y responder las comunicaciones internas y externas relativas al PESV.</a:t>
            </a:r>
          </a:p>
          <a:p>
            <a:pPr algn="just"/>
            <a:r>
              <a:rPr lang="es-MX" sz="1200" dirty="0">
                <a:solidFill>
                  <a:srgbClr val="000000"/>
                </a:solidFill>
                <a:latin typeface="Arial" panose="020B0604020202020204" pitchFamily="34" charset="0"/>
              </a:rPr>
              <a:t>d) Promover en los colaboradores de la organización la formación de hábitos, comportamientos y conductas seguras en la vía y en consecuencia la formación de criterios autónomos, solidarios y prudentes para la toma de decisiones en situaciones de desplazamiento o uso de la vía pública.</a:t>
            </a:r>
          </a:p>
          <a:p>
            <a:pPr algn="just"/>
            <a:r>
              <a:rPr lang="es-MX" sz="1200" dirty="0">
                <a:solidFill>
                  <a:srgbClr val="000000"/>
                </a:solidFill>
                <a:latin typeface="Arial" panose="020B0604020202020204" pitchFamily="34" charset="0"/>
              </a:rPr>
              <a:t>e) Aprender de las lecciones que dejan los siniestros viales.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dirty="0">
              <a:solidFill>
                <a:srgbClr val="000000"/>
              </a:solidFill>
              <a:highlight>
                <a:srgbClr val="FFFF00"/>
              </a:highlight>
              <a:latin typeface="Arial" panose="020B0604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44</a:t>
            </a:fld>
            <a:endParaRPr lang="es-ES"/>
          </a:p>
        </p:txBody>
      </p:sp>
    </p:spTree>
    <p:extLst>
      <p:ext uri="{BB962C8B-B14F-4D97-AF65-F5344CB8AC3E}">
        <p14:creationId xmlns:p14="http://schemas.microsoft.com/office/powerpoint/2010/main" val="11777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b="1" dirty="0">
                <a:solidFill>
                  <a:schemeClr val="tx2"/>
                </a:solidFill>
              </a:rPr>
              <a:t>¿Por qué no hablar de accidente de tránsito?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dirty="0"/>
              <a:t>Históricamente, se consideraba que los «accidentes» de los vehículos de motor eran sucesos azarosos y ocurrían a los demás  como consecuencia inevitable del transporte. En particular, el término «accidente» puede dar la impresión de inevitabilidad e </a:t>
            </a:r>
            <a:r>
              <a:rPr lang="es-CO" sz="1200" dirty="0" err="1"/>
              <a:t>impredictibilidad</a:t>
            </a:r>
            <a:r>
              <a:rPr lang="es-CO" sz="1200" dirty="0"/>
              <a:t>, es decir, de suceso imposible de </a:t>
            </a:r>
            <a:r>
              <a:rPr lang="es-CO" sz="1200"/>
              <a:t>controlar.</a:t>
            </a:r>
            <a:endParaRPr lang="es-CO" sz="1200"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6</a:t>
            </a:fld>
            <a:endParaRPr lang="es-ES"/>
          </a:p>
        </p:txBody>
      </p:sp>
    </p:spTree>
    <p:extLst>
      <p:ext uri="{BB962C8B-B14F-4D97-AF65-F5344CB8AC3E}">
        <p14:creationId xmlns:p14="http://schemas.microsoft.com/office/powerpoint/2010/main" val="315866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spcBef>
                <a:spcPct val="0"/>
              </a:spcBef>
            </a:pPr>
            <a:r>
              <a:rPr lang="es-CO" sz="2400" b="1" dirty="0">
                <a:solidFill>
                  <a:schemeClr val="tx2"/>
                </a:solidFill>
                <a:latin typeface="Arial" panose="020B0604020202020204" pitchFamily="34" charset="0"/>
                <a:cs typeface="Arial" panose="020B0604020202020204" pitchFamily="34" charset="0"/>
              </a:rPr>
              <a:t>Principios del nuevo enfoque del plan mundial de seguridad vial </a:t>
            </a:r>
          </a:p>
          <a:p>
            <a:pPr algn="ctr"/>
            <a:endParaRPr lang="es-CO" sz="600" dirty="0">
              <a:solidFill>
                <a:schemeClr val="tx2"/>
              </a:solidFill>
              <a:latin typeface="Arial" panose="020B0604020202020204" pitchFamily="34" charset="0"/>
              <a:cs typeface="Arial" panose="020B0604020202020204" pitchFamily="34" charset="0"/>
            </a:endParaRPr>
          </a:p>
          <a:p>
            <a:pPr marL="214313" indent="-214313" algn="just">
              <a:buFont typeface="Arial" panose="020B0604020202020204" pitchFamily="34" charset="0"/>
              <a:buChar char="•"/>
            </a:pPr>
            <a:r>
              <a:rPr lang="es-CO" sz="1200" dirty="0">
                <a:latin typeface="Arial" panose="020B0604020202020204" pitchFamily="34" charset="0"/>
                <a:cs typeface="Arial" panose="020B0604020202020204" pitchFamily="34" charset="0"/>
              </a:rPr>
              <a:t>La seguridad y la preservación de la vida humana son el valor más importante de consideración y que las muertes y lesiones no son un resultado inevitable del transporte por carretera.</a:t>
            </a:r>
          </a:p>
          <a:p>
            <a:pPr marL="214313" indent="-214313" algn="just">
              <a:buFont typeface="Arial" panose="020B0604020202020204" pitchFamily="34" charset="0"/>
              <a:buChar char="•"/>
            </a:pPr>
            <a:r>
              <a:rPr lang="es-CO" sz="1200" dirty="0">
                <a:latin typeface="Arial" panose="020B0604020202020204" pitchFamily="34" charset="0"/>
                <a:cs typeface="Arial" panose="020B0604020202020204" pitchFamily="34" charset="0"/>
              </a:rPr>
              <a:t>Los seres humanos son falibles y capaces de cometer errores que no se mitigan con la educación, la formación o el cumplimiento.</a:t>
            </a:r>
          </a:p>
          <a:p>
            <a:pPr marL="214313" indent="-214313" algn="just">
              <a:buFont typeface="Arial" panose="020B0604020202020204" pitchFamily="34" charset="0"/>
              <a:buChar char="•"/>
            </a:pPr>
            <a:r>
              <a:rPr lang="es-CO" sz="1200" dirty="0">
                <a:latin typeface="Arial" panose="020B0604020202020204" pitchFamily="34" charset="0"/>
                <a:cs typeface="Arial" panose="020B0604020202020204" pitchFamily="34" charset="0"/>
              </a:rPr>
              <a:t>Los seres humanos son frágiles y tienen límites a las fuerzas de colisión que pueden soportar, antes de que las lesiones graves o mortales sean inevitables. </a:t>
            </a:r>
          </a:p>
          <a:p>
            <a:pPr marL="214313" indent="-214313" algn="just">
              <a:buFont typeface="Arial" panose="020B0604020202020204" pitchFamily="34" charset="0"/>
              <a:buChar char="•"/>
            </a:pPr>
            <a:r>
              <a:rPr lang="es-CO" sz="1200" dirty="0">
                <a:latin typeface="Arial" panose="020B0604020202020204" pitchFamily="34" charset="0"/>
                <a:cs typeface="Arial" panose="020B0604020202020204" pitchFamily="34" charset="0"/>
              </a:rPr>
              <a:t>Quienes diseñan y mantienen las carreteras, fabrican los vehículos y administran los programas de seguridad comparten la responsabilidad de la seguridad con los usuarios de las vías de tránsito, de modo que cuando se produce una muerte o una lesión, se buscan soluciones en todo el sistema.</a:t>
            </a: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7</a:t>
            </a:fld>
            <a:endParaRPr lang="es-ES"/>
          </a:p>
        </p:txBody>
      </p:sp>
    </p:spTree>
    <p:extLst>
      <p:ext uri="{BB962C8B-B14F-4D97-AF65-F5344CB8AC3E}">
        <p14:creationId xmlns:p14="http://schemas.microsoft.com/office/powerpoint/2010/main" val="177258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CO" dirty="0"/>
              <a:t>El plan estratégico de seguridad vial será verificado por :</a:t>
            </a:r>
          </a:p>
          <a:p>
            <a:pPr marL="0" indent="0" algn="just">
              <a:buNone/>
            </a:pPr>
            <a:endParaRPr lang="es-CO" dirty="0"/>
          </a:p>
          <a:p>
            <a:pPr marL="171450" indent="-171450" algn="just">
              <a:buFont typeface="Arial" panose="020B0604020202020204" pitchFamily="34" charset="0"/>
              <a:buChar char="•"/>
            </a:pPr>
            <a:r>
              <a:rPr lang="es-CO" sz="1200" dirty="0"/>
              <a:t>Ministerio de Trabajo: El Ministerio de Trabajo verificará el PESV en todo tipo de organización cuya misionalidad no sea la prestación del servicio de transporte y realizará la verificación del SG-SST en las empresas de transporte terrestre automotor de conformidad con las normas que rigen la materia de SG-SST.</a:t>
            </a:r>
          </a:p>
          <a:p>
            <a:pPr marL="0" indent="0" algn="just">
              <a:buFont typeface="Arial" panose="020B0604020202020204" pitchFamily="34" charset="0"/>
              <a:buNone/>
            </a:pPr>
            <a:endParaRPr lang="es-CO" sz="1200" dirty="0"/>
          </a:p>
          <a:p>
            <a:pPr marL="0" indent="0" algn="just">
              <a:buNone/>
            </a:pPr>
            <a:r>
              <a:rPr lang="es-CO" sz="1200" dirty="0"/>
              <a:t>Superintendencia de Puertos y Transporte: </a:t>
            </a:r>
            <a:r>
              <a:rPr lang="es-CO" dirty="0"/>
              <a:t>Para el caso del Sector Transporte, la verificación se realizará por las siguientes autoridades en el marco de sus competencias, de la siguiente manera:</a:t>
            </a:r>
          </a:p>
          <a:p>
            <a:pPr marL="0" indent="0" algn="just">
              <a:buNone/>
            </a:pPr>
            <a:r>
              <a:rPr lang="es-CO" b="1" dirty="0"/>
              <a:t>a. </a:t>
            </a:r>
            <a:r>
              <a:rPr lang="es-CO" dirty="0"/>
              <a:t>Por la Superintendencia de Transporte a las empresas que presten servicio público de transporte terrestre de pasajeros, carga y mixto, en las modalidades de radio de acción nacional.</a:t>
            </a:r>
          </a:p>
          <a:p>
            <a:pPr marL="0" indent="0" algn="just">
              <a:buNone/>
            </a:pPr>
            <a:r>
              <a:rPr lang="es-CO" b="1" dirty="0"/>
              <a:t>b. </a:t>
            </a:r>
            <a:r>
              <a:rPr lang="es-CO" dirty="0"/>
              <a:t>Por los Organismos de Tránsito en su jurisdicción, a las empresas que prestan el servicio público de transporte terrestre de pasajeros y mixto en el radio de acción municipal, distrital, o metropolitano".</a:t>
            </a:r>
          </a:p>
          <a:p>
            <a:pPr marL="171450" indent="-171450" algn="just">
              <a:buFont typeface="Arial" panose="020B0604020202020204" pitchFamily="34" charset="0"/>
              <a:buChar char="•"/>
            </a:pPr>
            <a:endParaRPr lang="es-CO" sz="1200" dirty="0"/>
          </a:p>
          <a:p>
            <a:pPr marL="171450" indent="-171450" algn="just">
              <a:buFont typeface="Arial" panose="020B0604020202020204" pitchFamily="34" charset="0"/>
              <a:buChar char="•"/>
            </a:pPr>
            <a:endParaRPr lang="es-CO" sz="1200" dirty="0"/>
          </a:p>
          <a:p>
            <a:pPr marL="171450" indent="-171450" algn="just">
              <a:buFont typeface="Arial" panose="020B0604020202020204" pitchFamily="34" charset="0"/>
              <a:buChar char="•"/>
            </a:pPr>
            <a:endParaRPr lang="es-CO" sz="1200" dirty="0"/>
          </a:p>
          <a:p>
            <a:pPr marL="171450" indent="-171450" algn="just">
              <a:buFont typeface="Arial" panose="020B0604020202020204" pitchFamily="34" charset="0"/>
              <a:buChar char="•"/>
            </a:pPr>
            <a:endParaRPr lang="es-CO" sz="1200" dirty="0"/>
          </a:p>
          <a:p>
            <a:pPr marL="171450" indent="-171450" algn="just">
              <a:buFont typeface="Arial" panose="020B0604020202020204" pitchFamily="34" charset="0"/>
              <a:buChar char="•"/>
            </a:pPr>
            <a:endParaRPr lang="es-CO" sz="1200" dirty="0"/>
          </a:p>
          <a:p>
            <a:pPr marL="0" indent="0" algn="just">
              <a:buFont typeface="Arial" panose="020B0604020202020204" pitchFamily="34" charset="0"/>
              <a:buNone/>
            </a:pPr>
            <a:endParaRPr lang="es-CO" sz="1200" dirty="0"/>
          </a:p>
          <a:p>
            <a:pPr marL="171450" indent="-171450" algn="just">
              <a:buFont typeface="Arial" panose="020B0604020202020204" pitchFamily="34" charset="0"/>
              <a:buChar char="•"/>
            </a:pPr>
            <a:r>
              <a:rPr lang="es-CO" sz="1200" dirty="0"/>
              <a:t>Organismos de tránsito</a:t>
            </a: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10</a:t>
            </a:fld>
            <a:endParaRPr lang="es-ES"/>
          </a:p>
        </p:txBody>
      </p:sp>
    </p:spTree>
    <p:extLst>
      <p:ext uri="{BB962C8B-B14F-4D97-AF65-F5344CB8AC3E}">
        <p14:creationId xmlns:p14="http://schemas.microsoft.com/office/powerpoint/2010/main" val="108132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92881" indent="-192881" algn="just"/>
            <a:r>
              <a:rPr lang="es-CO" dirty="0"/>
              <a:t> Días de baja del trabajador de la empresa</a:t>
            </a:r>
          </a:p>
          <a:p>
            <a:pPr marL="192881" indent="-192881" algn="just"/>
            <a:r>
              <a:rPr lang="es-CO" dirty="0"/>
              <a:t> Poca motivación de los empleados que se han visto implicados en el siniestro. </a:t>
            </a:r>
          </a:p>
          <a:p>
            <a:pPr marL="192881" indent="-192881" algn="just"/>
            <a:r>
              <a:rPr lang="es-CO" dirty="0"/>
              <a:t>Reparación de vehículos y lucro cesante mientras se repara. </a:t>
            </a:r>
          </a:p>
          <a:p>
            <a:pPr marL="192881" indent="-192881" algn="just"/>
            <a:r>
              <a:rPr lang="es-CO" dirty="0"/>
              <a:t>Pérdida de negocio ocasionado por la disminución de la capacidad productiva.</a:t>
            </a:r>
          </a:p>
          <a:p>
            <a:pPr marL="192881" indent="-192881" algn="just"/>
            <a:r>
              <a:rPr lang="es-CO" dirty="0"/>
              <a:t>Primas de seguros por las flotas de vehículos siniestrados</a:t>
            </a:r>
          </a:p>
          <a:p>
            <a:pPr marL="192881" indent="-192881" algn="just"/>
            <a:r>
              <a:rPr lang="es-CO" dirty="0"/>
              <a:t>Daño a la reputación de la empresa.</a:t>
            </a: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11</a:t>
            </a:fld>
            <a:endParaRPr lang="es-ES"/>
          </a:p>
        </p:txBody>
      </p:sp>
    </p:spTree>
    <p:extLst>
      <p:ext uri="{BB962C8B-B14F-4D97-AF65-F5344CB8AC3E}">
        <p14:creationId xmlns:p14="http://schemas.microsoft.com/office/powerpoint/2010/main" val="406482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CO" sz="1200" dirty="0"/>
              <a:t>La estandarización del PESV depende de diferentes factores los cuales son:</a:t>
            </a:r>
          </a:p>
          <a:p>
            <a:pPr marL="192881" indent="-192881" algn="just"/>
            <a:r>
              <a:rPr lang="es-CO" sz="1200" dirty="0"/>
              <a:t>Misionalidad </a:t>
            </a:r>
          </a:p>
          <a:p>
            <a:pPr marL="192881" indent="-192881" algn="just"/>
            <a:r>
              <a:rPr lang="es-CO" sz="1200" dirty="0"/>
              <a:t>Cantidad de vehículos </a:t>
            </a:r>
          </a:p>
          <a:p>
            <a:pPr marL="192881" indent="-192881" algn="just"/>
            <a:r>
              <a:rPr lang="es-CO" sz="1200" dirty="0"/>
              <a:t>Cantidad de colaboradores</a:t>
            </a:r>
          </a:p>
          <a:p>
            <a:pPr marL="192881" indent="-192881" algn="just"/>
            <a:endParaRPr lang="es-CO" sz="1200" dirty="0"/>
          </a:p>
          <a:p>
            <a:pPr marL="0" indent="0" algn="just">
              <a:buNone/>
            </a:pPr>
            <a:r>
              <a:rPr lang="es-CO" dirty="0"/>
              <a:t>La misionalidad de las organizaciones para efectos del PESV. se define en función de la exposición del riesgo en seguridad vial y la prestación o no del servicio de transporte, por lo que en esta Metodología se establecen dos misionalidades diferentes:</a:t>
            </a:r>
          </a:p>
          <a:p>
            <a:pPr algn="just"/>
            <a:r>
              <a:rPr lang="es-CO" b="1" dirty="0" err="1"/>
              <a:t>Mísionalidad</a:t>
            </a:r>
            <a:r>
              <a:rPr lang="es-CO" b="1" dirty="0"/>
              <a:t> 1.</a:t>
            </a:r>
            <a:r>
              <a:rPr lang="es-CO" dirty="0"/>
              <a:t> La de las empresas dedicadas a la prestación del servicio de transporte terrestre automotor.</a:t>
            </a:r>
          </a:p>
          <a:p>
            <a:pPr algn="just"/>
            <a:r>
              <a:rPr lang="es-CO" b="1" dirty="0"/>
              <a:t>Misionalidad 2.</a:t>
            </a:r>
            <a:r>
              <a:rPr lang="es-CO" dirty="0"/>
              <a:t> La de las organizaciones dedicadas a actividad diferente al transporte.</a:t>
            </a:r>
          </a:p>
          <a:p>
            <a:pPr algn="just"/>
            <a:endParaRPr lang="es-CO" dirty="0"/>
          </a:p>
          <a:p>
            <a:pPr algn="just"/>
            <a:endParaRPr lang="es-CO" dirty="0"/>
          </a:p>
          <a:p>
            <a:pPr marL="0" indent="0" algn="just">
              <a:buNone/>
            </a:pPr>
            <a:r>
              <a:rPr lang="es-CO" b="1" dirty="0"/>
              <a:t>a) Flota de vehículos automotores o no automotores:</a:t>
            </a:r>
            <a:r>
              <a:rPr lang="es-CO" dirty="0"/>
              <a:t> incluye el número de vehículos automotores y no automotores puestos al servicio de la organización para el cumplimiento de sus funciones en los procesos estratégicos, misionales y de apoyo, ya sean vehículos propios, arrendados, en leasing, renting, entre otros, o que hagan parte de cualquier modelo de vinculación, contratación, intermediación o administración que realice la organización con el propietario, tenedor o conductor del vehículo, también incluye los vehículos utilizados por los contratistas y trabajadores de la organización.</a:t>
            </a:r>
          </a:p>
          <a:p>
            <a:pPr marL="0" indent="0" algn="just">
              <a:buNone/>
            </a:pPr>
            <a:r>
              <a:rPr lang="es-CO" b="1" dirty="0"/>
              <a:t>b) Conductores contratados o administrados por la organización:</a:t>
            </a:r>
            <a:r>
              <a:rPr lang="es-CO" dirty="0"/>
              <a:t> corresponde al número de personas que utilizan un vehículo automotor y no automotor puesto al servicio de la organización para el cumplimiento de sus funciones, independientemente del modelo de contratación o administración (vinculación o intermediación) que utilice la organización.</a:t>
            </a:r>
          </a:p>
          <a:p>
            <a:pPr algn="just"/>
            <a:endParaRPr lang="es-CO" dirty="0"/>
          </a:p>
          <a:p>
            <a:pPr marL="192881" indent="-192881" algn="just"/>
            <a:endParaRPr lang="es-CO" sz="1200" dirty="0"/>
          </a:p>
          <a:p>
            <a:pPr marL="0" indent="0" algn="just">
              <a:buNone/>
            </a:pPr>
            <a:r>
              <a:rPr lang="es-CO" sz="1200" dirty="0"/>
              <a:t>Identificado el tipo de misionalidad, el número de colaboradores y el número de vehículos la empresa estandarizara un nivel de PESV los cuales son:</a:t>
            </a:r>
          </a:p>
          <a:p>
            <a:pPr marL="192881" indent="-192881" algn="just"/>
            <a:r>
              <a:rPr lang="es-CO" sz="1400" dirty="0"/>
              <a:t>Nivel Básico </a:t>
            </a:r>
          </a:p>
          <a:p>
            <a:pPr marL="192881" indent="-192881" algn="just"/>
            <a:r>
              <a:rPr lang="es-CO" sz="1400" dirty="0"/>
              <a:t>Nivel Estándar </a:t>
            </a:r>
          </a:p>
          <a:p>
            <a:pPr marL="192881" indent="-192881" algn="just"/>
            <a:r>
              <a:rPr lang="es-CO" sz="1400" dirty="0"/>
              <a:t>Nivel Avanzado </a:t>
            </a: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12</a:t>
            </a:fld>
            <a:endParaRPr lang="es-ES"/>
          </a:p>
        </p:txBody>
      </p:sp>
    </p:spTree>
    <p:extLst>
      <p:ext uri="{BB962C8B-B14F-4D97-AF65-F5344CB8AC3E}">
        <p14:creationId xmlns:p14="http://schemas.microsoft.com/office/powerpoint/2010/main" val="157856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CO" b="1" dirty="0"/>
              <a:t>Que es el planear dentro del PESV</a:t>
            </a:r>
          </a:p>
          <a:p>
            <a:pPr marL="0" indent="0" algn="just">
              <a:buNone/>
            </a:pPr>
            <a:r>
              <a:rPr lang="es-CO" dirty="0"/>
              <a:t>Es el conjunto de acciones orientadas al establecimiento de la estructura del plan estratégico de seguridad vial , la identificación de procesos, responsables, recursos, riesgos, programas de gestión del riesgo vial, que interrelacionados permiten el logro de la disminución de la siniestralidad vial dentro de la organización.</a:t>
            </a:r>
            <a:endParaRPr lang="es-CO" sz="1200" dirty="0"/>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13</a:t>
            </a:fld>
            <a:endParaRPr lang="es-ES"/>
          </a:p>
        </p:txBody>
      </p:sp>
    </p:spTree>
    <p:extLst>
      <p:ext uri="{BB962C8B-B14F-4D97-AF65-F5344CB8AC3E}">
        <p14:creationId xmlns:p14="http://schemas.microsoft.com/office/powerpoint/2010/main" val="158327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14</a:t>
            </a:fld>
            <a:endParaRPr lang="es-ES"/>
          </a:p>
        </p:txBody>
      </p:sp>
    </p:spTree>
    <p:extLst>
      <p:ext uri="{BB962C8B-B14F-4D97-AF65-F5344CB8AC3E}">
        <p14:creationId xmlns:p14="http://schemas.microsoft.com/office/powerpoint/2010/main" val="375924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03/04/2024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78403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03/04/2024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391607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03/04/2024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13480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54038" y="1726331"/>
            <a:ext cx="8035925" cy="507831"/>
          </a:xfrm>
          <a:prstGeom prst="rect">
            <a:avLst/>
          </a:prstGeom>
        </p:spPr>
        <p:txBody>
          <a:bodyPr wrap="square" lIns="0" tIns="0" rIns="0" bIns="0">
            <a:spAutoFit/>
          </a:bodyPr>
          <a:lstStyle>
            <a:lvl1pPr>
              <a:defRPr sz="3300" b="0" i="0">
                <a:solidFill>
                  <a:srgbClr val="244060"/>
                </a:solidFill>
                <a:latin typeface="Tahoma"/>
                <a:cs typeface="Tahoma"/>
              </a:defRPr>
            </a:lvl1pPr>
          </a:lstStyle>
          <a:p>
            <a:endParaRPr/>
          </a:p>
        </p:txBody>
      </p:sp>
      <p:sp>
        <p:nvSpPr>
          <p:cNvPr id="3" name="Holder 3"/>
          <p:cNvSpPr>
            <a:spLocks noGrp="1"/>
          </p:cNvSpPr>
          <p:nvPr>
            <p:ph type="subTitle" idx="4"/>
          </p:nvPr>
        </p:nvSpPr>
        <p:spPr>
          <a:xfrm>
            <a:off x="1371600" y="2880360"/>
            <a:ext cx="64008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6462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03/04/2024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84126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FB7A262-E8FC-C24C-8B73-F800B66B0C00}" type="datetimeFigureOut">
              <a:rPr lang="es-ES" smtClean="0"/>
              <a:t>03/04/2024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01084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2FB7A262-E8FC-C24C-8B73-F800B66B0C00}" type="datetimeFigureOut">
              <a:rPr lang="es-ES" smtClean="0"/>
              <a:t>03/04/2024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94999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2FB7A262-E8FC-C24C-8B73-F800B66B0C00}" type="datetimeFigureOut">
              <a:rPr lang="es-ES" smtClean="0"/>
              <a:t>03/04/2024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585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2FB7A262-E8FC-C24C-8B73-F800B66B0C00}" type="datetimeFigureOut">
              <a:rPr lang="es-ES" smtClean="0"/>
              <a:t>03/04/2024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39775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B7A262-E8FC-C24C-8B73-F800B66B0C00}" type="datetimeFigureOut">
              <a:rPr lang="es-ES" smtClean="0"/>
              <a:t>03/04/2024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02773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03/04/2024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1440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03/04/2024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57738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FB7A262-E8FC-C24C-8B73-F800B66B0C00}" type="datetimeFigureOut">
              <a:rPr lang="es-ES" smtClean="0"/>
              <a:t>03/04/2024</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B07390-A85F-B94C-8722-048C0E95961E}" type="slidenum">
              <a:rPr lang="es-ES" smtClean="0"/>
              <a:t>‹Nº›</a:t>
            </a:fld>
            <a:endParaRPr lang="es-ES"/>
          </a:p>
        </p:txBody>
      </p:sp>
    </p:spTree>
    <p:extLst>
      <p:ext uri="{BB962C8B-B14F-4D97-AF65-F5344CB8AC3E}">
        <p14:creationId xmlns:p14="http://schemas.microsoft.com/office/powerpoint/2010/main" val="194931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0DEF0B-254A-45D4-BE5F-DC9E6329A5B3}"/>
              </a:ext>
            </a:extLst>
          </p:cNvPr>
          <p:cNvSpPr/>
          <p:nvPr/>
        </p:nvSpPr>
        <p:spPr>
          <a:xfrm rot="16200000">
            <a:off x="-1808917" y="1499495"/>
            <a:ext cx="3894834" cy="276999"/>
          </a:xfrm>
          <a:prstGeom prst="rect">
            <a:avLst/>
          </a:prstGeom>
        </p:spPr>
        <p:txBody>
          <a:bodyPr wrap="square">
            <a:spAutoFit/>
          </a:bodyPr>
          <a:lstStyle/>
          <a:p>
            <a:pPr lvl="0"/>
            <a:r>
              <a:rPr lang="es-ES" sz="1200" dirty="0"/>
              <a:t>CM-FR-006  26-07-2022 Versión 11</a:t>
            </a:r>
          </a:p>
        </p:txBody>
      </p:sp>
    </p:spTree>
    <p:extLst>
      <p:ext uri="{BB962C8B-B14F-4D97-AF65-F5344CB8AC3E}">
        <p14:creationId xmlns:p14="http://schemas.microsoft.com/office/powerpoint/2010/main" val="330632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pic>
        <p:nvPicPr>
          <p:cNvPr id="5" name="Imagen 4"/>
          <p:cNvPicPr>
            <a:picLocks noChangeAspect="1"/>
          </p:cNvPicPr>
          <p:nvPr/>
        </p:nvPicPr>
        <p:blipFill>
          <a:blip r:embed="rId3"/>
          <a:stretch>
            <a:fillRect/>
          </a:stretch>
        </p:blipFill>
        <p:spPr>
          <a:xfrm>
            <a:off x="653282" y="614050"/>
            <a:ext cx="7944702" cy="3915399"/>
          </a:xfrm>
          <a:prstGeom prst="rect">
            <a:avLst/>
          </a:prstGeom>
        </p:spPr>
      </p:pic>
    </p:spTree>
    <p:extLst>
      <p:ext uri="{BB962C8B-B14F-4D97-AF65-F5344CB8AC3E}">
        <p14:creationId xmlns:p14="http://schemas.microsoft.com/office/powerpoint/2010/main" val="269985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47685" y="511969"/>
            <a:ext cx="8229600" cy="857250"/>
          </a:xfrm>
        </p:spPr>
        <p:txBody>
          <a:bodyPr>
            <a:noAutofit/>
          </a:bodyPr>
          <a:lstStyle/>
          <a:p>
            <a:pPr algn="ctr"/>
            <a:r>
              <a:rPr lang="es-CO" sz="3200" b="1" dirty="0">
                <a:solidFill>
                  <a:schemeClr val="tx2"/>
                </a:solidFill>
                <a:latin typeface="Arial" panose="020B0604020202020204" pitchFamily="34" charset="0"/>
                <a:ea typeface="+mn-ea"/>
                <a:cs typeface="Arial" panose="020B0604020202020204" pitchFamily="34" charset="0"/>
              </a:rPr>
              <a:t>Importancia del plan estratégico de seguridad vial </a:t>
            </a:r>
          </a:p>
        </p:txBody>
      </p:sp>
      <p:sp>
        <p:nvSpPr>
          <p:cNvPr id="5" name="Marcador de contenido 4"/>
          <p:cNvSpPr>
            <a:spLocks noGrp="1"/>
          </p:cNvSpPr>
          <p:nvPr>
            <p:ph idx="1"/>
          </p:nvPr>
        </p:nvSpPr>
        <p:spPr>
          <a:xfrm>
            <a:off x="698988" y="1687245"/>
            <a:ext cx="7433310" cy="2791301"/>
          </a:xfrm>
        </p:spPr>
        <p:txBody>
          <a:bodyPr>
            <a:normAutofit fontScale="55000" lnSpcReduction="20000"/>
          </a:bodyPr>
          <a:lstStyle/>
          <a:p>
            <a:pPr algn="just"/>
            <a:r>
              <a:rPr lang="es-CO" dirty="0">
                <a:latin typeface="Arial" panose="020B0604020202020204" pitchFamily="34" charset="0"/>
                <a:cs typeface="Arial" panose="020B0604020202020204" pitchFamily="34" charset="0"/>
              </a:rPr>
              <a:t>Reducir significativamente la ocurrencia de siniestros viales.</a:t>
            </a:r>
          </a:p>
          <a:p>
            <a:pPr algn="just"/>
            <a:r>
              <a:rPr lang="es-CO" dirty="0">
                <a:latin typeface="Arial" panose="020B0604020202020204" pitchFamily="34" charset="0"/>
                <a:cs typeface="Arial" panose="020B0604020202020204" pitchFamily="34" charset="0"/>
              </a:rPr>
              <a:t>Optimizarlos costos de operación de la flota. </a:t>
            </a:r>
          </a:p>
          <a:p>
            <a:pPr algn="just"/>
            <a:r>
              <a:rPr lang="es-CO" dirty="0">
                <a:latin typeface="Arial" panose="020B0604020202020204" pitchFamily="34" charset="0"/>
                <a:cs typeface="Arial" panose="020B0604020202020204" pitchFamily="34" charset="0"/>
              </a:rPr>
              <a:t>Evitar sobrecostos en la empresa como la depreciación de vehículos por siniestros y partes no cubiertas por el seguro. </a:t>
            </a:r>
          </a:p>
          <a:p>
            <a:pPr algn="just"/>
            <a:r>
              <a:rPr lang="es-CO" dirty="0">
                <a:latin typeface="Arial" panose="020B0604020202020204" pitchFamily="34" charset="0"/>
                <a:cs typeface="Arial" panose="020B0604020202020204" pitchFamily="34" charset="0"/>
              </a:rPr>
              <a:t>Generar cultura del autocuidado en las vías. </a:t>
            </a:r>
          </a:p>
          <a:p>
            <a:pPr algn="just"/>
            <a:r>
              <a:rPr lang="es-CO" dirty="0">
                <a:latin typeface="Arial" panose="020B0604020202020204" pitchFamily="34" charset="0"/>
                <a:cs typeface="Arial" panose="020B0604020202020204" pitchFamily="34" charset="0"/>
              </a:rPr>
              <a:t>Planificar recorridos seguros y eficientes. </a:t>
            </a:r>
          </a:p>
          <a:p>
            <a:pPr algn="just"/>
            <a:r>
              <a:rPr lang="es-CO" dirty="0">
                <a:latin typeface="Arial" panose="020B0604020202020204" pitchFamily="34" charset="0"/>
                <a:cs typeface="Arial" panose="020B0604020202020204" pitchFamily="34" charset="0"/>
              </a:rPr>
              <a:t>Asegurarla atención eficiente a víctimas de siniestros viales. </a:t>
            </a:r>
          </a:p>
          <a:p>
            <a:pPr algn="just"/>
            <a:r>
              <a:rPr lang="es-CO" dirty="0">
                <a:latin typeface="Arial" panose="020B0604020202020204" pitchFamily="34" charset="0"/>
                <a:cs typeface="Arial" panose="020B0604020202020204" pitchFamily="34" charset="0"/>
              </a:rPr>
              <a:t>Garantizarla confiabilidad y disponibilidad de la flota. </a:t>
            </a:r>
          </a:p>
          <a:p>
            <a:pPr algn="just"/>
            <a:r>
              <a:rPr lang="es-CO" dirty="0">
                <a:latin typeface="Arial" panose="020B0604020202020204" pitchFamily="34" charset="0"/>
                <a:cs typeface="Arial" panose="020B0604020202020204" pitchFamily="34" charset="0"/>
              </a:rPr>
              <a:t>Mejorarla calidad del servicio de transporte de pasajeros y mercancías</a:t>
            </a:r>
          </a:p>
        </p:txBody>
      </p:sp>
    </p:spTree>
    <p:extLst>
      <p:ext uri="{BB962C8B-B14F-4D97-AF65-F5344CB8AC3E}">
        <p14:creationId xmlns:p14="http://schemas.microsoft.com/office/powerpoint/2010/main" val="217324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135609" y="452176"/>
            <a:ext cx="8229600" cy="563592"/>
          </a:xfrm>
        </p:spPr>
        <p:txBody>
          <a:bodyPr>
            <a:normAutofit fontScale="90000"/>
          </a:bodyPr>
          <a:lstStyle/>
          <a:p>
            <a:r>
              <a:rPr lang="es-CO" sz="3200" b="1" dirty="0">
                <a:solidFill>
                  <a:schemeClr val="tx2"/>
                </a:solidFill>
                <a:latin typeface="Arial" panose="020B0604020202020204" pitchFamily="34" charset="0"/>
                <a:ea typeface="+mn-ea"/>
                <a:cs typeface="Arial" panose="020B0604020202020204" pitchFamily="34" charset="0"/>
              </a:rPr>
              <a:t>Estandarización del PESV </a:t>
            </a:r>
          </a:p>
        </p:txBody>
      </p:sp>
      <p:pic>
        <p:nvPicPr>
          <p:cNvPr id="9" name="Imagen 8">
            <a:extLst>
              <a:ext uri="{FF2B5EF4-FFF2-40B4-BE49-F238E27FC236}">
                <a16:creationId xmlns:a16="http://schemas.microsoft.com/office/drawing/2014/main" id="{02C2F3FD-74CD-47DA-9E1B-652938B9BF3A}"/>
              </a:ext>
            </a:extLst>
          </p:cNvPr>
          <p:cNvPicPr>
            <a:picLocks noChangeAspect="1"/>
          </p:cNvPicPr>
          <p:nvPr/>
        </p:nvPicPr>
        <p:blipFill>
          <a:blip r:embed="rId3"/>
          <a:stretch>
            <a:fillRect/>
          </a:stretch>
        </p:blipFill>
        <p:spPr>
          <a:xfrm>
            <a:off x="1668806" y="1015768"/>
            <a:ext cx="5254508" cy="3598775"/>
          </a:xfrm>
          <a:prstGeom prst="rect">
            <a:avLst/>
          </a:prstGeom>
        </p:spPr>
      </p:pic>
    </p:spTree>
    <p:extLst>
      <p:ext uri="{BB962C8B-B14F-4D97-AF65-F5344CB8AC3E}">
        <p14:creationId xmlns:p14="http://schemas.microsoft.com/office/powerpoint/2010/main" val="427925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BD6B209F-C542-4D0E-8040-C6A2D29A343C}"/>
              </a:ext>
            </a:extLst>
          </p:cNvPr>
          <p:cNvSpPr txBox="1">
            <a:spLocks/>
          </p:cNvSpPr>
          <p:nvPr/>
        </p:nvSpPr>
        <p:spPr>
          <a:xfrm>
            <a:off x="206367" y="1807761"/>
            <a:ext cx="8269794" cy="15279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CO" sz="3200" b="1" dirty="0">
                <a:solidFill>
                  <a:schemeClr val="tx2"/>
                </a:solidFill>
                <a:latin typeface="Arial" panose="020B0604020202020204" pitchFamily="34" charset="0"/>
                <a:ea typeface="+mn-ea"/>
                <a:cs typeface="Arial" panose="020B0604020202020204" pitchFamily="34" charset="0"/>
              </a:rPr>
              <a:t>2. </a:t>
            </a:r>
            <a:r>
              <a:rPr lang="es-MX" sz="3200" b="1" dirty="0">
                <a:solidFill>
                  <a:schemeClr val="tx2"/>
                </a:solidFill>
                <a:latin typeface="Arial" panose="020B0604020202020204" pitchFamily="34" charset="0"/>
                <a:ea typeface="+mn-ea"/>
                <a:cs typeface="Arial" panose="020B0604020202020204" pitchFamily="34" charset="0"/>
              </a:rPr>
              <a:t>Planificación de la Seguridad Vial.</a:t>
            </a:r>
          </a:p>
        </p:txBody>
      </p:sp>
    </p:spTree>
    <p:extLst>
      <p:ext uri="{BB962C8B-B14F-4D97-AF65-F5344CB8AC3E}">
        <p14:creationId xmlns:p14="http://schemas.microsoft.com/office/powerpoint/2010/main" val="192935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668712" y="526536"/>
            <a:ext cx="7886700" cy="617696"/>
          </a:xfrm>
        </p:spPr>
        <p:txBody>
          <a:bodyPr>
            <a:normAutofit/>
          </a:bodyPr>
          <a:lstStyle/>
          <a:p>
            <a:r>
              <a:rPr lang="es-CO" sz="3200" b="1" dirty="0">
                <a:solidFill>
                  <a:schemeClr val="tx2"/>
                </a:solidFill>
                <a:latin typeface="Arial" panose="020B0604020202020204" pitchFamily="34" charset="0"/>
                <a:ea typeface="+mn-ea"/>
                <a:cs typeface="Arial" panose="020B0604020202020204" pitchFamily="34" charset="0"/>
              </a:rPr>
              <a:t>Pasos del Planear PESV</a:t>
            </a:r>
          </a:p>
        </p:txBody>
      </p:sp>
      <p:graphicFrame>
        <p:nvGraphicFramePr>
          <p:cNvPr id="9" name="Tabla 8"/>
          <p:cNvGraphicFramePr>
            <a:graphicFrameLocks noGrp="1"/>
          </p:cNvGraphicFramePr>
          <p:nvPr>
            <p:extLst>
              <p:ext uri="{D42A27DB-BD31-4B8C-83A1-F6EECF244321}">
                <p14:modId xmlns:p14="http://schemas.microsoft.com/office/powerpoint/2010/main" val="3180036329"/>
              </p:ext>
            </p:extLst>
          </p:nvPr>
        </p:nvGraphicFramePr>
        <p:xfrm>
          <a:off x="1608733" y="1263681"/>
          <a:ext cx="6006658" cy="3186709"/>
        </p:xfrm>
        <a:graphic>
          <a:graphicData uri="http://schemas.openxmlformats.org/drawingml/2006/table">
            <a:tbl>
              <a:tblPr/>
              <a:tblGrid>
                <a:gridCol w="2510245">
                  <a:extLst>
                    <a:ext uri="{9D8B030D-6E8A-4147-A177-3AD203B41FA5}">
                      <a16:colId xmlns:a16="http://schemas.microsoft.com/office/drawing/2014/main" val="804775947"/>
                    </a:ext>
                  </a:extLst>
                </a:gridCol>
                <a:gridCol w="1447233">
                  <a:extLst>
                    <a:ext uri="{9D8B030D-6E8A-4147-A177-3AD203B41FA5}">
                      <a16:colId xmlns:a16="http://schemas.microsoft.com/office/drawing/2014/main" val="1013163431"/>
                    </a:ext>
                  </a:extLst>
                </a:gridCol>
                <a:gridCol w="1024590">
                  <a:extLst>
                    <a:ext uri="{9D8B030D-6E8A-4147-A177-3AD203B41FA5}">
                      <a16:colId xmlns:a16="http://schemas.microsoft.com/office/drawing/2014/main" val="2196244285"/>
                    </a:ext>
                  </a:extLst>
                </a:gridCol>
                <a:gridCol w="1024590">
                  <a:extLst>
                    <a:ext uri="{9D8B030D-6E8A-4147-A177-3AD203B41FA5}">
                      <a16:colId xmlns:a16="http://schemas.microsoft.com/office/drawing/2014/main" val="3560237696"/>
                    </a:ext>
                  </a:extLst>
                </a:gridCol>
              </a:tblGrid>
              <a:tr h="154173">
                <a:tc rowSpan="2">
                  <a:txBody>
                    <a:bodyPr/>
                    <a:lstStyle/>
                    <a:p>
                      <a:pPr algn="ctr" fontAlgn="ctr"/>
                      <a:r>
                        <a:rPr lang="es-CO" sz="1000" b="0" i="0" u="none" strike="noStrike" dirty="0">
                          <a:solidFill>
                            <a:srgbClr val="000000"/>
                          </a:solidFill>
                          <a:effectLst/>
                          <a:latin typeface="Arial" panose="020B0604020202020204" pitchFamily="34" charset="0"/>
                          <a:cs typeface="Arial" panose="020B0604020202020204" pitchFamily="34" charset="0"/>
                        </a:rPr>
                        <a:t>Pasos del PESV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b"/>
                      <a:r>
                        <a:rPr lang="es-CO" sz="1000" b="0" i="0" u="none" strike="noStrike" dirty="0">
                          <a:solidFill>
                            <a:srgbClr val="000000"/>
                          </a:solidFill>
                          <a:effectLst/>
                          <a:latin typeface="Arial" panose="020B0604020202020204" pitchFamily="34" charset="0"/>
                          <a:cs typeface="Arial" panose="020B0604020202020204" pitchFamily="34" charset="0"/>
                        </a:rPr>
                        <a:t>Niveles del PESV</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725343071"/>
                  </a:ext>
                </a:extLst>
              </a:tr>
              <a:tr h="154173">
                <a:tc vMerge="1">
                  <a:txBody>
                    <a:bodyPr/>
                    <a:lstStyle/>
                    <a:p>
                      <a:endParaRPr lang="es-CO"/>
                    </a:p>
                  </a:txBody>
                  <a:tcPr/>
                </a:tc>
                <a:tc>
                  <a:txBody>
                    <a:bodyPr/>
                    <a:lstStyle/>
                    <a:p>
                      <a:pPr algn="ctr" fontAlgn="b"/>
                      <a:r>
                        <a:rPr lang="es-CO" sz="1000" b="0" i="0" u="none" strike="noStrike">
                          <a:solidFill>
                            <a:srgbClr val="000000"/>
                          </a:solidFill>
                          <a:effectLst/>
                          <a:latin typeface="Arial" panose="020B0604020202020204" pitchFamily="34" charset="0"/>
                          <a:cs typeface="Arial" panose="020B0604020202020204" pitchFamily="34" charset="0"/>
                        </a:rPr>
                        <a:t>Basico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a:solidFill>
                            <a:srgbClr val="000000"/>
                          </a:solidFill>
                          <a:effectLst/>
                          <a:latin typeface="Arial" panose="020B0604020202020204" pitchFamily="34" charset="0"/>
                          <a:cs typeface="Arial" panose="020B0604020202020204" pitchFamily="34" charset="0"/>
                        </a:rPr>
                        <a:t>Estandar</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a:solidFill>
                            <a:srgbClr val="000000"/>
                          </a:solidFill>
                          <a:effectLst/>
                          <a:latin typeface="Arial" panose="020B0604020202020204" pitchFamily="34" charset="0"/>
                          <a:cs typeface="Arial" panose="020B0604020202020204" pitchFamily="34" charset="0"/>
                        </a:rPr>
                        <a:t>Avanzado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3451267"/>
                  </a:ext>
                </a:extLst>
              </a:tr>
              <a:tr h="377724">
                <a:tc>
                  <a:txBody>
                    <a:bodyPr/>
                    <a:lstStyle/>
                    <a:p>
                      <a:pPr algn="l" fontAlgn="ctr"/>
                      <a:r>
                        <a:rPr lang="es-CO" sz="1000" b="0" i="0" u="none" strike="noStrike" dirty="0">
                          <a:solidFill>
                            <a:srgbClr val="000000"/>
                          </a:solidFill>
                          <a:effectLst/>
                          <a:latin typeface="Arial" panose="020B0604020202020204" pitchFamily="34" charset="0"/>
                          <a:cs typeface="Arial" panose="020B0604020202020204" pitchFamily="34" charset="0"/>
                        </a:rPr>
                        <a:t>1. Líder del diseño e implementación del</a:t>
                      </a:r>
                      <a:br>
                        <a:rPr lang="es-CO" sz="1000" b="0" i="0" u="none" strike="noStrike" dirty="0">
                          <a:solidFill>
                            <a:srgbClr val="000000"/>
                          </a:solidFill>
                          <a:effectLst/>
                          <a:latin typeface="Arial" panose="020B0604020202020204" pitchFamily="34" charset="0"/>
                          <a:cs typeface="Arial" panose="020B0604020202020204" pitchFamily="34" charset="0"/>
                        </a:rPr>
                      </a:br>
                      <a:r>
                        <a:rPr lang="es-CO" sz="1000" b="0" i="0" u="none" strike="noStrike" dirty="0">
                          <a:solidFill>
                            <a:srgbClr val="000000"/>
                          </a:solidFill>
                          <a:effectLst/>
                          <a:latin typeface="Arial" panose="020B0604020202020204" pitchFamily="34" charset="0"/>
                          <a:cs typeface="Arial" panose="020B0604020202020204" pitchFamily="34" charset="0"/>
                        </a:rPr>
                        <a:t>PESV</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0393742"/>
                  </a:ext>
                </a:extLst>
              </a:tr>
              <a:tr h="385433">
                <a:tc>
                  <a:txBody>
                    <a:bodyPr/>
                    <a:lstStyle/>
                    <a:p>
                      <a:pPr algn="l" fontAlgn="ctr"/>
                      <a:r>
                        <a:rPr lang="es-CO" sz="1000" b="0" i="0" u="none" strike="noStrike" dirty="0">
                          <a:solidFill>
                            <a:srgbClr val="000000"/>
                          </a:solidFill>
                          <a:effectLst/>
                          <a:latin typeface="Arial" panose="020B0604020202020204" pitchFamily="34" charset="0"/>
                          <a:cs typeface="Arial" panose="020B0604020202020204" pitchFamily="34" charset="0"/>
                        </a:rPr>
                        <a:t>2. Comité de seguridad vial</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dirty="0">
                          <a:solidFill>
                            <a:srgbClr val="000000"/>
                          </a:solidFill>
                          <a:effectLst/>
                          <a:latin typeface="Arial" panose="020B0604020202020204" pitchFamily="34" charset="0"/>
                          <a:cs typeface="Arial" panose="020B0604020202020204" pitchFamily="34" charset="0"/>
                        </a:rPr>
                        <a:t>No 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1491593"/>
                  </a:ext>
                </a:extLst>
              </a:tr>
              <a:tr h="323764">
                <a:tc>
                  <a:txBody>
                    <a:bodyPr/>
                    <a:lstStyle/>
                    <a:p>
                      <a:pPr algn="l" fontAlgn="ctr"/>
                      <a:r>
                        <a:rPr lang="es-CO" sz="1000" b="0" i="0" u="none" strike="noStrike">
                          <a:solidFill>
                            <a:srgbClr val="000000"/>
                          </a:solidFill>
                          <a:effectLst/>
                          <a:latin typeface="Arial" panose="020B0604020202020204" pitchFamily="34" charset="0"/>
                          <a:cs typeface="Arial" panose="020B0604020202020204" pitchFamily="34" charset="0"/>
                        </a:rPr>
                        <a:t>3. Política de Seguridad Vial de la Organización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27895099"/>
                  </a:ext>
                </a:extLst>
              </a:tr>
              <a:tr h="377724">
                <a:tc>
                  <a:txBody>
                    <a:bodyPr/>
                    <a:lstStyle/>
                    <a:p>
                      <a:pPr algn="l" fontAlgn="ctr"/>
                      <a:r>
                        <a:rPr lang="es-CO" sz="1000" b="0" i="0" u="none" strike="noStrike">
                          <a:solidFill>
                            <a:srgbClr val="000000"/>
                          </a:solidFill>
                          <a:effectLst/>
                          <a:latin typeface="Arial" panose="020B0604020202020204" pitchFamily="34" charset="0"/>
                          <a:cs typeface="Arial" panose="020B0604020202020204" pitchFamily="34" charset="0"/>
                        </a:rPr>
                        <a:t>4. Liderazgo, compromiso y corresponsabilidad del nivel directivo</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1267076"/>
                  </a:ext>
                </a:extLst>
              </a:tr>
              <a:tr h="316055">
                <a:tc>
                  <a:txBody>
                    <a:bodyPr/>
                    <a:lstStyle/>
                    <a:p>
                      <a:pPr algn="l" fontAlgn="ctr"/>
                      <a:r>
                        <a:rPr lang="es-CO" sz="1000" b="0" i="0" u="none" strike="noStrike" dirty="0">
                          <a:solidFill>
                            <a:srgbClr val="000000"/>
                          </a:solidFill>
                          <a:effectLst/>
                          <a:latin typeface="Arial" panose="020B0604020202020204" pitchFamily="34" charset="0"/>
                          <a:cs typeface="Arial" panose="020B0604020202020204" pitchFamily="34" charset="0"/>
                        </a:rPr>
                        <a:t>5. Diagnóstico</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6349877"/>
                  </a:ext>
                </a:extLst>
              </a:tr>
              <a:tr h="385433">
                <a:tc>
                  <a:txBody>
                    <a:bodyPr/>
                    <a:lstStyle/>
                    <a:p>
                      <a:pPr algn="l" fontAlgn="ctr"/>
                      <a:r>
                        <a:rPr lang="es-CO" sz="1000" b="0" i="0" u="none" strike="noStrike">
                          <a:solidFill>
                            <a:srgbClr val="000000"/>
                          </a:solidFill>
                          <a:effectLst/>
                          <a:latin typeface="Arial" panose="020B0604020202020204" pitchFamily="34" charset="0"/>
                          <a:cs typeface="Arial" panose="020B0604020202020204" pitchFamily="34" charset="0"/>
                        </a:rPr>
                        <a:t>6. Caracterización, evaluación y control de riesgos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2002580"/>
                  </a:ext>
                </a:extLst>
              </a:tr>
              <a:tr h="362307">
                <a:tc>
                  <a:txBody>
                    <a:bodyPr/>
                    <a:lstStyle/>
                    <a:p>
                      <a:pPr algn="l" fontAlgn="ctr"/>
                      <a:r>
                        <a:rPr lang="es-CO" sz="1000" b="0" i="0" u="none" strike="noStrike">
                          <a:solidFill>
                            <a:srgbClr val="000000"/>
                          </a:solidFill>
                          <a:effectLst/>
                          <a:latin typeface="Arial" panose="020B0604020202020204" pitchFamily="34" charset="0"/>
                          <a:cs typeface="Arial" panose="020B0604020202020204" pitchFamily="34" charset="0"/>
                        </a:rPr>
                        <a:t>7. Objetivos y metas del PESV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1058823"/>
                  </a:ext>
                </a:extLst>
              </a:tr>
              <a:tr h="339181">
                <a:tc>
                  <a:txBody>
                    <a:bodyPr/>
                    <a:lstStyle/>
                    <a:p>
                      <a:pPr algn="l" fontAlgn="ctr"/>
                      <a:r>
                        <a:rPr lang="es-CO" sz="1000" b="0" i="0" u="none" strike="noStrike">
                          <a:solidFill>
                            <a:srgbClr val="000000"/>
                          </a:solidFill>
                          <a:effectLst/>
                          <a:latin typeface="Arial" panose="020B0604020202020204" pitchFamily="34" charset="0"/>
                          <a:cs typeface="Arial" panose="020B0604020202020204" pitchFamily="34" charset="0"/>
                        </a:rPr>
                        <a:t>8. Programas de gestión de riesgos críticos y factores de desempeño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63057534"/>
                  </a:ext>
                </a:extLst>
              </a:tr>
            </a:tbl>
          </a:graphicData>
        </a:graphic>
      </p:graphicFrame>
    </p:spTree>
    <p:extLst>
      <p:ext uri="{BB962C8B-B14F-4D97-AF65-F5344CB8AC3E}">
        <p14:creationId xmlns:p14="http://schemas.microsoft.com/office/powerpoint/2010/main" val="1728192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0" y="284930"/>
            <a:ext cx="3838470" cy="1627525"/>
          </a:xfrm>
        </p:spPr>
        <p:txBody>
          <a:bodyPr>
            <a:noAutofit/>
          </a:bodyPr>
          <a:lstStyle/>
          <a:p>
            <a:pPr algn="ctr"/>
            <a:r>
              <a:rPr lang="es-CO" sz="2400" b="1" dirty="0">
                <a:solidFill>
                  <a:schemeClr val="tx2"/>
                </a:solidFill>
                <a:latin typeface="Arial" panose="020B0604020202020204" pitchFamily="34" charset="0"/>
                <a:ea typeface="+mn-ea"/>
                <a:cs typeface="Arial" panose="020B0604020202020204" pitchFamily="34" charset="0"/>
              </a:rPr>
              <a:t>Paso 1 Líder del diseño e implementación del</a:t>
            </a:r>
            <a:br>
              <a:rPr lang="es-CO" sz="2400" b="1" dirty="0">
                <a:solidFill>
                  <a:schemeClr val="tx2"/>
                </a:solidFill>
                <a:latin typeface="Arial" panose="020B0604020202020204" pitchFamily="34" charset="0"/>
                <a:ea typeface="+mn-ea"/>
                <a:cs typeface="Arial" panose="020B0604020202020204" pitchFamily="34" charset="0"/>
              </a:rPr>
            </a:br>
            <a:r>
              <a:rPr lang="es-CO" sz="2400" b="1" dirty="0">
                <a:solidFill>
                  <a:schemeClr val="tx2"/>
                </a:solidFill>
                <a:latin typeface="Arial" panose="020B0604020202020204" pitchFamily="34" charset="0"/>
                <a:ea typeface="+mn-ea"/>
                <a:cs typeface="Arial" panose="020B0604020202020204" pitchFamily="34" charset="0"/>
              </a:rPr>
              <a:t>PESV</a:t>
            </a:r>
          </a:p>
        </p:txBody>
      </p:sp>
      <p:sp>
        <p:nvSpPr>
          <p:cNvPr id="5" name="Marcador de contenido 4"/>
          <p:cNvSpPr>
            <a:spLocks noGrp="1"/>
          </p:cNvSpPr>
          <p:nvPr>
            <p:ph idx="1"/>
          </p:nvPr>
        </p:nvSpPr>
        <p:spPr>
          <a:xfrm>
            <a:off x="199065" y="1687245"/>
            <a:ext cx="3513843" cy="2995287"/>
          </a:xfrm>
        </p:spPr>
        <p:txBody>
          <a:bodyPr>
            <a:noAutofit/>
          </a:bodyPr>
          <a:lstStyle/>
          <a:p>
            <a:pPr marL="0" indent="0" algn="just">
              <a:buNone/>
            </a:pPr>
            <a:r>
              <a:rPr lang="es-CO" sz="2200" dirty="0">
                <a:latin typeface="Arial" panose="020B0604020202020204" pitchFamily="34" charset="0"/>
                <a:cs typeface="Arial" panose="020B0604020202020204" pitchFamily="34" charset="0"/>
              </a:rPr>
              <a:t>El nivel directivo debe designar una persona </a:t>
            </a:r>
            <a:r>
              <a:rPr lang="es-CO" sz="2200" b="1" dirty="0">
                <a:latin typeface="Arial" panose="020B0604020202020204" pitchFamily="34" charset="0"/>
                <a:cs typeface="Arial" panose="020B0604020202020204" pitchFamily="34" charset="0"/>
              </a:rPr>
              <a:t>con poder de decisión </a:t>
            </a:r>
            <a:r>
              <a:rPr lang="es-CO" sz="2200" dirty="0">
                <a:latin typeface="Arial" panose="020B0604020202020204" pitchFamily="34" charset="0"/>
                <a:cs typeface="Arial" panose="020B0604020202020204" pitchFamily="34" charset="0"/>
              </a:rPr>
              <a:t>en los temas relacionados con la gestión de la seguridad vial, para que lidere el diseño e implementación del PESV.</a:t>
            </a:r>
          </a:p>
        </p:txBody>
      </p:sp>
      <p:sp>
        <p:nvSpPr>
          <p:cNvPr id="9" name="Título 3">
            <a:extLst>
              <a:ext uri="{FF2B5EF4-FFF2-40B4-BE49-F238E27FC236}">
                <a16:creationId xmlns:a16="http://schemas.microsoft.com/office/drawing/2014/main" id="{6CD6EEB2-C109-413C-B504-4D6F6F9278FF}"/>
              </a:ext>
            </a:extLst>
          </p:cNvPr>
          <p:cNvSpPr txBox="1">
            <a:spLocks/>
          </p:cNvSpPr>
          <p:nvPr/>
        </p:nvSpPr>
        <p:spPr>
          <a:xfrm>
            <a:off x="4413280" y="430273"/>
            <a:ext cx="3515319" cy="99417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400" b="1" dirty="0">
                <a:solidFill>
                  <a:schemeClr val="tx2"/>
                </a:solidFill>
                <a:latin typeface="Arial" panose="020B0604020202020204" pitchFamily="34" charset="0"/>
                <a:ea typeface="+mn-ea"/>
                <a:cs typeface="Arial" panose="020B0604020202020204" pitchFamily="34" charset="0"/>
              </a:rPr>
              <a:t>Paso 2 Comité de seguridad vial  </a:t>
            </a:r>
          </a:p>
        </p:txBody>
      </p:sp>
      <p:sp>
        <p:nvSpPr>
          <p:cNvPr id="10" name="Marcador de contenido 4">
            <a:extLst>
              <a:ext uri="{FF2B5EF4-FFF2-40B4-BE49-F238E27FC236}">
                <a16:creationId xmlns:a16="http://schemas.microsoft.com/office/drawing/2014/main" id="{9A4A0DC1-121F-4DAB-990F-86B4E2F0802B}"/>
              </a:ext>
            </a:extLst>
          </p:cNvPr>
          <p:cNvSpPr txBox="1">
            <a:spLocks/>
          </p:cNvSpPr>
          <p:nvPr/>
        </p:nvSpPr>
        <p:spPr>
          <a:xfrm>
            <a:off x="3727464" y="1350537"/>
            <a:ext cx="5312150" cy="326350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CO" sz="1900" b="1" dirty="0">
                <a:solidFill>
                  <a:srgbClr val="FFC000"/>
                </a:solidFill>
                <a:latin typeface="Arial" panose="020B0604020202020204" pitchFamily="34" charset="0"/>
                <a:cs typeface="Arial" panose="020B0604020202020204" pitchFamily="34" charset="0"/>
              </a:rPr>
              <a:t>Personas  que apoyan el diseño, implementación. seguimiento y mejora del Plan Estratégico de Seguridad Vial</a:t>
            </a:r>
            <a:r>
              <a:rPr lang="es-CO" sz="1900" dirty="0">
                <a:latin typeface="Arial" panose="020B0604020202020204" pitchFamily="34" charset="0"/>
                <a:cs typeface="Arial" panose="020B0604020202020204" pitchFamily="34" charset="0"/>
              </a:rPr>
              <a:t>, influenciando y promoviendo en la comunidad de la organización la formación de hábitos, comportamientos interdependientes y conductas seguras en la vía.</a:t>
            </a:r>
          </a:p>
          <a:p>
            <a:pPr marL="0" indent="0" algn="just">
              <a:buFont typeface="Arial"/>
              <a:buNone/>
            </a:pPr>
            <a:r>
              <a:rPr lang="es-MX" sz="1900" dirty="0">
                <a:latin typeface="Arial" panose="020B0604020202020204" pitchFamily="34" charset="0"/>
                <a:cs typeface="Arial" panose="020B0604020202020204" pitchFamily="34" charset="0"/>
              </a:rPr>
              <a:t>El CSV estará conformado por al menos tres (3) personas con poder de decisión (incluyendo al líder del diseño e implementación del PESV).</a:t>
            </a:r>
            <a:endParaRPr lang="es-CO"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65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477925" y="352531"/>
            <a:ext cx="3149530" cy="994172"/>
          </a:xfrm>
        </p:spPr>
        <p:txBody>
          <a:bodyPr>
            <a:normAutofit/>
          </a:bodyPr>
          <a:lstStyle/>
          <a:p>
            <a:r>
              <a:rPr lang="es-CO" sz="2400" b="1" dirty="0">
                <a:solidFill>
                  <a:schemeClr val="tx2"/>
                </a:solidFill>
                <a:latin typeface="Arial" panose="020B0604020202020204" pitchFamily="34" charset="0"/>
                <a:ea typeface="+mn-ea"/>
                <a:cs typeface="Arial" panose="020B0604020202020204" pitchFamily="34" charset="0"/>
              </a:rPr>
              <a:t>Paso 3 Política de seguridad vial   </a:t>
            </a:r>
          </a:p>
        </p:txBody>
      </p:sp>
      <p:sp>
        <p:nvSpPr>
          <p:cNvPr id="5" name="Marcador de contenido 4"/>
          <p:cNvSpPr>
            <a:spLocks noGrp="1"/>
          </p:cNvSpPr>
          <p:nvPr>
            <p:ph idx="1"/>
          </p:nvPr>
        </p:nvSpPr>
        <p:spPr>
          <a:xfrm>
            <a:off x="477925" y="1341070"/>
            <a:ext cx="2848080" cy="3255442"/>
          </a:xfrm>
        </p:spPr>
        <p:txBody>
          <a:bodyPr>
            <a:noAutofit/>
          </a:bodyPr>
          <a:lstStyle/>
          <a:p>
            <a:pPr marL="0" indent="0" algn="just">
              <a:buNone/>
            </a:pPr>
            <a:r>
              <a:rPr lang="es-CO" sz="1900" dirty="0">
                <a:latin typeface="Arial" panose="020B0604020202020204" pitchFamily="34" charset="0"/>
                <a:cs typeface="Arial" panose="020B0604020202020204" pitchFamily="34" charset="0"/>
              </a:rPr>
              <a:t>La Política de Seguridad Vial es el documento en el que el nivel directivo de la organización se compromete a suministrar y garantizar los recursos para la planificación, implementación, seguimiento y mejora del PESV.</a:t>
            </a:r>
          </a:p>
        </p:txBody>
      </p:sp>
      <p:sp>
        <p:nvSpPr>
          <p:cNvPr id="9" name="Título 3">
            <a:extLst>
              <a:ext uri="{FF2B5EF4-FFF2-40B4-BE49-F238E27FC236}">
                <a16:creationId xmlns:a16="http://schemas.microsoft.com/office/drawing/2014/main" id="{C7E9DB74-B91A-48E4-8368-CE4C228580CF}"/>
              </a:ext>
            </a:extLst>
          </p:cNvPr>
          <p:cNvSpPr txBox="1">
            <a:spLocks/>
          </p:cNvSpPr>
          <p:nvPr/>
        </p:nvSpPr>
        <p:spPr>
          <a:xfrm>
            <a:off x="3627455" y="476481"/>
            <a:ext cx="5345723" cy="994172"/>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400" b="1" dirty="0">
                <a:solidFill>
                  <a:schemeClr val="tx2"/>
                </a:solidFill>
                <a:latin typeface="Arial" panose="020B0604020202020204" pitchFamily="34" charset="0"/>
                <a:ea typeface="+mn-ea"/>
                <a:cs typeface="Arial" panose="020B0604020202020204" pitchFamily="34" charset="0"/>
              </a:rPr>
              <a:t>Paso 4  Liderazgo, compromiso y corresponsabilidad del nivel directivo </a:t>
            </a:r>
          </a:p>
        </p:txBody>
      </p:sp>
      <p:sp>
        <p:nvSpPr>
          <p:cNvPr id="11" name="CuadroTexto 10">
            <a:extLst>
              <a:ext uri="{FF2B5EF4-FFF2-40B4-BE49-F238E27FC236}">
                <a16:creationId xmlns:a16="http://schemas.microsoft.com/office/drawing/2014/main" id="{A7251C3E-B4D1-4732-9559-19B748824382}"/>
              </a:ext>
            </a:extLst>
          </p:cNvPr>
          <p:cNvSpPr txBox="1"/>
          <p:nvPr/>
        </p:nvSpPr>
        <p:spPr>
          <a:xfrm>
            <a:off x="3778179" y="1346657"/>
            <a:ext cx="4968019" cy="3133165"/>
          </a:xfrm>
          <a:prstGeom prst="rect">
            <a:avLst/>
          </a:prstGeom>
          <a:noFill/>
        </p:spPr>
        <p:txBody>
          <a:bodyPr wrap="square">
            <a:spAutoFit/>
          </a:bodyPr>
          <a:lstStyle/>
          <a:p>
            <a:pPr algn="just">
              <a:spcBef>
                <a:spcPct val="20000"/>
              </a:spcBef>
            </a:pPr>
            <a:r>
              <a:rPr lang="es-CO" sz="1800" b="1" dirty="0"/>
              <a:t>a</a:t>
            </a:r>
            <a:r>
              <a:rPr lang="es-CO" sz="1900" dirty="0">
                <a:latin typeface="Arial" panose="020B0604020202020204" pitchFamily="34" charset="0"/>
                <a:cs typeface="Arial" panose="020B0604020202020204" pitchFamily="34" charset="0"/>
              </a:rPr>
              <a:t>) La definición de la política y los objetivos del PESV. que sean compatibles con la dirección estratégica de la organización.</a:t>
            </a:r>
          </a:p>
          <a:p>
            <a:pPr algn="just">
              <a:spcBef>
                <a:spcPct val="20000"/>
              </a:spcBef>
            </a:pPr>
            <a:r>
              <a:rPr lang="es-CO" sz="1900" b="1" dirty="0">
                <a:latin typeface="Arial" panose="020B0604020202020204" pitchFamily="34" charset="0"/>
                <a:cs typeface="Arial" panose="020B0604020202020204" pitchFamily="34" charset="0"/>
              </a:rPr>
              <a:t>b) </a:t>
            </a:r>
            <a:r>
              <a:rPr lang="es-CO" sz="1900" dirty="0">
                <a:latin typeface="Arial" panose="020B0604020202020204" pitchFamily="34" charset="0"/>
                <a:cs typeface="Arial" panose="020B0604020202020204" pitchFamily="34" charset="0"/>
              </a:rPr>
              <a:t>Promover en la organización la formación y aplicación de hábitos, comportamientos y conductas seguras en la vía.</a:t>
            </a:r>
          </a:p>
          <a:p>
            <a:pPr algn="just">
              <a:spcBef>
                <a:spcPct val="20000"/>
              </a:spcBef>
            </a:pPr>
            <a:r>
              <a:rPr lang="es-CO" sz="1900" b="1" dirty="0">
                <a:latin typeface="Arial" panose="020B0604020202020204" pitchFamily="34" charset="0"/>
                <a:cs typeface="Arial" panose="020B0604020202020204" pitchFamily="34" charset="0"/>
              </a:rPr>
              <a:t>c) </a:t>
            </a:r>
            <a:r>
              <a:rPr lang="es-CO" sz="1900" dirty="0">
                <a:latin typeface="Arial" panose="020B0604020202020204" pitchFamily="34" charset="0"/>
                <a:cs typeface="Arial" panose="020B0604020202020204" pitchFamily="34" charset="0"/>
              </a:rPr>
              <a:t>El suministro de recursos financieros, técnicos y humanos requeridos para el diseño, implementación, verificación y mejora del PESV.</a:t>
            </a:r>
          </a:p>
        </p:txBody>
      </p:sp>
    </p:spTree>
    <p:extLst>
      <p:ext uri="{BB962C8B-B14F-4D97-AF65-F5344CB8AC3E}">
        <p14:creationId xmlns:p14="http://schemas.microsoft.com/office/powerpoint/2010/main" val="351321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628650" y="352531"/>
            <a:ext cx="7886700" cy="994172"/>
          </a:xfrm>
        </p:spPr>
        <p:txBody>
          <a:bodyPr>
            <a:normAutofit fontScale="90000"/>
          </a:bodyPr>
          <a:lstStyle/>
          <a:p>
            <a:pPr algn="ctr"/>
            <a:r>
              <a:rPr lang="es-CO" sz="2700" b="1" dirty="0">
                <a:solidFill>
                  <a:schemeClr val="tx2"/>
                </a:solidFill>
                <a:latin typeface="Arial" panose="020B0604020202020204" pitchFamily="34" charset="0"/>
                <a:ea typeface="+mn-ea"/>
                <a:cs typeface="Arial" panose="020B0604020202020204" pitchFamily="34" charset="0"/>
              </a:rPr>
              <a:t>Paso 5 Diagnostico </a:t>
            </a:r>
            <a:br>
              <a:rPr lang="es-CO" dirty="0">
                <a:solidFill>
                  <a:srgbClr val="000000"/>
                </a:solidFill>
                <a:latin typeface="Calibri" panose="020F0502020204030204" pitchFamily="34" charset="0"/>
              </a:rPr>
            </a:br>
            <a:r>
              <a:rPr lang="es-CO" dirty="0"/>
              <a:t> </a:t>
            </a:r>
          </a:p>
        </p:txBody>
      </p:sp>
      <p:pic>
        <p:nvPicPr>
          <p:cNvPr id="7" name="Marcador de contenido 6"/>
          <p:cNvPicPr>
            <a:picLocks noGrp="1" noChangeAspect="1"/>
          </p:cNvPicPr>
          <p:nvPr>
            <p:ph idx="1"/>
          </p:nvPr>
        </p:nvPicPr>
        <p:blipFill>
          <a:blip r:embed="rId3"/>
          <a:stretch>
            <a:fillRect/>
          </a:stretch>
        </p:blipFill>
        <p:spPr>
          <a:xfrm>
            <a:off x="2730877" y="989512"/>
            <a:ext cx="5890793" cy="3340826"/>
          </a:xfrm>
          <a:prstGeom prst="rect">
            <a:avLst/>
          </a:prstGeom>
        </p:spPr>
      </p:pic>
      <p:sp>
        <p:nvSpPr>
          <p:cNvPr id="9" name="Rectángulo 8"/>
          <p:cNvSpPr/>
          <p:nvPr/>
        </p:nvSpPr>
        <p:spPr>
          <a:xfrm>
            <a:off x="394871" y="1607792"/>
            <a:ext cx="2034540" cy="1938992"/>
          </a:xfrm>
          <a:prstGeom prst="rect">
            <a:avLst/>
          </a:prstGeom>
        </p:spPr>
        <p:txBody>
          <a:bodyPr wrap="square" lIns="68580" tIns="34290" rIns="68580" bIns="34290" anchor="t">
            <a:spAutoFit/>
          </a:bodyPr>
          <a:lstStyle/>
          <a:p>
            <a:r>
              <a:rPr lang="es-CO" sz="1350" b="1" dirty="0">
                <a:latin typeface="Arial" panose="020B0604020202020204" pitchFamily="34" charset="0"/>
                <a:cs typeface="Arial" panose="020B0604020202020204" pitchFamily="34" charset="0"/>
              </a:rPr>
              <a:t>El diagnóstico es una herramienta de recolección de información que busca conocer de manera más profunda la realidad del riesgo vial dentro de la organización.</a:t>
            </a:r>
            <a:endParaRPr lang="es-CO"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04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528167" y="668627"/>
            <a:ext cx="7886700" cy="994172"/>
          </a:xfrm>
        </p:spPr>
        <p:txBody>
          <a:bodyPr>
            <a:normAutofit fontScale="90000"/>
          </a:bodyPr>
          <a:lstStyle/>
          <a:p>
            <a:pPr algn="ctr"/>
            <a:r>
              <a:rPr lang="es-CO" sz="2700" b="1" dirty="0">
                <a:solidFill>
                  <a:schemeClr val="tx2"/>
                </a:solidFill>
                <a:latin typeface="Arial" panose="020B0604020202020204" pitchFamily="34" charset="0"/>
                <a:ea typeface="+mn-ea"/>
                <a:cs typeface="Arial" panose="020B0604020202020204" pitchFamily="34" charset="0"/>
              </a:rPr>
              <a:t>Paso 6 Caracterización, evaluación y control de riesgos </a:t>
            </a:r>
            <a:br>
              <a:rPr lang="es-CO" dirty="0">
                <a:solidFill>
                  <a:srgbClr val="000000"/>
                </a:solidFill>
                <a:latin typeface="Calibri" panose="020F0502020204030204" pitchFamily="34" charset="0"/>
              </a:rPr>
            </a:br>
            <a:r>
              <a:rPr lang="es-CO" dirty="0"/>
              <a:t> </a:t>
            </a:r>
          </a:p>
        </p:txBody>
      </p:sp>
      <p:sp>
        <p:nvSpPr>
          <p:cNvPr id="5" name="Marcador de contenido 4"/>
          <p:cNvSpPr>
            <a:spLocks noGrp="1"/>
          </p:cNvSpPr>
          <p:nvPr>
            <p:ph idx="1"/>
          </p:nvPr>
        </p:nvSpPr>
        <p:spPr>
          <a:xfrm>
            <a:off x="528167" y="1165713"/>
            <a:ext cx="7886700" cy="3536916"/>
          </a:xfrm>
        </p:spPr>
        <p:txBody>
          <a:bodyPr>
            <a:noAutofit/>
          </a:bodyPr>
          <a:lstStyle/>
          <a:p>
            <a:pPr marL="0" indent="0" algn="just">
              <a:buNone/>
            </a:pPr>
            <a:r>
              <a:rPr lang="es-CO" sz="2000" dirty="0">
                <a:latin typeface="Arial" panose="020B0604020202020204" pitchFamily="34" charset="0"/>
                <a:cs typeface="Arial" panose="020B0604020202020204" pitchFamily="34" charset="0"/>
              </a:rPr>
              <a:t>La organización debe de tener varios procedimientos de evaluación y control de riesgos en seguridad vial, que tenga alcance sobre todos los procesos, funciones y actividades relacionadas con el tránsito para el cumplimiento de su misión: dicho procedimiento debe permitir identificar, analizar y valorar los riesgos en seguridad vial de la organización, </a:t>
            </a:r>
            <a:r>
              <a:rPr lang="es-CO" sz="2000" b="1" dirty="0">
                <a:solidFill>
                  <a:srgbClr val="002060"/>
                </a:solidFill>
                <a:latin typeface="Arial" panose="020B0604020202020204" pitchFamily="34" charset="0"/>
                <a:cs typeface="Arial" panose="020B0604020202020204" pitchFamily="34" charset="0"/>
              </a:rPr>
              <a:t>donde se incluyan desplazamientos laborales</a:t>
            </a:r>
            <a:r>
              <a:rPr lang="es-CO" sz="2000" dirty="0">
                <a:latin typeface="Arial" panose="020B0604020202020204" pitchFamily="34" charset="0"/>
                <a:cs typeface="Arial" panose="020B0604020202020204" pitchFamily="34" charset="0"/>
              </a:rPr>
              <a:t>, </a:t>
            </a:r>
            <a:r>
              <a:rPr lang="es-CO" sz="2000" dirty="0">
                <a:solidFill>
                  <a:srgbClr val="002060"/>
                </a:solidFill>
                <a:latin typeface="Arial" panose="020B0604020202020204" pitchFamily="34" charset="0"/>
                <a:cs typeface="Arial" panose="020B0604020202020204" pitchFamily="34" charset="0"/>
              </a:rPr>
              <a:t>las vías que administra la organización</a:t>
            </a:r>
            <a:r>
              <a:rPr lang="es-CO" sz="2000" dirty="0">
                <a:latin typeface="Arial" panose="020B0604020202020204" pitchFamily="34" charset="0"/>
                <a:cs typeface="Arial" panose="020B0604020202020204" pitchFamily="34" charset="0"/>
              </a:rPr>
              <a:t>, </a:t>
            </a:r>
            <a:r>
              <a:rPr lang="es-CO" sz="2000" dirty="0">
                <a:solidFill>
                  <a:srgbClr val="002060"/>
                </a:solidFill>
                <a:latin typeface="Arial" panose="020B0604020202020204" pitchFamily="34" charset="0"/>
                <a:cs typeface="Arial" panose="020B0604020202020204" pitchFamily="34" charset="0"/>
              </a:rPr>
              <a:t>el entorno próximo de la organización (vecinos y vías aledañas) y </a:t>
            </a:r>
            <a:r>
              <a:rPr lang="es-CO" sz="2000" b="1" dirty="0">
                <a:solidFill>
                  <a:srgbClr val="002060"/>
                </a:solidFill>
                <a:latin typeface="Arial" panose="020B0604020202020204" pitchFamily="34" charset="0"/>
                <a:cs typeface="Arial" panose="020B0604020202020204" pitchFamily="34" charset="0"/>
              </a:rPr>
              <a:t>los trayectos en itinere</a:t>
            </a:r>
            <a:r>
              <a:rPr lang="es-CO" sz="2000" dirty="0">
                <a:latin typeface="Arial" panose="020B0604020202020204" pitchFamily="34" charset="0"/>
                <a:cs typeface="Arial" panose="020B0604020202020204" pitchFamily="34" charset="0"/>
              </a:rPr>
              <a:t>, con alcance a la comunidad de la organización, con el fin de priorizar e implementar los controles necesarios para prevenir los riesgos de seguridad vía</a:t>
            </a:r>
            <a:endParaRPr lang="es-CO"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068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402740" y="658033"/>
            <a:ext cx="7886700" cy="994172"/>
          </a:xfrm>
        </p:spPr>
        <p:txBody>
          <a:bodyPr>
            <a:normAutofit fontScale="90000"/>
          </a:bodyPr>
          <a:lstStyle/>
          <a:p>
            <a:pPr algn="ctr"/>
            <a:r>
              <a:rPr lang="es-CO" sz="2700" b="1" dirty="0">
                <a:solidFill>
                  <a:schemeClr val="tx2"/>
                </a:solidFill>
                <a:latin typeface="Arial" panose="020B0604020202020204" pitchFamily="34" charset="0"/>
                <a:ea typeface="+mn-ea"/>
                <a:cs typeface="Arial" panose="020B0604020202020204" pitchFamily="34" charset="0"/>
              </a:rPr>
              <a:t>Paso 6 Caracterización, evaluación y control de riesgos </a:t>
            </a:r>
            <a:br>
              <a:rPr lang="es-CO" dirty="0">
                <a:solidFill>
                  <a:srgbClr val="000000"/>
                </a:solidFill>
                <a:latin typeface="Calibri" panose="020F0502020204030204" pitchFamily="34" charset="0"/>
              </a:rPr>
            </a:br>
            <a:r>
              <a:rPr lang="es-CO" dirty="0"/>
              <a:t> </a:t>
            </a:r>
          </a:p>
        </p:txBody>
      </p:sp>
      <p:sp>
        <p:nvSpPr>
          <p:cNvPr id="5" name="Marcador de contenido 4"/>
          <p:cNvSpPr>
            <a:spLocks noGrp="1"/>
          </p:cNvSpPr>
          <p:nvPr>
            <p:ph idx="1"/>
          </p:nvPr>
        </p:nvSpPr>
        <p:spPr>
          <a:xfrm>
            <a:off x="507347" y="1361358"/>
            <a:ext cx="8120286" cy="2791093"/>
          </a:xfrm>
        </p:spPr>
        <p:txBody>
          <a:bodyPr>
            <a:noAutofit/>
          </a:bodyPr>
          <a:lstStyle/>
          <a:p>
            <a:pPr marL="0" indent="0" algn="just">
              <a:buNone/>
            </a:pPr>
            <a:r>
              <a:rPr lang="es-CO" sz="1800" b="1" dirty="0">
                <a:latin typeface="Arial" panose="020B0604020202020204" pitchFamily="34" charset="0"/>
                <a:cs typeface="Arial" panose="020B0604020202020204" pitchFamily="34" charset="0"/>
              </a:rPr>
              <a:t>La identificación de riesgos debe evaluar todos los actores viales que hacen parte de la organización.</a:t>
            </a:r>
          </a:p>
          <a:p>
            <a:pPr marL="0" indent="0" algn="just">
              <a:buNone/>
            </a:pPr>
            <a:r>
              <a:rPr lang="es-CO" sz="1800" b="1" dirty="0">
                <a:latin typeface="Arial" panose="020B0604020202020204" pitchFamily="34" charset="0"/>
                <a:cs typeface="Arial" panose="020B0604020202020204" pitchFamily="34" charset="0"/>
              </a:rPr>
              <a:t>Estos  son:</a:t>
            </a:r>
          </a:p>
          <a:p>
            <a:pPr algn="just"/>
            <a:r>
              <a:rPr lang="es-CO" sz="1800" dirty="0">
                <a:latin typeface="Arial" panose="020B0604020202020204" pitchFamily="34" charset="0"/>
                <a:cs typeface="Arial" panose="020B0604020202020204" pitchFamily="34" charset="0"/>
              </a:rPr>
              <a:t>Motociclistas</a:t>
            </a:r>
          </a:p>
          <a:p>
            <a:pPr algn="just"/>
            <a:r>
              <a:rPr lang="es-CO" sz="1800" dirty="0">
                <a:latin typeface="Arial" panose="020B0604020202020204" pitchFamily="34" charset="0"/>
                <a:cs typeface="Arial" panose="020B0604020202020204" pitchFamily="34" charset="0"/>
              </a:rPr>
              <a:t>Peatones</a:t>
            </a:r>
          </a:p>
          <a:p>
            <a:pPr algn="just"/>
            <a:r>
              <a:rPr lang="es-CO" sz="1800" dirty="0">
                <a:latin typeface="Arial" panose="020B0604020202020204" pitchFamily="34" charset="0"/>
                <a:cs typeface="Arial" panose="020B0604020202020204" pitchFamily="34" charset="0"/>
              </a:rPr>
              <a:t>Conductores</a:t>
            </a:r>
          </a:p>
          <a:p>
            <a:pPr algn="just"/>
            <a:r>
              <a:rPr lang="es-CO" sz="1800" dirty="0">
                <a:latin typeface="Arial" panose="020B0604020202020204" pitchFamily="34" charset="0"/>
                <a:cs typeface="Arial" panose="020B0604020202020204" pitchFamily="34" charset="0"/>
              </a:rPr>
              <a:t>Pasajeros</a:t>
            </a:r>
          </a:p>
          <a:p>
            <a:pPr algn="just"/>
            <a:r>
              <a:rPr lang="es-CO" sz="1800" dirty="0">
                <a:latin typeface="Arial" panose="020B0604020202020204" pitchFamily="34" charset="0"/>
                <a:cs typeface="Arial" panose="020B0604020202020204" pitchFamily="34" charset="0"/>
              </a:rPr>
              <a:t>Ciclistas</a:t>
            </a:r>
          </a:p>
          <a:p>
            <a:pPr marL="0" indent="0" algn="just">
              <a:buNone/>
            </a:pPr>
            <a:endParaRPr lang="es-CO" b="1" dirty="0"/>
          </a:p>
        </p:txBody>
      </p:sp>
    </p:spTree>
    <p:extLst>
      <p:ext uri="{BB962C8B-B14F-4D97-AF65-F5344CB8AC3E}">
        <p14:creationId xmlns:p14="http://schemas.microsoft.com/office/powerpoint/2010/main" val="338436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285994" y="2139483"/>
            <a:ext cx="5366657" cy="12278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 dirty="0">
                <a:solidFill>
                  <a:srgbClr val="F19408"/>
                </a:solidFill>
                <a:latin typeface="Arial" panose="020B0604020202020204" pitchFamily="34" charset="0"/>
                <a:cs typeface="Arial" panose="020B0604020202020204" pitchFamily="34" charset="0"/>
              </a:rPr>
              <a:t>Plan Estratégico de Seguridad Vial </a:t>
            </a:r>
          </a:p>
        </p:txBody>
      </p:sp>
      <p:pic>
        <p:nvPicPr>
          <p:cNvPr id="7" name="Imagen 6">
            <a:extLst>
              <a:ext uri="{FF2B5EF4-FFF2-40B4-BE49-F238E27FC236}">
                <a16:creationId xmlns:a16="http://schemas.microsoft.com/office/drawing/2014/main" id="{810149A6-872F-4713-A6C0-C25C51BF6C4E}"/>
              </a:ext>
            </a:extLst>
          </p:cNvPr>
          <p:cNvPicPr>
            <a:picLocks noChangeAspect="1"/>
          </p:cNvPicPr>
          <p:nvPr/>
        </p:nvPicPr>
        <p:blipFill>
          <a:blip r:embed="rId3"/>
          <a:stretch>
            <a:fillRect/>
          </a:stretch>
        </p:blipFill>
        <p:spPr>
          <a:xfrm>
            <a:off x="6089617" y="2229615"/>
            <a:ext cx="2969322" cy="1685291"/>
          </a:xfrm>
          <a:prstGeom prst="rect">
            <a:avLst/>
          </a:prstGeom>
        </p:spPr>
      </p:pic>
    </p:spTree>
    <p:extLst>
      <p:ext uri="{BB962C8B-B14F-4D97-AF65-F5344CB8AC3E}">
        <p14:creationId xmlns:p14="http://schemas.microsoft.com/office/powerpoint/2010/main" val="651544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338193" y="533011"/>
            <a:ext cx="2942889" cy="994172"/>
          </a:xfrm>
        </p:spPr>
        <p:txBody>
          <a:bodyPr>
            <a:normAutofit/>
          </a:bodyPr>
          <a:lstStyle/>
          <a:p>
            <a:pPr algn="ctr"/>
            <a:r>
              <a:rPr lang="es-CO" sz="2400" b="1" dirty="0">
                <a:solidFill>
                  <a:schemeClr val="tx2"/>
                </a:solidFill>
                <a:latin typeface="Arial" panose="020B0604020202020204" pitchFamily="34" charset="0"/>
                <a:ea typeface="+mn-ea"/>
                <a:cs typeface="Arial" panose="020B0604020202020204" pitchFamily="34" charset="0"/>
              </a:rPr>
              <a:t>Paso 7 Objetivos y metas del PESV</a:t>
            </a:r>
            <a:r>
              <a:rPr lang="es-CO" sz="2400" dirty="0"/>
              <a:t> </a:t>
            </a:r>
          </a:p>
        </p:txBody>
      </p:sp>
      <p:sp>
        <p:nvSpPr>
          <p:cNvPr id="5" name="Marcador de contenido 4"/>
          <p:cNvSpPr>
            <a:spLocks noGrp="1"/>
          </p:cNvSpPr>
          <p:nvPr>
            <p:ph idx="1"/>
          </p:nvPr>
        </p:nvSpPr>
        <p:spPr>
          <a:xfrm>
            <a:off x="338193" y="1546993"/>
            <a:ext cx="3042864" cy="2640233"/>
          </a:xfrm>
        </p:spPr>
        <p:txBody>
          <a:bodyPr vert="horz" lIns="68580" tIns="34290" rIns="68580" bIns="34290" rtlCol="0" anchor="t">
            <a:noAutofit/>
          </a:bodyPr>
          <a:lstStyle/>
          <a:p>
            <a:pPr marL="0" indent="0" algn="just">
              <a:buNone/>
            </a:pPr>
            <a:r>
              <a:rPr lang="es-CO" sz="2000" dirty="0">
                <a:latin typeface="Arial"/>
                <a:ea typeface="Arial"/>
                <a:cs typeface="Arial"/>
              </a:rPr>
              <a:t>En este paso se deben definir los objetivos y metas del PESV de conformidad con la política de Seguridad Vial de la organización, los cuales deben estar enfocados a la prevención, ser claros, medibles y cuantificables.</a:t>
            </a:r>
            <a:endParaRPr lang="es-CO" sz="2000" b="1" dirty="0">
              <a:cs typeface="Calibri" panose="020F0502020204030204"/>
            </a:endParaRPr>
          </a:p>
        </p:txBody>
      </p:sp>
      <p:sp>
        <p:nvSpPr>
          <p:cNvPr id="9" name="Título 3">
            <a:extLst>
              <a:ext uri="{FF2B5EF4-FFF2-40B4-BE49-F238E27FC236}">
                <a16:creationId xmlns:a16="http://schemas.microsoft.com/office/drawing/2014/main" id="{45D3100F-3B89-4A84-B8EA-80CFC3E1B00F}"/>
              </a:ext>
            </a:extLst>
          </p:cNvPr>
          <p:cNvSpPr txBox="1">
            <a:spLocks/>
          </p:cNvSpPr>
          <p:nvPr/>
        </p:nvSpPr>
        <p:spPr>
          <a:xfrm>
            <a:off x="3942142" y="549130"/>
            <a:ext cx="4571443" cy="82503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400" b="1" dirty="0">
                <a:solidFill>
                  <a:schemeClr val="tx2"/>
                </a:solidFill>
                <a:latin typeface="Arial" panose="020B0604020202020204" pitchFamily="34" charset="0"/>
                <a:ea typeface="+mn-ea"/>
                <a:cs typeface="Arial" panose="020B0604020202020204" pitchFamily="34" charset="0"/>
              </a:rPr>
              <a:t>Paso 8 Programas de gestión del riesgo </a:t>
            </a:r>
          </a:p>
        </p:txBody>
      </p:sp>
      <p:sp>
        <p:nvSpPr>
          <p:cNvPr id="10" name="Content Placeholder 5">
            <a:extLst>
              <a:ext uri="{FF2B5EF4-FFF2-40B4-BE49-F238E27FC236}">
                <a16:creationId xmlns:a16="http://schemas.microsoft.com/office/drawing/2014/main" id="{87A358F5-C6EF-4083-BDFF-FC527AE17158}"/>
              </a:ext>
            </a:extLst>
          </p:cNvPr>
          <p:cNvSpPr txBox="1">
            <a:spLocks/>
          </p:cNvSpPr>
          <p:nvPr/>
        </p:nvSpPr>
        <p:spPr>
          <a:xfrm>
            <a:off x="3942142" y="1502579"/>
            <a:ext cx="4943789" cy="3263504"/>
          </a:xfrm>
          <a:prstGeom prst="rect">
            <a:avLst/>
          </a:prstGeom>
        </p:spPr>
        <p:txBody>
          <a:bodyPr vert="horz" lIns="68580" tIns="34290" rIns="68580" bIns="3429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CO" sz="1800" dirty="0">
                <a:latin typeface="Arial" panose="020B0604020202020204" pitchFamily="34" charset="0"/>
                <a:cs typeface="Arial" panose="020B0604020202020204" pitchFamily="34" charset="0"/>
              </a:rPr>
              <a:t>Son 5 los programas de gestión del riesgo vial</a:t>
            </a:r>
            <a:endParaRPr lang="en-US" sz="1800" dirty="0">
              <a:latin typeface="Arial" panose="020B0604020202020204" pitchFamily="34" charset="0"/>
              <a:cs typeface="Arial" panose="020B0604020202020204" pitchFamily="34" charset="0"/>
            </a:endParaRPr>
          </a:p>
          <a:p>
            <a:pPr marL="0" indent="0" algn="just">
              <a:buFont typeface="Arial"/>
              <a:buNone/>
            </a:pPr>
            <a:r>
              <a:rPr lang="es-CO" sz="1800" b="1" dirty="0">
                <a:solidFill>
                  <a:srgbClr val="375682"/>
                </a:solidFill>
                <a:latin typeface="Arial" panose="020B0604020202020204" pitchFamily="34" charset="0"/>
                <a:cs typeface="Arial" panose="020B0604020202020204" pitchFamily="34" charset="0"/>
              </a:rPr>
              <a:t>Programa de Gestión de la Velocidad Segura.</a:t>
            </a:r>
          </a:p>
          <a:p>
            <a:pPr marL="0" indent="0" algn="just">
              <a:buFont typeface="Arial"/>
              <a:buNone/>
            </a:pPr>
            <a:r>
              <a:rPr lang="es-CO" sz="1800" b="1" dirty="0">
                <a:solidFill>
                  <a:srgbClr val="375682"/>
                </a:solidFill>
                <a:latin typeface="Arial" panose="020B0604020202020204" pitchFamily="34" charset="0"/>
                <a:cs typeface="Arial" panose="020B0604020202020204" pitchFamily="34" charset="0"/>
              </a:rPr>
              <a:t>Programa de Prevención de la Fatiga.</a:t>
            </a:r>
          </a:p>
          <a:p>
            <a:pPr marL="0" indent="0" algn="just">
              <a:buFont typeface="Arial"/>
              <a:buNone/>
            </a:pPr>
            <a:r>
              <a:rPr lang="es-CO" sz="1800" b="1" dirty="0">
                <a:solidFill>
                  <a:srgbClr val="375682"/>
                </a:solidFill>
                <a:latin typeface="Arial" panose="020B0604020202020204" pitchFamily="34" charset="0"/>
                <a:cs typeface="Arial" panose="020B0604020202020204" pitchFamily="34" charset="0"/>
              </a:rPr>
              <a:t>Programa de Prevención de la Distracción.</a:t>
            </a:r>
          </a:p>
          <a:p>
            <a:pPr marL="0" indent="0" algn="just">
              <a:buFont typeface="Arial"/>
              <a:buNone/>
            </a:pPr>
            <a:r>
              <a:rPr lang="es-CO" sz="1800" b="1" dirty="0">
                <a:solidFill>
                  <a:srgbClr val="375682"/>
                </a:solidFill>
                <a:latin typeface="Arial" panose="020B0604020202020204" pitchFamily="34" charset="0"/>
                <a:cs typeface="Arial" panose="020B0604020202020204" pitchFamily="34" charset="0"/>
              </a:rPr>
              <a:t>Programa de Cero Tolerancia a la conducción bajo los efectos del Alcohol y Sustancias Psicoactivas.</a:t>
            </a:r>
          </a:p>
          <a:p>
            <a:pPr marL="0" indent="0" algn="just">
              <a:buFont typeface="Arial"/>
              <a:buNone/>
            </a:pPr>
            <a:r>
              <a:rPr lang="es-CO" sz="1800" b="1" dirty="0">
                <a:solidFill>
                  <a:srgbClr val="375682"/>
                </a:solidFill>
                <a:latin typeface="Arial" panose="020B0604020202020204" pitchFamily="34" charset="0"/>
                <a:cs typeface="Arial" panose="020B0604020202020204" pitchFamily="34" charset="0"/>
              </a:rPr>
              <a:t>Programa para la protección de actores viales vulnerables.</a:t>
            </a:r>
            <a:endParaRPr lang="es-CO"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77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7086E48-6110-4469-A318-0FD82D78F151}"/>
              </a:ext>
            </a:extLst>
          </p:cNvPr>
          <p:cNvSpPr txBox="1">
            <a:spLocks/>
          </p:cNvSpPr>
          <p:nvPr/>
        </p:nvSpPr>
        <p:spPr>
          <a:xfrm>
            <a:off x="206367" y="1707279"/>
            <a:ext cx="8269794" cy="132732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CO" sz="3200" b="1" dirty="0">
                <a:solidFill>
                  <a:schemeClr val="tx2"/>
                </a:solidFill>
                <a:latin typeface="Arial" panose="020B0604020202020204" pitchFamily="34" charset="0"/>
                <a:ea typeface="+mn-ea"/>
                <a:cs typeface="Arial" panose="020B0604020202020204" pitchFamily="34" charset="0"/>
              </a:rPr>
              <a:t>3. </a:t>
            </a:r>
            <a:r>
              <a:rPr lang="es-MX" sz="3200" b="1" dirty="0">
                <a:solidFill>
                  <a:schemeClr val="tx2"/>
                </a:solidFill>
                <a:latin typeface="Arial" panose="020B0604020202020204" pitchFamily="34" charset="0"/>
                <a:ea typeface="+mn-ea"/>
                <a:cs typeface="Arial" panose="020B0604020202020204" pitchFamily="34" charset="0"/>
              </a:rPr>
              <a:t>Implementación del plan estratégico de seguridad vial.</a:t>
            </a:r>
          </a:p>
        </p:txBody>
      </p:sp>
    </p:spTree>
    <p:extLst>
      <p:ext uri="{BB962C8B-B14F-4D97-AF65-F5344CB8AC3E}">
        <p14:creationId xmlns:p14="http://schemas.microsoft.com/office/powerpoint/2010/main" val="3479425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628650" y="505798"/>
            <a:ext cx="7886700" cy="385742"/>
          </a:xfrm>
        </p:spPr>
        <p:txBody>
          <a:bodyPr>
            <a:normAutofit fontScale="90000"/>
          </a:bodyPr>
          <a:lstStyle/>
          <a:p>
            <a:r>
              <a:rPr lang="es-CO" sz="3200" b="1" dirty="0">
                <a:solidFill>
                  <a:schemeClr val="tx2"/>
                </a:solidFill>
                <a:latin typeface="Arial" panose="020B0604020202020204" pitchFamily="34" charset="0"/>
                <a:ea typeface="+mn-ea"/>
                <a:cs typeface="Arial" panose="020B0604020202020204" pitchFamily="34" charset="0"/>
              </a:rPr>
              <a:t>Pasos del Planear PESV</a:t>
            </a:r>
          </a:p>
        </p:txBody>
      </p:sp>
      <p:graphicFrame>
        <p:nvGraphicFramePr>
          <p:cNvPr id="9" name="Tabla 8"/>
          <p:cNvGraphicFramePr>
            <a:graphicFrameLocks noGrp="1"/>
          </p:cNvGraphicFramePr>
          <p:nvPr>
            <p:extLst>
              <p:ext uri="{D42A27DB-BD31-4B8C-83A1-F6EECF244321}">
                <p14:modId xmlns:p14="http://schemas.microsoft.com/office/powerpoint/2010/main" val="874149967"/>
              </p:ext>
            </p:extLst>
          </p:nvPr>
        </p:nvGraphicFramePr>
        <p:xfrm>
          <a:off x="1671146" y="963684"/>
          <a:ext cx="6006658" cy="3744356"/>
        </p:xfrm>
        <a:graphic>
          <a:graphicData uri="http://schemas.openxmlformats.org/drawingml/2006/table">
            <a:tbl>
              <a:tblPr/>
              <a:tblGrid>
                <a:gridCol w="2510245">
                  <a:extLst>
                    <a:ext uri="{9D8B030D-6E8A-4147-A177-3AD203B41FA5}">
                      <a16:colId xmlns:a16="http://schemas.microsoft.com/office/drawing/2014/main" val="804775947"/>
                    </a:ext>
                  </a:extLst>
                </a:gridCol>
                <a:gridCol w="1447233">
                  <a:extLst>
                    <a:ext uri="{9D8B030D-6E8A-4147-A177-3AD203B41FA5}">
                      <a16:colId xmlns:a16="http://schemas.microsoft.com/office/drawing/2014/main" val="1013163431"/>
                    </a:ext>
                  </a:extLst>
                </a:gridCol>
                <a:gridCol w="1024590">
                  <a:extLst>
                    <a:ext uri="{9D8B030D-6E8A-4147-A177-3AD203B41FA5}">
                      <a16:colId xmlns:a16="http://schemas.microsoft.com/office/drawing/2014/main" val="2196244285"/>
                    </a:ext>
                  </a:extLst>
                </a:gridCol>
                <a:gridCol w="1024590">
                  <a:extLst>
                    <a:ext uri="{9D8B030D-6E8A-4147-A177-3AD203B41FA5}">
                      <a16:colId xmlns:a16="http://schemas.microsoft.com/office/drawing/2014/main" val="3560237696"/>
                    </a:ext>
                  </a:extLst>
                </a:gridCol>
              </a:tblGrid>
              <a:tr h="136465">
                <a:tc rowSpan="2">
                  <a:txBody>
                    <a:bodyPr/>
                    <a:lstStyle/>
                    <a:p>
                      <a:pPr algn="ctr" fontAlgn="ctr"/>
                      <a:r>
                        <a:rPr lang="es-CO" sz="1000" b="0" i="0" u="none" strike="noStrike" dirty="0">
                          <a:solidFill>
                            <a:srgbClr val="000000"/>
                          </a:solidFill>
                          <a:effectLst/>
                          <a:latin typeface="Arial" panose="020B0604020202020204" pitchFamily="34" charset="0"/>
                          <a:cs typeface="Arial" panose="020B0604020202020204" pitchFamily="34" charset="0"/>
                        </a:rPr>
                        <a:t>Pasos del PESV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b"/>
                      <a:r>
                        <a:rPr lang="es-CO" sz="1000" b="0" i="0" u="none" strike="noStrike" dirty="0">
                          <a:solidFill>
                            <a:srgbClr val="000000"/>
                          </a:solidFill>
                          <a:effectLst/>
                          <a:latin typeface="Arial" panose="020B0604020202020204" pitchFamily="34" charset="0"/>
                          <a:cs typeface="Arial" panose="020B0604020202020204" pitchFamily="34" charset="0"/>
                        </a:rPr>
                        <a:t>Niveles del PESV</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725343071"/>
                  </a:ext>
                </a:extLst>
              </a:tr>
              <a:tr h="136465">
                <a:tc vMerge="1">
                  <a:txBody>
                    <a:bodyPr/>
                    <a:lstStyle/>
                    <a:p>
                      <a:endParaRPr lang="es-CO"/>
                    </a:p>
                  </a:txBody>
                  <a:tcPr/>
                </a:tc>
                <a:tc>
                  <a:txBody>
                    <a:bodyPr/>
                    <a:lstStyle/>
                    <a:p>
                      <a:pPr algn="ctr" fontAlgn="b"/>
                      <a:r>
                        <a:rPr lang="es-CO" sz="1000" b="0" i="0" u="none" strike="noStrike" dirty="0">
                          <a:solidFill>
                            <a:srgbClr val="000000"/>
                          </a:solidFill>
                          <a:effectLst/>
                          <a:latin typeface="Arial" panose="020B0604020202020204" pitchFamily="34" charset="0"/>
                          <a:cs typeface="Arial" panose="020B0604020202020204" pitchFamily="34" charset="0"/>
                        </a:rPr>
                        <a:t>Básico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dirty="0">
                          <a:solidFill>
                            <a:srgbClr val="000000"/>
                          </a:solidFill>
                          <a:effectLst/>
                          <a:latin typeface="Arial" panose="020B0604020202020204" pitchFamily="34" charset="0"/>
                          <a:cs typeface="Arial" panose="020B0604020202020204" pitchFamily="34" charset="0"/>
                        </a:rPr>
                        <a:t>Estándar</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dirty="0">
                          <a:solidFill>
                            <a:srgbClr val="000000"/>
                          </a:solidFill>
                          <a:effectLst/>
                          <a:latin typeface="Arial" panose="020B0604020202020204" pitchFamily="34" charset="0"/>
                          <a:cs typeface="Arial" panose="020B0604020202020204" pitchFamily="34" charset="0"/>
                        </a:rPr>
                        <a:t>Avanzado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3451267"/>
                  </a:ext>
                </a:extLst>
              </a:tr>
              <a:tr h="314920">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9. Plan anual de trabajo</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0393742"/>
                  </a:ext>
                </a:extLst>
              </a:tr>
              <a:tr h="314920">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10. Competencia y plan anual de formación</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s-CO" sz="1000" b="0" i="0" u="none" strike="noStrike" noProof="0"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1491593"/>
                  </a:ext>
                </a:extLst>
              </a:tr>
              <a:tr h="262433">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11. Responsabilidad y comportamiento seguro</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s-CO" sz="1000" b="0" i="0" u="none" strike="noStrike" noProof="0" dirty="0">
                          <a:solidFill>
                            <a:srgbClr val="000000"/>
                          </a:solidFill>
                          <a:effectLst/>
                          <a:latin typeface="Arial" panose="020B0604020202020204" pitchFamily="34" charset="0"/>
                          <a:cs typeface="Arial" panose="020B0604020202020204" pitchFamily="34" charset="0"/>
                        </a:rPr>
                        <a:t>No 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No Aplica</a:t>
                      </a:r>
                      <a:endParaRPr lang="en-US" sz="1000" dirty="0">
                        <a:latin typeface="Arial" panose="020B0604020202020204" pitchFamily="34" charset="0"/>
                        <a:cs typeface="Arial" panose="020B0604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27895099"/>
                  </a:ext>
                </a:extLst>
              </a:tr>
              <a:tr h="314920">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12. Plan de preparación y respuesta ante emergencias viales</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1267076"/>
                  </a:ext>
                </a:extLst>
              </a:tr>
              <a:tr h="251936">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13. Investigación interna de siniestros</a:t>
                      </a:r>
                      <a:br>
                        <a:rPr lang="es-CO" sz="1000" b="0" i="0" u="none" strike="noStrike" noProof="0" dirty="0">
                          <a:solidFill>
                            <a:srgbClr val="000000"/>
                          </a:solidFill>
                          <a:effectLst/>
                          <a:latin typeface="Arial" panose="020B0604020202020204" pitchFamily="34" charset="0"/>
                          <a:cs typeface="Arial" panose="020B0604020202020204" pitchFamily="34" charset="0"/>
                        </a:rPr>
                      </a:br>
                      <a:r>
                        <a:rPr lang="es-CO" sz="1000" b="0" i="0" u="none" strike="noStrike" noProof="0" dirty="0">
                          <a:solidFill>
                            <a:srgbClr val="000000"/>
                          </a:solidFill>
                          <a:effectLst/>
                          <a:latin typeface="Arial" panose="020B0604020202020204" pitchFamily="34" charset="0"/>
                          <a:cs typeface="Arial" panose="020B0604020202020204" pitchFamily="34" charset="0"/>
                        </a:rPr>
                        <a:t>viales</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s-CO" sz="1000" b="0" i="0" u="none" strike="noStrike" noProof="0" dirty="0">
                          <a:solidFill>
                            <a:srgbClr val="000000"/>
                          </a:solidFill>
                          <a:effectLst/>
                          <a:latin typeface="Arial" panose="020B0604020202020204" pitchFamily="34" charset="0"/>
                          <a:cs typeface="Arial" panose="020B0604020202020204" pitchFamily="34" charset="0"/>
                        </a:rPr>
                        <a:t>No Aplica</a:t>
                      </a:r>
                      <a:endParaRPr lang="en-US" sz="1000" dirty="0">
                        <a:latin typeface="Arial" panose="020B0604020202020204" pitchFamily="34" charset="0"/>
                        <a:cs typeface="Arial" panose="020B0604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6349877"/>
                  </a:ext>
                </a:extLst>
              </a:tr>
              <a:tr h="314920">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14. Vías seguras administradas por la organización</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2002580"/>
                  </a:ext>
                </a:extLst>
              </a:tr>
              <a:tr h="293926">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15. Planificación de desplazamientos laborales</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1058823"/>
                  </a:ext>
                </a:extLst>
              </a:tr>
              <a:tr h="293926">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16. Inspección de vehículos y equipos</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143" marR="7143" marT="7143" marB="0" anchor="ctr">
                    <a:lnL w="6350">
                      <a:solidFill>
                        <a:srgbClr val="000000"/>
                      </a:solidFill>
                    </a:lnL>
                    <a:lnR w="6350">
                      <a:solidFill>
                        <a:srgbClr val="000000"/>
                      </a:solidFill>
                    </a:lnR>
                    <a:lnT w="6350">
                      <a:solidFill>
                        <a:srgbClr val="000000"/>
                      </a:solidFill>
                    </a:lnT>
                    <a:lnB w="6350">
                      <a:solidFill>
                        <a:srgbClr val="000000"/>
                      </a:solidFill>
                    </a:lnB>
                    <a:solidFill>
                      <a:schemeClr val="bg1"/>
                    </a:solidFill>
                  </a:tcPr>
                </a:tc>
                <a:tc>
                  <a:txBody>
                    <a:bodyPr/>
                    <a:lstStyle/>
                    <a:p>
                      <a:pPr lvl="0" algn="ctr">
                        <a:buNone/>
                      </a:pPr>
                      <a:r>
                        <a:rPr lang="es-CO" sz="1000" b="0" i="0" u="none" strike="noStrike" dirty="0">
                          <a:solidFill>
                            <a:srgbClr val="000000"/>
                          </a:solidFill>
                          <a:effectLst/>
                          <a:latin typeface="Arial" panose="020B0604020202020204" pitchFamily="34" charset="0"/>
                          <a:cs typeface="Arial" panose="020B0604020202020204" pitchFamily="34" charset="0"/>
                        </a:rPr>
                        <a:t>Aplica</a:t>
                      </a:r>
                      <a:endParaRPr lang="en-US" sz="1000">
                        <a:latin typeface="Arial" panose="020B0604020202020204" pitchFamily="34" charset="0"/>
                        <a:cs typeface="Arial" panose="020B0604020202020204" pitchFamily="34" charset="0"/>
                      </a:endParaRPr>
                    </a:p>
                  </a:txBody>
                  <a:tcPr marL="7143" marR="7143" marT="7143" marB="0" anchor="b">
                    <a:lnL w="6350">
                      <a:solidFill>
                        <a:srgbClr val="000000"/>
                      </a:solidFill>
                    </a:lnL>
                    <a:lnR w="6350">
                      <a:solidFill>
                        <a:srgbClr val="000000"/>
                      </a:solidFill>
                    </a:lnR>
                    <a:lnT w="6350">
                      <a:solidFill>
                        <a:srgbClr val="000000"/>
                      </a:solidFill>
                    </a:lnT>
                    <a:lnB w="6350">
                      <a:solidFill>
                        <a:srgbClr val="000000"/>
                      </a:solidFill>
                    </a:lnB>
                    <a:solidFill>
                      <a:schemeClr val="bg1"/>
                    </a:solidFill>
                  </a:tcPr>
                </a:tc>
                <a:tc>
                  <a:txBody>
                    <a:bodyPr/>
                    <a:lstStyle/>
                    <a:p>
                      <a:pPr lvl="0" algn="l">
                        <a:buNone/>
                      </a:pPr>
                      <a:r>
                        <a:rPr lang="es-CO" sz="1000" b="0" i="0" u="none" strike="noStrike" dirty="0">
                          <a:solidFill>
                            <a:srgbClr val="000000"/>
                          </a:solidFill>
                          <a:effectLst/>
                          <a:latin typeface="Arial" panose="020B0604020202020204" pitchFamily="34" charset="0"/>
                          <a:cs typeface="Arial" panose="020B0604020202020204" pitchFamily="34" charset="0"/>
                        </a:rPr>
                        <a:t>Aplica</a:t>
                      </a:r>
                      <a:endParaRPr lang="en-US" sz="1000" dirty="0">
                        <a:latin typeface="Arial" panose="020B0604020202020204" pitchFamily="34" charset="0"/>
                        <a:cs typeface="Arial" panose="020B0604020202020204" pitchFamily="34" charset="0"/>
                      </a:endParaRPr>
                    </a:p>
                  </a:txBody>
                  <a:tcPr marL="7143" marR="7143" marT="7143" marB="0" anchor="b">
                    <a:lnL w="6350">
                      <a:solidFill>
                        <a:srgbClr val="000000"/>
                      </a:solidFill>
                    </a:lnL>
                    <a:lnR w="6350">
                      <a:solidFill>
                        <a:srgbClr val="000000"/>
                      </a:solidFill>
                    </a:lnR>
                    <a:lnT w="6350">
                      <a:solidFill>
                        <a:srgbClr val="000000"/>
                      </a:solidFill>
                    </a:lnT>
                    <a:lnB w="6350">
                      <a:solidFill>
                        <a:srgbClr val="000000"/>
                      </a:solidFill>
                    </a:lnB>
                    <a:solidFill>
                      <a:schemeClr val="bg1"/>
                    </a:solidFill>
                  </a:tcPr>
                </a:tc>
                <a:tc>
                  <a:txBody>
                    <a:bodyPr/>
                    <a:lstStyle/>
                    <a:p>
                      <a:pPr lvl="0" algn="l">
                        <a:buNone/>
                      </a:pPr>
                      <a:r>
                        <a:rPr lang="es-CO" sz="1000" b="0" i="0" u="none" strike="noStrike" dirty="0">
                          <a:solidFill>
                            <a:srgbClr val="000000"/>
                          </a:solidFill>
                          <a:effectLst/>
                          <a:latin typeface="Arial" panose="020B0604020202020204" pitchFamily="34" charset="0"/>
                          <a:cs typeface="Arial" panose="020B0604020202020204" pitchFamily="34" charset="0"/>
                        </a:rPr>
                        <a:t>Aplica</a:t>
                      </a:r>
                      <a:endParaRPr lang="en-US" sz="1000">
                        <a:latin typeface="Arial" panose="020B0604020202020204" pitchFamily="34" charset="0"/>
                        <a:cs typeface="Arial" panose="020B0604020202020204" pitchFamily="34" charset="0"/>
                      </a:endParaRPr>
                    </a:p>
                  </a:txBody>
                  <a:tcPr marL="7143" marR="7143" marT="7143" marB="0" anchor="b">
                    <a:lnL w="6350">
                      <a:solidFill>
                        <a:srgbClr val="000000"/>
                      </a:solidFill>
                    </a:lnL>
                    <a:lnR w="6350">
                      <a:solidFill>
                        <a:srgbClr val="000000"/>
                      </a:solidFill>
                    </a:lnR>
                    <a:lnT w="6350">
                      <a:solidFill>
                        <a:srgbClr val="000000"/>
                      </a:solidFill>
                    </a:lnT>
                    <a:lnB w="6350">
                      <a:solidFill>
                        <a:srgbClr val="000000"/>
                      </a:solidFill>
                    </a:lnB>
                    <a:solidFill>
                      <a:schemeClr val="bg1"/>
                    </a:solidFill>
                  </a:tcPr>
                </a:tc>
                <a:extLst>
                  <a:ext uri="{0D108BD9-81ED-4DB2-BD59-A6C34878D82A}">
                    <a16:rowId xmlns:a16="http://schemas.microsoft.com/office/drawing/2014/main" val="2843940458"/>
                  </a:ext>
                </a:extLst>
              </a:tr>
              <a:tr h="293926">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17. Mantenimiento y control de vehículos seguros y equipos</a:t>
                      </a:r>
                      <a:endParaRPr lang="en-US" sz="1000" dirty="0">
                        <a:latin typeface="Arial" panose="020B0604020202020204" pitchFamily="34" charset="0"/>
                        <a:cs typeface="Arial" panose="020B0604020202020204" pitchFamily="34" charset="0"/>
                      </a:endParaRPr>
                    </a:p>
                  </a:txBody>
                  <a:tcPr marL="7143" marR="7143" marT="7143" marB="0" anchor="ctr">
                    <a:lnL w="6350">
                      <a:solidFill>
                        <a:srgbClr val="000000"/>
                      </a:solidFill>
                    </a:lnL>
                    <a:lnR w="6350">
                      <a:solidFill>
                        <a:srgbClr val="000000"/>
                      </a:solidFill>
                    </a:lnR>
                    <a:lnT w="6350">
                      <a:solidFill>
                        <a:srgbClr val="000000"/>
                      </a:solidFill>
                    </a:lnT>
                    <a:lnB w="6350">
                      <a:solidFill>
                        <a:srgbClr val="000000"/>
                      </a:solidFill>
                    </a:lnB>
                    <a:solidFill>
                      <a:schemeClr val="bg1"/>
                    </a:solidFill>
                  </a:tcPr>
                </a:tc>
                <a:tc>
                  <a:txBody>
                    <a:bodyPr/>
                    <a:lstStyle/>
                    <a:p>
                      <a:pPr lvl="0" algn="ctr">
                        <a:buNone/>
                      </a:pPr>
                      <a:r>
                        <a:rPr lang="es-CO" sz="1000" b="0" i="0" u="none" strike="noStrike" noProof="0" dirty="0">
                          <a:solidFill>
                            <a:srgbClr val="000000"/>
                          </a:solidFill>
                          <a:effectLst/>
                          <a:latin typeface="Arial" panose="020B0604020202020204" pitchFamily="34" charset="0"/>
                          <a:cs typeface="Arial" panose="020B0604020202020204" pitchFamily="34" charset="0"/>
                        </a:rPr>
                        <a:t>No Aplica</a:t>
                      </a:r>
                      <a:endParaRPr lang="en-US" sz="1000" dirty="0">
                        <a:latin typeface="Arial" panose="020B0604020202020204" pitchFamily="34" charset="0"/>
                        <a:cs typeface="Arial" panose="020B0604020202020204" pitchFamily="34" charset="0"/>
                      </a:endParaRPr>
                    </a:p>
                  </a:txBody>
                  <a:tcPr marL="7143" marR="7143" marT="7143" marB="0" anchor="b">
                    <a:lnL w="6350">
                      <a:solidFill>
                        <a:srgbClr val="000000"/>
                      </a:solidFill>
                    </a:lnL>
                    <a:lnR w="6350">
                      <a:solidFill>
                        <a:srgbClr val="000000"/>
                      </a:solidFill>
                    </a:lnR>
                    <a:lnT w="6350">
                      <a:solidFill>
                        <a:srgbClr val="000000"/>
                      </a:solidFill>
                    </a:lnT>
                    <a:lnB w="6350">
                      <a:solidFill>
                        <a:srgbClr val="000000"/>
                      </a:solidFill>
                    </a:lnB>
                    <a:solidFill>
                      <a:schemeClr val="bg1"/>
                    </a:solidFill>
                  </a:tcPr>
                </a:tc>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Aplica</a:t>
                      </a:r>
                      <a:endParaRPr lang="en-US" sz="1000" dirty="0">
                        <a:latin typeface="Arial" panose="020B0604020202020204" pitchFamily="34" charset="0"/>
                        <a:cs typeface="Arial" panose="020B0604020202020204" pitchFamily="34" charset="0"/>
                      </a:endParaRPr>
                    </a:p>
                  </a:txBody>
                  <a:tcPr marL="7143" marR="7143" marT="7143" marB="0" anchor="b">
                    <a:lnL w="6350">
                      <a:solidFill>
                        <a:srgbClr val="000000"/>
                      </a:solidFill>
                    </a:lnL>
                    <a:lnR w="6350">
                      <a:solidFill>
                        <a:srgbClr val="000000"/>
                      </a:solidFill>
                    </a:lnR>
                    <a:lnT w="6350">
                      <a:solidFill>
                        <a:srgbClr val="000000"/>
                      </a:solidFill>
                    </a:lnT>
                    <a:lnB w="6350">
                      <a:solidFill>
                        <a:srgbClr val="000000"/>
                      </a:solidFill>
                    </a:lnB>
                    <a:solidFill>
                      <a:schemeClr val="bg1"/>
                    </a:solidFill>
                  </a:tcPr>
                </a:tc>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Aplica</a:t>
                      </a:r>
                      <a:endParaRPr lang="en-US" sz="1000" dirty="0">
                        <a:latin typeface="Arial" panose="020B0604020202020204" pitchFamily="34" charset="0"/>
                        <a:cs typeface="Arial" panose="020B0604020202020204" pitchFamily="34" charset="0"/>
                      </a:endParaRPr>
                    </a:p>
                  </a:txBody>
                  <a:tcPr marL="7143" marR="7143" marT="7143" marB="0" anchor="b">
                    <a:lnL w="6350">
                      <a:solidFill>
                        <a:srgbClr val="000000"/>
                      </a:solidFill>
                    </a:lnL>
                    <a:lnR w="6350">
                      <a:solidFill>
                        <a:srgbClr val="000000"/>
                      </a:solidFill>
                    </a:lnR>
                    <a:lnT w="6350">
                      <a:solidFill>
                        <a:srgbClr val="000000"/>
                      </a:solidFill>
                    </a:lnT>
                    <a:lnB w="6350">
                      <a:solidFill>
                        <a:srgbClr val="000000"/>
                      </a:solidFill>
                    </a:lnB>
                    <a:solidFill>
                      <a:schemeClr val="bg1"/>
                    </a:solidFill>
                  </a:tcPr>
                </a:tc>
                <a:extLst>
                  <a:ext uri="{0D108BD9-81ED-4DB2-BD59-A6C34878D82A}">
                    <a16:rowId xmlns:a16="http://schemas.microsoft.com/office/drawing/2014/main" val="2134895943"/>
                  </a:ext>
                </a:extLst>
              </a:tr>
              <a:tr h="272930">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18. Gestión del cambio y gestión de contratistas</a:t>
                      </a:r>
                      <a:endParaRPr lang="en-US" sz="1000" dirty="0">
                        <a:latin typeface="Arial" panose="020B0604020202020204" pitchFamily="34" charset="0"/>
                        <a:cs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s-CO" sz="1000" b="0" i="0" u="none" strike="noStrike" noProof="0" dirty="0">
                          <a:solidFill>
                            <a:srgbClr val="000000"/>
                          </a:solidFill>
                          <a:effectLst/>
                          <a:latin typeface="Arial" panose="020B0604020202020204" pitchFamily="34" charset="0"/>
                          <a:cs typeface="Arial" panose="020B0604020202020204" pitchFamily="34" charset="0"/>
                        </a:rPr>
                        <a:t>No Aplica</a:t>
                      </a:r>
                      <a:endParaRPr lang="en-US" sz="1000" dirty="0">
                        <a:latin typeface="Arial" panose="020B0604020202020204" pitchFamily="34" charset="0"/>
                        <a:cs typeface="Arial" panose="020B0604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Arial" panose="020B0604020202020204" pitchFamily="34" charset="0"/>
                          <a:cs typeface="Arial" panose="020B0604020202020204" pitchFamily="34" charset="0"/>
                        </a:rPr>
                        <a:t>Aplica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63057534"/>
                  </a:ext>
                </a:extLst>
              </a:tr>
              <a:tr h="272930">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19.  Archivo y retención documental</a:t>
                      </a:r>
                    </a:p>
                  </a:txBody>
                  <a:tcPr marL="7143" marR="7143" marT="7143" marB="0" anchor="ctr">
                    <a:lnL w="6350">
                      <a:solidFill>
                        <a:srgbClr val="000000"/>
                      </a:solidFill>
                    </a:lnL>
                    <a:lnR w="6350">
                      <a:solidFill>
                        <a:srgbClr val="000000"/>
                      </a:solidFill>
                    </a:lnR>
                    <a:lnT w="6350">
                      <a:solidFill>
                        <a:srgbClr val="000000"/>
                      </a:solidFill>
                    </a:lnT>
                    <a:lnB w="6350">
                      <a:solidFill>
                        <a:srgbClr val="000000"/>
                      </a:solidFill>
                    </a:lnB>
                    <a:solidFill>
                      <a:schemeClr val="bg1"/>
                    </a:solidFill>
                  </a:tcPr>
                </a:tc>
                <a:tc>
                  <a:txBody>
                    <a:bodyPr/>
                    <a:lstStyle/>
                    <a:p>
                      <a:pPr lvl="0" algn="ctr">
                        <a:lnSpc>
                          <a:spcPct val="100000"/>
                        </a:lnSpc>
                        <a:spcBef>
                          <a:spcPts val="0"/>
                        </a:spcBef>
                        <a:spcAft>
                          <a:spcPts val="0"/>
                        </a:spcAft>
                        <a:buNone/>
                      </a:pPr>
                      <a:r>
                        <a:rPr lang="es-CO" sz="1000" b="0" i="0" u="none" strike="noStrike" noProof="0">
                          <a:solidFill>
                            <a:srgbClr val="000000"/>
                          </a:solidFill>
                          <a:effectLst/>
                          <a:latin typeface="Arial" panose="020B0604020202020204" pitchFamily="34" charset="0"/>
                          <a:cs typeface="Arial" panose="020B0604020202020204" pitchFamily="34" charset="0"/>
                        </a:rPr>
                        <a:t>No Aplica</a:t>
                      </a:r>
                    </a:p>
                    <a:p>
                      <a:pPr lvl="0" algn="ctr">
                        <a:buNone/>
                      </a:pPr>
                      <a:endParaRPr lang="es-CO" sz="1000" b="0" i="0" u="none" strike="noStrike" noProof="0" dirty="0">
                        <a:solidFill>
                          <a:srgbClr val="000000"/>
                        </a:solidFill>
                        <a:effectLst/>
                        <a:latin typeface="Arial" panose="020B0604020202020204" pitchFamily="34" charset="0"/>
                        <a:cs typeface="Arial" panose="020B0604020202020204" pitchFamily="34" charset="0"/>
                      </a:endParaRPr>
                    </a:p>
                  </a:txBody>
                  <a:tcPr marL="7143" marR="7143" marT="7143" marB="0" anchor="b">
                    <a:lnL w="6350">
                      <a:solidFill>
                        <a:srgbClr val="000000"/>
                      </a:solidFill>
                    </a:lnL>
                    <a:lnR w="6350">
                      <a:solidFill>
                        <a:srgbClr val="000000"/>
                      </a:solidFill>
                    </a:lnR>
                    <a:lnT w="6350">
                      <a:solidFill>
                        <a:srgbClr val="000000"/>
                      </a:solidFill>
                    </a:lnT>
                    <a:lnB w="6350">
                      <a:solidFill>
                        <a:srgbClr val="000000"/>
                      </a:solidFill>
                    </a:lnB>
                    <a:solidFill>
                      <a:schemeClr val="bg1"/>
                    </a:solidFill>
                  </a:tcPr>
                </a:tc>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Aplica</a:t>
                      </a:r>
                      <a:endParaRPr lang="en-US" sz="1000" dirty="0">
                        <a:latin typeface="Arial" panose="020B0604020202020204" pitchFamily="34" charset="0"/>
                        <a:cs typeface="Arial" panose="020B0604020202020204" pitchFamily="34" charset="0"/>
                      </a:endParaRPr>
                    </a:p>
                  </a:txBody>
                  <a:tcPr marL="7143" marR="7143" marT="7143" marB="0" anchor="b">
                    <a:lnL w="6350">
                      <a:solidFill>
                        <a:srgbClr val="000000"/>
                      </a:solidFill>
                    </a:lnL>
                    <a:lnR w="6350">
                      <a:solidFill>
                        <a:srgbClr val="000000"/>
                      </a:solidFill>
                    </a:lnR>
                    <a:lnT w="6350">
                      <a:solidFill>
                        <a:srgbClr val="000000"/>
                      </a:solidFill>
                    </a:lnT>
                    <a:lnB w="6350">
                      <a:solidFill>
                        <a:srgbClr val="000000"/>
                      </a:solidFill>
                    </a:lnB>
                    <a:solidFill>
                      <a:schemeClr val="bg1"/>
                    </a:solidFill>
                  </a:tcPr>
                </a:tc>
                <a:tc>
                  <a:txBody>
                    <a:bodyPr/>
                    <a:lstStyle/>
                    <a:p>
                      <a:pPr lvl="0" algn="l">
                        <a:buNone/>
                      </a:pPr>
                      <a:r>
                        <a:rPr lang="es-CO" sz="1000" b="0" i="0" u="none" strike="noStrike" noProof="0" dirty="0">
                          <a:solidFill>
                            <a:srgbClr val="000000"/>
                          </a:solidFill>
                          <a:effectLst/>
                          <a:latin typeface="Arial" panose="020B0604020202020204" pitchFamily="34" charset="0"/>
                          <a:cs typeface="Arial" panose="020B0604020202020204" pitchFamily="34" charset="0"/>
                        </a:rPr>
                        <a:t>Aplica</a:t>
                      </a:r>
                      <a:endParaRPr lang="en-US" sz="1000" dirty="0">
                        <a:latin typeface="Arial" panose="020B0604020202020204" pitchFamily="34" charset="0"/>
                        <a:cs typeface="Arial" panose="020B0604020202020204" pitchFamily="34" charset="0"/>
                      </a:endParaRPr>
                    </a:p>
                  </a:txBody>
                  <a:tcPr marL="7143" marR="7143" marT="7143" marB="0" anchor="b">
                    <a:lnL w="6350">
                      <a:solidFill>
                        <a:srgbClr val="000000"/>
                      </a:solidFill>
                    </a:lnL>
                    <a:lnR w="6350">
                      <a:solidFill>
                        <a:srgbClr val="000000"/>
                      </a:solidFill>
                    </a:lnR>
                    <a:lnT w="6350">
                      <a:solidFill>
                        <a:srgbClr val="000000"/>
                      </a:solidFill>
                    </a:lnT>
                    <a:lnB w="6350">
                      <a:solidFill>
                        <a:srgbClr val="000000"/>
                      </a:solidFill>
                    </a:lnB>
                    <a:solidFill>
                      <a:schemeClr val="bg1"/>
                    </a:solidFill>
                  </a:tcPr>
                </a:tc>
                <a:extLst>
                  <a:ext uri="{0D108BD9-81ED-4DB2-BD59-A6C34878D82A}">
                    <a16:rowId xmlns:a16="http://schemas.microsoft.com/office/drawing/2014/main" val="2589995360"/>
                  </a:ext>
                </a:extLst>
              </a:tr>
            </a:tbl>
          </a:graphicData>
        </a:graphic>
      </p:graphicFrame>
    </p:spTree>
    <p:extLst>
      <p:ext uri="{BB962C8B-B14F-4D97-AF65-F5344CB8AC3E}">
        <p14:creationId xmlns:p14="http://schemas.microsoft.com/office/powerpoint/2010/main" val="3208604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377441" y="326625"/>
            <a:ext cx="7886700" cy="617696"/>
          </a:xfrm>
        </p:spPr>
        <p:txBody>
          <a:bodyPr>
            <a:normAutofit/>
          </a:bodyPr>
          <a:lstStyle/>
          <a:p>
            <a:r>
              <a:rPr lang="es-MX" sz="2900" b="1" dirty="0">
                <a:solidFill>
                  <a:schemeClr val="tx2"/>
                </a:solidFill>
                <a:latin typeface="Arial" panose="020B0604020202020204" pitchFamily="34" charset="0"/>
                <a:ea typeface="+mn-ea"/>
                <a:cs typeface="Arial" panose="020B0604020202020204" pitchFamily="34" charset="0"/>
              </a:rPr>
              <a:t>Paso 9 Plan anual de trabajo </a:t>
            </a:r>
            <a:endParaRPr lang="es-CO" sz="2900" b="1" dirty="0">
              <a:solidFill>
                <a:schemeClr val="tx2"/>
              </a:solidFill>
              <a:latin typeface="Arial" panose="020B0604020202020204" pitchFamily="34" charset="0"/>
              <a:ea typeface="+mn-ea"/>
              <a:cs typeface="Arial" panose="020B0604020202020204" pitchFamily="34" charset="0"/>
            </a:endParaRPr>
          </a:p>
        </p:txBody>
      </p:sp>
      <p:pic>
        <p:nvPicPr>
          <p:cNvPr id="9" name="Imagen 8">
            <a:extLst>
              <a:ext uri="{FF2B5EF4-FFF2-40B4-BE49-F238E27FC236}">
                <a16:creationId xmlns:a16="http://schemas.microsoft.com/office/drawing/2014/main" id="{1ACA2432-446D-757E-DBF0-6AB278E0372F}"/>
              </a:ext>
            </a:extLst>
          </p:cNvPr>
          <p:cNvPicPr>
            <a:picLocks noChangeAspect="1"/>
          </p:cNvPicPr>
          <p:nvPr/>
        </p:nvPicPr>
        <p:blipFill>
          <a:blip r:embed="rId3"/>
          <a:stretch>
            <a:fillRect/>
          </a:stretch>
        </p:blipFill>
        <p:spPr>
          <a:xfrm>
            <a:off x="468351" y="891541"/>
            <a:ext cx="8046999" cy="3047627"/>
          </a:xfrm>
          <a:prstGeom prst="rect">
            <a:avLst/>
          </a:prstGeom>
        </p:spPr>
      </p:pic>
      <p:sp>
        <p:nvSpPr>
          <p:cNvPr id="6" name="Rectángulo: esquinas redondeadas 5">
            <a:extLst>
              <a:ext uri="{FF2B5EF4-FFF2-40B4-BE49-F238E27FC236}">
                <a16:creationId xmlns:a16="http://schemas.microsoft.com/office/drawing/2014/main" id="{6B377952-D64F-4D9C-AE15-C82DB8ACF0FC}"/>
              </a:ext>
            </a:extLst>
          </p:cNvPr>
          <p:cNvSpPr/>
          <p:nvPr/>
        </p:nvSpPr>
        <p:spPr>
          <a:xfrm>
            <a:off x="468351" y="924000"/>
            <a:ext cx="1109240" cy="364503"/>
          </a:xfrm>
          <a:prstGeom prst="roundRect">
            <a:avLst/>
          </a:prstGeom>
          <a:solidFill>
            <a:schemeClr val="bg1"/>
          </a:solidFill>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271120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370211" y="405429"/>
            <a:ext cx="7886700" cy="617696"/>
          </a:xfrm>
        </p:spPr>
        <p:txBody>
          <a:bodyPr>
            <a:noAutofit/>
          </a:bodyPr>
          <a:lstStyle/>
          <a:p>
            <a:r>
              <a:rPr lang="es-MX" sz="2400" b="1" dirty="0">
                <a:solidFill>
                  <a:schemeClr val="tx2"/>
                </a:solidFill>
                <a:latin typeface="Arial" panose="020B0604020202020204" pitchFamily="34" charset="0"/>
                <a:ea typeface="+mn-ea"/>
                <a:cs typeface="Arial" panose="020B0604020202020204" pitchFamily="34" charset="0"/>
              </a:rPr>
              <a:t>Paso 10 Competencias y plan anual de formación </a:t>
            </a:r>
            <a:endParaRPr lang="es-CO" sz="2400" b="1" dirty="0">
              <a:solidFill>
                <a:schemeClr val="tx2"/>
              </a:solidFill>
              <a:latin typeface="Arial" panose="020B0604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701D2A86-ED5E-DC3D-5C5C-1440C734F418}"/>
              </a:ext>
            </a:extLst>
          </p:cNvPr>
          <p:cNvSpPr txBox="1"/>
          <p:nvPr/>
        </p:nvSpPr>
        <p:spPr>
          <a:xfrm>
            <a:off x="80125" y="1023125"/>
            <a:ext cx="3622154" cy="3416320"/>
          </a:xfrm>
          <a:prstGeom prst="rect">
            <a:avLst/>
          </a:prstGeom>
          <a:noFill/>
        </p:spPr>
        <p:txBody>
          <a:bodyPr wrap="square">
            <a:spAutoFit/>
          </a:bodyPr>
          <a:lstStyle/>
          <a:p>
            <a:pPr algn="just"/>
            <a:r>
              <a:rPr lang="es-MX" dirty="0">
                <a:solidFill>
                  <a:srgbClr val="000000"/>
                </a:solidFill>
                <a:latin typeface="Arial" panose="020B0604020202020204" pitchFamily="34" charset="0"/>
              </a:rPr>
              <a:t>La organización debe </a:t>
            </a:r>
            <a:r>
              <a:rPr lang="es-MX" b="1" dirty="0">
                <a:solidFill>
                  <a:srgbClr val="0070C0"/>
                </a:solidFill>
                <a:latin typeface="Arial" panose="020B0604020202020204" pitchFamily="34" charset="0"/>
              </a:rPr>
              <a:t>definir la competencia en seguridad vial</a:t>
            </a:r>
            <a:r>
              <a:rPr lang="es-MX" dirty="0">
                <a:solidFill>
                  <a:srgbClr val="0070C0"/>
                </a:solidFill>
                <a:latin typeface="Arial" panose="020B0604020202020204" pitchFamily="34" charset="0"/>
              </a:rPr>
              <a:t> </a:t>
            </a:r>
            <a:r>
              <a:rPr lang="es-MX" dirty="0">
                <a:solidFill>
                  <a:srgbClr val="000000"/>
                </a:solidFill>
                <a:latin typeface="Arial" panose="020B0604020202020204" pitchFamily="34" charset="0"/>
              </a:rPr>
              <a:t>de los colaboradores que realizan desplazamientos laborales al servicio de la organización. La competencia se define en términos de:</a:t>
            </a:r>
          </a:p>
          <a:p>
            <a:pPr algn="just"/>
            <a:r>
              <a:rPr lang="es-MX" dirty="0">
                <a:solidFill>
                  <a:srgbClr val="000000"/>
                </a:solidFill>
                <a:latin typeface="Arial" panose="020B0604020202020204" pitchFamily="34" charset="0"/>
              </a:rPr>
              <a:t>a) Educación: nivel de estudios.</a:t>
            </a:r>
          </a:p>
          <a:p>
            <a:pPr algn="just"/>
            <a:r>
              <a:rPr lang="es-MX" dirty="0">
                <a:solidFill>
                  <a:srgbClr val="000000"/>
                </a:solidFill>
                <a:latin typeface="Arial" panose="020B0604020202020204" pitchFamily="34" charset="0"/>
              </a:rPr>
              <a:t>b) Formación: capacitaciones en seguridad vial.</a:t>
            </a:r>
          </a:p>
          <a:p>
            <a:pPr algn="just"/>
            <a:r>
              <a:rPr lang="es-MX" dirty="0">
                <a:solidFill>
                  <a:srgbClr val="000000"/>
                </a:solidFill>
                <a:latin typeface="Arial" panose="020B0604020202020204" pitchFamily="34" charset="0"/>
              </a:rPr>
              <a:t>c) Experiencia: en conducción relacionada con el cargo.</a:t>
            </a:r>
          </a:p>
        </p:txBody>
      </p:sp>
      <p:sp>
        <p:nvSpPr>
          <p:cNvPr id="9" name="CuadroTexto 8">
            <a:extLst>
              <a:ext uri="{FF2B5EF4-FFF2-40B4-BE49-F238E27FC236}">
                <a16:creationId xmlns:a16="http://schemas.microsoft.com/office/drawing/2014/main" id="{99FCD6D5-838E-4A2C-9C6D-EEFD210819F1}"/>
              </a:ext>
            </a:extLst>
          </p:cNvPr>
          <p:cNvSpPr txBox="1"/>
          <p:nvPr/>
        </p:nvSpPr>
        <p:spPr>
          <a:xfrm>
            <a:off x="3976576" y="1023125"/>
            <a:ext cx="5167423" cy="4078039"/>
          </a:xfrm>
          <a:prstGeom prst="rect">
            <a:avLst/>
          </a:prstGeom>
          <a:noFill/>
        </p:spPr>
        <p:txBody>
          <a:bodyPr wrap="square">
            <a:spAutoFit/>
          </a:bodyPr>
          <a:lstStyle/>
          <a:p>
            <a:pPr algn="just"/>
            <a:r>
              <a:rPr lang="es-MX" sz="1400" dirty="0">
                <a:solidFill>
                  <a:srgbClr val="000000"/>
                </a:solidFill>
                <a:latin typeface="Arial" panose="020B0604020202020204" pitchFamily="34" charset="0"/>
              </a:rPr>
              <a:t>La organización al menos debe documentar la competencia de los siguientes cargos y roles:</a:t>
            </a:r>
            <a:endParaRPr lang="es-MX" sz="1400" dirty="0">
              <a:solidFill>
                <a:srgbClr val="0070C0"/>
              </a:solidFill>
              <a:latin typeface="Arial" panose="020B0604020202020204" pitchFamily="34" charset="0"/>
            </a:endParaRPr>
          </a:p>
          <a:p>
            <a:pPr algn="just"/>
            <a:r>
              <a:rPr lang="es-MX" sz="1400" dirty="0">
                <a:solidFill>
                  <a:srgbClr val="0070C0"/>
                </a:solidFill>
                <a:latin typeface="Arial" panose="020B0604020202020204" pitchFamily="34" charset="0"/>
              </a:rPr>
              <a:t>1. Líder del diseño e implementación del PESV.</a:t>
            </a:r>
          </a:p>
          <a:p>
            <a:pPr algn="just"/>
            <a:r>
              <a:rPr lang="es-MX" sz="1400" dirty="0">
                <a:solidFill>
                  <a:srgbClr val="0070C0"/>
                </a:solidFill>
                <a:latin typeface="Arial" panose="020B0604020202020204" pitchFamily="34" charset="0"/>
              </a:rPr>
              <a:t>2. Miembros del Comité de Seguridad Vial.</a:t>
            </a:r>
          </a:p>
          <a:p>
            <a:pPr algn="just"/>
            <a:r>
              <a:rPr lang="es-MX" sz="1400" dirty="0">
                <a:solidFill>
                  <a:srgbClr val="0070C0"/>
                </a:solidFill>
                <a:latin typeface="Arial" panose="020B0604020202020204" pitchFamily="34" charset="0"/>
              </a:rPr>
              <a:t>3. Capacitadores en seguridad vial.</a:t>
            </a:r>
          </a:p>
          <a:p>
            <a:pPr algn="just"/>
            <a:r>
              <a:rPr lang="es-MX" sz="1400" dirty="0">
                <a:solidFill>
                  <a:srgbClr val="0070C0"/>
                </a:solidFill>
                <a:latin typeface="Arial" panose="020B0604020202020204" pitchFamily="34" charset="0"/>
              </a:rPr>
              <a:t>4. Planificadores de rutas o personas que realizan la función de coordinar desplazamientos laborales.</a:t>
            </a:r>
          </a:p>
          <a:p>
            <a:pPr algn="just"/>
            <a:r>
              <a:rPr lang="es-MX" sz="1400" dirty="0">
                <a:solidFill>
                  <a:srgbClr val="0070C0"/>
                </a:solidFill>
                <a:latin typeface="Arial" panose="020B0604020202020204" pitchFamily="34" charset="0"/>
              </a:rPr>
              <a:t>5. Coordinadores y técnicos de mantenimiento de vehículos.</a:t>
            </a:r>
          </a:p>
          <a:p>
            <a:pPr algn="just"/>
            <a:r>
              <a:rPr lang="es-MX" sz="1400" dirty="0">
                <a:solidFill>
                  <a:srgbClr val="0070C0"/>
                </a:solidFill>
                <a:latin typeface="Arial" panose="020B0604020202020204" pitchFamily="34" charset="0"/>
              </a:rPr>
              <a:t>6. Auditores de seguridad vial.</a:t>
            </a:r>
          </a:p>
          <a:p>
            <a:pPr algn="just"/>
            <a:r>
              <a:rPr lang="es-MX" sz="1400" dirty="0">
                <a:solidFill>
                  <a:srgbClr val="0070C0"/>
                </a:solidFill>
                <a:latin typeface="Arial" panose="020B0604020202020204" pitchFamily="34" charset="0"/>
              </a:rPr>
              <a:t>7. Brigadista Vial o personas de la organización con conocimientos en primeros auxilios, rescate vehicular y manejo de extintores, encargadas de brindar apoyo en la atención de los siniestros viales, bien sea como primer respondiente o como soporte en la atención.</a:t>
            </a:r>
          </a:p>
          <a:p>
            <a:pPr algn="just"/>
            <a:r>
              <a:rPr lang="es-MX" sz="1400" dirty="0">
                <a:solidFill>
                  <a:srgbClr val="0070C0"/>
                </a:solidFill>
                <a:latin typeface="Arial" panose="020B0604020202020204" pitchFamily="34" charset="0"/>
              </a:rPr>
              <a:t>8. investigadores Internos de siniestros viales.</a:t>
            </a:r>
          </a:p>
          <a:p>
            <a:pPr algn="just"/>
            <a:r>
              <a:rPr lang="es-MX" sz="1400" dirty="0">
                <a:solidFill>
                  <a:srgbClr val="0070C0"/>
                </a:solidFill>
                <a:latin typeface="Arial" panose="020B0604020202020204" pitchFamily="34" charset="0"/>
              </a:rPr>
              <a:t>9. Colaboradores que conducen un vehículo para sus desplazamientos laborales</a:t>
            </a:r>
          </a:p>
          <a:p>
            <a:pPr algn="just"/>
            <a:endParaRPr lang="es-MX" sz="2100" dirty="0">
              <a:solidFill>
                <a:srgbClr val="000000"/>
              </a:solidFill>
              <a:latin typeface="Arial" panose="020B0604020202020204" pitchFamily="34" charset="0"/>
            </a:endParaRPr>
          </a:p>
        </p:txBody>
      </p:sp>
      <p:sp>
        <p:nvSpPr>
          <p:cNvPr id="11" name="Flecha: a la derecha 10">
            <a:extLst>
              <a:ext uri="{FF2B5EF4-FFF2-40B4-BE49-F238E27FC236}">
                <a16:creationId xmlns:a16="http://schemas.microsoft.com/office/drawing/2014/main" id="{3FEBE8E2-91DC-4390-A8C1-B8474C7C726C}"/>
              </a:ext>
            </a:extLst>
          </p:cNvPr>
          <p:cNvSpPr/>
          <p:nvPr/>
        </p:nvSpPr>
        <p:spPr>
          <a:xfrm>
            <a:off x="3678006" y="2599596"/>
            <a:ext cx="290086" cy="478465"/>
          </a:xfrm>
          <a:prstGeom prst="rightArrow">
            <a:avLst/>
          </a:prstGeom>
          <a:solidFill>
            <a:srgbClr val="1D6F98"/>
          </a:solidFill>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71358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pic>
        <p:nvPicPr>
          <p:cNvPr id="9" name="Imagen 8">
            <a:extLst>
              <a:ext uri="{FF2B5EF4-FFF2-40B4-BE49-F238E27FC236}">
                <a16:creationId xmlns:a16="http://schemas.microsoft.com/office/drawing/2014/main" id="{9CE71FB0-0F61-9561-81C2-FD0C548FC86D}"/>
              </a:ext>
            </a:extLst>
          </p:cNvPr>
          <p:cNvPicPr>
            <a:picLocks noChangeAspect="1"/>
          </p:cNvPicPr>
          <p:nvPr/>
        </p:nvPicPr>
        <p:blipFill>
          <a:blip r:embed="rId3"/>
          <a:stretch>
            <a:fillRect/>
          </a:stretch>
        </p:blipFill>
        <p:spPr>
          <a:xfrm>
            <a:off x="482586" y="915794"/>
            <a:ext cx="8178827" cy="3311912"/>
          </a:xfrm>
          <a:prstGeom prst="rect">
            <a:avLst/>
          </a:prstGeom>
        </p:spPr>
      </p:pic>
      <p:sp>
        <p:nvSpPr>
          <p:cNvPr id="10" name="Rectángulo: esquinas redondeadas 9">
            <a:extLst>
              <a:ext uri="{FF2B5EF4-FFF2-40B4-BE49-F238E27FC236}">
                <a16:creationId xmlns:a16="http://schemas.microsoft.com/office/drawing/2014/main" id="{5D7C4798-9653-4133-921B-6F895D0ADF4F}"/>
              </a:ext>
            </a:extLst>
          </p:cNvPr>
          <p:cNvSpPr/>
          <p:nvPr/>
        </p:nvSpPr>
        <p:spPr>
          <a:xfrm>
            <a:off x="468351" y="924000"/>
            <a:ext cx="1109240" cy="364503"/>
          </a:xfrm>
          <a:prstGeom prst="roundRect">
            <a:avLst/>
          </a:prstGeom>
          <a:solidFill>
            <a:schemeClr val="bg1"/>
          </a:solidFill>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2292557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142016" y="806619"/>
            <a:ext cx="7886700" cy="617696"/>
          </a:xfrm>
        </p:spPr>
        <p:txBody>
          <a:bodyPr>
            <a:normAutofit/>
          </a:bodyPr>
          <a:lstStyle/>
          <a:p>
            <a:r>
              <a:rPr lang="es-MX" sz="2400" b="1" dirty="0">
                <a:solidFill>
                  <a:schemeClr val="tx2"/>
                </a:solidFill>
                <a:latin typeface="Arial" panose="020B0604020202020204" pitchFamily="34" charset="0"/>
                <a:ea typeface="+mn-ea"/>
                <a:cs typeface="Arial" panose="020B0604020202020204" pitchFamily="34" charset="0"/>
              </a:rPr>
              <a:t>Paso 11 </a:t>
            </a:r>
            <a:r>
              <a:rPr lang="es-CO" sz="2400" b="1" dirty="0">
                <a:solidFill>
                  <a:schemeClr val="tx2"/>
                </a:solidFill>
                <a:latin typeface="Arial" panose="020B0604020202020204" pitchFamily="34" charset="0"/>
                <a:ea typeface="+mn-ea"/>
                <a:cs typeface="Arial" panose="020B0604020202020204" pitchFamily="34" charset="0"/>
              </a:rPr>
              <a:t>Responsabilidad y comportamiento seguro</a:t>
            </a:r>
          </a:p>
        </p:txBody>
      </p:sp>
      <p:sp>
        <p:nvSpPr>
          <p:cNvPr id="5" name="CuadroTexto 4">
            <a:extLst>
              <a:ext uri="{FF2B5EF4-FFF2-40B4-BE49-F238E27FC236}">
                <a16:creationId xmlns:a16="http://schemas.microsoft.com/office/drawing/2014/main" id="{99A88D77-24BB-A0FE-C80C-B275EABDFCE8}"/>
              </a:ext>
            </a:extLst>
          </p:cNvPr>
          <p:cNvSpPr txBox="1"/>
          <p:nvPr/>
        </p:nvSpPr>
        <p:spPr>
          <a:xfrm>
            <a:off x="267468" y="1519418"/>
            <a:ext cx="7635797" cy="1938992"/>
          </a:xfrm>
          <a:prstGeom prst="rect">
            <a:avLst/>
          </a:prstGeom>
          <a:noFill/>
        </p:spPr>
        <p:txBody>
          <a:bodyPr wrap="square">
            <a:spAutoFit/>
          </a:bodyPr>
          <a:lstStyle/>
          <a:p>
            <a:pPr algn="just"/>
            <a:r>
              <a:rPr lang="es-MX" sz="2400" dirty="0">
                <a:solidFill>
                  <a:srgbClr val="000000"/>
                </a:solidFill>
                <a:latin typeface="Arial" panose="020B0604020202020204" pitchFamily="34" charset="0"/>
              </a:rPr>
              <a:t>Documentar en uno (1) o varios procedimientos en los que </a:t>
            </a:r>
            <a:r>
              <a:rPr lang="es-MX" sz="2400" dirty="0">
                <a:latin typeface="Arial" panose="020B0604020202020204" pitchFamily="34" charset="0"/>
              </a:rPr>
              <a:t>se</a:t>
            </a:r>
            <a:r>
              <a:rPr lang="es-MX" sz="2400" b="1" dirty="0">
                <a:solidFill>
                  <a:srgbClr val="375682"/>
                </a:solidFill>
                <a:latin typeface="Arial" panose="020B0604020202020204" pitchFamily="34" charset="0"/>
              </a:rPr>
              <a:t> </a:t>
            </a:r>
            <a:r>
              <a:rPr lang="es-MX" sz="2400" dirty="0">
                <a:solidFill>
                  <a:srgbClr val="000000"/>
                </a:solidFill>
                <a:latin typeface="Arial" panose="020B0604020202020204" pitchFamily="34" charset="0"/>
              </a:rPr>
              <a:t>establezcan </a:t>
            </a:r>
            <a:r>
              <a:rPr lang="es-MX" sz="2400" b="1" dirty="0">
                <a:solidFill>
                  <a:srgbClr val="0070C0"/>
                </a:solidFill>
                <a:latin typeface="Arial" panose="020B0604020202020204" pitchFamily="34" charset="0"/>
              </a:rPr>
              <a:t>los requisitos de contratación </a:t>
            </a:r>
            <a:r>
              <a:rPr lang="es-MX" sz="2400" dirty="0">
                <a:solidFill>
                  <a:srgbClr val="000000"/>
                </a:solidFill>
                <a:latin typeface="Arial" panose="020B0604020202020204" pitchFamily="34" charset="0"/>
              </a:rPr>
              <a:t>en seguridad vial de los colaboradores que realizan desplazamientos laborales (pruebas teóricas y prácticas, exámenes médicos, entre otros).</a:t>
            </a:r>
            <a:endParaRPr lang="es-MX" sz="24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402319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668711" y="575210"/>
            <a:ext cx="7886700" cy="617696"/>
          </a:xfrm>
        </p:spPr>
        <p:txBody>
          <a:bodyPr>
            <a:noAutofit/>
          </a:bodyPr>
          <a:lstStyle/>
          <a:p>
            <a:r>
              <a:rPr lang="es-MX" sz="2400" b="1" dirty="0">
                <a:solidFill>
                  <a:schemeClr val="tx2"/>
                </a:solidFill>
                <a:latin typeface="Arial" panose="020B0604020202020204" pitchFamily="34" charset="0"/>
                <a:ea typeface="+mn-ea"/>
                <a:cs typeface="Arial" panose="020B0604020202020204" pitchFamily="34" charset="0"/>
              </a:rPr>
              <a:t>Paso 12. Plan de preparación y respuesta ante emergencias viales (Aplica para todos los niveles)</a:t>
            </a:r>
            <a:endParaRPr lang="es-CO" sz="2400" b="1" dirty="0">
              <a:solidFill>
                <a:schemeClr val="tx2"/>
              </a:solidFill>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99A88D77-24BB-A0FE-C80C-B275EABDFCE8}"/>
              </a:ext>
            </a:extLst>
          </p:cNvPr>
          <p:cNvSpPr txBox="1"/>
          <p:nvPr/>
        </p:nvSpPr>
        <p:spPr>
          <a:xfrm>
            <a:off x="794163" y="1502579"/>
            <a:ext cx="7635797" cy="3093154"/>
          </a:xfrm>
          <a:prstGeom prst="rect">
            <a:avLst/>
          </a:prstGeom>
          <a:noFill/>
        </p:spPr>
        <p:txBody>
          <a:bodyPr wrap="square">
            <a:spAutoFit/>
          </a:bodyPr>
          <a:lstStyle/>
          <a:p>
            <a:pPr algn="just"/>
            <a:r>
              <a:rPr lang="es-MX" sz="1500" dirty="0">
                <a:solidFill>
                  <a:srgbClr val="0070C0"/>
                </a:solidFill>
                <a:latin typeface="Arial" panose="020B0604020202020204" pitchFamily="34" charset="0"/>
              </a:rPr>
              <a:t>La gestión en la atención integral a víctimas permite mitigar los efectos de los siniestros viales</a:t>
            </a:r>
            <a:r>
              <a:rPr lang="es-MX" sz="1500" dirty="0">
                <a:solidFill>
                  <a:srgbClr val="000000"/>
                </a:solidFill>
                <a:latin typeface="Arial" panose="020B0604020202020204" pitchFamily="34" charset="0"/>
              </a:rPr>
              <a:t>. Para ello, la organización, debe elaborar y documentar uno (1) o varios Plan(es) de Preparación y Respuesta Ante Emergencias Viales (PPRAEV), </a:t>
            </a:r>
            <a:r>
              <a:rPr lang="es-MX" sz="1500" dirty="0">
                <a:solidFill>
                  <a:srgbClr val="0070C0"/>
                </a:solidFill>
                <a:latin typeface="Arial" panose="020B0604020202020204" pitchFamily="34" charset="0"/>
              </a:rPr>
              <a:t>como mínimo el plan debe incluir: reporte de siniestros viales: funcionamiento de la cadena de llamado al interior de la organización y al número único de emergencias</a:t>
            </a:r>
            <a:r>
              <a:rPr lang="es-MX" sz="1500" dirty="0">
                <a:solidFill>
                  <a:srgbClr val="000000"/>
                </a:solidFill>
                <a:latin typeface="Arial" panose="020B0604020202020204" pitchFamily="34" charset="0"/>
              </a:rPr>
              <a:t>: los riesgos de las rutas; la ubicación de los centros de atención médica; </a:t>
            </a:r>
            <a:r>
              <a:rPr lang="es-MX" sz="1500" dirty="0">
                <a:solidFill>
                  <a:srgbClr val="0070C0"/>
                </a:solidFill>
                <a:latin typeface="Arial" panose="020B0604020202020204" pitchFamily="34" charset="0"/>
              </a:rPr>
              <a:t>protocolo que debe realizar el brigadista vial o el primer respondiente de la organización; capacitación en protocolos de atención a víctimas incluyendo las acciones a realizar ante la ocurrencia de un siniestro vial en relación con la atención de la emergencia vial </a:t>
            </a:r>
            <a:r>
              <a:rPr lang="es-MX" sz="1500" dirty="0">
                <a:solidFill>
                  <a:srgbClr val="000000"/>
                </a:solidFill>
                <a:latin typeface="Arial" panose="020B0604020202020204" pitchFamily="34" charset="0"/>
              </a:rPr>
              <a:t>(por ejemplo, aplicación del Protocolo PAS: Proteger, Avisar, Socorrer); el equipo que se utilizará para la atención de las emergencias viales y </a:t>
            </a:r>
            <a:r>
              <a:rPr lang="es-MX" sz="1500" b="1" dirty="0">
                <a:solidFill>
                  <a:srgbClr val="0070C0"/>
                </a:solidFill>
                <a:latin typeface="Arial" panose="020B0604020202020204" pitchFamily="34" charset="0"/>
              </a:rPr>
              <a:t>la realización de simulacros como mínimo una (1) vez al año</a:t>
            </a:r>
            <a:r>
              <a:rPr lang="es-MX" sz="1500" dirty="0">
                <a:solidFill>
                  <a:srgbClr val="000000"/>
                </a:solidFill>
                <a:latin typeface="Arial" panose="020B0604020202020204" pitchFamily="34" charset="0"/>
              </a:rPr>
              <a:t> y donde sea posible integrando a los organismos de socorro, comités empresariales y comunidad de tas rutas frecuentes que utiliza la organización</a:t>
            </a:r>
          </a:p>
        </p:txBody>
      </p:sp>
    </p:spTree>
    <p:extLst>
      <p:ext uri="{BB962C8B-B14F-4D97-AF65-F5344CB8AC3E}">
        <p14:creationId xmlns:p14="http://schemas.microsoft.com/office/powerpoint/2010/main" val="3762290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14FB1BBB-0853-224A-137E-D18FD1A7A33F}"/>
              </a:ext>
            </a:extLst>
          </p:cNvPr>
          <p:cNvGraphicFramePr/>
          <p:nvPr>
            <p:extLst>
              <p:ext uri="{D42A27DB-BD31-4B8C-83A1-F6EECF244321}">
                <p14:modId xmlns:p14="http://schemas.microsoft.com/office/powerpoint/2010/main" val="2059264805"/>
              </p:ext>
            </p:extLst>
          </p:nvPr>
        </p:nvGraphicFramePr>
        <p:xfrm>
          <a:off x="403190" y="1629260"/>
          <a:ext cx="3376187" cy="2796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a:extLst>
              <a:ext uri="{FF2B5EF4-FFF2-40B4-BE49-F238E27FC236}">
                <a16:creationId xmlns:a16="http://schemas.microsoft.com/office/drawing/2014/main" id="{66337723-87B3-9A70-005C-4AFABE335D42}"/>
              </a:ext>
            </a:extLst>
          </p:cNvPr>
          <p:cNvSpPr>
            <a:spLocks noGrp="1"/>
          </p:cNvSpPr>
          <p:nvPr>
            <p:ph type="ctrTitle"/>
          </p:nvPr>
        </p:nvSpPr>
        <p:spPr>
          <a:xfrm>
            <a:off x="-130628" y="970977"/>
            <a:ext cx="5125856" cy="509807"/>
          </a:xfrm>
        </p:spPr>
        <p:txBody>
          <a:bodyPr>
            <a:normAutofit/>
          </a:bodyPr>
          <a:lstStyle/>
          <a:p>
            <a:r>
              <a:rPr lang="es-MX" sz="2300" b="1" dirty="0">
                <a:solidFill>
                  <a:schemeClr val="tx2"/>
                </a:solidFill>
                <a:latin typeface="Arial" panose="020B0604020202020204" pitchFamily="34" charset="0"/>
                <a:ea typeface="+mn-ea"/>
                <a:cs typeface="Arial" panose="020B0604020202020204" pitchFamily="34" charset="0"/>
              </a:rPr>
              <a:t>Pasos para una Investigación</a:t>
            </a:r>
            <a:endParaRPr lang="es-CO" sz="2300" b="1" dirty="0">
              <a:solidFill>
                <a:schemeClr val="tx2"/>
              </a:solidFill>
              <a:latin typeface="Arial" panose="020B0604020202020204" pitchFamily="34" charset="0"/>
              <a:ea typeface="+mn-ea"/>
              <a:cs typeface="Arial" panose="020B0604020202020204" pitchFamily="34" charset="0"/>
            </a:endParaRPr>
          </a:p>
        </p:txBody>
      </p:sp>
      <p:sp>
        <p:nvSpPr>
          <p:cNvPr id="6" name="Título 3">
            <a:extLst>
              <a:ext uri="{FF2B5EF4-FFF2-40B4-BE49-F238E27FC236}">
                <a16:creationId xmlns:a16="http://schemas.microsoft.com/office/drawing/2014/main" id="{0ACAD8A9-0F9B-4137-BE0E-79C677ED9E97}"/>
              </a:ext>
            </a:extLst>
          </p:cNvPr>
          <p:cNvSpPr txBox="1">
            <a:spLocks/>
          </p:cNvSpPr>
          <p:nvPr/>
        </p:nvSpPr>
        <p:spPr>
          <a:xfrm>
            <a:off x="-597250" y="204805"/>
            <a:ext cx="7886700" cy="61769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a:solidFill>
                  <a:schemeClr val="tx2"/>
                </a:solidFill>
                <a:latin typeface="Arial" panose="020B0604020202020204" pitchFamily="34" charset="0"/>
                <a:ea typeface="+mn-ea"/>
                <a:cs typeface="Arial" panose="020B0604020202020204" pitchFamily="34" charset="0"/>
              </a:rPr>
              <a:t>Paso 13 Investigación de siniestros viales </a:t>
            </a:r>
            <a:endParaRPr lang="es-CO" sz="2400" b="1" dirty="0">
              <a:solidFill>
                <a:schemeClr val="tx2"/>
              </a:solidFill>
              <a:latin typeface="Arial" panose="020B0604020202020204" pitchFamily="34" charset="0"/>
              <a:ea typeface="+mn-ea"/>
              <a:cs typeface="Arial" panose="020B0604020202020204" pitchFamily="34" charset="0"/>
            </a:endParaRPr>
          </a:p>
        </p:txBody>
      </p:sp>
      <p:sp>
        <p:nvSpPr>
          <p:cNvPr id="8" name="Título 1">
            <a:extLst>
              <a:ext uri="{FF2B5EF4-FFF2-40B4-BE49-F238E27FC236}">
                <a16:creationId xmlns:a16="http://schemas.microsoft.com/office/drawing/2014/main" id="{7DE2AB5B-B393-44A6-AFCB-990D971BEE17}"/>
              </a:ext>
            </a:extLst>
          </p:cNvPr>
          <p:cNvSpPr txBox="1">
            <a:spLocks/>
          </p:cNvSpPr>
          <p:nvPr/>
        </p:nvSpPr>
        <p:spPr>
          <a:xfrm>
            <a:off x="4783015" y="1070274"/>
            <a:ext cx="3877408" cy="484748"/>
          </a:xfrm>
          <a:prstGeom prst="rect">
            <a:avLst/>
          </a:prstGeom>
        </p:spPr>
        <p:txBody>
          <a:bodyPr vert="horz" wrap="square" lIns="0" tIns="0" rIns="0" bIns="0" rtlCol="0" anchor="ctr">
            <a:noAutofit/>
          </a:bodyPr>
          <a:lstStyle>
            <a:lvl1pPr algn="ctr" defTabSz="457200" rtl="0" eaLnBrk="1" latinLnBrk="0" hangingPunct="1">
              <a:spcBef>
                <a:spcPct val="0"/>
              </a:spcBef>
              <a:buNone/>
              <a:defRPr sz="3300" b="0" i="0" kern="1200">
                <a:solidFill>
                  <a:srgbClr val="244060"/>
                </a:solidFill>
                <a:latin typeface="Tahoma"/>
                <a:ea typeface="+mj-ea"/>
                <a:cs typeface="Tahoma"/>
              </a:defRPr>
            </a:lvl1pPr>
          </a:lstStyle>
          <a:p>
            <a:r>
              <a:rPr lang="es-MX" sz="2000" b="1" dirty="0">
                <a:solidFill>
                  <a:schemeClr val="tx2"/>
                </a:solidFill>
                <a:latin typeface="Arial" panose="020B0604020202020204" pitchFamily="34" charset="0"/>
                <a:ea typeface="+mn-ea"/>
                <a:cs typeface="Arial" panose="020B0604020202020204" pitchFamily="34" charset="0"/>
              </a:rPr>
              <a:t>Factores que involucra una investigación</a:t>
            </a:r>
            <a:endParaRPr lang="es-CO" sz="2000" b="1" dirty="0">
              <a:solidFill>
                <a:schemeClr val="tx2"/>
              </a:solidFill>
              <a:latin typeface="Arial" panose="020B0604020202020204" pitchFamily="34" charset="0"/>
              <a:ea typeface="+mn-ea"/>
              <a:cs typeface="Arial" panose="020B0604020202020204" pitchFamily="34" charset="0"/>
            </a:endParaRPr>
          </a:p>
        </p:txBody>
      </p:sp>
      <p:graphicFrame>
        <p:nvGraphicFramePr>
          <p:cNvPr id="9" name="Marcador de contenido 3">
            <a:extLst>
              <a:ext uri="{FF2B5EF4-FFF2-40B4-BE49-F238E27FC236}">
                <a16:creationId xmlns:a16="http://schemas.microsoft.com/office/drawing/2014/main" id="{A9932C01-DA92-47C1-A78F-E55A8E8270B3}"/>
              </a:ext>
            </a:extLst>
          </p:cNvPr>
          <p:cNvGraphicFramePr>
            <a:graphicFrameLocks/>
          </p:cNvGraphicFramePr>
          <p:nvPr>
            <p:extLst>
              <p:ext uri="{D42A27DB-BD31-4B8C-83A1-F6EECF244321}">
                <p14:modId xmlns:p14="http://schemas.microsoft.com/office/powerpoint/2010/main" val="3019114599"/>
              </p:ext>
            </p:extLst>
          </p:nvPr>
        </p:nvGraphicFramePr>
        <p:xfrm>
          <a:off x="4572000" y="1857177"/>
          <a:ext cx="4567799" cy="24752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3424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P spid="8" grpId="0"/>
      <p:bldGraphic spid="9"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1406A-6F53-367D-5BA2-4B2F165919B0}"/>
              </a:ext>
            </a:extLst>
          </p:cNvPr>
          <p:cNvSpPr>
            <a:spLocks noGrp="1"/>
          </p:cNvSpPr>
          <p:nvPr>
            <p:ph type="title"/>
          </p:nvPr>
        </p:nvSpPr>
        <p:spPr>
          <a:xfrm>
            <a:off x="1383375" y="450652"/>
            <a:ext cx="6100763" cy="994172"/>
          </a:xfrm>
        </p:spPr>
        <p:txBody>
          <a:bodyPr/>
          <a:lstStyle/>
          <a:p>
            <a:r>
              <a:rPr lang="es-MX" sz="2300" b="1" dirty="0">
                <a:solidFill>
                  <a:schemeClr val="tx2"/>
                </a:solidFill>
                <a:latin typeface="Arial" panose="020B0604020202020204" pitchFamily="34" charset="0"/>
                <a:ea typeface="+mn-ea"/>
                <a:cs typeface="Arial" panose="020B0604020202020204" pitchFamily="34" charset="0"/>
              </a:rPr>
              <a:t>Quienes deben participar en la investigación</a:t>
            </a:r>
            <a:endParaRPr lang="es-CO" sz="2300" b="1" dirty="0">
              <a:solidFill>
                <a:schemeClr val="tx2"/>
              </a:solidFill>
              <a:latin typeface="Arial" panose="020B0604020202020204" pitchFamily="34" charset="0"/>
              <a:ea typeface="+mn-ea"/>
              <a:cs typeface="Arial" panose="020B0604020202020204" pitchFamily="34" charset="0"/>
            </a:endParaRPr>
          </a:p>
        </p:txBody>
      </p:sp>
      <p:graphicFrame>
        <p:nvGraphicFramePr>
          <p:cNvPr id="4" name="Diagrama 3">
            <a:extLst>
              <a:ext uri="{FF2B5EF4-FFF2-40B4-BE49-F238E27FC236}">
                <a16:creationId xmlns:a16="http://schemas.microsoft.com/office/drawing/2014/main" id="{96AC8589-C7DA-5DB8-A9F7-D88C34724422}"/>
              </a:ext>
            </a:extLst>
          </p:cNvPr>
          <p:cNvGraphicFramePr/>
          <p:nvPr/>
        </p:nvGraphicFramePr>
        <p:xfrm>
          <a:off x="1520483" y="947738"/>
          <a:ext cx="6100763"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142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50855"/>
            <a:ext cx="8229600" cy="410086"/>
          </a:xfrm>
        </p:spPr>
        <p:txBody>
          <a:bodyPr>
            <a:noAutofit/>
          </a:bodyPr>
          <a:lstStyle/>
          <a:p>
            <a:r>
              <a:rPr lang="es-ES_tradnl" sz="3200" b="1" dirty="0">
                <a:solidFill>
                  <a:schemeClr val="tx2"/>
                </a:solidFill>
                <a:latin typeface="Arial" panose="020B0604020202020204" pitchFamily="34" charset="0"/>
                <a:ea typeface="+mn-ea"/>
                <a:cs typeface="Arial" panose="020B0604020202020204" pitchFamily="34" charset="0"/>
              </a:rPr>
              <a:t>Contenido</a:t>
            </a:r>
          </a:p>
        </p:txBody>
      </p:sp>
      <p:sp>
        <p:nvSpPr>
          <p:cNvPr id="3" name="Marcador de contenido 2"/>
          <p:cNvSpPr>
            <a:spLocks noGrp="1"/>
          </p:cNvSpPr>
          <p:nvPr>
            <p:ph idx="1"/>
          </p:nvPr>
        </p:nvSpPr>
        <p:spPr>
          <a:xfrm>
            <a:off x="457200" y="1610237"/>
            <a:ext cx="8229600" cy="2680733"/>
          </a:xfrm>
        </p:spPr>
        <p:txBody>
          <a:bodyPr>
            <a:normAutofit/>
          </a:bodyPr>
          <a:lstStyle/>
          <a:p>
            <a:pPr algn="just"/>
            <a:r>
              <a:rPr lang="es-CO" sz="2400" dirty="0">
                <a:latin typeface="Arial" panose="020B0604020202020204" pitchFamily="34" charset="0"/>
                <a:cs typeface="Arial" panose="020B0604020202020204" pitchFamily="34" charset="0"/>
              </a:rPr>
              <a:t>Introducción al plan estratégico de seguridad vial.</a:t>
            </a:r>
          </a:p>
          <a:p>
            <a:pPr algn="just"/>
            <a:r>
              <a:rPr lang="es-CO" sz="2400" dirty="0">
                <a:latin typeface="Arial" panose="020B0604020202020204" pitchFamily="34" charset="0"/>
                <a:cs typeface="Arial" panose="020B0604020202020204" pitchFamily="34" charset="0"/>
              </a:rPr>
              <a:t>Planificación de la seguridad vial.</a:t>
            </a:r>
          </a:p>
          <a:p>
            <a:pPr algn="just"/>
            <a:r>
              <a:rPr lang="es-CO" sz="2400" dirty="0">
                <a:latin typeface="Arial" panose="020B0604020202020204" pitchFamily="34" charset="0"/>
                <a:cs typeface="Arial" panose="020B0604020202020204" pitchFamily="34" charset="0"/>
              </a:rPr>
              <a:t>Implementación del plan estratégico de seguridad vial.</a:t>
            </a:r>
          </a:p>
          <a:p>
            <a:pPr algn="just"/>
            <a:r>
              <a:rPr lang="es-CO" sz="2400" dirty="0">
                <a:latin typeface="Arial" panose="020B0604020202020204" pitchFamily="34" charset="0"/>
                <a:cs typeface="Arial" panose="020B0604020202020204" pitchFamily="34" charset="0"/>
              </a:rPr>
              <a:t>Verificación  y seguimiento del plan estratégico de seguridad vial.</a:t>
            </a:r>
          </a:p>
          <a:p>
            <a:pPr algn="just"/>
            <a:r>
              <a:rPr lang="es-CO" sz="2400" dirty="0">
                <a:latin typeface="Arial" panose="020B0604020202020204" pitchFamily="34" charset="0"/>
                <a:cs typeface="Arial" panose="020B0604020202020204" pitchFamily="34" charset="0"/>
              </a:rPr>
              <a:t>Mejora continua. </a:t>
            </a:r>
            <a:endParaRPr lang="es-CO" dirty="0"/>
          </a:p>
          <a:p>
            <a:endParaRPr lang="es-ES_tradnl" dirty="0"/>
          </a:p>
        </p:txBody>
      </p:sp>
    </p:spTree>
    <p:extLst>
      <p:ext uri="{BB962C8B-B14F-4D97-AF65-F5344CB8AC3E}">
        <p14:creationId xmlns:p14="http://schemas.microsoft.com/office/powerpoint/2010/main" val="1125237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311813" y="769018"/>
            <a:ext cx="3592474" cy="617696"/>
          </a:xfrm>
        </p:spPr>
        <p:txBody>
          <a:bodyPr>
            <a:noAutofit/>
          </a:bodyPr>
          <a:lstStyle/>
          <a:p>
            <a:r>
              <a:rPr lang="es-MX" sz="2300" b="1" dirty="0">
                <a:solidFill>
                  <a:schemeClr val="tx2"/>
                </a:solidFill>
                <a:latin typeface="Arial" panose="020B0604020202020204" pitchFamily="34" charset="0"/>
                <a:ea typeface="+mn-ea"/>
                <a:cs typeface="Arial" panose="020B0604020202020204" pitchFamily="34" charset="0"/>
              </a:rPr>
              <a:t>Paso 14. Vías seguras administradas por la organización</a:t>
            </a:r>
            <a:endParaRPr lang="es-CO" sz="2700" dirty="0"/>
          </a:p>
        </p:txBody>
      </p:sp>
      <p:sp>
        <p:nvSpPr>
          <p:cNvPr id="7" name="CuadroTexto 6">
            <a:extLst>
              <a:ext uri="{FF2B5EF4-FFF2-40B4-BE49-F238E27FC236}">
                <a16:creationId xmlns:a16="http://schemas.microsoft.com/office/drawing/2014/main" id="{701D2A86-ED5E-DC3D-5C5C-1440C734F418}"/>
              </a:ext>
            </a:extLst>
          </p:cNvPr>
          <p:cNvSpPr txBox="1"/>
          <p:nvPr/>
        </p:nvSpPr>
        <p:spPr>
          <a:xfrm>
            <a:off x="311813" y="1713286"/>
            <a:ext cx="3592474" cy="2970044"/>
          </a:xfrm>
          <a:prstGeom prst="rect">
            <a:avLst/>
          </a:prstGeom>
          <a:noFill/>
        </p:spPr>
        <p:txBody>
          <a:bodyPr wrap="square">
            <a:spAutoFit/>
          </a:bodyPr>
          <a:lstStyle/>
          <a:p>
            <a:pPr algn="just"/>
            <a:r>
              <a:rPr lang="es-MX" sz="1700" dirty="0">
                <a:solidFill>
                  <a:srgbClr val="000000"/>
                </a:solidFill>
                <a:latin typeface="Arial" panose="020B0604020202020204" pitchFamily="34" charset="0"/>
              </a:rPr>
              <a:t>La organización debe documentar en un </a:t>
            </a:r>
            <a:r>
              <a:rPr lang="es-MX" sz="1700" dirty="0">
                <a:solidFill>
                  <a:srgbClr val="0070C0"/>
                </a:solidFill>
                <a:latin typeface="Arial" panose="020B0604020202020204" pitchFamily="34" charset="0"/>
              </a:rPr>
              <a:t>(1) protocolo de operación y mantenimiento de las vías públicas y/o privadas que tenga a cargo, que administre o que controle la organización, </a:t>
            </a:r>
            <a:r>
              <a:rPr lang="es-MX" sz="1700" dirty="0">
                <a:solidFill>
                  <a:srgbClr val="000000"/>
                </a:solidFill>
                <a:latin typeface="Arial" panose="020B0604020202020204" pitchFamily="34" charset="0"/>
              </a:rPr>
              <a:t>así mismo debe documentar los siniestros viales ocasionados por sus colaboradores en dichas vías o por terceros generando afectaciones a sus colaboradores.</a:t>
            </a:r>
          </a:p>
        </p:txBody>
      </p:sp>
      <p:sp>
        <p:nvSpPr>
          <p:cNvPr id="9" name="Título 3">
            <a:extLst>
              <a:ext uri="{FF2B5EF4-FFF2-40B4-BE49-F238E27FC236}">
                <a16:creationId xmlns:a16="http://schemas.microsoft.com/office/drawing/2014/main" id="{20F2623E-570F-4F7F-8947-41DE67ADC24D}"/>
              </a:ext>
            </a:extLst>
          </p:cNvPr>
          <p:cNvSpPr txBox="1">
            <a:spLocks/>
          </p:cNvSpPr>
          <p:nvPr/>
        </p:nvSpPr>
        <p:spPr>
          <a:xfrm>
            <a:off x="4105581" y="573066"/>
            <a:ext cx="4981515" cy="6176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300" b="1" dirty="0">
                <a:solidFill>
                  <a:schemeClr val="tx2"/>
                </a:solidFill>
                <a:latin typeface="Arial" panose="020B0604020202020204" pitchFamily="34" charset="0"/>
                <a:ea typeface="+mn-ea"/>
                <a:cs typeface="Arial" panose="020B0604020202020204" pitchFamily="34" charset="0"/>
              </a:rPr>
              <a:t>Paso 15. Planificación de desplazamientos laborales</a:t>
            </a:r>
            <a:endParaRPr lang="es-CO" sz="2300" b="1" dirty="0">
              <a:solidFill>
                <a:schemeClr val="tx2"/>
              </a:solidFill>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60E4050F-E896-4CFE-BB61-0FED0CC9D67F}"/>
              </a:ext>
            </a:extLst>
          </p:cNvPr>
          <p:cNvSpPr txBox="1"/>
          <p:nvPr/>
        </p:nvSpPr>
        <p:spPr>
          <a:xfrm>
            <a:off x="4519182" y="1294701"/>
            <a:ext cx="4154314" cy="3416320"/>
          </a:xfrm>
          <a:prstGeom prst="rect">
            <a:avLst/>
          </a:prstGeom>
          <a:noFill/>
        </p:spPr>
        <p:txBody>
          <a:bodyPr wrap="square">
            <a:spAutoFit/>
          </a:bodyPr>
          <a:lstStyle/>
          <a:p>
            <a:pPr algn="just"/>
            <a:r>
              <a:rPr lang="es-MX" dirty="0">
                <a:solidFill>
                  <a:srgbClr val="000000"/>
                </a:solidFill>
                <a:latin typeface="Arial" panose="020B0604020202020204" pitchFamily="34" charset="0"/>
              </a:rPr>
              <a:t>La organización debe documentar uno (1) o varios procedimientos para la </a:t>
            </a:r>
            <a:r>
              <a:rPr lang="es-MX" b="1" dirty="0">
                <a:solidFill>
                  <a:srgbClr val="0070C0"/>
                </a:solidFill>
                <a:latin typeface="Arial" panose="020B0604020202020204" pitchFamily="34" charset="0"/>
              </a:rPr>
              <a:t>planificación de desplazamientos laborales de los colaboradores de la organización, incluyendo las salidas extramurales (salidas de integración, salidas pedagógicas), teniendo en cuenta los riesgos en relación con la seguridad vial y el sistema seguro, la identificación de rutas con puntos críticos de siniestralidad vial, riesgos en ruta.</a:t>
            </a:r>
            <a:endParaRPr lang="es-MX" b="1" dirty="0">
              <a:solidFill>
                <a:srgbClr val="000000"/>
              </a:solidFill>
              <a:highlight>
                <a:srgbClr val="FFFF00"/>
              </a:highlight>
              <a:latin typeface="Arial" panose="020B0604020202020204" pitchFamily="34" charset="0"/>
            </a:endParaRPr>
          </a:p>
        </p:txBody>
      </p:sp>
    </p:spTree>
    <p:extLst>
      <p:ext uri="{BB962C8B-B14F-4D97-AF65-F5344CB8AC3E}">
        <p14:creationId xmlns:p14="http://schemas.microsoft.com/office/powerpoint/2010/main" val="890590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628650" y="490142"/>
            <a:ext cx="7886700" cy="617696"/>
          </a:xfrm>
        </p:spPr>
        <p:txBody>
          <a:bodyPr>
            <a:noAutofit/>
          </a:bodyPr>
          <a:lstStyle/>
          <a:p>
            <a:r>
              <a:rPr lang="es-MX" sz="2300" b="1" dirty="0">
                <a:solidFill>
                  <a:schemeClr val="tx2"/>
                </a:solidFill>
                <a:latin typeface="Arial" panose="020B0604020202020204" pitchFamily="34" charset="0"/>
                <a:ea typeface="+mn-ea"/>
                <a:cs typeface="Arial" panose="020B0604020202020204" pitchFamily="34" charset="0"/>
              </a:rPr>
              <a:t>Paso 16. Inspección de vehículos y equipos</a:t>
            </a:r>
            <a:endParaRPr lang="es-CO" sz="2300" b="1" dirty="0">
              <a:solidFill>
                <a:schemeClr val="tx2"/>
              </a:solidFill>
              <a:latin typeface="Arial" panose="020B0604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701D2A86-ED5E-DC3D-5C5C-1440C734F418}"/>
              </a:ext>
            </a:extLst>
          </p:cNvPr>
          <p:cNvSpPr txBox="1"/>
          <p:nvPr/>
        </p:nvSpPr>
        <p:spPr>
          <a:xfrm>
            <a:off x="469163" y="1136040"/>
            <a:ext cx="8419656" cy="1631216"/>
          </a:xfrm>
          <a:prstGeom prst="rect">
            <a:avLst/>
          </a:prstGeom>
          <a:noFill/>
        </p:spPr>
        <p:txBody>
          <a:bodyPr wrap="square">
            <a:spAutoFit/>
          </a:bodyPr>
          <a:lstStyle/>
          <a:p>
            <a:pPr algn="just"/>
            <a:r>
              <a:rPr lang="es-MX" sz="2000" dirty="0">
                <a:solidFill>
                  <a:srgbClr val="000000"/>
                </a:solidFill>
                <a:latin typeface="Arial" panose="020B0604020202020204" pitchFamily="34" charset="0"/>
              </a:rPr>
              <a:t>El procedimiento debe contener como mínimo: </a:t>
            </a:r>
            <a:r>
              <a:rPr lang="es-MX" sz="2000" b="1" dirty="0">
                <a:solidFill>
                  <a:srgbClr val="0070C0"/>
                </a:solidFill>
                <a:latin typeface="Arial" panose="020B0604020202020204" pitchFamily="34" charset="0"/>
              </a:rPr>
              <a:t>los responsables de realizar la inspección preoperacional y los responsables del control de las inspecciones; y criterios y condiciones de conservación de los registros de las inspecciones preoperacionales realizadas en el último año.</a:t>
            </a:r>
            <a:endParaRPr lang="es-MX" sz="2000" b="1" dirty="0">
              <a:solidFill>
                <a:srgbClr val="0070C0"/>
              </a:solidFill>
              <a:highlight>
                <a:srgbClr val="FFFF00"/>
              </a:highlight>
              <a:latin typeface="Arial" panose="020B0604020202020204" pitchFamily="34" charset="0"/>
            </a:endParaRPr>
          </a:p>
        </p:txBody>
      </p:sp>
      <p:sp>
        <p:nvSpPr>
          <p:cNvPr id="9" name="CuadroTexto 8">
            <a:extLst>
              <a:ext uri="{FF2B5EF4-FFF2-40B4-BE49-F238E27FC236}">
                <a16:creationId xmlns:a16="http://schemas.microsoft.com/office/drawing/2014/main" id="{35529E64-EC92-468D-A32D-43F583F58B83}"/>
              </a:ext>
            </a:extLst>
          </p:cNvPr>
          <p:cNvSpPr txBox="1"/>
          <p:nvPr/>
        </p:nvSpPr>
        <p:spPr>
          <a:xfrm>
            <a:off x="469163" y="2823508"/>
            <a:ext cx="8515349" cy="1631216"/>
          </a:xfrm>
          <a:prstGeom prst="rect">
            <a:avLst/>
          </a:prstGeom>
          <a:noFill/>
        </p:spPr>
        <p:txBody>
          <a:bodyPr wrap="square">
            <a:spAutoFit/>
          </a:bodyPr>
          <a:lstStyle/>
          <a:p>
            <a:pPr algn="just"/>
            <a:r>
              <a:rPr lang="es-MX" sz="2000" dirty="0">
                <a:solidFill>
                  <a:srgbClr val="000000"/>
                </a:solidFill>
                <a:latin typeface="Arial" panose="020B0604020202020204" pitchFamily="34" charset="0"/>
              </a:rPr>
              <a:t>El mecanismo o formato de registro de la inspección preoperacional diaria al menos debe contener la lista de chequeo que permita verificar la disponibilidad de los elementos a inspeccionar, el buen funcionamiento del vehículo, su estado y los niveles aceptables para el funcionamiento y la seguridad del vehículo y de sus ocupantes.</a:t>
            </a:r>
            <a:endParaRPr lang="es-MX" sz="2000" b="1" dirty="0">
              <a:solidFill>
                <a:srgbClr val="000000"/>
              </a:solidFill>
              <a:highlight>
                <a:srgbClr val="FFFF00"/>
              </a:highlight>
              <a:latin typeface="Arial" panose="020B0604020202020204" pitchFamily="34" charset="0"/>
            </a:endParaRPr>
          </a:p>
        </p:txBody>
      </p:sp>
    </p:spTree>
    <p:extLst>
      <p:ext uri="{BB962C8B-B14F-4D97-AF65-F5344CB8AC3E}">
        <p14:creationId xmlns:p14="http://schemas.microsoft.com/office/powerpoint/2010/main" val="357362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7" name="CuadroTexto 6">
            <a:extLst>
              <a:ext uri="{FF2B5EF4-FFF2-40B4-BE49-F238E27FC236}">
                <a16:creationId xmlns:a16="http://schemas.microsoft.com/office/drawing/2014/main" id="{701D2A86-ED5E-DC3D-5C5C-1440C734F418}"/>
              </a:ext>
            </a:extLst>
          </p:cNvPr>
          <p:cNvSpPr txBox="1"/>
          <p:nvPr/>
        </p:nvSpPr>
        <p:spPr>
          <a:xfrm>
            <a:off x="543591" y="762139"/>
            <a:ext cx="7635797" cy="3416320"/>
          </a:xfrm>
          <a:prstGeom prst="rect">
            <a:avLst/>
          </a:prstGeom>
          <a:noFill/>
        </p:spPr>
        <p:txBody>
          <a:bodyPr wrap="square">
            <a:spAutoFit/>
          </a:bodyPr>
          <a:lstStyle/>
          <a:p>
            <a:pPr algn="just"/>
            <a:r>
              <a:rPr lang="es-MX" b="1" dirty="0">
                <a:solidFill>
                  <a:srgbClr val="000000"/>
                </a:solidFill>
                <a:latin typeface="Arial" panose="020B0604020202020204" pitchFamily="34" charset="0"/>
              </a:rPr>
              <a:t>Los principales elementos a inspeccionar son:</a:t>
            </a:r>
          </a:p>
          <a:p>
            <a:pPr algn="just"/>
            <a:r>
              <a:rPr lang="es-MX" dirty="0">
                <a:solidFill>
                  <a:srgbClr val="000000"/>
                </a:solidFill>
                <a:latin typeface="Arial" panose="020B0604020202020204" pitchFamily="34" charset="0"/>
              </a:rPr>
              <a:t>- Documentos del vehículo y del conductor: licencia de tránsito. SOAT, revisión técnico-mecánica, licencia de conducción y cédula de ciudadanía.</a:t>
            </a:r>
          </a:p>
          <a:p>
            <a:pPr algn="just"/>
            <a:r>
              <a:rPr lang="es-MX" dirty="0">
                <a:solidFill>
                  <a:srgbClr val="000000"/>
                </a:solidFill>
                <a:latin typeface="Arial" panose="020B0604020202020204" pitchFamily="34" charset="0"/>
              </a:rPr>
              <a:t>- Luces (externas e internas del vehículo, incluyendo direccionales)</a:t>
            </a:r>
          </a:p>
          <a:p>
            <a:pPr algn="just"/>
            <a:r>
              <a:rPr lang="es-MX" dirty="0">
                <a:solidFill>
                  <a:srgbClr val="000000"/>
                </a:solidFill>
                <a:latin typeface="Arial" panose="020B0604020202020204" pitchFamily="34" charset="0"/>
              </a:rPr>
              <a:t>- Llantas (incluyendo llantas de repuesto para vehículos)</a:t>
            </a:r>
          </a:p>
          <a:p>
            <a:pPr algn="just"/>
            <a:r>
              <a:rPr lang="es-MX" dirty="0">
                <a:solidFill>
                  <a:srgbClr val="000000"/>
                </a:solidFill>
                <a:latin typeface="Arial" panose="020B0604020202020204" pitchFamily="34" charset="0"/>
              </a:rPr>
              <a:t>- Fluidos</a:t>
            </a:r>
          </a:p>
          <a:p>
            <a:pPr algn="just"/>
            <a:r>
              <a:rPr lang="es-MX" dirty="0">
                <a:solidFill>
                  <a:srgbClr val="000000"/>
                </a:solidFill>
                <a:latin typeface="Arial" panose="020B0604020202020204" pitchFamily="34" charset="0"/>
              </a:rPr>
              <a:t>- Cinturones de seguridad (vehículos)</a:t>
            </a:r>
          </a:p>
          <a:p>
            <a:pPr algn="just"/>
            <a:r>
              <a:rPr lang="es-MX" dirty="0">
                <a:solidFill>
                  <a:srgbClr val="000000"/>
                </a:solidFill>
                <a:latin typeface="Arial" panose="020B0604020202020204" pitchFamily="34" charset="0"/>
              </a:rPr>
              <a:t>- Limpia brisas (vehículos)</a:t>
            </a:r>
          </a:p>
          <a:p>
            <a:pPr algn="just"/>
            <a:r>
              <a:rPr lang="es-MX" dirty="0">
                <a:solidFill>
                  <a:srgbClr val="000000"/>
                </a:solidFill>
                <a:latin typeface="Arial" panose="020B0604020202020204" pitchFamily="34" charset="0"/>
              </a:rPr>
              <a:t>- Espejos</a:t>
            </a:r>
          </a:p>
          <a:p>
            <a:pPr algn="just"/>
            <a:r>
              <a:rPr lang="es-MX" dirty="0">
                <a:solidFill>
                  <a:srgbClr val="000000"/>
                </a:solidFill>
                <a:latin typeface="Arial" panose="020B0604020202020204" pitchFamily="34" charset="0"/>
              </a:rPr>
              <a:t>- Equipo de prevención y seguridad</a:t>
            </a:r>
          </a:p>
          <a:p>
            <a:pPr algn="just"/>
            <a:r>
              <a:rPr lang="es-MX" dirty="0">
                <a:solidFill>
                  <a:srgbClr val="000000"/>
                </a:solidFill>
                <a:latin typeface="Arial" panose="020B0604020202020204" pitchFamily="34" charset="0"/>
              </a:rPr>
              <a:t>- Casco (motocicletas)</a:t>
            </a:r>
          </a:p>
        </p:txBody>
      </p:sp>
    </p:spTree>
    <p:extLst>
      <p:ext uri="{BB962C8B-B14F-4D97-AF65-F5344CB8AC3E}">
        <p14:creationId xmlns:p14="http://schemas.microsoft.com/office/powerpoint/2010/main" val="41252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628650" y="825981"/>
            <a:ext cx="7886700" cy="617696"/>
          </a:xfrm>
        </p:spPr>
        <p:txBody>
          <a:bodyPr>
            <a:noAutofit/>
          </a:bodyPr>
          <a:lstStyle/>
          <a:p>
            <a:r>
              <a:rPr lang="es-MX" sz="2300" b="1" dirty="0">
                <a:solidFill>
                  <a:schemeClr val="tx2"/>
                </a:solidFill>
                <a:latin typeface="Arial" panose="020B0604020202020204" pitchFamily="34" charset="0"/>
                <a:ea typeface="+mn-ea"/>
                <a:cs typeface="Arial" panose="020B0604020202020204" pitchFamily="34" charset="0"/>
              </a:rPr>
              <a:t>Paso 17  Mantenimiento y control de vehículos seguros y equipos</a:t>
            </a:r>
            <a:endParaRPr lang="es-CO" sz="2300" b="1" dirty="0">
              <a:solidFill>
                <a:schemeClr val="tx2"/>
              </a:solidFill>
              <a:latin typeface="Arial" panose="020B0604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701D2A86-ED5E-DC3D-5C5C-1440C734F418}"/>
              </a:ext>
            </a:extLst>
          </p:cNvPr>
          <p:cNvSpPr txBox="1"/>
          <p:nvPr/>
        </p:nvSpPr>
        <p:spPr>
          <a:xfrm>
            <a:off x="628650" y="1687245"/>
            <a:ext cx="7635797" cy="2308324"/>
          </a:xfrm>
          <a:prstGeom prst="rect">
            <a:avLst/>
          </a:prstGeom>
          <a:noFill/>
        </p:spPr>
        <p:txBody>
          <a:bodyPr wrap="square">
            <a:spAutoFit/>
          </a:bodyPr>
          <a:lstStyle/>
          <a:p>
            <a:pPr algn="just"/>
            <a:r>
              <a:rPr lang="es-MX" dirty="0">
                <a:solidFill>
                  <a:srgbClr val="000000"/>
                </a:solidFill>
                <a:latin typeface="Arial" panose="020B0604020202020204" pitchFamily="34" charset="0"/>
              </a:rPr>
              <a:t>La organización debe diseñar e implementar uno (1) o varios planes de mantenimiento preventivo para vehículos automotores y no automotores que se utilizan para los desplazamientos laborales al servicio de la organización</a:t>
            </a:r>
            <a:r>
              <a:rPr lang="es-MX" dirty="0">
                <a:solidFill>
                  <a:srgbClr val="0070C0"/>
                </a:solidFill>
                <a:latin typeface="Arial" panose="020B0604020202020204" pitchFamily="34" charset="0"/>
              </a:rPr>
              <a:t>. Realizar el mantenimiento periódico de los vehículos y equipos, teniendo como insumos: los informes de inspección preoperacional. reportes de condiciones inseguras, riesgos de la operación, manuales y/o fichas técnicas de los proveedores y/o las recomendaciones de los fabricantes de vehículos y equipos.</a:t>
            </a:r>
          </a:p>
        </p:txBody>
      </p:sp>
    </p:spTree>
    <p:extLst>
      <p:ext uri="{BB962C8B-B14F-4D97-AF65-F5344CB8AC3E}">
        <p14:creationId xmlns:p14="http://schemas.microsoft.com/office/powerpoint/2010/main" val="3919068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503199" y="379368"/>
            <a:ext cx="7886700" cy="617696"/>
          </a:xfrm>
        </p:spPr>
        <p:txBody>
          <a:bodyPr>
            <a:noAutofit/>
          </a:bodyPr>
          <a:lstStyle/>
          <a:p>
            <a:r>
              <a:rPr lang="es-MX" sz="2300" b="1" dirty="0">
                <a:solidFill>
                  <a:schemeClr val="tx2"/>
                </a:solidFill>
                <a:latin typeface="Arial" panose="020B0604020202020204" pitchFamily="34" charset="0"/>
                <a:ea typeface="+mn-ea"/>
                <a:cs typeface="Arial" panose="020B0604020202020204" pitchFamily="34" charset="0"/>
              </a:rPr>
              <a:t>Paso 18 Gestión del Cambio y Gestión de Contratistas </a:t>
            </a:r>
            <a:endParaRPr lang="es-CO" sz="2300" b="1" dirty="0">
              <a:solidFill>
                <a:schemeClr val="tx2"/>
              </a:solidFill>
              <a:latin typeface="Arial" panose="020B0604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701D2A86-ED5E-DC3D-5C5C-1440C734F418}"/>
              </a:ext>
            </a:extLst>
          </p:cNvPr>
          <p:cNvSpPr txBox="1"/>
          <p:nvPr/>
        </p:nvSpPr>
        <p:spPr>
          <a:xfrm>
            <a:off x="628652" y="1049218"/>
            <a:ext cx="3852914" cy="3539430"/>
          </a:xfrm>
          <a:prstGeom prst="rect">
            <a:avLst/>
          </a:prstGeom>
          <a:noFill/>
        </p:spPr>
        <p:txBody>
          <a:bodyPr wrap="square">
            <a:spAutoFit/>
          </a:bodyPr>
          <a:lstStyle/>
          <a:p>
            <a:pPr algn="just"/>
            <a:r>
              <a:rPr lang="es-MX" sz="1600" dirty="0">
                <a:solidFill>
                  <a:srgbClr val="000000"/>
                </a:solidFill>
                <a:latin typeface="Arial" panose="020B0604020202020204" pitchFamily="34" charset="0"/>
              </a:rPr>
              <a:t>Para la </a:t>
            </a:r>
            <a:r>
              <a:rPr lang="es-MX" sz="1600" b="1" dirty="0">
                <a:solidFill>
                  <a:srgbClr val="375682"/>
                </a:solidFill>
                <a:latin typeface="Arial" panose="020B0604020202020204" pitchFamily="34" charset="0"/>
              </a:rPr>
              <a:t>Gestión del Cambio,</a:t>
            </a:r>
            <a:r>
              <a:rPr lang="es-MX" sz="1600" dirty="0">
                <a:solidFill>
                  <a:srgbClr val="000000"/>
                </a:solidFill>
                <a:latin typeface="Arial" panose="020B0604020202020204" pitchFamily="34" charset="0"/>
              </a:rPr>
              <a:t> la organización debe disponer de un (1) procedimiento para evaluar los impactos que puedan generan cambios externos e internos en la seguridad vial Dichos cambios pueden ser: </a:t>
            </a:r>
            <a:r>
              <a:rPr lang="es-MX" sz="1600" dirty="0">
                <a:solidFill>
                  <a:srgbClr val="0070C0"/>
                </a:solidFill>
                <a:latin typeface="Arial" panose="020B0604020202020204" pitchFamily="34" charset="0"/>
              </a:rPr>
              <a:t>nuevas rutas, nuevas tecnologías para vehículos o equipos, nueva legislación, nuevos clientes, nuevos productos y servicios, entre otros. El impacto de los cambios planeados y no planeados debe ser analizado y gestionado previamente para prevenir riesgos y consecuencias en la seguridad vial de la organización</a:t>
            </a:r>
          </a:p>
        </p:txBody>
      </p:sp>
      <p:sp>
        <p:nvSpPr>
          <p:cNvPr id="9" name="CuadroTexto 8">
            <a:extLst>
              <a:ext uri="{FF2B5EF4-FFF2-40B4-BE49-F238E27FC236}">
                <a16:creationId xmlns:a16="http://schemas.microsoft.com/office/drawing/2014/main" id="{11C12094-AA51-4F33-8218-289B7247F403}"/>
              </a:ext>
            </a:extLst>
          </p:cNvPr>
          <p:cNvSpPr txBox="1"/>
          <p:nvPr/>
        </p:nvSpPr>
        <p:spPr>
          <a:xfrm>
            <a:off x="4662436" y="1049218"/>
            <a:ext cx="3933036" cy="2585323"/>
          </a:xfrm>
          <a:prstGeom prst="rect">
            <a:avLst/>
          </a:prstGeom>
          <a:noFill/>
        </p:spPr>
        <p:txBody>
          <a:bodyPr wrap="square">
            <a:spAutoFit/>
          </a:bodyPr>
          <a:lstStyle/>
          <a:p>
            <a:pPr algn="just"/>
            <a:r>
              <a:rPr lang="es-MX" dirty="0">
                <a:solidFill>
                  <a:srgbClr val="000000"/>
                </a:solidFill>
                <a:latin typeface="Arial" panose="020B0604020202020204" pitchFamily="34" charset="0"/>
              </a:rPr>
              <a:t>Respecto de la </a:t>
            </a:r>
            <a:r>
              <a:rPr lang="es-MX" b="1" dirty="0">
                <a:solidFill>
                  <a:srgbClr val="375682"/>
                </a:solidFill>
                <a:latin typeface="Arial" panose="020B0604020202020204" pitchFamily="34" charset="0"/>
              </a:rPr>
              <a:t>Gestión de Contratistas,</a:t>
            </a:r>
            <a:r>
              <a:rPr lang="es-MX" dirty="0">
                <a:solidFill>
                  <a:srgbClr val="000000"/>
                </a:solidFill>
                <a:latin typeface="Arial" panose="020B0604020202020204" pitchFamily="34" charset="0"/>
              </a:rPr>
              <a:t> la organización debe documentar uno (1) o </a:t>
            </a:r>
            <a:r>
              <a:rPr lang="es-MX" dirty="0">
                <a:solidFill>
                  <a:srgbClr val="0070C0"/>
                </a:solidFill>
                <a:latin typeface="Arial" panose="020B0604020202020204" pitchFamily="34" charset="0"/>
              </a:rPr>
              <a:t>varios protocolos o manuales para implementar acciones y medidas que le garanticen el cumplimiento del objetivo del PESV </a:t>
            </a:r>
            <a:r>
              <a:rPr lang="es-MX" dirty="0">
                <a:solidFill>
                  <a:srgbClr val="000000"/>
                </a:solidFill>
                <a:latin typeface="Arial" panose="020B0604020202020204" pitchFamily="34" charset="0"/>
              </a:rPr>
              <a:t>y la gestión de la seguridad vial por parte de sus contratistas o terceros.</a:t>
            </a:r>
            <a:endParaRPr lang="es-MX" dirty="0">
              <a:solidFill>
                <a:srgbClr val="000000"/>
              </a:solidFill>
              <a:highlight>
                <a:srgbClr val="FFFF00"/>
              </a:highlight>
              <a:latin typeface="Arial" panose="020B0604020202020204" pitchFamily="34" charset="0"/>
            </a:endParaRPr>
          </a:p>
        </p:txBody>
      </p:sp>
    </p:spTree>
    <p:extLst>
      <p:ext uri="{BB962C8B-B14F-4D97-AF65-F5344CB8AC3E}">
        <p14:creationId xmlns:p14="http://schemas.microsoft.com/office/powerpoint/2010/main" val="6275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668712" y="460170"/>
            <a:ext cx="7886700" cy="617696"/>
          </a:xfrm>
        </p:spPr>
        <p:txBody>
          <a:bodyPr>
            <a:noAutofit/>
          </a:bodyPr>
          <a:lstStyle/>
          <a:p>
            <a:r>
              <a:rPr lang="es-MX" sz="2300" b="1" dirty="0">
                <a:solidFill>
                  <a:schemeClr val="tx2"/>
                </a:solidFill>
                <a:latin typeface="Arial" panose="020B0604020202020204" pitchFamily="34" charset="0"/>
                <a:ea typeface="+mn-ea"/>
                <a:cs typeface="Arial" panose="020B0604020202020204" pitchFamily="34" charset="0"/>
              </a:rPr>
              <a:t>Paso 19. Archivo y retención documental</a:t>
            </a:r>
            <a:endParaRPr lang="es-CO" sz="2100" dirty="0"/>
          </a:p>
        </p:txBody>
      </p:sp>
      <p:sp>
        <p:nvSpPr>
          <p:cNvPr id="7" name="CuadroTexto 6">
            <a:extLst>
              <a:ext uri="{FF2B5EF4-FFF2-40B4-BE49-F238E27FC236}">
                <a16:creationId xmlns:a16="http://schemas.microsoft.com/office/drawing/2014/main" id="{701D2A86-ED5E-DC3D-5C5C-1440C734F418}"/>
              </a:ext>
            </a:extLst>
          </p:cNvPr>
          <p:cNvSpPr txBox="1"/>
          <p:nvPr/>
        </p:nvSpPr>
        <p:spPr>
          <a:xfrm>
            <a:off x="628651" y="1049218"/>
            <a:ext cx="7635797" cy="2585323"/>
          </a:xfrm>
          <a:prstGeom prst="rect">
            <a:avLst/>
          </a:prstGeom>
          <a:noFill/>
        </p:spPr>
        <p:txBody>
          <a:bodyPr wrap="square">
            <a:spAutoFit/>
          </a:bodyPr>
          <a:lstStyle/>
          <a:p>
            <a:pPr algn="just"/>
            <a:r>
              <a:rPr lang="es-MX" dirty="0">
                <a:solidFill>
                  <a:srgbClr val="000000"/>
                </a:solidFill>
                <a:latin typeface="Arial" panose="020B0604020202020204" pitchFamily="34" charset="0"/>
              </a:rPr>
              <a:t>La organización debe establecer un (1) procedimiento para mantener disponible, debidamente controlada y actualizada la documentación del Plan Estratégico de Seguridad Vial y la retención documental de registros y evidencias que soportan la implementación del PESV </a:t>
            </a:r>
            <a:r>
              <a:rPr lang="es-MX" dirty="0">
                <a:solidFill>
                  <a:srgbClr val="0070C0"/>
                </a:solidFill>
                <a:latin typeface="Arial" panose="020B0604020202020204" pitchFamily="34" charset="0"/>
              </a:rPr>
              <a:t>asegurando su identificación, legibilidad, accesibilidad y protección contra daños o perdida, los cuales deben almacenarse al menos por cinco (5) años, salvo norma especial en contrario; excepto los registros de las inspecciones preoperacionales que deben ser almacenados por un (1) año.</a:t>
            </a:r>
          </a:p>
        </p:txBody>
      </p:sp>
    </p:spTree>
    <p:extLst>
      <p:ext uri="{BB962C8B-B14F-4D97-AF65-F5344CB8AC3E}">
        <p14:creationId xmlns:p14="http://schemas.microsoft.com/office/powerpoint/2010/main" val="981217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5BA675AA-55B6-4E38-A661-7D55EE1C2E10}"/>
              </a:ext>
            </a:extLst>
          </p:cNvPr>
          <p:cNvSpPr txBox="1">
            <a:spLocks/>
          </p:cNvSpPr>
          <p:nvPr/>
        </p:nvSpPr>
        <p:spPr>
          <a:xfrm>
            <a:off x="206367" y="1707279"/>
            <a:ext cx="8269794" cy="132732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CO" sz="3200" b="1" dirty="0">
                <a:solidFill>
                  <a:schemeClr val="tx2"/>
                </a:solidFill>
                <a:latin typeface="Arial" panose="020B0604020202020204" pitchFamily="34" charset="0"/>
                <a:ea typeface="+mn-ea"/>
                <a:cs typeface="Arial" panose="020B0604020202020204" pitchFamily="34" charset="0"/>
              </a:rPr>
              <a:t>4. </a:t>
            </a:r>
            <a:r>
              <a:rPr lang="es-MX" sz="3200" b="1" dirty="0">
                <a:solidFill>
                  <a:schemeClr val="tx2"/>
                </a:solidFill>
                <a:latin typeface="Arial" panose="020B0604020202020204" pitchFamily="34" charset="0"/>
                <a:ea typeface="+mn-ea"/>
                <a:cs typeface="Arial" panose="020B0604020202020204" pitchFamily="34" charset="0"/>
              </a:rPr>
              <a:t>Seguimiento y Mejora del PESV</a:t>
            </a:r>
          </a:p>
        </p:txBody>
      </p:sp>
    </p:spTree>
    <p:extLst>
      <p:ext uri="{BB962C8B-B14F-4D97-AF65-F5344CB8AC3E}">
        <p14:creationId xmlns:p14="http://schemas.microsoft.com/office/powerpoint/2010/main" val="3820707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graphicFrame>
        <p:nvGraphicFramePr>
          <p:cNvPr id="9" name="Tabla 8">
            <a:extLst>
              <a:ext uri="{FF2B5EF4-FFF2-40B4-BE49-F238E27FC236}">
                <a16:creationId xmlns:a16="http://schemas.microsoft.com/office/drawing/2014/main" id="{377B59DC-9E9E-42FC-6D13-C950023D2C2B}"/>
              </a:ext>
            </a:extLst>
          </p:cNvPr>
          <p:cNvGraphicFramePr>
            <a:graphicFrameLocks noGrp="1"/>
          </p:cNvGraphicFramePr>
          <p:nvPr>
            <p:extLst>
              <p:ext uri="{D42A27DB-BD31-4B8C-83A1-F6EECF244321}">
                <p14:modId xmlns:p14="http://schemas.microsoft.com/office/powerpoint/2010/main" val="4274241923"/>
              </p:ext>
            </p:extLst>
          </p:nvPr>
        </p:nvGraphicFramePr>
        <p:xfrm>
          <a:off x="1005840" y="1165861"/>
          <a:ext cx="7208518" cy="2567940"/>
        </p:xfrm>
        <a:graphic>
          <a:graphicData uri="http://schemas.openxmlformats.org/drawingml/2006/table">
            <a:tbl>
              <a:tblPr/>
              <a:tblGrid>
                <a:gridCol w="3012515">
                  <a:extLst>
                    <a:ext uri="{9D8B030D-6E8A-4147-A177-3AD203B41FA5}">
                      <a16:colId xmlns:a16="http://schemas.microsoft.com/office/drawing/2014/main" val="804775947"/>
                    </a:ext>
                  </a:extLst>
                </a:gridCol>
                <a:gridCol w="1736807">
                  <a:extLst>
                    <a:ext uri="{9D8B030D-6E8A-4147-A177-3AD203B41FA5}">
                      <a16:colId xmlns:a16="http://schemas.microsoft.com/office/drawing/2014/main" val="1013163431"/>
                    </a:ext>
                  </a:extLst>
                </a:gridCol>
                <a:gridCol w="1229598">
                  <a:extLst>
                    <a:ext uri="{9D8B030D-6E8A-4147-A177-3AD203B41FA5}">
                      <a16:colId xmlns:a16="http://schemas.microsoft.com/office/drawing/2014/main" val="2196244285"/>
                    </a:ext>
                  </a:extLst>
                </a:gridCol>
                <a:gridCol w="1229598">
                  <a:extLst>
                    <a:ext uri="{9D8B030D-6E8A-4147-A177-3AD203B41FA5}">
                      <a16:colId xmlns:a16="http://schemas.microsoft.com/office/drawing/2014/main" val="3560237696"/>
                    </a:ext>
                  </a:extLst>
                </a:gridCol>
              </a:tblGrid>
              <a:tr h="300749">
                <a:tc rowSpan="2">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Pasos del PESV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b"/>
                      <a:r>
                        <a:rPr lang="es-CO" sz="1200" b="0" i="0" u="none" strike="noStrike" dirty="0">
                          <a:solidFill>
                            <a:srgbClr val="000000"/>
                          </a:solidFill>
                          <a:effectLst/>
                          <a:latin typeface="Calibri" panose="020F0502020204030204" pitchFamily="34" charset="0"/>
                        </a:rPr>
                        <a:t>Niveles del PESV</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725343071"/>
                  </a:ext>
                </a:extLst>
              </a:tr>
              <a:tr h="300749">
                <a:tc vMerge="1">
                  <a:txBody>
                    <a:bodyPr/>
                    <a:lstStyle/>
                    <a:p>
                      <a:endParaRPr lang="es-CO"/>
                    </a:p>
                  </a:txBody>
                  <a:tcPr/>
                </a:tc>
                <a:tc>
                  <a:txBody>
                    <a:bodyPr/>
                    <a:lstStyle/>
                    <a:p>
                      <a:pPr algn="ctr" fontAlgn="b"/>
                      <a:r>
                        <a:rPr lang="es-CO" sz="1200" b="0" i="0" u="none" strike="noStrike" dirty="0">
                          <a:solidFill>
                            <a:srgbClr val="000000"/>
                          </a:solidFill>
                          <a:effectLst/>
                          <a:latin typeface="Arial" panose="020B0604020202020204" pitchFamily="34" charset="0"/>
                          <a:cs typeface="Arial" panose="020B0604020202020204" pitchFamily="34" charset="0"/>
                        </a:rPr>
                        <a:t>Básico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200" b="0" i="0" u="none" strike="noStrike" dirty="0">
                          <a:solidFill>
                            <a:srgbClr val="000000"/>
                          </a:solidFill>
                          <a:effectLst/>
                          <a:latin typeface="Arial" panose="020B0604020202020204" pitchFamily="34" charset="0"/>
                          <a:cs typeface="Arial" panose="020B0604020202020204" pitchFamily="34" charset="0"/>
                        </a:rPr>
                        <a:t>Estándar</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200" b="0" i="0" u="none" strike="noStrike" dirty="0">
                          <a:solidFill>
                            <a:srgbClr val="000000"/>
                          </a:solidFill>
                          <a:effectLst/>
                          <a:latin typeface="Arial" panose="020B0604020202020204" pitchFamily="34" charset="0"/>
                          <a:cs typeface="Arial" panose="020B0604020202020204" pitchFamily="34" charset="0"/>
                        </a:rPr>
                        <a:t>Avanzado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3451267"/>
                  </a:ext>
                </a:extLst>
              </a:tr>
              <a:tr h="694038">
                <a:tc>
                  <a:txBody>
                    <a:bodyPr/>
                    <a:lstStyle/>
                    <a:p>
                      <a:pPr>
                        <a:lnSpc>
                          <a:spcPts val="1224"/>
                        </a:lnSpc>
                      </a:pPr>
                      <a:r>
                        <a:rPr lang="es-MX" sz="1200" dirty="0">
                          <a:effectLst/>
                          <a:latin typeface="Arial" panose="020B0604020202020204" pitchFamily="34" charset="0"/>
                          <a:cs typeface="Arial" panose="020B0604020202020204" pitchFamily="34" charset="0"/>
                        </a:rPr>
                        <a:t>20. Indicadores y reporte de autogestión PESV</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nSpc>
                          <a:spcPts val="1224"/>
                        </a:lnSpc>
                      </a:pPr>
                      <a:r>
                        <a:rPr lang="es-CO" sz="1200" dirty="0">
                          <a:effectLst/>
                          <a:latin typeface="Arial" panose="020B0604020202020204" pitchFamily="34" charset="0"/>
                          <a:cs typeface="Arial" panose="020B0604020202020204" pitchFamily="34" charset="0"/>
                        </a:rPr>
                        <a:t>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nSpc>
                          <a:spcPts val="1224"/>
                        </a:lnSpc>
                      </a:pPr>
                      <a:r>
                        <a:rPr lang="es-CO" sz="1200">
                          <a:effectLst/>
                          <a:latin typeface="Arial" panose="020B0604020202020204" pitchFamily="34" charset="0"/>
                          <a:cs typeface="Arial" panose="020B0604020202020204" pitchFamily="34" charset="0"/>
                        </a:rPr>
                        <a:t>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nSpc>
                          <a:spcPts val="1224"/>
                        </a:lnSpc>
                      </a:pPr>
                      <a:r>
                        <a:rPr lang="es-CO" sz="1200">
                          <a:effectLst/>
                          <a:latin typeface="Arial" panose="020B0604020202020204" pitchFamily="34" charset="0"/>
                          <a:cs typeface="Arial" panose="020B0604020202020204" pitchFamily="34" charset="0"/>
                        </a:rPr>
                        <a:t>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0393742"/>
                  </a:ext>
                </a:extLst>
              </a:tr>
              <a:tr h="694038">
                <a:tc>
                  <a:txBody>
                    <a:bodyPr/>
                    <a:lstStyle/>
                    <a:p>
                      <a:pPr>
                        <a:lnSpc>
                          <a:spcPts val="1224"/>
                        </a:lnSpc>
                      </a:pPr>
                      <a:r>
                        <a:rPr lang="es-MX" sz="1200">
                          <a:effectLst/>
                          <a:latin typeface="Arial" panose="020B0604020202020204" pitchFamily="34" charset="0"/>
                          <a:cs typeface="Arial" panose="020B0604020202020204" pitchFamily="34" charset="0"/>
                        </a:rPr>
                        <a:t>21. Registro y análisis estadístico de siniestros viales</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nSpc>
                          <a:spcPts val="1224"/>
                        </a:lnSpc>
                      </a:pPr>
                      <a:r>
                        <a:rPr lang="es-CO" sz="1200" dirty="0">
                          <a:effectLst/>
                          <a:latin typeface="Arial" panose="020B0604020202020204" pitchFamily="34" charset="0"/>
                          <a:cs typeface="Arial" panose="020B0604020202020204" pitchFamily="34" charset="0"/>
                        </a:rPr>
                        <a:t>No 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nSpc>
                          <a:spcPts val="1224"/>
                        </a:lnSpc>
                      </a:pPr>
                      <a:r>
                        <a:rPr lang="es-CO" sz="1200" dirty="0">
                          <a:effectLst/>
                          <a:latin typeface="Arial" panose="020B0604020202020204" pitchFamily="34" charset="0"/>
                          <a:cs typeface="Arial" panose="020B0604020202020204" pitchFamily="34" charset="0"/>
                        </a:rPr>
                        <a:t>No 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nSpc>
                          <a:spcPts val="1224"/>
                        </a:lnSpc>
                      </a:pPr>
                      <a:r>
                        <a:rPr lang="es-CO" sz="1200">
                          <a:effectLst/>
                          <a:latin typeface="Arial" panose="020B0604020202020204" pitchFamily="34" charset="0"/>
                          <a:cs typeface="Arial" panose="020B0604020202020204" pitchFamily="34" charset="0"/>
                        </a:rPr>
                        <a:t>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1491593"/>
                  </a:ext>
                </a:extLst>
              </a:tr>
              <a:tr h="578366">
                <a:tc>
                  <a:txBody>
                    <a:bodyPr/>
                    <a:lstStyle/>
                    <a:p>
                      <a:pPr>
                        <a:lnSpc>
                          <a:spcPts val="1224"/>
                        </a:lnSpc>
                      </a:pPr>
                      <a:r>
                        <a:rPr lang="es-CO" sz="1200" dirty="0">
                          <a:effectLst/>
                          <a:latin typeface="Arial" panose="020B0604020202020204" pitchFamily="34" charset="0"/>
                          <a:cs typeface="Arial" panose="020B0604020202020204" pitchFamily="34" charset="0"/>
                        </a:rPr>
                        <a:t>22. Auditoría anual</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nSpc>
                          <a:spcPts val="1224"/>
                        </a:lnSpc>
                      </a:pPr>
                      <a:r>
                        <a:rPr lang="es-CO" sz="1200">
                          <a:effectLst/>
                          <a:latin typeface="Arial" panose="020B0604020202020204" pitchFamily="34" charset="0"/>
                          <a:cs typeface="Arial" panose="020B0604020202020204" pitchFamily="34" charset="0"/>
                        </a:rPr>
                        <a:t>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nSpc>
                          <a:spcPts val="1224"/>
                        </a:lnSpc>
                      </a:pPr>
                      <a:r>
                        <a:rPr lang="es-CO" sz="1200" dirty="0">
                          <a:effectLst/>
                          <a:latin typeface="Arial" panose="020B0604020202020204" pitchFamily="34" charset="0"/>
                          <a:cs typeface="Arial" panose="020B0604020202020204" pitchFamily="34" charset="0"/>
                        </a:rPr>
                        <a:t>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nSpc>
                          <a:spcPts val="1224"/>
                        </a:lnSpc>
                      </a:pPr>
                      <a:r>
                        <a:rPr lang="es-CO" sz="1200" dirty="0">
                          <a:effectLst/>
                          <a:latin typeface="Arial" panose="020B0604020202020204" pitchFamily="34" charset="0"/>
                          <a:cs typeface="Arial" panose="020B0604020202020204" pitchFamily="34" charset="0"/>
                        </a:rPr>
                        <a:t>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27895099"/>
                  </a:ext>
                </a:extLst>
              </a:tr>
            </a:tbl>
          </a:graphicData>
        </a:graphic>
      </p:graphicFrame>
    </p:spTree>
    <p:extLst>
      <p:ext uri="{BB962C8B-B14F-4D97-AF65-F5344CB8AC3E}">
        <p14:creationId xmlns:p14="http://schemas.microsoft.com/office/powerpoint/2010/main" val="2680398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668712" y="804832"/>
            <a:ext cx="7886700" cy="617696"/>
          </a:xfrm>
        </p:spPr>
        <p:txBody>
          <a:bodyPr>
            <a:noAutofit/>
          </a:bodyPr>
          <a:lstStyle/>
          <a:p>
            <a:r>
              <a:rPr lang="es-MX" sz="2300" b="1" dirty="0">
                <a:solidFill>
                  <a:schemeClr val="tx2"/>
                </a:solidFill>
                <a:latin typeface="Arial" panose="020B0604020202020204" pitchFamily="34" charset="0"/>
                <a:ea typeface="+mn-ea"/>
                <a:cs typeface="Arial" panose="020B0604020202020204" pitchFamily="34" charset="0"/>
              </a:rPr>
              <a:t>Paso 20. indicadores y reporte de autogestión PESV </a:t>
            </a:r>
            <a:endParaRPr lang="es-CO" sz="2700" dirty="0"/>
          </a:p>
        </p:txBody>
      </p:sp>
      <p:sp>
        <p:nvSpPr>
          <p:cNvPr id="7" name="CuadroTexto 6">
            <a:extLst>
              <a:ext uri="{FF2B5EF4-FFF2-40B4-BE49-F238E27FC236}">
                <a16:creationId xmlns:a16="http://schemas.microsoft.com/office/drawing/2014/main" id="{701D2A86-ED5E-DC3D-5C5C-1440C734F418}"/>
              </a:ext>
            </a:extLst>
          </p:cNvPr>
          <p:cNvSpPr txBox="1"/>
          <p:nvPr/>
        </p:nvSpPr>
        <p:spPr>
          <a:xfrm>
            <a:off x="794163" y="1476346"/>
            <a:ext cx="7635797" cy="2862322"/>
          </a:xfrm>
          <a:prstGeom prst="rect">
            <a:avLst/>
          </a:prstGeom>
          <a:noFill/>
        </p:spPr>
        <p:txBody>
          <a:bodyPr wrap="square">
            <a:spAutoFit/>
          </a:bodyPr>
          <a:lstStyle/>
          <a:p>
            <a:pPr algn="just"/>
            <a:r>
              <a:rPr lang="es-MX" dirty="0">
                <a:solidFill>
                  <a:srgbClr val="000000"/>
                </a:solidFill>
                <a:latin typeface="Arial" panose="020B0604020202020204" pitchFamily="34" charset="0"/>
              </a:rPr>
              <a:t>La organización debe definir un (1) protocolo para el manejo de los indicadores que le permitan realizar seguimiento, medición, análisis y evaluación en la gestión de la seguridad vial, </a:t>
            </a:r>
            <a:r>
              <a:rPr lang="es-MX" dirty="0">
                <a:solidFill>
                  <a:srgbClr val="0070C0"/>
                </a:solidFill>
                <a:latin typeface="Arial" panose="020B0604020202020204" pitchFamily="34" charset="0"/>
              </a:rPr>
              <a:t>los cuales deben estar relacionados con la planificación, implementación, seguimiento y mejora del PESV y en la verificación del impacto y resultados de las acciones y estrategias definidas en el Paso 9. Plan anual de trabajo (Aplica para todos los niveles). </a:t>
            </a:r>
            <a:r>
              <a:rPr lang="es-MX" dirty="0">
                <a:solidFill>
                  <a:srgbClr val="000000"/>
                </a:solidFill>
                <a:latin typeface="Arial" panose="020B0604020202020204" pitchFamily="34" charset="0"/>
              </a:rPr>
              <a:t>Los datos de las variables a medir, los resultados de la medición de estos indicadores y su cumplimiento deben ser analizados y evaluados por el comité de seguridad vial. Los indicadores mínimos que deben llevar registro, medición y análisis son los siguientes:</a:t>
            </a:r>
            <a:endParaRPr lang="es-MX" dirty="0">
              <a:solidFill>
                <a:srgbClr val="000000"/>
              </a:solidFill>
              <a:highlight>
                <a:srgbClr val="FFFF00"/>
              </a:highlight>
              <a:latin typeface="Arial" panose="020B0604020202020204" pitchFamily="34" charset="0"/>
            </a:endParaRPr>
          </a:p>
        </p:txBody>
      </p:sp>
    </p:spTree>
    <p:extLst>
      <p:ext uri="{BB962C8B-B14F-4D97-AF65-F5344CB8AC3E}">
        <p14:creationId xmlns:p14="http://schemas.microsoft.com/office/powerpoint/2010/main" val="931445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7" name="CuadroTexto 6">
            <a:extLst>
              <a:ext uri="{FF2B5EF4-FFF2-40B4-BE49-F238E27FC236}">
                <a16:creationId xmlns:a16="http://schemas.microsoft.com/office/drawing/2014/main" id="{701D2A86-ED5E-DC3D-5C5C-1440C734F418}"/>
              </a:ext>
            </a:extLst>
          </p:cNvPr>
          <p:cNvSpPr txBox="1"/>
          <p:nvPr/>
        </p:nvSpPr>
        <p:spPr>
          <a:xfrm>
            <a:off x="394249" y="1163710"/>
            <a:ext cx="8052854" cy="3139321"/>
          </a:xfrm>
          <a:prstGeom prst="rect">
            <a:avLst/>
          </a:prstGeom>
          <a:noFill/>
        </p:spPr>
        <p:txBody>
          <a:bodyPr wrap="square">
            <a:spAutoFit/>
          </a:bodyPr>
          <a:lstStyle/>
          <a:p>
            <a:pPr algn="just"/>
            <a:r>
              <a:rPr lang="es-MX" sz="1500" dirty="0">
                <a:solidFill>
                  <a:srgbClr val="000000"/>
                </a:solidFill>
                <a:latin typeface="Arial" panose="020B0604020202020204" pitchFamily="34" charset="0"/>
              </a:rPr>
              <a:t>En la definición de los indicadores adicionales a los mínimos definidos la organización debe tener en cuenta que cada indicador, tenga al menos las siguientes características:</a:t>
            </a:r>
          </a:p>
          <a:p>
            <a:pPr algn="just"/>
            <a:endParaRPr lang="es-MX" sz="1500" dirty="0">
              <a:solidFill>
                <a:srgbClr val="000000"/>
              </a:solidFill>
              <a:latin typeface="Arial" panose="020B0604020202020204" pitchFamily="34" charset="0"/>
            </a:endParaRPr>
          </a:p>
          <a:p>
            <a:pPr algn="just"/>
            <a:r>
              <a:rPr lang="es-MX" sz="1500" dirty="0">
                <a:solidFill>
                  <a:srgbClr val="000000"/>
                </a:solidFill>
                <a:latin typeface="Arial" panose="020B0604020202020204" pitchFamily="34" charset="0"/>
              </a:rPr>
              <a:t>- Debe ser claro, preciso y auto explicativo.</a:t>
            </a:r>
          </a:p>
          <a:p>
            <a:pPr algn="just"/>
            <a:r>
              <a:rPr lang="es-MX" sz="1500" b="1" dirty="0">
                <a:solidFill>
                  <a:srgbClr val="375682"/>
                </a:solidFill>
                <a:latin typeface="Arial" panose="020B0604020202020204" pitchFamily="34" charset="0"/>
              </a:rPr>
              <a:t>-</a:t>
            </a:r>
            <a:r>
              <a:rPr lang="es-MX" sz="1500" dirty="0">
                <a:solidFill>
                  <a:srgbClr val="000000"/>
                </a:solidFill>
                <a:latin typeface="Arial" panose="020B0604020202020204" pitchFamily="34" charset="0"/>
              </a:rPr>
              <a:t> Que cualquier persona entienda qué se mide con ese indicador.</a:t>
            </a:r>
          </a:p>
          <a:p>
            <a:pPr algn="just"/>
            <a:r>
              <a:rPr lang="es-MX" sz="1500" dirty="0">
                <a:solidFill>
                  <a:srgbClr val="000000"/>
                </a:solidFill>
                <a:latin typeface="Arial" panose="020B0604020202020204" pitchFamily="34" charset="0"/>
              </a:rPr>
              <a:t>- El nombre del indicador debe permitir identificar si su evolución será ascendente o descendente.</a:t>
            </a:r>
          </a:p>
          <a:p>
            <a:pPr algn="just"/>
            <a:r>
              <a:rPr lang="es-MX" sz="1500" dirty="0">
                <a:solidFill>
                  <a:srgbClr val="000000"/>
                </a:solidFill>
                <a:latin typeface="Arial" panose="020B0604020202020204" pitchFamily="34" charset="0"/>
              </a:rPr>
              <a:t>- Poseer una(s) fuente(s) de información confiable(s) sobre la que se obtendrán los datos para medición y análisis.</a:t>
            </a:r>
          </a:p>
          <a:p>
            <a:pPr algn="just"/>
            <a:r>
              <a:rPr lang="es-MX" sz="1500" dirty="0">
                <a:solidFill>
                  <a:srgbClr val="000000"/>
                </a:solidFill>
                <a:latin typeface="Arial" panose="020B0604020202020204" pitchFamily="34" charset="0"/>
              </a:rPr>
              <a:t>- Establecer la línea base y las metas.</a:t>
            </a:r>
          </a:p>
          <a:p>
            <a:pPr algn="just"/>
            <a:r>
              <a:rPr lang="es-MX" sz="1500" dirty="0">
                <a:solidFill>
                  <a:srgbClr val="000000"/>
                </a:solidFill>
                <a:latin typeface="Arial" panose="020B0604020202020204" pitchFamily="34" charset="0"/>
              </a:rPr>
              <a:t>- Los cortes trimestrales se realizan al 31 de marzo, 30 de junio, 30 de septiembre y 31 de diciembre.</a:t>
            </a:r>
            <a:endParaRPr lang="es-MX" sz="1500" dirty="0">
              <a:solidFill>
                <a:srgbClr val="000000"/>
              </a:solidFill>
              <a:highlight>
                <a:srgbClr val="FFFF00"/>
              </a:highlight>
              <a:latin typeface="Arial" panose="020B0604020202020204" pitchFamily="34" charset="0"/>
            </a:endParaRPr>
          </a:p>
          <a:p>
            <a:pPr algn="just"/>
            <a:endParaRPr lang="es-MX" dirty="0">
              <a:solidFill>
                <a:srgbClr val="000000"/>
              </a:solidFill>
              <a:highlight>
                <a:srgbClr val="FFFF00"/>
              </a:highlight>
              <a:latin typeface="Arial" panose="020B0604020202020204" pitchFamily="34" charset="0"/>
            </a:endParaRPr>
          </a:p>
        </p:txBody>
      </p:sp>
      <p:sp>
        <p:nvSpPr>
          <p:cNvPr id="10" name="Título 3">
            <a:extLst>
              <a:ext uri="{FF2B5EF4-FFF2-40B4-BE49-F238E27FC236}">
                <a16:creationId xmlns:a16="http://schemas.microsoft.com/office/drawing/2014/main" id="{03F8E90A-CEBD-462B-B839-9080D305E8F0}"/>
              </a:ext>
            </a:extLst>
          </p:cNvPr>
          <p:cNvSpPr txBox="1">
            <a:spLocks/>
          </p:cNvSpPr>
          <p:nvPr/>
        </p:nvSpPr>
        <p:spPr>
          <a:xfrm>
            <a:off x="560403" y="474556"/>
            <a:ext cx="7886700" cy="6176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300" b="1" dirty="0">
                <a:solidFill>
                  <a:schemeClr val="tx2"/>
                </a:solidFill>
                <a:latin typeface="Arial" panose="020B0604020202020204" pitchFamily="34" charset="0"/>
                <a:ea typeface="+mn-ea"/>
                <a:cs typeface="Arial" panose="020B0604020202020204" pitchFamily="34" charset="0"/>
              </a:rPr>
              <a:t>Paso 20. Indicadores y Reporte de Autogestión PESV </a:t>
            </a:r>
            <a:endParaRPr lang="es-CO" sz="2700" dirty="0"/>
          </a:p>
        </p:txBody>
      </p:sp>
    </p:spTree>
    <p:extLst>
      <p:ext uri="{BB962C8B-B14F-4D97-AF65-F5344CB8AC3E}">
        <p14:creationId xmlns:p14="http://schemas.microsoft.com/office/powerpoint/2010/main" val="32878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1692" y="1888461"/>
            <a:ext cx="8269794" cy="1527977"/>
          </a:xfrm>
        </p:spPr>
        <p:txBody>
          <a:bodyPr>
            <a:noAutofit/>
          </a:bodyPr>
          <a:lstStyle/>
          <a:p>
            <a:pPr algn="just"/>
            <a:r>
              <a:rPr lang="es-CO" sz="3200" b="1" dirty="0">
                <a:solidFill>
                  <a:schemeClr val="tx2"/>
                </a:solidFill>
                <a:latin typeface="Arial" panose="020B0604020202020204" pitchFamily="34" charset="0"/>
                <a:ea typeface="+mn-ea"/>
                <a:cs typeface="Arial" panose="020B0604020202020204" pitchFamily="34" charset="0"/>
              </a:rPr>
              <a:t>1. Introducción al plan estratégico de seguridad vial.</a:t>
            </a:r>
          </a:p>
        </p:txBody>
      </p:sp>
    </p:spTree>
    <p:extLst>
      <p:ext uri="{BB962C8B-B14F-4D97-AF65-F5344CB8AC3E}">
        <p14:creationId xmlns:p14="http://schemas.microsoft.com/office/powerpoint/2010/main" val="51202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5C2EC060-CBA8-47A4-BB2D-805F0FA5FF9F}"/>
              </a:ext>
            </a:extLst>
          </p:cNvPr>
          <p:cNvSpPr txBox="1">
            <a:spLocks noGrp="1"/>
          </p:cNvSpPr>
          <p:nvPr>
            <p:ph idx="1"/>
          </p:nvPr>
        </p:nvSpPr>
        <p:spPr>
          <a:xfrm>
            <a:off x="457200" y="998131"/>
            <a:ext cx="8229600" cy="3980577"/>
          </a:xfrm>
          <a:prstGeom prst="rect">
            <a:avLst/>
          </a:prstGeom>
          <a:noFill/>
        </p:spPr>
        <p:txBody>
          <a:bodyPr wrap="square">
            <a:spAutoFit/>
          </a:bodyPr>
          <a:lstStyle/>
          <a:p>
            <a:pPr lvl="0" indent="-342900" algn="just">
              <a:buFont typeface="+mj-lt"/>
              <a:buAutoNum type="arabicPeriod"/>
            </a:pPr>
            <a:r>
              <a:rPr lang="es-CO" sz="1500" dirty="0">
                <a:solidFill>
                  <a:srgbClr val="000000"/>
                </a:solidFill>
                <a:latin typeface="Arial" panose="020B0604020202020204" pitchFamily="34" charset="0"/>
              </a:rPr>
              <a:t>Tasa de Siniestros viales por nivel de perdida.</a:t>
            </a:r>
          </a:p>
          <a:p>
            <a:pPr lvl="0" indent="-342900" algn="just">
              <a:buFont typeface="+mj-lt"/>
              <a:buAutoNum type="arabicPeriod"/>
            </a:pPr>
            <a:r>
              <a:rPr lang="es-CO" sz="1500" dirty="0">
                <a:solidFill>
                  <a:srgbClr val="000000"/>
                </a:solidFill>
                <a:latin typeface="Arial" panose="020B0604020202020204" pitchFamily="34" charset="0"/>
              </a:rPr>
              <a:t>Costos Siniestros Viales por nivel de pérdida.</a:t>
            </a:r>
          </a:p>
          <a:p>
            <a:pPr lvl="0" indent="-342900" algn="just">
              <a:buFont typeface="+mj-lt"/>
              <a:buAutoNum type="arabicPeriod"/>
            </a:pPr>
            <a:r>
              <a:rPr lang="es-CO" sz="1500" dirty="0">
                <a:solidFill>
                  <a:srgbClr val="000000"/>
                </a:solidFill>
                <a:latin typeface="Arial" panose="020B0604020202020204" pitchFamily="34" charset="0"/>
              </a:rPr>
              <a:t>Riesgos de Seguridad Vial Identificados.</a:t>
            </a:r>
          </a:p>
          <a:p>
            <a:pPr lvl="0" indent="-342900" algn="just">
              <a:buFont typeface="+mj-lt"/>
              <a:buAutoNum type="arabicPeriod"/>
            </a:pPr>
            <a:r>
              <a:rPr lang="es-CO" sz="1500" dirty="0">
                <a:solidFill>
                  <a:srgbClr val="000000"/>
                </a:solidFill>
                <a:latin typeface="Arial" panose="020B0604020202020204" pitchFamily="34" charset="0"/>
              </a:rPr>
              <a:t>Cumplimiento Metas PESV.</a:t>
            </a:r>
          </a:p>
          <a:p>
            <a:pPr lvl="0" indent="-342900">
              <a:buFont typeface="+mj-lt"/>
              <a:buAutoNum type="arabicPeriod"/>
            </a:pPr>
            <a:r>
              <a:rPr lang="es-CO" sz="1500" dirty="0">
                <a:solidFill>
                  <a:srgbClr val="000000"/>
                </a:solidFill>
                <a:latin typeface="Arial" panose="020B0604020202020204" pitchFamily="34" charset="0"/>
              </a:rPr>
              <a:t>Cumplimiento de actividades plan anual PESV</a:t>
            </a:r>
          </a:p>
          <a:p>
            <a:pPr lvl="0" indent="-342900" algn="just">
              <a:buFont typeface="+mj-lt"/>
              <a:buAutoNum type="arabicPeriod"/>
            </a:pPr>
            <a:r>
              <a:rPr lang="es-CO" sz="1500" dirty="0">
                <a:solidFill>
                  <a:srgbClr val="000000"/>
                </a:solidFill>
                <a:latin typeface="Arial" panose="020B0604020202020204" pitchFamily="34" charset="0"/>
              </a:rPr>
              <a:t>Exceso Jornadas Laborales.</a:t>
            </a:r>
          </a:p>
          <a:p>
            <a:pPr lvl="0" indent="-342900" algn="just">
              <a:buFont typeface="+mj-lt"/>
              <a:buAutoNum type="arabicPeriod"/>
            </a:pPr>
            <a:r>
              <a:rPr lang="es-CO" sz="1500" dirty="0">
                <a:solidFill>
                  <a:srgbClr val="000000"/>
                </a:solidFill>
                <a:latin typeface="Arial" panose="020B0604020202020204" pitchFamily="34" charset="0"/>
              </a:rPr>
              <a:t>Cobertura Programa de Gestión Velocidad Empresarial</a:t>
            </a:r>
          </a:p>
          <a:p>
            <a:pPr lvl="0" indent="-342900" algn="just">
              <a:buFont typeface="+mj-lt"/>
              <a:buAutoNum type="arabicPeriod"/>
            </a:pPr>
            <a:r>
              <a:rPr lang="es-CO" sz="1500" dirty="0">
                <a:solidFill>
                  <a:srgbClr val="000000"/>
                </a:solidFill>
                <a:latin typeface="Arial" panose="020B0604020202020204" pitchFamily="34" charset="0"/>
              </a:rPr>
              <a:t>Excesos Límite de Velocidad Laboral</a:t>
            </a:r>
          </a:p>
          <a:p>
            <a:pPr lvl="0" indent="-342900" algn="just">
              <a:buFont typeface="+mj-lt"/>
              <a:buAutoNum type="arabicPeriod"/>
            </a:pPr>
            <a:r>
              <a:rPr lang="es-CO" sz="1500" dirty="0">
                <a:solidFill>
                  <a:srgbClr val="000000"/>
                </a:solidFill>
                <a:latin typeface="Arial" panose="020B0604020202020204" pitchFamily="34" charset="0"/>
              </a:rPr>
              <a:t>inspecciones Diarias Preoperacionales.</a:t>
            </a:r>
          </a:p>
          <a:p>
            <a:pPr lvl="0" indent="-342900" algn="just">
              <a:buFont typeface="+mj-lt"/>
              <a:buAutoNum type="arabicPeriod"/>
            </a:pPr>
            <a:r>
              <a:rPr lang="es-CO" sz="1500" dirty="0">
                <a:solidFill>
                  <a:srgbClr val="000000"/>
                </a:solidFill>
                <a:latin typeface="Arial" panose="020B0604020202020204" pitchFamily="34" charset="0"/>
              </a:rPr>
              <a:t>Cumplimiento plan mantenimiento preventivo de vehículos</a:t>
            </a:r>
          </a:p>
          <a:p>
            <a:pPr lvl="0" indent="-342900" algn="just">
              <a:buFont typeface="+mj-lt"/>
              <a:buAutoNum type="arabicPeriod"/>
            </a:pPr>
            <a:r>
              <a:rPr lang="es-CO" sz="1500" dirty="0">
                <a:solidFill>
                  <a:srgbClr val="000000"/>
                </a:solidFill>
                <a:latin typeface="Arial" panose="020B0604020202020204" pitchFamily="34" charset="0"/>
              </a:rPr>
              <a:t>Cumplimiento plan de formación en seguridad vial</a:t>
            </a:r>
          </a:p>
          <a:p>
            <a:pPr lvl="0" indent="-342900" algn="just">
              <a:spcAft>
                <a:spcPts val="800"/>
              </a:spcAft>
              <a:buFont typeface="+mj-lt"/>
              <a:buAutoNum type="arabicPeriod"/>
            </a:pPr>
            <a:r>
              <a:rPr lang="es-CO" sz="1500" dirty="0">
                <a:solidFill>
                  <a:srgbClr val="000000"/>
                </a:solidFill>
                <a:latin typeface="Arial" panose="020B0604020202020204" pitchFamily="34" charset="0"/>
              </a:rPr>
              <a:t>Cobertura plan de formación en segundad vial.</a:t>
            </a:r>
          </a:p>
          <a:p>
            <a:pPr lvl="0" indent="-342900">
              <a:spcAft>
                <a:spcPts val="800"/>
              </a:spcAft>
              <a:buFont typeface="+mj-lt"/>
              <a:buAutoNum type="arabicPeriod"/>
            </a:pPr>
            <a:r>
              <a:rPr lang="es-CO" sz="1500" dirty="0">
                <a:solidFill>
                  <a:srgbClr val="000000"/>
                </a:solidFill>
                <a:latin typeface="Arial" panose="020B0604020202020204" pitchFamily="34" charset="0"/>
              </a:rPr>
              <a:t>No Conformidades Auditoria Cerradas.</a:t>
            </a:r>
            <a:br>
              <a:rPr lang="es-CO" sz="1500" dirty="0">
                <a:solidFill>
                  <a:srgbClr val="000000"/>
                </a:solidFill>
                <a:latin typeface="Arial" panose="020B0604020202020204" pitchFamily="34" charset="0"/>
              </a:rPr>
            </a:br>
            <a:endParaRPr lang="es-CO" sz="1500" dirty="0">
              <a:solidFill>
                <a:srgbClr val="000000"/>
              </a:solidFill>
              <a:latin typeface="Arial" panose="020B0604020202020204" pitchFamily="34" charset="0"/>
            </a:endParaRPr>
          </a:p>
        </p:txBody>
      </p:sp>
      <p:sp>
        <p:nvSpPr>
          <p:cNvPr id="5" name="Título 3">
            <a:extLst>
              <a:ext uri="{FF2B5EF4-FFF2-40B4-BE49-F238E27FC236}">
                <a16:creationId xmlns:a16="http://schemas.microsoft.com/office/drawing/2014/main" id="{BB1448F9-F8B1-4E01-831D-9BD6E1358B57}"/>
              </a:ext>
            </a:extLst>
          </p:cNvPr>
          <p:cNvSpPr txBox="1">
            <a:spLocks/>
          </p:cNvSpPr>
          <p:nvPr/>
        </p:nvSpPr>
        <p:spPr>
          <a:xfrm>
            <a:off x="283956" y="470647"/>
            <a:ext cx="7886700" cy="6176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300" b="1" dirty="0">
                <a:solidFill>
                  <a:schemeClr val="tx2"/>
                </a:solidFill>
                <a:latin typeface="Arial" panose="020B0604020202020204" pitchFamily="34" charset="0"/>
                <a:ea typeface="+mn-ea"/>
                <a:cs typeface="Arial" panose="020B0604020202020204" pitchFamily="34" charset="0"/>
              </a:rPr>
              <a:t>Paso 20. Indicadores y Reporte de Autogestión PESV </a:t>
            </a:r>
            <a:endParaRPr lang="es-CO" sz="2700" dirty="0"/>
          </a:p>
        </p:txBody>
      </p:sp>
    </p:spTree>
    <p:extLst>
      <p:ext uri="{BB962C8B-B14F-4D97-AF65-F5344CB8AC3E}">
        <p14:creationId xmlns:p14="http://schemas.microsoft.com/office/powerpoint/2010/main" val="1136777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668712" y="776794"/>
            <a:ext cx="7886700" cy="617696"/>
          </a:xfrm>
        </p:spPr>
        <p:txBody>
          <a:bodyPr>
            <a:noAutofit/>
          </a:bodyPr>
          <a:lstStyle/>
          <a:p>
            <a:r>
              <a:rPr lang="es-MX" sz="2300" b="1" dirty="0">
                <a:solidFill>
                  <a:schemeClr val="tx2"/>
                </a:solidFill>
                <a:latin typeface="Arial" panose="020B0604020202020204" pitchFamily="34" charset="0"/>
                <a:ea typeface="+mn-ea"/>
                <a:cs typeface="Arial" panose="020B0604020202020204" pitchFamily="34" charset="0"/>
              </a:rPr>
              <a:t>Paso 21. Registro y análisis estadístico de siniestros viales</a:t>
            </a:r>
            <a:endParaRPr lang="es-CO" sz="2300" b="1" dirty="0">
              <a:solidFill>
                <a:schemeClr val="tx2"/>
              </a:solidFill>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8E9CCB7C-8288-191A-619F-4B7C4EEDC007}"/>
              </a:ext>
            </a:extLst>
          </p:cNvPr>
          <p:cNvSpPr txBox="1"/>
          <p:nvPr/>
        </p:nvSpPr>
        <p:spPr>
          <a:xfrm>
            <a:off x="628650" y="1580846"/>
            <a:ext cx="7635797" cy="2862322"/>
          </a:xfrm>
          <a:prstGeom prst="rect">
            <a:avLst/>
          </a:prstGeom>
          <a:noFill/>
        </p:spPr>
        <p:txBody>
          <a:bodyPr wrap="square">
            <a:spAutoFit/>
          </a:bodyPr>
          <a:lstStyle/>
          <a:p>
            <a:pPr algn="just"/>
            <a:r>
              <a:rPr lang="es-MX" dirty="0">
                <a:solidFill>
                  <a:srgbClr val="000000"/>
                </a:solidFill>
                <a:latin typeface="Arial" panose="020B0604020202020204" pitchFamily="34" charset="0"/>
              </a:rPr>
              <a:t>La organización debe documentar </a:t>
            </a:r>
            <a:r>
              <a:rPr lang="es-MX" dirty="0">
                <a:solidFill>
                  <a:srgbClr val="0070C0"/>
                </a:solidFill>
                <a:latin typeface="Arial" panose="020B0604020202020204" pitchFamily="34" charset="0"/>
              </a:rPr>
              <a:t>el registro estadístico de los siniestros viales, diferenciando los siniestros viales de acuerdo con la gravedad del evento según el nivel de pérdida y separando los análisis estadísticos de los desplazamientos laborales de los desplazamientos cotidianos/ no laborales</a:t>
            </a:r>
            <a:r>
              <a:rPr lang="es-MX" dirty="0">
                <a:solidFill>
                  <a:srgbClr val="000000"/>
                </a:solidFill>
                <a:latin typeface="Arial" panose="020B0604020202020204" pitchFamily="34" charset="0"/>
              </a:rPr>
              <a:t>: luego debe analizar este registro y establecer las conclusiones del análisis. lo cual será el </a:t>
            </a:r>
            <a:r>
              <a:rPr lang="es-MX" dirty="0">
                <a:solidFill>
                  <a:srgbClr val="0070C0"/>
                </a:solidFill>
                <a:latin typeface="Arial" panose="020B0604020202020204" pitchFamily="34" charset="0"/>
              </a:rPr>
              <a:t>punto de partida del Paso 9. Plan anual de trabajo (Aplica para todos los niveles) y del Paso 10. Competencia y plan anual de formación (Aplica para todos los niveles).</a:t>
            </a:r>
          </a:p>
          <a:p>
            <a:pPr algn="just"/>
            <a:endParaRPr lang="es-MX" dirty="0">
              <a:solidFill>
                <a:srgbClr val="000000"/>
              </a:solidFill>
              <a:highlight>
                <a:srgbClr val="FFFF00"/>
              </a:highlight>
              <a:latin typeface="Arial" panose="020B0604020202020204" pitchFamily="34" charset="0"/>
            </a:endParaRPr>
          </a:p>
          <a:p>
            <a:pPr algn="just"/>
            <a:endParaRPr lang="es-MX" dirty="0">
              <a:solidFill>
                <a:srgbClr val="000000"/>
              </a:solidFill>
              <a:highlight>
                <a:srgbClr val="FFFF00"/>
              </a:highlight>
              <a:latin typeface="Arial" panose="020B0604020202020204" pitchFamily="34" charset="0"/>
            </a:endParaRPr>
          </a:p>
        </p:txBody>
      </p:sp>
    </p:spTree>
    <p:extLst>
      <p:ext uri="{BB962C8B-B14F-4D97-AF65-F5344CB8AC3E}">
        <p14:creationId xmlns:p14="http://schemas.microsoft.com/office/powerpoint/2010/main" val="3833219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628650" y="241028"/>
            <a:ext cx="7886700" cy="617696"/>
          </a:xfrm>
        </p:spPr>
        <p:txBody>
          <a:bodyPr>
            <a:noAutofit/>
          </a:bodyPr>
          <a:lstStyle/>
          <a:p>
            <a:r>
              <a:rPr lang="es-MX" sz="2100" b="1" dirty="0">
                <a:latin typeface="Arial" panose="020B0604020202020204" pitchFamily="34" charset="0"/>
              </a:rPr>
              <a:t>Paso 22. Auditoria anual</a:t>
            </a:r>
            <a:endParaRPr lang="es-CO" sz="2100" dirty="0"/>
          </a:p>
        </p:txBody>
      </p:sp>
      <p:sp>
        <p:nvSpPr>
          <p:cNvPr id="5" name="CuadroTexto 4">
            <a:extLst>
              <a:ext uri="{FF2B5EF4-FFF2-40B4-BE49-F238E27FC236}">
                <a16:creationId xmlns:a16="http://schemas.microsoft.com/office/drawing/2014/main" id="{8E9CCB7C-8288-191A-619F-4B7C4EEDC007}"/>
              </a:ext>
            </a:extLst>
          </p:cNvPr>
          <p:cNvSpPr txBox="1"/>
          <p:nvPr/>
        </p:nvSpPr>
        <p:spPr>
          <a:xfrm>
            <a:off x="628651" y="1049218"/>
            <a:ext cx="7635797" cy="3693319"/>
          </a:xfrm>
          <a:prstGeom prst="rect">
            <a:avLst/>
          </a:prstGeom>
          <a:noFill/>
        </p:spPr>
        <p:txBody>
          <a:bodyPr wrap="square">
            <a:spAutoFit/>
          </a:bodyPr>
          <a:lstStyle/>
          <a:p>
            <a:pPr algn="just"/>
            <a:r>
              <a:rPr lang="es-MX" sz="2400" dirty="0">
                <a:solidFill>
                  <a:srgbClr val="000000"/>
                </a:solidFill>
                <a:latin typeface="Arial" panose="020B0604020202020204" pitchFamily="34" charset="0"/>
              </a:rPr>
              <a:t>La organización debe documentar y aplicar un (1) procedimiento para la realización de las auditorías internas al PESV de la organización; el cual por lo menos debe contener: </a:t>
            </a:r>
            <a:r>
              <a:rPr lang="es-MX" sz="2400" dirty="0">
                <a:solidFill>
                  <a:srgbClr val="0070C0"/>
                </a:solidFill>
                <a:latin typeface="Arial" panose="020B0604020202020204" pitchFamily="34" charset="0"/>
              </a:rPr>
              <a:t>la planificación de las auditorias, las pautas de su realización y los responsables; así mismo los contenidos mínimos del informe de auditoría y el seguimiento a las no conformidades y planes de acción o mejora, producto de la auditoría.</a:t>
            </a:r>
          </a:p>
          <a:p>
            <a:pPr algn="just"/>
            <a:endParaRPr lang="es-MX" dirty="0">
              <a:solidFill>
                <a:srgbClr val="000000"/>
              </a:solidFill>
              <a:highlight>
                <a:srgbClr val="FFFF00"/>
              </a:highlight>
              <a:latin typeface="Arial" panose="020B0604020202020204" pitchFamily="34" charset="0"/>
            </a:endParaRPr>
          </a:p>
        </p:txBody>
      </p:sp>
    </p:spTree>
    <p:extLst>
      <p:ext uri="{BB962C8B-B14F-4D97-AF65-F5344CB8AC3E}">
        <p14:creationId xmlns:p14="http://schemas.microsoft.com/office/powerpoint/2010/main" val="3516755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10" name="Título 1">
            <a:extLst>
              <a:ext uri="{FF2B5EF4-FFF2-40B4-BE49-F238E27FC236}">
                <a16:creationId xmlns:a16="http://schemas.microsoft.com/office/drawing/2014/main" id="{DE18D0FF-4049-45FB-B557-4EF848804E30}"/>
              </a:ext>
            </a:extLst>
          </p:cNvPr>
          <p:cNvSpPr txBox="1">
            <a:spLocks/>
          </p:cNvSpPr>
          <p:nvPr/>
        </p:nvSpPr>
        <p:spPr>
          <a:xfrm>
            <a:off x="206367" y="544587"/>
            <a:ext cx="8269794" cy="132732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CO" sz="3200" b="1" dirty="0">
                <a:solidFill>
                  <a:schemeClr val="tx2"/>
                </a:solidFill>
                <a:latin typeface="Arial" panose="020B0604020202020204" pitchFamily="34" charset="0"/>
                <a:ea typeface="+mn-ea"/>
                <a:cs typeface="Arial" panose="020B0604020202020204" pitchFamily="34" charset="0"/>
              </a:rPr>
              <a:t>5. </a:t>
            </a:r>
            <a:r>
              <a:rPr lang="es-MX" sz="3200" b="1" dirty="0">
                <a:solidFill>
                  <a:schemeClr val="tx2"/>
                </a:solidFill>
                <a:latin typeface="Arial" panose="020B0604020202020204" pitchFamily="34" charset="0"/>
                <a:ea typeface="+mn-ea"/>
                <a:cs typeface="Arial" panose="020B0604020202020204" pitchFamily="34" charset="0"/>
              </a:rPr>
              <a:t>Mejora Continua</a:t>
            </a:r>
          </a:p>
        </p:txBody>
      </p:sp>
      <p:graphicFrame>
        <p:nvGraphicFramePr>
          <p:cNvPr id="13" name="Tabla 12">
            <a:extLst>
              <a:ext uri="{FF2B5EF4-FFF2-40B4-BE49-F238E27FC236}">
                <a16:creationId xmlns:a16="http://schemas.microsoft.com/office/drawing/2014/main" id="{AF592D1D-42D0-4A6A-98F6-51F65634E037}"/>
              </a:ext>
            </a:extLst>
          </p:cNvPr>
          <p:cNvGraphicFramePr>
            <a:graphicFrameLocks noGrp="1"/>
          </p:cNvGraphicFramePr>
          <p:nvPr>
            <p:extLst>
              <p:ext uri="{D42A27DB-BD31-4B8C-83A1-F6EECF244321}">
                <p14:modId xmlns:p14="http://schemas.microsoft.com/office/powerpoint/2010/main" val="1871526869"/>
              </p:ext>
            </p:extLst>
          </p:nvPr>
        </p:nvGraphicFramePr>
        <p:xfrm>
          <a:off x="667839" y="1687245"/>
          <a:ext cx="7094220" cy="1989574"/>
        </p:xfrm>
        <a:graphic>
          <a:graphicData uri="http://schemas.openxmlformats.org/drawingml/2006/table">
            <a:tbl>
              <a:tblPr/>
              <a:tblGrid>
                <a:gridCol w="3012515">
                  <a:extLst>
                    <a:ext uri="{9D8B030D-6E8A-4147-A177-3AD203B41FA5}">
                      <a16:colId xmlns:a16="http://schemas.microsoft.com/office/drawing/2014/main" val="804775947"/>
                    </a:ext>
                  </a:extLst>
                </a:gridCol>
                <a:gridCol w="1736807">
                  <a:extLst>
                    <a:ext uri="{9D8B030D-6E8A-4147-A177-3AD203B41FA5}">
                      <a16:colId xmlns:a16="http://schemas.microsoft.com/office/drawing/2014/main" val="1013163431"/>
                    </a:ext>
                  </a:extLst>
                </a:gridCol>
                <a:gridCol w="1229598">
                  <a:extLst>
                    <a:ext uri="{9D8B030D-6E8A-4147-A177-3AD203B41FA5}">
                      <a16:colId xmlns:a16="http://schemas.microsoft.com/office/drawing/2014/main" val="2196244285"/>
                    </a:ext>
                  </a:extLst>
                </a:gridCol>
                <a:gridCol w="1115300">
                  <a:extLst>
                    <a:ext uri="{9D8B030D-6E8A-4147-A177-3AD203B41FA5}">
                      <a16:colId xmlns:a16="http://schemas.microsoft.com/office/drawing/2014/main" val="3560237696"/>
                    </a:ext>
                  </a:extLst>
                </a:gridCol>
              </a:tblGrid>
              <a:tr h="300749">
                <a:tc rowSpan="2">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Pasos del PESV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b"/>
                      <a:r>
                        <a:rPr lang="es-CO" sz="1200" b="0" i="0" u="none" strike="noStrike" dirty="0">
                          <a:solidFill>
                            <a:srgbClr val="000000"/>
                          </a:solidFill>
                          <a:effectLst/>
                          <a:latin typeface="Calibri" panose="020F0502020204030204" pitchFamily="34" charset="0"/>
                        </a:rPr>
                        <a:t>Niveles del PESV</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725343071"/>
                  </a:ext>
                </a:extLst>
              </a:tr>
              <a:tr h="300749">
                <a:tc vMerge="1">
                  <a:txBody>
                    <a:bodyPr/>
                    <a:lstStyle/>
                    <a:p>
                      <a:endParaRPr lang="es-CO"/>
                    </a:p>
                  </a:txBody>
                  <a:tcPr/>
                </a:tc>
                <a:tc>
                  <a:txBody>
                    <a:bodyPr/>
                    <a:lstStyle/>
                    <a:p>
                      <a:pPr algn="ctr" fontAlgn="b"/>
                      <a:r>
                        <a:rPr lang="es-CO" sz="1200" b="0" i="0" u="none" strike="noStrike" dirty="0">
                          <a:solidFill>
                            <a:srgbClr val="000000"/>
                          </a:solidFill>
                          <a:effectLst/>
                          <a:latin typeface="Arial" panose="020B0604020202020204" pitchFamily="34" charset="0"/>
                          <a:cs typeface="Arial" panose="020B0604020202020204" pitchFamily="34" charset="0"/>
                        </a:rPr>
                        <a:t>Básico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200" b="0" i="0" u="none" strike="noStrike" dirty="0">
                          <a:solidFill>
                            <a:srgbClr val="000000"/>
                          </a:solidFill>
                          <a:effectLst/>
                          <a:latin typeface="Arial" panose="020B0604020202020204" pitchFamily="34" charset="0"/>
                          <a:cs typeface="Arial" panose="020B0604020202020204" pitchFamily="34" charset="0"/>
                        </a:rPr>
                        <a:t>Estándar</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200" b="0" i="0" u="none" strike="noStrike" dirty="0">
                          <a:solidFill>
                            <a:srgbClr val="000000"/>
                          </a:solidFill>
                          <a:effectLst/>
                          <a:latin typeface="Arial" panose="020B0604020202020204" pitchFamily="34" charset="0"/>
                          <a:cs typeface="Arial" panose="020B0604020202020204" pitchFamily="34" charset="0"/>
                        </a:rPr>
                        <a:t>Avanzado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3451267"/>
                  </a:ext>
                </a:extLst>
              </a:tr>
              <a:tr h="694038">
                <a:tc>
                  <a:txBody>
                    <a:bodyPr/>
                    <a:lstStyle/>
                    <a:p>
                      <a:r>
                        <a:rPr lang="es-MX" sz="1200" dirty="0">
                          <a:effectLst/>
                          <a:latin typeface="Arial" panose="020B0604020202020204" pitchFamily="34" charset="0"/>
                          <a:cs typeface="Arial" panose="020B0604020202020204" pitchFamily="34" charset="0"/>
                        </a:rPr>
                        <a:t>3. Mejora continua, acciones preventivas y correctivas</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s-CO" sz="1200" dirty="0">
                          <a:effectLst/>
                          <a:latin typeface="Arial" panose="020B0604020202020204" pitchFamily="34" charset="0"/>
                          <a:cs typeface="Arial" panose="020B0604020202020204" pitchFamily="34" charset="0"/>
                        </a:rPr>
                        <a:t>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s-CO" sz="1200">
                          <a:effectLst/>
                          <a:latin typeface="Arial" panose="020B0604020202020204" pitchFamily="34" charset="0"/>
                          <a:cs typeface="Arial" panose="020B0604020202020204" pitchFamily="34" charset="0"/>
                        </a:rPr>
                        <a:t>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s-CO" sz="1200" dirty="0">
                          <a:effectLst/>
                          <a:latin typeface="Arial" panose="020B0604020202020204" pitchFamily="34" charset="0"/>
                          <a:cs typeface="Arial" panose="020B0604020202020204" pitchFamily="34" charset="0"/>
                        </a:rPr>
                        <a:t>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0393742"/>
                  </a:ext>
                </a:extLst>
              </a:tr>
              <a:tr h="694038">
                <a:tc>
                  <a:txBody>
                    <a:bodyPr/>
                    <a:lstStyle/>
                    <a:p>
                      <a:r>
                        <a:rPr lang="es-CO" sz="1200">
                          <a:effectLst/>
                          <a:latin typeface="Arial" panose="020B0604020202020204" pitchFamily="34" charset="0"/>
                          <a:cs typeface="Arial" panose="020B0604020202020204" pitchFamily="34" charset="0"/>
                        </a:rPr>
                        <a:t>24. Mecanismos de comunicacion</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s-CO" sz="1200" dirty="0">
                          <a:effectLst/>
                          <a:latin typeface="Arial" panose="020B0604020202020204" pitchFamily="34" charset="0"/>
                          <a:cs typeface="Arial" panose="020B0604020202020204" pitchFamily="34" charset="0"/>
                        </a:rPr>
                        <a:t>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s-CO" sz="1200" dirty="0">
                          <a:effectLst/>
                          <a:latin typeface="Arial" panose="020B0604020202020204" pitchFamily="34" charset="0"/>
                          <a:cs typeface="Arial" panose="020B0604020202020204" pitchFamily="34" charset="0"/>
                        </a:rPr>
                        <a:t>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s-CO" sz="1200" dirty="0">
                          <a:effectLst/>
                          <a:latin typeface="Arial" panose="020B0604020202020204" pitchFamily="34" charset="0"/>
                          <a:cs typeface="Arial" panose="020B0604020202020204" pitchFamily="34" charset="0"/>
                        </a:rPr>
                        <a:t>APLICA</a:t>
                      </a:r>
                    </a:p>
                  </a:txBody>
                  <a:tcPr marL="4763" marR="4763" marT="4763" marB="47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1491593"/>
                  </a:ext>
                </a:extLst>
              </a:tr>
            </a:tbl>
          </a:graphicData>
        </a:graphic>
      </p:graphicFrame>
    </p:spTree>
    <p:extLst>
      <p:ext uri="{BB962C8B-B14F-4D97-AF65-F5344CB8AC3E}">
        <p14:creationId xmlns:p14="http://schemas.microsoft.com/office/powerpoint/2010/main" val="1197634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219135" y="811656"/>
            <a:ext cx="3774131" cy="617696"/>
          </a:xfrm>
        </p:spPr>
        <p:txBody>
          <a:bodyPr>
            <a:noAutofit/>
          </a:bodyPr>
          <a:lstStyle/>
          <a:p>
            <a:r>
              <a:rPr lang="es-MX" sz="2300" b="1" dirty="0">
                <a:solidFill>
                  <a:schemeClr val="tx2"/>
                </a:solidFill>
                <a:latin typeface="Arial" panose="020B0604020202020204" pitchFamily="34" charset="0"/>
                <a:ea typeface="+mn-ea"/>
                <a:cs typeface="Arial" panose="020B0604020202020204" pitchFamily="34" charset="0"/>
              </a:rPr>
              <a:t>Paso 23. Mejora continua, acciones preventivas y correctivas</a:t>
            </a:r>
            <a:endParaRPr lang="es-CO" sz="2300" b="1" dirty="0">
              <a:solidFill>
                <a:schemeClr val="tx2"/>
              </a:solidFill>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8E9CCB7C-8288-191A-619F-4B7C4EEDC007}"/>
              </a:ext>
            </a:extLst>
          </p:cNvPr>
          <p:cNvSpPr txBox="1"/>
          <p:nvPr/>
        </p:nvSpPr>
        <p:spPr>
          <a:xfrm>
            <a:off x="193931" y="1871911"/>
            <a:ext cx="3968554" cy="2554545"/>
          </a:xfrm>
          <a:prstGeom prst="rect">
            <a:avLst/>
          </a:prstGeom>
          <a:noFill/>
        </p:spPr>
        <p:txBody>
          <a:bodyPr wrap="square">
            <a:spAutoFit/>
          </a:bodyPr>
          <a:lstStyle/>
          <a:p>
            <a:pPr algn="just"/>
            <a:r>
              <a:rPr lang="es-MX" sz="2000" dirty="0">
                <a:solidFill>
                  <a:srgbClr val="000000"/>
                </a:solidFill>
                <a:latin typeface="Arial" panose="020B0604020202020204" pitchFamily="34" charset="0"/>
              </a:rPr>
              <a:t>La organización debe definir e implementar las acciones preventivas y/o correctivas </a:t>
            </a:r>
            <a:r>
              <a:rPr lang="es-MX" sz="2000" b="1" dirty="0">
                <a:solidFill>
                  <a:srgbClr val="375682"/>
                </a:solidFill>
                <a:latin typeface="Arial" panose="020B0604020202020204" pitchFamily="34" charset="0"/>
              </a:rPr>
              <a:t>necesarias con base en los resultados de la medición y análisis de los indicadores y </a:t>
            </a:r>
            <a:r>
              <a:rPr lang="es-MX" sz="2000" dirty="0">
                <a:solidFill>
                  <a:srgbClr val="000000"/>
                </a:solidFill>
                <a:latin typeface="Arial" panose="020B0604020202020204" pitchFamily="34" charset="0"/>
              </a:rPr>
              <a:t>auditorías y visitas de verificación del PESV</a:t>
            </a:r>
            <a:endParaRPr lang="es-MX" sz="2000" dirty="0">
              <a:solidFill>
                <a:srgbClr val="000000"/>
              </a:solidFill>
              <a:highlight>
                <a:srgbClr val="FFFF00"/>
              </a:highlight>
              <a:latin typeface="Arial" panose="020B0604020202020204" pitchFamily="34" charset="0"/>
            </a:endParaRPr>
          </a:p>
        </p:txBody>
      </p:sp>
      <p:sp>
        <p:nvSpPr>
          <p:cNvPr id="9" name="Título 3">
            <a:extLst>
              <a:ext uri="{FF2B5EF4-FFF2-40B4-BE49-F238E27FC236}">
                <a16:creationId xmlns:a16="http://schemas.microsoft.com/office/drawing/2014/main" id="{32588832-F492-48D3-9DA0-4E15611C00AA}"/>
              </a:ext>
            </a:extLst>
          </p:cNvPr>
          <p:cNvSpPr txBox="1">
            <a:spLocks/>
          </p:cNvSpPr>
          <p:nvPr/>
        </p:nvSpPr>
        <p:spPr>
          <a:xfrm>
            <a:off x="4162485" y="682064"/>
            <a:ext cx="5575380" cy="6176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300" b="1" dirty="0">
                <a:solidFill>
                  <a:schemeClr val="tx2"/>
                </a:solidFill>
                <a:latin typeface="Arial" panose="020B0604020202020204" pitchFamily="34" charset="0"/>
                <a:ea typeface="+mn-ea"/>
                <a:cs typeface="Arial" panose="020B0604020202020204" pitchFamily="34" charset="0"/>
              </a:rPr>
              <a:t>Paso 24. Mecanismos de comunicación y participación </a:t>
            </a:r>
            <a:endParaRPr lang="es-CO" sz="2300" b="1" dirty="0">
              <a:solidFill>
                <a:schemeClr val="tx2"/>
              </a:solidFill>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8C0F5950-C02E-4697-BBF3-DC6CE519D9E9}"/>
              </a:ext>
            </a:extLst>
          </p:cNvPr>
          <p:cNvSpPr txBox="1"/>
          <p:nvPr/>
        </p:nvSpPr>
        <p:spPr>
          <a:xfrm>
            <a:off x="4276292" y="1702633"/>
            <a:ext cx="4867708" cy="2893100"/>
          </a:xfrm>
          <a:prstGeom prst="rect">
            <a:avLst/>
          </a:prstGeom>
          <a:noFill/>
        </p:spPr>
        <p:txBody>
          <a:bodyPr wrap="square">
            <a:spAutoFit/>
          </a:bodyPr>
          <a:lstStyle/>
          <a:p>
            <a:pPr algn="just"/>
            <a:r>
              <a:rPr lang="es-MX" dirty="0">
                <a:solidFill>
                  <a:srgbClr val="000000"/>
                </a:solidFill>
                <a:latin typeface="Arial" panose="020B0604020202020204" pitchFamily="34" charset="0"/>
              </a:rPr>
              <a:t>La organización debe </a:t>
            </a:r>
            <a:r>
              <a:rPr lang="es-MX" b="1" dirty="0">
                <a:solidFill>
                  <a:srgbClr val="375682"/>
                </a:solidFill>
                <a:latin typeface="Arial" panose="020B0604020202020204" pitchFamily="34" charset="0"/>
              </a:rPr>
              <a:t>definir y documentar los mecanismos de comunicación y la frecuencia de las comunicaciones que, por lo menos, debe ser trimestral </a:t>
            </a:r>
            <a:r>
              <a:rPr lang="es-MX" dirty="0">
                <a:solidFill>
                  <a:srgbClr val="000000"/>
                </a:solidFill>
                <a:latin typeface="Arial" panose="020B0604020202020204" pitchFamily="34" charset="0"/>
              </a:rPr>
              <a:t>y contener la promoción de la seguridad vial, la comunicación de los indicadores, los resultados de la implementación del PESV, los riesgos y controles adoptados por la organización con el fin de prevenir siniestros viales</a:t>
            </a:r>
            <a:r>
              <a:rPr lang="es-MX" sz="2000" dirty="0">
                <a:solidFill>
                  <a:srgbClr val="000000"/>
                </a:solidFill>
                <a:latin typeface="Arial" panose="020B0604020202020204" pitchFamily="34" charset="0"/>
              </a:rPr>
              <a:t>.</a:t>
            </a:r>
            <a:endParaRPr lang="es-MX" sz="2000" dirty="0">
              <a:solidFill>
                <a:srgbClr val="000000"/>
              </a:solidFill>
              <a:highlight>
                <a:srgbClr val="FFFF00"/>
              </a:highlight>
              <a:latin typeface="Arial" panose="020B0604020202020204" pitchFamily="34" charset="0"/>
            </a:endParaRPr>
          </a:p>
        </p:txBody>
      </p:sp>
    </p:spTree>
    <p:extLst>
      <p:ext uri="{BB962C8B-B14F-4D97-AF65-F5344CB8AC3E}">
        <p14:creationId xmlns:p14="http://schemas.microsoft.com/office/powerpoint/2010/main" val="1570145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59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6">
            <a:extLst>
              <a:ext uri="{FF2B5EF4-FFF2-40B4-BE49-F238E27FC236}">
                <a16:creationId xmlns:a16="http://schemas.microsoft.com/office/drawing/2014/main" id="{0EC8E398-CC4A-4221-A7E5-3143B10E843D}"/>
              </a:ext>
            </a:extLst>
          </p:cNvPr>
          <p:cNvSpPr txBox="1">
            <a:spLocks/>
          </p:cNvSpPr>
          <p:nvPr/>
        </p:nvSpPr>
        <p:spPr>
          <a:xfrm>
            <a:off x="1090053" y="1146891"/>
            <a:ext cx="6749988" cy="28497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s-CO" dirty="0"/>
          </a:p>
          <a:p>
            <a:pPr marL="0" indent="0" algn="just">
              <a:buFont typeface="Arial"/>
              <a:buNone/>
            </a:pPr>
            <a:r>
              <a:rPr lang="es-CO" sz="2600" dirty="0">
                <a:latin typeface="Arial" panose="020B0604020202020204" pitchFamily="34" charset="0"/>
                <a:cs typeface="Arial" panose="020B0604020202020204" pitchFamily="34" charset="0"/>
              </a:rPr>
              <a:t>Es el conjunto de </a:t>
            </a:r>
            <a:r>
              <a:rPr lang="es-CO" sz="2600" dirty="0">
                <a:solidFill>
                  <a:schemeClr val="tx2"/>
                </a:solidFill>
                <a:latin typeface="Arial" panose="020B0604020202020204" pitchFamily="34" charset="0"/>
                <a:cs typeface="Arial" panose="020B0604020202020204" pitchFamily="34" charset="0"/>
              </a:rPr>
              <a:t>acciones</a:t>
            </a:r>
            <a:r>
              <a:rPr lang="es-CO" sz="2600" dirty="0">
                <a:latin typeface="Arial" panose="020B0604020202020204" pitchFamily="34" charset="0"/>
                <a:cs typeface="Arial" panose="020B0604020202020204" pitchFamily="34" charset="0"/>
              </a:rPr>
              <a:t> y </a:t>
            </a:r>
            <a:r>
              <a:rPr lang="es-CO" sz="2600" dirty="0">
                <a:solidFill>
                  <a:schemeClr val="tx2"/>
                </a:solidFill>
                <a:latin typeface="Arial" panose="020B0604020202020204" pitchFamily="34" charset="0"/>
                <a:cs typeface="Arial" panose="020B0604020202020204" pitchFamily="34" charset="0"/>
              </a:rPr>
              <a:t>políticas</a:t>
            </a:r>
            <a:r>
              <a:rPr lang="es-CO" sz="2600" dirty="0">
                <a:latin typeface="Arial" panose="020B0604020202020204" pitchFamily="34" charset="0"/>
                <a:cs typeface="Arial" panose="020B0604020202020204" pitchFamily="34" charset="0"/>
              </a:rPr>
              <a:t> dirigidas a </a:t>
            </a:r>
            <a:r>
              <a:rPr lang="es-CO" sz="2600" dirty="0">
                <a:solidFill>
                  <a:srgbClr val="1D6F98"/>
                </a:solidFill>
                <a:latin typeface="Arial" panose="020B0604020202020204" pitchFamily="34" charset="0"/>
                <a:cs typeface="Arial" panose="020B0604020202020204" pitchFamily="34" charset="0"/>
              </a:rPr>
              <a:t>prevenir, controlar y disminuir el riesgo de muerte o de lesión </a:t>
            </a:r>
            <a:r>
              <a:rPr lang="es-CO" sz="2600" dirty="0">
                <a:latin typeface="Arial" panose="020B0604020202020204" pitchFamily="34" charset="0"/>
                <a:cs typeface="Arial" panose="020B0604020202020204" pitchFamily="34" charset="0"/>
              </a:rPr>
              <a:t>de las personas en sus desplazamientos ya sea en medios motorizados o no motorizados.</a:t>
            </a:r>
            <a:endParaRPr lang="es-CO" sz="2200" b="1" dirty="0">
              <a:solidFill>
                <a:schemeClr val="tx2"/>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93D9D2F-A398-4611-96B7-A3AC33FBBE8D}"/>
              </a:ext>
            </a:extLst>
          </p:cNvPr>
          <p:cNvSpPr txBox="1"/>
          <p:nvPr/>
        </p:nvSpPr>
        <p:spPr>
          <a:xfrm>
            <a:off x="1547664" y="869892"/>
            <a:ext cx="6048672" cy="584775"/>
          </a:xfrm>
          <a:prstGeom prst="rect">
            <a:avLst/>
          </a:prstGeom>
          <a:noFill/>
        </p:spPr>
        <p:txBody>
          <a:bodyPr wrap="square" rtlCol="0">
            <a:spAutoFit/>
          </a:bodyPr>
          <a:lstStyle/>
          <a:p>
            <a:pPr algn="ctr">
              <a:spcBef>
                <a:spcPct val="0"/>
              </a:spcBef>
            </a:pPr>
            <a:r>
              <a:rPr lang="es-CO" sz="3200" b="1" dirty="0">
                <a:solidFill>
                  <a:schemeClr val="tx2"/>
                </a:solidFill>
                <a:latin typeface="Arial" panose="020B0604020202020204" pitchFamily="34" charset="0"/>
                <a:cs typeface="Arial" panose="020B0604020202020204" pitchFamily="34" charset="0"/>
              </a:rPr>
              <a:t>¿Qué es la seguridad vial?</a:t>
            </a:r>
          </a:p>
        </p:txBody>
      </p:sp>
    </p:spTree>
    <p:extLst>
      <p:ext uri="{BB962C8B-B14F-4D97-AF65-F5344CB8AC3E}">
        <p14:creationId xmlns:p14="http://schemas.microsoft.com/office/powerpoint/2010/main" val="425386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6AAAC79-1C12-41C3-B403-176758A5E365}"/>
              </a:ext>
            </a:extLst>
          </p:cNvPr>
          <p:cNvPicPr>
            <a:picLocks noChangeAspect="1"/>
          </p:cNvPicPr>
          <p:nvPr/>
        </p:nvPicPr>
        <p:blipFill>
          <a:blip r:embed="rId3"/>
          <a:stretch>
            <a:fillRect/>
          </a:stretch>
        </p:blipFill>
        <p:spPr>
          <a:xfrm>
            <a:off x="28626" y="905092"/>
            <a:ext cx="4623761" cy="2823359"/>
          </a:xfrm>
          <a:prstGeom prst="rect">
            <a:avLst/>
          </a:prstGeom>
        </p:spPr>
      </p:pic>
      <p:graphicFrame>
        <p:nvGraphicFramePr>
          <p:cNvPr id="6" name="Tabla 5">
            <a:extLst>
              <a:ext uri="{FF2B5EF4-FFF2-40B4-BE49-F238E27FC236}">
                <a16:creationId xmlns:a16="http://schemas.microsoft.com/office/drawing/2014/main" id="{92A38038-ACC8-478E-8EAB-F03C13D3E023}"/>
              </a:ext>
            </a:extLst>
          </p:cNvPr>
          <p:cNvGraphicFramePr>
            <a:graphicFrameLocks noGrp="1"/>
          </p:cNvGraphicFramePr>
          <p:nvPr>
            <p:extLst>
              <p:ext uri="{D42A27DB-BD31-4B8C-83A1-F6EECF244321}">
                <p14:modId xmlns:p14="http://schemas.microsoft.com/office/powerpoint/2010/main" val="353989924"/>
              </p:ext>
            </p:extLst>
          </p:nvPr>
        </p:nvGraphicFramePr>
        <p:xfrm>
          <a:off x="4762919" y="642351"/>
          <a:ext cx="4096264" cy="4069080"/>
        </p:xfrm>
        <a:graphic>
          <a:graphicData uri="http://schemas.openxmlformats.org/drawingml/2006/table">
            <a:tbl>
              <a:tblPr firstRow="1" bandRow="1">
                <a:tableStyleId>{5C22544A-7EE6-4342-B048-85BDC9FD1C3A}</a:tableStyleId>
              </a:tblPr>
              <a:tblGrid>
                <a:gridCol w="2048132">
                  <a:extLst>
                    <a:ext uri="{9D8B030D-6E8A-4147-A177-3AD203B41FA5}">
                      <a16:colId xmlns:a16="http://schemas.microsoft.com/office/drawing/2014/main" val="350095033"/>
                    </a:ext>
                  </a:extLst>
                </a:gridCol>
                <a:gridCol w="2048132">
                  <a:extLst>
                    <a:ext uri="{9D8B030D-6E8A-4147-A177-3AD203B41FA5}">
                      <a16:colId xmlns:a16="http://schemas.microsoft.com/office/drawing/2014/main" val="2473329221"/>
                    </a:ext>
                  </a:extLst>
                </a:gridCol>
              </a:tblGrid>
              <a:tr h="234019">
                <a:tc>
                  <a:txBody>
                    <a:bodyPr/>
                    <a:lstStyle/>
                    <a:p>
                      <a:r>
                        <a:rPr lang="es-CO" sz="1200" dirty="0">
                          <a:latin typeface="Arial" panose="020B0604020202020204" pitchFamily="34" charset="0"/>
                          <a:cs typeface="Arial" panose="020B0604020202020204" pitchFamily="34" charset="0"/>
                        </a:rPr>
                        <a:t>Accidente</a:t>
                      </a:r>
                    </a:p>
                  </a:txBody>
                  <a:tcPr marL="68580" marR="68580" marT="34290" marB="34290"/>
                </a:tc>
                <a:tc>
                  <a:txBody>
                    <a:bodyPr/>
                    <a:lstStyle/>
                    <a:p>
                      <a:r>
                        <a:rPr lang="es-CO" sz="1200" dirty="0">
                          <a:latin typeface="Arial" panose="020B0604020202020204" pitchFamily="34" charset="0"/>
                          <a:cs typeface="Arial" panose="020B0604020202020204" pitchFamily="34" charset="0"/>
                        </a:rPr>
                        <a:t>Sinestro vial </a:t>
                      </a:r>
                    </a:p>
                  </a:txBody>
                  <a:tcPr marL="68580" marR="68580" marT="34290" marB="34290"/>
                </a:tc>
                <a:extLst>
                  <a:ext uri="{0D108BD9-81ED-4DB2-BD59-A6C34878D82A}">
                    <a16:rowId xmlns:a16="http://schemas.microsoft.com/office/drawing/2014/main" val="2459227363"/>
                  </a:ext>
                </a:extLst>
              </a:tr>
              <a:tr h="588210">
                <a:tc>
                  <a:txBody>
                    <a:bodyPr/>
                    <a:lstStyle/>
                    <a:p>
                      <a:pPr algn="just"/>
                      <a:r>
                        <a:rPr lang="es-CO" sz="1200" dirty="0">
                          <a:latin typeface="Arial" panose="020B0604020202020204" pitchFamily="34" charset="0"/>
                          <a:cs typeface="Arial" panose="020B0604020202020204" pitchFamily="34" charset="0"/>
                        </a:rPr>
                        <a:t>Hecho fortuito que ocurre por </a:t>
                      </a:r>
                      <a:r>
                        <a:rPr lang="es-CO" sz="1200" b="1" dirty="0">
                          <a:solidFill>
                            <a:schemeClr val="tx2"/>
                          </a:solidFill>
                          <a:latin typeface="Arial" panose="020B0604020202020204" pitchFamily="34" charset="0"/>
                          <a:cs typeface="Arial" panose="020B0604020202020204" pitchFamily="34" charset="0"/>
                        </a:rPr>
                        <a:t>casualidad</a:t>
                      </a:r>
                      <a:r>
                        <a:rPr lang="es-CO" sz="1200" dirty="0">
                          <a:latin typeface="Arial" panose="020B0604020202020204" pitchFamily="34" charset="0"/>
                          <a:cs typeface="Arial" panose="020B0604020202020204" pitchFamily="34" charset="0"/>
                        </a:rPr>
                        <a:t> o azar</a:t>
                      </a:r>
                    </a:p>
                  </a:txBody>
                  <a:tcPr marL="68580" marR="68580" marT="34290" marB="34290"/>
                </a:tc>
                <a:tc>
                  <a:txBody>
                    <a:bodyPr/>
                    <a:lstStyle/>
                    <a:p>
                      <a:pPr algn="just"/>
                      <a:r>
                        <a:rPr lang="es-CO" sz="1200" dirty="0">
                          <a:latin typeface="Arial" panose="020B0604020202020204" pitchFamily="34" charset="0"/>
                          <a:cs typeface="Arial" panose="020B0604020202020204" pitchFamily="34" charset="0"/>
                        </a:rPr>
                        <a:t>Hecho </a:t>
                      </a:r>
                      <a:r>
                        <a:rPr lang="es-CO" sz="1200" b="1" dirty="0">
                          <a:solidFill>
                            <a:schemeClr val="tx2"/>
                          </a:solidFill>
                          <a:latin typeface="Arial" panose="020B0604020202020204" pitchFamily="34" charset="0"/>
                          <a:cs typeface="Arial" panose="020B0604020202020204" pitchFamily="34" charset="0"/>
                        </a:rPr>
                        <a:t>causal</a:t>
                      </a:r>
                      <a:r>
                        <a:rPr lang="es-CO" sz="1200" dirty="0">
                          <a:latin typeface="Arial" panose="020B0604020202020204" pitchFamily="34" charset="0"/>
                          <a:cs typeface="Arial" panose="020B0604020202020204" pitchFamily="34" charset="0"/>
                        </a:rPr>
                        <a:t> que ocurre por la interacción entre diferentes factores identificables</a:t>
                      </a:r>
                    </a:p>
                  </a:txBody>
                  <a:tcPr marL="68580" marR="68580" marT="34290" marB="34290"/>
                </a:tc>
                <a:extLst>
                  <a:ext uri="{0D108BD9-81ED-4DB2-BD59-A6C34878D82A}">
                    <a16:rowId xmlns:a16="http://schemas.microsoft.com/office/drawing/2014/main" val="2564721461"/>
                  </a:ext>
                </a:extLst>
              </a:tr>
              <a:tr h="429241">
                <a:tc>
                  <a:txBody>
                    <a:bodyPr/>
                    <a:lstStyle/>
                    <a:p>
                      <a:pPr algn="just"/>
                      <a:r>
                        <a:rPr lang="es-CO" sz="1200" dirty="0">
                          <a:latin typeface="Arial" panose="020B0604020202020204" pitchFamily="34" charset="0"/>
                          <a:cs typeface="Arial" panose="020B0604020202020204" pitchFamily="34" charset="0"/>
                        </a:rPr>
                        <a:t>Ocurre de manera </a:t>
                      </a:r>
                      <a:r>
                        <a:rPr lang="es-CO" sz="1200" b="1" dirty="0">
                          <a:solidFill>
                            <a:schemeClr val="tx2"/>
                          </a:solidFill>
                          <a:latin typeface="Arial" panose="020B0604020202020204" pitchFamily="34" charset="0"/>
                          <a:cs typeface="Arial" panose="020B0604020202020204" pitchFamily="34" charset="0"/>
                        </a:rPr>
                        <a:t>inesperada</a:t>
                      </a:r>
                      <a:r>
                        <a:rPr lang="es-CO" sz="1200" dirty="0">
                          <a:latin typeface="Arial" panose="020B0604020202020204" pitchFamily="34" charset="0"/>
                          <a:cs typeface="Arial" panose="020B0604020202020204" pitchFamily="34" charset="0"/>
                        </a:rPr>
                        <a:t> por lo que no se puede prevenir </a:t>
                      </a:r>
                    </a:p>
                  </a:txBody>
                  <a:tcPr marL="68580" marR="68580" marT="34290" marB="34290"/>
                </a:tc>
                <a:tc>
                  <a:txBody>
                    <a:bodyPr/>
                    <a:lstStyle/>
                    <a:p>
                      <a:pPr algn="just"/>
                      <a:r>
                        <a:rPr lang="es-CO" sz="1200" dirty="0">
                          <a:latin typeface="Arial" panose="020B0604020202020204" pitchFamily="34" charset="0"/>
                          <a:cs typeface="Arial" panose="020B0604020202020204" pitchFamily="34" charset="0"/>
                        </a:rPr>
                        <a:t>Es </a:t>
                      </a:r>
                      <a:r>
                        <a:rPr lang="es-CO" sz="1200" b="1" dirty="0">
                          <a:solidFill>
                            <a:schemeClr val="tx2"/>
                          </a:solidFill>
                          <a:latin typeface="Arial" panose="020B0604020202020204" pitchFamily="34" charset="0"/>
                          <a:cs typeface="Arial" panose="020B0604020202020204" pitchFamily="34" charset="0"/>
                        </a:rPr>
                        <a:t>predecible</a:t>
                      </a:r>
                      <a:r>
                        <a:rPr lang="es-CO" sz="1200" dirty="0">
                          <a:latin typeface="Arial" panose="020B0604020202020204" pitchFamily="34" charset="0"/>
                          <a:cs typeface="Arial" panose="020B0604020202020204" pitchFamily="34" charset="0"/>
                        </a:rPr>
                        <a:t> y prevenible </a:t>
                      </a:r>
                    </a:p>
                  </a:txBody>
                  <a:tcPr marL="68580" marR="68580" marT="34290" marB="34290"/>
                </a:tc>
                <a:extLst>
                  <a:ext uri="{0D108BD9-81ED-4DB2-BD59-A6C34878D82A}">
                    <a16:rowId xmlns:a16="http://schemas.microsoft.com/office/drawing/2014/main" val="2076554123"/>
                  </a:ext>
                </a:extLst>
              </a:tr>
              <a:tr h="411114">
                <a:tc>
                  <a:txBody>
                    <a:bodyPr/>
                    <a:lstStyle/>
                    <a:p>
                      <a:pPr algn="just"/>
                      <a:r>
                        <a:rPr lang="es-CO" sz="1200" dirty="0">
                          <a:latin typeface="Arial" panose="020B0604020202020204" pitchFamily="34" charset="0"/>
                          <a:cs typeface="Arial" panose="020B0604020202020204" pitchFamily="34" charset="0"/>
                        </a:rPr>
                        <a:t>Sus causas son </a:t>
                      </a:r>
                      <a:r>
                        <a:rPr lang="es-CO" sz="1200" b="1" dirty="0">
                          <a:solidFill>
                            <a:schemeClr val="tx2"/>
                          </a:solidFill>
                          <a:latin typeface="Arial" panose="020B0604020202020204" pitchFamily="34" charset="0"/>
                          <a:cs typeface="Arial" panose="020B0604020202020204" pitchFamily="34" charset="0"/>
                        </a:rPr>
                        <a:t>poco controlables</a:t>
                      </a:r>
                    </a:p>
                  </a:txBody>
                  <a:tcPr marL="68580" marR="68580" marT="34290" marB="34290"/>
                </a:tc>
                <a:tc>
                  <a:txBody>
                    <a:bodyPr/>
                    <a:lstStyle/>
                    <a:p>
                      <a:pPr algn="just"/>
                      <a:r>
                        <a:rPr lang="es-CO" sz="1200" dirty="0">
                          <a:latin typeface="Arial" panose="020B0604020202020204" pitchFamily="34" charset="0"/>
                          <a:cs typeface="Arial" panose="020B0604020202020204" pitchFamily="34" charset="0"/>
                        </a:rPr>
                        <a:t>Sus causas son </a:t>
                      </a:r>
                      <a:r>
                        <a:rPr lang="es-CO" sz="1200" b="1" dirty="0">
                          <a:solidFill>
                            <a:schemeClr val="tx2"/>
                          </a:solidFill>
                          <a:latin typeface="Arial" panose="020B0604020202020204" pitchFamily="34" charset="0"/>
                          <a:cs typeface="Arial" panose="020B0604020202020204" pitchFamily="34" charset="0"/>
                        </a:rPr>
                        <a:t>controlables</a:t>
                      </a:r>
                    </a:p>
                  </a:txBody>
                  <a:tcPr marL="68580" marR="68580" marT="34290" marB="34290"/>
                </a:tc>
                <a:extLst>
                  <a:ext uri="{0D108BD9-81ED-4DB2-BD59-A6C34878D82A}">
                    <a16:rowId xmlns:a16="http://schemas.microsoft.com/office/drawing/2014/main" val="2814638540"/>
                  </a:ext>
                </a:extLst>
              </a:tr>
              <a:tr h="1119496">
                <a:tc>
                  <a:txBody>
                    <a:bodyPr/>
                    <a:lstStyle/>
                    <a:p>
                      <a:pPr algn="just"/>
                      <a:r>
                        <a:rPr lang="es-CO" sz="1200" dirty="0">
                          <a:latin typeface="Arial" panose="020B0604020202020204" pitchFamily="34" charset="0"/>
                          <a:cs typeface="Arial" panose="020B0604020202020204" pitchFamily="34" charset="0"/>
                        </a:rPr>
                        <a:t>Enfoca la atención en las </a:t>
                      </a:r>
                      <a:r>
                        <a:rPr lang="es-CO" sz="1200" b="1" dirty="0">
                          <a:solidFill>
                            <a:schemeClr val="tx2"/>
                          </a:solidFill>
                          <a:latin typeface="Arial" panose="020B0604020202020204" pitchFamily="34" charset="0"/>
                          <a:cs typeface="Arial" panose="020B0604020202020204" pitchFamily="34" charset="0"/>
                        </a:rPr>
                        <a:t>consecuencias</a:t>
                      </a:r>
                      <a:r>
                        <a:rPr lang="es-CO" sz="1200" dirty="0">
                          <a:latin typeface="Arial" panose="020B0604020202020204" pitchFamily="34" charset="0"/>
                          <a:cs typeface="Arial" panose="020B0604020202020204" pitchFamily="34" charset="0"/>
                        </a:rPr>
                        <a:t> o resultados de un hecho </a:t>
                      </a:r>
                    </a:p>
                  </a:txBody>
                  <a:tcPr marL="68580" marR="68580" marT="34290" marB="34290"/>
                </a:tc>
                <a:tc>
                  <a:txBody>
                    <a:bodyPr/>
                    <a:lstStyle/>
                    <a:p>
                      <a:pPr algn="just"/>
                      <a:r>
                        <a:rPr lang="es-CO" sz="1200" dirty="0">
                          <a:latin typeface="Arial" panose="020B0604020202020204" pitchFamily="34" charset="0"/>
                          <a:cs typeface="Arial" panose="020B0604020202020204" pitchFamily="34" charset="0"/>
                        </a:rPr>
                        <a:t>Enfoca la atención en la identificación de los factores que </a:t>
                      </a:r>
                      <a:r>
                        <a:rPr lang="es-CO" sz="1200" b="1" dirty="0">
                          <a:solidFill>
                            <a:schemeClr val="tx2"/>
                          </a:solidFill>
                          <a:latin typeface="Arial" panose="020B0604020202020204" pitchFamily="34" charset="0"/>
                          <a:cs typeface="Arial" panose="020B0604020202020204" pitchFamily="34" charset="0"/>
                        </a:rPr>
                        <a:t>intervienen </a:t>
                      </a:r>
                      <a:r>
                        <a:rPr lang="es-CO" sz="1200" dirty="0">
                          <a:latin typeface="Arial" panose="020B0604020202020204" pitchFamily="34" charset="0"/>
                          <a:cs typeface="Arial" panose="020B0604020202020204" pitchFamily="34" charset="0"/>
                        </a:rPr>
                        <a:t>para que ocurra un hecho de tránsito y aquellos que </a:t>
                      </a:r>
                      <a:r>
                        <a:rPr lang="es-CO" sz="1200" b="1" dirty="0">
                          <a:solidFill>
                            <a:schemeClr val="tx2"/>
                          </a:solidFill>
                          <a:latin typeface="Arial" panose="020B0604020202020204" pitchFamily="34" charset="0"/>
                          <a:cs typeface="Arial" panose="020B0604020202020204" pitchFamily="34" charset="0"/>
                        </a:rPr>
                        <a:t>contribuyen</a:t>
                      </a:r>
                      <a:r>
                        <a:rPr lang="es-CO" sz="1200" dirty="0">
                          <a:latin typeface="Arial" panose="020B0604020202020204" pitchFamily="34" charset="0"/>
                          <a:cs typeface="Arial" panose="020B0604020202020204" pitchFamily="34" charset="0"/>
                        </a:rPr>
                        <a:t> a disminuir la gravedad de las consecuencias. </a:t>
                      </a:r>
                    </a:p>
                  </a:txBody>
                  <a:tcPr marL="68580" marR="68580" marT="34290" marB="34290"/>
                </a:tc>
                <a:extLst>
                  <a:ext uri="{0D108BD9-81ED-4DB2-BD59-A6C34878D82A}">
                    <a16:rowId xmlns:a16="http://schemas.microsoft.com/office/drawing/2014/main" val="1100738189"/>
                  </a:ext>
                </a:extLst>
              </a:tr>
              <a:tr h="429241">
                <a:tc>
                  <a:txBody>
                    <a:bodyPr/>
                    <a:lstStyle/>
                    <a:p>
                      <a:pPr algn="just"/>
                      <a:r>
                        <a:rPr lang="es-CO" sz="1200" b="1" dirty="0">
                          <a:solidFill>
                            <a:schemeClr val="tx2"/>
                          </a:solidFill>
                          <a:latin typeface="Arial" panose="020B0604020202020204" pitchFamily="34" charset="0"/>
                          <a:cs typeface="Arial" panose="020B0604020202020204" pitchFamily="34" charset="0"/>
                        </a:rPr>
                        <a:t>Impide</a:t>
                      </a:r>
                      <a:r>
                        <a:rPr lang="es-CO" sz="1200" dirty="0">
                          <a:latin typeface="Arial" panose="020B0604020202020204" pitchFamily="34" charset="0"/>
                          <a:cs typeface="Arial" panose="020B0604020202020204" pitchFamily="34" charset="0"/>
                        </a:rPr>
                        <a:t> que nos hagamos responsables de esos resultados</a:t>
                      </a:r>
                    </a:p>
                  </a:txBody>
                  <a:tcPr marL="68580" marR="68580" marT="34290" marB="34290"/>
                </a:tc>
                <a:tc>
                  <a:txBody>
                    <a:bodyPr/>
                    <a:lstStyle/>
                    <a:p>
                      <a:pPr algn="just"/>
                      <a:r>
                        <a:rPr lang="es-CO" sz="1200" b="1" dirty="0">
                          <a:solidFill>
                            <a:schemeClr val="tx2"/>
                          </a:solidFill>
                          <a:latin typeface="Arial" panose="020B0604020202020204" pitchFamily="34" charset="0"/>
                          <a:cs typeface="Arial" panose="020B0604020202020204" pitchFamily="34" charset="0"/>
                        </a:rPr>
                        <a:t>Permite</a:t>
                      </a:r>
                      <a:r>
                        <a:rPr lang="es-CO" sz="1200" dirty="0">
                          <a:latin typeface="Arial" panose="020B0604020202020204" pitchFamily="34" charset="0"/>
                          <a:cs typeface="Arial" panose="020B0604020202020204" pitchFamily="34" charset="0"/>
                        </a:rPr>
                        <a:t> que tomemos consciencia y acciones para prevenirlos </a:t>
                      </a:r>
                    </a:p>
                  </a:txBody>
                  <a:tcPr marL="68580" marR="68580" marT="34290" marB="34290"/>
                </a:tc>
                <a:extLst>
                  <a:ext uri="{0D108BD9-81ED-4DB2-BD59-A6C34878D82A}">
                    <a16:rowId xmlns:a16="http://schemas.microsoft.com/office/drawing/2014/main" val="3522734064"/>
                  </a:ext>
                </a:extLst>
              </a:tr>
            </a:tbl>
          </a:graphicData>
        </a:graphic>
      </p:graphicFrame>
    </p:spTree>
    <p:extLst>
      <p:ext uri="{BB962C8B-B14F-4D97-AF65-F5344CB8AC3E}">
        <p14:creationId xmlns:p14="http://schemas.microsoft.com/office/powerpoint/2010/main" val="49465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7071031-098C-43D9-B06B-0E0DB83AFBD5}"/>
              </a:ext>
            </a:extLst>
          </p:cNvPr>
          <p:cNvPicPr>
            <a:picLocks noChangeAspect="1"/>
          </p:cNvPicPr>
          <p:nvPr/>
        </p:nvPicPr>
        <p:blipFill>
          <a:blip r:embed="rId3"/>
          <a:stretch>
            <a:fillRect/>
          </a:stretch>
        </p:blipFill>
        <p:spPr>
          <a:xfrm>
            <a:off x="2084610" y="1386673"/>
            <a:ext cx="4137131" cy="3215472"/>
          </a:xfrm>
          <a:prstGeom prst="rect">
            <a:avLst/>
          </a:prstGeom>
        </p:spPr>
      </p:pic>
      <p:sp>
        <p:nvSpPr>
          <p:cNvPr id="5" name="Título 1">
            <a:extLst>
              <a:ext uri="{FF2B5EF4-FFF2-40B4-BE49-F238E27FC236}">
                <a16:creationId xmlns:a16="http://schemas.microsoft.com/office/drawing/2014/main" id="{259CD524-1738-421A-9BC7-3F79EEAA110A}"/>
              </a:ext>
            </a:extLst>
          </p:cNvPr>
          <p:cNvSpPr>
            <a:spLocks noGrp="1"/>
          </p:cNvSpPr>
          <p:nvPr>
            <p:ph type="title"/>
          </p:nvPr>
        </p:nvSpPr>
        <p:spPr>
          <a:xfrm>
            <a:off x="924447" y="414600"/>
            <a:ext cx="6457456" cy="857250"/>
          </a:xfrm>
        </p:spPr>
        <p:txBody>
          <a:bodyPr>
            <a:noAutofit/>
          </a:bodyPr>
          <a:lstStyle/>
          <a:p>
            <a:r>
              <a:rPr lang="es-CO" sz="3200" b="1" dirty="0">
                <a:solidFill>
                  <a:schemeClr val="tx2"/>
                </a:solidFill>
                <a:latin typeface="Arial" panose="020B0604020202020204" pitchFamily="34" charset="0"/>
                <a:ea typeface="+mn-ea"/>
                <a:cs typeface="Arial" panose="020B0604020202020204" pitchFamily="34" charset="0"/>
              </a:rPr>
              <a:t>¿Quiénes interactúan en la Seguridad vial?</a:t>
            </a:r>
          </a:p>
        </p:txBody>
      </p:sp>
    </p:spTree>
    <p:extLst>
      <p:ext uri="{BB962C8B-B14F-4D97-AF65-F5344CB8AC3E}">
        <p14:creationId xmlns:p14="http://schemas.microsoft.com/office/powerpoint/2010/main" val="374005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3" name="CuadroTexto 2"/>
          <p:cNvSpPr txBox="1"/>
          <p:nvPr/>
        </p:nvSpPr>
        <p:spPr>
          <a:xfrm>
            <a:off x="1183061" y="1675703"/>
            <a:ext cx="6858000" cy="1077218"/>
          </a:xfrm>
          <a:prstGeom prst="rect">
            <a:avLst/>
          </a:prstGeom>
          <a:noFill/>
        </p:spPr>
        <p:txBody>
          <a:bodyPr wrap="square" rtlCol="0">
            <a:spAutoFit/>
          </a:bodyPr>
          <a:lstStyle/>
          <a:p>
            <a:pPr algn="ctr">
              <a:spcBef>
                <a:spcPct val="0"/>
              </a:spcBef>
            </a:pPr>
            <a:r>
              <a:rPr lang="es-CO" sz="3200" b="1" dirty="0">
                <a:solidFill>
                  <a:schemeClr val="tx2"/>
                </a:solidFill>
                <a:latin typeface="Arial" panose="020B0604020202020204" pitchFamily="34" charset="0"/>
                <a:cs typeface="Arial" panose="020B0604020202020204" pitchFamily="34" charset="0"/>
              </a:rPr>
              <a:t>¿Qué es un Plan Estratégico de Seguridad Vial?</a:t>
            </a: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Tree>
    <p:extLst>
      <p:ext uri="{BB962C8B-B14F-4D97-AF65-F5344CB8AC3E}">
        <p14:creationId xmlns:p14="http://schemas.microsoft.com/office/powerpoint/2010/main" val="2165243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485" y="1502579"/>
            <a:ext cx="3515319" cy="369332"/>
          </a:xfrm>
          <a:prstGeom prst="rect">
            <a:avLst/>
          </a:prstGeom>
        </p:spPr>
        <p:txBody>
          <a:bodyPr wrap="square">
            <a:spAutoFit/>
          </a:bodyPr>
          <a:lstStyle/>
          <a:p>
            <a:pPr algn="just"/>
            <a:endParaRPr lang="es-CO" dirty="0">
              <a:latin typeface="Arial" panose="020B0604020202020204" pitchFamily="34" charset="0"/>
              <a:cs typeface="Arial" panose="020B0604020202020204" pitchFamily="34" charset="0"/>
            </a:endParaRPr>
          </a:p>
        </p:txBody>
      </p:sp>
      <p:sp>
        <p:nvSpPr>
          <p:cNvPr id="8" name="Rectángulo 7"/>
          <p:cNvSpPr/>
          <p:nvPr/>
        </p:nvSpPr>
        <p:spPr>
          <a:xfrm>
            <a:off x="2627785" y="3339034"/>
            <a:ext cx="3968554" cy="300082"/>
          </a:xfrm>
          <a:prstGeom prst="rect">
            <a:avLst/>
          </a:prstGeom>
        </p:spPr>
        <p:txBody>
          <a:bodyPr wrap="square">
            <a:spAutoFit/>
          </a:bodyPr>
          <a:lstStyle/>
          <a:p>
            <a:pPr algn="just"/>
            <a:endParaRPr lang="es-CO" sz="1350" dirty="0"/>
          </a:p>
        </p:txBody>
      </p:sp>
      <p:sp>
        <p:nvSpPr>
          <p:cNvPr id="4" name="Título 3"/>
          <p:cNvSpPr>
            <a:spLocks noGrp="1"/>
          </p:cNvSpPr>
          <p:nvPr>
            <p:ph type="title"/>
          </p:nvPr>
        </p:nvSpPr>
        <p:spPr>
          <a:xfrm>
            <a:off x="316523" y="608911"/>
            <a:ext cx="8229600" cy="857250"/>
          </a:xfrm>
        </p:spPr>
        <p:txBody>
          <a:bodyPr>
            <a:normAutofit/>
          </a:bodyPr>
          <a:lstStyle/>
          <a:p>
            <a:r>
              <a:rPr lang="es-CO" sz="3200" b="1" dirty="0">
                <a:solidFill>
                  <a:schemeClr val="tx2"/>
                </a:solidFill>
                <a:latin typeface="Arial" panose="020B0604020202020204" pitchFamily="34" charset="0"/>
                <a:ea typeface="+mn-ea"/>
                <a:cs typeface="Arial" panose="020B0604020202020204" pitchFamily="34" charset="0"/>
              </a:rPr>
              <a:t>Plan Estratégico de Seguridad Vial </a:t>
            </a:r>
          </a:p>
        </p:txBody>
      </p:sp>
      <p:sp>
        <p:nvSpPr>
          <p:cNvPr id="5" name="Marcador de contenido 4"/>
          <p:cNvSpPr>
            <a:spLocks noGrp="1"/>
          </p:cNvSpPr>
          <p:nvPr>
            <p:ph idx="1"/>
          </p:nvPr>
        </p:nvSpPr>
        <p:spPr>
          <a:xfrm>
            <a:off x="457200" y="1502579"/>
            <a:ext cx="8229600" cy="3030205"/>
          </a:xfrm>
        </p:spPr>
        <p:txBody>
          <a:bodyPr>
            <a:normAutofit/>
          </a:bodyPr>
          <a:lstStyle/>
          <a:p>
            <a:pPr marL="0" indent="0" algn="just">
              <a:buNone/>
            </a:pPr>
            <a:r>
              <a:rPr lang="es-CO" sz="2400" dirty="0">
                <a:latin typeface="Arial" panose="020B0604020202020204" pitchFamily="34" charset="0"/>
                <a:cs typeface="Arial" panose="020B0604020202020204" pitchFamily="34" charset="0"/>
              </a:rPr>
              <a:t>Herramienta de gestión que contiene las </a:t>
            </a:r>
            <a:r>
              <a:rPr lang="es-CO" sz="2400" dirty="0">
                <a:solidFill>
                  <a:srgbClr val="1D6F98"/>
                </a:solidFill>
                <a:latin typeface="Arial" panose="020B0604020202020204" pitchFamily="34" charset="0"/>
                <a:cs typeface="Arial" panose="020B0604020202020204" pitchFamily="34" charset="0"/>
              </a:rPr>
              <a:t>acciones</a:t>
            </a:r>
            <a:r>
              <a:rPr lang="es-CO" sz="2400" dirty="0">
                <a:latin typeface="Arial" panose="020B0604020202020204" pitchFamily="34" charset="0"/>
                <a:cs typeface="Arial" panose="020B0604020202020204" pitchFamily="34" charset="0"/>
              </a:rPr>
              <a:t>, </a:t>
            </a:r>
            <a:r>
              <a:rPr lang="es-CO" sz="2400" dirty="0">
                <a:solidFill>
                  <a:srgbClr val="1D6F98"/>
                </a:solidFill>
                <a:latin typeface="Arial" panose="020B0604020202020204" pitchFamily="34" charset="0"/>
                <a:cs typeface="Arial" panose="020B0604020202020204" pitchFamily="34" charset="0"/>
              </a:rPr>
              <a:t>mecanismos, estrategias y medidas de planificación, implementación, seguimiento y mejora</a:t>
            </a:r>
            <a:r>
              <a:rPr lang="es-CO" sz="2400" dirty="0">
                <a:latin typeface="Arial" panose="020B0604020202020204" pitchFamily="34" charset="0"/>
                <a:cs typeface="Arial" panose="020B0604020202020204" pitchFamily="34" charset="0"/>
              </a:rPr>
              <a:t> que deben adoptar las diferentes entidades, organizaciones o empresas del sector público o privado, encaminadas a generar hábitos, comportamientos y conductas seguras en las vías para prevenir riesgos, reducir la accidentalidad vial y disminuir sus efectos nocivos. </a:t>
            </a:r>
          </a:p>
        </p:txBody>
      </p:sp>
    </p:spTree>
    <p:extLst>
      <p:ext uri="{BB962C8B-B14F-4D97-AF65-F5344CB8AC3E}">
        <p14:creationId xmlns:p14="http://schemas.microsoft.com/office/powerpoint/2010/main" val="19574634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800" dirty="0" smtClean="0">
            <a:solidFill>
              <a:schemeClr val="tx1">
                <a:lumMod val="50000"/>
                <a:lumOff val="50000"/>
              </a:schemeClr>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583</TotalTime>
  <Words>7099</Words>
  <Application>Microsoft Office PowerPoint</Application>
  <PresentationFormat>Presentación en pantalla (16:9)</PresentationFormat>
  <Paragraphs>513</Paragraphs>
  <Slides>45</Slides>
  <Notes>28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45</vt:i4>
      </vt:variant>
    </vt:vector>
  </HeadingPairs>
  <TitlesOfParts>
    <vt:vector size="50" baseType="lpstr">
      <vt:lpstr>Arial</vt:lpstr>
      <vt:lpstr>Arial Rounded MT Bold</vt:lpstr>
      <vt:lpstr>Calibri</vt:lpstr>
      <vt:lpstr>Tahoma</vt:lpstr>
      <vt:lpstr>Tema de Office</vt:lpstr>
      <vt:lpstr>Presentación de PowerPoint</vt:lpstr>
      <vt:lpstr>Presentación de PowerPoint</vt:lpstr>
      <vt:lpstr>Contenido</vt:lpstr>
      <vt:lpstr>1. Introducción al plan estratégico de seguridad vial.</vt:lpstr>
      <vt:lpstr>Presentación de PowerPoint</vt:lpstr>
      <vt:lpstr>Presentación de PowerPoint</vt:lpstr>
      <vt:lpstr>¿Quiénes interactúan en la Seguridad vial?</vt:lpstr>
      <vt:lpstr>Presentación de PowerPoint</vt:lpstr>
      <vt:lpstr>Plan Estratégico de Seguridad Vial </vt:lpstr>
      <vt:lpstr>Presentación de PowerPoint</vt:lpstr>
      <vt:lpstr>Importancia del plan estratégico de seguridad vial </vt:lpstr>
      <vt:lpstr>Estandarización del PESV </vt:lpstr>
      <vt:lpstr>Presentación de PowerPoint</vt:lpstr>
      <vt:lpstr>Pasos del Planear PESV</vt:lpstr>
      <vt:lpstr>Paso 1 Líder del diseño e implementación del PESV</vt:lpstr>
      <vt:lpstr>Paso 3 Política de seguridad vial   </vt:lpstr>
      <vt:lpstr>Paso 5 Diagnostico   </vt:lpstr>
      <vt:lpstr>Paso 6 Caracterización, evaluación y control de riesgos   </vt:lpstr>
      <vt:lpstr>Paso 6 Caracterización, evaluación y control de riesgos   </vt:lpstr>
      <vt:lpstr>Paso 7 Objetivos y metas del PESV </vt:lpstr>
      <vt:lpstr>Presentación de PowerPoint</vt:lpstr>
      <vt:lpstr>Pasos del Planear PESV</vt:lpstr>
      <vt:lpstr>Paso 9 Plan anual de trabajo </vt:lpstr>
      <vt:lpstr>Paso 10 Competencias y plan anual de formación </vt:lpstr>
      <vt:lpstr>Presentación de PowerPoint</vt:lpstr>
      <vt:lpstr>Paso 11 Responsabilidad y comportamiento seguro</vt:lpstr>
      <vt:lpstr>Paso 12. Plan de preparación y respuesta ante emergencias viales (Aplica para todos los niveles)</vt:lpstr>
      <vt:lpstr>Pasos para una Investigación</vt:lpstr>
      <vt:lpstr>Quienes deben participar en la investigación</vt:lpstr>
      <vt:lpstr>Paso 14. Vías seguras administradas por la organización</vt:lpstr>
      <vt:lpstr>Paso 16. Inspección de vehículos y equipos</vt:lpstr>
      <vt:lpstr>Presentación de PowerPoint</vt:lpstr>
      <vt:lpstr>Paso 17  Mantenimiento y control de vehículos seguros y equipos</vt:lpstr>
      <vt:lpstr>Paso 18 Gestión del Cambio y Gestión de Contratistas </vt:lpstr>
      <vt:lpstr>Paso 19. Archivo y retención documental</vt:lpstr>
      <vt:lpstr>Presentación de PowerPoint</vt:lpstr>
      <vt:lpstr>Presentación de PowerPoint</vt:lpstr>
      <vt:lpstr>Paso 20. indicadores y reporte de autogestión PESV </vt:lpstr>
      <vt:lpstr>Presentación de PowerPoint</vt:lpstr>
      <vt:lpstr>Presentación de PowerPoint</vt:lpstr>
      <vt:lpstr>Paso 21. Registro y análisis estadístico de siniestros viales</vt:lpstr>
      <vt:lpstr>Paso 22. Auditoria anual</vt:lpstr>
      <vt:lpstr>Presentación de PowerPoint</vt:lpstr>
      <vt:lpstr>Paso 23. Mejora continua, acciones preventivas y correctivas</vt:lpstr>
      <vt:lpstr>Presentación de PowerPoint</vt:lpstr>
    </vt:vector>
  </TitlesOfParts>
  <Company>colmayor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colmayor colmayor</dc:creator>
  <cp:lastModifiedBy>Usuario</cp:lastModifiedBy>
  <cp:revision>57</cp:revision>
  <dcterms:created xsi:type="dcterms:W3CDTF">2017-12-19T20:58:09Z</dcterms:created>
  <dcterms:modified xsi:type="dcterms:W3CDTF">2024-04-03T21:46:20Z</dcterms:modified>
</cp:coreProperties>
</file>