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66" r:id="rId3"/>
    <p:sldId id="265" r:id="rId4"/>
    <p:sldId id="289" r:id="rId5"/>
    <p:sldId id="267" r:id="rId6"/>
    <p:sldId id="280" r:id="rId7"/>
    <p:sldId id="279" r:id="rId8"/>
    <p:sldId id="268" r:id="rId9"/>
    <p:sldId id="269" r:id="rId10"/>
    <p:sldId id="281" r:id="rId11"/>
    <p:sldId id="270" r:id="rId12"/>
    <p:sldId id="282" r:id="rId13"/>
    <p:sldId id="271" r:id="rId14"/>
    <p:sldId id="284" r:id="rId15"/>
    <p:sldId id="272" r:id="rId16"/>
    <p:sldId id="285" r:id="rId17"/>
    <p:sldId id="273" r:id="rId18"/>
    <p:sldId id="286" r:id="rId19"/>
    <p:sldId id="274" r:id="rId20"/>
    <p:sldId id="283" r:id="rId21"/>
    <p:sldId id="275" r:id="rId22"/>
    <p:sldId id="287" r:id="rId23"/>
    <p:sldId id="276" r:id="rId24"/>
    <p:sldId id="288" r:id="rId25"/>
    <p:sldId id="264" r:id="rId2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C3A"/>
    <a:srgbClr val="F19408"/>
    <a:srgbClr val="0BAEAC"/>
    <a:srgbClr val="0A2C32"/>
    <a:srgbClr val="B8BD17"/>
    <a:srgbClr val="1D6F98"/>
    <a:srgbClr val="FECE4D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67"/>
  </p:normalViewPr>
  <p:slideViewPr>
    <p:cSldViewPr snapToGrid="0" snapToObjects="1">
      <p:cViewPr varScale="1">
        <p:scale>
          <a:sx n="143" d="100"/>
          <a:sy n="143" d="100"/>
        </p:scale>
        <p:origin x="1020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05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0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292" y="455323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386" y="75437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97,4% de los asistentes que respondieron la encuesta consideraron que el informe permitió conocer los resultados de la gestión rectoral en la vigencia 2023, lo equivale a 76 personas de 78.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otro lado, el 2,6% de los asistentes consideraron que el informe permitió conocer medianamente los resultados de la gestión rectoral, equivalente sólo a 2 personas. </a:t>
            </a: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4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362" y="342744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¿La información presentada en la jornada de Rendición de Cuentas responde a sus intereses?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2491D7-58E8-4F68-B605-36F26FD8B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98090"/>
              </p:ext>
            </p:extLst>
          </p:nvPr>
        </p:nvGraphicFramePr>
        <p:xfrm>
          <a:off x="645937" y="1103932"/>
          <a:ext cx="7518403" cy="1624073"/>
        </p:xfrm>
        <a:graphic>
          <a:graphicData uri="http://schemas.openxmlformats.org/drawingml/2006/table">
            <a:tbl>
              <a:tblPr/>
              <a:tblGrid>
                <a:gridCol w="1460581">
                  <a:extLst>
                    <a:ext uri="{9D8B030D-6E8A-4147-A177-3AD203B41FA5}">
                      <a16:colId xmlns:a16="http://schemas.microsoft.com/office/drawing/2014/main" val="890357443"/>
                    </a:ext>
                  </a:extLst>
                </a:gridCol>
                <a:gridCol w="562683">
                  <a:extLst>
                    <a:ext uri="{9D8B030D-6E8A-4147-A177-3AD203B41FA5}">
                      <a16:colId xmlns:a16="http://schemas.microsoft.com/office/drawing/2014/main" val="507476581"/>
                    </a:ext>
                  </a:extLst>
                </a:gridCol>
                <a:gridCol w="694375">
                  <a:extLst>
                    <a:ext uri="{9D8B030D-6E8A-4147-A177-3AD203B41FA5}">
                      <a16:colId xmlns:a16="http://schemas.microsoft.com/office/drawing/2014/main" val="659519116"/>
                    </a:ext>
                  </a:extLst>
                </a:gridCol>
                <a:gridCol w="691382">
                  <a:extLst>
                    <a:ext uri="{9D8B030D-6E8A-4147-A177-3AD203B41FA5}">
                      <a16:colId xmlns:a16="http://schemas.microsoft.com/office/drawing/2014/main" val="65642211"/>
                    </a:ext>
                  </a:extLst>
                </a:gridCol>
                <a:gridCol w="634515">
                  <a:extLst>
                    <a:ext uri="{9D8B030D-6E8A-4147-A177-3AD203B41FA5}">
                      <a16:colId xmlns:a16="http://schemas.microsoft.com/office/drawing/2014/main" val="2584393731"/>
                    </a:ext>
                  </a:extLst>
                </a:gridCol>
                <a:gridCol w="538739">
                  <a:extLst>
                    <a:ext uri="{9D8B030D-6E8A-4147-A177-3AD203B41FA5}">
                      <a16:colId xmlns:a16="http://schemas.microsoft.com/office/drawing/2014/main" val="3167527510"/>
                    </a:ext>
                  </a:extLst>
                </a:gridCol>
                <a:gridCol w="586627">
                  <a:extLst>
                    <a:ext uri="{9D8B030D-6E8A-4147-A177-3AD203B41FA5}">
                      <a16:colId xmlns:a16="http://schemas.microsoft.com/office/drawing/2014/main" val="3529039215"/>
                    </a:ext>
                  </a:extLst>
                </a:gridCol>
                <a:gridCol w="583634">
                  <a:extLst>
                    <a:ext uri="{9D8B030D-6E8A-4147-A177-3AD203B41FA5}">
                      <a16:colId xmlns:a16="http://schemas.microsoft.com/office/drawing/2014/main" val="867500723"/>
                    </a:ext>
                  </a:extLst>
                </a:gridCol>
                <a:gridCol w="565676">
                  <a:extLst>
                    <a:ext uri="{9D8B030D-6E8A-4147-A177-3AD203B41FA5}">
                      <a16:colId xmlns:a16="http://schemas.microsoft.com/office/drawing/2014/main" val="4161856739"/>
                    </a:ext>
                  </a:extLst>
                </a:gridCol>
                <a:gridCol w="598599">
                  <a:extLst>
                    <a:ext uri="{9D8B030D-6E8A-4147-A177-3AD203B41FA5}">
                      <a16:colId xmlns:a16="http://schemas.microsoft.com/office/drawing/2014/main" val="3796120631"/>
                    </a:ext>
                  </a:extLst>
                </a:gridCol>
                <a:gridCol w="601592">
                  <a:extLst>
                    <a:ext uri="{9D8B030D-6E8A-4147-A177-3AD203B41FA5}">
                      <a16:colId xmlns:a16="http://schemas.microsoft.com/office/drawing/2014/main" val="263385298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¿La información presentada en la jornada de Rendición de Cuentas responde a sus intereses?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12246"/>
                  </a:ext>
                </a:extLst>
              </a:tr>
              <a:tr h="482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880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24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1621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A6CE2A4-1837-4F6F-85A4-EAB655E92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8" y="2728005"/>
            <a:ext cx="3558239" cy="18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152" y="50482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107" y="87451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empleados, contratistas, docentes y  estudiantes respondieron que la información presentada en la jornada de Rendición de Cuentas de la vigencia 2023, sí responde a sus intereses, lo que equivale a 78 personas que diligenciaron la encuesta.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8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150" y="347544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¿Consultó información sobre la gestión de la entidad antes de la Rendición de Cuentas?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EE4710D-A473-4217-B901-684B05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15010"/>
              </p:ext>
            </p:extLst>
          </p:nvPr>
        </p:nvGraphicFramePr>
        <p:xfrm>
          <a:off x="457200" y="1084062"/>
          <a:ext cx="7518403" cy="1672070"/>
        </p:xfrm>
        <a:graphic>
          <a:graphicData uri="http://schemas.openxmlformats.org/drawingml/2006/table">
            <a:tbl>
              <a:tblPr/>
              <a:tblGrid>
                <a:gridCol w="1460581">
                  <a:extLst>
                    <a:ext uri="{9D8B030D-6E8A-4147-A177-3AD203B41FA5}">
                      <a16:colId xmlns:a16="http://schemas.microsoft.com/office/drawing/2014/main" val="2400395407"/>
                    </a:ext>
                  </a:extLst>
                </a:gridCol>
                <a:gridCol w="562683">
                  <a:extLst>
                    <a:ext uri="{9D8B030D-6E8A-4147-A177-3AD203B41FA5}">
                      <a16:colId xmlns:a16="http://schemas.microsoft.com/office/drawing/2014/main" val="273238920"/>
                    </a:ext>
                  </a:extLst>
                </a:gridCol>
                <a:gridCol w="694375">
                  <a:extLst>
                    <a:ext uri="{9D8B030D-6E8A-4147-A177-3AD203B41FA5}">
                      <a16:colId xmlns:a16="http://schemas.microsoft.com/office/drawing/2014/main" val="376088457"/>
                    </a:ext>
                  </a:extLst>
                </a:gridCol>
                <a:gridCol w="691382">
                  <a:extLst>
                    <a:ext uri="{9D8B030D-6E8A-4147-A177-3AD203B41FA5}">
                      <a16:colId xmlns:a16="http://schemas.microsoft.com/office/drawing/2014/main" val="470261588"/>
                    </a:ext>
                  </a:extLst>
                </a:gridCol>
                <a:gridCol w="634515">
                  <a:extLst>
                    <a:ext uri="{9D8B030D-6E8A-4147-A177-3AD203B41FA5}">
                      <a16:colId xmlns:a16="http://schemas.microsoft.com/office/drawing/2014/main" val="3062009418"/>
                    </a:ext>
                  </a:extLst>
                </a:gridCol>
                <a:gridCol w="538739">
                  <a:extLst>
                    <a:ext uri="{9D8B030D-6E8A-4147-A177-3AD203B41FA5}">
                      <a16:colId xmlns:a16="http://schemas.microsoft.com/office/drawing/2014/main" val="3893773468"/>
                    </a:ext>
                  </a:extLst>
                </a:gridCol>
                <a:gridCol w="586627">
                  <a:extLst>
                    <a:ext uri="{9D8B030D-6E8A-4147-A177-3AD203B41FA5}">
                      <a16:colId xmlns:a16="http://schemas.microsoft.com/office/drawing/2014/main" val="4191606673"/>
                    </a:ext>
                  </a:extLst>
                </a:gridCol>
                <a:gridCol w="583634">
                  <a:extLst>
                    <a:ext uri="{9D8B030D-6E8A-4147-A177-3AD203B41FA5}">
                      <a16:colId xmlns:a16="http://schemas.microsoft.com/office/drawing/2014/main" val="3022917285"/>
                    </a:ext>
                  </a:extLst>
                </a:gridCol>
                <a:gridCol w="565676">
                  <a:extLst>
                    <a:ext uri="{9D8B030D-6E8A-4147-A177-3AD203B41FA5}">
                      <a16:colId xmlns:a16="http://schemas.microsoft.com/office/drawing/2014/main" val="1042693693"/>
                    </a:ext>
                  </a:extLst>
                </a:gridCol>
                <a:gridCol w="598599">
                  <a:extLst>
                    <a:ext uri="{9D8B030D-6E8A-4147-A177-3AD203B41FA5}">
                      <a16:colId xmlns:a16="http://schemas.microsoft.com/office/drawing/2014/main" val="2085573985"/>
                    </a:ext>
                  </a:extLst>
                </a:gridCol>
                <a:gridCol w="601592">
                  <a:extLst>
                    <a:ext uri="{9D8B030D-6E8A-4147-A177-3AD203B41FA5}">
                      <a16:colId xmlns:a16="http://schemas.microsoft.com/office/drawing/2014/main" val="19339358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¿Consultó información sobre la gestión de la entidad antes de la Rendición de Cuentas?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261908"/>
                  </a:ext>
                </a:extLst>
              </a:tr>
              <a:tr h="53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194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41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162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7C11645-FDD0-4CF9-B4F2-002E9866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3075"/>
            <a:ext cx="3272081" cy="18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478" y="483705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93791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51,3% de los asistentes que participaron en la encuesta No consultaron información de la gestión de la entidad, antes de la Rendición de Cuentas; que corresponde a 40 personas de 78.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48,7% de los asistentes que participaron en la encuesta consultaron información de la gestión de la entidad, antes de la Rendición de Cuentas; que corresponde a 38 personas de 78.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3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140" y="362767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La oportunidad para que los asistentes opinen durante la Rendición de Cuentas fue: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7E33207-BAB8-45C6-B0E5-73FA75240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20382"/>
              </p:ext>
            </p:extLst>
          </p:nvPr>
        </p:nvGraphicFramePr>
        <p:xfrm>
          <a:off x="457200" y="1050528"/>
          <a:ext cx="7721601" cy="1920702"/>
        </p:xfrm>
        <a:graphic>
          <a:graphicData uri="http://schemas.openxmlformats.org/drawingml/2006/table">
            <a:tbl>
              <a:tblPr/>
              <a:tblGrid>
                <a:gridCol w="1654629">
                  <a:extLst>
                    <a:ext uri="{9D8B030D-6E8A-4147-A177-3AD203B41FA5}">
                      <a16:colId xmlns:a16="http://schemas.microsoft.com/office/drawing/2014/main" val="2662389113"/>
                    </a:ext>
                  </a:extLst>
                </a:gridCol>
                <a:gridCol w="563533">
                  <a:extLst>
                    <a:ext uri="{9D8B030D-6E8A-4147-A177-3AD203B41FA5}">
                      <a16:colId xmlns:a16="http://schemas.microsoft.com/office/drawing/2014/main" val="1273600015"/>
                    </a:ext>
                  </a:extLst>
                </a:gridCol>
                <a:gridCol w="695424">
                  <a:extLst>
                    <a:ext uri="{9D8B030D-6E8A-4147-A177-3AD203B41FA5}">
                      <a16:colId xmlns:a16="http://schemas.microsoft.com/office/drawing/2014/main" val="2482617713"/>
                    </a:ext>
                  </a:extLst>
                </a:gridCol>
                <a:gridCol w="692426">
                  <a:extLst>
                    <a:ext uri="{9D8B030D-6E8A-4147-A177-3AD203B41FA5}">
                      <a16:colId xmlns:a16="http://schemas.microsoft.com/office/drawing/2014/main" val="2164063825"/>
                    </a:ext>
                  </a:extLst>
                </a:gridCol>
                <a:gridCol w="635473">
                  <a:extLst>
                    <a:ext uri="{9D8B030D-6E8A-4147-A177-3AD203B41FA5}">
                      <a16:colId xmlns:a16="http://schemas.microsoft.com/office/drawing/2014/main" val="1226515494"/>
                    </a:ext>
                  </a:extLst>
                </a:gridCol>
                <a:gridCol w="539553">
                  <a:extLst>
                    <a:ext uri="{9D8B030D-6E8A-4147-A177-3AD203B41FA5}">
                      <a16:colId xmlns:a16="http://schemas.microsoft.com/office/drawing/2014/main" val="1078881027"/>
                    </a:ext>
                  </a:extLst>
                </a:gridCol>
                <a:gridCol w="587513">
                  <a:extLst>
                    <a:ext uri="{9D8B030D-6E8A-4147-A177-3AD203B41FA5}">
                      <a16:colId xmlns:a16="http://schemas.microsoft.com/office/drawing/2014/main" val="3557535763"/>
                    </a:ext>
                  </a:extLst>
                </a:gridCol>
                <a:gridCol w="584516">
                  <a:extLst>
                    <a:ext uri="{9D8B030D-6E8A-4147-A177-3AD203B41FA5}">
                      <a16:colId xmlns:a16="http://schemas.microsoft.com/office/drawing/2014/main" val="3261424451"/>
                    </a:ext>
                  </a:extLst>
                </a:gridCol>
                <a:gridCol w="566530">
                  <a:extLst>
                    <a:ext uri="{9D8B030D-6E8A-4147-A177-3AD203B41FA5}">
                      <a16:colId xmlns:a16="http://schemas.microsoft.com/office/drawing/2014/main" val="1101070312"/>
                    </a:ext>
                  </a:extLst>
                </a:gridCol>
                <a:gridCol w="599503">
                  <a:extLst>
                    <a:ext uri="{9D8B030D-6E8A-4147-A177-3AD203B41FA5}">
                      <a16:colId xmlns:a16="http://schemas.microsoft.com/office/drawing/2014/main" val="3113115442"/>
                    </a:ext>
                  </a:extLst>
                </a:gridCol>
                <a:gridCol w="602501">
                  <a:extLst>
                    <a:ext uri="{9D8B030D-6E8A-4147-A177-3AD203B41FA5}">
                      <a16:colId xmlns:a16="http://schemas.microsoft.com/office/drawing/2014/main" val="37050588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oportunidad para que los asistentes opinen durante la Rendición de Cuentas fue: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99793"/>
                  </a:ext>
                </a:extLst>
              </a:tr>
              <a:tr h="4043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487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Adecuada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969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Medianamente adecuada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526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Insuficiente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7635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6F8C915-02CE-4344-BF65-AEF8C884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08515"/>
            <a:ext cx="3465670" cy="16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339" y="37614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968" y="78623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personas de 78 que diligenciaron la encuesta respondieron que la oportunidad para que los asistentes opinen durante la Rendición de Cuentas fue adecuada, lo que corresponde al 85,9%.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personas de 78 respondieron que la oportunidad para  que los asistentes opinen durante la Rendición de Cuentas fue medianamente adecuada, lo que corresponde al 11,5%.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personas respondieron que la oportunidad para que los asistentes opinen durante la Rendición de Cuentas fue insuficiente, lo que corresponde al 2,6%.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49419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Según su experiencia, primordialmente, la Rendición de Cuentas permite a los ciudadanos o usuarios de los servicios de la entidad: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856A7E3-04FB-4D32-A10E-82140FB50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56267"/>
              </p:ext>
            </p:extLst>
          </p:nvPr>
        </p:nvGraphicFramePr>
        <p:xfrm>
          <a:off x="501648" y="1115901"/>
          <a:ext cx="8140701" cy="1975469"/>
        </p:xfrm>
        <a:graphic>
          <a:graphicData uri="http://schemas.openxmlformats.org/drawingml/2006/table">
            <a:tbl>
              <a:tblPr/>
              <a:tblGrid>
                <a:gridCol w="2014317">
                  <a:extLst>
                    <a:ext uri="{9D8B030D-6E8A-4147-A177-3AD203B41FA5}">
                      <a16:colId xmlns:a16="http://schemas.microsoft.com/office/drawing/2014/main" val="841406976"/>
                    </a:ext>
                  </a:extLst>
                </a:gridCol>
                <a:gridCol w="655547">
                  <a:extLst>
                    <a:ext uri="{9D8B030D-6E8A-4147-A177-3AD203B41FA5}">
                      <a16:colId xmlns:a16="http://schemas.microsoft.com/office/drawing/2014/main" val="2734014428"/>
                    </a:ext>
                  </a:extLst>
                </a:gridCol>
                <a:gridCol w="691304">
                  <a:extLst>
                    <a:ext uri="{9D8B030D-6E8A-4147-A177-3AD203B41FA5}">
                      <a16:colId xmlns:a16="http://schemas.microsoft.com/office/drawing/2014/main" val="525021173"/>
                    </a:ext>
                  </a:extLst>
                </a:gridCol>
                <a:gridCol w="688324">
                  <a:extLst>
                    <a:ext uri="{9D8B030D-6E8A-4147-A177-3AD203B41FA5}">
                      <a16:colId xmlns:a16="http://schemas.microsoft.com/office/drawing/2014/main" val="1731752941"/>
                    </a:ext>
                  </a:extLst>
                </a:gridCol>
                <a:gridCol w="631709">
                  <a:extLst>
                    <a:ext uri="{9D8B030D-6E8A-4147-A177-3AD203B41FA5}">
                      <a16:colId xmlns:a16="http://schemas.microsoft.com/office/drawing/2014/main" val="3948482123"/>
                    </a:ext>
                  </a:extLst>
                </a:gridCol>
                <a:gridCol w="536357">
                  <a:extLst>
                    <a:ext uri="{9D8B030D-6E8A-4147-A177-3AD203B41FA5}">
                      <a16:colId xmlns:a16="http://schemas.microsoft.com/office/drawing/2014/main" val="542971928"/>
                    </a:ext>
                  </a:extLst>
                </a:gridCol>
                <a:gridCol w="584033">
                  <a:extLst>
                    <a:ext uri="{9D8B030D-6E8A-4147-A177-3AD203B41FA5}">
                      <a16:colId xmlns:a16="http://schemas.microsoft.com/office/drawing/2014/main" val="1037148993"/>
                    </a:ext>
                  </a:extLst>
                </a:gridCol>
                <a:gridCol w="581053">
                  <a:extLst>
                    <a:ext uri="{9D8B030D-6E8A-4147-A177-3AD203B41FA5}">
                      <a16:colId xmlns:a16="http://schemas.microsoft.com/office/drawing/2014/main" val="98061774"/>
                    </a:ext>
                  </a:extLst>
                </a:gridCol>
                <a:gridCol w="563174">
                  <a:extLst>
                    <a:ext uri="{9D8B030D-6E8A-4147-A177-3AD203B41FA5}">
                      <a16:colId xmlns:a16="http://schemas.microsoft.com/office/drawing/2014/main" val="3350156511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3415258273"/>
                    </a:ext>
                  </a:extLst>
                </a:gridCol>
                <a:gridCol w="598931">
                  <a:extLst>
                    <a:ext uri="{9D8B030D-6E8A-4147-A177-3AD203B41FA5}">
                      <a16:colId xmlns:a16="http://schemas.microsoft.com/office/drawing/2014/main" val="167298085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Según su experiencia, primordialmente, la Rendición de Cuentas permite a los ciudadanos o usuarios de los servicios de la entidad: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94440"/>
                  </a:ext>
                </a:extLst>
              </a:tr>
              <a:tr h="4590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6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Informarse de la gestión actual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474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Evaluar la gestión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675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Presentar quejas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7976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650CD777-341A-41AD-9A0D-F135AAA9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2" y="3091370"/>
            <a:ext cx="3788741" cy="15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95" y="389497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99583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personas de 78 que diligenciaron la encuesta respondieron que la Rendición de Cuentas permite a los ciudadanos informarse de la gestión, lo que corresponde al 64,1%.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personas de 78 respondieron que la Rendición de Cuentas permite a los ciudadanos evaluar la gestión, lo que corresponde al 34,6%.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1 persona respondió que la Rendición de cuentas permite presentar quejas a los servicios de la entidad, lo que corresponde al 1,3%.</a:t>
            </a: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2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93226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¿Volvería a participar en una Rendición de Cuentas de esta entidad?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u="sng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4645CD-B851-4656-B209-6D71D43C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90" y="2868035"/>
            <a:ext cx="3619776" cy="1700198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7DAD8BD-0251-474D-B460-FC8141D4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14761"/>
              </p:ext>
            </p:extLst>
          </p:nvPr>
        </p:nvGraphicFramePr>
        <p:xfrm>
          <a:off x="605890" y="971659"/>
          <a:ext cx="7518403" cy="1746253"/>
        </p:xfrm>
        <a:graphic>
          <a:graphicData uri="http://schemas.openxmlformats.org/drawingml/2006/table">
            <a:tbl>
              <a:tblPr/>
              <a:tblGrid>
                <a:gridCol w="1460581">
                  <a:extLst>
                    <a:ext uri="{9D8B030D-6E8A-4147-A177-3AD203B41FA5}">
                      <a16:colId xmlns:a16="http://schemas.microsoft.com/office/drawing/2014/main" val="2640682519"/>
                    </a:ext>
                  </a:extLst>
                </a:gridCol>
                <a:gridCol w="562683">
                  <a:extLst>
                    <a:ext uri="{9D8B030D-6E8A-4147-A177-3AD203B41FA5}">
                      <a16:colId xmlns:a16="http://schemas.microsoft.com/office/drawing/2014/main" val="808034335"/>
                    </a:ext>
                  </a:extLst>
                </a:gridCol>
                <a:gridCol w="694375">
                  <a:extLst>
                    <a:ext uri="{9D8B030D-6E8A-4147-A177-3AD203B41FA5}">
                      <a16:colId xmlns:a16="http://schemas.microsoft.com/office/drawing/2014/main" val="1588403889"/>
                    </a:ext>
                  </a:extLst>
                </a:gridCol>
                <a:gridCol w="691382">
                  <a:extLst>
                    <a:ext uri="{9D8B030D-6E8A-4147-A177-3AD203B41FA5}">
                      <a16:colId xmlns:a16="http://schemas.microsoft.com/office/drawing/2014/main" val="2176040384"/>
                    </a:ext>
                  </a:extLst>
                </a:gridCol>
                <a:gridCol w="634515">
                  <a:extLst>
                    <a:ext uri="{9D8B030D-6E8A-4147-A177-3AD203B41FA5}">
                      <a16:colId xmlns:a16="http://schemas.microsoft.com/office/drawing/2014/main" val="2967449959"/>
                    </a:ext>
                  </a:extLst>
                </a:gridCol>
                <a:gridCol w="538739">
                  <a:extLst>
                    <a:ext uri="{9D8B030D-6E8A-4147-A177-3AD203B41FA5}">
                      <a16:colId xmlns:a16="http://schemas.microsoft.com/office/drawing/2014/main" val="3296126025"/>
                    </a:ext>
                  </a:extLst>
                </a:gridCol>
                <a:gridCol w="586627">
                  <a:extLst>
                    <a:ext uri="{9D8B030D-6E8A-4147-A177-3AD203B41FA5}">
                      <a16:colId xmlns:a16="http://schemas.microsoft.com/office/drawing/2014/main" val="4210280588"/>
                    </a:ext>
                  </a:extLst>
                </a:gridCol>
                <a:gridCol w="583634">
                  <a:extLst>
                    <a:ext uri="{9D8B030D-6E8A-4147-A177-3AD203B41FA5}">
                      <a16:colId xmlns:a16="http://schemas.microsoft.com/office/drawing/2014/main" val="1498041303"/>
                    </a:ext>
                  </a:extLst>
                </a:gridCol>
                <a:gridCol w="565676">
                  <a:extLst>
                    <a:ext uri="{9D8B030D-6E8A-4147-A177-3AD203B41FA5}">
                      <a16:colId xmlns:a16="http://schemas.microsoft.com/office/drawing/2014/main" val="2384242785"/>
                    </a:ext>
                  </a:extLst>
                </a:gridCol>
                <a:gridCol w="598599">
                  <a:extLst>
                    <a:ext uri="{9D8B030D-6E8A-4147-A177-3AD203B41FA5}">
                      <a16:colId xmlns:a16="http://schemas.microsoft.com/office/drawing/2014/main" val="2386082253"/>
                    </a:ext>
                  </a:extLst>
                </a:gridCol>
                <a:gridCol w="601592">
                  <a:extLst>
                    <a:ext uri="{9D8B030D-6E8A-4147-A177-3AD203B41FA5}">
                      <a16:colId xmlns:a16="http://schemas.microsoft.com/office/drawing/2014/main" val="66908592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¿Volvería a participar en una Rendición de Cuentas de esta entidad?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52738"/>
                  </a:ext>
                </a:extLst>
              </a:tr>
              <a:tr h="6051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70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0072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2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51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45559" y="2881423"/>
            <a:ext cx="8644270" cy="118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LAS ENCUESTAS</a:t>
            </a:r>
            <a:b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SATISFACCIÓN APLICADAS EN EL MARCO </a:t>
            </a:r>
            <a:b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JORNADA DE </a:t>
            </a:r>
            <a:b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CUENTAS, </a:t>
            </a:r>
            <a:br>
              <a:rPr lang="es-E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2023</a:t>
            </a:r>
            <a:br>
              <a:rPr lang="es-E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EFECTUADA EL 19 DE MARZO </a:t>
            </a:r>
            <a:b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DE 2024	</a:t>
            </a:r>
            <a:r>
              <a:rPr lang="es-ES" sz="2800" b="1" dirty="0">
                <a:solidFill>
                  <a:srgbClr val="0D2C3A"/>
                </a:solidFill>
              </a:rPr>
              <a:t>	</a:t>
            </a:r>
            <a:r>
              <a:rPr lang="es-ES" sz="2800" b="1" dirty="0">
                <a:solidFill>
                  <a:srgbClr val="FFC000"/>
                </a:solidFill>
              </a:rPr>
              <a:t>			</a:t>
            </a:r>
            <a:endParaRPr sz="2800" b="1" dirty="0">
              <a:solidFill>
                <a:srgbClr val="FFC000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1D77D44-ED08-4C29-A993-ACD6DBCE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AC94B0-4F0B-41C8-A9D3-9D83AD5C9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8" y="504240"/>
            <a:ext cx="7024340" cy="18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9521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18357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100% de los empleados, contratistas, docentes y estudiantes que participaron en la encuesta; es decir 78 personas respondieron que sí volverían a participar en una Rendición de Cuentas en la Institución.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5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14" y="368114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¿Considera necesario que las entidades públicas continúen realizando jornadas de Rendición de Cuentas?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E199DA-E686-4A8B-9DE6-7E25A889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1F748E3-C62A-46AD-AAF2-BE4D311EA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48722"/>
              </p:ext>
            </p:extLst>
          </p:nvPr>
        </p:nvGraphicFramePr>
        <p:xfrm>
          <a:off x="672634" y="1134596"/>
          <a:ext cx="7518403" cy="1789898"/>
        </p:xfrm>
        <a:graphic>
          <a:graphicData uri="http://schemas.openxmlformats.org/drawingml/2006/table">
            <a:tbl>
              <a:tblPr/>
              <a:tblGrid>
                <a:gridCol w="1460581">
                  <a:extLst>
                    <a:ext uri="{9D8B030D-6E8A-4147-A177-3AD203B41FA5}">
                      <a16:colId xmlns:a16="http://schemas.microsoft.com/office/drawing/2014/main" val="3310883413"/>
                    </a:ext>
                  </a:extLst>
                </a:gridCol>
                <a:gridCol w="562683">
                  <a:extLst>
                    <a:ext uri="{9D8B030D-6E8A-4147-A177-3AD203B41FA5}">
                      <a16:colId xmlns:a16="http://schemas.microsoft.com/office/drawing/2014/main" val="950548577"/>
                    </a:ext>
                  </a:extLst>
                </a:gridCol>
                <a:gridCol w="694375">
                  <a:extLst>
                    <a:ext uri="{9D8B030D-6E8A-4147-A177-3AD203B41FA5}">
                      <a16:colId xmlns:a16="http://schemas.microsoft.com/office/drawing/2014/main" val="3262225981"/>
                    </a:ext>
                  </a:extLst>
                </a:gridCol>
                <a:gridCol w="691382">
                  <a:extLst>
                    <a:ext uri="{9D8B030D-6E8A-4147-A177-3AD203B41FA5}">
                      <a16:colId xmlns:a16="http://schemas.microsoft.com/office/drawing/2014/main" val="3491606112"/>
                    </a:ext>
                  </a:extLst>
                </a:gridCol>
                <a:gridCol w="634515">
                  <a:extLst>
                    <a:ext uri="{9D8B030D-6E8A-4147-A177-3AD203B41FA5}">
                      <a16:colId xmlns:a16="http://schemas.microsoft.com/office/drawing/2014/main" val="2173161631"/>
                    </a:ext>
                  </a:extLst>
                </a:gridCol>
                <a:gridCol w="538739">
                  <a:extLst>
                    <a:ext uri="{9D8B030D-6E8A-4147-A177-3AD203B41FA5}">
                      <a16:colId xmlns:a16="http://schemas.microsoft.com/office/drawing/2014/main" val="116740213"/>
                    </a:ext>
                  </a:extLst>
                </a:gridCol>
                <a:gridCol w="586627">
                  <a:extLst>
                    <a:ext uri="{9D8B030D-6E8A-4147-A177-3AD203B41FA5}">
                      <a16:colId xmlns:a16="http://schemas.microsoft.com/office/drawing/2014/main" val="3682603336"/>
                    </a:ext>
                  </a:extLst>
                </a:gridCol>
                <a:gridCol w="583634">
                  <a:extLst>
                    <a:ext uri="{9D8B030D-6E8A-4147-A177-3AD203B41FA5}">
                      <a16:colId xmlns:a16="http://schemas.microsoft.com/office/drawing/2014/main" val="1670540041"/>
                    </a:ext>
                  </a:extLst>
                </a:gridCol>
                <a:gridCol w="565676">
                  <a:extLst>
                    <a:ext uri="{9D8B030D-6E8A-4147-A177-3AD203B41FA5}">
                      <a16:colId xmlns:a16="http://schemas.microsoft.com/office/drawing/2014/main" val="3194045482"/>
                    </a:ext>
                  </a:extLst>
                </a:gridCol>
                <a:gridCol w="598599">
                  <a:extLst>
                    <a:ext uri="{9D8B030D-6E8A-4147-A177-3AD203B41FA5}">
                      <a16:colId xmlns:a16="http://schemas.microsoft.com/office/drawing/2014/main" val="570191790"/>
                    </a:ext>
                  </a:extLst>
                </a:gridCol>
                <a:gridCol w="601592">
                  <a:extLst>
                    <a:ext uri="{9D8B030D-6E8A-4147-A177-3AD203B41FA5}">
                      <a16:colId xmlns:a16="http://schemas.microsoft.com/office/drawing/2014/main" val="63657141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¿Considera necesario que las entidades públicas continúen realizando jornadas de Rendición de Cuentas?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87843"/>
                  </a:ext>
                </a:extLst>
              </a:tr>
              <a:tr h="6488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318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24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1774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0F4C525-2499-497F-BDEE-ED66B559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5" y="2990049"/>
            <a:ext cx="3271420" cy="1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803" y="456242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85101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empleados, contratistas, docentes y estudiantes que participaron en la encuesta; consideraron necesario que las entidades públicas continúen realizando jornadas de Rendición de Cuentas; lo que equivale a 76 personas de 78 que participaron en la encuesta, lo que corresponde al 97,4%.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2 personas no consideraron necesario que las entidades públicas continúen realizando jornadas de Rendición de Cuentas, lo que equivale 2,6%.</a:t>
            </a: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7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174" y="376117"/>
            <a:ext cx="8229600" cy="766482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Califique la organización del evento desde la logística.</a:t>
            </a:r>
            <a:endParaRPr lang="es-ES_tradnl" sz="20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6296895-78FB-472E-8F9D-FC4B66D5A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639490"/>
              </p:ext>
            </p:extLst>
          </p:nvPr>
        </p:nvGraphicFramePr>
        <p:xfrm>
          <a:off x="565660" y="957460"/>
          <a:ext cx="7772400" cy="1911151"/>
        </p:xfrm>
        <a:graphic>
          <a:graphicData uri="http://schemas.openxmlformats.org/drawingml/2006/table">
            <a:tbl>
              <a:tblPr/>
              <a:tblGrid>
                <a:gridCol w="1666151">
                  <a:extLst>
                    <a:ext uri="{9D8B030D-6E8A-4147-A177-3AD203B41FA5}">
                      <a16:colId xmlns:a16="http://schemas.microsoft.com/office/drawing/2014/main" val="2828049902"/>
                    </a:ext>
                  </a:extLst>
                </a:gridCol>
                <a:gridCol w="653392">
                  <a:extLst>
                    <a:ext uri="{9D8B030D-6E8A-4147-A177-3AD203B41FA5}">
                      <a16:colId xmlns:a16="http://schemas.microsoft.com/office/drawing/2014/main" val="1159128147"/>
                    </a:ext>
                  </a:extLst>
                </a:gridCol>
                <a:gridCol w="689032">
                  <a:extLst>
                    <a:ext uri="{9D8B030D-6E8A-4147-A177-3AD203B41FA5}">
                      <a16:colId xmlns:a16="http://schemas.microsoft.com/office/drawing/2014/main" val="929985727"/>
                    </a:ext>
                  </a:extLst>
                </a:gridCol>
                <a:gridCol w="686062">
                  <a:extLst>
                    <a:ext uri="{9D8B030D-6E8A-4147-A177-3AD203B41FA5}">
                      <a16:colId xmlns:a16="http://schemas.microsoft.com/office/drawing/2014/main" val="1049894820"/>
                    </a:ext>
                  </a:extLst>
                </a:gridCol>
                <a:gridCol w="629633">
                  <a:extLst>
                    <a:ext uri="{9D8B030D-6E8A-4147-A177-3AD203B41FA5}">
                      <a16:colId xmlns:a16="http://schemas.microsoft.com/office/drawing/2014/main" val="1233577491"/>
                    </a:ext>
                  </a:extLst>
                </a:gridCol>
                <a:gridCol w="534594">
                  <a:extLst>
                    <a:ext uri="{9D8B030D-6E8A-4147-A177-3AD203B41FA5}">
                      <a16:colId xmlns:a16="http://schemas.microsoft.com/office/drawing/2014/main" val="1119284627"/>
                    </a:ext>
                  </a:extLst>
                </a:gridCol>
                <a:gridCol w="582113">
                  <a:extLst>
                    <a:ext uri="{9D8B030D-6E8A-4147-A177-3AD203B41FA5}">
                      <a16:colId xmlns:a16="http://schemas.microsoft.com/office/drawing/2014/main" val="2190006976"/>
                    </a:ext>
                  </a:extLst>
                </a:gridCol>
                <a:gridCol w="579143">
                  <a:extLst>
                    <a:ext uri="{9D8B030D-6E8A-4147-A177-3AD203B41FA5}">
                      <a16:colId xmlns:a16="http://schemas.microsoft.com/office/drawing/2014/main" val="173126645"/>
                    </a:ext>
                  </a:extLst>
                </a:gridCol>
                <a:gridCol w="561324">
                  <a:extLst>
                    <a:ext uri="{9D8B030D-6E8A-4147-A177-3AD203B41FA5}">
                      <a16:colId xmlns:a16="http://schemas.microsoft.com/office/drawing/2014/main" val="71697611"/>
                    </a:ext>
                  </a:extLst>
                </a:gridCol>
                <a:gridCol w="593993">
                  <a:extLst>
                    <a:ext uri="{9D8B030D-6E8A-4147-A177-3AD203B41FA5}">
                      <a16:colId xmlns:a16="http://schemas.microsoft.com/office/drawing/2014/main" val="1526012402"/>
                    </a:ext>
                  </a:extLst>
                </a:gridCol>
                <a:gridCol w="596963">
                  <a:extLst>
                    <a:ext uri="{9D8B030D-6E8A-4147-A177-3AD203B41FA5}">
                      <a16:colId xmlns:a16="http://schemas.microsoft.com/office/drawing/2014/main" val="171496609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Califique la organización del evento desde la logística: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524416"/>
                  </a:ext>
                </a:extLst>
              </a:tr>
              <a:tr h="370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065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Excelente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395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418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553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24622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F7E57D1-3100-4BB7-93C8-4EC8FDD8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0" y="2982196"/>
            <a:ext cx="3726013" cy="16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17" y="409521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46288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empleados, contratistas, docentes y estudiantes que participaron en la encuesta; consideraron que la organización del evento fue excelente y buena.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71,8% califican la organización del evento excelente; lo que corresponde a 56 personas de 78 que participaron en la encuesta y el 26,9% califican la organización del evento como buena; lo que corresponde a 21 personas.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dirty="0" err="1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ólo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persona califico la organización del evento como mala, equivalente al 1,3%.</a:t>
            </a: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514352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AAFC1CF8-3CB5-4D60-AE1E-DC64B9236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295955"/>
              </p:ext>
            </p:extLst>
          </p:nvPr>
        </p:nvGraphicFramePr>
        <p:xfrm>
          <a:off x="2032000" y="1385614"/>
          <a:ext cx="5315098" cy="3108281"/>
        </p:xfrm>
        <a:graphic>
          <a:graphicData uri="http://schemas.openxmlformats.org/drawingml/2006/table">
            <a:tbl>
              <a:tblPr/>
              <a:tblGrid>
                <a:gridCol w="4608409">
                  <a:extLst>
                    <a:ext uri="{9D8B030D-6E8A-4147-A177-3AD203B41FA5}">
                      <a16:colId xmlns:a16="http://schemas.microsoft.com/office/drawing/2014/main" val="1635944918"/>
                    </a:ext>
                  </a:extLst>
                </a:gridCol>
                <a:gridCol w="706689">
                  <a:extLst>
                    <a:ext uri="{9D8B030D-6E8A-4147-A177-3AD203B41FA5}">
                      <a16:colId xmlns:a16="http://schemas.microsoft.com/office/drawing/2014/main" val="3617213075"/>
                    </a:ext>
                  </a:extLst>
                </a:gridCol>
              </a:tblGrid>
              <a:tr h="4431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asistentes a la jornada de Rendición de Cuentas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25846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Asistentes presenciales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40756"/>
                  </a:ext>
                </a:extLst>
              </a:tr>
              <a:tr h="24026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Asistentes conectados a través del canal institucional de Youtube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171082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asistentes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062160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personas que diligenciaron la encuesta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162434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128409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438175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Ocasionales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650986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de Planta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660354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de Cátedra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19317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63439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Relación encuestados/ Total asistentes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21368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05C8C4C-E50B-4500-A683-5C2BBD016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46808"/>
              </p:ext>
            </p:extLst>
          </p:nvPr>
        </p:nvGraphicFramePr>
        <p:xfrm>
          <a:off x="457200" y="421974"/>
          <a:ext cx="2997200" cy="958215"/>
        </p:xfrm>
        <a:graphic>
          <a:graphicData uri="http://schemas.openxmlformats.org/drawingml/2006/table">
            <a:tbl>
              <a:tblPr/>
              <a:tblGrid>
                <a:gridCol w="1317241">
                  <a:extLst>
                    <a:ext uri="{9D8B030D-6E8A-4147-A177-3AD203B41FA5}">
                      <a16:colId xmlns:a16="http://schemas.microsoft.com/office/drawing/2014/main" val="2472068062"/>
                    </a:ext>
                  </a:extLst>
                </a:gridCol>
                <a:gridCol w="1679959">
                  <a:extLst>
                    <a:ext uri="{9D8B030D-6E8A-4147-A177-3AD203B41FA5}">
                      <a16:colId xmlns:a16="http://schemas.microsoft.com/office/drawing/2014/main" val="379572923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AUDIENCIA PÚBLICA. INFORME DE RENDICIÓN DE CUENTAS RECTORAL VIGENCIA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949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de marzo de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6668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 a.m.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8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37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36934" y="1414357"/>
            <a:ext cx="3049867" cy="24770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s-ES" sz="13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7199" y="1898157"/>
            <a:ext cx="7445353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>
                <a:solidFill>
                  <a:srgbClr val="F19408"/>
                </a:solidFill>
                <a:latin typeface="Arial Black"/>
                <a:cs typeface="Arial Black"/>
              </a:rPr>
              <a:t>RESULTADOS DE LAS ENCUESTAS DE SATISFACCIÓN</a:t>
            </a:r>
          </a:p>
        </p:txBody>
      </p:sp>
    </p:spTree>
    <p:extLst>
      <p:ext uri="{BB962C8B-B14F-4D97-AF65-F5344CB8AC3E}">
        <p14:creationId xmlns:p14="http://schemas.microsoft.com/office/powerpoint/2010/main" val="42441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720" y="694608"/>
            <a:ext cx="8229600" cy="410086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¿Cómo se enteró de la realización de la jornada de Rendición de Cuentas?</a:t>
            </a:r>
            <a:b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24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720" y="1063229"/>
            <a:ext cx="8346558" cy="353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514350" indent="-514350">
              <a:buAutoNum type="arabicPeriod"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B96E1FF-BBA6-4BF4-B0AC-A8059B916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94568"/>
              </p:ext>
            </p:extLst>
          </p:nvPr>
        </p:nvGraphicFramePr>
        <p:xfrm>
          <a:off x="566495" y="1063230"/>
          <a:ext cx="8200049" cy="1990333"/>
        </p:xfrm>
        <a:graphic>
          <a:graphicData uri="http://schemas.openxmlformats.org/drawingml/2006/table">
            <a:tbl>
              <a:tblPr/>
              <a:tblGrid>
                <a:gridCol w="1572965">
                  <a:extLst>
                    <a:ext uri="{9D8B030D-6E8A-4147-A177-3AD203B41FA5}">
                      <a16:colId xmlns:a16="http://schemas.microsoft.com/office/drawing/2014/main" val="2913116103"/>
                    </a:ext>
                  </a:extLst>
                </a:gridCol>
                <a:gridCol w="709124">
                  <a:extLst>
                    <a:ext uri="{9D8B030D-6E8A-4147-A177-3AD203B41FA5}">
                      <a16:colId xmlns:a16="http://schemas.microsoft.com/office/drawing/2014/main" val="3968561966"/>
                    </a:ext>
                  </a:extLst>
                </a:gridCol>
                <a:gridCol w="747803">
                  <a:extLst>
                    <a:ext uri="{9D8B030D-6E8A-4147-A177-3AD203B41FA5}">
                      <a16:colId xmlns:a16="http://schemas.microsoft.com/office/drawing/2014/main" val="2027782991"/>
                    </a:ext>
                  </a:extLst>
                </a:gridCol>
                <a:gridCol w="744579">
                  <a:extLst>
                    <a:ext uri="{9D8B030D-6E8A-4147-A177-3AD203B41FA5}">
                      <a16:colId xmlns:a16="http://schemas.microsoft.com/office/drawing/2014/main" val="2753635430"/>
                    </a:ext>
                  </a:extLst>
                </a:gridCol>
                <a:gridCol w="683338">
                  <a:extLst>
                    <a:ext uri="{9D8B030D-6E8A-4147-A177-3AD203B41FA5}">
                      <a16:colId xmlns:a16="http://schemas.microsoft.com/office/drawing/2014/main" val="3574067530"/>
                    </a:ext>
                  </a:extLst>
                </a:gridCol>
                <a:gridCol w="580192">
                  <a:extLst>
                    <a:ext uri="{9D8B030D-6E8A-4147-A177-3AD203B41FA5}">
                      <a16:colId xmlns:a16="http://schemas.microsoft.com/office/drawing/2014/main" val="1587972317"/>
                    </a:ext>
                  </a:extLst>
                </a:gridCol>
                <a:gridCol w="631766">
                  <a:extLst>
                    <a:ext uri="{9D8B030D-6E8A-4147-A177-3AD203B41FA5}">
                      <a16:colId xmlns:a16="http://schemas.microsoft.com/office/drawing/2014/main" val="3617585433"/>
                    </a:ext>
                  </a:extLst>
                </a:gridCol>
                <a:gridCol w="628541">
                  <a:extLst>
                    <a:ext uri="{9D8B030D-6E8A-4147-A177-3AD203B41FA5}">
                      <a16:colId xmlns:a16="http://schemas.microsoft.com/office/drawing/2014/main" val="4237867722"/>
                    </a:ext>
                  </a:extLst>
                </a:gridCol>
                <a:gridCol w="609202">
                  <a:extLst>
                    <a:ext uri="{9D8B030D-6E8A-4147-A177-3AD203B41FA5}">
                      <a16:colId xmlns:a16="http://schemas.microsoft.com/office/drawing/2014/main" val="3696185660"/>
                    </a:ext>
                  </a:extLst>
                </a:gridCol>
                <a:gridCol w="644658">
                  <a:extLst>
                    <a:ext uri="{9D8B030D-6E8A-4147-A177-3AD203B41FA5}">
                      <a16:colId xmlns:a16="http://schemas.microsoft.com/office/drawing/2014/main" val="878681063"/>
                    </a:ext>
                  </a:extLst>
                </a:gridCol>
                <a:gridCol w="647881">
                  <a:extLst>
                    <a:ext uri="{9D8B030D-6E8A-4147-A177-3AD203B41FA5}">
                      <a16:colId xmlns:a16="http://schemas.microsoft.com/office/drawing/2014/main" val="700280021"/>
                    </a:ext>
                  </a:extLst>
                </a:gridCol>
              </a:tblGrid>
              <a:tr h="7190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¿Cómo se entero de la realización de la Rendición de Cuentas?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29687"/>
                  </a:ext>
                </a:extLst>
              </a:tr>
              <a:tr h="4116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41557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Invitación directa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00910"/>
                  </a:ext>
                </a:extLst>
              </a:tr>
              <a:tr h="26043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Publicación en la web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80802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sociales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7693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 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3515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EC0FCB0-3B22-43FB-B11C-28BEC0FB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5" y="3193941"/>
            <a:ext cx="3635991" cy="1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339" y="709871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s-ES" sz="28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pregunta anterior</a:t>
            </a:r>
            <a:endParaRPr lang="es-ES_tradnl" sz="28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46,2% de las personas que respondieron la encuesta, es decir 76 personas se enteraron del evento de  Rendición de Cuentas por invitación directa, el 28,2% se entero del evento por medio de publicaciones en la página web, lo que equivale a 22 personas,  El 24,4% de los asistentes que respondieron la encuesta se enteraron por Redes Sociales, es decir 19 personas, y sólo el 1,3% que equivale a 1 persona se enteró del evento por otro medio.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176" y="249471"/>
            <a:ext cx="8229600" cy="410086"/>
          </a:xfrm>
        </p:spPr>
        <p:txBody>
          <a:bodyPr>
            <a:noAutofit/>
          </a:bodyPr>
          <a:lstStyle/>
          <a:p>
            <a:pPr algn="l"/>
            <a:b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El tiempo de presentación del informe de la gestión institucional fue:</a:t>
            </a:r>
            <a:endParaRPr lang="es-ES_tradnl" sz="28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03E266D-ABCE-415D-82FE-A6908723F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56439"/>
              </p:ext>
            </p:extLst>
          </p:nvPr>
        </p:nvGraphicFramePr>
        <p:xfrm>
          <a:off x="781049" y="1069804"/>
          <a:ext cx="7581901" cy="1884730"/>
        </p:xfrm>
        <a:graphic>
          <a:graphicData uri="http://schemas.openxmlformats.org/drawingml/2006/table">
            <a:tbl>
              <a:tblPr/>
              <a:tblGrid>
                <a:gridCol w="1454390">
                  <a:extLst>
                    <a:ext uri="{9D8B030D-6E8A-4147-A177-3AD203B41FA5}">
                      <a16:colId xmlns:a16="http://schemas.microsoft.com/office/drawing/2014/main" val="1518704056"/>
                    </a:ext>
                  </a:extLst>
                </a:gridCol>
                <a:gridCol w="560298">
                  <a:extLst>
                    <a:ext uri="{9D8B030D-6E8A-4147-A177-3AD203B41FA5}">
                      <a16:colId xmlns:a16="http://schemas.microsoft.com/office/drawing/2014/main" val="286609030"/>
                    </a:ext>
                  </a:extLst>
                </a:gridCol>
                <a:gridCol w="691431">
                  <a:extLst>
                    <a:ext uri="{9D8B030D-6E8A-4147-A177-3AD203B41FA5}">
                      <a16:colId xmlns:a16="http://schemas.microsoft.com/office/drawing/2014/main" val="3273514565"/>
                    </a:ext>
                  </a:extLst>
                </a:gridCol>
                <a:gridCol w="688451">
                  <a:extLst>
                    <a:ext uri="{9D8B030D-6E8A-4147-A177-3AD203B41FA5}">
                      <a16:colId xmlns:a16="http://schemas.microsoft.com/office/drawing/2014/main" val="363322485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26690696"/>
                    </a:ext>
                  </a:extLst>
                </a:gridCol>
                <a:gridCol w="536455">
                  <a:extLst>
                    <a:ext uri="{9D8B030D-6E8A-4147-A177-3AD203B41FA5}">
                      <a16:colId xmlns:a16="http://schemas.microsoft.com/office/drawing/2014/main" val="1930566011"/>
                    </a:ext>
                  </a:extLst>
                </a:gridCol>
                <a:gridCol w="584140">
                  <a:extLst>
                    <a:ext uri="{9D8B030D-6E8A-4147-A177-3AD203B41FA5}">
                      <a16:colId xmlns:a16="http://schemas.microsoft.com/office/drawing/2014/main" val="3873385439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val="592449634"/>
                    </a:ext>
                  </a:extLst>
                </a:gridCol>
                <a:gridCol w="619904">
                  <a:extLst>
                    <a:ext uri="{9D8B030D-6E8A-4147-A177-3AD203B41FA5}">
                      <a16:colId xmlns:a16="http://schemas.microsoft.com/office/drawing/2014/main" val="2411659492"/>
                    </a:ext>
                  </a:extLst>
                </a:gridCol>
                <a:gridCol w="596061">
                  <a:extLst>
                    <a:ext uri="{9D8B030D-6E8A-4147-A177-3AD203B41FA5}">
                      <a16:colId xmlns:a16="http://schemas.microsoft.com/office/drawing/2014/main" val="2429804413"/>
                    </a:ext>
                  </a:extLst>
                </a:gridCol>
                <a:gridCol w="599042">
                  <a:extLst>
                    <a:ext uri="{9D8B030D-6E8A-4147-A177-3AD203B41FA5}">
                      <a16:colId xmlns:a16="http://schemas.microsoft.com/office/drawing/2014/main" val="365635241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tiempo de presentación del  informe de la gestión fue: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03452"/>
                  </a:ext>
                </a:extLst>
              </a:tr>
              <a:tr h="543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496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Adecuado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640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Muy largo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35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66420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23030F7-0A0E-4CB2-9D1D-A4C7A455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3084881"/>
            <a:ext cx="3511928" cy="15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18" y="504828"/>
            <a:ext cx="8229600" cy="410086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pregunta anterior</a:t>
            </a:r>
            <a:endParaRPr lang="es-ES_tradnl" sz="20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432" y="874514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contratistas, empleados, docentes y estudiantes consideran que el tiempo de presentación del informe de gestión fue adecuado, lo que equivale a 75 personas de 78 que respondieron la encuesta, es decir el 96,2%. Sólo 3 personas que equivale al 3,8%, manifestaron que el tiempo de la presentación del informe fue muy largo.</a:t>
            </a: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26" y="165636"/>
            <a:ext cx="8229600" cy="766482"/>
          </a:xfrm>
        </p:spPr>
        <p:txBody>
          <a:bodyPr>
            <a:noAutofit/>
          </a:bodyPr>
          <a:lstStyle/>
          <a:p>
            <a:pPr algn="l"/>
            <a:b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¿Considera que el informe permitió conocer los resultados de la gestión rectoral durante el periodo descrito?</a:t>
            </a:r>
            <a:endParaRPr lang="es-ES_tradnl" sz="2800" b="1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5359"/>
            <a:ext cx="8229600" cy="327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D2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2800" dirty="0">
              <a:solidFill>
                <a:srgbClr val="0D2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6597462-C426-45EE-9094-264E4390E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77746"/>
              </p:ext>
            </p:extLst>
          </p:nvPr>
        </p:nvGraphicFramePr>
        <p:xfrm>
          <a:off x="752728" y="1058077"/>
          <a:ext cx="7518403" cy="1938126"/>
        </p:xfrm>
        <a:graphic>
          <a:graphicData uri="http://schemas.openxmlformats.org/drawingml/2006/table">
            <a:tbl>
              <a:tblPr/>
              <a:tblGrid>
                <a:gridCol w="1460581">
                  <a:extLst>
                    <a:ext uri="{9D8B030D-6E8A-4147-A177-3AD203B41FA5}">
                      <a16:colId xmlns:a16="http://schemas.microsoft.com/office/drawing/2014/main" val="916357638"/>
                    </a:ext>
                  </a:extLst>
                </a:gridCol>
                <a:gridCol w="562683">
                  <a:extLst>
                    <a:ext uri="{9D8B030D-6E8A-4147-A177-3AD203B41FA5}">
                      <a16:colId xmlns:a16="http://schemas.microsoft.com/office/drawing/2014/main" val="1841005576"/>
                    </a:ext>
                  </a:extLst>
                </a:gridCol>
                <a:gridCol w="694375">
                  <a:extLst>
                    <a:ext uri="{9D8B030D-6E8A-4147-A177-3AD203B41FA5}">
                      <a16:colId xmlns:a16="http://schemas.microsoft.com/office/drawing/2014/main" val="1131230594"/>
                    </a:ext>
                  </a:extLst>
                </a:gridCol>
                <a:gridCol w="691382">
                  <a:extLst>
                    <a:ext uri="{9D8B030D-6E8A-4147-A177-3AD203B41FA5}">
                      <a16:colId xmlns:a16="http://schemas.microsoft.com/office/drawing/2014/main" val="3414285906"/>
                    </a:ext>
                  </a:extLst>
                </a:gridCol>
                <a:gridCol w="634515">
                  <a:extLst>
                    <a:ext uri="{9D8B030D-6E8A-4147-A177-3AD203B41FA5}">
                      <a16:colId xmlns:a16="http://schemas.microsoft.com/office/drawing/2014/main" val="1090229913"/>
                    </a:ext>
                  </a:extLst>
                </a:gridCol>
                <a:gridCol w="538739">
                  <a:extLst>
                    <a:ext uri="{9D8B030D-6E8A-4147-A177-3AD203B41FA5}">
                      <a16:colId xmlns:a16="http://schemas.microsoft.com/office/drawing/2014/main" val="4140746147"/>
                    </a:ext>
                  </a:extLst>
                </a:gridCol>
                <a:gridCol w="586627">
                  <a:extLst>
                    <a:ext uri="{9D8B030D-6E8A-4147-A177-3AD203B41FA5}">
                      <a16:colId xmlns:a16="http://schemas.microsoft.com/office/drawing/2014/main" val="907175568"/>
                    </a:ext>
                  </a:extLst>
                </a:gridCol>
                <a:gridCol w="583634">
                  <a:extLst>
                    <a:ext uri="{9D8B030D-6E8A-4147-A177-3AD203B41FA5}">
                      <a16:colId xmlns:a16="http://schemas.microsoft.com/office/drawing/2014/main" val="3727221876"/>
                    </a:ext>
                  </a:extLst>
                </a:gridCol>
                <a:gridCol w="565676">
                  <a:extLst>
                    <a:ext uri="{9D8B030D-6E8A-4147-A177-3AD203B41FA5}">
                      <a16:colId xmlns:a16="http://schemas.microsoft.com/office/drawing/2014/main" val="3601629633"/>
                    </a:ext>
                  </a:extLst>
                </a:gridCol>
                <a:gridCol w="598599">
                  <a:extLst>
                    <a:ext uri="{9D8B030D-6E8A-4147-A177-3AD203B41FA5}">
                      <a16:colId xmlns:a16="http://schemas.microsoft.com/office/drawing/2014/main" val="3034368706"/>
                    </a:ext>
                  </a:extLst>
                </a:gridCol>
                <a:gridCol w="601592">
                  <a:extLst>
                    <a:ext uri="{9D8B030D-6E8A-4147-A177-3AD203B41FA5}">
                      <a16:colId xmlns:a16="http://schemas.microsoft.com/office/drawing/2014/main" val="46590495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Considera que el informe permitió conocer los resultados de la gestión rectoral durante el periodo descrito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DOCENTES (planta, ocasionales, cátedra)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92588"/>
                  </a:ext>
                </a:extLst>
              </a:tr>
              <a:tr h="597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119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74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41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Medianamente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033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CDC8BFB-F146-4FD3-9365-9348E174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26" y="3063917"/>
            <a:ext cx="4117865" cy="16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8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1747</Words>
  <Application>Microsoft Office PowerPoint</Application>
  <PresentationFormat>Presentación en pantalla (16:9)</PresentationFormat>
  <Paragraphs>562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Tema de Office</vt:lpstr>
      <vt:lpstr>Presentación de PowerPoint</vt:lpstr>
      <vt:lpstr>RESULTADO DE LAS ENCUESTAS  DE SATISFACCIÓN APLICADAS EN EL MARCO  DE LA JORNADA DE  RENDICIÓN DE CUENTAS,  VIGENCIA 2023 EFECTUADA EL 19 DE MARZO      DE 2024     </vt:lpstr>
      <vt:lpstr>Presentación de PowerPoint</vt:lpstr>
      <vt:lpstr>Presentación de PowerPoint</vt:lpstr>
      <vt:lpstr> 1. ¿Cómo se enteró de la realización de la jornada de Rendición de Cuentas? </vt:lpstr>
      <vt:lpstr>Análisis de la pregunta anterior</vt:lpstr>
      <vt:lpstr> 2. El tiempo de presentación del informe de la gestión institucional fue:</vt:lpstr>
      <vt:lpstr>Análisis de la pregunta anterior</vt:lpstr>
      <vt:lpstr> 3. ¿Considera que el informe permitió conocer los resultados de la gestión rectoral durante el periodo descrito?</vt:lpstr>
      <vt:lpstr>Análisis de la pregunta anterior</vt:lpstr>
      <vt:lpstr>4. ¿La información presentada en la jornada de Rendición de Cuentas responde a sus intereses?</vt:lpstr>
      <vt:lpstr>Análisis de la pregunta anterior</vt:lpstr>
      <vt:lpstr>5. ¿Consultó información sobre la gestión de la entidad antes de la Rendición de Cuentas?</vt:lpstr>
      <vt:lpstr>Análisis de la pregunta anterior</vt:lpstr>
      <vt:lpstr>6. La oportunidad para que los asistentes opinen durante la Rendición de Cuentas fue:</vt:lpstr>
      <vt:lpstr>Análisis de la pregunta anterior</vt:lpstr>
      <vt:lpstr>7. Según su experiencia, primordialmente, la Rendición de Cuentas permite a los ciudadanos o usuarios de los servicios de la entidad:</vt:lpstr>
      <vt:lpstr>Análisis de la pregunta anterior</vt:lpstr>
      <vt:lpstr>8. ¿Volvería a participar en una Rendición de Cuentas de esta entidad?</vt:lpstr>
      <vt:lpstr>Análisis de la pregunta anterior</vt:lpstr>
      <vt:lpstr>9. ¿Considera necesario que las entidades públicas continúen realizando jornadas de Rendición de Cuentas?</vt:lpstr>
      <vt:lpstr>Análisis de la pregunta anterior</vt:lpstr>
      <vt:lpstr>10. Califique la organización del evento desde la logística.</vt:lpstr>
      <vt:lpstr>Análisis de la pregunta anterior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Diana Osorio Yepes</cp:lastModifiedBy>
  <cp:revision>123</cp:revision>
  <dcterms:created xsi:type="dcterms:W3CDTF">2017-12-19T20:58:09Z</dcterms:created>
  <dcterms:modified xsi:type="dcterms:W3CDTF">2024-04-15T18:44:00Z</dcterms:modified>
</cp:coreProperties>
</file>