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81" r:id="rId3"/>
    <p:sldId id="261" r:id="rId4"/>
    <p:sldId id="286" r:id="rId5"/>
    <p:sldId id="289" r:id="rId6"/>
    <p:sldId id="290" r:id="rId7"/>
    <p:sldId id="285" r:id="rId8"/>
    <p:sldId id="282" r:id="rId9"/>
    <p:sldId id="291" r:id="rId10"/>
    <p:sldId id="283" r:id="rId11"/>
    <p:sldId id="279" r:id="rId12"/>
  </p:sldIdLst>
  <p:sldSz cx="6858000" cy="9144000" type="letter"/>
  <p:notesSz cx="7315200" cy="96012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512064" rtl="0" eaLnBrk="1" latinLnBrk="0" hangingPunct="1">
      <a:defRPr sz="1008" kern="1200">
        <a:solidFill>
          <a:schemeClr val="tx1"/>
        </a:solidFill>
        <a:latin typeface="+mn-lt"/>
        <a:ea typeface="+mn-ea"/>
        <a:cs typeface="+mn-cs"/>
      </a:defRPr>
    </a:lvl1pPr>
    <a:lvl2pPr marL="256032" algn="l" defTabSz="512064" rtl="0" eaLnBrk="1" latinLnBrk="0" hangingPunct="1">
      <a:defRPr sz="1008" kern="1200">
        <a:solidFill>
          <a:schemeClr val="tx1"/>
        </a:solidFill>
        <a:latin typeface="+mn-lt"/>
        <a:ea typeface="+mn-ea"/>
        <a:cs typeface="+mn-cs"/>
      </a:defRPr>
    </a:lvl2pPr>
    <a:lvl3pPr marL="512064" algn="l" defTabSz="512064" rtl="0" eaLnBrk="1" latinLnBrk="0" hangingPunct="1">
      <a:defRPr sz="1008" kern="1200">
        <a:solidFill>
          <a:schemeClr val="tx1"/>
        </a:solidFill>
        <a:latin typeface="+mn-lt"/>
        <a:ea typeface="+mn-ea"/>
        <a:cs typeface="+mn-cs"/>
      </a:defRPr>
    </a:lvl3pPr>
    <a:lvl4pPr marL="768096" algn="l" defTabSz="512064" rtl="0" eaLnBrk="1" latinLnBrk="0" hangingPunct="1">
      <a:defRPr sz="1008" kern="1200">
        <a:solidFill>
          <a:schemeClr val="tx1"/>
        </a:solidFill>
        <a:latin typeface="+mn-lt"/>
        <a:ea typeface="+mn-ea"/>
        <a:cs typeface="+mn-cs"/>
      </a:defRPr>
    </a:lvl4pPr>
    <a:lvl5pPr marL="1024128" algn="l" defTabSz="512064" rtl="0" eaLnBrk="1" latinLnBrk="0" hangingPunct="1">
      <a:defRPr sz="1008" kern="1200">
        <a:solidFill>
          <a:schemeClr val="tx1"/>
        </a:solidFill>
        <a:latin typeface="+mn-lt"/>
        <a:ea typeface="+mn-ea"/>
        <a:cs typeface="+mn-cs"/>
      </a:defRPr>
    </a:lvl5pPr>
    <a:lvl6pPr marL="1280160" algn="l" defTabSz="512064" rtl="0" eaLnBrk="1" latinLnBrk="0" hangingPunct="1">
      <a:defRPr sz="1008" kern="1200">
        <a:solidFill>
          <a:schemeClr val="tx1"/>
        </a:solidFill>
        <a:latin typeface="+mn-lt"/>
        <a:ea typeface="+mn-ea"/>
        <a:cs typeface="+mn-cs"/>
      </a:defRPr>
    </a:lvl6pPr>
    <a:lvl7pPr marL="1536192" algn="l" defTabSz="512064" rtl="0" eaLnBrk="1" latinLnBrk="0" hangingPunct="1">
      <a:defRPr sz="1008" kern="1200">
        <a:solidFill>
          <a:schemeClr val="tx1"/>
        </a:solidFill>
        <a:latin typeface="+mn-lt"/>
        <a:ea typeface="+mn-ea"/>
        <a:cs typeface="+mn-cs"/>
      </a:defRPr>
    </a:lvl7pPr>
    <a:lvl8pPr marL="1792224" algn="l" defTabSz="512064" rtl="0" eaLnBrk="1" latinLnBrk="0" hangingPunct="1">
      <a:defRPr sz="1008" kern="1200">
        <a:solidFill>
          <a:schemeClr val="tx1"/>
        </a:solidFill>
        <a:latin typeface="+mn-lt"/>
        <a:ea typeface="+mn-ea"/>
        <a:cs typeface="+mn-cs"/>
      </a:defRPr>
    </a:lvl8pPr>
    <a:lvl9pPr marL="2048256" algn="l" defTabSz="512064" rtl="0" eaLnBrk="1" latinLnBrk="0" hangingPunct="1">
      <a:defRPr sz="10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1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94E6E4"/>
    <a:srgbClr val="FFCC66"/>
    <a:srgbClr val="128181"/>
    <a:srgbClr val="145654"/>
    <a:srgbClr val="E6E6E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autoAdjust="0"/>
    <p:restoredTop sz="94626" autoAdjust="0"/>
  </p:normalViewPr>
  <p:slideViewPr>
    <p:cSldViewPr>
      <p:cViewPr varScale="1">
        <p:scale>
          <a:sx n="53" d="100"/>
          <a:sy n="53" d="100"/>
        </p:scale>
        <p:origin x="2190" y="90"/>
      </p:cViewPr>
      <p:guideLst>
        <p:guide orient="horz" pos="1920"/>
        <p:guide pos="10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B3026F8-785B-4C45-8CEF-A022EE8C310C}" type="datetimeFigureOut">
              <a:rPr lang="en-US" smtClean="0"/>
              <a:t>2/6/2024</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9430DF2-E42B-4D4F-B938-55D21CF5AA54}" type="slidenum">
              <a:rPr lang="en-US" smtClean="0"/>
              <a:t>‹Nº›</a:t>
            </a:fld>
            <a:endParaRPr lang="en-US"/>
          </a:p>
        </p:txBody>
      </p:sp>
    </p:spTree>
    <p:extLst>
      <p:ext uri="{BB962C8B-B14F-4D97-AF65-F5344CB8AC3E}">
        <p14:creationId xmlns:p14="http://schemas.microsoft.com/office/powerpoint/2010/main" val="278917104"/>
      </p:ext>
    </p:extLst>
  </p:cSld>
  <p:clrMap bg1="lt1" tx1="dk1" bg2="lt2" tx2="dk2" accent1="accent1" accent2="accent2" accent3="accent3" accent4="accent4" accent5="accent5" accent6="accent6" hlink="hlink" folHlink="folHlink"/>
  <p:notesStyle>
    <a:lvl1pPr marL="0" algn="l" defTabSz="512064" rtl="0" eaLnBrk="1" latinLnBrk="0" hangingPunct="1">
      <a:defRPr sz="672" kern="1200">
        <a:solidFill>
          <a:schemeClr val="tx1"/>
        </a:solidFill>
        <a:latin typeface="+mn-lt"/>
        <a:ea typeface="+mn-ea"/>
        <a:cs typeface="+mn-cs"/>
      </a:defRPr>
    </a:lvl1pPr>
    <a:lvl2pPr marL="256032" algn="l" defTabSz="512064" rtl="0" eaLnBrk="1" latinLnBrk="0" hangingPunct="1">
      <a:defRPr sz="672" kern="1200">
        <a:solidFill>
          <a:schemeClr val="tx1"/>
        </a:solidFill>
        <a:latin typeface="+mn-lt"/>
        <a:ea typeface="+mn-ea"/>
        <a:cs typeface="+mn-cs"/>
      </a:defRPr>
    </a:lvl2pPr>
    <a:lvl3pPr marL="512064" algn="l" defTabSz="512064" rtl="0" eaLnBrk="1" latinLnBrk="0" hangingPunct="1">
      <a:defRPr sz="672" kern="1200">
        <a:solidFill>
          <a:schemeClr val="tx1"/>
        </a:solidFill>
        <a:latin typeface="+mn-lt"/>
        <a:ea typeface="+mn-ea"/>
        <a:cs typeface="+mn-cs"/>
      </a:defRPr>
    </a:lvl3pPr>
    <a:lvl4pPr marL="768096" algn="l" defTabSz="512064" rtl="0" eaLnBrk="1" latinLnBrk="0" hangingPunct="1">
      <a:defRPr sz="672" kern="1200">
        <a:solidFill>
          <a:schemeClr val="tx1"/>
        </a:solidFill>
        <a:latin typeface="+mn-lt"/>
        <a:ea typeface="+mn-ea"/>
        <a:cs typeface="+mn-cs"/>
      </a:defRPr>
    </a:lvl4pPr>
    <a:lvl5pPr marL="1024128" algn="l" defTabSz="512064" rtl="0" eaLnBrk="1" latinLnBrk="0" hangingPunct="1">
      <a:defRPr sz="672" kern="1200">
        <a:solidFill>
          <a:schemeClr val="tx1"/>
        </a:solidFill>
        <a:latin typeface="+mn-lt"/>
        <a:ea typeface="+mn-ea"/>
        <a:cs typeface="+mn-cs"/>
      </a:defRPr>
    </a:lvl5pPr>
    <a:lvl6pPr marL="1280160" algn="l" defTabSz="512064" rtl="0" eaLnBrk="1" latinLnBrk="0" hangingPunct="1">
      <a:defRPr sz="672" kern="1200">
        <a:solidFill>
          <a:schemeClr val="tx1"/>
        </a:solidFill>
        <a:latin typeface="+mn-lt"/>
        <a:ea typeface="+mn-ea"/>
        <a:cs typeface="+mn-cs"/>
      </a:defRPr>
    </a:lvl6pPr>
    <a:lvl7pPr marL="1536192" algn="l" defTabSz="512064" rtl="0" eaLnBrk="1" latinLnBrk="0" hangingPunct="1">
      <a:defRPr sz="672" kern="1200">
        <a:solidFill>
          <a:schemeClr val="tx1"/>
        </a:solidFill>
        <a:latin typeface="+mn-lt"/>
        <a:ea typeface="+mn-ea"/>
        <a:cs typeface="+mn-cs"/>
      </a:defRPr>
    </a:lvl7pPr>
    <a:lvl8pPr marL="1792224" algn="l" defTabSz="512064" rtl="0" eaLnBrk="1" latinLnBrk="0" hangingPunct="1">
      <a:defRPr sz="672" kern="1200">
        <a:solidFill>
          <a:schemeClr val="tx1"/>
        </a:solidFill>
        <a:latin typeface="+mn-lt"/>
        <a:ea typeface="+mn-ea"/>
        <a:cs typeface="+mn-cs"/>
      </a:defRPr>
    </a:lvl8pPr>
    <a:lvl9pPr marL="2048256" algn="l" defTabSz="512064" rtl="0" eaLnBrk="1" latinLnBrk="0" hangingPunct="1">
      <a:defRPr sz="6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el 2020 inclusión de la GRD</a:t>
            </a:r>
            <a:endParaRPr lang="es-CO" dirty="0"/>
          </a:p>
        </p:txBody>
      </p:sp>
      <p:sp>
        <p:nvSpPr>
          <p:cNvPr id="4" name="Marcador de número de diapositiva 3"/>
          <p:cNvSpPr>
            <a:spLocks noGrp="1"/>
          </p:cNvSpPr>
          <p:nvPr>
            <p:ph type="sldNum" sz="quarter" idx="5"/>
          </p:nvPr>
        </p:nvSpPr>
        <p:spPr/>
        <p:txBody>
          <a:bodyPr/>
          <a:lstStyle/>
          <a:p>
            <a:fld id="{59430DF2-E42B-4D4F-B938-55D21CF5AA54}" type="slidenum">
              <a:rPr lang="en-US" smtClean="0"/>
              <a:t>2</a:t>
            </a:fld>
            <a:endParaRPr lang="en-US"/>
          </a:p>
        </p:txBody>
      </p:sp>
    </p:spTree>
    <p:extLst>
      <p:ext uri="{BB962C8B-B14F-4D97-AF65-F5344CB8AC3E}">
        <p14:creationId xmlns:p14="http://schemas.microsoft.com/office/powerpoint/2010/main" val="286638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541303">
              <a:defRPr/>
            </a:pPr>
            <a:r>
              <a:rPr lang="es-ES" sz="800" dirty="0">
                <a:latin typeface="Arial" panose="020B0604020202020204" pitchFamily="34" charset="0"/>
                <a:cs typeface="Arial" panose="020B0604020202020204" pitchFamily="34" charset="0"/>
              </a:rPr>
              <a:t>Contamos con un equipo de profesionales expertos en las diferentes áreas de conocimiento. Basados en los principios de la Ley 1523 de 2012. Equipo interdisciplinarios de profesionales expertos en gestión de riesgos de desastres</a:t>
            </a:r>
            <a:endParaRPr lang="es-CO" sz="800" dirty="0">
              <a:latin typeface="Arial" panose="020B0604020202020204" pitchFamily="34" charset="0"/>
              <a:cs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59430DF2-E42B-4D4F-B938-55D21CF5AA54}" type="slidenum">
              <a:rPr lang="en-US" smtClean="0"/>
              <a:t>3</a:t>
            </a:fld>
            <a:endParaRPr lang="en-US"/>
          </a:p>
        </p:txBody>
      </p:sp>
    </p:spTree>
    <p:extLst>
      <p:ext uri="{BB962C8B-B14F-4D97-AF65-F5344CB8AC3E}">
        <p14:creationId xmlns:p14="http://schemas.microsoft.com/office/powerpoint/2010/main" val="321457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Actualización, diseño y construcción. – Evaluación y análisis</a:t>
            </a:r>
            <a:endParaRPr lang="es-CO" dirty="0"/>
          </a:p>
        </p:txBody>
      </p:sp>
      <p:sp>
        <p:nvSpPr>
          <p:cNvPr id="4" name="Marcador de número de diapositiva 3"/>
          <p:cNvSpPr>
            <a:spLocks noGrp="1"/>
          </p:cNvSpPr>
          <p:nvPr>
            <p:ph type="sldNum" sz="quarter" idx="5"/>
          </p:nvPr>
        </p:nvSpPr>
        <p:spPr/>
        <p:txBody>
          <a:bodyPr/>
          <a:lstStyle/>
          <a:p>
            <a:fld id="{59430DF2-E42B-4D4F-B938-55D21CF5AA54}" type="slidenum">
              <a:rPr lang="en-US" smtClean="0"/>
              <a:t>4</a:t>
            </a:fld>
            <a:endParaRPr lang="en-US"/>
          </a:p>
        </p:txBody>
      </p:sp>
    </p:spTree>
    <p:extLst>
      <p:ext uri="{BB962C8B-B14F-4D97-AF65-F5344CB8AC3E}">
        <p14:creationId xmlns:p14="http://schemas.microsoft.com/office/powerpoint/2010/main" val="237509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Divulgación de la GRD. - Proyectos</a:t>
            </a:r>
            <a:endParaRPr lang="es-CO" dirty="0"/>
          </a:p>
        </p:txBody>
      </p:sp>
      <p:sp>
        <p:nvSpPr>
          <p:cNvPr id="4" name="Marcador de número de diapositiva 3"/>
          <p:cNvSpPr>
            <a:spLocks noGrp="1"/>
          </p:cNvSpPr>
          <p:nvPr>
            <p:ph type="sldNum" sz="quarter" idx="5"/>
          </p:nvPr>
        </p:nvSpPr>
        <p:spPr/>
        <p:txBody>
          <a:bodyPr/>
          <a:lstStyle/>
          <a:p>
            <a:fld id="{59430DF2-E42B-4D4F-B938-55D21CF5AA54}" type="slidenum">
              <a:rPr lang="en-US" smtClean="0"/>
              <a:t>5</a:t>
            </a:fld>
            <a:endParaRPr lang="en-US"/>
          </a:p>
        </p:txBody>
      </p:sp>
    </p:spTree>
    <p:extLst>
      <p:ext uri="{BB962C8B-B14F-4D97-AF65-F5344CB8AC3E}">
        <p14:creationId xmlns:p14="http://schemas.microsoft.com/office/powerpoint/2010/main" val="419775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Divulgación de la GRD. - Proyectos</a:t>
            </a:r>
            <a:endParaRPr lang="es-CO" dirty="0"/>
          </a:p>
        </p:txBody>
      </p:sp>
      <p:sp>
        <p:nvSpPr>
          <p:cNvPr id="4" name="Marcador de número de diapositiva 3"/>
          <p:cNvSpPr>
            <a:spLocks noGrp="1"/>
          </p:cNvSpPr>
          <p:nvPr>
            <p:ph type="sldNum" sz="quarter" idx="5"/>
          </p:nvPr>
        </p:nvSpPr>
        <p:spPr/>
        <p:txBody>
          <a:bodyPr/>
          <a:lstStyle/>
          <a:p>
            <a:fld id="{59430DF2-E42B-4D4F-B938-55D21CF5AA54}" type="slidenum">
              <a:rPr lang="en-US" smtClean="0"/>
              <a:t>6</a:t>
            </a:fld>
            <a:endParaRPr lang="en-US"/>
          </a:p>
        </p:txBody>
      </p:sp>
    </p:spTree>
    <p:extLst>
      <p:ext uri="{BB962C8B-B14F-4D97-AF65-F5344CB8AC3E}">
        <p14:creationId xmlns:p14="http://schemas.microsoft.com/office/powerpoint/2010/main" val="233091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Divulgación de la GRD. - Proyectos</a:t>
            </a:r>
            <a:endParaRPr lang="es-CO" dirty="0"/>
          </a:p>
        </p:txBody>
      </p:sp>
      <p:sp>
        <p:nvSpPr>
          <p:cNvPr id="4" name="Marcador de número de diapositiva 3"/>
          <p:cNvSpPr>
            <a:spLocks noGrp="1"/>
          </p:cNvSpPr>
          <p:nvPr>
            <p:ph type="sldNum" sz="quarter" idx="5"/>
          </p:nvPr>
        </p:nvSpPr>
        <p:spPr/>
        <p:txBody>
          <a:bodyPr/>
          <a:lstStyle/>
          <a:p>
            <a:fld id="{59430DF2-E42B-4D4F-B938-55D21CF5AA54}" type="slidenum">
              <a:rPr lang="en-US" smtClean="0"/>
              <a:t>7</a:t>
            </a:fld>
            <a:endParaRPr lang="en-US"/>
          </a:p>
        </p:txBody>
      </p:sp>
    </p:spTree>
    <p:extLst>
      <p:ext uri="{BB962C8B-B14F-4D97-AF65-F5344CB8AC3E}">
        <p14:creationId xmlns:p14="http://schemas.microsoft.com/office/powerpoint/2010/main" val="3217253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Reducción, de la Gestión de Riesgos de Desastres		Articulación con las </a:t>
            </a:r>
            <a:r>
              <a:rPr lang="es-ES" dirty="0" err="1"/>
              <a:t>especiaizaciones</a:t>
            </a:r>
            <a:r>
              <a:rPr lang="es-ES" dirty="0"/>
              <a:t>:  </a:t>
            </a:r>
            <a:endParaRPr lang="es-CO" dirty="0"/>
          </a:p>
        </p:txBody>
      </p:sp>
      <p:sp>
        <p:nvSpPr>
          <p:cNvPr id="4" name="Marcador de número de diapositiva 3"/>
          <p:cNvSpPr>
            <a:spLocks noGrp="1"/>
          </p:cNvSpPr>
          <p:nvPr>
            <p:ph type="sldNum" sz="quarter" idx="5"/>
          </p:nvPr>
        </p:nvSpPr>
        <p:spPr/>
        <p:txBody>
          <a:bodyPr/>
          <a:lstStyle/>
          <a:p>
            <a:fld id="{59430DF2-E42B-4D4F-B938-55D21CF5AA54}" type="slidenum">
              <a:rPr lang="en-US" smtClean="0"/>
              <a:t>8</a:t>
            </a:fld>
            <a:endParaRPr lang="en-US"/>
          </a:p>
        </p:txBody>
      </p:sp>
    </p:spTree>
    <p:extLst>
      <p:ext uri="{BB962C8B-B14F-4D97-AF65-F5344CB8AC3E}">
        <p14:creationId xmlns:p14="http://schemas.microsoft.com/office/powerpoint/2010/main" val="297005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Reducción, de la Gestión de Riesgos de Desastres		Articulación con las </a:t>
            </a:r>
            <a:r>
              <a:rPr lang="es-ES" dirty="0" err="1"/>
              <a:t>especiaizaciones</a:t>
            </a:r>
            <a:r>
              <a:rPr lang="es-ES" dirty="0"/>
              <a:t>:  </a:t>
            </a:r>
            <a:endParaRPr lang="es-CO" dirty="0"/>
          </a:p>
        </p:txBody>
      </p:sp>
      <p:sp>
        <p:nvSpPr>
          <p:cNvPr id="4" name="Marcador de número de diapositiva 3"/>
          <p:cNvSpPr>
            <a:spLocks noGrp="1"/>
          </p:cNvSpPr>
          <p:nvPr>
            <p:ph type="sldNum" sz="quarter" idx="5"/>
          </p:nvPr>
        </p:nvSpPr>
        <p:spPr/>
        <p:txBody>
          <a:bodyPr/>
          <a:lstStyle/>
          <a:p>
            <a:fld id="{59430DF2-E42B-4D4F-B938-55D21CF5AA54}" type="slidenum">
              <a:rPr lang="en-US" smtClean="0"/>
              <a:t>9</a:t>
            </a:fld>
            <a:endParaRPr lang="en-US"/>
          </a:p>
        </p:txBody>
      </p:sp>
    </p:spTree>
    <p:extLst>
      <p:ext uri="{BB962C8B-B14F-4D97-AF65-F5344CB8AC3E}">
        <p14:creationId xmlns:p14="http://schemas.microsoft.com/office/powerpoint/2010/main" val="288739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 solo grupo de investigación y agregar los semilleros y líneas    -   Movilidad nacional e internacional</a:t>
            </a:r>
            <a:endParaRPr lang="es-CO" dirty="0"/>
          </a:p>
        </p:txBody>
      </p:sp>
      <p:sp>
        <p:nvSpPr>
          <p:cNvPr id="4" name="Marcador de número de diapositiva 3"/>
          <p:cNvSpPr>
            <a:spLocks noGrp="1"/>
          </p:cNvSpPr>
          <p:nvPr>
            <p:ph type="sldNum" sz="quarter" idx="5"/>
          </p:nvPr>
        </p:nvSpPr>
        <p:spPr/>
        <p:txBody>
          <a:bodyPr/>
          <a:lstStyle/>
          <a:p>
            <a:fld id="{59430DF2-E42B-4D4F-B938-55D21CF5AA54}" type="slidenum">
              <a:rPr lang="en-US" smtClean="0"/>
              <a:t>10</a:t>
            </a:fld>
            <a:endParaRPr lang="en-US"/>
          </a:p>
        </p:txBody>
      </p:sp>
    </p:spTree>
    <p:extLst>
      <p:ext uri="{BB962C8B-B14F-4D97-AF65-F5344CB8AC3E}">
        <p14:creationId xmlns:p14="http://schemas.microsoft.com/office/powerpoint/2010/main" val="352447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175" y="1893712"/>
            <a:ext cx="2914650" cy="1306689"/>
          </a:xfrm>
        </p:spPr>
        <p:txBody>
          <a:bodyPr/>
          <a:lstStyle/>
          <a:p>
            <a:r>
              <a:rPr lang="en-US"/>
              <a:t>Click to edit Master title style</a:t>
            </a:r>
          </a:p>
        </p:txBody>
      </p:sp>
      <p:sp>
        <p:nvSpPr>
          <p:cNvPr id="3" name="Subtitle 2"/>
          <p:cNvSpPr>
            <a:spLocks noGrp="1"/>
          </p:cNvSpPr>
          <p:nvPr>
            <p:ph type="subTitle" idx="1"/>
          </p:nvPr>
        </p:nvSpPr>
        <p:spPr>
          <a:xfrm>
            <a:off x="514350" y="3454400"/>
            <a:ext cx="2400300" cy="1557867"/>
          </a:xfrm>
        </p:spPr>
        <p:txBody>
          <a:bodyPr/>
          <a:lstStyle>
            <a:lvl1pPr marL="0" indent="0" algn="ctr">
              <a:buNone/>
              <a:defRPr>
                <a:solidFill>
                  <a:schemeClr val="tx1">
                    <a:tint val="75000"/>
                  </a:schemeClr>
                </a:solidFill>
              </a:defRPr>
            </a:lvl1pPr>
            <a:lvl2pPr marL="171450" indent="0" algn="ctr">
              <a:buNone/>
              <a:defRPr>
                <a:solidFill>
                  <a:schemeClr val="tx1">
                    <a:tint val="75000"/>
                  </a:schemeClr>
                </a:solidFill>
              </a:defRPr>
            </a:lvl2pPr>
            <a:lvl3pPr marL="342900" indent="0" algn="ctr">
              <a:buNone/>
              <a:defRPr>
                <a:solidFill>
                  <a:schemeClr val="tx1">
                    <a:tint val="75000"/>
                  </a:schemeClr>
                </a:solidFill>
              </a:defRPr>
            </a:lvl3pPr>
            <a:lvl4pPr marL="514350" indent="0" algn="ctr">
              <a:buNone/>
              <a:defRPr>
                <a:solidFill>
                  <a:schemeClr val="tx1">
                    <a:tint val="75000"/>
                  </a:schemeClr>
                </a:solidFill>
              </a:defRPr>
            </a:lvl4pPr>
            <a:lvl5pPr marL="685800" indent="0" algn="ctr">
              <a:buNone/>
              <a:defRPr>
                <a:solidFill>
                  <a:schemeClr val="tx1">
                    <a:tint val="75000"/>
                  </a:schemeClr>
                </a:solidFill>
              </a:defRPr>
            </a:lvl5pPr>
            <a:lvl6pPr marL="857250" indent="0" algn="ctr">
              <a:buNone/>
              <a:defRPr>
                <a:solidFill>
                  <a:schemeClr val="tx1">
                    <a:tint val="75000"/>
                  </a:schemeClr>
                </a:solidFill>
              </a:defRPr>
            </a:lvl6pPr>
            <a:lvl7pPr marL="1028700" indent="0" algn="ctr">
              <a:buNone/>
              <a:defRPr>
                <a:solidFill>
                  <a:schemeClr val="tx1">
                    <a:tint val="75000"/>
                  </a:schemeClr>
                </a:solidFill>
              </a:defRPr>
            </a:lvl7pPr>
            <a:lvl8pPr marL="1200150" indent="0" algn="ctr">
              <a:buNone/>
              <a:defRPr>
                <a:solidFill>
                  <a:schemeClr val="tx1">
                    <a:tint val="75000"/>
                  </a:schemeClr>
                </a:solidFill>
              </a:defRPr>
            </a:lvl8pPr>
            <a:lvl9pPr marL="1371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86025" y="244123"/>
            <a:ext cx="771525" cy="52013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450" y="244123"/>
            <a:ext cx="2257425" cy="52013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867" y="3917245"/>
            <a:ext cx="2914650" cy="1210733"/>
          </a:xfrm>
        </p:spPr>
        <p:txBody>
          <a:bodyPr anchor="t"/>
          <a:lstStyle>
            <a:lvl1pPr algn="l">
              <a:defRPr sz="1500" b="1" cap="all"/>
            </a:lvl1pPr>
          </a:lstStyle>
          <a:p>
            <a:r>
              <a:rPr lang="en-US"/>
              <a:t>Click to edit Master title style</a:t>
            </a:r>
          </a:p>
        </p:txBody>
      </p:sp>
      <p:sp>
        <p:nvSpPr>
          <p:cNvPr id="3" name="Text Placeholder 2"/>
          <p:cNvSpPr>
            <a:spLocks noGrp="1"/>
          </p:cNvSpPr>
          <p:nvPr>
            <p:ph type="body" idx="1"/>
          </p:nvPr>
        </p:nvSpPr>
        <p:spPr>
          <a:xfrm>
            <a:off x="270867" y="2583745"/>
            <a:ext cx="2914650" cy="1333500"/>
          </a:xfrm>
        </p:spPr>
        <p:txBody>
          <a:bodyPr anchor="b"/>
          <a:lstStyle>
            <a:lvl1pPr marL="0" indent="0">
              <a:buNone/>
              <a:defRPr sz="750">
                <a:solidFill>
                  <a:schemeClr val="tx1">
                    <a:tint val="75000"/>
                  </a:schemeClr>
                </a:solidFill>
              </a:defRPr>
            </a:lvl1pPr>
            <a:lvl2pPr marL="171450" indent="0">
              <a:buNone/>
              <a:defRPr sz="675">
                <a:solidFill>
                  <a:schemeClr val="tx1">
                    <a:tint val="75000"/>
                  </a:schemeClr>
                </a:solidFill>
              </a:defRPr>
            </a:lvl2pPr>
            <a:lvl3pPr marL="342900" indent="0">
              <a:buNone/>
              <a:defRPr sz="600">
                <a:solidFill>
                  <a:schemeClr val="tx1">
                    <a:tint val="75000"/>
                  </a:schemeClr>
                </a:solidFill>
              </a:defRPr>
            </a:lvl3pPr>
            <a:lvl4pPr marL="514350" indent="0">
              <a:buNone/>
              <a:defRPr sz="525">
                <a:solidFill>
                  <a:schemeClr val="tx1">
                    <a:tint val="75000"/>
                  </a:schemeClr>
                </a:solidFill>
              </a:defRPr>
            </a:lvl4pPr>
            <a:lvl5pPr marL="685800" indent="0">
              <a:buNone/>
              <a:defRPr sz="525">
                <a:solidFill>
                  <a:schemeClr val="tx1">
                    <a:tint val="75000"/>
                  </a:schemeClr>
                </a:solidFill>
              </a:defRPr>
            </a:lvl5pPr>
            <a:lvl6pPr marL="857250" indent="0">
              <a:buNone/>
              <a:defRPr sz="525">
                <a:solidFill>
                  <a:schemeClr val="tx1">
                    <a:tint val="75000"/>
                  </a:schemeClr>
                </a:solidFill>
              </a:defRPr>
            </a:lvl6pPr>
            <a:lvl7pPr marL="1028700" indent="0">
              <a:buNone/>
              <a:defRPr sz="525">
                <a:solidFill>
                  <a:schemeClr val="tx1">
                    <a:tint val="75000"/>
                  </a:schemeClr>
                </a:solidFill>
              </a:defRPr>
            </a:lvl7pPr>
            <a:lvl8pPr marL="1200150" indent="0">
              <a:buNone/>
              <a:defRPr sz="525">
                <a:solidFill>
                  <a:schemeClr val="tx1">
                    <a:tint val="75000"/>
                  </a:schemeClr>
                </a:solidFill>
              </a:defRPr>
            </a:lvl8pPr>
            <a:lvl9pPr marL="1371600" indent="0">
              <a:buNone/>
              <a:defRPr sz="5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450" y="1422401"/>
            <a:ext cx="1514475" cy="4023078"/>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743075" y="1422401"/>
            <a:ext cx="1514475" cy="4023078"/>
          </a:xfrm>
        </p:spPr>
        <p:txBody>
          <a:bodyPr/>
          <a:lstStyle>
            <a:lvl1pPr>
              <a:defRPr sz="1050"/>
            </a:lvl1pPr>
            <a:lvl2pPr>
              <a:defRPr sz="900"/>
            </a:lvl2pPr>
            <a:lvl3pPr>
              <a:defRPr sz="75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1450" y="1364545"/>
            <a:ext cx="1515071" cy="568677"/>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4" name="Content Placeholder 3"/>
          <p:cNvSpPr>
            <a:spLocks noGrp="1"/>
          </p:cNvSpPr>
          <p:nvPr>
            <p:ph sz="half" idx="2"/>
          </p:nvPr>
        </p:nvSpPr>
        <p:spPr>
          <a:xfrm>
            <a:off x="171450" y="1933222"/>
            <a:ext cx="1515071" cy="3512256"/>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741884" y="1364545"/>
            <a:ext cx="1515666" cy="568677"/>
          </a:xfrm>
        </p:spPr>
        <p:txBody>
          <a:bodyPr anchor="b"/>
          <a:lstStyle>
            <a:lvl1pPr marL="0" indent="0">
              <a:buNone/>
              <a:defRPr sz="900" b="1"/>
            </a:lvl1pPr>
            <a:lvl2pPr marL="171450" indent="0">
              <a:buNone/>
              <a:defRPr sz="750" b="1"/>
            </a:lvl2pPr>
            <a:lvl3pPr marL="342900" indent="0">
              <a:buNone/>
              <a:defRPr sz="675" b="1"/>
            </a:lvl3pPr>
            <a:lvl4pPr marL="514350" indent="0">
              <a:buNone/>
              <a:defRPr sz="600" b="1"/>
            </a:lvl4pPr>
            <a:lvl5pPr marL="685800" indent="0">
              <a:buNone/>
              <a:defRPr sz="600" b="1"/>
            </a:lvl5pPr>
            <a:lvl6pPr marL="857250" indent="0">
              <a:buNone/>
              <a:defRPr sz="600" b="1"/>
            </a:lvl6pPr>
            <a:lvl7pPr marL="1028700" indent="0">
              <a:buNone/>
              <a:defRPr sz="600" b="1"/>
            </a:lvl7pPr>
            <a:lvl8pPr marL="1200150" indent="0">
              <a:buNone/>
              <a:defRPr sz="600" b="1"/>
            </a:lvl8pPr>
            <a:lvl9pPr marL="1371600" indent="0">
              <a:buNone/>
              <a:defRPr sz="600" b="1"/>
            </a:lvl9pPr>
          </a:lstStyle>
          <a:p>
            <a:pPr lvl="0"/>
            <a:r>
              <a:rPr lang="en-US"/>
              <a:t>Click to edit Master text styles</a:t>
            </a:r>
          </a:p>
        </p:txBody>
      </p:sp>
      <p:sp>
        <p:nvSpPr>
          <p:cNvPr id="6" name="Content Placeholder 5"/>
          <p:cNvSpPr>
            <a:spLocks noGrp="1"/>
          </p:cNvSpPr>
          <p:nvPr>
            <p:ph sz="quarter" idx="4"/>
          </p:nvPr>
        </p:nvSpPr>
        <p:spPr>
          <a:xfrm>
            <a:off x="1741884" y="1933222"/>
            <a:ext cx="1515666" cy="3512256"/>
          </a:xfrm>
        </p:spPr>
        <p:txBody>
          <a:bodyPr/>
          <a:lstStyle>
            <a:lvl1pPr>
              <a:defRPr sz="900"/>
            </a:lvl1pPr>
            <a:lvl2pPr>
              <a:defRPr sz="750"/>
            </a:lvl2pPr>
            <a:lvl3pPr>
              <a:defRPr sz="675"/>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450" y="242711"/>
            <a:ext cx="1128117" cy="1032933"/>
          </a:xfrm>
        </p:spPr>
        <p:txBody>
          <a:bodyPr anchor="b"/>
          <a:lstStyle>
            <a:lvl1pPr algn="l">
              <a:defRPr sz="750" b="1"/>
            </a:lvl1pPr>
          </a:lstStyle>
          <a:p>
            <a:r>
              <a:rPr lang="en-US"/>
              <a:t>Click to edit Master title style</a:t>
            </a:r>
          </a:p>
        </p:txBody>
      </p:sp>
      <p:sp>
        <p:nvSpPr>
          <p:cNvPr id="3" name="Content Placeholder 2"/>
          <p:cNvSpPr>
            <a:spLocks noGrp="1"/>
          </p:cNvSpPr>
          <p:nvPr>
            <p:ph idx="1"/>
          </p:nvPr>
        </p:nvSpPr>
        <p:spPr>
          <a:xfrm>
            <a:off x="1340644" y="242712"/>
            <a:ext cx="1916906" cy="5202767"/>
          </a:xfr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1450" y="1275645"/>
            <a:ext cx="1128117" cy="4169834"/>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108" y="4267200"/>
            <a:ext cx="2057400" cy="503767"/>
          </a:xfrm>
        </p:spPr>
        <p:txBody>
          <a:bodyPr anchor="b"/>
          <a:lstStyle>
            <a:lvl1pPr algn="l">
              <a:defRPr sz="750" b="1"/>
            </a:lvl1pPr>
          </a:lstStyle>
          <a:p>
            <a:r>
              <a:rPr lang="en-US"/>
              <a:t>Click to edit Master title style</a:t>
            </a:r>
          </a:p>
        </p:txBody>
      </p:sp>
      <p:sp>
        <p:nvSpPr>
          <p:cNvPr id="3" name="Picture Placeholder 2"/>
          <p:cNvSpPr>
            <a:spLocks noGrp="1"/>
          </p:cNvSpPr>
          <p:nvPr>
            <p:ph type="pic" idx="1"/>
          </p:nvPr>
        </p:nvSpPr>
        <p:spPr>
          <a:xfrm>
            <a:off x="672108" y="544689"/>
            <a:ext cx="2057400" cy="3657600"/>
          </a:xfrm>
        </p:spPr>
        <p:txBody>
          <a:bodyPr/>
          <a:lstStyle>
            <a:lvl1pPr marL="0" indent="0">
              <a:buNone/>
              <a:defRPr sz="1200"/>
            </a:lvl1pPr>
            <a:lvl2pPr marL="171450" indent="0">
              <a:buNone/>
              <a:defRPr sz="1050"/>
            </a:lvl2pPr>
            <a:lvl3pPr marL="342900" indent="0">
              <a:buNone/>
              <a:defRPr sz="900"/>
            </a:lvl3pPr>
            <a:lvl4pPr marL="514350" indent="0">
              <a:buNone/>
              <a:defRPr sz="750"/>
            </a:lvl4pPr>
            <a:lvl5pPr marL="685800" indent="0">
              <a:buNone/>
              <a:defRPr sz="750"/>
            </a:lvl5pPr>
            <a:lvl6pPr marL="857250" indent="0">
              <a:buNone/>
              <a:defRPr sz="750"/>
            </a:lvl6pPr>
            <a:lvl7pPr marL="1028700" indent="0">
              <a:buNone/>
              <a:defRPr sz="750"/>
            </a:lvl7pPr>
            <a:lvl8pPr marL="1200150" indent="0">
              <a:buNone/>
              <a:defRPr sz="750"/>
            </a:lvl8pPr>
            <a:lvl9pPr marL="1371600" indent="0">
              <a:buNone/>
              <a:defRPr sz="750"/>
            </a:lvl9pPr>
          </a:lstStyle>
          <a:p>
            <a:endParaRPr lang="en-US"/>
          </a:p>
        </p:txBody>
      </p:sp>
      <p:sp>
        <p:nvSpPr>
          <p:cNvPr id="4" name="Text Placeholder 3"/>
          <p:cNvSpPr>
            <a:spLocks noGrp="1"/>
          </p:cNvSpPr>
          <p:nvPr>
            <p:ph type="body" sz="half" idx="2"/>
          </p:nvPr>
        </p:nvSpPr>
        <p:spPr>
          <a:xfrm>
            <a:off x="672108" y="4770967"/>
            <a:ext cx="2057400" cy="715433"/>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44123"/>
            <a:ext cx="30861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1450" y="1422401"/>
            <a:ext cx="3086100" cy="40230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1450" y="5650089"/>
            <a:ext cx="800100" cy="324556"/>
          </a:xfrm>
          <a:prstGeom prst="rect">
            <a:avLst/>
          </a:prstGeom>
        </p:spPr>
        <p:txBody>
          <a:bodyPr vert="horz" lIns="91440" tIns="45720" rIns="91440" bIns="45720" rtlCol="0" anchor="ctr"/>
          <a:lstStyle>
            <a:lvl1pPr algn="l">
              <a:defRPr sz="450">
                <a:solidFill>
                  <a:schemeClr val="tx1">
                    <a:tint val="75000"/>
                  </a:schemeClr>
                </a:solidFill>
              </a:defRPr>
            </a:lvl1pPr>
          </a:lstStyle>
          <a:p>
            <a:fld id="{1D8BD707-D9CF-40AE-B4C6-C98DA3205C09}" type="datetimeFigureOut">
              <a:rPr lang="en-US" smtClean="0"/>
              <a:pPr/>
              <a:t>2/6/2024</a:t>
            </a:fld>
            <a:endParaRPr lang="en-US"/>
          </a:p>
        </p:txBody>
      </p:sp>
      <p:sp>
        <p:nvSpPr>
          <p:cNvPr id="5" name="Footer Placeholder 4"/>
          <p:cNvSpPr>
            <a:spLocks noGrp="1"/>
          </p:cNvSpPr>
          <p:nvPr>
            <p:ph type="ftr" sz="quarter" idx="3"/>
          </p:nvPr>
        </p:nvSpPr>
        <p:spPr>
          <a:xfrm>
            <a:off x="1171575" y="5650089"/>
            <a:ext cx="1085850" cy="324556"/>
          </a:xfrm>
          <a:prstGeom prst="rect">
            <a:avLst/>
          </a:prstGeom>
        </p:spPr>
        <p:txBody>
          <a:bodyPr vert="horz" lIns="91440" tIns="45720" rIns="91440" bIns="45720" rtlCol="0" anchor="ctr"/>
          <a:lstStyle>
            <a:lvl1pPr algn="ctr">
              <a:defRPr sz="4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457450" y="5650089"/>
            <a:ext cx="800100" cy="324556"/>
          </a:xfrm>
          <a:prstGeom prst="rect">
            <a:avLst/>
          </a:prstGeom>
        </p:spPr>
        <p:txBody>
          <a:bodyPr vert="horz" lIns="91440" tIns="45720" rIns="91440" bIns="45720" rtlCol="0" anchor="ctr"/>
          <a:lstStyle>
            <a:lvl1pPr algn="r">
              <a:defRPr sz="45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1650" kern="1200">
          <a:solidFill>
            <a:schemeClr val="tx1"/>
          </a:solidFill>
          <a:latin typeface="+mj-lt"/>
          <a:ea typeface="+mj-ea"/>
          <a:cs typeface="+mj-cs"/>
        </a:defRPr>
      </a:lvl1pPr>
    </p:titleStyle>
    <p:bodyStyle>
      <a:lvl1pPr marL="128588" indent="-128588" algn="l" defTabSz="3429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606" indent="-107156" algn="l" defTabSz="342900" rtl="0" eaLnBrk="1" latinLnBrk="0" hangingPunct="1">
        <a:spcBef>
          <a:spcPct val="20000"/>
        </a:spcBef>
        <a:buFont typeface="Arial" pitchFamily="34" charset="0"/>
        <a:buChar char="–"/>
        <a:defRPr sz="1050" kern="1200">
          <a:solidFill>
            <a:schemeClr val="tx1"/>
          </a:solidFill>
          <a:latin typeface="+mn-lt"/>
          <a:ea typeface="+mn-ea"/>
          <a:cs typeface="+mn-cs"/>
        </a:defRPr>
      </a:lvl2pPr>
      <a:lvl3pPr marL="428625" indent="-85725" algn="l" defTabSz="342900"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00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5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29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4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8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3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9pPr>
    </p:bodyStyle>
    <p:otherStyle>
      <a:defPPr>
        <a:defRPr lang="en-US"/>
      </a:defPPr>
      <a:lvl1pPr marL="0" algn="l" defTabSz="342900" rtl="0" eaLnBrk="1" latinLnBrk="0" hangingPunct="1">
        <a:defRPr sz="675" kern="1200">
          <a:solidFill>
            <a:schemeClr val="tx1"/>
          </a:solidFill>
          <a:latin typeface="+mn-lt"/>
          <a:ea typeface="+mn-ea"/>
          <a:cs typeface="+mn-cs"/>
        </a:defRPr>
      </a:lvl1pPr>
      <a:lvl2pPr marL="171450" algn="l" defTabSz="342900" rtl="0" eaLnBrk="1" latinLnBrk="0" hangingPunct="1">
        <a:defRPr sz="675" kern="1200">
          <a:solidFill>
            <a:schemeClr val="tx1"/>
          </a:solidFill>
          <a:latin typeface="+mn-lt"/>
          <a:ea typeface="+mn-ea"/>
          <a:cs typeface="+mn-cs"/>
        </a:defRPr>
      </a:lvl2pPr>
      <a:lvl3pPr marL="342900" algn="l" defTabSz="342900" rtl="0" eaLnBrk="1" latinLnBrk="0" hangingPunct="1">
        <a:defRPr sz="675" kern="1200">
          <a:solidFill>
            <a:schemeClr val="tx1"/>
          </a:solidFill>
          <a:latin typeface="+mn-lt"/>
          <a:ea typeface="+mn-ea"/>
          <a:cs typeface="+mn-cs"/>
        </a:defRPr>
      </a:lvl3pPr>
      <a:lvl4pPr marL="514350" algn="l" defTabSz="342900" rtl="0" eaLnBrk="1" latinLnBrk="0" hangingPunct="1">
        <a:defRPr sz="675" kern="1200">
          <a:solidFill>
            <a:schemeClr val="tx1"/>
          </a:solidFill>
          <a:latin typeface="+mn-lt"/>
          <a:ea typeface="+mn-ea"/>
          <a:cs typeface="+mn-cs"/>
        </a:defRPr>
      </a:lvl4pPr>
      <a:lvl5pPr marL="685800" algn="l" defTabSz="342900" rtl="0" eaLnBrk="1" latinLnBrk="0" hangingPunct="1">
        <a:defRPr sz="675" kern="1200">
          <a:solidFill>
            <a:schemeClr val="tx1"/>
          </a:solidFill>
          <a:latin typeface="+mn-lt"/>
          <a:ea typeface="+mn-ea"/>
          <a:cs typeface="+mn-cs"/>
        </a:defRPr>
      </a:lvl5pPr>
      <a:lvl6pPr marL="857250" algn="l" defTabSz="342900" rtl="0" eaLnBrk="1" latinLnBrk="0" hangingPunct="1">
        <a:defRPr sz="675" kern="1200">
          <a:solidFill>
            <a:schemeClr val="tx1"/>
          </a:solidFill>
          <a:latin typeface="+mn-lt"/>
          <a:ea typeface="+mn-ea"/>
          <a:cs typeface="+mn-cs"/>
        </a:defRPr>
      </a:lvl6pPr>
      <a:lvl7pPr marL="1028700" algn="l" defTabSz="342900" rtl="0" eaLnBrk="1" latinLnBrk="0" hangingPunct="1">
        <a:defRPr sz="675" kern="1200">
          <a:solidFill>
            <a:schemeClr val="tx1"/>
          </a:solidFill>
          <a:latin typeface="+mn-lt"/>
          <a:ea typeface="+mn-ea"/>
          <a:cs typeface="+mn-cs"/>
        </a:defRPr>
      </a:lvl7pPr>
      <a:lvl8pPr marL="1200150" algn="l" defTabSz="342900" rtl="0" eaLnBrk="1" latinLnBrk="0" hangingPunct="1">
        <a:defRPr sz="675" kern="1200">
          <a:solidFill>
            <a:schemeClr val="tx1"/>
          </a:solidFill>
          <a:latin typeface="+mn-lt"/>
          <a:ea typeface="+mn-ea"/>
          <a:cs typeface="+mn-cs"/>
        </a:defRPr>
      </a:lvl8pPr>
      <a:lvl9pPr marL="1371600" algn="l" defTabSz="342900"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19.jpg"/><Relationship Id="rId17" Type="http://schemas.openxmlformats.org/officeDocument/2006/relationships/image" Target="../media/image24.jpg"/><Relationship Id="rId2" Type="http://schemas.openxmlformats.org/officeDocument/2006/relationships/notesSlide" Target="../notesSlides/notesSlide9.xml"/><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jpg"/><Relationship Id="rId5" Type="http://schemas.microsoft.com/office/2007/relationships/hdphoto" Target="../media/hdphoto1.wdp"/><Relationship Id="rId15" Type="http://schemas.openxmlformats.org/officeDocument/2006/relationships/image" Target="../media/image22.jp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s://twitter.com/iucolmayor" TargetMode="External"/><Relationship Id="rId18" Type="http://schemas.openxmlformats.org/officeDocument/2006/relationships/image" Target="../media/image33.png"/><Relationship Id="rId3" Type="http://schemas.microsoft.com/office/2007/relationships/hdphoto" Target="../media/hdphoto3.wdp"/><Relationship Id="rId7" Type="http://schemas.openxmlformats.org/officeDocument/2006/relationships/hyperlink" Target="https://web.facebook.com/IUColmayor?_rdc=1&amp;_rdr" TargetMode="External"/><Relationship Id="rId12" Type="http://schemas.openxmlformats.org/officeDocument/2006/relationships/image" Target="../media/image30.png"/><Relationship Id="rId17" Type="http://schemas.openxmlformats.org/officeDocument/2006/relationships/hyperlink" Target="https://www.youtube.com/@colmayor4514" TargetMode="External"/><Relationship Id="rId2" Type="http://schemas.openxmlformats.org/officeDocument/2006/relationships/image" Target="../media/image26.png"/><Relationship Id="rId16" Type="http://schemas.openxmlformats.org/officeDocument/2006/relationships/image" Target="../media/image32.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hyperlink" Target="https://www.youtube.com/channel/UC_o4nc-spNE1SJ4KXxRiSOg" TargetMode="External"/><Relationship Id="rId5" Type="http://schemas.openxmlformats.org/officeDocument/2006/relationships/hyperlink" Target="https://www.colmayor.edu.co/" TargetMode="External"/><Relationship Id="rId15" Type="http://schemas.openxmlformats.org/officeDocument/2006/relationships/hyperlink" Target="mailto:colmayorsostenibleyresiliente@colmayor.edu.co" TargetMode="External"/><Relationship Id="rId10" Type="http://schemas.openxmlformats.org/officeDocument/2006/relationships/image" Target="../media/image29.png"/><Relationship Id="rId19" Type="http://schemas.openxmlformats.org/officeDocument/2006/relationships/hyperlink" Target="https://www.colmayor.edu.co/institucional/planeacion-institucional/programa-institucional-de-gestion-del-riesgo-de-desastres/" TargetMode="External"/><Relationship Id="rId4" Type="http://schemas.openxmlformats.org/officeDocument/2006/relationships/image" Target="../media/image2.png"/><Relationship Id="rId9" Type="http://schemas.openxmlformats.org/officeDocument/2006/relationships/hyperlink" Target="https://www.instagram.com/iucolmayor/" TargetMode="External"/><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colmayor.edu.co/institucional/planeacion-institucional/programa-institucional-de-gestion-del-riesgo-de-desastr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youtu.be/kG6SzFbUKz8"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colmayor.edu.co/especializacion-en-gestion-del-riesgo-de-desastres/" TargetMode="External"/><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colmayor.edu.co/investigaciones/ambiente-habitat-y-sostenibilidad/page/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colmayor.edu.co/investigacion/ambiente-sostenibilidad/proyectos/proyectos-de-investigacion/" TargetMode="External"/><Relationship Id="rId5" Type="http://schemas.openxmlformats.org/officeDocument/2006/relationships/image" Target="../media/image1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descr="Una calle con edificios de fondo&#10;&#10;Descripción generada automáticamente">
            <a:extLst>
              <a:ext uri="{FF2B5EF4-FFF2-40B4-BE49-F238E27FC236}">
                <a16:creationId xmlns:a16="http://schemas.microsoft.com/office/drawing/2014/main" id="{4776AA89-7F18-6F56-939E-4682469BE755}"/>
              </a:ext>
            </a:extLst>
          </p:cNvPr>
          <p:cNvPicPr>
            <a:picLocks noChangeAspect="1"/>
          </p:cNvPicPr>
          <p:nvPr/>
        </p:nvPicPr>
        <p:blipFill rotWithShape="1">
          <a:blip r:embed="rId2"/>
          <a:srcRect r="18166"/>
          <a:stretch/>
        </p:blipFill>
        <p:spPr>
          <a:xfrm>
            <a:off x="81437" y="2590800"/>
            <a:ext cx="6776564" cy="5181600"/>
          </a:xfrm>
          <a:prstGeom prst="rect">
            <a:avLst/>
          </a:prstGeom>
        </p:spPr>
      </p:pic>
      <p:grpSp>
        <p:nvGrpSpPr>
          <p:cNvPr id="3" name="Group 3"/>
          <p:cNvGrpSpPr/>
          <p:nvPr/>
        </p:nvGrpSpPr>
        <p:grpSpPr>
          <a:xfrm>
            <a:off x="0" y="3275899"/>
            <a:ext cx="6830550" cy="3702769"/>
            <a:chOff x="0" y="0"/>
            <a:chExt cx="4816593" cy="2225896"/>
          </a:xfrm>
        </p:grpSpPr>
        <p:sp>
          <p:nvSpPr>
            <p:cNvPr id="4" name="Freeform 4"/>
            <p:cNvSpPr/>
            <p:nvPr/>
          </p:nvSpPr>
          <p:spPr>
            <a:xfrm>
              <a:off x="0" y="0"/>
              <a:ext cx="4816592" cy="2225896"/>
            </a:xfrm>
            <a:custGeom>
              <a:avLst/>
              <a:gdLst/>
              <a:ahLst/>
              <a:cxnLst/>
              <a:rect l="l" t="t" r="r" b="b"/>
              <a:pathLst>
                <a:path w="4816592" h="2225896">
                  <a:moveTo>
                    <a:pt x="0" y="0"/>
                  </a:moveTo>
                  <a:lnTo>
                    <a:pt x="4816592" y="0"/>
                  </a:lnTo>
                  <a:lnTo>
                    <a:pt x="4816592" y="2225896"/>
                  </a:lnTo>
                  <a:lnTo>
                    <a:pt x="0" y="2225896"/>
                  </a:lnTo>
                  <a:close/>
                </a:path>
              </a:pathLst>
            </a:custGeom>
            <a:solidFill>
              <a:srgbClr val="F4CE2C">
                <a:alpha val="49804"/>
              </a:srgbClr>
            </a:solidFill>
          </p:spPr>
        </p:sp>
        <p:sp>
          <p:nvSpPr>
            <p:cNvPr id="5" name="TextBox 5"/>
            <p:cNvSpPr txBox="1"/>
            <p:nvPr/>
          </p:nvSpPr>
          <p:spPr>
            <a:xfrm>
              <a:off x="0" y="-57150"/>
              <a:ext cx="812800" cy="869950"/>
            </a:xfrm>
            <a:prstGeom prst="rect">
              <a:avLst/>
            </a:prstGeom>
          </p:spPr>
          <p:txBody>
            <a:bodyPr lIns="19050" tIns="19050" rIns="19050" bIns="19050" rtlCol="0" anchor="ctr"/>
            <a:lstStyle/>
            <a:p>
              <a:pPr algn="ctr">
                <a:lnSpc>
                  <a:spcPts val="1208"/>
                </a:lnSpc>
              </a:pPr>
              <a:endParaRPr sz="378"/>
            </a:p>
          </p:txBody>
        </p:sp>
      </p:grpSp>
      <p:sp>
        <p:nvSpPr>
          <p:cNvPr id="7" name="Freeform 7"/>
          <p:cNvSpPr/>
          <p:nvPr/>
        </p:nvSpPr>
        <p:spPr>
          <a:xfrm>
            <a:off x="-27452" y="0"/>
            <a:ext cx="3429000" cy="9144000"/>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13" name="Freeform 13"/>
          <p:cNvSpPr/>
          <p:nvPr/>
        </p:nvSpPr>
        <p:spPr>
          <a:xfrm>
            <a:off x="2759231" y="6115050"/>
            <a:ext cx="1339538" cy="193396"/>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17" name="TextBox 17"/>
          <p:cNvSpPr txBox="1"/>
          <p:nvPr/>
        </p:nvSpPr>
        <p:spPr>
          <a:xfrm>
            <a:off x="-2" y="3071342"/>
            <a:ext cx="578646" cy="1225099"/>
          </a:xfrm>
          <a:prstGeom prst="rect">
            <a:avLst/>
          </a:prstGeom>
        </p:spPr>
        <p:txBody>
          <a:bodyPr lIns="19050" tIns="19050" rIns="19050" bIns="19050" rtlCol="0" anchor="ctr"/>
          <a:lstStyle/>
          <a:p>
            <a:pPr algn="ctr">
              <a:lnSpc>
                <a:spcPts val="1260"/>
              </a:lnSpc>
            </a:pPr>
            <a:endParaRPr sz="378"/>
          </a:p>
        </p:txBody>
      </p:sp>
      <p:sp>
        <p:nvSpPr>
          <p:cNvPr id="21" name="Freeform 13">
            <a:extLst>
              <a:ext uri="{FF2B5EF4-FFF2-40B4-BE49-F238E27FC236}">
                <a16:creationId xmlns:a16="http://schemas.microsoft.com/office/drawing/2014/main" id="{77F29786-140F-2B4F-A7DE-DF2B79ACF9DD}"/>
              </a:ext>
            </a:extLst>
          </p:cNvPr>
          <p:cNvSpPr/>
          <p:nvPr/>
        </p:nvSpPr>
        <p:spPr>
          <a:xfrm>
            <a:off x="1044253" y="640347"/>
            <a:ext cx="2595318" cy="245973"/>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23" name="Google Shape;90;p1">
            <a:extLst>
              <a:ext uri="{FF2B5EF4-FFF2-40B4-BE49-F238E27FC236}">
                <a16:creationId xmlns:a16="http://schemas.microsoft.com/office/drawing/2014/main" id="{A0BFD649-2F36-1B31-0942-FAD90065C354}"/>
              </a:ext>
            </a:extLst>
          </p:cNvPr>
          <p:cNvSpPr txBox="1">
            <a:spLocks/>
          </p:cNvSpPr>
          <p:nvPr/>
        </p:nvSpPr>
        <p:spPr>
          <a:xfrm>
            <a:off x="2045876" y="8416327"/>
            <a:ext cx="5719317" cy="413179"/>
          </a:xfrm>
          <a:prstGeom prst="rect">
            <a:avLst/>
          </a:prstGeom>
          <a:noFill/>
          <a:ln>
            <a:noFill/>
          </a:ln>
        </p:spPr>
        <p:txBody>
          <a:bodyPr spcFirstLastPara="1" wrap="square" lIns="51413" tIns="51413" rIns="51413" bIns="51413" anchor="ctr" anchorCtr="0">
            <a:noAutofit/>
          </a:bodyPr>
          <a:lstStyle>
            <a:lvl1pPr marL="128588" indent="-128588" algn="l" defTabSz="342900" rtl="0" eaLnBrk="1" latinLnBrk="0" hangingPunct="1">
              <a:spcBef>
                <a:spcPct val="20000"/>
              </a:spcBef>
              <a:buFont typeface="Arial" pitchFamily="34" charset="0"/>
              <a:buChar char="•"/>
              <a:defRPr sz="1200" kern="1200">
                <a:solidFill>
                  <a:schemeClr val="tx1"/>
                </a:solidFill>
                <a:latin typeface="+mn-lt"/>
                <a:ea typeface="+mn-ea"/>
                <a:cs typeface="+mn-cs"/>
              </a:defRPr>
            </a:lvl1pPr>
            <a:lvl2pPr marL="278606" indent="-107156" algn="l" defTabSz="342900" rtl="0" eaLnBrk="1" latinLnBrk="0" hangingPunct="1">
              <a:spcBef>
                <a:spcPct val="20000"/>
              </a:spcBef>
              <a:buFont typeface="Arial" pitchFamily="34" charset="0"/>
              <a:buChar char="–"/>
              <a:defRPr sz="1050" kern="1200">
                <a:solidFill>
                  <a:schemeClr val="tx1"/>
                </a:solidFill>
                <a:latin typeface="+mn-lt"/>
                <a:ea typeface="+mn-ea"/>
                <a:cs typeface="+mn-cs"/>
              </a:defRPr>
            </a:lvl2pPr>
            <a:lvl3pPr marL="428625" indent="-85725" algn="l" defTabSz="342900" rtl="0" eaLnBrk="1" latinLnBrk="0" hangingPunct="1">
              <a:spcBef>
                <a:spcPct val="20000"/>
              </a:spcBef>
              <a:buFont typeface="Arial" pitchFamily="34" charset="0"/>
              <a:buChar char="•"/>
              <a:defRPr sz="900" kern="1200">
                <a:solidFill>
                  <a:schemeClr val="tx1"/>
                </a:solidFill>
                <a:latin typeface="+mn-lt"/>
                <a:ea typeface="+mn-ea"/>
                <a:cs typeface="+mn-cs"/>
              </a:defRPr>
            </a:lvl3pPr>
            <a:lvl4pPr marL="6000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4pPr>
            <a:lvl5pPr marL="7715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5pPr>
            <a:lvl6pPr marL="9429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6pPr>
            <a:lvl7pPr marL="11144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7pPr>
            <a:lvl8pPr marL="128587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8pPr>
            <a:lvl9pPr marL="1457325" indent="-85725" algn="l" defTabSz="342900" rtl="0" eaLnBrk="1" latinLnBrk="0" hangingPunct="1">
              <a:spcBef>
                <a:spcPct val="20000"/>
              </a:spcBef>
              <a:buFont typeface="Arial" pitchFamily="34" charset="0"/>
              <a:buChar char="•"/>
              <a:defRPr sz="750" kern="1200">
                <a:solidFill>
                  <a:schemeClr val="tx1"/>
                </a:solidFill>
                <a:latin typeface="+mn-lt"/>
                <a:ea typeface="+mn-ea"/>
                <a:cs typeface="+mn-cs"/>
              </a:defRPr>
            </a:lvl9pPr>
          </a:lstStyle>
          <a:p>
            <a:pPr marL="0" indent="0">
              <a:buNone/>
            </a:pPr>
            <a:r>
              <a:rPr lang="es-ES" sz="2000" b="1" dirty="0"/>
              <a:t>PROGRAMA INSTITUCIONAL </a:t>
            </a:r>
            <a:endParaRPr lang="es-ES" sz="2400" dirty="0"/>
          </a:p>
          <a:p>
            <a:pPr marL="0" indent="0">
              <a:buNone/>
            </a:pPr>
            <a:r>
              <a:rPr lang="es-ES" sz="2000" b="1" dirty="0"/>
              <a:t>DE GESTIÓN DEL RIESGO DE DESASTRES  </a:t>
            </a:r>
          </a:p>
        </p:txBody>
      </p:sp>
      <p:sp>
        <p:nvSpPr>
          <p:cNvPr id="24" name="Cuerda 23">
            <a:extLst>
              <a:ext uri="{FF2B5EF4-FFF2-40B4-BE49-F238E27FC236}">
                <a16:creationId xmlns:a16="http://schemas.microsoft.com/office/drawing/2014/main" id="{B9187B2E-601A-12C4-04C5-396E42502429}"/>
              </a:ext>
            </a:extLst>
          </p:cNvPr>
          <p:cNvSpPr/>
          <p:nvPr/>
        </p:nvSpPr>
        <p:spPr>
          <a:xfrm rot="12137344">
            <a:off x="-1588698" y="1611479"/>
            <a:ext cx="5450209" cy="5554317"/>
          </a:xfrm>
          <a:prstGeom prst="chord">
            <a:avLst>
              <a:gd name="adj1" fmla="val 2564835"/>
              <a:gd name="adj2" fmla="val 16312276"/>
            </a:avLst>
          </a:prstGeom>
          <a:solidFill>
            <a:srgbClr val="145654"/>
          </a:solidFill>
          <a:effectLst>
            <a:glow rad="139700">
              <a:schemeClr val="accent5">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hardEdge"/>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a:p>
        </p:txBody>
      </p:sp>
      <p:sp>
        <p:nvSpPr>
          <p:cNvPr id="10" name="Freeform 10"/>
          <p:cNvSpPr/>
          <p:nvPr/>
        </p:nvSpPr>
        <p:spPr>
          <a:xfrm>
            <a:off x="381000" y="5334562"/>
            <a:ext cx="1791367" cy="193396"/>
          </a:xfrm>
          <a:custGeom>
            <a:avLst/>
            <a:gdLst/>
            <a:ahLst/>
            <a:cxnLst/>
            <a:rect l="l" t="t" r="r" b="b"/>
            <a:pathLst>
              <a:path w="1258134" h="135828">
                <a:moveTo>
                  <a:pt x="0" y="0"/>
                </a:moveTo>
                <a:lnTo>
                  <a:pt x="1258134" y="0"/>
                </a:lnTo>
                <a:lnTo>
                  <a:pt x="1258134" y="135828"/>
                </a:lnTo>
                <a:lnTo>
                  <a:pt x="0" y="135828"/>
                </a:lnTo>
                <a:close/>
              </a:path>
            </a:pathLst>
          </a:custGeom>
          <a:solidFill>
            <a:srgbClr val="FFC000"/>
          </a:solidFill>
        </p:spPr>
        <p:txBody>
          <a:bodyPr/>
          <a:lstStyle/>
          <a:p>
            <a:endParaRPr lang="es-CO" dirty="0"/>
          </a:p>
        </p:txBody>
      </p:sp>
      <p:sp>
        <p:nvSpPr>
          <p:cNvPr id="16" name="Freeform 16"/>
          <p:cNvSpPr/>
          <p:nvPr/>
        </p:nvSpPr>
        <p:spPr>
          <a:xfrm>
            <a:off x="-2" y="3139152"/>
            <a:ext cx="669771" cy="193396"/>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22" name="Google Shape;80;p1">
            <a:extLst>
              <a:ext uri="{FF2B5EF4-FFF2-40B4-BE49-F238E27FC236}">
                <a16:creationId xmlns:a16="http://schemas.microsoft.com/office/drawing/2014/main" id="{2D46F7BF-1CEB-0E55-03A5-89A2042E82BC}"/>
              </a:ext>
            </a:extLst>
          </p:cNvPr>
          <p:cNvSpPr txBox="1">
            <a:spLocks/>
          </p:cNvSpPr>
          <p:nvPr/>
        </p:nvSpPr>
        <p:spPr>
          <a:xfrm>
            <a:off x="321631" y="3933070"/>
            <a:ext cx="3448491" cy="744321"/>
          </a:xfrm>
          <a:prstGeom prst="rect">
            <a:avLst/>
          </a:prstGeom>
          <a:noFill/>
          <a:ln>
            <a:noFill/>
          </a:ln>
        </p:spPr>
        <p:txBody>
          <a:bodyPr spcFirstLastPara="1" wrap="square" lIns="51413" tIns="51413" rIns="51413" bIns="51413" anchor="ctr" anchorCtr="0">
            <a:noAutofit/>
          </a:bodyPr>
          <a:lstStyle>
            <a:lvl1pPr algn="ctr" defTabSz="342900" rtl="0" eaLnBrk="1" latinLnBrk="0" hangingPunct="1">
              <a:spcBef>
                <a:spcPct val="0"/>
              </a:spcBef>
              <a:buNone/>
              <a:defRPr sz="1650" kern="1200">
                <a:solidFill>
                  <a:schemeClr val="tx1"/>
                </a:solidFill>
                <a:latin typeface="+mj-lt"/>
                <a:ea typeface="+mj-ea"/>
                <a:cs typeface="+mj-cs"/>
              </a:defRPr>
            </a:lvl1pPr>
          </a:lstStyle>
          <a:p>
            <a:pPr algn="l"/>
            <a:r>
              <a:rPr lang="es-ES" sz="4000" b="1" dirty="0">
                <a:solidFill>
                  <a:schemeClr val="bg1"/>
                </a:solidFill>
                <a:effectLst>
                  <a:outerShdw blurRad="38100" dist="38100" dir="2700000" algn="tl">
                    <a:srgbClr val="000000">
                      <a:alpha val="43137"/>
                    </a:srgbClr>
                  </a:outerShdw>
                </a:effectLst>
                <a:latin typeface="Arial"/>
                <a:ea typeface="Arial"/>
                <a:cs typeface="Arial"/>
                <a:sym typeface="Arial"/>
              </a:rPr>
              <a:t>Nuestro</a:t>
            </a:r>
            <a:br>
              <a:rPr lang="es-ES" sz="4000" b="1" dirty="0">
                <a:solidFill>
                  <a:schemeClr val="bg1"/>
                </a:solidFill>
                <a:effectLst>
                  <a:outerShdw blurRad="38100" dist="38100" dir="2700000" algn="tl">
                    <a:srgbClr val="000000">
                      <a:alpha val="43137"/>
                    </a:srgbClr>
                  </a:outerShdw>
                </a:effectLst>
                <a:latin typeface="Arial"/>
                <a:ea typeface="Arial"/>
                <a:cs typeface="Arial"/>
                <a:sym typeface="Arial"/>
              </a:rPr>
            </a:br>
            <a:r>
              <a:rPr lang="es-ES" sz="4000" b="1" dirty="0">
                <a:solidFill>
                  <a:schemeClr val="bg1"/>
                </a:solidFill>
                <a:effectLst>
                  <a:outerShdw blurRad="38100" dist="38100" dir="2700000" algn="tl">
                    <a:srgbClr val="000000">
                      <a:alpha val="43137"/>
                    </a:srgbClr>
                  </a:outerShdw>
                </a:effectLst>
                <a:latin typeface="Arial"/>
                <a:ea typeface="Arial"/>
                <a:cs typeface="Arial"/>
                <a:sym typeface="Arial"/>
              </a:rPr>
              <a:t>Portafolio de Servicios </a:t>
            </a:r>
          </a:p>
        </p:txBody>
      </p:sp>
      <p:pic>
        <p:nvPicPr>
          <p:cNvPr id="19" name="Google Shape;89;p1">
            <a:extLst>
              <a:ext uri="{FF2B5EF4-FFF2-40B4-BE49-F238E27FC236}">
                <a16:creationId xmlns:a16="http://schemas.microsoft.com/office/drawing/2014/main" id="{8800258E-E516-4544-27D5-298795B5A09C}"/>
              </a:ext>
            </a:extLst>
          </p:cNvPr>
          <p:cNvPicPr preferRelativeResize="0"/>
          <p:nvPr/>
        </p:nvPicPr>
        <p:blipFill rotWithShape="1">
          <a:blip r:embed="rId3">
            <a:alphaModFix/>
          </a:blip>
          <a:srcRect/>
          <a:stretch/>
        </p:blipFill>
        <p:spPr>
          <a:xfrm>
            <a:off x="3476571" y="314494"/>
            <a:ext cx="3166514" cy="99787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a:extLst>
              <a:ext uri="{FF2B5EF4-FFF2-40B4-BE49-F238E27FC236}">
                <a16:creationId xmlns:a16="http://schemas.microsoft.com/office/drawing/2014/main" id="{C62EC6C6-3A3B-865B-71FB-3259DCCBF6F7}"/>
              </a:ext>
            </a:extLst>
          </p:cNvPr>
          <p:cNvSpPr/>
          <p:nvPr/>
        </p:nvSpPr>
        <p:spPr>
          <a:xfrm>
            <a:off x="609600" y="8834529"/>
            <a:ext cx="6236366" cy="306440"/>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26" name="Freeform 13">
            <a:extLst>
              <a:ext uri="{FF2B5EF4-FFF2-40B4-BE49-F238E27FC236}">
                <a16:creationId xmlns:a16="http://schemas.microsoft.com/office/drawing/2014/main" id="{D579AB21-C59F-4166-203D-27F8423291CD}"/>
              </a:ext>
            </a:extLst>
          </p:cNvPr>
          <p:cNvSpPr/>
          <p:nvPr/>
        </p:nvSpPr>
        <p:spPr>
          <a:xfrm>
            <a:off x="4821424" y="1176786"/>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pic>
        <p:nvPicPr>
          <p:cNvPr id="27" name="Google Shape;89;p1">
            <a:extLst>
              <a:ext uri="{FF2B5EF4-FFF2-40B4-BE49-F238E27FC236}">
                <a16:creationId xmlns:a16="http://schemas.microsoft.com/office/drawing/2014/main" id="{823632D4-98AD-E6AA-7AF6-030A7434C044}"/>
              </a:ext>
            </a:extLst>
          </p:cNvPr>
          <p:cNvPicPr preferRelativeResize="0"/>
          <p:nvPr/>
        </p:nvPicPr>
        <p:blipFill rotWithShape="1">
          <a:blip r:embed="rId3">
            <a:alphaModFix/>
          </a:blip>
          <a:srcRect/>
          <a:stretch/>
        </p:blipFill>
        <p:spPr>
          <a:xfrm>
            <a:off x="3890706" y="252312"/>
            <a:ext cx="2694244" cy="799897"/>
          </a:xfrm>
          <a:prstGeom prst="rect">
            <a:avLst/>
          </a:prstGeom>
          <a:noFill/>
          <a:ln>
            <a:noFill/>
          </a:ln>
        </p:spPr>
      </p:pic>
      <p:sp>
        <p:nvSpPr>
          <p:cNvPr id="29" name="Freeform 7">
            <a:extLst>
              <a:ext uri="{FF2B5EF4-FFF2-40B4-BE49-F238E27FC236}">
                <a16:creationId xmlns:a16="http://schemas.microsoft.com/office/drawing/2014/main" id="{BAA6359A-4743-FFAC-8F3E-7EE0A21845E9}"/>
              </a:ext>
            </a:extLst>
          </p:cNvPr>
          <p:cNvSpPr/>
          <p:nvPr/>
        </p:nvSpPr>
        <p:spPr>
          <a:xfrm rot="21175489">
            <a:off x="471737" y="17091"/>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45654"/>
          </a:solidFill>
        </p:spPr>
        <p:txBody>
          <a:bodyPr/>
          <a:lstStyle/>
          <a:p>
            <a:endParaRPr lang="es-CO" dirty="0"/>
          </a:p>
        </p:txBody>
      </p:sp>
      <p:sp>
        <p:nvSpPr>
          <p:cNvPr id="25" name="Freeform 7">
            <a:extLst>
              <a:ext uri="{FF2B5EF4-FFF2-40B4-BE49-F238E27FC236}">
                <a16:creationId xmlns:a16="http://schemas.microsoft.com/office/drawing/2014/main" id="{0741A4B4-9677-9388-0BF5-5254CF21FC4B}"/>
              </a:ext>
            </a:extLst>
          </p:cNvPr>
          <p:cNvSpPr/>
          <p:nvPr/>
        </p:nvSpPr>
        <p:spPr>
          <a:xfrm>
            <a:off x="-9940" y="0"/>
            <a:ext cx="3158315" cy="1577598"/>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18" name="TextBox 8">
            <a:extLst>
              <a:ext uri="{FF2B5EF4-FFF2-40B4-BE49-F238E27FC236}">
                <a16:creationId xmlns:a16="http://schemas.microsoft.com/office/drawing/2014/main" id="{0FF3616A-F241-1AC8-F5AD-E3EBE3F6AF59}"/>
              </a:ext>
            </a:extLst>
          </p:cNvPr>
          <p:cNvSpPr txBox="1"/>
          <p:nvPr/>
        </p:nvSpPr>
        <p:spPr>
          <a:xfrm>
            <a:off x="173672" y="197888"/>
            <a:ext cx="1262392" cy="447525"/>
          </a:xfrm>
          <a:prstGeom prst="rect">
            <a:avLst/>
          </a:prstGeom>
        </p:spPr>
        <p:txBody>
          <a:bodyPr lIns="19050" tIns="19050" rIns="19050" bIns="19050" rtlCol="0" anchor="ctr"/>
          <a:lstStyle/>
          <a:p>
            <a:pPr algn="ctr">
              <a:lnSpc>
                <a:spcPts val="1208"/>
              </a:lnSpc>
            </a:pPr>
            <a:endParaRPr sz="378"/>
          </a:p>
        </p:txBody>
      </p:sp>
      <p:sp>
        <p:nvSpPr>
          <p:cNvPr id="78" name="Freeform 7">
            <a:extLst>
              <a:ext uri="{FF2B5EF4-FFF2-40B4-BE49-F238E27FC236}">
                <a16:creationId xmlns:a16="http://schemas.microsoft.com/office/drawing/2014/main" id="{4E45B987-8F72-944B-3C2C-AA6949A0EF07}"/>
              </a:ext>
            </a:extLst>
          </p:cNvPr>
          <p:cNvSpPr/>
          <p:nvPr/>
        </p:nvSpPr>
        <p:spPr>
          <a:xfrm>
            <a:off x="535344" y="10782304"/>
            <a:ext cx="6236366" cy="911369"/>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79" name="Freeform 13">
            <a:extLst>
              <a:ext uri="{FF2B5EF4-FFF2-40B4-BE49-F238E27FC236}">
                <a16:creationId xmlns:a16="http://schemas.microsoft.com/office/drawing/2014/main" id="{025BAE1C-F5A0-0498-6B7D-4DCF8993E80C}"/>
              </a:ext>
            </a:extLst>
          </p:cNvPr>
          <p:cNvSpPr/>
          <p:nvPr/>
        </p:nvSpPr>
        <p:spPr>
          <a:xfrm>
            <a:off x="-408688" y="8737390"/>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16" name="Freeform 7">
            <a:extLst>
              <a:ext uri="{FF2B5EF4-FFF2-40B4-BE49-F238E27FC236}">
                <a16:creationId xmlns:a16="http://schemas.microsoft.com/office/drawing/2014/main" id="{671BD1E7-A6DE-B8D3-3A27-6C84A617EDEE}"/>
              </a:ext>
            </a:extLst>
          </p:cNvPr>
          <p:cNvSpPr/>
          <p:nvPr/>
        </p:nvSpPr>
        <p:spPr>
          <a:xfrm>
            <a:off x="-7439" y="2102272"/>
            <a:ext cx="3301721" cy="625056"/>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19" name="Google Shape;162;p5">
            <a:extLst>
              <a:ext uri="{FF2B5EF4-FFF2-40B4-BE49-F238E27FC236}">
                <a16:creationId xmlns:a16="http://schemas.microsoft.com/office/drawing/2014/main" id="{E9A93120-0282-9131-894D-E2E8E2F93727}"/>
              </a:ext>
            </a:extLst>
          </p:cNvPr>
          <p:cNvSpPr txBox="1"/>
          <p:nvPr/>
        </p:nvSpPr>
        <p:spPr>
          <a:xfrm>
            <a:off x="110970" y="2171261"/>
            <a:ext cx="3225442" cy="500107"/>
          </a:xfrm>
          <a:prstGeom prst="rect">
            <a:avLst/>
          </a:prstGeom>
          <a:noFill/>
          <a:ln>
            <a:noFill/>
          </a:ln>
        </p:spPr>
        <p:txBody>
          <a:bodyPr spcFirstLastPara="1" wrap="square" lIns="68569" tIns="34275" rIns="68569" bIns="34275" anchor="t" anchorCtr="0">
            <a:spAutoFit/>
          </a:bodyPr>
          <a:lstStyle/>
          <a:p>
            <a:r>
              <a:rPr lang="es-ES" sz="2800" b="1" dirty="0" smtClean="0">
                <a:solidFill>
                  <a:schemeClr val="lt1"/>
                </a:solidFill>
                <a:effectLst>
                  <a:outerShdw blurRad="38100" dist="38100" dir="2700000" algn="tl">
                    <a:srgbClr val="000000">
                      <a:alpha val="43137"/>
                    </a:srgbClr>
                  </a:outerShdw>
                </a:effectLst>
              </a:rPr>
              <a:t>NUESTROS ALIADOS </a:t>
            </a:r>
            <a:endParaRPr sz="2000" dirty="0">
              <a:effectLst>
                <a:outerShdw blurRad="38100" dist="38100" dir="2700000" algn="tl">
                  <a:srgbClr val="000000">
                    <a:alpha val="43137"/>
                  </a:srgbClr>
                </a:outerShdw>
              </a:effectLst>
            </a:endParaRPr>
          </a:p>
        </p:txBody>
      </p:sp>
      <p:sp>
        <p:nvSpPr>
          <p:cNvPr id="22" name="Freeform 13">
            <a:extLst>
              <a:ext uri="{FF2B5EF4-FFF2-40B4-BE49-F238E27FC236}">
                <a16:creationId xmlns:a16="http://schemas.microsoft.com/office/drawing/2014/main" id="{7B2DA338-E152-774D-EC68-64880B782A79}"/>
              </a:ext>
            </a:extLst>
          </p:cNvPr>
          <p:cNvSpPr/>
          <p:nvPr/>
        </p:nvSpPr>
        <p:spPr>
          <a:xfrm>
            <a:off x="1111799" y="2616734"/>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pic>
        <p:nvPicPr>
          <p:cNvPr id="46" name="Google Shape;263;p9">
            <a:extLst>
              <a:ext uri="{FF2B5EF4-FFF2-40B4-BE49-F238E27FC236}">
                <a16:creationId xmlns:a16="http://schemas.microsoft.com/office/drawing/2014/main" id="{6C7FF622-8AF2-4540-F02A-9D52FDB2EDBA}"/>
              </a:ext>
            </a:extLst>
          </p:cNvPr>
          <p:cNvPicPr preferRelativeResize="0"/>
          <p:nvPr/>
        </p:nvPicPr>
        <p:blipFill>
          <a:blip r:embed="rId4">
            <a:alphaModFix/>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22581" y="3119110"/>
            <a:ext cx="2259105" cy="1342561"/>
          </a:xfrm>
          <a:prstGeom prst="rect">
            <a:avLst/>
          </a:prstGeom>
          <a:noFill/>
          <a:ln>
            <a:noFill/>
          </a:ln>
        </p:spPr>
      </p:pic>
      <p:pic>
        <p:nvPicPr>
          <p:cNvPr id="48" name="Google Shape;265;p9">
            <a:extLst>
              <a:ext uri="{FF2B5EF4-FFF2-40B4-BE49-F238E27FC236}">
                <a16:creationId xmlns:a16="http://schemas.microsoft.com/office/drawing/2014/main" id="{A4866379-BF16-B3C4-7142-0E651615E612}"/>
              </a:ext>
            </a:extLst>
          </p:cNvPr>
          <p:cNvPicPr preferRelativeResize="0"/>
          <p:nvPr/>
        </p:nvPicPr>
        <p:blipFill>
          <a:blip r:embed="rId6">
            <a:alphaModFix/>
          </a:blip>
          <a:stretch>
            <a:fillRect/>
          </a:stretch>
        </p:blipFill>
        <p:spPr>
          <a:xfrm>
            <a:off x="2851446" y="3128568"/>
            <a:ext cx="1744217" cy="1302130"/>
          </a:xfrm>
          <a:prstGeom prst="rect">
            <a:avLst/>
          </a:prstGeom>
          <a:noFill/>
          <a:ln>
            <a:noFill/>
          </a:ln>
        </p:spPr>
      </p:pic>
      <p:pic>
        <p:nvPicPr>
          <p:cNvPr id="49" name="Google Shape;266;p9">
            <a:extLst>
              <a:ext uri="{FF2B5EF4-FFF2-40B4-BE49-F238E27FC236}">
                <a16:creationId xmlns:a16="http://schemas.microsoft.com/office/drawing/2014/main" id="{412042F3-1A61-CF07-8D44-DFFEE816270B}"/>
              </a:ext>
            </a:extLst>
          </p:cNvPr>
          <p:cNvPicPr preferRelativeResize="0"/>
          <p:nvPr/>
        </p:nvPicPr>
        <p:blipFill>
          <a:blip r:embed="rId7">
            <a:alphaModFix/>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5035309" y="3128567"/>
            <a:ext cx="1437191" cy="1214833"/>
          </a:xfrm>
          <a:prstGeom prst="rect">
            <a:avLst/>
          </a:prstGeom>
          <a:noFill/>
          <a:ln>
            <a:noFill/>
          </a:ln>
        </p:spPr>
      </p:pic>
      <p:pic>
        <p:nvPicPr>
          <p:cNvPr id="53" name="Google Shape;268;p9">
            <a:extLst>
              <a:ext uri="{FF2B5EF4-FFF2-40B4-BE49-F238E27FC236}">
                <a16:creationId xmlns:a16="http://schemas.microsoft.com/office/drawing/2014/main" id="{73B1E9F9-078F-3A38-35A8-ECE0BA069BBB}"/>
              </a:ext>
            </a:extLst>
          </p:cNvPr>
          <p:cNvPicPr preferRelativeResize="0"/>
          <p:nvPr/>
        </p:nvPicPr>
        <p:blipFill>
          <a:blip r:embed="rId9">
            <a:alphaModFix/>
          </a:blip>
          <a:stretch>
            <a:fillRect/>
          </a:stretch>
        </p:blipFill>
        <p:spPr>
          <a:xfrm>
            <a:off x="63498" y="4710093"/>
            <a:ext cx="2145979" cy="946564"/>
          </a:xfrm>
          <a:prstGeom prst="rect">
            <a:avLst/>
          </a:prstGeom>
          <a:noFill/>
          <a:ln>
            <a:noFill/>
          </a:ln>
        </p:spPr>
      </p:pic>
      <p:pic>
        <p:nvPicPr>
          <p:cNvPr id="62" name="Google Shape;270;p9">
            <a:extLst>
              <a:ext uri="{FF2B5EF4-FFF2-40B4-BE49-F238E27FC236}">
                <a16:creationId xmlns:a16="http://schemas.microsoft.com/office/drawing/2014/main" id="{6F6FEDAA-D4C5-32D4-C053-F8BB83C085C4}"/>
              </a:ext>
            </a:extLst>
          </p:cNvPr>
          <p:cNvPicPr preferRelativeResize="0"/>
          <p:nvPr/>
        </p:nvPicPr>
        <p:blipFill>
          <a:blip r:embed="rId10">
            <a:alphaModFix/>
          </a:blip>
          <a:stretch>
            <a:fillRect/>
          </a:stretch>
        </p:blipFill>
        <p:spPr>
          <a:xfrm>
            <a:off x="4840194" y="4867327"/>
            <a:ext cx="1698643" cy="731230"/>
          </a:xfrm>
          <a:prstGeom prst="rect">
            <a:avLst/>
          </a:prstGeom>
          <a:noFill/>
          <a:ln>
            <a:noFill/>
          </a:ln>
        </p:spPr>
      </p:pic>
      <p:pic>
        <p:nvPicPr>
          <p:cNvPr id="2" name="Imagen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18154" y="4719427"/>
            <a:ext cx="1953697" cy="976849"/>
          </a:xfrm>
          <a:prstGeom prst="rect">
            <a:avLst/>
          </a:prstGeom>
        </p:spPr>
      </p:pic>
      <p:pic>
        <p:nvPicPr>
          <p:cNvPr id="4" name="Imagen 3"/>
          <p:cNvPicPr>
            <a:picLocks noChangeAspect="1"/>
          </p:cNvPicPr>
          <p:nvPr/>
        </p:nvPicPr>
        <p:blipFill rotWithShape="1">
          <a:blip r:embed="rId12">
            <a:extLst>
              <a:ext uri="{28A0092B-C50C-407E-A947-70E740481C1C}">
                <a14:useLocalDpi xmlns:a14="http://schemas.microsoft.com/office/drawing/2010/main" val="0"/>
              </a:ext>
            </a:extLst>
          </a:blip>
          <a:srcRect l="38364" t="-1852"/>
          <a:stretch/>
        </p:blipFill>
        <p:spPr>
          <a:xfrm>
            <a:off x="624840" y="6021332"/>
            <a:ext cx="2416953" cy="784262"/>
          </a:xfrm>
          <a:prstGeom prst="rect">
            <a:avLst/>
          </a:prstGeom>
        </p:spPr>
      </p:pic>
      <p:pic>
        <p:nvPicPr>
          <p:cNvPr id="1026" name="Picture 2" descr="https://tse2.mm.bing.net/th?id=OIP.AlVAPmebZuCCri6GftVS8QHaC2&amp;pid=Api&amp;P=0&amp;h=18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4282" y="1812716"/>
            <a:ext cx="3244555" cy="124790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3687696" y="6024286"/>
            <a:ext cx="2751346" cy="782153"/>
            <a:chOff x="3573254" y="6141950"/>
            <a:chExt cx="2751346" cy="782153"/>
          </a:xfrm>
        </p:grpSpPr>
        <p:pic>
          <p:nvPicPr>
            <p:cNvPr id="5" name="Imagen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73254" y="6141950"/>
              <a:ext cx="2578527" cy="782153"/>
            </a:xfrm>
            <a:prstGeom prst="rect">
              <a:avLst/>
            </a:prstGeom>
          </p:spPr>
        </p:pic>
        <p:sp>
          <p:nvSpPr>
            <p:cNvPr id="7" name="Rectángulo 6"/>
            <p:cNvSpPr/>
            <p:nvPr/>
          </p:nvSpPr>
          <p:spPr>
            <a:xfrm>
              <a:off x="4803938" y="6781800"/>
              <a:ext cx="1520662" cy="141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Imagen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14846" y="7480441"/>
            <a:ext cx="3508713" cy="1103916"/>
          </a:xfrm>
          <a:prstGeom prst="rect">
            <a:avLst/>
          </a:prstGeom>
        </p:spPr>
      </p:pic>
      <p:grpSp>
        <p:nvGrpSpPr>
          <p:cNvPr id="11" name="Grupo 10"/>
          <p:cNvGrpSpPr/>
          <p:nvPr/>
        </p:nvGrpSpPr>
        <p:grpSpPr>
          <a:xfrm>
            <a:off x="243485" y="7480441"/>
            <a:ext cx="1736627" cy="869368"/>
            <a:chOff x="186735" y="7491479"/>
            <a:chExt cx="2059753" cy="1031127"/>
          </a:xfrm>
        </p:grpSpPr>
        <p:pic>
          <p:nvPicPr>
            <p:cNvPr id="6" name="Imagen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36799" y="7491479"/>
              <a:ext cx="1009689" cy="1009689"/>
            </a:xfrm>
            <a:prstGeom prst="rect">
              <a:avLst/>
            </a:prstGeom>
          </p:spPr>
        </p:pic>
        <p:pic>
          <p:nvPicPr>
            <p:cNvPr id="10" name="Imagen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6735" y="7513739"/>
              <a:ext cx="1008867" cy="1008867"/>
            </a:xfrm>
            <a:prstGeom prst="rect">
              <a:avLst/>
            </a:prstGeom>
          </p:spPr>
        </p:pic>
      </p:grpSp>
      <p:pic>
        <p:nvPicPr>
          <p:cNvPr id="1028" name="Picture 4" descr="https://www.metropol.gov.co/PublishingImages/Paginas/Forms/EditForm/logo%20area%20metropolitana.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r="60634"/>
          <a:stretch/>
        </p:blipFill>
        <p:spPr bwMode="auto">
          <a:xfrm>
            <a:off x="5593127" y="7465626"/>
            <a:ext cx="1050988" cy="1064240"/>
          </a:xfrm>
          <a:prstGeom prst="rect">
            <a:avLst/>
          </a:prstGeom>
          <a:noFill/>
          <a:extLst>
            <a:ext uri="{909E8E84-426E-40DD-AFC4-6F175D3DCCD1}">
              <a14:hiddenFill xmlns:a14="http://schemas.microsoft.com/office/drawing/2010/main">
                <a:solidFill>
                  <a:srgbClr val="FFFFFF"/>
                </a:solidFill>
              </a14:hiddenFill>
            </a:ext>
          </a:extLst>
        </p:spPr>
      </p:pic>
      <p:sp>
        <p:nvSpPr>
          <p:cNvPr id="45" name="Google Shape;154;p4">
            <a:extLst>
              <a:ext uri="{FF2B5EF4-FFF2-40B4-BE49-F238E27FC236}">
                <a16:creationId xmlns:a16="http://schemas.microsoft.com/office/drawing/2014/main" id="{B89EC1D9-ECCB-8FE2-DF16-9119F0BD9A25}"/>
              </a:ext>
            </a:extLst>
          </p:cNvPr>
          <p:cNvSpPr txBox="1"/>
          <p:nvPr/>
        </p:nvSpPr>
        <p:spPr>
          <a:xfrm>
            <a:off x="59832" y="592892"/>
            <a:ext cx="3276579" cy="407774"/>
          </a:xfrm>
          <a:prstGeom prst="rect">
            <a:avLst/>
          </a:prstGeom>
          <a:noFill/>
          <a:ln>
            <a:noFill/>
          </a:ln>
        </p:spPr>
        <p:txBody>
          <a:bodyPr spcFirstLastPara="1" wrap="square" lIns="68569" tIns="34275" rIns="68569" bIns="34275" anchor="t" anchorCtr="0">
            <a:spAutoFit/>
          </a:bodyPr>
          <a:lstStyle/>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 INSTITUCIONAL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GESTIÓN DEL RIESGO DE DESASTRES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030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stitución Universitaria Colegio Mayor de Antioquia">
            <a:extLst>
              <a:ext uri="{FF2B5EF4-FFF2-40B4-BE49-F238E27FC236}">
                <a16:creationId xmlns:a16="http://schemas.microsoft.com/office/drawing/2014/main" id="{D4CE4AD9-D472-EB8E-7A55-480077AA19D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2164" b="19777"/>
          <a:stretch/>
        </p:blipFill>
        <p:spPr bwMode="auto">
          <a:xfrm>
            <a:off x="47625" y="1097268"/>
            <a:ext cx="6810375" cy="347473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3"/>
          <p:cNvGrpSpPr/>
          <p:nvPr/>
        </p:nvGrpSpPr>
        <p:grpSpPr>
          <a:xfrm>
            <a:off x="404266" y="1447439"/>
            <a:ext cx="6453734" cy="7582345"/>
            <a:chOff x="0" y="0"/>
            <a:chExt cx="4816593" cy="1954241"/>
          </a:xfrm>
          <a:solidFill>
            <a:srgbClr val="128181">
              <a:alpha val="43137"/>
            </a:srgbClr>
          </a:solidFill>
        </p:grpSpPr>
        <p:sp>
          <p:nvSpPr>
            <p:cNvPr id="4" name="Freeform 4"/>
            <p:cNvSpPr/>
            <p:nvPr/>
          </p:nvSpPr>
          <p:spPr>
            <a:xfrm>
              <a:off x="0" y="0"/>
              <a:ext cx="4816592" cy="1954241"/>
            </a:xfrm>
            <a:custGeom>
              <a:avLst/>
              <a:gdLst/>
              <a:ahLst/>
              <a:cxnLst/>
              <a:rect l="l" t="t" r="r" b="b"/>
              <a:pathLst>
                <a:path w="4816592" h="1954241">
                  <a:moveTo>
                    <a:pt x="0" y="0"/>
                  </a:moveTo>
                  <a:lnTo>
                    <a:pt x="4816592" y="0"/>
                  </a:lnTo>
                  <a:lnTo>
                    <a:pt x="4816592" y="1954241"/>
                  </a:lnTo>
                  <a:lnTo>
                    <a:pt x="0" y="1954241"/>
                  </a:lnTo>
                  <a:close/>
                </a:path>
              </a:pathLst>
            </a:custGeom>
            <a:grpFill/>
          </p:spPr>
        </p:sp>
        <p:sp>
          <p:nvSpPr>
            <p:cNvPr id="5" name="TextBox 5"/>
            <p:cNvSpPr txBox="1"/>
            <p:nvPr/>
          </p:nvSpPr>
          <p:spPr>
            <a:xfrm>
              <a:off x="0" y="-57150"/>
              <a:ext cx="812800" cy="869950"/>
            </a:xfrm>
            <a:prstGeom prst="rect">
              <a:avLst/>
            </a:prstGeom>
            <a:grpFill/>
          </p:spPr>
          <p:txBody>
            <a:bodyPr lIns="19050" tIns="19050" rIns="19050" bIns="19050" rtlCol="0" anchor="ctr"/>
            <a:lstStyle/>
            <a:p>
              <a:pPr algn="ctr">
                <a:lnSpc>
                  <a:spcPts val="1208"/>
                </a:lnSpc>
              </a:pPr>
              <a:endParaRPr sz="378"/>
            </a:p>
          </p:txBody>
        </p:sp>
      </p:grpSp>
      <p:sp>
        <p:nvSpPr>
          <p:cNvPr id="7" name="Freeform 7"/>
          <p:cNvSpPr/>
          <p:nvPr/>
        </p:nvSpPr>
        <p:spPr>
          <a:xfrm>
            <a:off x="168339" y="799802"/>
            <a:ext cx="2776904" cy="3860495"/>
          </a:xfrm>
          <a:custGeom>
            <a:avLst/>
            <a:gdLst/>
            <a:ahLst/>
            <a:cxnLst/>
            <a:rect l="l" t="t" r="r" b="b"/>
            <a:pathLst>
              <a:path w="1950308" h="2698797">
                <a:moveTo>
                  <a:pt x="0" y="0"/>
                </a:moveTo>
                <a:lnTo>
                  <a:pt x="1950308" y="0"/>
                </a:lnTo>
                <a:lnTo>
                  <a:pt x="1950308" y="2698797"/>
                </a:lnTo>
                <a:lnTo>
                  <a:pt x="0" y="2698797"/>
                </a:lnTo>
                <a:close/>
              </a:path>
            </a:pathLst>
          </a:custGeom>
          <a:solidFill>
            <a:srgbClr val="145654">
              <a:alpha val="60000"/>
            </a:srgbClr>
          </a:solidFill>
        </p:spPr>
      </p:sp>
      <p:grpSp>
        <p:nvGrpSpPr>
          <p:cNvPr id="9" name="Group 9"/>
          <p:cNvGrpSpPr/>
          <p:nvPr/>
        </p:nvGrpSpPr>
        <p:grpSpPr>
          <a:xfrm>
            <a:off x="62561" y="4115558"/>
            <a:ext cx="1339538" cy="193396"/>
            <a:chOff x="0" y="0"/>
            <a:chExt cx="940800" cy="135828"/>
          </a:xfrm>
        </p:grpSpPr>
        <p:sp>
          <p:nvSpPr>
            <p:cNvPr id="10" name="Freeform 10"/>
            <p:cNvSpPr/>
            <p:nvPr/>
          </p:nvSpPr>
          <p:spPr>
            <a:xfrm>
              <a:off x="0" y="0"/>
              <a:ext cx="940800" cy="135828"/>
            </a:xfrm>
            <a:custGeom>
              <a:avLst/>
              <a:gdLst/>
              <a:ahLst/>
              <a:cxnLst/>
              <a:rect l="l" t="t" r="r" b="b"/>
              <a:pathLst>
                <a:path w="940800" h="135828">
                  <a:moveTo>
                    <a:pt x="0" y="0"/>
                  </a:moveTo>
                  <a:lnTo>
                    <a:pt x="940800" y="0"/>
                  </a:lnTo>
                  <a:lnTo>
                    <a:pt x="940800" y="135828"/>
                  </a:lnTo>
                  <a:lnTo>
                    <a:pt x="0" y="135828"/>
                  </a:lnTo>
                  <a:close/>
                </a:path>
              </a:pathLst>
            </a:custGeom>
            <a:solidFill>
              <a:srgbClr val="F4CE2C"/>
            </a:solidFill>
          </p:spPr>
        </p:sp>
        <p:sp>
          <p:nvSpPr>
            <p:cNvPr id="11" name="TextBox 11"/>
            <p:cNvSpPr txBox="1"/>
            <p:nvPr/>
          </p:nvSpPr>
          <p:spPr>
            <a:xfrm>
              <a:off x="0" y="-47625"/>
              <a:ext cx="812800" cy="860425"/>
            </a:xfrm>
            <a:prstGeom prst="rect">
              <a:avLst/>
            </a:prstGeom>
          </p:spPr>
          <p:txBody>
            <a:bodyPr lIns="19050" tIns="19050" rIns="19050" bIns="19050" rtlCol="0" anchor="ctr"/>
            <a:lstStyle/>
            <a:p>
              <a:pPr algn="ctr">
                <a:lnSpc>
                  <a:spcPts val="1260"/>
                </a:lnSpc>
              </a:pPr>
              <a:endParaRPr sz="378"/>
            </a:p>
          </p:txBody>
        </p:sp>
      </p:grpSp>
      <p:grpSp>
        <p:nvGrpSpPr>
          <p:cNvPr id="12" name="Group 12"/>
          <p:cNvGrpSpPr/>
          <p:nvPr/>
        </p:nvGrpSpPr>
        <p:grpSpPr>
          <a:xfrm>
            <a:off x="5581023" y="4115558"/>
            <a:ext cx="1339538" cy="193396"/>
            <a:chOff x="0" y="0"/>
            <a:chExt cx="940800" cy="135828"/>
          </a:xfrm>
        </p:grpSpPr>
        <p:sp>
          <p:nvSpPr>
            <p:cNvPr id="13" name="Freeform 13"/>
            <p:cNvSpPr/>
            <p:nvPr/>
          </p:nvSpPr>
          <p:spPr>
            <a:xfrm>
              <a:off x="0" y="0"/>
              <a:ext cx="940800" cy="135828"/>
            </a:xfrm>
            <a:custGeom>
              <a:avLst/>
              <a:gdLst/>
              <a:ahLst/>
              <a:cxnLst/>
              <a:rect l="l" t="t" r="r" b="b"/>
              <a:pathLst>
                <a:path w="940800" h="135828">
                  <a:moveTo>
                    <a:pt x="0" y="0"/>
                  </a:moveTo>
                  <a:lnTo>
                    <a:pt x="940800" y="0"/>
                  </a:lnTo>
                  <a:lnTo>
                    <a:pt x="940800" y="135828"/>
                  </a:lnTo>
                  <a:lnTo>
                    <a:pt x="0" y="135828"/>
                  </a:lnTo>
                  <a:close/>
                </a:path>
              </a:pathLst>
            </a:custGeom>
            <a:solidFill>
              <a:srgbClr val="F4CE2C"/>
            </a:solidFill>
          </p:spPr>
        </p:sp>
        <p:sp>
          <p:nvSpPr>
            <p:cNvPr id="14" name="TextBox 14"/>
            <p:cNvSpPr txBox="1"/>
            <p:nvPr/>
          </p:nvSpPr>
          <p:spPr>
            <a:xfrm>
              <a:off x="0" y="-47625"/>
              <a:ext cx="812800" cy="860425"/>
            </a:xfrm>
            <a:prstGeom prst="rect">
              <a:avLst/>
            </a:prstGeom>
          </p:spPr>
          <p:txBody>
            <a:bodyPr lIns="19050" tIns="19050" rIns="19050" bIns="19050" rtlCol="0" anchor="ctr"/>
            <a:lstStyle/>
            <a:p>
              <a:pPr algn="ctr">
                <a:lnSpc>
                  <a:spcPts val="1260"/>
                </a:lnSpc>
              </a:pPr>
              <a:endParaRPr sz="378"/>
            </a:p>
          </p:txBody>
        </p:sp>
      </p:grpSp>
      <p:sp>
        <p:nvSpPr>
          <p:cNvPr id="19" name="Google Shape;96;p2">
            <a:extLst>
              <a:ext uri="{FF2B5EF4-FFF2-40B4-BE49-F238E27FC236}">
                <a16:creationId xmlns:a16="http://schemas.microsoft.com/office/drawing/2014/main" id="{75D6D1C1-2E23-EE42-77CE-CBD5990E4453}"/>
              </a:ext>
            </a:extLst>
          </p:cNvPr>
          <p:cNvSpPr txBox="1"/>
          <p:nvPr/>
        </p:nvSpPr>
        <p:spPr>
          <a:xfrm>
            <a:off x="210253" y="3430237"/>
            <a:ext cx="3645376" cy="500107"/>
          </a:xfrm>
          <a:prstGeom prst="rect">
            <a:avLst/>
          </a:prstGeom>
          <a:noFill/>
          <a:ln>
            <a:noFill/>
          </a:ln>
        </p:spPr>
        <p:txBody>
          <a:bodyPr spcFirstLastPara="1" wrap="square" lIns="68569" tIns="34275" rIns="68569" bIns="34275" anchor="t" anchorCtr="0">
            <a:spAutoFit/>
          </a:bodyPr>
          <a:lstStyle/>
          <a:p>
            <a:pPr algn="ctr"/>
            <a:r>
              <a:rPr lang="es-ES" sz="28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CONTÁCTANOS</a:t>
            </a:r>
            <a:endParaRPr sz="28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pic>
        <p:nvPicPr>
          <p:cNvPr id="24" name="Google Shape;89;p1">
            <a:extLst>
              <a:ext uri="{FF2B5EF4-FFF2-40B4-BE49-F238E27FC236}">
                <a16:creationId xmlns:a16="http://schemas.microsoft.com/office/drawing/2014/main" id="{006129C5-E01A-D76E-B066-C81D173E76A5}"/>
              </a:ext>
            </a:extLst>
          </p:cNvPr>
          <p:cNvPicPr preferRelativeResize="0"/>
          <p:nvPr/>
        </p:nvPicPr>
        <p:blipFill rotWithShape="1">
          <a:blip r:embed="rId4">
            <a:alphaModFix/>
          </a:blip>
          <a:srcRect/>
          <a:stretch/>
        </p:blipFill>
        <p:spPr>
          <a:xfrm>
            <a:off x="3984410" y="251622"/>
            <a:ext cx="2694244" cy="799897"/>
          </a:xfrm>
          <a:prstGeom prst="rect">
            <a:avLst/>
          </a:prstGeom>
          <a:noFill/>
          <a:ln>
            <a:noFill/>
          </a:ln>
        </p:spPr>
      </p:pic>
      <p:pic>
        <p:nvPicPr>
          <p:cNvPr id="25" name="Google Shape;420;p13" descr="Icono De Internet. Símbolo Del Sitio Web. Signo Del Mundo ...">
            <a:hlinkClick r:id="rId5"/>
            <a:extLst>
              <a:ext uri="{FF2B5EF4-FFF2-40B4-BE49-F238E27FC236}">
                <a16:creationId xmlns:a16="http://schemas.microsoft.com/office/drawing/2014/main" id="{FDCD5396-B057-3D08-72FC-294FB4DAE50D}"/>
              </a:ext>
            </a:extLst>
          </p:cNvPr>
          <p:cNvPicPr preferRelativeResize="0"/>
          <p:nvPr/>
        </p:nvPicPr>
        <p:blipFill rotWithShape="1">
          <a:blip r:embed="rId6">
            <a:clrChange>
              <a:clrFrom>
                <a:srgbClr val="FEFEFE"/>
              </a:clrFrom>
              <a:clrTo>
                <a:srgbClr val="FEFEFE">
                  <a:alpha val="0"/>
                </a:srgbClr>
              </a:clrTo>
            </a:clrChange>
            <a:alphaModFix/>
          </a:blip>
          <a:srcRect/>
          <a:stretch/>
        </p:blipFill>
        <p:spPr>
          <a:xfrm>
            <a:off x="1101878" y="6629400"/>
            <a:ext cx="427421" cy="427421"/>
          </a:xfrm>
          <a:prstGeom prst="rect">
            <a:avLst/>
          </a:prstGeom>
          <a:noFill/>
          <a:ln>
            <a:noFill/>
          </a:ln>
        </p:spPr>
      </p:pic>
      <p:pic>
        <p:nvPicPr>
          <p:cNvPr id="26" name="Google Shape;421;p13" descr="Logotipo De Icono De Facebook Fotografía editorial ...">
            <a:hlinkClick r:id="rId7"/>
            <a:extLst>
              <a:ext uri="{FF2B5EF4-FFF2-40B4-BE49-F238E27FC236}">
                <a16:creationId xmlns:a16="http://schemas.microsoft.com/office/drawing/2014/main" id="{CCBBF755-D980-EB4C-6D97-722B21269201}"/>
              </a:ext>
            </a:extLst>
          </p:cNvPr>
          <p:cNvPicPr preferRelativeResize="0"/>
          <p:nvPr/>
        </p:nvPicPr>
        <p:blipFill rotWithShape="1">
          <a:blip r:embed="rId8">
            <a:alphaModFix/>
          </a:blip>
          <a:srcRect/>
          <a:stretch/>
        </p:blipFill>
        <p:spPr>
          <a:xfrm>
            <a:off x="1127736" y="7232591"/>
            <a:ext cx="391163" cy="391163"/>
          </a:xfrm>
          <a:prstGeom prst="rect">
            <a:avLst/>
          </a:prstGeom>
          <a:noFill/>
          <a:ln>
            <a:noFill/>
          </a:ln>
        </p:spPr>
      </p:pic>
      <p:pic>
        <p:nvPicPr>
          <p:cNvPr id="27" name="Google Shape;422;p13">
            <a:hlinkClick r:id="rId9"/>
            <a:extLst>
              <a:ext uri="{FF2B5EF4-FFF2-40B4-BE49-F238E27FC236}">
                <a16:creationId xmlns:a16="http://schemas.microsoft.com/office/drawing/2014/main" id="{30F2A878-B8D9-A35B-0BB1-857CE6114DEC}"/>
              </a:ext>
            </a:extLst>
          </p:cNvPr>
          <p:cNvPicPr preferRelativeResize="0"/>
          <p:nvPr/>
        </p:nvPicPr>
        <p:blipFill rotWithShape="1">
          <a:blip r:embed="rId10">
            <a:alphaModFix/>
          </a:blip>
          <a:srcRect/>
          <a:stretch/>
        </p:blipFill>
        <p:spPr>
          <a:xfrm>
            <a:off x="1166950" y="8410418"/>
            <a:ext cx="352582" cy="352582"/>
          </a:xfrm>
          <a:prstGeom prst="rect">
            <a:avLst/>
          </a:prstGeom>
          <a:noFill/>
          <a:ln>
            <a:noFill/>
          </a:ln>
        </p:spPr>
      </p:pic>
      <p:pic>
        <p:nvPicPr>
          <p:cNvPr id="28" name="Google Shape;423;p13" descr="Curso de Redes Sociales en Marbella">
            <a:hlinkClick r:id="rId11"/>
            <a:extLst>
              <a:ext uri="{FF2B5EF4-FFF2-40B4-BE49-F238E27FC236}">
                <a16:creationId xmlns:a16="http://schemas.microsoft.com/office/drawing/2014/main" id="{EDE717B2-2E25-0000-58CB-21F8A47BB8BA}"/>
              </a:ext>
            </a:extLst>
          </p:cNvPr>
          <p:cNvPicPr preferRelativeResize="0"/>
          <p:nvPr/>
        </p:nvPicPr>
        <p:blipFill rotWithShape="1">
          <a:blip r:embed="rId12">
            <a:alphaModFix/>
          </a:blip>
          <a:srcRect/>
          <a:stretch/>
        </p:blipFill>
        <p:spPr>
          <a:xfrm>
            <a:off x="1153721" y="4849036"/>
            <a:ext cx="344894" cy="334306"/>
          </a:xfrm>
          <a:prstGeom prst="rect">
            <a:avLst/>
          </a:prstGeom>
          <a:noFill/>
          <a:ln>
            <a:noFill/>
          </a:ln>
        </p:spPr>
      </p:pic>
      <p:pic>
        <p:nvPicPr>
          <p:cNvPr id="29" name="Google Shape;424;p13" descr="Iconos de computadora de redes sociales, logotipo, redes sociales, azul,  logo png | PNGEgg">
            <a:hlinkClick r:id="rId13"/>
            <a:extLst>
              <a:ext uri="{FF2B5EF4-FFF2-40B4-BE49-F238E27FC236}">
                <a16:creationId xmlns:a16="http://schemas.microsoft.com/office/drawing/2014/main" id="{D302699B-3E3C-F32F-CFFA-3FA99A645266}"/>
              </a:ext>
            </a:extLst>
          </p:cNvPr>
          <p:cNvPicPr preferRelativeResize="0"/>
          <p:nvPr/>
        </p:nvPicPr>
        <p:blipFill rotWithShape="1">
          <a:blip r:embed="rId14">
            <a:alphaModFix/>
          </a:blip>
          <a:srcRect l="14330" r="13977"/>
          <a:stretch/>
        </p:blipFill>
        <p:spPr>
          <a:xfrm>
            <a:off x="1142250" y="7863128"/>
            <a:ext cx="379851" cy="352582"/>
          </a:xfrm>
          <a:prstGeom prst="rect">
            <a:avLst/>
          </a:prstGeom>
          <a:noFill/>
          <a:ln>
            <a:noFill/>
          </a:ln>
        </p:spPr>
      </p:pic>
      <p:pic>
        <p:nvPicPr>
          <p:cNvPr id="30" name="Google Shape;426;p13" descr="Íconos de correo electronico en SVG, PNG, AI para descargar">
            <a:hlinkClick r:id="rId15"/>
            <a:extLst>
              <a:ext uri="{FF2B5EF4-FFF2-40B4-BE49-F238E27FC236}">
                <a16:creationId xmlns:a16="http://schemas.microsoft.com/office/drawing/2014/main" id="{9D566CB3-7F9B-E9CF-AEE3-7F6D6D6AB1B3}"/>
              </a:ext>
            </a:extLst>
          </p:cNvPr>
          <p:cNvPicPr preferRelativeResize="0"/>
          <p:nvPr/>
        </p:nvPicPr>
        <p:blipFill rotWithShape="1">
          <a:blip r:embed="rId16">
            <a:alphaModFix/>
          </a:blip>
          <a:srcRect/>
          <a:stretch/>
        </p:blipFill>
        <p:spPr>
          <a:xfrm flipH="1">
            <a:off x="1111667" y="5336428"/>
            <a:ext cx="397472" cy="397472"/>
          </a:xfrm>
          <a:prstGeom prst="rect">
            <a:avLst/>
          </a:prstGeom>
          <a:noFill/>
          <a:ln>
            <a:noFill/>
          </a:ln>
        </p:spPr>
      </p:pic>
      <p:sp>
        <p:nvSpPr>
          <p:cNvPr id="31" name="Google Shape;427;p13">
            <a:extLst>
              <a:ext uri="{FF2B5EF4-FFF2-40B4-BE49-F238E27FC236}">
                <a16:creationId xmlns:a16="http://schemas.microsoft.com/office/drawing/2014/main" id="{B7FFD926-05EE-2DCA-914B-53DAAA5583F7}"/>
              </a:ext>
            </a:extLst>
          </p:cNvPr>
          <p:cNvSpPr txBox="1"/>
          <p:nvPr/>
        </p:nvSpPr>
        <p:spPr>
          <a:xfrm>
            <a:off x="1532704" y="8455432"/>
            <a:ext cx="5227378" cy="253885"/>
          </a:xfrm>
          <a:prstGeom prst="rect">
            <a:avLst/>
          </a:prstGeom>
          <a:noFill/>
          <a:ln>
            <a:noFill/>
          </a:ln>
        </p:spPr>
        <p:txBody>
          <a:bodyPr spcFirstLastPara="1" wrap="square" lIns="68569" tIns="34275" rIns="68569" bIns="34275" anchor="t" anchorCtr="0">
            <a:spAutoFit/>
          </a:bodyPr>
          <a:lstStyle/>
          <a:p>
            <a:r>
              <a:rPr lang="es-ES" sz="1200" u="sng" dirty="0">
                <a:latin typeface="Arial" panose="020B0604020202020204" pitchFamily="34" charset="0"/>
                <a:ea typeface="Calibri"/>
                <a:cs typeface="Arial" panose="020B0604020202020204" pitchFamily="34" charset="0"/>
                <a:sym typeface="Calibri"/>
                <a:hlinkClick r:id="rId9">
                  <a:extLst>
                    <a:ext uri="{A12FA001-AC4F-418D-AE19-62706E023703}">
                      <ahyp:hlinkClr xmlns:ahyp="http://schemas.microsoft.com/office/drawing/2018/hyperlinkcolor" xmlns="" val="tx"/>
                    </a:ext>
                  </a:extLst>
                </a:hlinkClick>
              </a:rPr>
              <a:t>I.U. Colegio Mayor de Antioquia (@iucolmayor)</a:t>
            </a:r>
            <a:endParaRPr sz="1200" dirty="0">
              <a:latin typeface="Arial" panose="020B0604020202020204" pitchFamily="34" charset="0"/>
              <a:ea typeface="Calibri"/>
              <a:cs typeface="Arial" panose="020B0604020202020204" pitchFamily="34" charset="0"/>
              <a:sym typeface="Calibri"/>
            </a:endParaRPr>
          </a:p>
        </p:txBody>
      </p:sp>
      <p:sp>
        <p:nvSpPr>
          <p:cNvPr id="32" name="Google Shape;428;p13">
            <a:extLst>
              <a:ext uri="{FF2B5EF4-FFF2-40B4-BE49-F238E27FC236}">
                <a16:creationId xmlns:a16="http://schemas.microsoft.com/office/drawing/2014/main" id="{E89FAD01-E163-AF2D-CE0A-DB5EED83C6FA}"/>
              </a:ext>
            </a:extLst>
          </p:cNvPr>
          <p:cNvSpPr txBox="1"/>
          <p:nvPr/>
        </p:nvSpPr>
        <p:spPr>
          <a:xfrm>
            <a:off x="1532704" y="6741133"/>
            <a:ext cx="4284948" cy="253885"/>
          </a:xfrm>
          <a:prstGeom prst="rect">
            <a:avLst/>
          </a:prstGeom>
          <a:noFill/>
          <a:ln>
            <a:noFill/>
          </a:ln>
        </p:spPr>
        <p:txBody>
          <a:bodyPr spcFirstLastPara="1" wrap="square" lIns="68569" tIns="34275" rIns="68569" bIns="34275" anchor="t" anchorCtr="0">
            <a:spAutoFit/>
          </a:bodyPr>
          <a:lstStyle/>
          <a:p>
            <a:r>
              <a:rPr lang="es-ES" sz="1200" u="sng">
                <a:latin typeface="Arial" panose="020B0604020202020204" pitchFamily="34" charset="0"/>
                <a:ea typeface="Calibri"/>
                <a:cs typeface="Arial" panose="020B0604020202020204" pitchFamily="34" charset="0"/>
                <a:sym typeface="Calibri"/>
                <a:hlinkClick r:id="rId5">
                  <a:extLst>
                    <a:ext uri="{A12FA001-AC4F-418D-AE19-62706E023703}">
                      <ahyp:hlinkClr xmlns:ahyp="http://schemas.microsoft.com/office/drawing/2018/hyperlinkcolor" xmlns="" val="tx"/>
                    </a:ext>
                  </a:extLst>
                </a:hlinkClick>
              </a:rPr>
              <a:t>https://www.colmayor.edu.co/</a:t>
            </a:r>
            <a:r>
              <a:rPr lang="es-ES" sz="1200">
                <a:latin typeface="Arial" panose="020B0604020202020204" pitchFamily="34" charset="0"/>
                <a:ea typeface="Calibri"/>
                <a:cs typeface="Arial" panose="020B0604020202020204" pitchFamily="34" charset="0"/>
                <a:sym typeface="Calibri"/>
              </a:rPr>
              <a:t> </a:t>
            </a:r>
            <a:endParaRPr sz="1200">
              <a:latin typeface="Arial" panose="020B0604020202020204" pitchFamily="34" charset="0"/>
              <a:cs typeface="Arial" panose="020B0604020202020204" pitchFamily="34" charset="0"/>
            </a:endParaRPr>
          </a:p>
        </p:txBody>
      </p:sp>
      <p:sp>
        <p:nvSpPr>
          <p:cNvPr id="33" name="Google Shape;429;p13">
            <a:extLst>
              <a:ext uri="{FF2B5EF4-FFF2-40B4-BE49-F238E27FC236}">
                <a16:creationId xmlns:a16="http://schemas.microsoft.com/office/drawing/2014/main" id="{4DF208E6-811F-A1C2-C648-092CD34573ED}"/>
              </a:ext>
            </a:extLst>
          </p:cNvPr>
          <p:cNvSpPr txBox="1"/>
          <p:nvPr/>
        </p:nvSpPr>
        <p:spPr>
          <a:xfrm>
            <a:off x="1527392" y="7312432"/>
            <a:ext cx="5113001" cy="253885"/>
          </a:xfrm>
          <a:prstGeom prst="rect">
            <a:avLst/>
          </a:prstGeom>
          <a:noFill/>
          <a:ln>
            <a:noFill/>
          </a:ln>
        </p:spPr>
        <p:txBody>
          <a:bodyPr spcFirstLastPara="1" wrap="square" lIns="68569" tIns="34275" rIns="68569" bIns="34275" anchor="t" anchorCtr="0">
            <a:spAutoFit/>
          </a:bodyPr>
          <a:lstStyle/>
          <a:p>
            <a:r>
              <a:rPr lang="es-ES" sz="1200" u="sng" dirty="0">
                <a:latin typeface="Arial" panose="020B0604020202020204" pitchFamily="34" charset="0"/>
                <a:ea typeface="Calibri"/>
                <a:cs typeface="Arial" panose="020B0604020202020204" pitchFamily="34" charset="0"/>
                <a:sym typeface="Calibri"/>
                <a:hlinkClick r:id="rId7">
                  <a:extLst>
                    <a:ext uri="{A12FA001-AC4F-418D-AE19-62706E023703}">
                      <ahyp:hlinkClr xmlns:ahyp="http://schemas.microsoft.com/office/drawing/2018/hyperlinkcolor" xmlns="" val="tx"/>
                    </a:ext>
                  </a:extLst>
                </a:hlinkClick>
              </a:rPr>
              <a:t>https://web.facebook.com/IUColmayor?_rdc=1&amp;_rdr</a:t>
            </a:r>
            <a:endParaRPr sz="1200" dirty="0">
              <a:latin typeface="Arial" panose="020B0604020202020204" pitchFamily="34" charset="0"/>
              <a:ea typeface="Calibri"/>
              <a:cs typeface="Arial" panose="020B0604020202020204" pitchFamily="34" charset="0"/>
              <a:sym typeface="Calibri"/>
            </a:endParaRPr>
          </a:p>
        </p:txBody>
      </p:sp>
      <p:sp>
        <p:nvSpPr>
          <p:cNvPr id="34" name="Google Shape;430;p13">
            <a:extLst>
              <a:ext uri="{FF2B5EF4-FFF2-40B4-BE49-F238E27FC236}">
                <a16:creationId xmlns:a16="http://schemas.microsoft.com/office/drawing/2014/main" id="{2DA3C725-B003-6BD8-C954-0B37EF38E55D}"/>
              </a:ext>
            </a:extLst>
          </p:cNvPr>
          <p:cNvSpPr txBox="1"/>
          <p:nvPr/>
        </p:nvSpPr>
        <p:spPr>
          <a:xfrm>
            <a:off x="1527391" y="7922032"/>
            <a:ext cx="4284948" cy="253885"/>
          </a:xfrm>
          <a:prstGeom prst="rect">
            <a:avLst/>
          </a:prstGeom>
          <a:noFill/>
          <a:ln>
            <a:noFill/>
          </a:ln>
        </p:spPr>
        <p:txBody>
          <a:bodyPr spcFirstLastPara="1" wrap="square" lIns="68569" tIns="34275" rIns="68569" bIns="34275" anchor="t" anchorCtr="0">
            <a:spAutoFit/>
          </a:bodyPr>
          <a:lstStyle/>
          <a:p>
            <a:r>
              <a:rPr lang="es-ES" sz="1200" u="sng">
                <a:latin typeface="Arial" panose="020B0604020202020204" pitchFamily="34" charset="0"/>
                <a:ea typeface="Calibri"/>
                <a:cs typeface="Arial" panose="020B0604020202020204" pitchFamily="34" charset="0"/>
                <a:sym typeface="Calibri"/>
                <a:hlinkClick r:id="rId13">
                  <a:extLst>
                    <a:ext uri="{A12FA001-AC4F-418D-AE19-62706E023703}">
                      <ahyp:hlinkClr xmlns:ahyp="http://schemas.microsoft.com/office/drawing/2018/hyperlinkcolor" xmlns="" val="tx"/>
                    </a:ext>
                  </a:extLst>
                </a:hlinkClick>
              </a:rPr>
              <a:t>https://twitter.com/iucolmayor</a:t>
            </a:r>
            <a:endParaRPr sz="1200">
              <a:latin typeface="Arial" panose="020B0604020202020204" pitchFamily="34" charset="0"/>
              <a:ea typeface="Calibri"/>
              <a:cs typeface="Arial" panose="020B0604020202020204" pitchFamily="34" charset="0"/>
              <a:sym typeface="Calibri"/>
            </a:endParaRPr>
          </a:p>
        </p:txBody>
      </p:sp>
      <p:sp>
        <p:nvSpPr>
          <p:cNvPr id="35" name="Google Shape;431;p13">
            <a:extLst>
              <a:ext uri="{FF2B5EF4-FFF2-40B4-BE49-F238E27FC236}">
                <a16:creationId xmlns:a16="http://schemas.microsoft.com/office/drawing/2014/main" id="{57D470CC-33DC-7DED-C307-642F5AE09933}"/>
              </a:ext>
            </a:extLst>
          </p:cNvPr>
          <p:cNvSpPr txBox="1"/>
          <p:nvPr/>
        </p:nvSpPr>
        <p:spPr>
          <a:xfrm>
            <a:off x="1503848" y="4885059"/>
            <a:ext cx="4283962" cy="315441"/>
          </a:xfrm>
          <a:prstGeom prst="rect">
            <a:avLst/>
          </a:prstGeom>
          <a:noFill/>
          <a:ln>
            <a:noFill/>
          </a:ln>
        </p:spPr>
        <p:txBody>
          <a:bodyPr spcFirstLastPara="1" wrap="square" lIns="68569" tIns="34275" rIns="68569" bIns="34275" anchor="t" anchorCtr="0">
            <a:spAutoFit/>
          </a:bodyPr>
          <a:lstStyle/>
          <a:p>
            <a:r>
              <a:rPr lang="es-ES" sz="1600" u="sng" dirty="0">
                <a:solidFill>
                  <a:schemeClr val="bg1"/>
                </a:solidFill>
                <a:latin typeface="Arial" panose="020B0604020202020204" pitchFamily="34" charset="0"/>
                <a:ea typeface="Calibri"/>
                <a:cs typeface="Arial" panose="020B0604020202020204" pitchFamily="34" charset="0"/>
                <a:sym typeface="Calibri"/>
                <a:hlinkClick r:id="rId17">
                  <a:extLst>
                    <a:ext uri="{A12FA001-AC4F-418D-AE19-62706E023703}">
                      <ahyp:hlinkClr xmlns:ahyp="http://schemas.microsoft.com/office/drawing/2018/hyperlinkcolor" xmlns="" val="tx"/>
                    </a:ext>
                  </a:extLst>
                </a:hlinkClick>
              </a:rPr>
              <a:t>https://www.youtube.com/@colmayor4514</a:t>
            </a:r>
            <a:endParaRPr sz="1600" dirty="0">
              <a:solidFill>
                <a:schemeClr val="bg1"/>
              </a:solidFill>
              <a:latin typeface="Arial" panose="020B0604020202020204" pitchFamily="34" charset="0"/>
              <a:ea typeface="Calibri"/>
              <a:cs typeface="Arial" panose="020B0604020202020204" pitchFamily="34" charset="0"/>
              <a:sym typeface="Calibri"/>
            </a:endParaRPr>
          </a:p>
        </p:txBody>
      </p:sp>
      <p:sp>
        <p:nvSpPr>
          <p:cNvPr id="36" name="Google Shape;432;p13">
            <a:extLst>
              <a:ext uri="{FF2B5EF4-FFF2-40B4-BE49-F238E27FC236}">
                <a16:creationId xmlns:a16="http://schemas.microsoft.com/office/drawing/2014/main" id="{DFBC53B6-36D8-C5E5-5230-F465CF6FA5E2}"/>
              </a:ext>
            </a:extLst>
          </p:cNvPr>
          <p:cNvSpPr txBox="1"/>
          <p:nvPr/>
        </p:nvSpPr>
        <p:spPr>
          <a:xfrm>
            <a:off x="1515230" y="5405587"/>
            <a:ext cx="4921800" cy="315441"/>
          </a:xfrm>
          <a:prstGeom prst="rect">
            <a:avLst/>
          </a:prstGeom>
          <a:noFill/>
          <a:ln>
            <a:noFill/>
          </a:ln>
        </p:spPr>
        <p:txBody>
          <a:bodyPr spcFirstLastPara="1" wrap="square" lIns="68569" tIns="34275" rIns="68569" bIns="34275" anchor="t" anchorCtr="0">
            <a:spAutoFit/>
          </a:bodyPr>
          <a:lstStyle/>
          <a:p>
            <a:r>
              <a:rPr lang="es-ES" sz="1600" u="sng" dirty="0">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xmlns="" val="tx"/>
                    </a:ext>
                  </a:extLst>
                </a:hlinkClick>
              </a:rPr>
              <a:t>colmayorsostenibleyresiliente@colmayor.edu.co</a:t>
            </a:r>
            <a:endParaRPr sz="1600" dirty="0">
              <a:latin typeface="Arial" panose="020B0604020202020204" pitchFamily="34" charset="0"/>
              <a:cs typeface="Arial" panose="020B0604020202020204" pitchFamily="34" charset="0"/>
            </a:endParaRPr>
          </a:p>
        </p:txBody>
      </p:sp>
      <p:pic>
        <p:nvPicPr>
          <p:cNvPr id="37" name="Google Shape;439;p14">
            <a:extLst>
              <a:ext uri="{FF2B5EF4-FFF2-40B4-BE49-F238E27FC236}">
                <a16:creationId xmlns:a16="http://schemas.microsoft.com/office/drawing/2014/main" id="{5194A69F-5052-7A06-85CB-11CC579B7F22}"/>
              </a:ext>
            </a:extLst>
          </p:cNvPr>
          <p:cNvPicPr preferRelativeResize="0"/>
          <p:nvPr/>
        </p:nvPicPr>
        <p:blipFill rotWithShape="1">
          <a:blip r:embed="rId18">
            <a:alphaModFix/>
          </a:blip>
          <a:srcRect l="30185" t="8109" r="30007" b="21849"/>
          <a:stretch/>
        </p:blipFill>
        <p:spPr>
          <a:xfrm>
            <a:off x="404266" y="1251683"/>
            <a:ext cx="2110334" cy="2013572"/>
          </a:xfrm>
          <a:prstGeom prst="ellipse">
            <a:avLst/>
          </a:prstGeom>
          <a:ln>
            <a:noFill/>
          </a:ln>
          <a:effectLst>
            <a:softEdge rad="112500"/>
          </a:effectLst>
        </p:spPr>
      </p:pic>
      <p:sp>
        <p:nvSpPr>
          <p:cNvPr id="38" name="Rectángulo 37"/>
          <p:cNvSpPr/>
          <p:nvPr/>
        </p:nvSpPr>
        <p:spPr>
          <a:xfrm>
            <a:off x="1556791" y="5788229"/>
            <a:ext cx="5083602" cy="830997"/>
          </a:xfrm>
          <a:prstGeom prst="rect">
            <a:avLst/>
          </a:prstGeom>
        </p:spPr>
        <p:txBody>
          <a:bodyPr wrap="square">
            <a:spAutoFit/>
          </a:bodyPr>
          <a:lstStyle/>
          <a:p>
            <a:pPr algn="just"/>
            <a:r>
              <a:rPr lang="en-US" sz="1600" dirty="0">
                <a:latin typeface="Arial" panose="020B0604020202020204" pitchFamily="34" charset="0"/>
                <a:cs typeface="Arial" panose="020B0604020202020204" pitchFamily="34" charset="0"/>
                <a:hlinkClick r:id="rId19"/>
              </a:rPr>
              <a:t>https://www.colmayor.edu.co/institucional/planeacion-institucional/programa-institucional-de-gestion-del-riesgo-de-desastres/</a:t>
            </a:r>
            <a:endParaRPr lang="en-US" sz="1600" dirty="0">
              <a:latin typeface="Arial" panose="020B0604020202020204" pitchFamily="34" charset="0"/>
              <a:cs typeface="Arial" panose="020B0604020202020204" pitchFamily="34" charset="0"/>
            </a:endParaRPr>
          </a:p>
        </p:txBody>
      </p:sp>
      <p:pic>
        <p:nvPicPr>
          <p:cNvPr id="39" name="Google Shape;142;p3" descr="Enlace De Dibujos Animados PNG Imágenes Transparentes - Pngtree">
            <a:extLst>
              <a:ext uri="{FF2B5EF4-FFF2-40B4-BE49-F238E27FC236}">
                <a16:creationId xmlns:a16="http://schemas.microsoft.com/office/drawing/2014/main" id="{424F530A-87C6-177F-7091-87F5BC0E1593}"/>
              </a:ext>
            </a:extLst>
          </p:cNvPr>
          <p:cNvPicPr preferRelativeResize="0"/>
          <p:nvPr/>
        </p:nvPicPr>
        <p:blipFill rotWithShape="1">
          <a:blip r:embed="rId20">
            <a:alphaModFix/>
            <a:duotone>
              <a:schemeClr val="accent5">
                <a:shade val="45000"/>
                <a:satMod val="135000"/>
              </a:schemeClr>
              <a:prstClr val="white"/>
            </a:duotone>
          </a:blip>
          <a:srcRect/>
          <a:stretch/>
        </p:blipFill>
        <p:spPr>
          <a:xfrm>
            <a:off x="1054922" y="5757164"/>
            <a:ext cx="536789" cy="53678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7">
            <a:extLst>
              <a:ext uri="{FF2B5EF4-FFF2-40B4-BE49-F238E27FC236}">
                <a16:creationId xmlns:a16="http://schemas.microsoft.com/office/drawing/2014/main" id="{6DE34F88-B918-5EBE-B9A0-0CB64D9D7C7F}"/>
              </a:ext>
            </a:extLst>
          </p:cNvPr>
          <p:cNvSpPr/>
          <p:nvPr/>
        </p:nvSpPr>
        <p:spPr>
          <a:xfrm>
            <a:off x="307763" y="4042804"/>
            <a:ext cx="2937291" cy="625056"/>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34" name="Freeform 7">
            <a:extLst>
              <a:ext uri="{FF2B5EF4-FFF2-40B4-BE49-F238E27FC236}">
                <a16:creationId xmlns:a16="http://schemas.microsoft.com/office/drawing/2014/main" id="{C62EC6C6-3A3B-865B-71FB-3259DCCBF6F7}"/>
              </a:ext>
            </a:extLst>
          </p:cNvPr>
          <p:cNvSpPr/>
          <p:nvPr/>
        </p:nvSpPr>
        <p:spPr>
          <a:xfrm>
            <a:off x="385762" y="7825401"/>
            <a:ext cx="6460204" cy="1154420"/>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26" name="Freeform 13">
            <a:extLst>
              <a:ext uri="{FF2B5EF4-FFF2-40B4-BE49-F238E27FC236}">
                <a16:creationId xmlns:a16="http://schemas.microsoft.com/office/drawing/2014/main" id="{D579AB21-C59F-4166-203D-27F8423291CD}"/>
              </a:ext>
            </a:extLst>
          </p:cNvPr>
          <p:cNvSpPr/>
          <p:nvPr/>
        </p:nvSpPr>
        <p:spPr>
          <a:xfrm>
            <a:off x="4821424" y="1176786"/>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pic>
        <p:nvPicPr>
          <p:cNvPr id="27" name="Google Shape;89;p1">
            <a:extLst>
              <a:ext uri="{FF2B5EF4-FFF2-40B4-BE49-F238E27FC236}">
                <a16:creationId xmlns:a16="http://schemas.microsoft.com/office/drawing/2014/main" id="{823632D4-98AD-E6AA-7AF6-030A7434C044}"/>
              </a:ext>
            </a:extLst>
          </p:cNvPr>
          <p:cNvPicPr preferRelativeResize="0"/>
          <p:nvPr/>
        </p:nvPicPr>
        <p:blipFill rotWithShape="1">
          <a:blip r:embed="rId3">
            <a:alphaModFix/>
          </a:blip>
          <a:srcRect/>
          <a:stretch/>
        </p:blipFill>
        <p:spPr>
          <a:xfrm>
            <a:off x="3890706" y="252312"/>
            <a:ext cx="2694244" cy="834832"/>
          </a:xfrm>
          <a:prstGeom prst="rect">
            <a:avLst/>
          </a:prstGeom>
          <a:noFill/>
          <a:ln>
            <a:noFill/>
          </a:ln>
        </p:spPr>
      </p:pic>
      <p:sp>
        <p:nvSpPr>
          <p:cNvPr id="29" name="Freeform 7">
            <a:extLst>
              <a:ext uri="{FF2B5EF4-FFF2-40B4-BE49-F238E27FC236}">
                <a16:creationId xmlns:a16="http://schemas.microsoft.com/office/drawing/2014/main" id="{BAA6359A-4743-FFAC-8F3E-7EE0A21845E9}"/>
              </a:ext>
            </a:extLst>
          </p:cNvPr>
          <p:cNvSpPr/>
          <p:nvPr/>
        </p:nvSpPr>
        <p:spPr>
          <a:xfrm rot="21175489">
            <a:off x="471737" y="17091"/>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45654"/>
          </a:solidFill>
        </p:spPr>
        <p:txBody>
          <a:bodyPr/>
          <a:lstStyle/>
          <a:p>
            <a:endParaRPr lang="es-CO" dirty="0"/>
          </a:p>
        </p:txBody>
      </p:sp>
      <p:sp>
        <p:nvSpPr>
          <p:cNvPr id="25" name="Freeform 7">
            <a:extLst>
              <a:ext uri="{FF2B5EF4-FFF2-40B4-BE49-F238E27FC236}">
                <a16:creationId xmlns:a16="http://schemas.microsoft.com/office/drawing/2014/main" id="{0741A4B4-9677-9388-0BF5-5254CF21FC4B}"/>
              </a:ext>
            </a:extLst>
          </p:cNvPr>
          <p:cNvSpPr/>
          <p:nvPr/>
        </p:nvSpPr>
        <p:spPr>
          <a:xfrm>
            <a:off x="-9940" y="0"/>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17" name="Freeform 7">
            <a:extLst>
              <a:ext uri="{FF2B5EF4-FFF2-40B4-BE49-F238E27FC236}">
                <a16:creationId xmlns:a16="http://schemas.microsoft.com/office/drawing/2014/main" id="{0F250380-0434-74A1-8596-6D08FCE369C5}"/>
              </a:ext>
            </a:extLst>
          </p:cNvPr>
          <p:cNvSpPr/>
          <p:nvPr/>
        </p:nvSpPr>
        <p:spPr>
          <a:xfrm>
            <a:off x="158178" y="206828"/>
            <a:ext cx="3419833" cy="1192897"/>
          </a:xfrm>
          <a:custGeom>
            <a:avLst/>
            <a:gdLst/>
            <a:ahLst/>
            <a:cxnLst/>
            <a:rect l="l" t="t" r="r" b="b"/>
            <a:pathLst>
              <a:path w="2275016" h="2197570">
                <a:moveTo>
                  <a:pt x="0" y="0"/>
                </a:moveTo>
                <a:lnTo>
                  <a:pt x="2275016" y="0"/>
                </a:lnTo>
                <a:lnTo>
                  <a:pt x="2275016" y="2197570"/>
                </a:lnTo>
                <a:lnTo>
                  <a:pt x="0" y="2197570"/>
                </a:lnTo>
                <a:close/>
              </a:path>
            </a:pathLst>
          </a:custGeom>
          <a:solidFill>
            <a:srgbClr val="FFC000">
              <a:alpha val="43137"/>
            </a:srgbClr>
          </a:solidFill>
        </p:spPr>
        <p:txBody>
          <a:bodyPr/>
          <a:lstStyle/>
          <a:p>
            <a:endParaRPr lang="es-CO" dirty="0"/>
          </a:p>
        </p:txBody>
      </p:sp>
      <p:sp>
        <p:nvSpPr>
          <p:cNvPr id="18" name="TextBox 8">
            <a:extLst>
              <a:ext uri="{FF2B5EF4-FFF2-40B4-BE49-F238E27FC236}">
                <a16:creationId xmlns:a16="http://schemas.microsoft.com/office/drawing/2014/main" id="{0FF3616A-F241-1AC8-F5AD-E3EBE3F6AF59}"/>
              </a:ext>
            </a:extLst>
          </p:cNvPr>
          <p:cNvSpPr txBox="1"/>
          <p:nvPr/>
        </p:nvSpPr>
        <p:spPr>
          <a:xfrm>
            <a:off x="173672" y="197888"/>
            <a:ext cx="1262392" cy="447525"/>
          </a:xfrm>
          <a:prstGeom prst="rect">
            <a:avLst/>
          </a:prstGeom>
        </p:spPr>
        <p:txBody>
          <a:bodyPr lIns="19050" tIns="19050" rIns="19050" bIns="19050" rtlCol="0" anchor="ctr"/>
          <a:lstStyle/>
          <a:p>
            <a:pPr algn="ctr">
              <a:lnSpc>
                <a:spcPts val="1208"/>
              </a:lnSpc>
            </a:pPr>
            <a:endParaRPr sz="378"/>
          </a:p>
        </p:txBody>
      </p:sp>
      <p:pic>
        <p:nvPicPr>
          <p:cNvPr id="32" name="Google Shape;142;p3" descr="Enlace De Dibujos Animados PNG Imágenes Transparentes - Pngtree">
            <a:extLst>
              <a:ext uri="{FF2B5EF4-FFF2-40B4-BE49-F238E27FC236}">
                <a16:creationId xmlns:a16="http://schemas.microsoft.com/office/drawing/2014/main" id="{424F530A-87C6-177F-7091-87F5BC0E1593}"/>
              </a:ext>
            </a:extLst>
          </p:cNvPr>
          <p:cNvPicPr preferRelativeResize="0"/>
          <p:nvPr/>
        </p:nvPicPr>
        <p:blipFill rotWithShape="1">
          <a:blip r:embed="rId4">
            <a:alphaModFix/>
            <a:duotone>
              <a:schemeClr val="accent5">
                <a:shade val="45000"/>
                <a:satMod val="135000"/>
              </a:schemeClr>
              <a:prstClr val="white"/>
            </a:duotone>
          </a:blip>
          <a:srcRect/>
          <a:stretch/>
        </p:blipFill>
        <p:spPr>
          <a:xfrm>
            <a:off x="3750976" y="8106030"/>
            <a:ext cx="536789" cy="536789"/>
          </a:xfrm>
          <a:prstGeom prst="rect">
            <a:avLst/>
          </a:prstGeom>
          <a:noFill/>
          <a:ln>
            <a:noFill/>
          </a:ln>
        </p:spPr>
      </p:pic>
      <p:sp>
        <p:nvSpPr>
          <p:cNvPr id="33" name="Google Shape;96;p2">
            <a:extLst>
              <a:ext uri="{FF2B5EF4-FFF2-40B4-BE49-F238E27FC236}">
                <a16:creationId xmlns:a16="http://schemas.microsoft.com/office/drawing/2014/main" id="{19775D00-914A-1713-9790-11E056459FD4}"/>
              </a:ext>
            </a:extLst>
          </p:cNvPr>
          <p:cNvSpPr txBox="1"/>
          <p:nvPr/>
        </p:nvSpPr>
        <p:spPr>
          <a:xfrm>
            <a:off x="2472904" y="7926984"/>
            <a:ext cx="4112046" cy="253885"/>
          </a:xfrm>
          <a:prstGeom prst="rect">
            <a:avLst/>
          </a:prstGeom>
          <a:noFill/>
          <a:ln>
            <a:noFill/>
          </a:ln>
        </p:spPr>
        <p:txBody>
          <a:bodyPr spcFirstLastPara="1" wrap="square" lIns="68569" tIns="34275" rIns="68569" bIns="34275" anchor="t" anchorCtr="0">
            <a:spAutoFit/>
          </a:bodyPr>
          <a:lstStyle/>
          <a:p>
            <a:pPr algn="r"/>
            <a:r>
              <a:rPr lang="es-ES" sz="1200" dirty="0">
                <a:solidFill>
                  <a:schemeClr val="bg1"/>
                </a:solidFill>
                <a:latin typeface="Calibri"/>
                <a:ea typeface="Calibri"/>
                <a:cs typeface="Calibri"/>
                <a:sym typeface="Calibri"/>
              </a:rPr>
              <a:t>Conoce más sobre nuestro </a:t>
            </a:r>
            <a:r>
              <a:rPr lang="es-ES" sz="1200" dirty="0" smtClean="0">
                <a:solidFill>
                  <a:schemeClr val="bg1"/>
                </a:solidFill>
                <a:latin typeface="Calibri"/>
                <a:ea typeface="Calibri"/>
                <a:cs typeface="Calibri"/>
                <a:sym typeface="Calibri"/>
              </a:rPr>
              <a:t>Programa </a:t>
            </a:r>
            <a:r>
              <a:rPr lang="es-ES" sz="1200" dirty="0">
                <a:solidFill>
                  <a:schemeClr val="bg1"/>
                </a:solidFill>
                <a:latin typeface="Calibri"/>
                <a:ea typeface="Calibri"/>
                <a:cs typeface="Calibri"/>
                <a:sym typeface="Calibri"/>
              </a:rPr>
              <a:t>en el </a:t>
            </a:r>
            <a:r>
              <a:rPr lang="es-ES" sz="1200" dirty="0">
                <a:solidFill>
                  <a:schemeClr val="bg1"/>
                </a:solidFill>
                <a:latin typeface="Calibri" panose="020F0502020204030204" pitchFamily="34" charset="0"/>
                <a:cs typeface="Calibri" panose="020F0502020204030204" pitchFamily="34" charset="0"/>
              </a:rPr>
              <a:t>siguiente enlace:</a:t>
            </a:r>
            <a:endParaRPr sz="1200" dirty="0">
              <a:solidFill>
                <a:schemeClr val="bg1"/>
              </a:solidFill>
              <a:latin typeface="Calibri"/>
              <a:ea typeface="Calibri"/>
              <a:cs typeface="Calibri"/>
              <a:sym typeface="Calibri"/>
            </a:endParaRPr>
          </a:p>
        </p:txBody>
      </p:sp>
      <p:sp>
        <p:nvSpPr>
          <p:cNvPr id="2" name="Google Shape;147;p4">
            <a:extLst>
              <a:ext uri="{FF2B5EF4-FFF2-40B4-BE49-F238E27FC236}">
                <a16:creationId xmlns:a16="http://schemas.microsoft.com/office/drawing/2014/main" id="{1CAA9A3E-834D-8995-184C-90F5F3770149}"/>
              </a:ext>
            </a:extLst>
          </p:cNvPr>
          <p:cNvSpPr txBox="1"/>
          <p:nvPr/>
        </p:nvSpPr>
        <p:spPr>
          <a:xfrm>
            <a:off x="389266" y="1960690"/>
            <a:ext cx="6148622" cy="1792768"/>
          </a:xfrm>
          <a:prstGeom prst="rect">
            <a:avLst/>
          </a:prstGeom>
          <a:noFill/>
          <a:ln>
            <a:noFill/>
          </a:ln>
        </p:spPr>
        <p:txBody>
          <a:bodyPr spcFirstLastPara="1" wrap="square" lIns="68569" tIns="34275" rIns="68569" bIns="34275" anchor="t" anchorCtr="0">
            <a:spAutoFit/>
          </a:bodyPr>
          <a:lstStyle/>
          <a:p>
            <a:pPr algn="just"/>
            <a:r>
              <a:rPr lang="es-ES" sz="1400" dirty="0">
                <a:latin typeface="Arial" panose="020B0604020202020204" pitchFamily="34" charset="0"/>
                <a:ea typeface="Calibri"/>
                <a:cs typeface="Arial" panose="020B0604020202020204" pitchFamily="34" charset="0"/>
                <a:sym typeface="Calibri"/>
              </a:rPr>
              <a:t>En la Institución Universitaria Colegio Mayor de Antioquia se ha creado el Programa Institucional de Gestión del Riesgo de Desastres con el objetivo de integrar, de acuerdo con los lineamientos internacionales y los requerimientos normativos nacionales, un enfoque transversal y multidisciplinario de la gestión del riesgo de desastres en los procesos de desarrollo institucional y regional. Este programa involucra las áreas de docencia, investigación, extensión y proyección social en gestión del riego de desastres, con alcance en los ámbitos territorial, institucional y sectorial.</a:t>
            </a:r>
            <a:endParaRPr sz="1400" dirty="0">
              <a:latin typeface="Arial" panose="020B0604020202020204" pitchFamily="34" charset="0"/>
              <a:ea typeface="Calibri"/>
              <a:cs typeface="Arial" panose="020B0604020202020204" pitchFamily="34" charset="0"/>
              <a:sym typeface="Calibri"/>
            </a:endParaRPr>
          </a:p>
        </p:txBody>
      </p:sp>
      <p:sp>
        <p:nvSpPr>
          <p:cNvPr id="3" name="Google Shape;154;p4">
            <a:extLst>
              <a:ext uri="{FF2B5EF4-FFF2-40B4-BE49-F238E27FC236}">
                <a16:creationId xmlns:a16="http://schemas.microsoft.com/office/drawing/2014/main" id="{6AFD88A0-B0B4-3CA3-C411-8453412070AE}"/>
              </a:ext>
            </a:extLst>
          </p:cNvPr>
          <p:cNvSpPr txBox="1"/>
          <p:nvPr/>
        </p:nvSpPr>
        <p:spPr>
          <a:xfrm>
            <a:off x="218424" y="270585"/>
            <a:ext cx="3276579" cy="1177215"/>
          </a:xfrm>
          <a:prstGeom prst="rect">
            <a:avLst/>
          </a:prstGeom>
          <a:noFill/>
          <a:ln>
            <a:noFill/>
          </a:ln>
        </p:spPr>
        <p:txBody>
          <a:bodyPr spcFirstLastPara="1" wrap="square" lIns="68569" tIns="34275" rIns="68569" bIns="34275" anchor="t" anchorCtr="0">
            <a:spAutoFit/>
          </a:bodyPr>
          <a:lstStyle/>
          <a:p>
            <a:r>
              <a:rPr lang="es-ES" sz="18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 INSTITUCIONAL </a:t>
            </a:r>
            <a:endParaRP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8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GESTIÓN DEL RIESGO DE DESASTRES  </a:t>
            </a:r>
            <a:endParaRP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Google Shape;155;p4">
            <a:extLst>
              <a:ext uri="{FF2B5EF4-FFF2-40B4-BE49-F238E27FC236}">
                <a16:creationId xmlns:a16="http://schemas.microsoft.com/office/drawing/2014/main" id="{0116DDBC-B4F4-B98D-2399-0081BDAEC103}"/>
              </a:ext>
            </a:extLst>
          </p:cNvPr>
          <p:cNvSpPr txBox="1"/>
          <p:nvPr/>
        </p:nvSpPr>
        <p:spPr>
          <a:xfrm>
            <a:off x="4206414" y="8243866"/>
            <a:ext cx="2302277" cy="238497"/>
          </a:xfrm>
          <a:prstGeom prst="rect">
            <a:avLst/>
          </a:prstGeom>
          <a:noFill/>
          <a:ln>
            <a:noFill/>
          </a:ln>
        </p:spPr>
        <p:txBody>
          <a:bodyPr spcFirstLastPara="1" wrap="square" lIns="68569" tIns="34275" rIns="68569" bIns="34275" anchor="t" anchorCtr="0">
            <a:spAutoFit/>
          </a:bodyPr>
          <a:lstStyle/>
          <a:p>
            <a:pPr algn="r"/>
            <a:r>
              <a:rPr lang="es-ES" sz="1100" b="1" u="sng" dirty="0">
                <a:solidFill>
                  <a:srgbClr val="00B0F0"/>
                </a:solidFill>
                <a:latin typeface="Arial" panose="020B0604020202020204" pitchFamily="34" charset="0"/>
                <a:ea typeface="Calibri"/>
                <a:cs typeface="Arial" panose="020B0604020202020204" pitchFamily="34" charset="0"/>
                <a:sym typeface="Calibri"/>
                <a:hlinkClick r:id="rId5">
                  <a:extLst>
                    <a:ext uri="{A12FA001-AC4F-418D-AE19-62706E023703}">
                      <ahyp:hlinkClr xmlns:ahyp="http://schemas.microsoft.com/office/drawing/2018/hyperlinkcolor" xmlns="" val="tx"/>
                    </a:ext>
                  </a:extLst>
                </a:hlinkClick>
              </a:rPr>
              <a:t>https://youtu.be/kG6SzFbUKz8</a:t>
            </a:r>
            <a:r>
              <a:rPr lang="es-ES" sz="1100" b="1" dirty="0">
                <a:solidFill>
                  <a:srgbClr val="00B0F0"/>
                </a:solidFill>
                <a:latin typeface="Arial" panose="020B0604020202020204" pitchFamily="34" charset="0"/>
                <a:ea typeface="Calibri"/>
                <a:cs typeface="Arial" panose="020B0604020202020204" pitchFamily="34" charset="0"/>
                <a:sym typeface="Calibri"/>
              </a:rPr>
              <a:t> </a:t>
            </a:r>
            <a:endParaRPr sz="1100" b="1" dirty="0">
              <a:solidFill>
                <a:srgbClr val="00B0F0"/>
              </a:solidFill>
              <a:latin typeface="Arial" panose="020B0604020202020204" pitchFamily="34" charset="0"/>
              <a:cs typeface="Arial" panose="020B0604020202020204" pitchFamily="34" charset="0"/>
            </a:endParaRPr>
          </a:p>
        </p:txBody>
      </p:sp>
      <p:sp>
        <p:nvSpPr>
          <p:cNvPr id="7" name="Google Shape;162;p5">
            <a:extLst>
              <a:ext uri="{FF2B5EF4-FFF2-40B4-BE49-F238E27FC236}">
                <a16:creationId xmlns:a16="http://schemas.microsoft.com/office/drawing/2014/main" id="{7DB5D31C-54F9-5853-7138-1882E8CDA653}"/>
              </a:ext>
            </a:extLst>
          </p:cNvPr>
          <p:cNvSpPr txBox="1"/>
          <p:nvPr/>
        </p:nvSpPr>
        <p:spPr>
          <a:xfrm>
            <a:off x="533400" y="4191000"/>
            <a:ext cx="2111548" cy="346218"/>
          </a:xfrm>
          <a:prstGeom prst="rect">
            <a:avLst/>
          </a:prstGeom>
          <a:noFill/>
          <a:ln>
            <a:noFill/>
          </a:ln>
        </p:spPr>
        <p:txBody>
          <a:bodyPr spcFirstLastPara="1" wrap="square" lIns="68569" tIns="34275" rIns="68569" bIns="34275" anchor="t" anchorCtr="0">
            <a:spAutoFit/>
          </a:bodyPr>
          <a:lstStyle/>
          <a:p>
            <a:r>
              <a:rPr lang="es-ES" sz="1800" b="1" dirty="0" smtClean="0">
                <a:solidFill>
                  <a:schemeClr val="lt1"/>
                </a:solidFill>
                <a:effectLst>
                  <a:outerShdw blurRad="38100" dist="38100" dir="2700000" algn="tl">
                    <a:srgbClr val="000000">
                      <a:alpha val="43137"/>
                    </a:srgbClr>
                  </a:outerShdw>
                </a:effectLst>
              </a:rPr>
              <a:t>LÍNEA DE TIEMPO </a:t>
            </a:r>
            <a:endParaRPr sz="1400" dirty="0">
              <a:effectLst>
                <a:outerShdw blurRad="38100" dist="38100" dir="2700000" algn="tl">
                  <a:srgbClr val="000000">
                    <a:alpha val="43137"/>
                  </a:srgbClr>
                </a:outerShdw>
              </a:effectLst>
            </a:endParaRPr>
          </a:p>
        </p:txBody>
      </p:sp>
      <p:sp>
        <p:nvSpPr>
          <p:cNvPr id="43" name="Freeform 13">
            <a:extLst>
              <a:ext uri="{FF2B5EF4-FFF2-40B4-BE49-F238E27FC236}">
                <a16:creationId xmlns:a16="http://schemas.microsoft.com/office/drawing/2014/main" id="{871A4B70-71B2-820A-E689-4B6E1E61CF57}"/>
              </a:ext>
            </a:extLst>
          </p:cNvPr>
          <p:cNvSpPr/>
          <p:nvPr/>
        </p:nvSpPr>
        <p:spPr>
          <a:xfrm>
            <a:off x="1427001" y="4557266"/>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51" name="Freeform 13">
            <a:extLst>
              <a:ext uri="{FF2B5EF4-FFF2-40B4-BE49-F238E27FC236}">
                <a16:creationId xmlns:a16="http://schemas.microsoft.com/office/drawing/2014/main" id="{FAEAE79C-6D5D-9FE2-B475-F8A49427A4BE}"/>
              </a:ext>
            </a:extLst>
          </p:cNvPr>
          <p:cNvSpPr/>
          <p:nvPr/>
        </p:nvSpPr>
        <p:spPr>
          <a:xfrm>
            <a:off x="-274944" y="8552326"/>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pic>
        <p:nvPicPr>
          <p:cNvPr id="1026" name="Picture 2" descr="https://www.colmayor.edu.co/wp-content/uploads/2023/11/LineaTiempoGRD-1920x83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3" y="4951742"/>
            <a:ext cx="6493259" cy="268010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72127" y="8501992"/>
            <a:ext cx="4776122" cy="430887"/>
          </a:xfrm>
          <a:prstGeom prst="rect">
            <a:avLst/>
          </a:prstGeom>
        </p:spPr>
        <p:txBody>
          <a:bodyPr wrap="square">
            <a:spAutoFit/>
          </a:bodyPr>
          <a:lstStyle/>
          <a:p>
            <a:pPr algn="r"/>
            <a:r>
              <a:rPr lang="en-US" sz="1100" b="1" dirty="0">
                <a:hlinkClick r:id="rId7"/>
              </a:rPr>
              <a:t>https://www.colmayor.edu.co/institucional/planeacion-institucional/programa-institucional-de-gestion-del-riesgo-de-desastres/</a:t>
            </a:r>
            <a:endParaRPr lang="en-US" sz="1100" b="1" dirty="0"/>
          </a:p>
        </p:txBody>
      </p:sp>
      <p:pic>
        <p:nvPicPr>
          <p:cNvPr id="20" name="Google Shape;142;p3" descr="Enlace De Dibujos Animados PNG Imágenes Transparentes - Pngtree">
            <a:extLst>
              <a:ext uri="{FF2B5EF4-FFF2-40B4-BE49-F238E27FC236}">
                <a16:creationId xmlns:a16="http://schemas.microsoft.com/office/drawing/2014/main" id="{424F530A-87C6-177F-7091-87F5BC0E1593}"/>
              </a:ext>
            </a:extLst>
          </p:cNvPr>
          <p:cNvPicPr preferRelativeResize="0"/>
          <p:nvPr/>
        </p:nvPicPr>
        <p:blipFill rotWithShape="1">
          <a:blip r:embed="rId4">
            <a:alphaModFix/>
            <a:duotone>
              <a:schemeClr val="accent5">
                <a:shade val="45000"/>
                <a:satMod val="135000"/>
              </a:schemeClr>
              <a:prstClr val="white"/>
            </a:duotone>
          </a:blip>
          <a:srcRect/>
          <a:stretch/>
        </p:blipFill>
        <p:spPr>
          <a:xfrm>
            <a:off x="1940382" y="8335199"/>
            <a:ext cx="536789" cy="536789"/>
          </a:xfrm>
          <a:prstGeom prst="rect">
            <a:avLst/>
          </a:prstGeom>
          <a:noFill/>
          <a:ln>
            <a:noFill/>
          </a:ln>
        </p:spPr>
      </p:pic>
    </p:spTree>
    <p:extLst>
      <p:ext uri="{BB962C8B-B14F-4D97-AF65-F5344CB8AC3E}">
        <p14:creationId xmlns:p14="http://schemas.microsoft.com/office/powerpoint/2010/main" val="1442163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r="10333"/>
          <a:stretch/>
        </p:blipFill>
        <p:spPr>
          <a:xfrm>
            <a:off x="1568138" y="1340059"/>
            <a:ext cx="5289862" cy="3319431"/>
          </a:xfrm>
          <a:prstGeom prst="rect">
            <a:avLst/>
          </a:prstGeom>
        </p:spPr>
      </p:pic>
      <p:sp>
        <p:nvSpPr>
          <p:cNvPr id="7" name="Freeform 7"/>
          <p:cNvSpPr/>
          <p:nvPr/>
        </p:nvSpPr>
        <p:spPr>
          <a:xfrm>
            <a:off x="0" y="1443037"/>
            <a:ext cx="2501044" cy="3128963"/>
          </a:xfrm>
          <a:custGeom>
            <a:avLst/>
            <a:gdLst/>
            <a:ahLst/>
            <a:cxnLst/>
            <a:rect l="l" t="t" r="r" b="b"/>
            <a:pathLst>
              <a:path w="1856373" h="2197570">
                <a:moveTo>
                  <a:pt x="0" y="0"/>
                </a:moveTo>
                <a:lnTo>
                  <a:pt x="1856373" y="0"/>
                </a:lnTo>
                <a:lnTo>
                  <a:pt x="1856373" y="2197570"/>
                </a:lnTo>
                <a:lnTo>
                  <a:pt x="0" y="2197570"/>
                </a:lnTo>
                <a:close/>
              </a:path>
            </a:pathLst>
          </a:custGeom>
          <a:solidFill>
            <a:srgbClr val="145654"/>
          </a:solidFill>
        </p:spPr>
      </p:sp>
      <p:grpSp>
        <p:nvGrpSpPr>
          <p:cNvPr id="12" name="Group 12"/>
          <p:cNvGrpSpPr/>
          <p:nvPr/>
        </p:nvGrpSpPr>
        <p:grpSpPr>
          <a:xfrm>
            <a:off x="0" y="4571999"/>
            <a:ext cx="1339538" cy="193396"/>
            <a:chOff x="0" y="0"/>
            <a:chExt cx="940800" cy="135828"/>
          </a:xfrm>
        </p:grpSpPr>
        <p:sp>
          <p:nvSpPr>
            <p:cNvPr id="13" name="Freeform 13"/>
            <p:cNvSpPr/>
            <p:nvPr/>
          </p:nvSpPr>
          <p:spPr>
            <a:xfrm>
              <a:off x="0" y="0"/>
              <a:ext cx="940800" cy="135828"/>
            </a:xfrm>
            <a:custGeom>
              <a:avLst/>
              <a:gdLst/>
              <a:ahLst/>
              <a:cxnLst/>
              <a:rect l="l" t="t" r="r" b="b"/>
              <a:pathLst>
                <a:path w="940800" h="135828">
                  <a:moveTo>
                    <a:pt x="0" y="0"/>
                  </a:moveTo>
                  <a:lnTo>
                    <a:pt x="940800" y="0"/>
                  </a:lnTo>
                  <a:lnTo>
                    <a:pt x="940800" y="135828"/>
                  </a:lnTo>
                  <a:lnTo>
                    <a:pt x="0" y="135828"/>
                  </a:lnTo>
                  <a:close/>
                </a:path>
              </a:pathLst>
            </a:custGeom>
            <a:solidFill>
              <a:srgbClr val="F4CE2C"/>
            </a:solidFill>
          </p:spPr>
        </p:sp>
        <p:sp>
          <p:nvSpPr>
            <p:cNvPr id="14" name="TextBox 14"/>
            <p:cNvSpPr txBox="1"/>
            <p:nvPr/>
          </p:nvSpPr>
          <p:spPr>
            <a:xfrm>
              <a:off x="0" y="-47625"/>
              <a:ext cx="812800" cy="860425"/>
            </a:xfrm>
            <a:prstGeom prst="rect">
              <a:avLst/>
            </a:prstGeom>
          </p:spPr>
          <p:txBody>
            <a:bodyPr lIns="19050" tIns="19050" rIns="19050" bIns="19050" rtlCol="0" anchor="ctr"/>
            <a:lstStyle/>
            <a:p>
              <a:pPr algn="ctr">
                <a:lnSpc>
                  <a:spcPts val="1260"/>
                </a:lnSpc>
              </a:pPr>
              <a:endParaRPr sz="378"/>
            </a:p>
          </p:txBody>
        </p:sp>
      </p:grpSp>
      <p:grpSp>
        <p:nvGrpSpPr>
          <p:cNvPr id="15" name="Group 15"/>
          <p:cNvGrpSpPr/>
          <p:nvPr/>
        </p:nvGrpSpPr>
        <p:grpSpPr>
          <a:xfrm>
            <a:off x="5518462" y="1249641"/>
            <a:ext cx="1339538" cy="193396"/>
            <a:chOff x="0" y="0"/>
            <a:chExt cx="940800" cy="135828"/>
          </a:xfrm>
        </p:grpSpPr>
        <p:sp>
          <p:nvSpPr>
            <p:cNvPr id="16" name="Freeform 16"/>
            <p:cNvSpPr/>
            <p:nvPr/>
          </p:nvSpPr>
          <p:spPr>
            <a:xfrm>
              <a:off x="0" y="0"/>
              <a:ext cx="940800" cy="135828"/>
            </a:xfrm>
            <a:custGeom>
              <a:avLst/>
              <a:gdLst/>
              <a:ahLst/>
              <a:cxnLst/>
              <a:rect l="l" t="t" r="r" b="b"/>
              <a:pathLst>
                <a:path w="940800" h="135828">
                  <a:moveTo>
                    <a:pt x="0" y="0"/>
                  </a:moveTo>
                  <a:lnTo>
                    <a:pt x="940800" y="0"/>
                  </a:lnTo>
                  <a:lnTo>
                    <a:pt x="940800" y="135828"/>
                  </a:lnTo>
                  <a:lnTo>
                    <a:pt x="0" y="135828"/>
                  </a:lnTo>
                  <a:close/>
                </a:path>
              </a:pathLst>
            </a:custGeom>
            <a:solidFill>
              <a:srgbClr val="F4CE2C"/>
            </a:solidFill>
          </p:spPr>
        </p:sp>
        <p:sp>
          <p:nvSpPr>
            <p:cNvPr id="17" name="TextBox 17"/>
            <p:cNvSpPr txBox="1"/>
            <p:nvPr/>
          </p:nvSpPr>
          <p:spPr>
            <a:xfrm>
              <a:off x="0" y="-47625"/>
              <a:ext cx="812800" cy="860425"/>
            </a:xfrm>
            <a:prstGeom prst="rect">
              <a:avLst/>
            </a:prstGeom>
          </p:spPr>
          <p:txBody>
            <a:bodyPr lIns="19050" tIns="19050" rIns="19050" bIns="19050" rtlCol="0" anchor="ctr"/>
            <a:lstStyle/>
            <a:p>
              <a:pPr algn="ctr">
                <a:lnSpc>
                  <a:spcPts val="1260"/>
                </a:lnSpc>
              </a:pPr>
              <a:endParaRPr sz="378"/>
            </a:p>
          </p:txBody>
        </p:sp>
      </p:grpSp>
      <p:sp>
        <p:nvSpPr>
          <p:cNvPr id="26" name="Título 2">
            <a:extLst>
              <a:ext uri="{FF2B5EF4-FFF2-40B4-BE49-F238E27FC236}">
                <a16:creationId xmlns:a16="http://schemas.microsoft.com/office/drawing/2014/main" id="{BABAD2B0-88C7-6EA5-EFE7-BDF3002400EF}"/>
              </a:ext>
            </a:extLst>
          </p:cNvPr>
          <p:cNvSpPr txBox="1">
            <a:spLocks/>
          </p:cNvSpPr>
          <p:nvPr/>
        </p:nvSpPr>
        <p:spPr>
          <a:xfrm>
            <a:off x="182250" y="2213253"/>
            <a:ext cx="2318794" cy="142693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pPr>
            <a:r>
              <a:rPr lang="es-ES" sz="2800" b="1" dirty="0">
                <a:solidFill>
                  <a:schemeClr val="bg1"/>
                </a:solidFill>
                <a:latin typeface="Arial" panose="020B0604020202020204" pitchFamily="34" charset="0"/>
                <a:cs typeface="Arial" panose="020B0604020202020204" pitchFamily="34" charset="0"/>
              </a:rPr>
              <a:t>EQUIPO </a:t>
            </a:r>
          </a:p>
          <a:p>
            <a:pPr>
              <a:lnSpc>
                <a:spcPct val="100000"/>
              </a:lnSpc>
            </a:pPr>
            <a:r>
              <a:rPr lang="es-ES" sz="2800" b="1" dirty="0">
                <a:solidFill>
                  <a:schemeClr val="bg1"/>
                </a:solidFill>
                <a:latin typeface="Arial" panose="020B0604020202020204" pitchFamily="34" charset="0"/>
                <a:cs typeface="Arial" panose="020B0604020202020204" pitchFamily="34" charset="0"/>
              </a:rPr>
              <a:t>DE EXPERTOS</a:t>
            </a:r>
            <a:endParaRPr lang="es-CO" sz="2800" b="1" dirty="0">
              <a:solidFill>
                <a:schemeClr val="bg1"/>
              </a:solidFill>
              <a:latin typeface="Arial" panose="020B0604020202020204" pitchFamily="34" charset="0"/>
              <a:cs typeface="Arial" panose="020B0604020202020204" pitchFamily="34" charset="0"/>
            </a:endParaRPr>
          </a:p>
        </p:txBody>
      </p:sp>
      <p:pic>
        <p:nvPicPr>
          <p:cNvPr id="27" name="Google Shape;89;p1">
            <a:extLst>
              <a:ext uri="{FF2B5EF4-FFF2-40B4-BE49-F238E27FC236}">
                <a16:creationId xmlns:a16="http://schemas.microsoft.com/office/drawing/2014/main" id="{1E6745AC-7D6E-CA37-3EEB-D55D6F290C44}"/>
              </a:ext>
            </a:extLst>
          </p:cNvPr>
          <p:cNvPicPr preferRelativeResize="0"/>
          <p:nvPr/>
        </p:nvPicPr>
        <p:blipFill rotWithShape="1">
          <a:blip r:embed="rId4">
            <a:alphaModFix/>
          </a:blip>
          <a:srcRect/>
          <a:stretch/>
        </p:blipFill>
        <p:spPr>
          <a:xfrm>
            <a:off x="3890706" y="252312"/>
            <a:ext cx="2694244" cy="799897"/>
          </a:xfrm>
          <a:prstGeom prst="rect">
            <a:avLst/>
          </a:prstGeom>
          <a:noFill/>
          <a:ln>
            <a:noFill/>
          </a:ln>
        </p:spPr>
      </p:pic>
      <p:sp>
        <p:nvSpPr>
          <p:cNvPr id="31" name="Título 2">
            <a:extLst>
              <a:ext uri="{FF2B5EF4-FFF2-40B4-BE49-F238E27FC236}">
                <a16:creationId xmlns:a16="http://schemas.microsoft.com/office/drawing/2014/main" id="{CC3EE11C-3B57-9334-077C-59BB9AA2609D}"/>
              </a:ext>
            </a:extLst>
          </p:cNvPr>
          <p:cNvSpPr txBox="1">
            <a:spLocks/>
          </p:cNvSpPr>
          <p:nvPr/>
        </p:nvSpPr>
        <p:spPr>
          <a:xfrm>
            <a:off x="400880" y="4891694"/>
            <a:ext cx="6142350" cy="145544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50000"/>
              </a:lnSpc>
              <a:spcAft>
                <a:spcPts val="600"/>
              </a:spcAft>
            </a:pPr>
            <a:r>
              <a:rPr lang="es-ES" sz="1400" b="1" i="1" dirty="0">
                <a:solidFill>
                  <a:srgbClr val="128181"/>
                </a:solidFill>
                <a:latin typeface="Arial" panose="020B0604020202020204" pitchFamily="34" charset="0"/>
                <a:cs typeface="Arial" panose="020B0604020202020204" pitchFamily="34" charset="0"/>
              </a:rPr>
              <a:t>Elegir </a:t>
            </a:r>
            <a:r>
              <a:rPr lang="es-ES" sz="1400" b="1" i="1" dirty="0" smtClean="0">
                <a:solidFill>
                  <a:srgbClr val="128181"/>
                </a:solidFill>
                <a:latin typeface="Arial" panose="020B0604020202020204" pitchFamily="34" charset="0"/>
                <a:cs typeface="Arial" panose="020B0604020202020204" pitchFamily="34" charset="0"/>
              </a:rPr>
              <a:t>el </a:t>
            </a:r>
            <a:r>
              <a:rPr lang="es-ES" sz="1400" b="1" i="1" dirty="0">
                <a:solidFill>
                  <a:srgbClr val="128181"/>
                </a:solidFill>
                <a:latin typeface="Arial" panose="020B0604020202020204" pitchFamily="34" charset="0"/>
                <a:cs typeface="Arial" panose="020B0604020202020204" pitchFamily="34" charset="0"/>
              </a:rPr>
              <a:t>Programa Institucional de Gestión del Riesgo de Desastres de la Institución Universitaria Colegio Mayor de </a:t>
            </a:r>
            <a:r>
              <a:rPr lang="es-ES" sz="1400" b="1" i="1" dirty="0" smtClean="0">
                <a:solidFill>
                  <a:srgbClr val="128181"/>
                </a:solidFill>
                <a:latin typeface="Arial" panose="020B0604020202020204" pitchFamily="34" charset="0"/>
                <a:cs typeface="Arial" panose="020B0604020202020204" pitchFamily="34" charset="0"/>
              </a:rPr>
              <a:t>Antioquia conformado por un equipo de profesionales expertos ES ELEGIR UN ACOMPAÑAMIENTO DE CALIDAD </a:t>
            </a:r>
            <a:endParaRPr lang="es-CO" sz="1400" b="1" i="1" dirty="0">
              <a:solidFill>
                <a:srgbClr val="128181"/>
              </a:solidFill>
              <a:latin typeface="Arial" panose="020B0604020202020204" pitchFamily="34" charset="0"/>
              <a:cs typeface="Arial" panose="020B0604020202020204" pitchFamily="34" charset="0"/>
            </a:endParaRPr>
          </a:p>
        </p:txBody>
      </p:sp>
      <p:sp>
        <p:nvSpPr>
          <p:cNvPr id="36" name="Freeform 7">
            <a:extLst>
              <a:ext uri="{FF2B5EF4-FFF2-40B4-BE49-F238E27FC236}">
                <a16:creationId xmlns:a16="http://schemas.microsoft.com/office/drawing/2014/main" id="{4D563F35-493D-B4D0-2F97-A85C7D42DF60}"/>
              </a:ext>
            </a:extLst>
          </p:cNvPr>
          <p:cNvSpPr/>
          <p:nvPr/>
        </p:nvSpPr>
        <p:spPr>
          <a:xfrm>
            <a:off x="5155" y="6831545"/>
            <a:ext cx="1823645" cy="1225098"/>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37" name="Freeform 13">
            <a:extLst>
              <a:ext uri="{FF2B5EF4-FFF2-40B4-BE49-F238E27FC236}">
                <a16:creationId xmlns:a16="http://schemas.microsoft.com/office/drawing/2014/main" id="{3B204ED7-3E7F-8750-53F2-3ABA4982A470}"/>
              </a:ext>
            </a:extLst>
          </p:cNvPr>
          <p:cNvSpPr/>
          <p:nvPr/>
        </p:nvSpPr>
        <p:spPr>
          <a:xfrm>
            <a:off x="968" y="8004373"/>
            <a:ext cx="1092202" cy="164951"/>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35" name="Título 2">
            <a:extLst>
              <a:ext uri="{FF2B5EF4-FFF2-40B4-BE49-F238E27FC236}">
                <a16:creationId xmlns:a16="http://schemas.microsoft.com/office/drawing/2014/main" id="{90EDB9A5-62F8-FD84-8396-B2164D80E65D}"/>
              </a:ext>
            </a:extLst>
          </p:cNvPr>
          <p:cNvSpPr txBox="1">
            <a:spLocks/>
          </p:cNvSpPr>
          <p:nvPr/>
        </p:nvSpPr>
        <p:spPr>
          <a:xfrm>
            <a:off x="-201609" y="7262196"/>
            <a:ext cx="2084800" cy="514462"/>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pPr>
            <a:r>
              <a:rPr lang="es-E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NUESTROS VALORES </a:t>
            </a:r>
            <a:endParaRPr lang="es-CO"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7" name="Forma libre: forma 56">
            <a:extLst>
              <a:ext uri="{FF2B5EF4-FFF2-40B4-BE49-F238E27FC236}">
                <a16:creationId xmlns:a16="http://schemas.microsoft.com/office/drawing/2014/main" id="{BD032006-C1C2-2525-8B60-5B6E7F02E098}"/>
              </a:ext>
            </a:extLst>
          </p:cNvPr>
          <p:cNvSpPr/>
          <p:nvPr/>
        </p:nvSpPr>
        <p:spPr>
          <a:xfrm>
            <a:off x="2653024" y="7913161"/>
            <a:ext cx="1093339" cy="879150"/>
          </a:xfrm>
          <a:custGeom>
            <a:avLst/>
            <a:gdLst>
              <a:gd name="connsiteX0" fmla="*/ 0 w 862279"/>
              <a:gd name="connsiteY0" fmla="*/ 370146 h 740292"/>
              <a:gd name="connsiteX1" fmla="*/ 185073 w 862279"/>
              <a:gd name="connsiteY1" fmla="*/ 0 h 740292"/>
              <a:gd name="connsiteX2" fmla="*/ 677206 w 862279"/>
              <a:gd name="connsiteY2" fmla="*/ 0 h 740292"/>
              <a:gd name="connsiteX3" fmla="*/ 862279 w 862279"/>
              <a:gd name="connsiteY3" fmla="*/ 370146 h 740292"/>
              <a:gd name="connsiteX4" fmla="*/ 677206 w 862279"/>
              <a:gd name="connsiteY4" fmla="*/ 740292 h 740292"/>
              <a:gd name="connsiteX5" fmla="*/ 185073 w 862279"/>
              <a:gd name="connsiteY5" fmla="*/ 740292 h 740292"/>
              <a:gd name="connsiteX6" fmla="*/ 0 w 862279"/>
              <a:gd name="connsiteY6" fmla="*/ 370146 h 74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79" h="740292">
                <a:moveTo>
                  <a:pt x="0" y="370146"/>
                </a:moveTo>
                <a:lnTo>
                  <a:pt x="185073" y="0"/>
                </a:lnTo>
                <a:lnTo>
                  <a:pt x="677206" y="0"/>
                </a:lnTo>
                <a:lnTo>
                  <a:pt x="862279" y="370146"/>
                </a:lnTo>
                <a:lnTo>
                  <a:pt x="677206" y="740292"/>
                </a:lnTo>
                <a:lnTo>
                  <a:pt x="185073" y="740292"/>
                </a:lnTo>
                <a:lnTo>
                  <a:pt x="0" y="370146"/>
                </a:lnTo>
                <a:close/>
              </a:path>
            </a:pathLst>
          </a:custGeom>
          <a:solidFill>
            <a:srgbClr val="128181"/>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3548" tIns="127355" rIns="133548" bIns="127355" numCol="1" spcCol="1270" anchor="ctr" anchorCtr="0">
            <a:noAutofit/>
          </a:bodyPr>
          <a:lstStyle/>
          <a:p>
            <a:pPr marL="0" lvl="0" indent="0" algn="ctr" defTabSz="444500">
              <a:lnSpc>
                <a:spcPct val="90000"/>
              </a:lnSpc>
              <a:spcBef>
                <a:spcPct val="0"/>
              </a:spcBef>
              <a:spcAft>
                <a:spcPct val="35000"/>
              </a:spcAft>
              <a:buNone/>
            </a:pPr>
            <a:r>
              <a:rPr lang="es-ES" sz="1200" dirty="0">
                <a:latin typeface="Arial" panose="020B0604020202020204" pitchFamily="34" charset="0"/>
                <a:cs typeface="Arial" panose="020B0604020202020204" pitchFamily="34" charset="0"/>
              </a:rPr>
              <a:t>Confianza</a:t>
            </a:r>
            <a:endParaRPr lang="es-CO" sz="1200" kern="1200" dirty="0">
              <a:latin typeface="Arial" panose="020B0604020202020204" pitchFamily="34" charset="0"/>
              <a:cs typeface="Arial" panose="020B0604020202020204" pitchFamily="34" charset="0"/>
            </a:endParaRPr>
          </a:p>
        </p:txBody>
      </p:sp>
      <p:sp>
        <p:nvSpPr>
          <p:cNvPr id="59" name="Hexágono 58">
            <a:extLst>
              <a:ext uri="{FF2B5EF4-FFF2-40B4-BE49-F238E27FC236}">
                <a16:creationId xmlns:a16="http://schemas.microsoft.com/office/drawing/2014/main" id="{F3535360-E126-A770-3EC0-FA2ACF4D1C16}"/>
              </a:ext>
            </a:extLst>
          </p:cNvPr>
          <p:cNvSpPr/>
          <p:nvPr/>
        </p:nvSpPr>
        <p:spPr>
          <a:xfrm>
            <a:off x="1575898" y="7391158"/>
            <a:ext cx="1217212" cy="978756"/>
          </a:xfrm>
          <a:prstGeom prst="hexagon">
            <a:avLst>
              <a:gd name="adj" fmla="val 25000"/>
              <a:gd name="vf" fmla="val 115470"/>
            </a:avLst>
          </a:prstGeom>
          <a:blipFill>
            <a:blip r:embed="rId5" cstate="print">
              <a:extLst>
                <a:ext uri="{28A0092B-C50C-407E-A947-70E740481C1C}">
                  <a14:useLocalDpi xmlns:a14="http://schemas.microsoft.com/office/drawing/2010/main" val="0"/>
                </a:ext>
              </a:extLst>
            </a:blip>
            <a:srcRect/>
            <a:stretch>
              <a:fillRect l="-26000" r="-26000"/>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s-CO" dirty="0"/>
          </a:p>
        </p:txBody>
      </p:sp>
      <p:sp>
        <p:nvSpPr>
          <p:cNvPr id="61" name="Forma libre: forma 60">
            <a:extLst>
              <a:ext uri="{FF2B5EF4-FFF2-40B4-BE49-F238E27FC236}">
                <a16:creationId xmlns:a16="http://schemas.microsoft.com/office/drawing/2014/main" id="{90266B01-C021-E894-0CE5-5CB4265B9EA1}"/>
              </a:ext>
            </a:extLst>
          </p:cNvPr>
          <p:cNvSpPr/>
          <p:nvPr/>
        </p:nvSpPr>
        <p:spPr>
          <a:xfrm>
            <a:off x="3600404" y="7444094"/>
            <a:ext cx="1093340" cy="879151"/>
          </a:xfrm>
          <a:custGeom>
            <a:avLst/>
            <a:gdLst>
              <a:gd name="connsiteX0" fmla="*/ 0 w 862279"/>
              <a:gd name="connsiteY0" fmla="*/ 370146 h 740292"/>
              <a:gd name="connsiteX1" fmla="*/ 185073 w 862279"/>
              <a:gd name="connsiteY1" fmla="*/ 0 h 740292"/>
              <a:gd name="connsiteX2" fmla="*/ 677206 w 862279"/>
              <a:gd name="connsiteY2" fmla="*/ 0 h 740292"/>
              <a:gd name="connsiteX3" fmla="*/ 862279 w 862279"/>
              <a:gd name="connsiteY3" fmla="*/ 370146 h 740292"/>
              <a:gd name="connsiteX4" fmla="*/ 677206 w 862279"/>
              <a:gd name="connsiteY4" fmla="*/ 740292 h 740292"/>
              <a:gd name="connsiteX5" fmla="*/ 185073 w 862279"/>
              <a:gd name="connsiteY5" fmla="*/ 740292 h 740292"/>
              <a:gd name="connsiteX6" fmla="*/ 0 w 862279"/>
              <a:gd name="connsiteY6" fmla="*/ 370146 h 74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79" h="740292">
                <a:moveTo>
                  <a:pt x="0" y="370146"/>
                </a:moveTo>
                <a:lnTo>
                  <a:pt x="185073" y="0"/>
                </a:lnTo>
                <a:lnTo>
                  <a:pt x="677206" y="0"/>
                </a:lnTo>
                <a:lnTo>
                  <a:pt x="862279" y="370146"/>
                </a:lnTo>
                <a:lnTo>
                  <a:pt x="677206" y="740292"/>
                </a:lnTo>
                <a:lnTo>
                  <a:pt x="185073" y="740292"/>
                </a:lnTo>
                <a:lnTo>
                  <a:pt x="0" y="370146"/>
                </a:lnTo>
                <a:close/>
              </a:path>
            </a:pathLst>
          </a:custGeom>
          <a:solidFill>
            <a:srgbClr val="128181"/>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3548" tIns="127355" rIns="133548" bIns="127355" numCol="1" spcCol="1270" anchor="ctr" anchorCtr="0">
            <a:noAutofit/>
          </a:bodyPr>
          <a:lstStyle/>
          <a:p>
            <a:pPr marL="0" lvl="0" indent="0" algn="ctr" defTabSz="4445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Respeto</a:t>
            </a:r>
            <a:endParaRPr lang="es-CO" sz="1200" kern="1200" dirty="0">
              <a:latin typeface="Arial" panose="020B0604020202020204" pitchFamily="34" charset="0"/>
              <a:cs typeface="Arial" panose="020B0604020202020204" pitchFamily="34" charset="0"/>
            </a:endParaRPr>
          </a:p>
        </p:txBody>
      </p:sp>
      <p:sp>
        <p:nvSpPr>
          <p:cNvPr id="65" name="Forma libre: forma 64">
            <a:extLst>
              <a:ext uri="{FF2B5EF4-FFF2-40B4-BE49-F238E27FC236}">
                <a16:creationId xmlns:a16="http://schemas.microsoft.com/office/drawing/2014/main" id="{6935D391-9A50-1707-9508-56838A49F949}"/>
              </a:ext>
            </a:extLst>
          </p:cNvPr>
          <p:cNvSpPr/>
          <p:nvPr/>
        </p:nvSpPr>
        <p:spPr>
          <a:xfrm>
            <a:off x="2670656" y="6956554"/>
            <a:ext cx="1075707" cy="869503"/>
          </a:xfrm>
          <a:custGeom>
            <a:avLst/>
            <a:gdLst>
              <a:gd name="connsiteX0" fmla="*/ 0 w 862279"/>
              <a:gd name="connsiteY0" fmla="*/ 370146 h 740292"/>
              <a:gd name="connsiteX1" fmla="*/ 185073 w 862279"/>
              <a:gd name="connsiteY1" fmla="*/ 0 h 740292"/>
              <a:gd name="connsiteX2" fmla="*/ 677206 w 862279"/>
              <a:gd name="connsiteY2" fmla="*/ 0 h 740292"/>
              <a:gd name="connsiteX3" fmla="*/ 862279 w 862279"/>
              <a:gd name="connsiteY3" fmla="*/ 370146 h 740292"/>
              <a:gd name="connsiteX4" fmla="*/ 677206 w 862279"/>
              <a:gd name="connsiteY4" fmla="*/ 740292 h 740292"/>
              <a:gd name="connsiteX5" fmla="*/ 185073 w 862279"/>
              <a:gd name="connsiteY5" fmla="*/ 740292 h 740292"/>
              <a:gd name="connsiteX6" fmla="*/ 0 w 862279"/>
              <a:gd name="connsiteY6" fmla="*/ 370146 h 74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79" h="740292">
                <a:moveTo>
                  <a:pt x="0" y="370146"/>
                </a:moveTo>
                <a:lnTo>
                  <a:pt x="185073" y="0"/>
                </a:lnTo>
                <a:lnTo>
                  <a:pt x="677206" y="0"/>
                </a:lnTo>
                <a:lnTo>
                  <a:pt x="862279" y="370146"/>
                </a:lnTo>
                <a:lnTo>
                  <a:pt x="677206" y="740292"/>
                </a:lnTo>
                <a:lnTo>
                  <a:pt x="185073" y="740292"/>
                </a:lnTo>
                <a:lnTo>
                  <a:pt x="0" y="370146"/>
                </a:lnTo>
                <a:close/>
              </a:path>
            </a:pathLst>
          </a:custGeom>
          <a:solidFill>
            <a:srgbClr val="128181"/>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3548" tIns="127355" rIns="133548" bIns="127355" numCol="1" spcCol="1270" anchor="ctr" anchorCtr="0">
            <a:noAutofit/>
          </a:bodyPr>
          <a:lstStyle/>
          <a:p>
            <a:pPr marL="0" lvl="0" indent="0" algn="ctr" defTabSz="4445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Integridad</a:t>
            </a:r>
            <a:endParaRPr lang="es-CO" sz="1200" kern="1200" dirty="0">
              <a:latin typeface="Arial" panose="020B0604020202020204" pitchFamily="34" charset="0"/>
              <a:cs typeface="Arial" panose="020B0604020202020204" pitchFamily="34" charset="0"/>
            </a:endParaRPr>
          </a:p>
        </p:txBody>
      </p:sp>
      <p:sp>
        <p:nvSpPr>
          <p:cNvPr id="68" name="Hexágono 67">
            <a:extLst>
              <a:ext uri="{FF2B5EF4-FFF2-40B4-BE49-F238E27FC236}">
                <a16:creationId xmlns:a16="http://schemas.microsoft.com/office/drawing/2014/main" id="{F77CC262-4D0D-9BA7-B663-AE281CE23713}"/>
              </a:ext>
            </a:extLst>
          </p:cNvPr>
          <p:cNvSpPr/>
          <p:nvPr/>
        </p:nvSpPr>
        <p:spPr>
          <a:xfrm>
            <a:off x="3843456" y="7071110"/>
            <a:ext cx="113345" cy="91504"/>
          </a:xfrm>
          <a:prstGeom prst="hexagon">
            <a:avLst>
              <a:gd name="adj" fmla="val 2500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69" name="Forma libre: forma 68">
            <a:extLst>
              <a:ext uri="{FF2B5EF4-FFF2-40B4-BE49-F238E27FC236}">
                <a16:creationId xmlns:a16="http://schemas.microsoft.com/office/drawing/2014/main" id="{F5F28096-46E7-8AB0-8052-D96DCAACE539}"/>
              </a:ext>
            </a:extLst>
          </p:cNvPr>
          <p:cNvSpPr/>
          <p:nvPr/>
        </p:nvSpPr>
        <p:spPr>
          <a:xfrm>
            <a:off x="4575017" y="6976927"/>
            <a:ext cx="1053457" cy="844356"/>
          </a:xfrm>
          <a:custGeom>
            <a:avLst/>
            <a:gdLst>
              <a:gd name="connsiteX0" fmla="*/ 0 w 862279"/>
              <a:gd name="connsiteY0" fmla="*/ 370146 h 740292"/>
              <a:gd name="connsiteX1" fmla="*/ 185073 w 862279"/>
              <a:gd name="connsiteY1" fmla="*/ 0 h 740292"/>
              <a:gd name="connsiteX2" fmla="*/ 677206 w 862279"/>
              <a:gd name="connsiteY2" fmla="*/ 0 h 740292"/>
              <a:gd name="connsiteX3" fmla="*/ 862279 w 862279"/>
              <a:gd name="connsiteY3" fmla="*/ 370146 h 740292"/>
              <a:gd name="connsiteX4" fmla="*/ 677206 w 862279"/>
              <a:gd name="connsiteY4" fmla="*/ 740292 h 740292"/>
              <a:gd name="connsiteX5" fmla="*/ 185073 w 862279"/>
              <a:gd name="connsiteY5" fmla="*/ 740292 h 740292"/>
              <a:gd name="connsiteX6" fmla="*/ 0 w 862279"/>
              <a:gd name="connsiteY6" fmla="*/ 370146 h 74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79" h="740292">
                <a:moveTo>
                  <a:pt x="0" y="370146"/>
                </a:moveTo>
                <a:lnTo>
                  <a:pt x="185073" y="0"/>
                </a:lnTo>
                <a:lnTo>
                  <a:pt x="677206" y="0"/>
                </a:lnTo>
                <a:lnTo>
                  <a:pt x="862279" y="370146"/>
                </a:lnTo>
                <a:lnTo>
                  <a:pt x="677206" y="740292"/>
                </a:lnTo>
                <a:lnTo>
                  <a:pt x="185073" y="740292"/>
                </a:lnTo>
                <a:lnTo>
                  <a:pt x="0" y="370146"/>
                </a:lnTo>
                <a:close/>
              </a:path>
            </a:pathLst>
          </a:custGeom>
          <a:solidFill>
            <a:srgbClr val="128181"/>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3548" tIns="127355" rIns="133548" bIns="127355" numCol="1" spcCol="1270" anchor="ctr" anchorCtr="0">
            <a:noAutofit/>
          </a:bodyPr>
          <a:lstStyle/>
          <a:p>
            <a:pPr marL="0" lvl="0" indent="0" algn="ctr" defTabSz="4445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Innovación </a:t>
            </a:r>
            <a:endParaRPr lang="es-CO" sz="1200" kern="1200" dirty="0">
              <a:latin typeface="Arial" panose="020B0604020202020204" pitchFamily="34" charset="0"/>
              <a:cs typeface="Arial" panose="020B0604020202020204" pitchFamily="34" charset="0"/>
            </a:endParaRPr>
          </a:p>
        </p:txBody>
      </p:sp>
      <p:sp>
        <p:nvSpPr>
          <p:cNvPr id="71" name="Hexágono 70">
            <a:extLst>
              <a:ext uri="{FF2B5EF4-FFF2-40B4-BE49-F238E27FC236}">
                <a16:creationId xmlns:a16="http://schemas.microsoft.com/office/drawing/2014/main" id="{2CF596ED-4C53-CC0E-D9CC-BF5F46F892F6}"/>
              </a:ext>
            </a:extLst>
          </p:cNvPr>
          <p:cNvSpPr/>
          <p:nvPr/>
        </p:nvSpPr>
        <p:spPr>
          <a:xfrm rot="3579326">
            <a:off x="5476884" y="7519445"/>
            <a:ext cx="1058049" cy="969857"/>
          </a:xfrm>
          <a:prstGeom prst="hexagon">
            <a:avLst>
              <a:gd name="adj" fmla="val 25000"/>
              <a:gd name="vf" fmla="val 115470"/>
            </a:avLst>
          </a:prstGeom>
          <a:blipFill>
            <a:blip r:embed="rId6" cstate="print">
              <a:extLst>
                <a:ext uri="{28A0092B-C50C-407E-A947-70E740481C1C}">
                  <a14:useLocalDpi xmlns:a14="http://schemas.microsoft.com/office/drawing/2010/main" val="0"/>
                </a:ext>
              </a:extLst>
            </a:blip>
            <a:srcRect/>
            <a:stretch>
              <a:fillRect t="-8000" b="-8000"/>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sp>
      <p:sp>
        <p:nvSpPr>
          <p:cNvPr id="73" name="Forma libre: forma 72">
            <a:extLst>
              <a:ext uri="{FF2B5EF4-FFF2-40B4-BE49-F238E27FC236}">
                <a16:creationId xmlns:a16="http://schemas.microsoft.com/office/drawing/2014/main" id="{F2F281EE-94B5-E42F-B383-65AD2984DC1E}"/>
              </a:ext>
            </a:extLst>
          </p:cNvPr>
          <p:cNvSpPr/>
          <p:nvPr/>
        </p:nvSpPr>
        <p:spPr>
          <a:xfrm>
            <a:off x="5481249" y="6546949"/>
            <a:ext cx="1061981" cy="844356"/>
          </a:xfrm>
          <a:custGeom>
            <a:avLst/>
            <a:gdLst>
              <a:gd name="connsiteX0" fmla="*/ 0 w 862279"/>
              <a:gd name="connsiteY0" fmla="*/ 370146 h 740292"/>
              <a:gd name="connsiteX1" fmla="*/ 185073 w 862279"/>
              <a:gd name="connsiteY1" fmla="*/ 0 h 740292"/>
              <a:gd name="connsiteX2" fmla="*/ 677206 w 862279"/>
              <a:gd name="connsiteY2" fmla="*/ 0 h 740292"/>
              <a:gd name="connsiteX3" fmla="*/ 862279 w 862279"/>
              <a:gd name="connsiteY3" fmla="*/ 370146 h 740292"/>
              <a:gd name="connsiteX4" fmla="*/ 677206 w 862279"/>
              <a:gd name="connsiteY4" fmla="*/ 740292 h 740292"/>
              <a:gd name="connsiteX5" fmla="*/ 185073 w 862279"/>
              <a:gd name="connsiteY5" fmla="*/ 740292 h 740292"/>
              <a:gd name="connsiteX6" fmla="*/ 0 w 862279"/>
              <a:gd name="connsiteY6" fmla="*/ 370146 h 74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79" h="740292">
                <a:moveTo>
                  <a:pt x="0" y="370146"/>
                </a:moveTo>
                <a:lnTo>
                  <a:pt x="185073" y="0"/>
                </a:lnTo>
                <a:lnTo>
                  <a:pt x="677206" y="0"/>
                </a:lnTo>
                <a:lnTo>
                  <a:pt x="862279" y="370146"/>
                </a:lnTo>
                <a:lnTo>
                  <a:pt x="677206" y="740292"/>
                </a:lnTo>
                <a:lnTo>
                  <a:pt x="185073" y="740292"/>
                </a:lnTo>
                <a:lnTo>
                  <a:pt x="0" y="370146"/>
                </a:lnTo>
                <a:close/>
              </a:path>
            </a:pathLst>
          </a:custGeom>
          <a:solidFill>
            <a:srgbClr val="128181"/>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3548" tIns="127355" rIns="133548" bIns="127355" numCol="1" spcCol="1270" anchor="ctr" anchorCtr="0">
            <a:noAutofit/>
          </a:bodyPr>
          <a:lstStyle/>
          <a:p>
            <a:pPr marL="0" lvl="0" indent="0" algn="ctr" defTabSz="4445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Pasión</a:t>
            </a:r>
            <a:endParaRPr lang="es-CO" sz="1200" kern="1200" dirty="0">
              <a:latin typeface="Arial" panose="020B0604020202020204" pitchFamily="34" charset="0"/>
              <a:cs typeface="Arial" panose="020B0604020202020204" pitchFamily="34" charset="0"/>
            </a:endParaRPr>
          </a:p>
        </p:txBody>
      </p:sp>
      <p:sp>
        <p:nvSpPr>
          <p:cNvPr id="77" name="Forma libre: forma 76">
            <a:extLst>
              <a:ext uri="{FF2B5EF4-FFF2-40B4-BE49-F238E27FC236}">
                <a16:creationId xmlns:a16="http://schemas.microsoft.com/office/drawing/2014/main" id="{070E36E2-2BEA-EB27-9887-809A953052C1}"/>
              </a:ext>
            </a:extLst>
          </p:cNvPr>
          <p:cNvSpPr/>
          <p:nvPr/>
        </p:nvSpPr>
        <p:spPr>
          <a:xfrm>
            <a:off x="3590781" y="6477000"/>
            <a:ext cx="1139073" cy="862243"/>
          </a:xfrm>
          <a:custGeom>
            <a:avLst/>
            <a:gdLst>
              <a:gd name="connsiteX0" fmla="*/ 0 w 862279"/>
              <a:gd name="connsiteY0" fmla="*/ 370146 h 740292"/>
              <a:gd name="connsiteX1" fmla="*/ 185073 w 862279"/>
              <a:gd name="connsiteY1" fmla="*/ 0 h 740292"/>
              <a:gd name="connsiteX2" fmla="*/ 677206 w 862279"/>
              <a:gd name="connsiteY2" fmla="*/ 0 h 740292"/>
              <a:gd name="connsiteX3" fmla="*/ 862279 w 862279"/>
              <a:gd name="connsiteY3" fmla="*/ 370146 h 740292"/>
              <a:gd name="connsiteX4" fmla="*/ 677206 w 862279"/>
              <a:gd name="connsiteY4" fmla="*/ 740292 h 740292"/>
              <a:gd name="connsiteX5" fmla="*/ 185073 w 862279"/>
              <a:gd name="connsiteY5" fmla="*/ 740292 h 740292"/>
              <a:gd name="connsiteX6" fmla="*/ 0 w 862279"/>
              <a:gd name="connsiteY6" fmla="*/ 370146 h 74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79" h="740292">
                <a:moveTo>
                  <a:pt x="0" y="370146"/>
                </a:moveTo>
                <a:lnTo>
                  <a:pt x="185073" y="0"/>
                </a:lnTo>
                <a:lnTo>
                  <a:pt x="677206" y="0"/>
                </a:lnTo>
                <a:lnTo>
                  <a:pt x="862279" y="370146"/>
                </a:lnTo>
                <a:lnTo>
                  <a:pt x="677206" y="740292"/>
                </a:lnTo>
                <a:lnTo>
                  <a:pt x="185073" y="740292"/>
                </a:lnTo>
                <a:lnTo>
                  <a:pt x="0" y="370146"/>
                </a:lnTo>
                <a:close/>
              </a:path>
            </a:pathLst>
          </a:custGeom>
          <a:solidFill>
            <a:srgbClr val="128181"/>
          </a:solid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33548" tIns="127355" rIns="133548" bIns="127355" numCol="1" spcCol="1270" anchor="ctr" anchorCtr="0">
            <a:noAutofit/>
          </a:bodyPr>
          <a:lstStyle/>
          <a:p>
            <a:pPr marL="0" lvl="0" indent="0" algn="ctr" defTabSz="444500">
              <a:lnSpc>
                <a:spcPct val="90000"/>
              </a:lnSpc>
              <a:spcBef>
                <a:spcPct val="0"/>
              </a:spcBef>
              <a:spcAft>
                <a:spcPct val="35000"/>
              </a:spcAft>
              <a:buNone/>
            </a:pPr>
            <a:r>
              <a:rPr lang="es-ES" sz="1200" kern="1200" dirty="0">
                <a:latin typeface="Arial" panose="020B0604020202020204" pitchFamily="34" charset="0"/>
                <a:cs typeface="Arial" panose="020B0604020202020204" pitchFamily="34" charset="0"/>
              </a:rPr>
              <a:t>Compromiso social  </a:t>
            </a:r>
            <a:endParaRPr lang="es-CO" sz="1200" kern="1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19"/>
          <p:cNvSpPr/>
          <p:nvPr/>
        </p:nvSpPr>
        <p:spPr>
          <a:xfrm rot="-466">
            <a:off x="834562" y="2682783"/>
            <a:ext cx="3272" cy="5385668"/>
          </a:xfrm>
          <a:prstGeom prst="line">
            <a:avLst/>
          </a:prstGeom>
          <a:ln w="76200" cap="flat">
            <a:solidFill>
              <a:srgbClr val="128181"/>
            </a:solidFill>
            <a:prstDash val="solid"/>
            <a:headEnd type="none" w="sm" len="sm"/>
            <a:tailEnd type="none" w="sm" len="sm"/>
          </a:ln>
          <a:scene3d>
            <a:camera prst="orthographicFront"/>
            <a:lightRig rig="threePt" dir="t"/>
          </a:scene3d>
          <a:sp3d>
            <a:bevelT/>
          </a:sp3d>
        </p:spPr>
        <p:txBody>
          <a:bodyPr/>
          <a:lstStyle/>
          <a:p>
            <a:endParaRPr lang="es-CO" dirty="0"/>
          </a:p>
        </p:txBody>
      </p:sp>
      <p:sp>
        <p:nvSpPr>
          <p:cNvPr id="32" name="Freeform 32"/>
          <p:cNvSpPr/>
          <p:nvPr/>
        </p:nvSpPr>
        <p:spPr>
          <a:xfrm>
            <a:off x="1195292" y="2724900"/>
            <a:ext cx="1848862" cy="1161300"/>
          </a:xfrm>
          <a:custGeom>
            <a:avLst/>
            <a:gdLst/>
            <a:ahLst/>
            <a:cxnLst/>
            <a:rect l="l" t="t" r="r" b="b"/>
            <a:pathLst>
              <a:path w="812800" h="145582">
                <a:moveTo>
                  <a:pt x="0" y="0"/>
                </a:moveTo>
                <a:lnTo>
                  <a:pt x="812800" y="0"/>
                </a:lnTo>
                <a:lnTo>
                  <a:pt x="812800" y="145582"/>
                </a:lnTo>
                <a:lnTo>
                  <a:pt x="0" y="145582"/>
                </a:lnTo>
                <a:close/>
              </a:path>
            </a:pathLst>
          </a:custGeom>
          <a:solidFill>
            <a:srgbClr val="F4CE2C"/>
          </a:solidFill>
        </p:spPr>
      </p:sp>
      <p:sp>
        <p:nvSpPr>
          <p:cNvPr id="33" name="TextBox 33"/>
          <p:cNvSpPr txBox="1"/>
          <p:nvPr/>
        </p:nvSpPr>
        <p:spPr>
          <a:xfrm>
            <a:off x="1219199" y="3093665"/>
            <a:ext cx="1708546" cy="1148720"/>
          </a:xfrm>
          <a:prstGeom prst="rect">
            <a:avLst/>
          </a:prstGeom>
        </p:spPr>
        <p:txBody>
          <a:bodyPr lIns="19050" tIns="19050" rIns="19050" bIns="19050" rtlCol="0" anchor="ctr"/>
          <a:lstStyle/>
          <a:p>
            <a:pPr algn="ctr">
              <a:spcBef>
                <a:spcPct val="0"/>
              </a:spcBef>
            </a:pPr>
            <a:r>
              <a:rPr lang="en-US" sz="1600" b="1" dirty="0" smtClean="0">
                <a:solidFill>
                  <a:srgbClr val="353839"/>
                </a:solidFill>
                <a:latin typeface="Arial" panose="020B0604020202020204" pitchFamily="34" charset="0"/>
                <a:cs typeface="Arial" panose="020B0604020202020204" pitchFamily="34" charset="0"/>
              </a:rPr>
              <a:t> </a:t>
            </a:r>
            <a:endParaRPr lang="en-US" sz="1600" b="1" dirty="0">
              <a:solidFill>
                <a:srgbClr val="353839"/>
              </a:solidFill>
              <a:latin typeface="Arial" panose="020B0604020202020204" pitchFamily="34" charset="0"/>
              <a:cs typeface="Arial" panose="020B0604020202020204" pitchFamily="34" charset="0"/>
            </a:endParaRPr>
          </a:p>
        </p:txBody>
      </p:sp>
      <p:sp>
        <p:nvSpPr>
          <p:cNvPr id="25" name="TextBox 33"/>
          <p:cNvSpPr txBox="1"/>
          <p:nvPr/>
        </p:nvSpPr>
        <p:spPr>
          <a:xfrm>
            <a:off x="1207246" y="2845127"/>
            <a:ext cx="1708546" cy="1148720"/>
          </a:xfrm>
          <a:prstGeom prst="rect">
            <a:avLst/>
          </a:prstGeom>
        </p:spPr>
        <p:txBody>
          <a:bodyPr lIns="19050" tIns="19050" rIns="19050" bIns="19050" rtlCol="0" anchor="ctr"/>
          <a:lstStyle/>
          <a:p>
            <a:pPr algn="ctr">
              <a:spcBef>
                <a:spcPct val="0"/>
              </a:spcBef>
            </a:pPr>
            <a:r>
              <a:rPr lang="en-US" sz="1600" b="1" dirty="0">
                <a:solidFill>
                  <a:srgbClr val="353839"/>
                </a:solidFill>
                <a:latin typeface="Arial" panose="020B0604020202020204" pitchFamily="34" charset="0"/>
                <a:cs typeface="Arial" panose="020B0604020202020204" pitchFamily="34" charset="0"/>
              </a:rPr>
              <a:t>Sector </a:t>
            </a:r>
            <a:r>
              <a:rPr lang="en-US" sz="1600" b="1" dirty="0" smtClean="0">
                <a:solidFill>
                  <a:srgbClr val="353839"/>
                </a:solidFill>
                <a:latin typeface="Arial" panose="020B0604020202020204" pitchFamily="34" charset="0"/>
                <a:cs typeface="Arial" panose="020B0604020202020204" pitchFamily="34" charset="0"/>
              </a:rPr>
              <a:t>ACADÉMICO</a:t>
            </a:r>
          </a:p>
          <a:p>
            <a:pPr algn="ctr">
              <a:spcBef>
                <a:spcPct val="0"/>
              </a:spcBef>
            </a:pPr>
            <a:r>
              <a:rPr lang="es-CO" sz="1600" b="1" dirty="0" smtClean="0">
                <a:solidFill>
                  <a:srgbClr val="353839"/>
                </a:solidFill>
                <a:latin typeface="Arial" panose="020B0604020202020204" pitchFamily="34" charset="0"/>
                <a:cs typeface="Arial" panose="020B0604020202020204" pitchFamily="34" charset="0"/>
              </a:rPr>
              <a:t>Público</a:t>
            </a:r>
            <a:endParaRPr lang="es-CO" sz="1600" b="1" dirty="0">
              <a:solidFill>
                <a:srgbClr val="353839"/>
              </a:solidFill>
              <a:latin typeface="Arial" panose="020B0604020202020204" pitchFamily="34" charset="0"/>
              <a:cs typeface="Arial" panose="020B0604020202020204" pitchFamily="34" charset="0"/>
            </a:endParaRPr>
          </a:p>
          <a:p>
            <a:pPr algn="ctr">
              <a:spcBef>
                <a:spcPct val="0"/>
              </a:spcBef>
            </a:pPr>
            <a:r>
              <a:rPr lang="es-CO" sz="1600" b="1" dirty="0">
                <a:solidFill>
                  <a:srgbClr val="353839"/>
                </a:solidFill>
                <a:latin typeface="Arial" panose="020B0604020202020204" pitchFamily="34" charset="0"/>
                <a:cs typeface="Arial" panose="020B0604020202020204" pitchFamily="34" charset="0"/>
              </a:rPr>
              <a:t>Privado</a:t>
            </a:r>
            <a:r>
              <a:rPr lang="en-US" sz="1600" b="1" dirty="0">
                <a:solidFill>
                  <a:srgbClr val="353839"/>
                </a:solidFill>
                <a:latin typeface="Arial" panose="020B0604020202020204" pitchFamily="34" charset="0"/>
                <a:cs typeface="Arial" panose="020B0604020202020204" pitchFamily="34" charset="0"/>
              </a:rPr>
              <a:t> </a:t>
            </a:r>
          </a:p>
          <a:p>
            <a:pPr algn="ctr">
              <a:spcBef>
                <a:spcPct val="0"/>
              </a:spcBef>
            </a:pPr>
            <a:r>
              <a:rPr lang="en-US" sz="1600" b="1" dirty="0" smtClean="0">
                <a:solidFill>
                  <a:srgbClr val="353839"/>
                </a:solidFill>
                <a:latin typeface="Arial" panose="020B0604020202020204" pitchFamily="34" charset="0"/>
                <a:cs typeface="Arial" panose="020B0604020202020204" pitchFamily="34" charset="0"/>
              </a:rPr>
              <a:t> </a:t>
            </a:r>
            <a:endParaRPr lang="en-US" sz="1600" b="1" dirty="0">
              <a:solidFill>
                <a:srgbClr val="353839"/>
              </a:solidFill>
              <a:latin typeface="Arial" panose="020B0604020202020204" pitchFamily="34" charset="0"/>
              <a:cs typeface="Arial" panose="020B0604020202020204" pitchFamily="34" charset="0"/>
            </a:endParaRPr>
          </a:p>
        </p:txBody>
      </p:sp>
      <p:sp>
        <p:nvSpPr>
          <p:cNvPr id="35" name="Freeform 35"/>
          <p:cNvSpPr/>
          <p:nvPr/>
        </p:nvSpPr>
        <p:spPr>
          <a:xfrm>
            <a:off x="1089708" y="4648200"/>
            <a:ext cx="1954445" cy="1367493"/>
          </a:xfrm>
          <a:custGeom>
            <a:avLst/>
            <a:gdLst/>
            <a:ahLst/>
            <a:cxnLst/>
            <a:rect l="l" t="t" r="r" b="b"/>
            <a:pathLst>
              <a:path w="812800" h="145582">
                <a:moveTo>
                  <a:pt x="0" y="0"/>
                </a:moveTo>
                <a:lnTo>
                  <a:pt x="812800" y="0"/>
                </a:lnTo>
                <a:lnTo>
                  <a:pt x="812800" y="145582"/>
                </a:lnTo>
                <a:lnTo>
                  <a:pt x="0" y="145582"/>
                </a:lnTo>
                <a:close/>
              </a:path>
            </a:pathLst>
          </a:custGeom>
          <a:solidFill>
            <a:srgbClr val="F4CE2C"/>
          </a:solidFill>
        </p:spPr>
      </p:sp>
      <p:sp>
        <p:nvSpPr>
          <p:cNvPr id="36" name="TextBox 36"/>
          <p:cNvSpPr txBox="1"/>
          <p:nvPr/>
        </p:nvSpPr>
        <p:spPr>
          <a:xfrm>
            <a:off x="1239077" y="4853873"/>
            <a:ext cx="1708545" cy="944454"/>
          </a:xfrm>
          <a:prstGeom prst="rect">
            <a:avLst/>
          </a:prstGeom>
        </p:spPr>
        <p:txBody>
          <a:bodyPr lIns="19050" tIns="19050" rIns="19050" bIns="19050" rtlCol="0" anchor="ctr"/>
          <a:lstStyle/>
          <a:p>
            <a:pPr algn="ctr">
              <a:spcBef>
                <a:spcPct val="0"/>
              </a:spcBef>
            </a:pPr>
            <a:r>
              <a:rPr lang="en-US" sz="1600" b="1" dirty="0">
                <a:solidFill>
                  <a:srgbClr val="353839"/>
                </a:solidFill>
                <a:latin typeface="Arial" panose="020B0604020202020204" pitchFamily="34" charset="0"/>
                <a:cs typeface="Arial" panose="020B0604020202020204" pitchFamily="34" charset="0"/>
              </a:rPr>
              <a:t>Sector </a:t>
            </a:r>
          </a:p>
          <a:p>
            <a:pPr algn="ctr">
              <a:spcBef>
                <a:spcPct val="0"/>
              </a:spcBef>
            </a:pPr>
            <a:r>
              <a:rPr lang="en-US" sz="1600" b="1" dirty="0" smtClean="0">
                <a:solidFill>
                  <a:srgbClr val="353839"/>
                </a:solidFill>
                <a:latin typeface="Arial" panose="020B0604020202020204" pitchFamily="34" charset="0"/>
                <a:cs typeface="Arial" panose="020B0604020202020204" pitchFamily="34" charset="0"/>
              </a:rPr>
              <a:t>EMPRESARIAL</a:t>
            </a:r>
          </a:p>
          <a:p>
            <a:pPr algn="ctr">
              <a:spcBef>
                <a:spcPct val="0"/>
              </a:spcBef>
            </a:pPr>
            <a:r>
              <a:rPr lang="es-CO" sz="1600" b="1" dirty="0" smtClean="0">
                <a:solidFill>
                  <a:srgbClr val="353839"/>
                </a:solidFill>
                <a:latin typeface="Arial" panose="020B0604020202020204" pitchFamily="34" charset="0"/>
                <a:cs typeface="Arial" panose="020B0604020202020204" pitchFamily="34" charset="0"/>
              </a:rPr>
              <a:t>Público</a:t>
            </a:r>
          </a:p>
          <a:p>
            <a:pPr algn="ctr">
              <a:spcBef>
                <a:spcPct val="0"/>
              </a:spcBef>
            </a:pPr>
            <a:r>
              <a:rPr lang="es-CO" sz="1600" b="1" dirty="0" smtClean="0">
                <a:solidFill>
                  <a:srgbClr val="353839"/>
                </a:solidFill>
                <a:latin typeface="Arial" panose="020B0604020202020204" pitchFamily="34" charset="0"/>
                <a:cs typeface="Arial" panose="020B0604020202020204" pitchFamily="34" charset="0"/>
              </a:rPr>
              <a:t>Privado</a:t>
            </a:r>
            <a:r>
              <a:rPr lang="en-US" sz="1600" b="1" dirty="0" smtClean="0">
                <a:solidFill>
                  <a:srgbClr val="353839"/>
                </a:solidFill>
                <a:latin typeface="Arial" panose="020B0604020202020204" pitchFamily="34" charset="0"/>
                <a:cs typeface="Arial" panose="020B0604020202020204" pitchFamily="34" charset="0"/>
              </a:rPr>
              <a:t> </a:t>
            </a:r>
            <a:endParaRPr lang="en-US" sz="1600" b="1" dirty="0">
              <a:solidFill>
                <a:srgbClr val="353839"/>
              </a:solidFill>
              <a:latin typeface="Arial" panose="020B0604020202020204" pitchFamily="34" charset="0"/>
              <a:cs typeface="Arial" panose="020B0604020202020204" pitchFamily="34" charset="0"/>
            </a:endParaRPr>
          </a:p>
        </p:txBody>
      </p:sp>
      <p:sp>
        <p:nvSpPr>
          <p:cNvPr id="38" name="Freeform 38"/>
          <p:cNvSpPr/>
          <p:nvPr/>
        </p:nvSpPr>
        <p:spPr>
          <a:xfrm>
            <a:off x="1142544" y="6693875"/>
            <a:ext cx="1901609" cy="1374023"/>
          </a:xfrm>
          <a:custGeom>
            <a:avLst/>
            <a:gdLst/>
            <a:ahLst/>
            <a:cxnLst/>
            <a:rect l="l" t="t" r="r" b="b"/>
            <a:pathLst>
              <a:path w="812800" h="145582">
                <a:moveTo>
                  <a:pt x="0" y="0"/>
                </a:moveTo>
                <a:lnTo>
                  <a:pt x="812800" y="0"/>
                </a:lnTo>
                <a:lnTo>
                  <a:pt x="812800" y="145582"/>
                </a:lnTo>
                <a:lnTo>
                  <a:pt x="0" y="145582"/>
                </a:lnTo>
                <a:close/>
              </a:path>
            </a:pathLst>
          </a:custGeom>
          <a:solidFill>
            <a:srgbClr val="F4CE2C"/>
          </a:solidFill>
        </p:spPr>
      </p:sp>
      <p:sp>
        <p:nvSpPr>
          <p:cNvPr id="55" name="Google Shape;276;p10">
            <a:extLst>
              <a:ext uri="{FF2B5EF4-FFF2-40B4-BE49-F238E27FC236}">
                <a16:creationId xmlns:a16="http://schemas.microsoft.com/office/drawing/2014/main" id="{FAB50F90-1372-7A95-6252-67AA1B3A1DBE}"/>
              </a:ext>
            </a:extLst>
          </p:cNvPr>
          <p:cNvSpPr txBox="1"/>
          <p:nvPr/>
        </p:nvSpPr>
        <p:spPr>
          <a:xfrm>
            <a:off x="2298012" y="1632725"/>
            <a:ext cx="4559988" cy="346218"/>
          </a:xfrm>
          <a:prstGeom prst="rect">
            <a:avLst/>
          </a:prstGeom>
          <a:noFill/>
          <a:ln>
            <a:noFill/>
          </a:ln>
        </p:spPr>
        <p:txBody>
          <a:bodyPr spcFirstLastPara="1" wrap="square" lIns="68569" tIns="34275" rIns="68569" bIns="34275" anchor="t" anchorCtr="0">
            <a:spAutoFit/>
          </a:bodyPr>
          <a:lstStyle/>
          <a:p>
            <a:pPr algn="r"/>
            <a:r>
              <a:rPr lang="es-ES" sz="1800" b="1" dirty="0">
                <a:solidFill>
                  <a:schemeClr val="lt1"/>
                </a:solidFill>
                <a:latin typeface="Arial" panose="020B0604020202020204" pitchFamily="34" charset="0"/>
                <a:cs typeface="Arial" panose="020B0604020202020204" pitchFamily="34" charset="0"/>
              </a:rPr>
              <a:t>EXTENSIÓN Y DIVULGACIÓN</a:t>
            </a:r>
            <a:endParaRPr sz="1800" dirty="0">
              <a:latin typeface="Arial" panose="020B0604020202020204" pitchFamily="34" charset="0"/>
              <a:cs typeface="Arial" panose="020B0604020202020204" pitchFamily="34" charset="0"/>
            </a:endParaRPr>
          </a:p>
        </p:txBody>
      </p:sp>
      <p:sp>
        <p:nvSpPr>
          <p:cNvPr id="56" name="Freeform 13">
            <a:extLst>
              <a:ext uri="{FF2B5EF4-FFF2-40B4-BE49-F238E27FC236}">
                <a16:creationId xmlns:a16="http://schemas.microsoft.com/office/drawing/2014/main" id="{5E5A06EA-3C3F-BFE3-02A8-FE2CDDAEFA53}"/>
              </a:ext>
            </a:extLst>
          </p:cNvPr>
          <p:cNvSpPr/>
          <p:nvPr/>
        </p:nvSpPr>
        <p:spPr>
          <a:xfrm>
            <a:off x="4821424" y="1176786"/>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pic>
        <p:nvPicPr>
          <p:cNvPr id="57" name="Google Shape;89;p1">
            <a:extLst>
              <a:ext uri="{FF2B5EF4-FFF2-40B4-BE49-F238E27FC236}">
                <a16:creationId xmlns:a16="http://schemas.microsoft.com/office/drawing/2014/main" id="{FA6BBB98-BC95-E764-E5AF-9BE4EAEA28CA}"/>
              </a:ext>
            </a:extLst>
          </p:cNvPr>
          <p:cNvPicPr preferRelativeResize="0"/>
          <p:nvPr/>
        </p:nvPicPr>
        <p:blipFill rotWithShape="1">
          <a:blip r:embed="rId3">
            <a:alphaModFix/>
          </a:blip>
          <a:srcRect/>
          <a:stretch/>
        </p:blipFill>
        <p:spPr>
          <a:xfrm>
            <a:off x="3890706" y="252312"/>
            <a:ext cx="2694244" cy="799897"/>
          </a:xfrm>
          <a:prstGeom prst="rect">
            <a:avLst/>
          </a:prstGeom>
          <a:noFill/>
          <a:ln>
            <a:noFill/>
          </a:ln>
        </p:spPr>
      </p:pic>
      <p:sp>
        <p:nvSpPr>
          <p:cNvPr id="58" name="Freeform 7">
            <a:extLst>
              <a:ext uri="{FF2B5EF4-FFF2-40B4-BE49-F238E27FC236}">
                <a16:creationId xmlns:a16="http://schemas.microsoft.com/office/drawing/2014/main" id="{D55A5BB8-1BD2-0FA1-4196-FC1FD58367AB}"/>
              </a:ext>
            </a:extLst>
          </p:cNvPr>
          <p:cNvSpPr/>
          <p:nvPr/>
        </p:nvSpPr>
        <p:spPr>
          <a:xfrm rot="21175489">
            <a:off x="471737" y="17091"/>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45654"/>
          </a:solidFill>
        </p:spPr>
        <p:txBody>
          <a:bodyPr/>
          <a:lstStyle/>
          <a:p>
            <a:endParaRPr lang="es-CO" dirty="0"/>
          </a:p>
        </p:txBody>
      </p:sp>
      <p:sp>
        <p:nvSpPr>
          <p:cNvPr id="59" name="Freeform 7">
            <a:extLst>
              <a:ext uri="{FF2B5EF4-FFF2-40B4-BE49-F238E27FC236}">
                <a16:creationId xmlns:a16="http://schemas.microsoft.com/office/drawing/2014/main" id="{A0E73A19-85B5-FF51-9F52-E740F8B82B2C}"/>
              </a:ext>
            </a:extLst>
          </p:cNvPr>
          <p:cNvSpPr/>
          <p:nvPr/>
        </p:nvSpPr>
        <p:spPr>
          <a:xfrm>
            <a:off x="-9940" y="0"/>
            <a:ext cx="3066105" cy="1577598"/>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61" name="TextBox 8">
            <a:extLst>
              <a:ext uri="{FF2B5EF4-FFF2-40B4-BE49-F238E27FC236}">
                <a16:creationId xmlns:a16="http://schemas.microsoft.com/office/drawing/2014/main" id="{B7A44C6A-06E7-8B2B-34DD-0FD5D3A6BC26}"/>
              </a:ext>
            </a:extLst>
          </p:cNvPr>
          <p:cNvSpPr txBox="1"/>
          <p:nvPr/>
        </p:nvSpPr>
        <p:spPr>
          <a:xfrm>
            <a:off x="173672" y="197888"/>
            <a:ext cx="1262392" cy="447525"/>
          </a:xfrm>
          <a:prstGeom prst="rect">
            <a:avLst/>
          </a:prstGeom>
        </p:spPr>
        <p:txBody>
          <a:bodyPr lIns="19050" tIns="19050" rIns="19050" bIns="19050" rtlCol="0" anchor="ctr"/>
          <a:lstStyle/>
          <a:p>
            <a:pPr algn="ctr">
              <a:lnSpc>
                <a:spcPts val="1208"/>
              </a:lnSpc>
            </a:pPr>
            <a:endParaRPr sz="378"/>
          </a:p>
        </p:txBody>
      </p:sp>
      <p:sp>
        <p:nvSpPr>
          <p:cNvPr id="63" name="Google Shape;154;p4">
            <a:extLst>
              <a:ext uri="{FF2B5EF4-FFF2-40B4-BE49-F238E27FC236}">
                <a16:creationId xmlns:a16="http://schemas.microsoft.com/office/drawing/2014/main" id="{139A2E32-4DB0-5EC7-D6EF-8E1939C70BB9}"/>
              </a:ext>
            </a:extLst>
          </p:cNvPr>
          <p:cNvSpPr txBox="1"/>
          <p:nvPr/>
        </p:nvSpPr>
        <p:spPr>
          <a:xfrm>
            <a:off x="2084907" y="1877703"/>
            <a:ext cx="4499793" cy="500107"/>
          </a:xfrm>
          <a:prstGeom prst="rect">
            <a:avLst/>
          </a:prstGeom>
          <a:noFill/>
          <a:ln>
            <a:noFill/>
          </a:ln>
        </p:spPr>
        <p:txBody>
          <a:bodyPr spcFirstLastPara="1" wrap="square" lIns="68569" tIns="34275" rIns="68569" bIns="34275" anchor="t" anchorCtr="0">
            <a:spAutoFit/>
          </a:bodyPr>
          <a:lstStyle/>
          <a:p>
            <a:pPr algn="r"/>
            <a:r>
              <a:rPr lang="es-ES" sz="28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OFERTA DE SERVICIOS</a:t>
            </a:r>
            <a:endParaRPr lang="es-ES" sz="2800"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3" name="Elipse 92">
            <a:extLst>
              <a:ext uri="{FF2B5EF4-FFF2-40B4-BE49-F238E27FC236}">
                <a16:creationId xmlns:a16="http://schemas.microsoft.com/office/drawing/2014/main" id="{E660DC4C-F7AF-7990-E18E-094E726B5117}"/>
              </a:ext>
            </a:extLst>
          </p:cNvPr>
          <p:cNvSpPr/>
          <p:nvPr/>
        </p:nvSpPr>
        <p:spPr>
          <a:xfrm>
            <a:off x="690617" y="3125947"/>
            <a:ext cx="231427" cy="251228"/>
          </a:xfrm>
          <a:prstGeom prst="ellipse">
            <a:avLst/>
          </a:prstGeom>
          <a:solidFill>
            <a:srgbClr val="128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4" name="Elipse 93">
            <a:extLst>
              <a:ext uri="{FF2B5EF4-FFF2-40B4-BE49-F238E27FC236}">
                <a16:creationId xmlns:a16="http://schemas.microsoft.com/office/drawing/2014/main" id="{C23ADC72-32D3-2382-3F62-E15A98DF3969}"/>
              </a:ext>
            </a:extLst>
          </p:cNvPr>
          <p:cNvSpPr/>
          <p:nvPr/>
        </p:nvSpPr>
        <p:spPr>
          <a:xfrm>
            <a:off x="714702" y="5144049"/>
            <a:ext cx="231427" cy="251228"/>
          </a:xfrm>
          <a:prstGeom prst="ellipse">
            <a:avLst/>
          </a:prstGeom>
          <a:solidFill>
            <a:srgbClr val="128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5" name="Elipse 94">
            <a:extLst>
              <a:ext uri="{FF2B5EF4-FFF2-40B4-BE49-F238E27FC236}">
                <a16:creationId xmlns:a16="http://schemas.microsoft.com/office/drawing/2014/main" id="{77206FBC-E688-AB44-20F0-47A3C4C422A8}"/>
              </a:ext>
            </a:extLst>
          </p:cNvPr>
          <p:cNvSpPr/>
          <p:nvPr/>
        </p:nvSpPr>
        <p:spPr>
          <a:xfrm>
            <a:off x="714703" y="7028000"/>
            <a:ext cx="231427" cy="251228"/>
          </a:xfrm>
          <a:prstGeom prst="ellipse">
            <a:avLst/>
          </a:prstGeom>
          <a:solidFill>
            <a:srgbClr val="128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7" name="CuadroTexto 96">
            <a:extLst>
              <a:ext uri="{FF2B5EF4-FFF2-40B4-BE49-F238E27FC236}">
                <a16:creationId xmlns:a16="http://schemas.microsoft.com/office/drawing/2014/main" id="{82FEAB0E-E672-4A06-5A00-F20B98422771}"/>
              </a:ext>
            </a:extLst>
          </p:cNvPr>
          <p:cNvSpPr txBox="1"/>
          <p:nvPr/>
        </p:nvSpPr>
        <p:spPr>
          <a:xfrm>
            <a:off x="1113649" y="6742260"/>
            <a:ext cx="1942516" cy="1323439"/>
          </a:xfrm>
          <a:prstGeom prst="rect">
            <a:avLst/>
          </a:prstGeom>
          <a:noFill/>
        </p:spPr>
        <p:txBody>
          <a:bodyPr wrap="square">
            <a:spAutoFit/>
          </a:bodyPr>
          <a:lstStyle/>
          <a:p>
            <a:pPr algn="ctr">
              <a:spcBef>
                <a:spcPct val="0"/>
              </a:spcBef>
            </a:pPr>
            <a:r>
              <a:rPr lang="en-US" sz="1600" b="1" dirty="0">
                <a:solidFill>
                  <a:srgbClr val="353839"/>
                </a:solidFill>
                <a:latin typeface="Arial" panose="020B0604020202020204" pitchFamily="34" charset="0"/>
                <a:cs typeface="Arial" panose="020B0604020202020204" pitchFamily="34" charset="0"/>
              </a:rPr>
              <a:t>ENTES </a:t>
            </a:r>
            <a:r>
              <a:rPr lang="en-US" sz="1600" b="1" dirty="0" smtClean="0">
                <a:solidFill>
                  <a:srgbClr val="353839"/>
                </a:solidFill>
                <a:latin typeface="Arial" panose="020B0604020202020204" pitchFamily="34" charset="0"/>
                <a:cs typeface="Arial" panose="020B0604020202020204" pitchFamily="34" charset="0"/>
              </a:rPr>
              <a:t>TERRITORIALES</a:t>
            </a:r>
          </a:p>
          <a:p>
            <a:pPr algn="ctr">
              <a:spcBef>
                <a:spcPct val="0"/>
              </a:spcBef>
            </a:pPr>
            <a:r>
              <a:rPr lang="es-ES" sz="1600" b="1" dirty="0" smtClean="0">
                <a:solidFill>
                  <a:srgbClr val="353839"/>
                </a:solidFill>
                <a:latin typeface="Arial" panose="020B0604020202020204" pitchFamily="34" charset="0"/>
                <a:cs typeface="Arial" panose="020B0604020202020204" pitchFamily="34" charset="0"/>
              </a:rPr>
              <a:t>Nacional, Departamentales y Municipales </a:t>
            </a:r>
            <a:endParaRPr lang="en-US" sz="1600" b="1" dirty="0">
              <a:solidFill>
                <a:srgbClr val="353839"/>
              </a:solidFill>
              <a:latin typeface="Arial" panose="020B0604020202020204" pitchFamily="34" charset="0"/>
              <a:cs typeface="Arial" panose="020B0604020202020204" pitchFamily="34" charset="0"/>
            </a:endParaRPr>
          </a:p>
        </p:txBody>
      </p:sp>
      <p:pic>
        <p:nvPicPr>
          <p:cNvPr id="2050" name="Picture 2" descr="Educación - Iconos gratis de educación">
            <a:extLst>
              <a:ext uri="{FF2B5EF4-FFF2-40B4-BE49-F238E27FC236}">
                <a16:creationId xmlns:a16="http://schemas.microsoft.com/office/drawing/2014/main" id="{7CCCFAC1-15D6-5479-0B89-4D13AB0863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506" y="289773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stilo de icono de visión de empresa 8331141 Vector en Vecteezy">
            <a:extLst>
              <a:ext uri="{FF2B5EF4-FFF2-40B4-BE49-F238E27FC236}">
                <a16:creationId xmlns:a16="http://schemas.microsoft.com/office/drawing/2014/main" id="{FEE063CD-769A-A7E0-BF20-361CF7E596B9}"/>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92116" y="4572000"/>
            <a:ext cx="1553806" cy="15538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unicipalidad - Iconos gratis de edificios">
            <a:extLst>
              <a:ext uri="{FF2B5EF4-FFF2-40B4-BE49-F238E27FC236}">
                <a16:creationId xmlns:a16="http://schemas.microsoft.com/office/drawing/2014/main" id="{2C93822D-7400-5465-8AF6-5EE79EA949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1820" y="6567654"/>
            <a:ext cx="1307412" cy="1307412"/>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276;p10">
            <a:extLst>
              <a:ext uri="{FF2B5EF4-FFF2-40B4-BE49-F238E27FC236}">
                <a16:creationId xmlns:a16="http://schemas.microsoft.com/office/drawing/2014/main" id="{85A4B7F1-666F-CE90-7E16-717CE66D549D}"/>
              </a:ext>
            </a:extLst>
          </p:cNvPr>
          <p:cNvSpPr txBox="1"/>
          <p:nvPr/>
        </p:nvSpPr>
        <p:spPr>
          <a:xfrm>
            <a:off x="2298012" y="1559843"/>
            <a:ext cx="4559988" cy="284663"/>
          </a:xfrm>
          <a:prstGeom prst="rect">
            <a:avLst/>
          </a:prstGeom>
          <a:noFill/>
          <a:ln>
            <a:noFill/>
          </a:ln>
        </p:spPr>
        <p:txBody>
          <a:bodyPr spcFirstLastPara="1" wrap="square" lIns="68569" tIns="34275" rIns="68569" bIns="34275" anchor="t" anchorCtr="0">
            <a:spAutoFit/>
          </a:bodyPr>
          <a:lstStyle/>
          <a:p>
            <a:pPr algn="r"/>
            <a:r>
              <a:rPr lang="es-ES" sz="1400" b="1" dirty="0">
                <a:solidFill>
                  <a:schemeClr val="lt1"/>
                </a:solidFill>
                <a:latin typeface="Arial" panose="020B0604020202020204" pitchFamily="34" charset="0"/>
                <a:cs typeface="Arial" panose="020B0604020202020204" pitchFamily="34" charset="0"/>
              </a:rPr>
              <a:t>EXTENSIÓN Y DIVULGACIÓN</a:t>
            </a:r>
            <a:endParaRPr sz="1400" dirty="0">
              <a:latin typeface="Arial" panose="020B0604020202020204" pitchFamily="34" charset="0"/>
              <a:cs typeface="Arial" panose="020B0604020202020204" pitchFamily="34" charset="0"/>
            </a:endParaRPr>
          </a:p>
        </p:txBody>
      </p:sp>
      <p:sp>
        <p:nvSpPr>
          <p:cNvPr id="30" name="Google Shape;154;p4">
            <a:extLst>
              <a:ext uri="{FF2B5EF4-FFF2-40B4-BE49-F238E27FC236}">
                <a16:creationId xmlns:a16="http://schemas.microsoft.com/office/drawing/2014/main" id="{B89EC1D9-ECCB-8FE2-DF16-9119F0BD9A25}"/>
              </a:ext>
            </a:extLst>
          </p:cNvPr>
          <p:cNvSpPr txBox="1"/>
          <p:nvPr/>
        </p:nvSpPr>
        <p:spPr>
          <a:xfrm>
            <a:off x="59832" y="592892"/>
            <a:ext cx="3276579" cy="407774"/>
          </a:xfrm>
          <a:prstGeom prst="rect">
            <a:avLst/>
          </a:prstGeom>
          <a:noFill/>
          <a:ln>
            <a:noFill/>
          </a:ln>
        </p:spPr>
        <p:txBody>
          <a:bodyPr spcFirstLastPara="1" wrap="square" lIns="68569" tIns="34275" rIns="68569" bIns="34275" anchor="t" anchorCtr="0">
            <a:spAutoFit/>
          </a:bodyPr>
          <a:lstStyle/>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 INSTITUCIONAL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GESTIÓN DEL RIESGO DE DESASTRES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358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a16="http://schemas.microsoft.com/office/drawing/2014/main" id="{D9ECEB64-AE12-71D6-F1B8-5A951E64C6D4}"/>
              </a:ext>
            </a:extLst>
          </p:cNvPr>
          <p:cNvSpPr/>
          <p:nvPr/>
        </p:nvSpPr>
        <p:spPr>
          <a:xfrm>
            <a:off x="-28990" y="1855868"/>
            <a:ext cx="4850414" cy="625056"/>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16" name="Freeform 13">
            <a:extLst>
              <a:ext uri="{FF2B5EF4-FFF2-40B4-BE49-F238E27FC236}">
                <a16:creationId xmlns:a16="http://schemas.microsoft.com/office/drawing/2014/main" id="{83E10E0C-1C6F-CAE7-8F71-89E57E634881}"/>
              </a:ext>
            </a:extLst>
          </p:cNvPr>
          <p:cNvSpPr/>
          <p:nvPr/>
        </p:nvSpPr>
        <p:spPr>
          <a:xfrm>
            <a:off x="4821424" y="1176786"/>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pic>
        <p:nvPicPr>
          <p:cNvPr id="17" name="Google Shape;89;p1">
            <a:extLst>
              <a:ext uri="{FF2B5EF4-FFF2-40B4-BE49-F238E27FC236}">
                <a16:creationId xmlns:a16="http://schemas.microsoft.com/office/drawing/2014/main" id="{C535D71F-5243-14B5-36FC-296C5D08E569}"/>
              </a:ext>
            </a:extLst>
          </p:cNvPr>
          <p:cNvPicPr preferRelativeResize="0"/>
          <p:nvPr/>
        </p:nvPicPr>
        <p:blipFill rotWithShape="1">
          <a:blip r:embed="rId3">
            <a:alphaModFix/>
          </a:blip>
          <a:srcRect/>
          <a:stretch/>
        </p:blipFill>
        <p:spPr>
          <a:xfrm>
            <a:off x="3890706" y="252312"/>
            <a:ext cx="2694244" cy="799897"/>
          </a:xfrm>
          <a:prstGeom prst="rect">
            <a:avLst/>
          </a:prstGeom>
          <a:noFill/>
          <a:ln>
            <a:noFill/>
          </a:ln>
        </p:spPr>
      </p:pic>
      <p:sp>
        <p:nvSpPr>
          <p:cNvPr id="18" name="Freeform 7">
            <a:extLst>
              <a:ext uri="{FF2B5EF4-FFF2-40B4-BE49-F238E27FC236}">
                <a16:creationId xmlns:a16="http://schemas.microsoft.com/office/drawing/2014/main" id="{EC9D423F-C4BC-4578-DC25-05A31196096F}"/>
              </a:ext>
            </a:extLst>
          </p:cNvPr>
          <p:cNvSpPr/>
          <p:nvPr/>
        </p:nvSpPr>
        <p:spPr>
          <a:xfrm rot="21175489">
            <a:off x="471737" y="17091"/>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45654"/>
          </a:solidFill>
        </p:spPr>
        <p:txBody>
          <a:bodyPr/>
          <a:lstStyle/>
          <a:p>
            <a:endParaRPr lang="es-CO" dirty="0"/>
          </a:p>
        </p:txBody>
      </p:sp>
      <p:sp>
        <p:nvSpPr>
          <p:cNvPr id="19" name="Freeform 7">
            <a:extLst>
              <a:ext uri="{FF2B5EF4-FFF2-40B4-BE49-F238E27FC236}">
                <a16:creationId xmlns:a16="http://schemas.microsoft.com/office/drawing/2014/main" id="{12932354-5843-12AA-4226-EBAA740ECBDF}"/>
              </a:ext>
            </a:extLst>
          </p:cNvPr>
          <p:cNvSpPr/>
          <p:nvPr/>
        </p:nvSpPr>
        <p:spPr>
          <a:xfrm>
            <a:off x="-9940" y="0"/>
            <a:ext cx="3134140" cy="1577598"/>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22" name="Google Shape;154;p4">
            <a:extLst>
              <a:ext uri="{FF2B5EF4-FFF2-40B4-BE49-F238E27FC236}">
                <a16:creationId xmlns:a16="http://schemas.microsoft.com/office/drawing/2014/main" id="{B89EC1D9-ECCB-8FE2-DF16-9119F0BD9A25}"/>
              </a:ext>
            </a:extLst>
          </p:cNvPr>
          <p:cNvSpPr txBox="1"/>
          <p:nvPr/>
        </p:nvSpPr>
        <p:spPr>
          <a:xfrm>
            <a:off x="59832" y="592892"/>
            <a:ext cx="3276579" cy="407774"/>
          </a:xfrm>
          <a:prstGeom prst="rect">
            <a:avLst/>
          </a:prstGeom>
          <a:noFill/>
          <a:ln>
            <a:noFill/>
          </a:ln>
        </p:spPr>
        <p:txBody>
          <a:bodyPr spcFirstLastPara="1" wrap="square" lIns="68569" tIns="34275" rIns="68569" bIns="34275" anchor="t" anchorCtr="0">
            <a:spAutoFit/>
          </a:bodyPr>
          <a:lstStyle/>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 INSTITUCIONAL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GESTIÓN DEL RIESGO DE DESASTRES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Freeform 13">
            <a:extLst>
              <a:ext uri="{FF2B5EF4-FFF2-40B4-BE49-F238E27FC236}">
                <a16:creationId xmlns:a16="http://schemas.microsoft.com/office/drawing/2014/main" id="{C8EA614E-0F75-C9BD-BFD3-B4E14116C8F5}"/>
              </a:ext>
            </a:extLst>
          </p:cNvPr>
          <p:cNvSpPr/>
          <p:nvPr/>
        </p:nvSpPr>
        <p:spPr>
          <a:xfrm>
            <a:off x="0" y="2580409"/>
            <a:ext cx="2036576" cy="106062"/>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6" name="CuadroTexto 5">
            <a:extLst>
              <a:ext uri="{FF2B5EF4-FFF2-40B4-BE49-F238E27FC236}">
                <a16:creationId xmlns:a16="http://schemas.microsoft.com/office/drawing/2014/main" id="{9D83663C-5A90-0F52-A645-5B1A9294AACF}"/>
              </a:ext>
            </a:extLst>
          </p:cNvPr>
          <p:cNvSpPr txBox="1"/>
          <p:nvPr/>
        </p:nvSpPr>
        <p:spPr>
          <a:xfrm>
            <a:off x="715069" y="2512488"/>
            <a:ext cx="5722624" cy="367216"/>
          </a:xfrm>
          <a:prstGeom prst="rect">
            <a:avLst/>
          </a:prstGeom>
          <a:noFill/>
        </p:spPr>
        <p:txBody>
          <a:bodyPr wrap="square">
            <a:spAutoFit/>
          </a:bodyPr>
          <a:lstStyle/>
          <a:p>
            <a:pPr marL="342900" lvl="0" indent="-342900" algn="just">
              <a:lnSpc>
                <a:spcPct val="107000"/>
              </a:lnSpc>
              <a:spcAft>
                <a:spcPts val="800"/>
              </a:spcAft>
              <a:buFont typeface="+mj-lt"/>
              <a:buAutoNum type="arabicPeriod"/>
            </a:pPr>
            <a:endParaRPr lang="es-CO"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633691" y="2777375"/>
            <a:ext cx="5722624" cy="6247864"/>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ES" sz="1800" dirty="0" smtClean="0">
                <a:solidFill>
                  <a:srgbClr val="000000"/>
                </a:solidFill>
                <a:latin typeface="Arial" panose="020B0604020202020204" pitchFamily="34" charset="0"/>
                <a:cs typeface="Arial" panose="020B0604020202020204" pitchFamily="34" charset="0"/>
              </a:rPr>
              <a:t>Programas de Pregrado y Posgrado</a:t>
            </a:r>
            <a:endParaRPr lang="es-ES" sz="1800" dirty="0">
              <a:solidFill>
                <a:srgbClr val="000000"/>
              </a:solidFill>
              <a:latin typeface="Arial" panose="020B0604020202020204" pitchFamily="34" charset="0"/>
              <a:cs typeface="Arial" panose="020B0604020202020204" pitchFamily="34" charset="0"/>
            </a:endParaRPr>
          </a:p>
          <a:p>
            <a:pPr marL="285750" indent="-285750" algn="just">
              <a:spcAft>
                <a:spcPts val="1200"/>
              </a:spcAft>
              <a:buFont typeface="Arial" panose="020B0604020202020204" pitchFamily="34" charset="0"/>
              <a:buChar char="•"/>
            </a:pPr>
            <a:r>
              <a:rPr lang="es-ES" sz="1800" dirty="0" smtClean="0">
                <a:solidFill>
                  <a:srgbClr val="000000"/>
                </a:solidFill>
                <a:latin typeface="Arial" panose="020B0604020202020204" pitchFamily="34" charset="0"/>
                <a:cs typeface="Arial" panose="020B0604020202020204" pitchFamily="34" charset="0"/>
              </a:rPr>
              <a:t>Formulación y ejecución de proyectos de Investigación</a:t>
            </a:r>
          </a:p>
          <a:p>
            <a:pPr marL="285750" indent="-285750" algn="just">
              <a:spcAft>
                <a:spcPts val="1200"/>
              </a:spcAft>
              <a:buFont typeface="Arial" panose="020B0604020202020204" pitchFamily="34" charset="0"/>
              <a:buChar char="•"/>
            </a:pPr>
            <a:r>
              <a:rPr lang="es-ES" sz="1800" dirty="0" smtClean="0">
                <a:solidFill>
                  <a:srgbClr val="000000"/>
                </a:solidFill>
                <a:latin typeface="Arial" panose="020B0604020202020204" pitchFamily="34" charset="0"/>
                <a:cs typeface="Arial" panose="020B0604020202020204" pitchFamily="34" charset="0"/>
              </a:rPr>
              <a:t>Convenios </a:t>
            </a:r>
            <a:r>
              <a:rPr lang="es-ES" sz="1800" dirty="0">
                <a:solidFill>
                  <a:srgbClr val="000000"/>
                </a:solidFill>
                <a:latin typeface="Arial" panose="020B0604020202020204" pitchFamily="34" charset="0"/>
                <a:cs typeface="Arial" panose="020B0604020202020204" pitchFamily="34" charset="0"/>
              </a:rPr>
              <a:t>de </a:t>
            </a:r>
            <a:r>
              <a:rPr lang="es-ES" sz="1800" dirty="0" smtClean="0">
                <a:solidFill>
                  <a:srgbClr val="000000"/>
                </a:solidFill>
                <a:latin typeface="Arial" panose="020B0604020202020204" pitchFamily="34" charset="0"/>
                <a:cs typeface="Arial" panose="020B0604020202020204" pitchFamily="34" charset="0"/>
              </a:rPr>
              <a:t>cooperación </a:t>
            </a:r>
            <a:r>
              <a:rPr lang="es-ES" sz="1800" dirty="0">
                <a:solidFill>
                  <a:srgbClr val="000000"/>
                </a:solidFill>
                <a:latin typeface="Arial" panose="020B0604020202020204" pitchFamily="34" charset="0"/>
                <a:cs typeface="Arial" panose="020B0604020202020204" pitchFamily="34" charset="0"/>
              </a:rPr>
              <a:t>nacional e </a:t>
            </a:r>
            <a:r>
              <a:rPr lang="es-ES" sz="1800" dirty="0" smtClean="0">
                <a:solidFill>
                  <a:srgbClr val="000000"/>
                </a:solidFill>
                <a:latin typeface="Arial" panose="020B0604020202020204" pitchFamily="34" charset="0"/>
                <a:cs typeface="Arial" panose="020B0604020202020204" pitchFamily="34" charset="0"/>
              </a:rPr>
              <a:t>internacional</a:t>
            </a:r>
            <a:r>
              <a:rPr lang="es-ES" sz="1800" dirty="0" smtClean="0">
                <a:latin typeface="Arial" panose="020B0604020202020204" pitchFamily="34" charset="0"/>
                <a:cs typeface="Arial" panose="020B0604020202020204" pitchFamily="34" charset="0"/>
              </a:rPr>
              <a:t> </a:t>
            </a:r>
            <a:endParaRPr lang="es-ES" sz="1800" dirty="0">
              <a:solidFill>
                <a:srgbClr val="000000"/>
              </a:solidFill>
              <a:latin typeface="Arial" panose="020B0604020202020204" pitchFamily="34" charset="0"/>
              <a:cs typeface="Arial" panose="020B0604020202020204" pitchFamily="34" charset="0"/>
            </a:endParaRPr>
          </a:p>
          <a:p>
            <a:pPr marL="285750" indent="-285750" algn="just">
              <a:spcAft>
                <a:spcPts val="1200"/>
              </a:spcAft>
              <a:buFont typeface="Arial" panose="020B0604020202020204" pitchFamily="34" charset="0"/>
              <a:buChar char="•"/>
            </a:pPr>
            <a:r>
              <a:rPr lang="es-ES" sz="1800" dirty="0" smtClean="0">
                <a:solidFill>
                  <a:srgbClr val="000000"/>
                </a:solidFill>
                <a:latin typeface="Arial" panose="020B0604020202020204" pitchFamily="34" charset="0"/>
                <a:cs typeface="Arial" panose="020B0604020202020204" pitchFamily="34" charset="0"/>
              </a:rPr>
              <a:t>Redes </a:t>
            </a:r>
            <a:r>
              <a:rPr lang="es-ES" sz="1800" dirty="0">
                <a:solidFill>
                  <a:srgbClr val="000000"/>
                </a:solidFill>
                <a:latin typeface="Arial" panose="020B0604020202020204" pitchFamily="34" charset="0"/>
                <a:cs typeface="Arial" panose="020B0604020202020204" pitchFamily="34" charset="0"/>
              </a:rPr>
              <a:t>académicas y de </a:t>
            </a:r>
            <a:r>
              <a:rPr lang="es-ES" sz="1800" dirty="0" smtClean="0">
                <a:solidFill>
                  <a:srgbClr val="000000"/>
                </a:solidFill>
                <a:latin typeface="Arial" panose="020B0604020202020204" pitchFamily="34" charset="0"/>
                <a:cs typeface="Arial" panose="020B0604020202020204" pitchFamily="34" charset="0"/>
              </a:rPr>
              <a:t>investigación</a:t>
            </a:r>
          </a:p>
          <a:p>
            <a:pPr marL="285750" indent="-285750" algn="just">
              <a:spcAft>
                <a:spcPts val="1200"/>
              </a:spcAft>
              <a:buFont typeface="Arial" panose="020B0604020202020204" pitchFamily="34" charset="0"/>
              <a:buChar char="•"/>
            </a:pPr>
            <a:r>
              <a:rPr lang="es-ES" sz="1800" dirty="0" smtClean="0">
                <a:solidFill>
                  <a:srgbClr val="000000"/>
                </a:solidFill>
                <a:latin typeface="Arial" panose="020B0604020202020204" pitchFamily="34" charset="0"/>
                <a:cs typeface="Arial" panose="020B0604020202020204" pitchFamily="34" charset="0"/>
              </a:rPr>
              <a:t>Publicaciones</a:t>
            </a:r>
          </a:p>
          <a:p>
            <a:pPr marL="285750" indent="-285750" algn="just">
              <a:spcAft>
                <a:spcPts val="1200"/>
              </a:spcAft>
              <a:buFont typeface="Arial" panose="020B0604020202020204" pitchFamily="34" charset="0"/>
              <a:buChar char="•"/>
            </a:pPr>
            <a:r>
              <a:rPr lang="es-ES" sz="1800" dirty="0" smtClean="0">
                <a:solidFill>
                  <a:srgbClr val="000000"/>
                </a:solidFill>
                <a:latin typeface="Arial" panose="020B0604020202020204" pitchFamily="34" charset="0"/>
                <a:cs typeface="Arial" panose="020B0604020202020204" pitchFamily="34" charset="0"/>
              </a:rPr>
              <a:t>Diseño</a:t>
            </a:r>
            <a:r>
              <a:rPr lang="es-ES" sz="1800" dirty="0">
                <a:solidFill>
                  <a:srgbClr val="000000"/>
                </a:solidFill>
                <a:latin typeface="Arial" panose="020B0604020202020204" pitchFamily="34" charset="0"/>
                <a:cs typeface="Arial" panose="020B0604020202020204" pitchFamily="34" charset="0"/>
              </a:rPr>
              <a:t>, construcción </a:t>
            </a:r>
            <a:r>
              <a:rPr lang="es-ES" sz="1800" dirty="0" smtClean="0">
                <a:solidFill>
                  <a:srgbClr val="000000"/>
                </a:solidFill>
                <a:latin typeface="Arial" panose="020B0604020202020204" pitchFamily="34" charset="0"/>
                <a:cs typeface="Arial" panose="020B0604020202020204" pitchFamily="34" charset="0"/>
              </a:rPr>
              <a:t>y </a:t>
            </a:r>
            <a:r>
              <a:rPr lang="es-ES" sz="1800" dirty="0">
                <a:solidFill>
                  <a:srgbClr val="000000"/>
                </a:solidFill>
                <a:latin typeface="Arial" panose="020B0604020202020204" pitchFamily="34" charset="0"/>
                <a:cs typeface="Arial" panose="020B0604020202020204" pitchFamily="34" charset="0"/>
              </a:rPr>
              <a:t>actualización de:</a:t>
            </a:r>
          </a:p>
          <a:p>
            <a:pPr marL="541337" lvl="1" indent="-285750" algn="just">
              <a:spcAft>
                <a:spcPts val="1200"/>
              </a:spcAft>
              <a:buFont typeface="Wingdings" panose="05000000000000000000" pitchFamily="2" charset="2"/>
              <a:buChar char="ü"/>
            </a:pPr>
            <a:r>
              <a:rPr lang="es-ES" sz="1800" dirty="0">
                <a:latin typeface="Arial" panose="020B0604020202020204" pitchFamily="34" charset="0"/>
                <a:cs typeface="Arial" panose="020B0604020202020204" pitchFamily="34" charset="0"/>
              </a:rPr>
              <a:t>Planes de Desarrollo </a:t>
            </a:r>
            <a:endParaRPr lang="es-ES" sz="1800" dirty="0" smtClean="0">
              <a:latin typeface="Arial" panose="020B0604020202020204" pitchFamily="34" charset="0"/>
              <a:cs typeface="Arial" panose="020B0604020202020204" pitchFamily="34" charset="0"/>
            </a:endParaRPr>
          </a:p>
          <a:p>
            <a:pPr marL="541337" lvl="1" indent="-285750" algn="just">
              <a:spcAft>
                <a:spcPts val="1200"/>
              </a:spcAft>
              <a:buFont typeface="Wingdings" panose="05000000000000000000" pitchFamily="2" charset="2"/>
              <a:buChar char="ü"/>
            </a:pPr>
            <a:r>
              <a:rPr lang="es-ES" sz="1800" dirty="0">
                <a:solidFill>
                  <a:schemeClr val="dk1"/>
                </a:solidFill>
                <a:latin typeface="Arial" panose="020B0604020202020204" pitchFamily="34" charset="0"/>
                <a:cs typeface="Arial" panose="020B0604020202020204" pitchFamily="34" charset="0"/>
                <a:sym typeface="Calibri"/>
              </a:rPr>
              <a:t>Planes de Ordenamiento Territorial </a:t>
            </a:r>
            <a:endParaRPr lang="es-ES" sz="1800" dirty="0" smtClean="0">
              <a:solidFill>
                <a:schemeClr val="dk1"/>
              </a:solidFill>
              <a:latin typeface="Arial" panose="020B0604020202020204" pitchFamily="34" charset="0"/>
              <a:ea typeface="Calibri"/>
              <a:cs typeface="Arial" panose="020B0604020202020204" pitchFamily="34" charset="0"/>
              <a:sym typeface="Calibri"/>
            </a:endParaRPr>
          </a:p>
          <a:p>
            <a:pPr marL="541337" lvl="1" indent="-285750" algn="just">
              <a:spcAft>
                <a:spcPts val="1200"/>
              </a:spcAft>
              <a:buFont typeface="Wingdings" panose="05000000000000000000" pitchFamily="2" charset="2"/>
              <a:buChar char="ü"/>
            </a:pPr>
            <a:r>
              <a:rPr lang="es-ES" sz="1800" dirty="0" smtClean="0">
                <a:solidFill>
                  <a:schemeClr val="dk1"/>
                </a:solidFill>
                <a:latin typeface="Arial" panose="020B0604020202020204" pitchFamily="34" charset="0"/>
                <a:ea typeface="Calibri"/>
                <a:cs typeface="Arial" panose="020B0604020202020204" pitchFamily="34" charset="0"/>
                <a:sym typeface="Calibri"/>
              </a:rPr>
              <a:t>Planes </a:t>
            </a:r>
            <a:r>
              <a:rPr lang="es-ES" sz="1800" dirty="0">
                <a:solidFill>
                  <a:schemeClr val="dk1"/>
                </a:solidFill>
                <a:latin typeface="Arial" panose="020B0604020202020204" pitchFamily="34" charset="0"/>
                <a:ea typeface="Calibri"/>
                <a:cs typeface="Arial" panose="020B0604020202020204" pitchFamily="34" charset="0"/>
                <a:sym typeface="Calibri"/>
              </a:rPr>
              <a:t>de </a:t>
            </a:r>
            <a:r>
              <a:rPr lang="es-ES" sz="1800" dirty="0">
                <a:solidFill>
                  <a:srgbClr val="000000"/>
                </a:solidFill>
                <a:latin typeface="Arial" panose="020B0604020202020204" pitchFamily="34" charset="0"/>
                <a:cs typeface="Arial" panose="020B0604020202020204" pitchFamily="34" charset="0"/>
              </a:rPr>
              <a:t>Gestión de Riesgos de </a:t>
            </a:r>
            <a:r>
              <a:rPr lang="es-ES" sz="1800" dirty="0" smtClean="0">
                <a:solidFill>
                  <a:srgbClr val="000000"/>
                </a:solidFill>
                <a:latin typeface="Arial" panose="020B0604020202020204" pitchFamily="34" charset="0"/>
                <a:cs typeface="Arial" panose="020B0604020202020204" pitchFamily="34" charset="0"/>
              </a:rPr>
              <a:t>Desastres</a:t>
            </a:r>
            <a:endParaRPr lang="es-ES" sz="1800" dirty="0">
              <a:solidFill>
                <a:srgbClr val="000000"/>
              </a:solidFill>
              <a:latin typeface="Arial" panose="020B0604020202020204" pitchFamily="34" charset="0"/>
              <a:cs typeface="Arial" panose="020B0604020202020204" pitchFamily="34" charset="0"/>
            </a:endParaRPr>
          </a:p>
          <a:p>
            <a:pPr marL="541337" lvl="1" indent="-285750" algn="just">
              <a:spcAft>
                <a:spcPts val="1200"/>
              </a:spcAft>
              <a:buFont typeface="Wingdings" panose="05000000000000000000" pitchFamily="2" charset="2"/>
              <a:buChar char="ü"/>
            </a:pPr>
            <a:r>
              <a:rPr lang="es-ES" sz="1800" dirty="0">
                <a:solidFill>
                  <a:schemeClr val="dk1"/>
                </a:solidFill>
                <a:latin typeface="Arial" panose="020B0604020202020204" pitchFamily="34" charset="0"/>
                <a:ea typeface="Calibri"/>
                <a:cs typeface="Arial" panose="020B0604020202020204" pitchFamily="34" charset="0"/>
                <a:sym typeface="Calibri"/>
              </a:rPr>
              <a:t>Planes de </a:t>
            </a:r>
            <a:r>
              <a:rPr lang="es-ES" sz="1800" dirty="0">
                <a:solidFill>
                  <a:srgbClr val="000000"/>
                </a:solidFill>
                <a:latin typeface="Arial" panose="020B0604020202020204" pitchFamily="34" charset="0"/>
                <a:cs typeface="Arial" panose="020B0604020202020204" pitchFamily="34" charset="0"/>
              </a:rPr>
              <a:t>Emergencias y Desastres</a:t>
            </a:r>
          </a:p>
          <a:p>
            <a:pPr marL="541337" lvl="2" indent="-285750" algn="just">
              <a:spcAft>
                <a:spcPts val="1200"/>
              </a:spcAft>
              <a:buFont typeface="Wingdings" panose="05000000000000000000" pitchFamily="2" charset="2"/>
              <a:buChar char="ü"/>
            </a:pPr>
            <a:r>
              <a:rPr lang="es-ES" sz="1800" dirty="0">
                <a:solidFill>
                  <a:schemeClr val="dk1"/>
                </a:solidFill>
                <a:latin typeface="Arial" panose="020B0604020202020204" pitchFamily="34" charset="0"/>
                <a:ea typeface="Calibri"/>
                <a:cs typeface="Arial" panose="020B0604020202020204" pitchFamily="34" charset="0"/>
                <a:sym typeface="Calibri"/>
              </a:rPr>
              <a:t>Planes de Ayuda Mutua</a:t>
            </a:r>
          </a:p>
          <a:p>
            <a:pPr marL="541337" lvl="2" indent="-285750" algn="just">
              <a:spcAft>
                <a:spcPts val="1200"/>
              </a:spcAft>
              <a:buFont typeface="Wingdings" panose="05000000000000000000" pitchFamily="2" charset="2"/>
              <a:buChar char="ü"/>
            </a:pPr>
            <a:r>
              <a:rPr lang="es-ES" sz="1800" dirty="0" smtClean="0">
                <a:latin typeface="Arial" panose="020B0604020202020204" pitchFamily="34" charset="0"/>
                <a:cs typeface="Arial" panose="020B0604020202020204" pitchFamily="34" charset="0"/>
              </a:rPr>
              <a:t>Planes </a:t>
            </a:r>
            <a:r>
              <a:rPr lang="es-ES" sz="1800" dirty="0">
                <a:latin typeface="Arial" panose="020B0604020202020204" pitchFamily="34" charset="0"/>
                <a:cs typeface="Arial" panose="020B0604020202020204" pitchFamily="34" charset="0"/>
              </a:rPr>
              <a:t>de Contingencia</a:t>
            </a:r>
          </a:p>
          <a:p>
            <a:pPr marL="541337" lvl="2" indent="-285750" algn="just">
              <a:spcAft>
                <a:spcPts val="1200"/>
              </a:spcAft>
              <a:buFont typeface="Wingdings" panose="05000000000000000000" pitchFamily="2" charset="2"/>
              <a:buChar char="ü"/>
            </a:pPr>
            <a:r>
              <a:rPr lang="es-ES" sz="1800" dirty="0" smtClean="0">
                <a:latin typeface="Arial" panose="020B0604020202020204" pitchFamily="34" charset="0"/>
                <a:cs typeface="Arial" panose="020B0604020202020204" pitchFamily="34" charset="0"/>
              </a:rPr>
              <a:t>Planes </a:t>
            </a:r>
            <a:r>
              <a:rPr lang="es-ES" sz="1800" dirty="0">
                <a:latin typeface="Arial" panose="020B0604020202020204" pitchFamily="34" charset="0"/>
                <a:cs typeface="Arial" panose="020B0604020202020204" pitchFamily="34" charset="0"/>
              </a:rPr>
              <a:t>de </a:t>
            </a:r>
            <a:r>
              <a:rPr lang="es-ES" sz="1800" dirty="0" smtClean="0">
                <a:latin typeface="Arial" panose="020B0604020202020204" pitchFamily="34" charset="0"/>
                <a:cs typeface="Arial" panose="020B0604020202020204" pitchFamily="34" charset="0"/>
              </a:rPr>
              <a:t>Adaptación </a:t>
            </a:r>
            <a:r>
              <a:rPr lang="es-ES" sz="1800" dirty="0">
                <a:latin typeface="Arial" panose="020B0604020202020204" pitchFamily="34" charset="0"/>
                <a:cs typeface="Arial" panose="020B0604020202020204" pitchFamily="34" charset="0"/>
              </a:rPr>
              <a:t>al </a:t>
            </a:r>
            <a:r>
              <a:rPr lang="es-ES" sz="1800" dirty="0" smtClean="0">
                <a:latin typeface="Arial" panose="020B0604020202020204" pitchFamily="34" charset="0"/>
                <a:cs typeface="Arial" panose="020B0604020202020204" pitchFamily="34" charset="0"/>
              </a:rPr>
              <a:t>Cambio </a:t>
            </a:r>
            <a:r>
              <a:rPr lang="es-ES" sz="1800" dirty="0">
                <a:latin typeface="Arial" panose="020B0604020202020204" pitchFamily="34" charset="0"/>
                <a:cs typeface="Arial" panose="020B0604020202020204" pitchFamily="34" charset="0"/>
              </a:rPr>
              <a:t>climático </a:t>
            </a:r>
          </a:p>
          <a:p>
            <a:pPr marL="541337" lvl="2" indent="-285750" algn="just">
              <a:spcAft>
                <a:spcPts val="1200"/>
              </a:spcAft>
              <a:buFont typeface="Wingdings" panose="05000000000000000000" pitchFamily="2" charset="2"/>
              <a:buChar char="ü"/>
            </a:pPr>
            <a:r>
              <a:rPr lang="es-ES" sz="1800" dirty="0" smtClean="0">
                <a:latin typeface="Arial" panose="020B0604020202020204" pitchFamily="34" charset="0"/>
                <a:cs typeface="Arial" panose="020B0604020202020204" pitchFamily="34" charset="0"/>
              </a:rPr>
              <a:t>Estrategias </a:t>
            </a:r>
            <a:r>
              <a:rPr lang="es-ES" sz="1800" dirty="0">
                <a:latin typeface="Arial" panose="020B0604020202020204" pitchFamily="34" charset="0"/>
                <a:cs typeface="Arial" panose="020B0604020202020204" pitchFamily="34" charset="0"/>
              </a:rPr>
              <a:t>de Respuesta ante </a:t>
            </a:r>
            <a:r>
              <a:rPr lang="es-ES" sz="1800" dirty="0" smtClean="0">
                <a:latin typeface="Arial" panose="020B0604020202020204" pitchFamily="34" charset="0"/>
                <a:cs typeface="Arial" panose="020B0604020202020204" pitchFamily="34" charset="0"/>
              </a:rPr>
              <a:t>Emergencias</a:t>
            </a:r>
            <a:endParaRPr lang="es-ES" sz="1800" dirty="0">
              <a:latin typeface="Arial" panose="020B0604020202020204" pitchFamily="34" charset="0"/>
              <a:cs typeface="Arial" panose="020B0604020202020204" pitchFamily="34" charset="0"/>
            </a:endParaRPr>
          </a:p>
        </p:txBody>
      </p:sp>
      <p:sp>
        <p:nvSpPr>
          <p:cNvPr id="34" name="Google Shape;276;p10">
            <a:extLst>
              <a:ext uri="{FF2B5EF4-FFF2-40B4-BE49-F238E27FC236}">
                <a16:creationId xmlns:a16="http://schemas.microsoft.com/office/drawing/2014/main" id="{85A4B7F1-666F-CE90-7E16-717CE66D549D}"/>
              </a:ext>
            </a:extLst>
          </p:cNvPr>
          <p:cNvSpPr txBox="1"/>
          <p:nvPr/>
        </p:nvSpPr>
        <p:spPr>
          <a:xfrm>
            <a:off x="-9940" y="1967973"/>
            <a:ext cx="4559988" cy="500107"/>
          </a:xfrm>
          <a:prstGeom prst="rect">
            <a:avLst/>
          </a:prstGeom>
          <a:noFill/>
          <a:ln>
            <a:noFill/>
          </a:ln>
        </p:spPr>
        <p:txBody>
          <a:bodyPr spcFirstLastPara="1" wrap="square" lIns="68569" tIns="34275" rIns="68569" bIns="34275" anchor="t" anchorCtr="0">
            <a:spAutoFit/>
          </a:bodyPr>
          <a:lstStyle/>
          <a:p>
            <a:pPr algn="r"/>
            <a:r>
              <a:rPr lang="es-ES" sz="2800" b="1" dirty="0" smtClean="0">
                <a:solidFill>
                  <a:srgbClr val="FFCC66"/>
                </a:solidFill>
                <a:latin typeface="Arial" panose="020B0604020202020204" pitchFamily="34" charset="0"/>
                <a:cs typeface="Arial" panose="020B0604020202020204" pitchFamily="34" charset="0"/>
              </a:rPr>
              <a:t>OFERTA INSTITUCIONAL </a:t>
            </a:r>
            <a:endParaRPr sz="2800" dirty="0">
              <a:solidFill>
                <a:srgbClr val="FFCC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44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7">
            <a:extLst>
              <a:ext uri="{FF2B5EF4-FFF2-40B4-BE49-F238E27FC236}">
                <a16:creationId xmlns:a16="http://schemas.microsoft.com/office/drawing/2014/main" id="{BAA6359A-4743-FFAC-8F3E-7EE0A21845E9}"/>
              </a:ext>
            </a:extLst>
          </p:cNvPr>
          <p:cNvSpPr/>
          <p:nvPr/>
        </p:nvSpPr>
        <p:spPr>
          <a:xfrm rot="21175489">
            <a:off x="471737" y="17091"/>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45654"/>
          </a:solidFill>
        </p:spPr>
        <p:txBody>
          <a:bodyPr/>
          <a:lstStyle/>
          <a:p>
            <a:endParaRPr lang="es-CO" dirty="0"/>
          </a:p>
        </p:txBody>
      </p:sp>
      <p:sp>
        <p:nvSpPr>
          <p:cNvPr id="3" name="Google Shape;276;p10">
            <a:extLst>
              <a:ext uri="{FF2B5EF4-FFF2-40B4-BE49-F238E27FC236}">
                <a16:creationId xmlns:a16="http://schemas.microsoft.com/office/drawing/2014/main" id="{85A4B7F1-666F-CE90-7E16-717CE66D549D}"/>
              </a:ext>
            </a:extLst>
          </p:cNvPr>
          <p:cNvSpPr txBox="1"/>
          <p:nvPr/>
        </p:nvSpPr>
        <p:spPr>
          <a:xfrm>
            <a:off x="2298012" y="1632725"/>
            <a:ext cx="4559988" cy="346218"/>
          </a:xfrm>
          <a:prstGeom prst="rect">
            <a:avLst/>
          </a:prstGeom>
          <a:noFill/>
          <a:ln>
            <a:noFill/>
          </a:ln>
        </p:spPr>
        <p:txBody>
          <a:bodyPr spcFirstLastPara="1" wrap="square" lIns="68569" tIns="34275" rIns="68569" bIns="34275" anchor="t" anchorCtr="0">
            <a:spAutoFit/>
          </a:bodyPr>
          <a:lstStyle/>
          <a:p>
            <a:pPr algn="r"/>
            <a:r>
              <a:rPr lang="es-ES" sz="1800" b="1" dirty="0">
                <a:solidFill>
                  <a:schemeClr val="lt1"/>
                </a:solidFill>
                <a:latin typeface="Arial" panose="020B0604020202020204" pitchFamily="34" charset="0"/>
                <a:cs typeface="Arial" panose="020B0604020202020204" pitchFamily="34" charset="0"/>
              </a:rPr>
              <a:t>EXTENSIÓN Y DIVULGACIÓN</a:t>
            </a:r>
            <a:endParaRPr sz="1800" dirty="0">
              <a:latin typeface="Arial" panose="020B0604020202020204" pitchFamily="34" charset="0"/>
              <a:cs typeface="Arial" panose="020B0604020202020204" pitchFamily="34" charset="0"/>
            </a:endParaRPr>
          </a:p>
        </p:txBody>
      </p:sp>
      <p:pic>
        <p:nvPicPr>
          <p:cNvPr id="17" name="Google Shape;89;p1">
            <a:extLst>
              <a:ext uri="{FF2B5EF4-FFF2-40B4-BE49-F238E27FC236}">
                <a16:creationId xmlns:a16="http://schemas.microsoft.com/office/drawing/2014/main" id="{C535D71F-5243-14B5-36FC-296C5D08E569}"/>
              </a:ext>
            </a:extLst>
          </p:cNvPr>
          <p:cNvPicPr preferRelativeResize="0"/>
          <p:nvPr/>
        </p:nvPicPr>
        <p:blipFill rotWithShape="1">
          <a:blip r:embed="rId3">
            <a:alphaModFix/>
          </a:blip>
          <a:srcRect/>
          <a:stretch/>
        </p:blipFill>
        <p:spPr>
          <a:xfrm>
            <a:off x="3890706" y="252312"/>
            <a:ext cx="2694244" cy="799897"/>
          </a:xfrm>
          <a:prstGeom prst="rect">
            <a:avLst/>
          </a:prstGeom>
          <a:noFill/>
          <a:ln>
            <a:noFill/>
          </a:ln>
        </p:spPr>
      </p:pic>
      <p:sp>
        <p:nvSpPr>
          <p:cNvPr id="6" name="CuadroTexto 5">
            <a:extLst>
              <a:ext uri="{FF2B5EF4-FFF2-40B4-BE49-F238E27FC236}">
                <a16:creationId xmlns:a16="http://schemas.microsoft.com/office/drawing/2014/main" id="{9D83663C-5A90-0F52-A645-5B1A9294AACF}"/>
              </a:ext>
            </a:extLst>
          </p:cNvPr>
          <p:cNvSpPr txBox="1"/>
          <p:nvPr/>
        </p:nvSpPr>
        <p:spPr>
          <a:xfrm>
            <a:off x="710761" y="3241487"/>
            <a:ext cx="5722624" cy="367216"/>
          </a:xfrm>
          <a:prstGeom prst="rect">
            <a:avLst/>
          </a:prstGeom>
          <a:noFill/>
        </p:spPr>
        <p:txBody>
          <a:bodyPr wrap="square">
            <a:spAutoFit/>
          </a:bodyPr>
          <a:lstStyle/>
          <a:p>
            <a:pPr marL="342900" lvl="0" indent="-342900" algn="just">
              <a:lnSpc>
                <a:spcPct val="107000"/>
              </a:lnSpc>
              <a:spcAft>
                <a:spcPts val="800"/>
              </a:spcAft>
              <a:buFont typeface="+mj-lt"/>
              <a:buAutoNum type="arabicPeriod"/>
            </a:pPr>
            <a:endParaRPr lang="es-CO"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633454" y="3136270"/>
            <a:ext cx="5877237" cy="6124754"/>
          </a:xfrm>
          <a:prstGeom prst="rect">
            <a:avLst/>
          </a:prstGeom>
        </p:spPr>
        <p:txBody>
          <a:bodyPr wrap="square">
            <a:spAutoFit/>
          </a:bodyPr>
          <a:lstStyle/>
          <a:p>
            <a:pPr marL="182563" indent="-182563" algn="just">
              <a:lnSpc>
                <a:spcPct val="150000"/>
              </a:lnSpc>
              <a:spcAft>
                <a:spcPts val="1200"/>
              </a:spcAft>
              <a:buFont typeface="Arial" panose="020B0604020202020204" pitchFamily="34" charset="0"/>
              <a:buChar char="•"/>
            </a:pPr>
            <a:r>
              <a:rPr lang="es-ES" sz="1800" dirty="0" smtClean="0">
                <a:solidFill>
                  <a:srgbClr val="000000"/>
                </a:solidFill>
                <a:latin typeface="Arial" panose="020B0604020202020204" pitchFamily="34" charset="0"/>
                <a:cs typeface="Arial" panose="020B0604020202020204" pitchFamily="34" charset="0"/>
              </a:rPr>
              <a:t>Asesorías </a:t>
            </a:r>
            <a:r>
              <a:rPr lang="es-ES" sz="1800" dirty="0">
                <a:solidFill>
                  <a:srgbClr val="000000"/>
                </a:solidFill>
                <a:latin typeface="Arial" panose="020B0604020202020204" pitchFamily="34" charset="0"/>
                <a:cs typeface="Arial" panose="020B0604020202020204" pitchFamily="34" charset="0"/>
              </a:rPr>
              <a:t>y </a:t>
            </a:r>
            <a:r>
              <a:rPr lang="es-ES" sz="1800" dirty="0" smtClean="0">
                <a:solidFill>
                  <a:srgbClr val="000000"/>
                </a:solidFill>
                <a:latin typeface="Arial" panose="020B0604020202020204" pitchFamily="34" charset="0"/>
                <a:cs typeface="Arial" panose="020B0604020202020204" pitchFamily="34" charset="0"/>
              </a:rPr>
              <a:t>consultorías</a:t>
            </a:r>
          </a:p>
          <a:p>
            <a:pPr marL="182563" indent="-182563" algn="just">
              <a:lnSpc>
                <a:spcPct val="150000"/>
              </a:lnSpc>
              <a:spcAft>
                <a:spcPts val="1200"/>
              </a:spcAft>
              <a:buFont typeface="Arial" panose="020B0604020202020204" pitchFamily="34" charset="0"/>
              <a:buChar char="•"/>
            </a:pPr>
            <a:r>
              <a:rPr lang="es-ES" sz="1800" dirty="0" smtClean="0">
                <a:solidFill>
                  <a:srgbClr val="000000"/>
                </a:solidFill>
                <a:latin typeface="Arial" panose="020B0604020202020204" pitchFamily="34" charset="0"/>
                <a:cs typeface="Arial" panose="020B0604020202020204" pitchFamily="34" charset="0"/>
              </a:rPr>
              <a:t>Evaluación </a:t>
            </a:r>
            <a:r>
              <a:rPr lang="es-ES" sz="1800" dirty="0">
                <a:solidFill>
                  <a:srgbClr val="000000"/>
                </a:solidFill>
                <a:latin typeface="Arial" panose="020B0604020202020204" pitchFamily="34" charset="0"/>
                <a:cs typeface="Arial" panose="020B0604020202020204" pitchFamily="34" charset="0"/>
              </a:rPr>
              <a:t>de Riesgos de </a:t>
            </a:r>
            <a:r>
              <a:rPr lang="es-ES" sz="1800" dirty="0" smtClean="0">
                <a:solidFill>
                  <a:srgbClr val="000000"/>
                </a:solidFill>
                <a:latin typeface="Arial" panose="020B0604020202020204" pitchFamily="34" charset="0"/>
                <a:cs typeface="Arial" panose="020B0604020202020204" pitchFamily="34" charset="0"/>
              </a:rPr>
              <a:t>Desastres</a:t>
            </a:r>
            <a:endParaRPr lang="es-ES" sz="1800" dirty="0">
              <a:solidFill>
                <a:srgbClr val="000000"/>
              </a:solidFill>
              <a:latin typeface="Arial" panose="020B0604020202020204" pitchFamily="34" charset="0"/>
              <a:cs typeface="Arial" panose="020B0604020202020204" pitchFamily="34" charset="0"/>
            </a:endParaRPr>
          </a:p>
          <a:p>
            <a:pPr marL="182563" indent="-182563" algn="just">
              <a:lnSpc>
                <a:spcPct val="150000"/>
              </a:lnSpc>
              <a:spcAft>
                <a:spcPts val="1200"/>
              </a:spcAft>
              <a:buFont typeface="Arial" panose="020B0604020202020204" pitchFamily="34" charset="0"/>
              <a:buChar char="•"/>
            </a:pPr>
            <a:r>
              <a:rPr lang="es-ES" sz="1800" dirty="0" smtClean="0">
                <a:solidFill>
                  <a:srgbClr val="000000"/>
                </a:solidFill>
                <a:latin typeface="Arial" panose="020B0604020202020204" pitchFamily="34" charset="0"/>
                <a:cs typeface="Arial" panose="020B0604020202020204" pitchFamily="34" charset="0"/>
              </a:rPr>
              <a:t>Mediciones </a:t>
            </a:r>
            <a:r>
              <a:rPr lang="es-ES" sz="1800" dirty="0">
                <a:solidFill>
                  <a:srgbClr val="000000"/>
                </a:solidFill>
                <a:latin typeface="Arial" panose="020B0604020202020204" pitchFamily="34" charset="0"/>
                <a:cs typeface="Arial" panose="020B0604020202020204" pitchFamily="34" charset="0"/>
              </a:rPr>
              <a:t>de seguridad de </a:t>
            </a:r>
            <a:r>
              <a:rPr lang="es-ES" sz="1800" dirty="0" smtClean="0">
                <a:solidFill>
                  <a:srgbClr val="000000"/>
                </a:solidFill>
                <a:latin typeface="Arial" panose="020B0604020202020204" pitchFamily="34" charset="0"/>
                <a:cs typeface="Arial" panose="020B0604020202020204" pitchFamily="34" charset="0"/>
              </a:rPr>
              <a:t>instalaciones</a:t>
            </a:r>
            <a:endParaRPr lang="es-ES" sz="1800" dirty="0">
              <a:solidFill>
                <a:srgbClr val="000000"/>
              </a:solidFill>
              <a:latin typeface="Arial" panose="020B0604020202020204" pitchFamily="34" charset="0"/>
              <a:cs typeface="Arial" panose="020B0604020202020204" pitchFamily="34" charset="0"/>
            </a:endParaRPr>
          </a:p>
          <a:p>
            <a:pPr marL="182563" indent="-182563" algn="just">
              <a:lnSpc>
                <a:spcPct val="150000"/>
              </a:lnSpc>
              <a:spcAft>
                <a:spcPts val="1200"/>
              </a:spcAft>
              <a:buFont typeface="Arial" panose="020B0604020202020204" pitchFamily="34" charset="0"/>
              <a:buChar char="•"/>
            </a:pPr>
            <a:r>
              <a:rPr lang="es-ES" sz="1800" dirty="0">
                <a:latin typeface="Arial" panose="020B0604020202020204" pitchFamily="34" charset="0"/>
                <a:cs typeface="Arial" panose="020B0604020202020204" pitchFamily="34" charset="0"/>
              </a:rPr>
              <a:t>Otros planes </a:t>
            </a:r>
            <a:r>
              <a:rPr lang="es-ES" sz="1800" dirty="0" smtClean="0">
                <a:latin typeface="Arial" panose="020B0604020202020204" pitchFamily="34" charset="0"/>
                <a:cs typeface="Arial" panose="020B0604020202020204" pitchFamily="34" charset="0"/>
              </a:rPr>
              <a:t>asociados </a:t>
            </a:r>
            <a:r>
              <a:rPr lang="es-ES" sz="1800" dirty="0">
                <a:latin typeface="Arial" panose="020B0604020202020204" pitchFamily="34" charset="0"/>
                <a:cs typeface="Arial" panose="020B0604020202020204" pitchFamily="34" charset="0"/>
              </a:rPr>
              <a:t>con resultados de </a:t>
            </a:r>
            <a:r>
              <a:rPr lang="es-ES" sz="1800" dirty="0" smtClean="0">
                <a:latin typeface="Arial" panose="020B0604020202020204" pitchFamily="34" charset="0"/>
                <a:cs typeface="Arial" panose="020B0604020202020204" pitchFamily="34" charset="0"/>
              </a:rPr>
              <a:t>diagnósticos: </a:t>
            </a:r>
            <a:r>
              <a:rPr lang="es-ES" sz="1800" dirty="0">
                <a:latin typeface="Arial" panose="020B0604020202020204" pitchFamily="34" charset="0"/>
                <a:cs typeface="Arial" panose="020B0604020202020204" pitchFamily="34" charset="0"/>
              </a:rPr>
              <a:t>seguridad hídrica, saneamiento, vivienda digna, planes de </a:t>
            </a:r>
            <a:r>
              <a:rPr lang="es-ES" sz="1800" dirty="0" smtClean="0">
                <a:latin typeface="Arial" panose="020B0604020202020204" pitchFamily="34" charset="0"/>
                <a:cs typeface="Arial" panose="020B0604020202020204" pitchFamily="34" charset="0"/>
              </a:rPr>
              <a:t>vida y de </a:t>
            </a:r>
            <a:r>
              <a:rPr lang="es-ES" sz="1800" dirty="0" err="1" smtClean="0">
                <a:latin typeface="Arial" panose="020B0604020202020204" pitchFamily="34" charset="0"/>
                <a:cs typeface="Arial" panose="020B0604020202020204" pitchFamily="34" charset="0"/>
              </a:rPr>
              <a:t>etnodesarrollo</a:t>
            </a:r>
            <a:r>
              <a:rPr lang="es-ES" sz="1800" dirty="0" smtClean="0">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seguridad </a:t>
            </a:r>
            <a:r>
              <a:rPr lang="es-ES" sz="1800" dirty="0" smtClean="0">
                <a:latin typeface="Arial" panose="020B0604020202020204" pitchFamily="34" charset="0"/>
                <a:cs typeface="Arial" panose="020B0604020202020204" pitchFamily="34" charset="0"/>
              </a:rPr>
              <a:t>escolar</a:t>
            </a:r>
            <a:endParaRPr lang="es-ES" sz="1800" dirty="0">
              <a:latin typeface="Arial" panose="020B0604020202020204" pitchFamily="34" charset="0"/>
              <a:cs typeface="Arial" panose="020B0604020202020204" pitchFamily="34" charset="0"/>
            </a:endParaRPr>
          </a:p>
          <a:p>
            <a:pPr marL="182563" indent="-182563" algn="just">
              <a:lnSpc>
                <a:spcPct val="150000"/>
              </a:lnSpc>
              <a:spcAft>
                <a:spcPts val="1200"/>
              </a:spcAft>
              <a:buFont typeface="Arial" panose="020B0604020202020204" pitchFamily="34" charset="0"/>
              <a:buChar char="•"/>
            </a:pPr>
            <a:r>
              <a:rPr lang="es-ES" sz="1800" dirty="0">
                <a:latin typeface="Arial" panose="020B0604020202020204" pitchFamily="34" charset="0"/>
                <a:cs typeface="Arial" panose="020B0604020202020204" pitchFamily="34" charset="0"/>
              </a:rPr>
              <a:t>Capacidades de gestión: </a:t>
            </a:r>
            <a:r>
              <a:rPr lang="es-ES" sz="1800" dirty="0" smtClean="0">
                <a:latin typeface="Arial" panose="020B0604020202020204" pitchFamily="34" charset="0"/>
                <a:cs typeface="Arial" panose="020B0604020202020204" pitchFamily="34" charset="0"/>
              </a:rPr>
              <a:t>formulación </a:t>
            </a:r>
            <a:r>
              <a:rPr lang="es-ES" sz="1800" dirty="0">
                <a:latin typeface="Arial" panose="020B0604020202020204" pitchFamily="34" charset="0"/>
                <a:cs typeface="Arial" panose="020B0604020202020204" pitchFamily="34" charset="0"/>
              </a:rPr>
              <a:t>de proyectos </a:t>
            </a:r>
            <a:r>
              <a:rPr lang="es-ES" sz="1800" dirty="0" smtClean="0">
                <a:latin typeface="Arial" panose="020B0604020202020204" pitchFamily="34" charset="0"/>
                <a:cs typeface="Arial" panose="020B0604020202020204" pitchFamily="34" charset="0"/>
              </a:rPr>
              <a:t>comunitarios, </a:t>
            </a:r>
            <a:r>
              <a:rPr lang="es-ES" sz="1800" dirty="0">
                <a:latin typeface="Arial" panose="020B0604020202020204" pitchFamily="34" charset="0"/>
                <a:cs typeface="Arial" panose="020B0604020202020204" pitchFamily="34" charset="0"/>
              </a:rPr>
              <a:t>diseño de medidas de </a:t>
            </a:r>
            <a:r>
              <a:rPr lang="es-ES" sz="1800" dirty="0" smtClean="0">
                <a:latin typeface="Arial" panose="020B0604020202020204" pitchFamily="34" charset="0"/>
                <a:cs typeface="Arial" panose="020B0604020202020204" pitchFamily="34" charset="0"/>
              </a:rPr>
              <a:t>reducción </a:t>
            </a:r>
            <a:r>
              <a:rPr lang="es-ES" sz="1800" dirty="0">
                <a:latin typeface="Arial" panose="020B0604020202020204" pitchFamily="34" charset="0"/>
                <a:cs typeface="Arial" panose="020B0604020202020204" pitchFamily="34" charset="0"/>
              </a:rPr>
              <a:t>del riesgo de emergencias y desastres, gobernanza y gobernabilidad, enfoque diferencial y seguridad humana </a:t>
            </a:r>
          </a:p>
          <a:p>
            <a:pPr algn="just">
              <a:spcAft>
                <a:spcPts val="600"/>
              </a:spcAft>
            </a:pPr>
            <a:endParaRPr lang="es-ES" sz="1800" dirty="0">
              <a:latin typeface="Arial" panose="020B0604020202020204" pitchFamily="34" charset="0"/>
              <a:cs typeface="Arial" panose="020B0604020202020204" pitchFamily="34" charset="0"/>
            </a:endParaRPr>
          </a:p>
        </p:txBody>
      </p:sp>
      <p:sp>
        <p:nvSpPr>
          <p:cNvPr id="28" name="Google Shape;276;p10">
            <a:extLst>
              <a:ext uri="{FF2B5EF4-FFF2-40B4-BE49-F238E27FC236}">
                <a16:creationId xmlns:a16="http://schemas.microsoft.com/office/drawing/2014/main" id="{85A4B7F1-666F-CE90-7E16-717CE66D549D}"/>
              </a:ext>
            </a:extLst>
          </p:cNvPr>
          <p:cNvSpPr txBox="1"/>
          <p:nvPr/>
        </p:nvSpPr>
        <p:spPr>
          <a:xfrm>
            <a:off x="2209800" y="1570381"/>
            <a:ext cx="4559988" cy="284663"/>
          </a:xfrm>
          <a:prstGeom prst="rect">
            <a:avLst/>
          </a:prstGeom>
          <a:noFill/>
          <a:ln>
            <a:noFill/>
          </a:ln>
        </p:spPr>
        <p:txBody>
          <a:bodyPr spcFirstLastPara="1" wrap="square" lIns="68569" tIns="34275" rIns="68569" bIns="34275" anchor="t" anchorCtr="0">
            <a:spAutoFit/>
          </a:bodyPr>
          <a:lstStyle/>
          <a:p>
            <a:pPr algn="r"/>
            <a:r>
              <a:rPr lang="es-ES" sz="1400" b="1" dirty="0">
                <a:solidFill>
                  <a:schemeClr val="lt1"/>
                </a:solidFill>
                <a:latin typeface="Arial" panose="020B0604020202020204" pitchFamily="34" charset="0"/>
                <a:cs typeface="Arial" panose="020B0604020202020204" pitchFamily="34" charset="0"/>
              </a:rPr>
              <a:t>EXTENSIÓN Y DIVULGACIÓN</a:t>
            </a:r>
            <a:endParaRPr sz="1400" dirty="0">
              <a:latin typeface="Arial" panose="020B0604020202020204" pitchFamily="34" charset="0"/>
              <a:cs typeface="Arial" panose="020B0604020202020204" pitchFamily="34" charset="0"/>
            </a:endParaRPr>
          </a:p>
        </p:txBody>
      </p:sp>
      <p:sp>
        <p:nvSpPr>
          <p:cNvPr id="24" name="Freeform 7">
            <a:extLst>
              <a:ext uri="{FF2B5EF4-FFF2-40B4-BE49-F238E27FC236}">
                <a16:creationId xmlns:a16="http://schemas.microsoft.com/office/drawing/2014/main" id="{D9ECEB64-AE12-71D6-F1B8-5A951E64C6D4}"/>
              </a:ext>
            </a:extLst>
          </p:cNvPr>
          <p:cNvSpPr/>
          <p:nvPr/>
        </p:nvSpPr>
        <p:spPr>
          <a:xfrm>
            <a:off x="-28990" y="1855868"/>
            <a:ext cx="4850414" cy="625056"/>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25" name="Freeform 7">
            <a:extLst>
              <a:ext uri="{FF2B5EF4-FFF2-40B4-BE49-F238E27FC236}">
                <a16:creationId xmlns:a16="http://schemas.microsoft.com/office/drawing/2014/main" id="{12932354-5843-12AA-4226-EBAA740ECBDF}"/>
              </a:ext>
            </a:extLst>
          </p:cNvPr>
          <p:cNvSpPr/>
          <p:nvPr/>
        </p:nvSpPr>
        <p:spPr>
          <a:xfrm>
            <a:off x="-9940" y="0"/>
            <a:ext cx="3134140" cy="1577598"/>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26" name="Google Shape;154;p4">
            <a:extLst>
              <a:ext uri="{FF2B5EF4-FFF2-40B4-BE49-F238E27FC236}">
                <a16:creationId xmlns:a16="http://schemas.microsoft.com/office/drawing/2014/main" id="{B89EC1D9-ECCB-8FE2-DF16-9119F0BD9A25}"/>
              </a:ext>
            </a:extLst>
          </p:cNvPr>
          <p:cNvSpPr txBox="1"/>
          <p:nvPr/>
        </p:nvSpPr>
        <p:spPr>
          <a:xfrm>
            <a:off x="59832" y="592892"/>
            <a:ext cx="3276579" cy="407774"/>
          </a:xfrm>
          <a:prstGeom prst="rect">
            <a:avLst/>
          </a:prstGeom>
          <a:noFill/>
          <a:ln>
            <a:noFill/>
          </a:ln>
        </p:spPr>
        <p:txBody>
          <a:bodyPr spcFirstLastPara="1" wrap="square" lIns="68569" tIns="34275" rIns="68569" bIns="34275" anchor="t" anchorCtr="0">
            <a:spAutoFit/>
          </a:bodyPr>
          <a:lstStyle/>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 INSTITUCIONAL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GESTIÓN DEL RIESGO DE DESASTRES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9" name="Freeform 13">
            <a:extLst>
              <a:ext uri="{FF2B5EF4-FFF2-40B4-BE49-F238E27FC236}">
                <a16:creationId xmlns:a16="http://schemas.microsoft.com/office/drawing/2014/main" id="{C8EA614E-0F75-C9BD-BFD3-B4E14116C8F5}"/>
              </a:ext>
            </a:extLst>
          </p:cNvPr>
          <p:cNvSpPr/>
          <p:nvPr/>
        </p:nvSpPr>
        <p:spPr>
          <a:xfrm>
            <a:off x="0" y="2580409"/>
            <a:ext cx="2036576" cy="106062"/>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37" name="Google Shape;276;p10">
            <a:extLst>
              <a:ext uri="{FF2B5EF4-FFF2-40B4-BE49-F238E27FC236}">
                <a16:creationId xmlns:a16="http://schemas.microsoft.com/office/drawing/2014/main" id="{85A4B7F1-666F-CE90-7E16-717CE66D549D}"/>
              </a:ext>
            </a:extLst>
          </p:cNvPr>
          <p:cNvSpPr txBox="1"/>
          <p:nvPr/>
        </p:nvSpPr>
        <p:spPr>
          <a:xfrm>
            <a:off x="-9940" y="1967973"/>
            <a:ext cx="4559988" cy="500107"/>
          </a:xfrm>
          <a:prstGeom prst="rect">
            <a:avLst/>
          </a:prstGeom>
          <a:noFill/>
          <a:ln>
            <a:noFill/>
          </a:ln>
        </p:spPr>
        <p:txBody>
          <a:bodyPr spcFirstLastPara="1" wrap="square" lIns="68569" tIns="34275" rIns="68569" bIns="34275" anchor="t" anchorCtr="0">
            <a:spAutoFit/>
          </a:bodyPr>
          <a:lstStyle/>
          <a:p>
            <a:pPr algn="r"/>
            <a:r>
              <a:rPr lang="es-ES" sz="2800" b="1" dirty="0" smtClean="0">
                <a:solidFill>
                  <a:srgbClr val="FFCC66"/>
                </a:solidFill>
                <a:latin typeface="Arial" panose="020B0604020202020204" pitchFamily="34" charset="0"/>
                <a:cs typeface="Arial" panose="020B0604020202020204" pitchFamily="34" charset="0"/>
              </a:rPr>
              <a:t>OFERTA INSTITUCIONAL </a:t>
            </a:r>
            <a:endParaRPr sz="2800" dirty="0">
              <a:solidFill>
                <a:srgbClr val="FFCC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363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7">
            <a:extLst>
              <a:ext uri="{FF2B5EF4-FFF2-40B4-BE49-F238E27FC236}">
                <a16:creationId xmlns:a16="http://schemas.microsoft.com/office/drawing/2014/main" id="{BAA6359A-4743-FFAC-8F3E-7EE0A21845E9}"/>
              </a:ext>
            </a:extLst>
          </p:cNvPr>
          <p:cNvSpPr/>
          <p:nvPr/>
        </p:nvSpPr>
        <p:spPr>
          <a:xfrm rot="21175489">
            <a:off x="471737" y="17091"/>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45654"/>
          </a:solidFill>
        </p:spPr>
        <p:txBody>
          <a:bodyPr/>
          <a:lstStyle/>
          <a:p>
            <a:endParaRPr lang="es-CO" dirty="0"/>
          </a:p>
        </p:txBody>
      </p:sp>
      <p:sp>
        <p:nvSpPr>
          <p:cNvPr id="6" name="CuadroTexto 5">
            <a:extLst>
              <a:ext uri="{FF2B5EF4-FFF2-40B4-BE49-F238E27FC236}">
                <a16:creationId xmlns:a16="http://schemas.microsoft.com/office/drawing/2014/main" id="{9D83663C-5A90-0F52-A645-5B1A9294AACF}"/>
              </a:ext>
            </a:extLst>
          </p:cNvPr>
          <p:cNvSpPr txBox="1"/>
          <p:nvPr/>
        </p:nvSpPr>
        <p:spPr>
          <a:xfrm>
            <a:off x="372452" y="3048000"/>
            <a:ext cx="5927918" cy="2893100"/>
          </a:xfrm>
          <a:prstGeom prst="rect">
            <a:avLst/>
          </a:prstGeom>
          <a:noFill/>
        </p:spPr>
        <p:txBody>
          <a:bodyPr wrap="square">
            <a:spAutoFit/>
          </a:bodyPr>
          <a:lstStyle/>
          <a:p>
            <a:pPr marL="285750" indent="-285750" algn="just">
              <a:lnSpc>
                <a:spcPct val="150000"/>
              </a:lnSpc>
              <a:spcAft>
                <a:spcPts val="1200"/>
              </a:spcAft>
              <a:buFont typeface="Arial" panose="020B0604020202020204" pitchFamily="34" charset="0"/>
              <a:buChar char="•"/>
            </a:pPr>
            <a:r>
              <a:rPr lang="es-CO" sz="1800" dirty="0" smtClean="0">
                <a:effectLst/>
                <a:latin typeface="Arial" panose="020B0604020202020204" pitchFamily="34" charset="0"/>
                <a:cs typeface="Arial" panose="020B0604020202020204" pitchFamily="34" charset="0"/>
              </a:rPr>
              <a:t>Actividades y eventos de </a:t>
            </a:r>
            <a:r>
              <a:rPr lang="es-CO" sz="1800" dirty="0">
                <a:solidFill>
                  <a:srgbClr val="000000"/>
                </a:solidFill>
                <a:latin typeface="Arial" panose="020B0604020202020204" pitchFamily="34" charset="0"/>
                <a:ea typeface="Calibri" panose="020F0502020204030204" pitchFamily="34" charset="0"/>
                <a:cs typeface="Arial" panose="020B0604020202020204" pitchFamily="34" charset="0"/>
              </a:rPr>
              <a:t>Educación </a:t>
            </a:r>
            <a:r>
              <a:rPr lang="es-CO"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continua</a:t>
            </a:r>
            <a:r>
              <a:rPr lang="es-CO" sz="1800" dirty="0" smtClean="0">
                <a:effectLst/>
                <a:latin typeface="Arial" panose="020B0604020202020204" pitchFamily="34" charset="0"/>
                <a:cs typeface="Arial" panose="020B0604020202020204" pitchFamily="34" charset="0"/>
              </a:rPr>
              <a:t> (</a:t>
            </a:r>
            <a:r>
              <a:rPr lang="es-CO" sz="1800" dirty="0">
                <a:latin typeface="Arial" panose="020B0604020202020204" pitchFamily="34" charset="0"/>
                <a:cs typeface="Arial" panose="020B0604020202020204" pitchFamily="34" charset="0"/>
              </a:rPr>
              <a:t>s</a:t>
            </a:r>
            <a:r>
              <a:rPr lang="es-CO" sz="1800" dirty="0" smtClean="0">
                <a:effectLst/>
                <a:latin typeface="Arial" panose="020B0604020202020204" pitchFamily="34" charset="0"/>
                <a:ea typeface="Calibri" panose="020F0502020204030204" pitchFamily="34" charset="0"/>
                <a:cs typeface="Arial" panose="020B0604020202020204" pitchFamily="34" charset="0"/>
              </a:rPr>
              <a:t>eminarios, actividades, talleres, congresos, conferencias, foros, actividades académicas). </a:t>
            </a:r>
            <a:endParaRPr lang="es-CO" sz="1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1200"/>
              </a:spcAft>
              <a:buFont typeface="Arial" panose="020B0604020202020204" pitchFamily="34" charset="0"/>
              <a:buChar char="•"/>
            </a:pPr>
            <a:r>
              <a:rPr lang="es-CO" sz="1800" dirty="0">
                <a:effectLst/>
                <a:latin typeface="Arial" panose="020B0604020202020204" pitchFamily="34" charset="0"/>
                <a:cs typeface="Arial" panose="020B0604020202020204" pitchFamily="34" charset="0"/>
              </a:rPr>
              <a:t>Productos para la comunicación y divulgación de la gestión del riesgo de desastres</a:t>
            </a:r>
            <a:r>
              <a:rPr lang="es-CO" sz="1800" dirty="0" smtClean="0">
                <a:effectLst/>
                <a:latin typeface="Arial" panose="020B0604020202020204" pitchFamily="34" charset="0"/>
                <a:cs typeface="Arial" panose="020B0604020202020204" pitchFamily="34" charset="0"/>
              </a:rPr>
              <a:t>.</a:t>
            </a:r>
          </a:p>
          <a:p>
            <a:pPr marL="285750" indent="-285750" algn="just">
              <a:lnSpc>
                <a:spcPct val="150000"/>
              </a:lnSpc>
              <a:spcAft>
                <a:spcPts val="1200"/>
              </a:spcAft>
              <a:buFont typeface="Arial" panose="020B0604020202020204" pitchFamily="34" charset="0"/>
              <a:buChar char="•"/>
            </a:pPr>
            <a:r>
              <a:rPr lang="es-CO" sz="1800" dirty="0">
                <a:latin typeface="Arial" panose="020B0604020202020204" pitchFamily="34" charset="0"/>
                <a:cs typeface="Arial" panose="020B0604020202020204" pitchFamily="34" charset="0"/>
              </a:rPr>
              <a:t>Proyección social </a:t>
            </a:r>
            <a:endParaRPr lang="es-CO" sz="1800" dirty="0" smtClean="0">
              <a:latin typeface="Arial" panose="020B0604020202020204" pitchFamily="34" charset="0"/>
              <a:cs typeface="Arial" panose="020B0604020202020204" pitchFamily="34" charset="0"/>
            </a:endParaRPr>
          </a:p>
        </p:txBody>
      </p:sp>
      <p:sp>
        <p:nvSpPr>
          <p:cNvPr id="34" name="Google Shape;276;p10">
            <a:extLst>
              <a:ext uri="{FF2B5EF4-FFF2-40B4-BE49-F238E27FC236}">
                <a16:creationId xmlns:a16="http://schemas.microsoft.com/office/drawing/2014/main" id="{85A4B7F1-666F-CE90-7E16-717CE66D549D}"/>
              </a:ext>
            </a:extLst>
          </p:cNvPr>
          <p:cNvSpPr txBox="1"/>
          <p:nvPr/>
        </p:nvSpPr>
        <p:spPr>
          <a:xfrm>
            <a:off x="2298012" y="1632725"/>
            <a:ext cx="4559988" cy="346218"/>
          </a:xfrm>
          <a:prstGeom prst="rect">
            <a:avLst/>
          </a:prstGeom>
          <a:noFill/>
          <a:ln>
            <a:noFill/>
          </a:ln>
        </p:spPr>
        <p:txBody>
          <a:bodyPr spcFirstLastPara="1" wrap="square" lIns="68569" tIns="34275" rIns="68569" bIns="34275" anchor="t" anchorCtr="0">
            <a:spAutoFit/>
          </a:bodyPr>
          <a:lstStyle/>
          <a:p>
            <a:pPr algn="r"/>
            <a:r>
              <a:rPr lang="es-ES" sz="1800" b="1" dirty="0">
                <a:solidFill>
                  <a:schemeClr val="lt1"/>
                </a:solidFill>
                <a:latin typeface="Arial" panose="020B0604020202020204" pitchFamily="34" charset="0"/>
                <a:cs typeface="Arial" panose="020B0604020202020204" pitchFamily="34" charset="0"/>
              </a:rPr>
              <a:t>EXTENSIÓN Y DIVULGACIÓN</a:t>
            </a:r>
            <a:endParaRPr sz="1800" dirty="0">
              <a:latin typeface="Arial" panose="020B0604020202020204" pitchFamily="34" charset="0"/>
              <a:cs typeface="Arial" panose="020B0604020202020204" pitchFamily="34" charset="0"/>
            </a:endParaRPr>
          </a:p>
        </p:txBody>
      </p:sp>
      <p:pic>
        <p:nvPicPr>
          <p:cNvPr id="35" name="Google Shape;89;p1">
            <a:extLst>
              <a:ext uri="{FF2B5EF4-FFF2-40B4-BE49-F238E27FC236}">
                <a16:creationId xmlns:a16="http://schemas.microsoft.com/office/drawing/2014/main" id="{C535D71F-5243-14B5-36FC-296C5D08E569}"/>
              </a:ext>
            </a:extLst>
          </p:cNvPr>
          <p:cNvPicPr preferRelativeResize="0"/>
          <p:nvPr/>
        </p:nvPicPr>
        <p:blipFill rotWithShape="1">
          <a:blip r:embed="rId3">
            <a:alphaModFix/>
          </a:blip>
          <a:srcRect/>
          <a:stretch/>
        </p:blipFill>
        <p:spPr>
          <a:xfrm>
            <a:off x="3890706" y="252312"/>
            <a:ext cx="2694244" cy="799897"/>
          </a:xfrm>
          <a:prstGeom prst="rect">
            <a:avLst/>
          </a:prstGeom>
          <a:noFill/>
          <a:ln>
            <a:noFill/>
          </a:ln>
        </p:spPr>
      </p:pic>
      <p:sp>
        <p:nvSpPr>
          <p:cNvPr id="36" name="Google Shape;276;p10">
            <a:extLst>
              <a:ext uri="{FF2B5EF4-FFF2-40B4-BE49-F238E27FC236}">
                <a16:creationId xmlns:a16="http://schemas.microsoft.com/office/drawing/2014/main" id="{85A4B7F1-666F-CE90-7E16-717CE66D549D}"/>
              </a:ext>
            </a:extLst>
          </p:cNvPr>
          <p:cNvSpPr txBox="1"/>
          <p:nvPr/>
        </p:nvSpPr>
        <p:spPr>
          <a:xfrm>
            <a:off x="2209800" y="1570381"/>
            <a:ext cx="4559988" cy="284663"/>
          </a:xfrm>
          <a:prstGeom prst="rect">
            <a:avLst/>
          </a:prstGeom>
          <a:noFill/>
          <a:ln>
            <a:noFill/>
          </a:ln>
        </p:spPr>
        <p:txBody>
          <a:bodyPr spcFirstLastPara="1" wrap="square" lIns="68569" tIns="34275" rIns="68569" bIns="34275" anchor="t" anchorCtr="0">
            <a:spAutoFit/>
          </a:bodyPr>
          <a:lstStyle/>
          <a:p>
            <a:pPr algn="r"/>
            <a:r>
              <a:rPr lang="es-ES" sz="1400" b="1" dirty="0">
                <a:solidFill>
                  <a:schemeClr val="lt1"/>
                </a:solidFill>
                <a:latin typeface="Arial" panose="020B0604020202020204" pitchFamily="34" charset="0"/>
                <a:cs typeface="Arial" panose="020B0604020202020204" pitchFamily="34" charset="0"/>
              </a:rPr>
              <a:t>EXTENSIÓN Y DIVULGACIÓN</a:t>
            </a:r>
            <a:endParaRPr sz="1400" dirty="0">
              <a:latin typeface="Arial" panose="020B0604020202020204" pitchFamily="34" charset="0"/>
              <a:cs typeface="Arial" panose="020B0604020202020204" pitchFamily="34" charset="0"/>
            </a:endParaRPr>
          </a:p>
        </p:txBody>
      </p:sp>
      <p:sp>
        <p:nvSpPr>
          <p:cNvPr id="39" name="Freeform 7">
            <a:extLst>
              <a:ext uri="{FF2B5EF4-FFF2-40B4-BE49-F238E27FC236}">
                <a16:creationId xmlns:a16="http://schemas.microsoft.com/office/drawing/2014/main" id="{D9ECEB64-AE12-71D6-F1B8-5A951E64C6D4}"/>
              </a:ext>
            </a:extLst>
          </p:cNvPr>
          <p:cNvSpPr/>
          <p:nvPr/>
        </p:nvSpPr>
        <p:spPr>
          <a:xfrm>
            <a:off x="-28990" y="1855868"/>
            <a:ext cx="4850414" cy="625056"/>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40" name="Freeform 7">
            <a:extLst>
              <a:ext uri="{FF2B5EF4-FFF2-40B4-BE49-F238E27FC236}">
                <a16:creationId xmlns:a16="http://schemas.microsoft.com/office/drawing/2014/main" id="{12932354-5843-12AA-4226-EBAA740ECBDF}"/>
              </a:ext>
            </a:extLst>
          </p:cNvPr>
          <p:cNvSpPr/>
          <p:nvPr/>
        </p:nvSpPr>
        <p:spPr>
          <a:xfrm>
            <a:off x="-9940" y="0"/>
            <a:ext cx="3134140" cy="1577598"/>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41" name="Google Shape;154;p4">
            <a:extLst>
              <a:ext uri="{FF2B5EF4-FFF2-40B4-BE49-F238E27FC236}">
                <a16:creationId xmlns:a16="http://schemas.microsoft.com/office/drawing/2014/main" id="{B89EC1D9-ECCB-8FE2-DF16-9119F0BD9A25}"/>
              </a:ext>
            </a:extLst>
          </p:cNvPr>
          <p:cNvSpPr txBox="1"/>
          <p:nvPr/>
        </p:nvSpPr>
        <p:spPr>
          <a:xfrm>
            <a:off x="59832" y="592892"/>
            <a:ext cx="3276579" cy="407774"/>
          </a:xfrm>
          <a:prstGeom prst="rect">
            <a:avLst/>
          </a:prstGeom>
          <a:noFill/>
          <a:ln>
            <a:noFill/>
          </a:ln>
        </p:spPr>
        <p:txBody>
          <a:bodyPr spcFirstLastPara="1" wrap="square" lIns="68569" tIns="34275" rIns="68569" bIns="34275" anchor="t" anchorCtr="0">
            <a:spAutoFit/>
          </a:bodyPr>
          <a:lstStyle/>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 INSTITUCIONAL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GESTIÓN DEL RIESGO DE DESASTRES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2" name="Freeform 13">
            <a:extLst>
              <a:ext uri="{FF2B5EF4-FFF2-40B4-BE49-F238E27FC236}">
                <a16:creationId xmlns:a16="http://schemas.microsoft.com/office/drawing/2014/main" id="{C8EA614E-0F75-C9BD-BFD3-B4E14116C8F5}"/>
              </a:ext>
            </a:extLst>
          </p:cNvPr>
          <p:cNvSpPr/>
          <p:nvPr/>
        </p:nvSpPr>
        <p:spPr>
          <a:xfrm>
            <a:off x="0" y="2580409"/>
            <a:ext cx="2036576" cy="106062"/>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43" name="Google Shape;276;p10">
            <a:extLst>
              <a:ext uri="{FF2B5EF4-FFF2-40B4-BE49-F238E27FC236}">
                <a16:creationId xmlns:a16="http://schemas.microsoft.com/office/drawing/2014/main" id="{85A4B7F1-666F-CE90-7E16-717CE66D549D}"/>
              </a:ext>
            </a:extLst>
          </p:cNvPr>
          <p:cNvSpPr txBox="1"/>
          <p:nvPr/>
        </p:nvSpPr>
        <p:spPr>
          <a:xfrm>
            <a:off x="-9940" y="1967973"/>
            <a:ext cx="4559988" cy="500107"/>
          </a:xfrm>
          <a:prstGeom prst="rect">
            <a:avLst/>
          </a:prstGeom>
          <a:noFill/>
          <a:ln>
            <a:noFill/>
          </a:ln>
        </p:spPr>
        <p:txBody>
          <a:bodyPr spcFirstLastPara="1" wrap="square" lIns="68569" tIns="34275" rIns="68569" bIns="34275" anchor="t" anchorCtr="0">
            <a:spAutoFit/>
          </a:bodyPr>
          <a:lstStyle/>
          <a:p>
            <a:pPr algn="r"/>
            <a:r>
              <a:rPr lang="es-ES" sz="2800" b="1" dirty="0" smtClean="0">
                <a:solidFill>
                  <a:srgbClr val="FFCC66"/>
                </a:solidFill>
                <a:latin typeface="Arial" panose="020B0604020202020204" pitchFamily="34" charset="0"/>
                <a:cs typeface="Arial" panose="020B0604020202020204" pitchFamily="34" charset="0"/>
              </a:rPr>
              <a:t>OFERTA INSTITUCIONAL </a:t>
            </a:r>
            <a:endParaRPr sz="2800" dirty="0">
              <a:solidFill>
                <a:srgbClr val="FFCC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866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a:extLst>
              <a:ext uri="{FF2B5EF4-FFF2-40B4-BE49-F238E27FC236}">
                <a16:creationId xmlns:a16="http://schemas.microsoft.com/office/drawing/2014/main" id="{C62EC6C6-3A3B-865B-71FB-3259DCCBF6F7}"/>
              </a:ext>
            </a:extLst>
          </p:cNvPr>
          <p:cNvSpPr/>
          <p:nvPr/>
        </p:nvSpPr>
        <p:spPr>
          <a:xfrm>
            <a:off x="590511" y="8213548"/>
            <a:ext cx="6236366" cy="907546"/>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pic>
        <p:nvPicPr>
          <p:cNvPr id="27" name="Google Shape;89;p1">
            <a:extLst>
              <a:ext uri="{FF2B5EF4-FFF2-40B4-BE49-F238E27FC236}">
                <a16:creationId xmlns:a16="http://schemas.microsoft.com/office/drawing/2014/main" id="{823632D4-98AD-E6AA-7AF6-030A7434C044}"/>
              </a:ext>
            </a:extLst>
          </p:cNvPr>
          <p:cNvPicPr preferRelativeResize="0"/>
          <p:nvPr/>
        </p:nvPicPr>
        <p:blipFill rotWithShape="1">
          <a:blip r:embed="rId3">
            <a:alphaModFix/>
          </a:blip>
          <a:srcRect/>
          <a:stretch/>
        </p:blipFill>
        <p:spPr>
          <a:xfrm>
            <a:off x="3890706" y="252312"/>
            <a:ext cx="2694244" cy="799897"/>
          </a:xfrm>
          <a:prstGeom prst="rect">
            <a:avLst/>
          </a:prstGeom>
          <a:noFill/>
          <a:ln>
            <a:noFill/>
          </a:ln>
        </p:spPr>
      </p:pic>
      <p:sp>
        <p:nvSpPr>
          <p:cNvPr id="29" name="Freeform 7">
            <a:extLst>
              <a:ext uri="{FF2B5EF4-FFF2-40B4-BE49-F238E27FC236}">
                <a16:creationId xmlns:a16="http://schemas.microsoft.com/office/drawing/2014/main" id="{BAA6359A-4743-FFAC-8F3E-7EE0A21845E9}"/>
              </a:ext>
            </a:extLst>
          </p:cNvPr>
          <p:cNvSpPr/>
          <p:nvPr/>
        </p:nvSpPr>
        <p:spPr>
          <a:xfrm rot="21175489">
            <a:off x="471737" y="17091"/>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45654"/>
          </a:solidFill>
        </p:spPr>
        <p:txBody>
          <a:bodyPr/>
          <a:lstStyle/>
          <a:p>
            <a:endParaRPr lang="es-CO" dirty="0"/>
          </a:p>
        </p:txBody>
      </p:sp>
      <p:sp>
        <p:nvSpPr>
          <p:cNvPr id="25" name="Freeform 7">
            <a:extLst>
              <a:ext uri="{FF2B5EF4-FFF2-40B4-BE49-F238E27FC236}">
                <a16:creationId xmlns:a16="http://schemas.microsoft.com/office/drawing/2014/main" id="{0741A4B4-9677-9388-0BF5-5254CF21FC4B}"/>
              </a:ext>
            </a:extLst>
          </p:cNvPr>
          <p:cNvSpPr/>
          <p:nvPr/>
        </p:nvSpPr>
        <p:spPr>
          <a:xfrm>
            <a:off x="-9940" y="0"/>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18" name="TextBox 8">
            <a:extLst>
              <a:ext uri="{FF2B5EF4-FFF2-40B4-BE49-F238E27FC236}">
                <a16:creationId xmlns:a16="http://schemas.microsoft.com/office/drawing/2014/main" id="{0FF3616A-F241-1AC8-F5AD-E3EBE3F6AF59}"/>
              </a:ext>
            </a:extLst>
          </p:cNvPr>
          <p:cNvSpPr txBox="1"/>
          <p:nvPr/>
        </p:nvSpPr>
        <p:spPr>
          <a:xfrm>
            <a:off x="173672" y="197888"/>
            <a:ext cx="1262392" cy="447525"/>
          </a:xfrm>
          <a:prstGeom prst="rect">
            <a:avLst/>
          </a:prstGeom>
        </p:spPr>
        <p:txBody>
          <a:bodyPr lIns="19050" tIns="19050" rIns="19050" bIns="19050" rtlCol="0" anchor="ctr"/>
          <a:lstStyle/>
          <a:p>
            <a:pPr algn="ctr">
              <a:lnSpc>
                <a:spcPts val="1208"/>
              </a:lnSpc>
            </a:pPr>
            <a:endParaRPr sz="378"/>
          </a:p>
        </p:txBody>
      </p:sp>
      <p:sp>
        <p:nvSpPr>
          <p:cNvPr id="31" name="Google Shape;212;p7">
            <a:extLst>
              <a:ext uri="{FF2B5EF4-FFF2-40B4-BE49-F238E27FC236}">
                <a16:creationId xmlns:a16="http://schemas.microsoft.com/office/drawing/2014/main" id="{478EB2F9-D82C-C716-F455-EC5D39FD017F}"/>
              </a:ext>
            </a:extLst>
          </p:cNvPr>
          <p:cNvSpPr txBox="1"/>
          <p:nvPr/>
        </p:nvSpPr>
        <p:spPr>
          <a:xfrm>
            <a:off x="404641" y="5429392"/>
            <a:ext cx="6158538" cy="2285211"/>
          </a:xfrm>
          <a:prstGeom prst="rect">
            <a:avLst/>
          </a:prstGeom>
          <a:noFill/>
          <a:ln>
            <a:noFill/>
          </a:ln>
        </p:spPr>
        <p:txBody>
          <a:bodyPr spcFirstLastPara="1" wrap="square" lIns="68569" tIns="34275" rIns="68569" bIns="34275" anchor="t" anchorCtr="0">
            <a:spAutoFit/>
          </a:bodyPr>
          <a:lstStyle/>
          <a:p>
            <a:pPr algn="just"/>
            <a:r>
              <a:rPr lang="es-ES" sz="1800" dirty="0">
                <a:latin typeface="Arial" panose="020B0604020202020204" pitchFamily="34" charset="0"/>
                <a:ea typeface="Calibri"/>
                <a:cs typeface="Arial" panose="020B0604020202020204" pitchFamily="34" charset="0"/>
                <a:sym typeface="Calibri"/>
              </a:rPr>
              <a:t>Nuestra Especialización f</a:t>
            </a:r>
            <a:r>
              <a:rPr lang="es-ES" sz="1800" dirty="0" smtClean="0">
                <a:latin typeface="Arial" panose="020B0604020202020204" pitchFamily="34" charset="0"/>
                <a:ea typeface="Calibri"/>
                <a:cs typeface="Arial" panose="020B0604020202020204" pitchFamily="34" charset="0"/>
                <a:sym typeface="Calibri"/>
              </a:rPr>
              <a:t>orma </a:t>
            </a:r>
            <a:r>
              <a:rPr lang="es-ES" sz="1800" dirty="0">
                <a:latin typeface="Arial" panose="020B0604020202020204" pitchFamily="34" charset="0"/>
                <a:ea typeface="Calibri"/>
                <a:cs typeface="Arial" panose="020B0604020202020204" pitchFamily="34" charset="0"/>
                <a:sym typeface="Calibri"/>
              </a:rPr>
              <a:t>especialistas en el campo de la gestión del riesgo de desastres, que trabajen en forma integral, holística, multidisciplinaria, multisectorial, eficiente y coordinada, solidariamente con otras instituciones y con las comunidades; movilizando capacidades locales de manera tal que contribuyan al desarrollo sostenible y al ordenamiento territorial de la región y el país.</a:t>
            </a:r>
            <a:endParaRPr sz="1800" dirty="0">
              <a:latin typeface="Arial" panose="020B0604020202020204" pitchFamily="34" charset="0"/>
              <a:ea typeface="Calibri"/>
              <a:cs typeface="Arial" panose="020B0604020202020204" pitchFamily="34" charset="0"/>
              <a:sym typeface="Calibri"/>
            </a:endParaRPr>
          </a:p>
        </p:txBody>
      </p:sp>
      <p:sp>
        <p:nvSpPr>
          <p:cNvPr id="55" name="Rectángulo 54">
            <a:extLst>
              <a:ext uri="{FF2B5EF4-FFF2-40B4-BE49-F238E27FC236}">
                <a16:creationId xmlns:a16="http://schemas.microsoft.com/office/drawing/2014/main" id="{40BAA62F-121A-C24F-5BE2-A91B883C86E6}"/>
              </a:ext>
            </a:extLst>
          </p:cNvPr>
          <p:cNvSpPr/>
          <p:nvPr/>
        </p:nvSpPr>
        <p:spPr>
          <a:xfrm>
            <a:off x="723902" y="8255794"/>
            <a:ext cx="5969583" cy="430887"/>
          </a:xfrm>
          <a:prstGeom prst="rect">
            <a:avLst/>
          </a:prstGeom>
        </p:spPr>
        <p:txBody>
          <a:bodyPr wrap="square">
            <a:spAutoFit/>
          </a:bodyPr>
          <a:lstStyle/>
          <a:p>
            <a:pPr algn="just"/>
            <a:r>
              <a:rPr lang="es-ES" sz="1100" dirty="0">
                <a:solidFill>
                  <a:schemeClr val="bg1"/>
                </a:solidFill>
                <a:latin typeface="Arial" panose="020B0604020202020204" pitchFamily="34" charset="0"/>
                <a:cs typeface="Arial" panose="020B0604020202020204" pitchFamily="34" charset="0"/>
              </a:rPr>
              <a:t>Conoce más sobre la Especialización  de Gestión de Riesgos de Desastres en el siguiente enlace:</a:t>
            </a:r>
          </a:p>
        </p:txBody>
      </p:sp>
      <p:pic>
        <p:nvPicPr>
          <p:cNvPr id="71" name="Imagen 70" descr="Un par de personas de pie&#10;&#10;Descripción generada automáticamente con confianza media">
            <a:extLst>
              <a:ext uri="{FF2B5EF4-FFF2-40B4-BE49-F238E27FC236}">
                <a16:creationId xmlns:a16="http://schemas.microsoft.com/office/drawing/2014/main" id="{2624AA11-1292-27DF-84E9-F51C271A08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 b="9266"/>
          <a:stretch/>
        </p:blipFill>
        <p:spPr>
          <a:xfrm>
            <a:off x="-12192" y="3117014"/>
            <a:ext cx="3073301" cy="2029665"/>
          </a:xfrm>
          <a:prstGeom prst="rect">
            <a:avLst/>
          </a:prstGeom>
        </p:spPr>
      </p:pic>
      <p:sp>
        <p:nvSpPr>
          <p:cNvPr id="78" name="Freeform 7">
            <a:extLst>
              <a:ext uri="{FF2B5EF4-FFF2-40B4-BE49-F238E27FC236}">
                <a16:creationId xmlns:a16="http://schemas.microsoft.com/office/drawing/2014/main" id="{4E45B987-8F72-944B-3C2C-AA6949A0EF07}"/>
              </a:ext>
            </a:extLst>
          </p:cNvPr>
          <p:cNvSpPr/>
          <p:nvPr/>
        </p:nvSpPr>
        <p:spPr>
          <a:xfrm>
            <a:off x="535344" y="10782304"/>
            <a:ext cx="6236366" cy="911369"/>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79" name="Freeform 13">
            <a:extLst>
              <a:ext uri="{FF2B5EF4-FFF2-40B4-BE49-F238E27FC236}">
                <a16:creationId xmlns:a16="http://schemas.microsoft.com/office/drawing/2014/main" id="{025BAE1C-F5A0-0498-6B7D-4DCF8993E80C}"/>
              </a:ext>
            </a:extLst>
          </p:cNvPr>
          <p:cNvSpPr/>
          <p:nvPr/>
        </p:nvSpPr>
        <p:spPr>
          <a:xfrm>
            <a:off x="41699" y="8704204"/>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pic>
        <p:nvPicPr>
          <p:cNvPr id="32" name="Google Shape;142;p3" descr="Enlace De Dibujos Animados PNG Imágenes Transparentes - Pngtree">
            <a:extLst>
              <a:ext uri="{FF2B5EF4-FFF2-40B4-BE49-F238E27FC236}">
                <a16:creationId xmlns:a16="http://schemas.microsoft.com/office/drawing/2014/main" id="{424F530A-87C6-177F-7091-87F5BC0E1593}"/>
              </a:ext>
            </a:extLst>
          </p:cNvPr>
          <p:cNvPicPr preferRelativeResize="0"/>
          <p:nvPr/>
        </p:nvPicPr>
        <p:blipFill rotWithShape="1">
          <a:blip r:embed="rId5">
            <a:alphaModFix/>
            <a:duotone>
              <a:schemeClr val="accent5">
                <a:shade val="45000"/>
                <a:satMod val="135000"/>
              </a:schemeClr>
              <a:prstClr val="white"/>
            </a:duotone>
          </a:blip>
          <a:srcRect/>
          <a:stretch/>
        </p:blipFill>
        <p:spPr>
          <a:xfrm>
            <a:off x="2357904" y="8479209"/>
            <a:ext cx="536789" cy="536789"/>
          </a:xfrm>
          <a:prstGeom prst="rect">
            <a:avLst/>
          </a:prstGeom>
          <a:noFill/>
          <a:ln>
            <a:noFill/>
          </a:ln>
        </p:spPr>
      </p:pic>
      <p:sp>
        <p:nvSpPr>
          <p:cNvPr id="2" name="Rectángulo 1"/>
          <p:cNvSpPr/>
          <p:nvPr/>
        </p:nvSpPr>
        <p:spPr>
          <a:xfrm>
            <a:off x="3086110" y="3695476"/>
            <a:ext cx="3625812" cy="923330"/>
          </a:xfrm>
          <a:prstGeom prst="rect">
            <a:avLst/>
          </a:prstGeom>
        </p:spPr>
        <p:txBody>
          <a:bodyPr wrap="square">
            <a:spAutoFit/>
          </a:bodyPr>
          <a:lstStyle/>
          <a:p>
            <a:pPr algn="ctr"/>
            <a:r>
              <a:rPr lang="es-ES" sz="1800" b="1" dirty="0" smtClean="0">
                <a:latin typeface="Arial" panose="020B0604020202020204" pitchFamily="34" charset="0"/>
                <a:ea typeface="Calibri"/>
                <a:cs typeface="Arial" panose="020B0604020202020204" pitchFamily="34" charset="0"/>
                <a:sym typeface="Calibri"/>
              </a:rPr>
              <a:t>ESPECIALIZACIÓN EN </a:t>
            </a:r>
            <a:r>
              <a:rPr lang="es-ES" sz="1800" b="1" dirty="0">
                <a:latin typeface="Arial" panose="020B0604020202020204" pitchFamily="34" charset="0"/>
                <a:ea typeface="Calibri"/>
                <a:cs typeface="Arial" panose="020B0604020202020204" pitchFamily="34" charset="0"/>
                <a:sym typeface="Calibri"/>
              </a:rPr>
              <a:t>GESTIÓN DEL RIESGO DE DESASTRES </a:t>
            </a:r>
            <a:endParaRPr lang="en-US" sz="1600" b="1" dirty="0"/>
          </a:p>
        </p:txBody>
      </p:sp>
      <p:sp>
        <p:nvSpPr>
          <p:cNvPr id="30" name="Freeform 7">
            <a:extLst>
              <a:ext uri="{FF2B5EF4-FFF2-40B4-BE49-F238E27FC236}">
                <a16:creationId xmlns:a16="http://schemas.microsoft.com/office/drawing/2014/main" id="{D9ECEB64-AE12-71D6-F1B8-5A951E64C6D4}"/>
              </a:ext>
            </a:extLst>
          </p:cNvPr>
          <p:cNvSpPr/>
          <p:nvPr/>
        </p:nvSpPr>
        <p:spPr>
          <a:xfrm>
            <a:off x="-28990" y="1855868"/>
            <a:ext cx="4850414" cy="625056"/>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33" name="Google Shape;154;p4">
            <a:extLst>
              <a:ext uri="{FF2B5EF4-FFF2-40B4-BE49-F238E27FC236}">
                <a16:creationId xmlns:a16="http://schemas.microsoft.com/office/drawing/2014/main" id="{B89EC1D9-ECCB-8FE2-DF16-9119F0BD9A25}"/>
              </a:ext>
            </a:extLst>
          </p:cNvPr>
          <p:cNvSpPr txBox="1"/>
          <p:nvPr/>
        </p:nvSpPr>
        <p:spPr>
          <a:xfrm>
            <a:off x="59832" y="592892"/>
            <a:ext cx="3276579" cy="407774"/>
          </a:xfrm>
          <a:prstGeom prst="rect">
            <a:avLst/>
          </a:prstGeom>
          <a:noFill/>
          <a:ln>
            <a:noFill/>
          </a:ln>
        </p:spPr>
        <p:txBody>
          <a:bodyPr spcFirstLastPara="1" wrap="square" lIns="68569" tIns="34275" rIns="68569" bIns="34275" anchor="t" anchorCtr="0">
            <a:spAutoFit/>
          </a:bodyPr>
          <a:lstStyle/>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 INSTITUCIONAL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GESTIÓN DEL RIESGO DE DESASTRES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5" name="Freeform 13">
            <a:extLst>
              <a:ext uri="{FF2B5EF4-FFF2-40B4-BE49-F238E27FC236}">
                <a16:creationId xmlns:a16="http://schemas.microsoft.com/office/drawing/2014/main" id="{C8EA614E-0F75-C9BD-BFD3-B4E14116C8F5}"/>
              </a:ext>
            </a:extLst>
          </p:cNvPr>
          <p:cNvSpPr/>
          <p:nvPr/>
        </p:nvSpPr>
        <p:spPr>
          <a:xfrm>
            <a:off x="0" y="2648373"/>
            <a:ext cx="2036576" cy="106062"/>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36" name="Google Shape;276;p10">
            <a:extLst>
              <a:ext uri="{FF2B5EF4-FFF2-40B4-BE49-F238E27FC236}">
                <a16:creationId xmlns:a16="http://schemas.microsoft.com/office/drawing/2014/main" id="{85A4B7F1-666F-CE90-7E16-717CE66D549D}"/>
              </a:ext>
            </a:extLst>
          </p:cNvPr>
          <p:cNvSpPr txBox="1"/>
          <p:nvPr/>
        </p:nvSpPr>
        <p:spPr>
          <a:xfrm>
            <a:off x="-9940" y="1967973"/>
            <a:ext cx="4559988" cy="500107"/>
          </a:xfrm>
          <a:prstGeom prst="rect">
            <a:avLst/>
          </a:prstGeom>
          <a:noFill/>
          <a:ln>
            <a:noFill/>
          </a:ln>
        </p:spPr>
        <p:txBody>
          <a:bodyPr spcFirstLastPara="1" wrap="square" lIns="68569" tIns="34275" rIns="68569" bIns="34275" anchor="t" anchorCtr="0">
            <a:spAutoFit/>
          </a:bodyPr>
          <a:lstStyle/>
          <a:p>
            <a:pPr algn="r"/>
            <a:r>
              <a:rPr lang="es-ES" sz="2800" b="1" dirty="0" smtClean="0">
                <a:solidFill>
                  <a:srgbClr val="FFCC66"/>
                </a:solidFill>
                <a:latin typeface="Arial" panose="020B0604020202020204" pitchFamily="34" charset="0"/>
                <a:cs typeface="Arial" panose="020B0604020202020204" pitchFamily="34" charset="0"/>
              </a:rPr>
              <a:t>OFERTA INSTITUCIONAL </a:t>
            </a:r>
            <a:endParaRPr sz="2800" dirty="0">
              <a:solidFill>
                <a:srgbClr val="FFCC66"/>
              </a:solidFill>
              <a:latin typeface="Arial" panose="020B0604020202020204" pitchFamily="34" charset="0"/>
              <a:cs typeface="Arial" panose="020B0604020202020204" pitchFamily="34" charset="0"/>
            </a:endParaRPr>
          </a:p>
        </p:txBody>
      </p:sp>
      <p:sp>
        <p:nvSpPr>
          <p:cNvPr id="5" name="Rectángulo 4"/>
          <p:cNvSpPr/>
          <p:nvPr/>
        </p:nvSpPr>
        <p:spPr>
          <a:xfrm>
            <a:off x="2770003" y="8585111"/>
            <a:ext cx="4056873" cy="600164"/>
          </a:xfrm>
          <a:prstGeom prst="rect">
            <a:avLst/>
          </a:prstGeom>
        </p:spPr>
        <p:txBody>
          <a:bodyPr wrap="square">
            <a:spAutoFit/>
          </a:bodyPr>
          <a:lstStyle/>
          <a:p>
            <a:r>
              <a:rPr lang="en-US" sz="1100" dirty="0">
                <a:hlinkClick r:id="rId6"/>
              </a:rPr>
              <a:t>https://www.colmayor.edu.co/especializacion-en-gestion-del-riesgo-de-desastres</a:t>
            </a:r>
            <a:r>
              <a:rPr lang="en-US" sz="1100" dirty="0" smtClean="0">
                <a:hlinkClick r:id="rId6"/>
              </a:rPr>
              <a:t>/</a:t>
            </a:r>
            <a:endParaRPr lang="en-US" sz="1100" dirty="0" smtClean="0"/>
          </a:p>
          <a:p>
            <a:endParaRPr lang="en-US" sz="1100" dirty="0"/>
          </a:p>
        </p:txBody>
      </p:sp>
    </p:spTree>
    <p:extLst>
      <p:ext uri="{BB962C8B-B14F-4D97-AF65-F5344CB8AC3E}">
        <p14:creationId xmlns:p14="http://schemas.microsoft.com/office/powerpoint/2010/main" val="151981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a:extLst>
              <a:ext uri="{FF2B5EF4-FFF2-40B4-BE49-F238E27FC236}">
                <a16:creationId xmlns:a16="http://schemas.microsoft.com/office/drawing/2014/main" id="{C62EC6C6-3A3B-865B-71FB-3259DCCBF6F7}"/>
              </a:ext>
            </a:extLst>
          </p:cNvPr>
          <p:cNvSpPr/>
          <p:nvPr/>
        </p:nvSpPr>
        <p:spPr>
          <a:xfrm>
            <a:off x="590510" y="7564077"/>
            <a:ext cx="6267489" cy="1557017"/>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pic>
        <p:nvPicPr>
          <p:cNvPr id="27" name="Google Shape;89;p1">
            <a:extLst>
              <a:ext uri="{FF2B5EF4-FFF2-40B4-BE49-F238E27FC236}">
                <a16:creationId xmlns:a16="http://schemas.microsoft.com/office/drawing/2014/main" id="{823632D4-98AD-E6AA-7AF6-030A7434C044}"/>
              </a:ext>
            </a:extLst>
          </p:cNvPr>
          <p:cNvPicPr preferRelativeResize="0"/>
          <p:nvPr/>
        </p:nvPicPr>
        <p:blipFill rotWithShape="1">
          <a:blip r:embed="rId3">
            <a:alphaModFix/>
          </a:blip>
          <a:srcRect/>
          <a:stretch/>
        </p:blipFill>
        <p:spPr>
          <a:xfrm>
            <a:off x="3890706" y="252312"/>
            <a:ext cx="2694244" cy="799897"/>
          </a:xfrm>
          <a:prstGeom prst="rect">
            <a:avLst/>
          </a:prstGeom>
          <a:noFill/>
          <a:ln>
            <a:noFill/>
          </a:ln>
        </p:spPr>
      </p:pic>
      <p:sp>
        <p:nvSpPr>
          <p:cNvPr id="29" name="Freeform 7">
            <a:extLst>
              <a:ext uri="{FF2B5EF4-FFF2-40B4-BE49-F238E27FC236}">
                <a16:creationId xmlns:a16="http://schemas.microsoft.com/office/drawing/2014/main" id="{BAA6359A-4743-FFAC-8F3E-7EE0A21845E9}"/>
              </a:ext>
            </a:extLst>
          </p:cNvPr>
          <p:cNvSpPr/>
          <p:nvPr/>
        </p:nvSpPr>
        <p:spPr>
          <a:xfrm rot="21175489">
            <a:off x="471737" y="17091"/>
            <a:ext cx="2937291" cy="1577598"/>
          </a:xfrm>
          <a:custGeom>
            <a:avLst/>
            <a:gdLst/>
            <a:ahLst/>
            <a:cxnLst/>
            <a:rect l="l" t="t" r="r" b="b"/>
            <a:pathLst>
              <a:path w="2408296" h="2709333">
                <a:moveTo>
                  <a:pt x="0" y="0"/>
                </a:moveTo>
                <a:lnTo>
                  <a:pt x="2408296" y="0"/>
                </a:lnTo>
                <a:lnTo>
                  <a:pt x="2408296" y="2709333"/>
                </a:lnTo>
                <a:lnTo>
                  <a:pt x="0" y="2709333"/>
                </a:lnTo>
                <a:close/>
              </a:path>
            </a:pathLst>
          </a:custGeom>
          <a:solidFill>
            <a:srgbClr val="145654"/>
          </a:solidFill>
        </p:spPr>
        <p:txBody>
          <a:bodyPr/>
          <a:lstStyle/>
          <a:p>
            <a:endParaRPr lang="es-CO" dirty="0"/>
          </a:p>
        </p:txBody>
      </p:sp>
      <p:sp>
        <p:nvSpPr>
          <p:cNvPr id="25" name="Freeform 7">
            <a:extLst>
              <a:ext uri="{FF2B5EF4-FFF2-40B4-BE49-F238E27FC236}">
                <a16:creationId xmlns:a16="http://schemas.microsoft.com/office/drawing/2014/main" id="{0741A4B4-9677-9388-0BF5-5254CF21FC4B}"/>
              </a:ext>
            </a:extLst>
          </p:cNvPr>
          <p:cNvSpPr/>
          <p:nvPr/>
        </p:nvSpPr>
        <p:spPr>
          <a:xfrm>
            <a:off x="-9940" y="0"/>
            <a:ext cx="3134140" cy="1577598"/>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18" name="TextBox 8">
            <a:extLst>
              <a:ext uri="{FF2B5EF4-FFF2-40B4-BE49-F238E27FC236}">
                <a16:creationId xmlns:a16="http://schemas.microsoft.com/office/drawing/2014/main" id="{0FF3616A-F241-1AC8-F5AD-E3EBE3F6AF59}"/>
              </a:ext>
            </a:extLst>
          </p:cNvPr>
          <p:cNvSpPr txBox="1"/>
          <p:nvPr/>
        </p:nvSpPr>
        <p:spPr>
          <a:xfrm>
            <a:off x="173672" y="197888"/>
            <a:ext cx="1262392" cy="447525"/>
          </a:xfrm>
          <a:prstGeom prst="rect">
            <a:avLst/>
          </a:prstGeom>
        </p:spPr>
        <p:txBody>
          <a:bodyPr lIns="19050" tIns="19050" rIns="19050" bIns="19050" rtlCol="0" anchor="ctr"/>
          <a:lstStyle/>
          <a:p>
            <a:pPr algn="ctr">
              <a:lnSpc>
                <a:spcPts val="1208"/>
              </a:lnSpc>
            </a:pPr>
            <a:endParaRPr sz="378"/>
          </a:p>
        </p:txBody>
      </p:sp>
      <p:sp>
        <p:nvSpPr>
          <p:cNvPr id="55" name="Rectángulo 54">
            <a:extLst>
              <a:ext uri="{FF2B5EF4-FFF2-40B4-BE49-F238E27FC236}">
                <a16:creationId xmlns:a16="http://schemas.microsoft.com/office/drawing/2014/main" id="{40BAA62F-121A-C24F-5BE2-A91B883C86E6}"/>
              </a:ext>
            </a:extLst>
          </p:cNvPr>
          <p:cNvSpPr/>
          <p:nvPr/>
        </p:nvSpPr>
        <p:spPr>
          <a:xfrm>
            <a:off x="660337" y="7761657"/>
            <a:ext cx="5969583" cy="261610"/>
          </a:xfrm>
          <a:prstGeom prst="rect">
            <a:avLst/>
          </a:prstGeom>
        </p:spPr>
        <p:txBody>
          <a:bodyPr wrap="square">
            <a:spAutoFit/>
          </a:bodyPr>
          <a:lstStyle/>
          <a:p>
            <a:pPr algn="r"/>
            <a:r>
              <a:rPr lang="es-ES" sz="1100" dirty="0">
                <a:solidFill>
                  <a:schemeClr val="bg1"/>
                </a:solidFill>
                <a:latin typeface="Arial" panose="020B0604020202020204" pitchFamily="34" charset="0"/>
                <a:cs typeface="Arial" panose="020B0604020202020204" pitchFamily="34" charset="0"/>
              </a:rPr>
              <a:t>Conoce más sobre </a:t>
            </a:r>
            <a:r>
              <a:rPr lang="es-ES" sz="1100" dirty="0" smtClean="0">
                <a:solidFill>
                  <a:schemeClr val="bg1"/>
                </a:solidFill>
                <a:latin typeface="Arial" panose="020B0604020202020204" pitchFamily="34" charset="0"/>
                <a:cs typeface="Arial" panose="020B0604020202020204" pitchFamily="34" charset="0"/>
              </a:rPr>
              <a:t> nuestros proyectos, visita los siguientes enlaces </a:t>
            </a:r>
            <a:endParaRPr lang="es-ES" sz="1100" dirty="0">
              <a:solidFill>
                <a:schemeClr val="accent2"/>
              </a:solidFill>
              <a:latin typeface="Arial" panose="020B0604020202020204" pitchFamily="34" charset="0"/>
              <a:cs typeface="Arial" panose="020B0604020202020204" pitchFamily="34" charset="0"/>
            </a:endParaRPr>
          </a:p>
        </p:txBody>
      </p:sp>
      <p:sp>
        <p:nvSpPr>
          <p:cNvPr id="78" name="Freeform 7">
            <a:extLst>
              <a:ext uri="{FF2B5EF4-FFF2-40B4-BE49-F238E27FC236}">
                <a16:creationId xmlns:a16="http://schemas.microsoft.com/office/drawing/2014/main" id="{4E45B987-8F72-944B-3C2C-AA6949A0EF07}"/>
              </a:ext>
            </a:extLst>
          </p:cNvPr>
          <p:cNvSpPr/>
          <p:nvPr/>
        </p:nvSpPr>
        <p:spPr>
          <a:xfrm>
            <a:off x="535344" y="10782304"/>
            <a:ext cx="6236366" cy="911369"/>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79" name="Freeform 13">
            <a:extLst>
              <a:ext uri="{FF2B5EF4-FFF2-40B4-BE49-F238E27FC236}">
                <a16:creationId xmlns:a16="http://schemas.microsoft.com/office/drawing/2014/main" id="{025BAE1C-F5A0-0498-6B7D-4DCF8993E80C}"/>
              </a:ext>
            </a:extLst>
          </p:cNvPr>
          <p:cNvSpPr/>
          <p:nvPr/>
        </p:nvSpPr>
        <p:spPr>
          <a:xfrm>
            <a:off x="41699" y="8704204"/>
            <a:ext cx="2036576" cy="180989"/>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pic>
        <p:nvPicPr>
          <p:cNvPr id="32" name="Google Shape;142;p3" descr="Enlace De Dibujos Animados PNG Imágenes Transparentes - Pngtree">
            <a:extLst>
              <a:ext uri="{FF2B5EF4-FFF2-40B4-BE49-F238E27FC236}">
                <a16:creationId xmlns:a16="http://schemas.microsoft.com/office/drawing/2014/main" id="{424F530A-87C6-177F-7091-87F5BC0E1593}"/>
              </a:ext>
            </a:extLst>
          </p:cNvPr>
          <p:cNvPicPr preferRelativeResize="0"/>
          <p:nvPr/>
        </p:nvPicPr>
        <p:blipFill rotWithShape="1">
          <a:blip r:embed="rId4">
            <a:alphaModFix/>
            <a:duotone>
              <a:schemeClr val="accent5">
                <a:shade val="45000"/>
                <a:satMod val="135000"/>
              </a:schemeClr>
              <a:prstClr val="white"/>
            </a:duotone>
          </a:blip>
          <a:srcRect/>
          <a:stretch/>
        </p:blipFill>
        <p:spPr>
          <a:xfrm>
            <a:off x="2431143" y="8077200"/>
            <a:ext cx="536789" cy="536789"/>
          </a:xfrm>
          <a:prstGeom prst="rect">
            <a:avLst/>
          </a:prstGeom>
          <a:noFill/>
          <a:ln>
            <a:noFill/>
          </a:ln>
        </p:spPr>
      </p:pic>
      <p:sp>
        <p:nvSpPr>
          <p:cNvPr id="30" name="Freeform 7">
            <a:extLst>
              <a:ext uri="{FF2B5EF4-FFF2-40B4-BE49-F238E27FC236}">
                <a16:creationId xmlns:a16="http://schemas.microsoft.com/office/drawing/2014/main" id="{D9ECEB64-AE12-71D6-F1B8-5A951E64C6D4}"/>
              </a:ext>
            </a:extLst>
          </p:cNvPr>
          <p:cNvSpPr/>
          <p:nvPr/>
        </p:nvSpPr>
        <p:spPr>
          <a:xfrm>
            <a:off x="-28990" y="1855868"/>
            <a:ext cx="6028608" cy="625056"/>
          </a:xfrm>
          <a:custGeom>
            <a:avLst/>
            <a:gdLst/>
            <a:ahLst/>
            <a:cxnLst/>
            <a:rect l="l" t="t" r="r" b="b"/>
            <a:pathLst>
              <a:path w="2408296" h="2709333">
                <a:moveTo>
                  <a:pt x="0" y="0"/>
                </a:moveTo>
                <a:lnTo>
                  <a:pt x="2408296" y="0"/>
                </a:lnTo>
                <a:lnTo>
                  <a:pt x="2408296" y="2709333"/>
                </a:lnTo>
                <a:lnTo>
                  <a:pt x="0" y="2709333"/>
                </a:lnTo>
                <a:close/>
              </a:path>
            </a:pathLst>
          </a:custGeom>
          <a:solidFill>
            <a:srgbClr val="128181"/>
          </a:solidFill>
        </p:spPr>
      </p:sp>
      <p:sp>
        <p:nvSpPr>
          <p:cNvPr id="33" name="Google Shape;154;p4">
            <a:extLst>
              <a:ext uri="{FF2B5EF4-FFF2-40B4-BE49-F238E27FC236}">
                <a16:creationId xmlns:a16="http://schemas.microsoft.com/office/drawing/2014/main" id="{B89EC1D9-ECCB-8FE2-DF16-9119F0BD9A25}"/>
              </a:ext>
            </a:extLst>
          </p:cNvPr>
          <p:cNvSpPr txBox="1"/>
          <p:nvPr/>
        </p:nvSpPr>
        <p:spPr>
          <a:xfrm>
            <a:off x="59832" y="592892"/>
            <a:ext cx="3276579" cy="407774"/>
          </a:xfrm>
          <a:prstGeom prst="rect">
            <a:avLst/>
          </a:prstGeom>
          <a:noFill/>
          <a:ln>
            <a:noFill/>
          </a:ln>
        </p:spPr>
        <p:txBody>
          <a:bodyPr spcFirstLastPara="1" wrap="square" lIns="68569" tIns="34275" rIns="68569" bIns="34275" anchor="t" anchorCtr="0">
            <a:spAutoFit/>
          </a:bodyPr>
          <a:lstStyle/>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PROGRAMA INSTITUCIONAL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100" b="1" dirty="0">
                <a:solidFill>
                  <a:schemeClr val="l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GESTIÓN DEL RIESGO DE DESASTRES  </a:t>
            </a:r>
            <a:endParaRPr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5" name="Freeform 13">
            <a:extLst>
              <a:ext uri="{FF2B5EF4-FFF2-40B4-BE49-F238E27FC236}">
                <a16:creationId xmlns:a16="http://schemas.microsoft.com/office/drawing/2014/main" id="{C8EA614E-0F75-C9BD-BFD3-B4E14116C8F5}"/>
              </a:ext>
            </a:extLst>
          </p:cNvPr>
          <p:cNvSpPr/>
          <p:nvPr/>
        </p:nvSpPr>
        <p:spPr>
          <a:xfrm>
            <a:off x="0" y="2648373"/>
            <a:ext cx="2036576" cy="106062"/>
          </a:xfrm>
          <a:custGeom>
            <a:avLst/>
            <a:gdLst/>
            <a:ahLst/>
            <a:cxnLst/>
            <a:rect l="l" t="t" r="r" b="b"/>
            <a:pathLst>
              <a:path w="940800" h="135828">
                <a:moveTo>
                  <a:pt x="0" y="0"/>
                </a:moveTo>
                <a:lnTo>
                  <a:pt x="940800" y="0"/>
                </a:lnTo>
                <a:lnTo>
                  <a:pt x="940800" y="135828"/>
                </a:lnTo>
                <a:lnTo>
                  <a:pt x="0" y="135828"/>
                </a:lnTo>
                <a:close/>
              </a:path>
            </a:pathLst>
          </a:custGeom>
          <a:solidFill>
            <a:srgbClr val="FFC000"/>
          </a:solidFill>
        </p:spPr>
      </p:sp>
      <p:sp>
        <p:nvSpPr>
          <p:cNvPr id="36" name="Google Shape;276;p10">
            <a:extLst>
              <a:ext uri="{FF2B5EF4-FFF2-40B4-BE49-F238E27FC236}">
                <a16:creationId xmlns:a16="http://schemas.microsoft.com/office/drawing/2014/main" id="{85A4B7F1-666F-CE90-7E16-717CE66D549D}"/>
              </a:ext>
            </a:extLst>
          </p:cNvPr>
          <p:cNvSpPr txBox="1"/>
          <p:nvPr/>
        </p:nvSpPr>
        <p:spPr>
          <a:xfrm>
            <a:off x="59832" y="1908095"/>
            <a:ext cx="6340968" cy="500107"/>
          </a:xfrm>
          <a:prstGeom prst="rect">
            <a:avLst/>
          </a:prstGeom>
          <a:noFill/>
          <a:ln>
            <a:noFill/>
          </a:ln>
        </p:spPr>
        <p:txBody>
          <a:bodyPr spcFirstLastPara="1" wrap="square" lIns="68569" tIns="34275" rIns="68569" bIns="34275" anchor="t" anchorCtr="0">
            <a:spAutoFit/>
          </a:bodyPr>
          <a:lstStyle/>
          <a:p>
            <a:r>
              <a:rPr lang="es-ES" sz="2800" b="1" dirty="0" smtClean="0">
                <a:solidFill>
                  <a:srgbClr val="FFCC66"/>
                </a:solidFill>
                <a:latin typeface="Arial" panose="020B0604020202020204" pitchFamily="34" charset="0"/>
                <a:cs typeface="Arial" panose="020B0604020202020204" pitchFamily="34" charset="0"/>
              </a:rPr>
              <a:t>PROYECTOS DE INVESTIGACIÓN</a:t>
            </a:r>
            <a:endParaRPr sz="2800" dirty="0">
              <a:solidFill>
                <a:srgbClr val="FFCC66"/>
              </a:solidFill>
              <a:latin typeface="Arial" panose="020B0604020202020204" pitchFamily="34" charset="0"/>
              <a:cs typeface="Arial" panose="020B0604020202020204" pitchFamily="34" charset="0"/>
            </a:endParaRPr>
          </a:p>
        </p:txBody>
      </p:sp>
      <p:sp>
        <p:nvSpPr>
          <p:cNvPr id="23" name="Google Shape;212;p7">
            <a:extLst>
              <a:ext uri="{FF2B5EF4-FFF2-40B4-BE49-F238E27FC236}">
                <a16:creationId xmlns:a16="http://schemas.microsoft.com/office/drawing/2014/main" id="{478EB2F9-D82C-C716-F455-EC5D39FD017F}"/>
              </a:ext>
            </a:extLst>
          </p:cNvPr>
          <p:cNvSpPr txBox="1"/>
          <p:nvPr/>
        </p:nvSpPr>
        <p:spPr>
          <a:xfrm>
            <a:off x="245631" y="3403280"/>
            <a:ext cx="3769365" cy="2562210"/>
          </a:xfrm>
          <a:prstGeom prst="rect">
            <a:avLst/>
          </a:prstGeom>
          <a:noFill/>
          <a:ln>
            <a:noFill/>
          </a:ln>
        </p:spPr>
        <p:txBody>
          <a:bodyPr spcFirstLastPara="1" wrap="square" lIns="68569" tIns="34275" rIns="68569" bIns="34275" anchor="t" anchorCtr="0">
            <a:spAutoFit/>
          </a:bodyPr>
          <a:lstStyle/>
          <a:p>
            <a:pPr algn="just">
              <a:lnSpc>
                <a:spcPct val="150000"/>
              </a:lnSpc>
            </a:pPr>
            <a:r>
              <a:rPr lang="es-ES" sz="1800" dirty="0">
                <a:latin typeface="Arial" panose="020B0604020202020204" pitchFamily="34" charset="0"/>
                <a:ea typeface="Calibri"/>
                <a:cs typeface="Arial" panose="020B0604020202020204" pitchFamily="34" charset="0"/>
                <a:sym typeface="Calibri"/>
              </a:rPr>
              <a:t>Nuestra </a:t>
            </a:r>
            <a:r>
              <a:rPr lang="es-ES" sz="1800" dirty="0" smtClean="0">
                <a:latin typeface="Arial" panose="020B0604020202020204" pitchFamily="34" charset="0"/>
                <a:ea typeface="Calibri"/>
                <a:cs typeface="Arial" panose="020B0604020202020204" pitchFamily="34" charset="0"/>
                <a:sym typeface="Calibri"/>
              </a:rPr>
              <a:t>Institución impulsa procesos de investigación a nivel interno y externo, garantizando el fortalecimiento de capacidades y la mejora para las competencias de la Gestión del Riesgo de Desastres. </a:t>
            </a:r>
            <a:endParaRPr sz="1800" dirty="0">
              <a:latin typeface="Arial" panose="020B0604020202020204" pitchFamily="34" charset="0"/>
              <a:ea typeface="Calibri"/>
              <a:cs typeface="Arial" panose="020B0604020202020204" pitchFamily="34" charset="0"/>
              <a:sym typeface="Calibri"/>
            </a:endParaRPr>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7190">
            <a:off x="4200074" y="2931614"/>
            <a:ext cx="2636960" cy="3515947"/>
          </a:xfrm>
          <a:prstGeom prst="rect">
            <a:avLst/>
          </a:prstGeom>
        </p:spPr>
      </p:pic>
      <p:sp>
        <p:nvSpPr>
          <p:cNvPr id="6" name="Rectángulo 5"/>
          <p:cNvSpPr/>
          <p:nvPr/>
        </p:nvSpPr>
        <p:spPr>
          <a:xfrm>
            <a:off x="2990739" y="8105230"/>
            <a:ext cx="3813331" cy="646331"/>
          </a:xfrm>
          <a:prstGeom prst="rect">
            <a:avLst/>
          </a:prstGeom>
        </p:spPr>
        <p:txBody>
          <a:bodyPr wrap="square">
            <a:spAutoFit/>
          </a:bodyPr>
          <a:lstStyle/>
          <a:p>
            <a:pPr algn="just"/>
            <a:r>
              <a:rPr lang="en-US" sz="1200" dirty="0">
                <a:hlinkClick r:id="rId6"/>
              </a:rPr>
              <a:t>https://www.colmayor.edu.co/investigacion/ambiente-sostenibilidad/proyectos/proyectos-de-investigacion</a:t>
            </a:r>
            <a:r>
              <a:rPr lang="en-US" sz="1200" dirty="0" smtClean="0">
                <a:hlinkClick r:id="rId6"/>
              </a:rPr>
              <a:t>/</a:t>
            </a:r>
            <a:endParaRPr lang="en-US" sz="1200" dirty="0" smtClean="0"/>
          </a:p>
          <a:p>
            <a:pPr algn="just"/>
            <a:endParaRPr lang="en-US" sz="1200" dirty="0"/>
          </a:p>
        </p:txBody>
      </p:sp>
      <p:pic>
        <p:nvPicPr>
          <p:cNvPr id="40" name="Google Shape;142;p3" descr="Enlace De Dibujos Animados PNG Imágenes Transparentes - Pngtree">
            <a:extLst>
              <a:ext uri="{FF2B5EF4-FFF2-40B4-BE49-F238E27FC236}">
                <a16:creationId xmlns:a16="http://schemas.microsoft.com/office/drawing/2014/main" id="{424F530A-87C6-177F-7091-87F5BC0E1593}"/>
              </a:ext>
            </a:extLst>
          </p:cNvPr>
          <p:cNvPicPr preferRelativeResize="0"/>
          <p:nvPr/>
        </p:nvPicPr>
        <p:blipFill rotWithShape="1">
          <a:blip r:embed="rId4">
            <a:alphaModFix/>
            <a:duotone>
              <a:schemeClr val="accent5">
                <a:shade val="45000"/>
                <a:satMod val="135000"/>
              </a:schemeClr>
              <a:prstClr val="white"/>
            </a:duotone>
          </a:blip>
          <a:srcRect/>
          <a:stretch/>
        </p:blipFill>
        <p:spPr>
          <a:xfrm>
            <a:off x="2431143" y="8507265"/>
            <a:ext cx="536789" cy="536789"/>
          </a:xfrm>
          <a:prstGeom prst="rect">
            <a:avLst/>
          </a:prstGeom>
          <a:noFill/>
          <a:ln>
            <a:noFill/>
          </a:ln>
        </p:spPr>
      </p:pic>
      <p:sp>
        <p:nvSpPr>
          <p:cNvPr id="7" name="Rectángulo 6"/>
          <p:cNvSpPr/>
          <p:nvPr/>
        </p:nvSpPr>
        <p:spPr>
          <a:xfrm>
            <a:off x="2967932" y="8566719"/>
            <a:ext cx="3803778" cy="646331"/>
          </a:xfrm>
          <a:prstGeom prst="rect">
            <a:avLst/>
          </a:prstGeom>
        </p:spPr>
        <p:txBody>
          <a:bodyPr wrap="square">
            <a:spAutoFit/>
          </a:bodyPr>
          <a:lstStyle/>
          <a:p>
            <a:r>
              <a:rPr lang="en-US" sz="1200" dirty="0">
                <a:hlinkClick r:id="rId7"/>
              </a:rPr>
              <a:t>https://www.colmayor.edu.co/investigaciones/ambiente-habitat-y-sostenibilidad/page/2</a:t>
            </a:r>
            <a:r>
              <a:rPr lang="en-US" sz="1200" dirty="0" smtClean="0">
                <a:hlinkClick r:id="rId7"/>
              </a:rPr>
              <a:t>/</a:t>
            </a:r>
            <a:endParaRPr lang="en-US" sz="1200" dirty="0" smtClean="0"/>
          </a:p>
          <a:p>
            <a:endParaRPr lang="en-US" sz="1200" dirty="0"/>
          </a:p>
        </p:txBody>
      </p:sp>
    </p:spTree>
    <p:extLst>
      <p:ext uri="{BB962C8B-B14F-4D97-AF65-F5344CB8AC3E}">
        <p14:creationId xmlns:p14="http://schemas.microsoft.com/office/powerpoint/2010/main" val="1245499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ersonalizado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734</Words>
  <Application>Microsoft Office PowerPoint</Application>
  <PresentationFormat>Carta (216 x 279 mm)</PresentationFormat>
  <Paragraphs>114</Paragraphs>
  <Slides>11</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Business Infographic</dc:title>
  <dc:creator>Korisnik</dc:creator>
  <cp:lastModifiedBy>Usuario</cp:lastModifiedBy>
  <cp:revision>104</cp:revision>
  <cp:lastPrinted>2024-02-06T19:04:09Z</cp:lastPrinted>
  <dcterms:created xsi:type="dcterms:W3CDTF">2006-08-16T00:00:00Z</dcterms:created>
  <dcterms:modified xsi:type="dcterms:W3CDTF">2024-02-06T19:21:58Z</dcterms:modified>
  <dc:identifier>DAFIz7vp0-k</dc:identifier>
</cp:coreProperties>
</file>