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7" r:id="rId32"/>
    <p:sldId id="288" r:id="rId33"/>
    <p:sldId id="291" r:id="rId34"/>
    <p:sldId id="292" r:id="rId35"/>
    <p:sldId id="293" r:id="rId36"/>
    <p:sldId id="294" r:id="rId37"/>
    <p:sldId id="299" r:id="rId38"/>
    <p:sldId id="300" r:id="rId39"/>
    <p:sldId id="301" r:id="rId40"/>
    <p:sldId id="302" r:id="rId41"/>
    <p:sldId id="303" r:id="rId42"/>
    <p:sldId id="304" r:id="rId43"/>
    <p:sldId id="305" r:id="rId44"/>
    <p:sldId id="306" r:id="rId45"/>
    <p:sldId id="295" r:id="rId46"/>
    <p:sldId id="307" r:id="rId47"/>
    <p:sldId id="308" r:id="rId48"/>
    <p:sldId id="309" r:id="rId49"/>
    <p:sldId id="296" r:id="rId50"/>
    <p:sldId id="310" r:id="rId51"/>
    <p:sldId id="311" r:id="rId52"/>
    <p:sldId id="298" r:id="rId53"/>
    <p:sldId id="312" r:id="rId54"/>
    <p:sldId id="313" r:id="rId55"/>
    <p:sldId id="314" r:id="rId56"/>
  </p:sldIdLst>
  <p:sldSz cx="9144000" cy="5143500" type="screen16x9"/>
  <p:notesSz cx="6858000" cy="9144000"/>
  <p:embeddedFontLst>
    <p:embeddedFont>
      <p:font typeface="Arial Black" panose="020B0A04020102020204" pitchFamily="34" charset="0"/>
      <p:regular r:id="rId58"/>
      <p:bold r:id="rId59"/>
    </p:embeddedFont>
    <p:embeddedFont>
      <p:font typeface="Calibri" panose="020F0502020204030204" pitchFamily="3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4" roundtripDataSignature="AMtx7mhvK5rlwUefz6t7r1LQUCsaW92p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E4BF288-1A43-4311-AABE-2A46DB2DAB39}">
  <a:tblStyle styleId="{EE4BF288-1A43-4311-AABE-2A46DB2DAB39}"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DEEE8"/>
          </a:solidFill>
        </a:fill>
      </a:tcStyle>
    </a:wholeTbl>
    <a:band1H>
      <a:tcTxStyle b="off" i="off"/>
      <a:tcStyle>
        <a:tcBdr/>
        <a:fill>
          <a:solidFill>
            <a:srgbClr val="FCDCCE"/>
          </a:solidFill>
        </a:fill>
      </a:tcStyle>
    </a:band1H>
    <a:band2H>
      <a:tcTxStyle b="off" i="off"/>
      <a:tcStyle>
        <a:tcBdr/>
      </a:tcStyle>
    </a:band2H>
    <a:band1V>
      <a:tcTxStyle b="off" i="off"/>
      <a:tcStyle>
        <a:tcBdr/>
        <a:fill>
          <a:solidFill>
            <a:srgbClr val="FCDCCE"/>
          </a:solidFill>
        </a:fill>
      </a:tcStyle>
    </a:band1V>
    <a:band2V>
      <a:tcTxStyle b="off" i="off"/>
      <a:tcStyle>
        <a:tcBdr/>
      </a:tcStyle>
    </a:band2V>
    <a:lastCol>
      <a:tcTxStyle b="on" i="off">
        <a:font>
          <a:latin typeface="Arial"/>
          <a:ea typeface="Arial"/>
          <a:cs typeface="Arial"/>
        </a:font>
        <a:schemeClr val="lt1"/>
      </a:tcTxStyle>
      <a:tcStyle>
        <a:tcBdr/>
        <a:fill>
          <a:solidFill>
            <a:schemeClr val="accent6"/>
          </a:solidFill>
        </a:fill>
      </a:tcStyle>
    </a:lastCol>
    <a:firstCol>
      <a:tcTxStyle b="on" i="off">
        <a:font>
          <a:latin typeface="Arial"/>
          <a:ea typeface="Arial"/>
          <a:cs typeface="Arial"/>
        </a:font>
        <a:schemeClr val="lt1"/>
      </a:tcTxStyle>
      <a:tcStyle>
        <a:tcBdr/>
        <a:fill>
          <a:solidFill>
            <a:schemeClr val="accent6"/>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52"/>
      </p:cViewPr>
      <p:guideLst>
        <p:guide orient="horz" pos="2160"/>
        <p:guide pos="2880"/>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6.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48" name="Google Shape;148;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s-E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56" name="Google Shape;156;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s-E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76" name="Google Shape;176;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s-E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83" name="Google Shape;183;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s-E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e3b6c6416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g1e3b6c6416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90" name="Google Shape;190;g1e3b6c64166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s-E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97" name="Google Shape;197;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s-E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04" name="Google Shape;204;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s-E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11" name="Google Shape;211;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s-E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e3b7dee83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1e3b7dee83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18" name="Google Shape;218;g1e3b7dee83e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s-E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43" name="Google Shape;243;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s-E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59" name="Google Shape;259;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s-E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40" name="Google Shape;140;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s-E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5"/>
        <p:cNvGrpSpPr/>
        <p:nvPr/>
      </p:nvGrpSpPr>
      <p:grpSpPr>
        <a:xfrm>
          <a:off x="0" y="0"/>
          <a:ext cx="0" cy="0"/>
          <a:chOff x="0" y="0"/>
          <a:chExt cx="0" cy="0"/>
        </a:xfrm>
      </p:grpSpPr>
      <p:sp>
        <p:nvSpPr>
          <p:cNvPr id="16" name="Google Shape;16;p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8"/>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9"/>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1"/>
        <p:cNvGrpSpPr/>
        <p:nvPr/>
      </p:nvGrpSpPr>
      <p:grpSpPr>
        <a:xfrm>
          <a:off x="0" y="0"/>
          <a:ext cx="0" cy="0"/>
          <a:chOff x="0" y="0"/>
          <a:chExt cx="0" cy="0"/>
        </a:xfrm>
      </p:grpSpPr>
      <p:sp>
        <p:nvSpPr>
          <p:cNvPr id="22" name="Google Shape;22;p10"/>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0"/>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4" name="Google Shape;24;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12"/>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3"/>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3"/>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3"/>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3"/>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1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6"/>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16"/>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7"/>
          <p:cNvSpPr>
            <a:spLocks noGrp="1"/>
          </p:cNvSpPr>
          <p:nvPr>
            <p:ph type="pic" idx="2"/>
          </p:nvPr>
        </p:nvSpPr>
        <p:spPr>
          <a:xfrm>
            <a:off x="1792288" y="459581"/>
            <a:ext cx="5486400" cy="3086100"/>
          </a:xfrm>
          <a:prstGeom prst="rect">
            <a:avLst/>
          </a:prstGeom>
          <a:noFill/>
          <a:ln>
            <a:noFill/>
          </a:ln>
        </p:spPr>
      </p:sp>
      <p:sp>
        <p:nvSpPr>
          <p:cNvPr id="68" name="Google Shape;68;p17"/>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
          <p:cNvSpPr txBox="1"/>
          <p:nvPr/>
        </p:nvSpPr>
        <p:spPr>
          <a:xfrm rot="-5400000">
            <a:off x="-1173775" y="242670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GC-FR-006  21-08-2021 Versión 09</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txBox="1"/>
          <p:nvPr/>
        </p:nvSpPr>
        <p:spPr>
          <a:xfrm>
            <a:off x="441960" y="702695"/>
            <a:ext cx="8122919" cy="943225"/>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600"/>
              <a:buFont typeface="Arial"/>
              <a:buNone/>
            </a:pPr>
            <a:r>
              <a:rPr lang="es-ES" sz="2600" b="1" i="0" u="none" strike="noStrike" cap="none">
                <a:solidFill>
                  <a:srgbClr val="F19408"/>
                </a:solidFill>
                <a:latin typeface="Arial"/>
                <a:ea typeface="Arial"/>
                <a:cs typeface="Arial"/>
                <a:sym typeface="Arial"/>
              </a:rPr>
              <a:t>¿Cómo calificas la agilidad en los trámites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600"/>
              <a:buFont typeface="Arial"/>
              <a:buNone/>
            </a:pPr>
            <a:r>
              <a:rPr lang="es-ES" sz="2600" b="1" i="0" u="none" strike="noStrike" cap="none">
                <a:solidFill>
                  <a:srgbClr val="F19408"/>
                </a:solidFill>
                <a:latin typeface="Arial"/>
                <a:ea typeface="Arial"/>
                <a:cs typeface="Arial"/>
                <a:sym typeface="Arial"/>
              </a:rPr>
              <a:t>institucionales?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p:txBody>
      </p:sp>
      <p:graphicFrame>
        <p:nvGraphicFramePr>
          <p:cNvPr id="151" name="Google Shape;151;p22"/>
          <p:cNvGraphicFramePr/>
          <p:nvPr/>
        </p:nvGraphicFramePr>
        <p:xfrm>
          <a:off x="1455419" y="1817370"/>
          <a:ext cx="6096000" cy="1854250"/>
        </p:xfrm>
        <a:graphic>
          <a:graphicData uri="http://schemas.openxmlformats.org/drawingml/2006/table">
            <a:tbl>
              <a:tblPr firstRow="1" bandRow="1">
                <a:noFill/>
                <a:tableStyleId>{EE4BF288-1A43-4311-AABE-2A46DB2DAB39}</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Variable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Respuestas </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Excelente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28</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Buena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77</a:t>
                      </a:r>
                      <a:endParaRPr sz="14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Regular</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59</a:t>
                      </a:r>
                      <a:endParaRPr sz="14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Ineficiente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22</a:t>
                      </a:r>
                      <a:endParaRPr sz="1400" u="none" strike="noStrike" cap="none"/>
                    </a:p>
                  </a:txBody>
                  <a:tcPr marL="91450" marR="91450" marT="45725" marB="45725"/>
                </a:tc>
                <a:extLst>
                  <a:ext uri="{0D108BD9-81ED-4DB2-BD59-A6C34878D82A}">
                    <a16:rowId xmlns:a16="http://schemas.microsoft.com/office/drawing/2014/main" val="10004"/>
                  </a:ext>
                </a:extLst>
              </a:tr>
            </a:tbl>
          </a:graphicData>
        </a:graphic>
      </p:graphicFrame>
      <p:graphicFrame>
        <p:nvGraphicFramePr>
          <p:cNvPr id="152" name="Google Shape;152;p22"/>
          <p:cNvGraphicFramePr/>
          <p:nvPr/>
        </p:nvGraphicFramePr>
        <p:xfrm>
          <a:off x="1455419" y="3755390"/>
          <a:ext cx="6096000" cy="370850"/>
        </p:xfrm>
        <a:graphic>
          <a:graphicData uri="http://schemas.openxmlformats.org/drawingml/2006/table">
            <a:tbl>
              <a:tblPr firstRow="1" bandRow="1">
                <a:noFill/>
                <a:tableStyleId>{EE4BF288-1A43-4311-AABE-2A46DB2DAB39}</a:tableStyleId>
              </a:tblPr>
              <a:tblGrid>
                <a:gridCol w="6096000">
                  <a:extLst>
                    <a:ext uri="{9D8B030D-6E8A-4147-A177-3AD203B41FA5}">
                      <a16:colId xmlns:a16="http://schemas.microsoft.com/office/drawing/2014/main" val="20000"/>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Total de participantes                        186</a:t>
                      </a:r>
                      <a:endParaRPr sz="1400" u="none" strike="noStrike" cap="none"/>
                    </a:p>
                  </a:txBody>
                  <a:tcPr marL="91450" marR="91450" marT="45725" marB="45725"/>
                </a:tc>
                <a:extLst>
                  <a:ext uri="{0D108BD9-81ED-4DB2-BD59-A6C34878D82A}">
                    <a16:rowId xmlns:a16="http://schemas.microsoft.com/office/drawing/2014/main" val="1000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3"/>
          <p:cNvSpPr txBox="1"/>
          <p:nvPr/>
        </p:nvSpPr>
        <p:spPr>
          <a:xfrm>
            <a:off x="441960" y="702695"/>
            <a:ext cx="8122919" cy="943225"/>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600"/>
              <a:buFont typeface="Arial"/>
              <a:buNone/>
            </a:pPr>
            <a:r>
              <a:rPr lang="es-ES" sz="2600" b="1" i="0" u="none" strike="noStrike" cap="none">
                <a:solidFill>
                  <a:srgbClr val="F19408"/>
                </a:solidFill>
                <a:latin typeface="Arial"/>
                <a:ea typeface="Arial"/>
                <a:cs typeface="Arial"/>
                <a:sym typeface="Arial"/>
              </a:rPr>
              <a:t>¿Cómo calificas la amabilidad de las personas que te atienden en Atención al Ciudadano?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p:txBody>
      </p:sp>
      <p:graphicFrame>
        <p:nvGraphicFramePr>
          <p:cNvPr id="159" name="Google Shape;159;p23"/>
          <p:cNvGraphicFramePr/>
          <p:nvPr/>
        </p:nvGraphicFramePr>
        <p:xfrm>
          <a:off x="1455419" y="1817370"/>
          <a:ext cx="6096000" cy="1854250"/>
        </p:xfrm>
        <a:graphic>
          <a:graphicData uri="http://schemas.openxmlformats.org/drawingml/2006/table">
            <a:tbl>
              <a:tblPr firstRow="1" bandRow="1">
                <a:noFill/>
                <a:tableStyleId>{EE4BF288-1A43-4311-AABE-2A46DB2DAB39}</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Variable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Respuestas </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Excelente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46</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Buena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98</a:t>
                      </a:r>
                      <a:endParaRPr sz="14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Regular</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43</a:t>
                      </a:r>
                      <a:endParaRPr sz="14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Mala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9</a:t>
                      </a:r>
                      <a:endParaRPr sz="1400" u="none" strike="noStrike" cap="none"/>
                    </a:p>
                  </a:txBody>
                  <a:tcPr marL="91450" marR="91450" marT="45725" marB="45725"/>
                </a:tc>
                <a:extLst>
                  <a:ext uri="{0D108BD9-81ED-4DB2-BD59-A6C34878D82A}">
                    <a16:rowId xmlns:a16="http://schemas.microsoft.com/office/drawing/2014/main" val="10004"/>
                  </a:ext>
                </a:extLst>
              </a:tr>
            </a:tbl>
          </a:graphicData>
        </a:graphic>
      </p:graphicFrame>
      <p:graphicFrame>
        <p:nvGraphicFramePr>
          <p:cNvPr id="160" name="Google Shape;160;p23"/>
          <p:cNvGraphicFramePr/>
          <p:nvPr/>
        </p:nvGraphicFramePr>
        <p:xfrm>
          <a:off x="1455419" y="3755390"/>
          <a:ext cx="6096000" cy="370850"/>
        </p:xfrm>
        <a:graphic>
          <a:graphicData uri="http://schemas.openxmlformats.org/drawingml/2006/table">
            <a:tbl>
              <a:tblPr firstRow="1" bandRow="1">
                <a:noFill/>
                <a:tableStyleId>{EE4BF288-1A43-4311-AABE-2A46DB2DAB39}</a:tableStyleId>
              </a:tblPr>
              <a:tblGrid>
                <a:gridCol w="6096000">
                  <a:extLst>
                    <a:ext uri="{9D8B030D-6E8A-4147-A177-3AD203B41FA5}">
                      <a16:colId xmlns:a16="http://schemas.microsoft.com/office/drawing/2014/main" val="20000"/>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Total de participantes                        196</a:t>
                      </a:r>
                      <a:endParaRPr sz="1400" u="none" strike="noStrike" cap="none"/>
                    </a:p>
                  </a:txBody>
                  <a:tcPr marL="91450" marR="91450" marT="45725" marB="45725"/>
                </a:tc>
                <a:extLst>
                  <a:ext uri="{0D108BD9-81ED-4DB2-BD59-A6C34878D82A}">
                    <a16:rowId xmlns:a16="http://schemas.microsoft.com/office/drawing/2014/main" val="10000"/>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4"/>
        <p:cNvGrpSpPr/>
        <p:nvPr/>
      </p:nvGrpSpPr>
      <p:grpSpPr>
        <a:xfrm>
          <a:off x="0" y="0"/>
          <a:ext cx="0" cy="0"/>
          <a:chOff x="0" y="0"/>
          <a:chExt cx="0" cy="0"/>
        </a:xfrm>
      </p:grpSpPr>
      <p:sp>
        <p:nvSpPr>
          <p:cNvPr id="165" name="Google Shape;165;p24"/>
          <p:cNvSpPr txBox="1">
            <a:spLocks noGrp="1"/>
          </p:cNvSpPr>
          <p:nvPr>
            <p:ph type="body" idx="1"/>
          </p:nvPr>
        </p:nvSpPr>
        <p:spPr>
          <a:xfrm>
            <a:off x="1121150" y="3559611"/>
            <a:ext cx="7408506" cy="247705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296"/>
              </a:spcBef>
              <a:spcAft>
                <a:spcPts val="0"/>
              </a:spcAft>
              <a:buClr>
                <a:schemeClr val="dk1"/>
              </a:buClr>
              <a:buSzPts val="1600"/>
              <a:buNone/>
            </a:pPr>
            <a:endParaRPr sz="1600">
              <a:solidFill>
                <a:schemeClr val="lt1"/>
              </a:solidFill>
            </a:endParaRPr>
          </a:p>
          <a:p>
            <a:pPr marL="0" lvl="0" indent="0" algn="l" rtl="0">
              <a:lnSpc>
                <a:spcPct val="100000"/>
              </a:lnSpc>
              <a:spcBef>
                <a:spcPts val="296"/>
              </a:spcBef>
              <a:spcAft>
                <a:spcPts val="0"/>
              </a:spcAft>
              <a:buClr>
                <a:schemeClr val="dk1"/>
              </a:buClr>
              <a:buSzPts val="1600"/>
              <a:buNone/>
            </a:pPr>
            <a:endParaRPr sz="1600">
              <a:solidFill>
                <a:schemeClr val="lt1"/>
              </a:solidFill>
            </a:endParaRPr>
          </a:p>
        </p:txBody>
      </p:sp>
      <p:sp>
        <p:nvSpPr>
          <p:cNvPr id="166" name="Google Shape;166;p24"/>
          <p:cNvSpPr txBox="1"/>
          <p:nvPr/>
        </p:nvSpPr>
        <p:spPr>
          <a:xfrm>
            <a:off x="963930" y="902796"/>
            <a:ext cx="7216139" cy="1993256"/>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F19408"/>
              </a:buClr>
              <a:buSzPts val="3200"/>
              <a:buFont typeface="Arial"/>
              <a:buNone/>
            </a:pPr>
            <a:endParaRPr sz="3600" b="0" i="0" u="none" strike="noStrike" cap="none">
              <a:solidFill>
                <a:srgbClr val="F19408"/>
              </a:solidFill>
              <a:latin typeface="Arial Black"/>
              <a:ea typeface="Arial Black"/>
              <a:cs typeface="Arial Black"/>
              <a:sym typeface="Arial Black"/>
            </a:endParaRPr>
          </a:p>
          <a:p>
            <a:pPr marL="0" marR="0" lvl="0" indent="0" algn="ctr" rtl="0">
              <a:lnSpc>
                <a:spcPct val="100000"/>
              </a:lnSpc>
              <a:spcBef>
                <a:spcPts val="0"/>
              </a:spcBef>
              <a:spcAft>
                <a:spcPts val="0"/>
              </a:spcAft>
              <a:buClr>
                <a:srgbClr val="F19408"/>
              </a:buClr>
              <a:buSzPts val="3200"/>
              <a:buFont typeface="Arial"/>
              <a:buNone/>
            </a:pPr>
            <a:r>
              <a:rPr lang="es-ES" sz="3600" b="0" i="0" u="none" strike="noStrike" cap="none">
                <a:solidFill>
                  <a:srgbClr val="F19408"/>
                </a:solidFill>
                <a:latin typeface="Arial Black"/>
                <a:ea typeface="Arial Black"/>
                <a:cs typeface="Arial Black"/>
                <a:sym typeface="Arial Black"/>
              </a:rPr>
              <a:t>Total de respuestas cuantitativas </a:t>
            </a:r>
            <a:endParaRPr sz="1400" b="0" i="0" u="none" strike="noStrike" cap="none">
              <a:solidFill>
                <a:srgbClr val="000000"/>
              </a:solidFill>
              <a:latin typeface="Arial"/>
              <a:ea typeface="Arial"/>
              <a:cs typeface="Arial"/>
              <a:sym typeface="Arial"/>
            </a:endParaRPr>
          </a:p>
        </p:txBody>
      </p:sp>
      <p:sp>
        <p:nvSpPr>
          <p:cNvPr id="167" name="Google Shape;167;p24"/>
          <p:cNvSpPr txBox="1"/>
          <p:nvPr/>
        </p:nvSpPr>
        <p:spPr>
          <a:xfrm>
            <a:off x="3390900" y="3154680"/>
            <a:ext cx="300990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s-ES" sz="4400" b="0" i="0" u="none" strike="noStrike" cap="none">
                <a:solidFill>
                  <a:schemeClr val="lt1"/>
                </a:solidFill>
                <a:latin typeface="Arial"/>
                <a:ea typeface="Arial"/>
                <a:cs typeface="Arial"/>
                <a:sym typeface="Arial"/>
              </a:rPr>
              <a:t>1.591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1"/>
        <p:cNvGrpSpPr/>
        <p:nvPr/>
      </p:nvGrpSpPr>
      <p:grpSpPr>
        <a:xfrm>
          <a:off x="0" y="0"/>
          <a:ext cx="0" cy="0"/>
          <a:chOff x="0" y="0"/>
          <a:chExt cx="0" cy="0"/>
        </a:xfrm>
      </p:grpSpPr>
      <p:sp>
        <p:nvSpPr>
          <p:cNvPr id="172" name="Google Shape;172;p25"/>
          <p:cNvSpPr txBox="1"/>
          <p:nvPr/>
        </p:nvSpPr>
        <p:spPr>
          <a:xfrm>
            <a:off x="457201" y="2601366"/>
            <a:ext cx="5366657" cy="19932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A2C32"/>
              </a:buClr>
              <a:buSzPts val="3200"/>
              <a:buFont typeface="Arial"/>
              <a:buNone/>
            </a:pPr>
            <a:r>
              <a:rPr lang="es-ES" sz="3200" b="0" i="0" u="none" strike="noStrike" cap="none">
                <a:solidFill>
                  <a:srgbClr val="0A2C32"/>
                </a:solidFill>
                <a:latin typeface="Arial Black"/>
                <a:ea typeface="Arial Black"/>
                <a:cs typeface="Arial Black"/>
                <a:sym typeface="Arial Black"/>
              </a:rPr>
              <a:t>DATOS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A2C32"/>
              </a:buClr>
              <a:buSzPts val="3200"/>
              <a:buFont typeface="Arial"/>
              <a:buNone/>
            </a:pPr>
            <a:r>
              <a:rPr lang="es-ES" sz="3200" b="0" i="0" u="none" strike="noStrike" cap="none">
                <a:solidFill>
                  <a:srgbClr val="0A2C32"/>
                </a:solidFill>
                <a:latin typeface="Arial Black"/>
                <a:ea typeface="Arial Black"/>
                <a:cs typeface="Arial Black"/>
                <a:sym typeface="Arial Black"/>
              </a:rPr>
              <a:t>CUALITATIVOS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6"/>
          <p:cNvSpPr txBox="1"/>
          <p:nvPr/>
        </p:nvSpPr>
        <p:spPr>
          <a:xfrm>
            <a:off x="441960" y="626495"/>
            <a:ext cx="8122919" cy="943225"/>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600"/>
              <a:buFont typeface="Arial"/>
              <a:buNone/>
            </a:pPr>
            <a:r>
              <a:rPr lang="es-ES" sz="2600" b="1" i="0" u="none" strike="noStrike" cap="none">
                <a:solidFill>
                  <a:srgbClr val="F19408"/>
                </a:solidFill>
                <a:latin typeface="Arial"/>
                <a:ea typeface="Arial"/>
                <a:cs typeface="Arial"/>
                <a:sym typeface="Arial"/>
              </a:rPr>
              <a:t>¿Qué información te gustaría recibir en tu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600"/>
              <a:buFont typeface="Arial"/>
              <a:buNone/>
            </a:pPr>
            <a:r>
              <a:rPr lang="es-ES" sz="2600" b="1" i="0" u="none" strike="noStrike" cap="none">
                <a:solidFill>
                  <a:srgbClr val="F19408"/>
                </a:solidFill>
                <a:latin typeface="Arial"/>
                <a:ea typeface="Arial"/>
                <a:cs typeface="Arial"/>
                <a:sym typeface="Arial"/>
              </a:rPr>
              <a:t>correo institucional?</a:t>
            </a:r>
            <a:endParaRPr sz="2600" b="0" i="0" u="none" strike="noStrike" cap="none">
              <a:solidFill>
                <a:schemeClr val="dk1"/>
              </a:solidFill>
              <a:latin typeface="Arial"/>
              <a:ea typeface="Arial"/>
              <a:cs typeface="Arial"/>
              <a:sym typeface="Arial"/>
            </a:endParaRPr>
          </a:p>
        </p:txBody>
      </p:sp>
      <p:graphicFrame>
        <p:nvGraphicFramePr>
          <p:cNvPr id="179" name="Google Shape;179;p26"/>
          <p:cNvGraphicFramePr/>
          <p:nvPr/>
        </p:nvGraphicFramePr>
        <p:xfrm>
          <a:off x="441960" y="1645920"/>
          <a:ext cx="8260100" cy="2595950"/>
        </p:xfrm>
        <a:graphic>
          <a:graphicData uri="http://schemas.openxmlformats.org/drawingml/2006/table">
            <a:tbl>
              <a:tblPr firstRow="1" bandRow="1">
                <a:noFill/>
                <a:tableStyleId>{EE4BF288-1A43-4311-AABE-2A46DB2DAB39}</a:tableStyleId>
              </a:tblPr>
              <a:tblGrid>
                <a:gridCol w="4130050">
                  <a:extLst>
                    <a:ext uri="{9D8B030D-6E8A-4147-A177-3AD203B41FA5}">
                      <a16:colId xmlns:a16="http://schemas.microsoft.com/office/drawing/2014/main" val="20000"/>
                    </a:ext>
                  </a:extLst>
                </a:gridCol>
                <a:gridCol w="4130050">
                  <a:extLst>
                    <a:ext uri="{9D8B030D-6E8A-4147-A177-3AD203B41FA5}">
                      <a16:colId xmlns:a16="http://schemas.microsoft.com/office/drawing/2014/main" val="20001"/>
                    </a:ext>
                  </a:extLst>
                </a:gridCol>
              </a:tblGrid>
              <a:tr h="370850">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t>Usuario </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t>Mensaje </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@hmmmmoment</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Los resultado de la </a:t>
                      </a:r>
                      <a:r>
                        <a:rPr lang="es-ES"/>
                        <a:t>estratificación</a:t>
                      </a:r>
                      <a:r>
                        <a:rPr lang="es-ES" sz="1400" u="none" strike="noStrike" cap="none"/>
                        <a:t> </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@carolinaareizap</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a:t>E</a:t>
                      </a:r>
                      <a:r>
                        <a:rPr lang="es-ES" sz="1400" u="none" strike="noStrike" cap="none"/>
                        <a:t>ventos importante</a:t>
                      </a:r>
                      <a:endParaRPr sz="14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@geraldine_ibarguen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a:t>Inscripciones</a:t>
                      </a:r>
                      <a:r>
                        <a:rPr lang="es-ES" sz="1400" u="none" strike="noStrike" cap="none"/>
                        <a:t>, cursos y novedades</a:t>
                      </a:r>
                      <a:endParaRPr sz="14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@edescobar8</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a:t>Información</a:t>
                      </a:r>
                      <a:r>
                        <a:rPr lang="es-ES" sz="1400" u="none" strike="noStrike" cap="none"/>
                        <a:t> sobre optativas de arquitectura </a:t>
                      </a:r>
                      <a:endParaRPr sz="14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@kennt_ssj10</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Los horarios del </a:t>
                      </a:r>
                      <a:r>
                        <a:rPr lang="es-ES"/>
                        <a:t>próximo</a:t>
                      </a:r>
                      <a:r>
                        <a:rPr lang="es-ES" sz="1400" u="none" strike="noStrike" cap="none"/>
                        <a:t> </a:t>
                      </a:r>
                      <a:r>
                        <a:rPr lang="es-ES"/>
                        <a:t>semestre</a:t>
                      </a:r>
                      <a:r>
                        <a:rPr lang="es-ES" sz="1400" u="none" strike="noStrike" cap="none"/>
                        <a:t> </a:t>
                      </a:r>
                      <a:endParaRPr sz="1400" u="none" strike="noStrike" cap="none"/>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@luis_uran_b</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Programas y beneficios e</a:t>
                      </a:r>
                      <a:r>
                        <a:rPr lang="es-ES"/>
                        <a:t>n</a:t>
                      </a:r>
                      <a:r>
                        <a:rPr lang="es-ES" sz="1400" u="none" strike="noStrike" cap="none"/>
                        <a:t> la U</a:t>
                      </a:r>
                      <a:endParaRPr sz="1400" u="none" strike="noStrike" cap="none"/>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7"/>
          <p:cNvSpPr txBox="1"/>
          <p:nvPr/>
        </p:nvSpPr>
        <p:spPr>
          <a:xfrm>
            <a:off x="441960" y="626495"/>
            <a:ext cx="8122919" cy="943225"/>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600"/>
              <a:buFont typeface="Arial"/>
              <a:buNone/>
            </a:pPr>
            <a:r>
              <a:rPr lang="es-ES" sz="2600" b="1" i="0" u="none" strike="noStrike" cap="none">
                <a:solidFill>
                  <a:srgbClr val="F19408"/>
                </a:solidFill>
                <a:latin typeface="Arial"/>
                <a:ea typeface="Arial"/>
                <a:cs typeface="Arial"/>
                <a:sym typeface="Arial"/>
              </a:rPr>
              <a:t>¿Qué información te gustaría recibir en tu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600"/>
              <a:buFont typeface="Arial"/>
              <a:buNone/>
            </a:pPr>
            <a:r>
              <a:rPr lang="es-ES" sz="2600" b="1" i="0" u="none" strike="noStrike" cap="none">
                <a:solidFill>
                  <a:srgbClr val="F19408"/>
                </a:solidFill>
                <a:latin typeface="Arial"/>
                <a:ea typeface="Arial"/>
                <a:cs typeface="Arial"/>
                <a:sym typeface="Arial"/>
              </a:rPr>
              <a:t>correo institucional?</a:t>
            </a:r>
            <a:endParaRPr sz="2600" b="0" i="0" u="none" strike="noStrike" cap="none">
              <a:solidFill>
                <a:schemeClr val="dk1"/>
              </a:solidFill>
              <a:latin typeface="Arial"/>
              <a:ea typeface="Arial"/>
              <a:cs typeface="Arial"/>
              <a:sym typeface="Arial"/>
            </a:endParaRPr>
          </a:p>
        </p:txBody>
      </p:sp>
      <p:graphicFrame>
        <p:nvGraphicFramePr>
          <p:cNvPr id="186" name="Google Shape;186;p27"/>
          <p:cNvGraphicFramePr/>
          <p:nvPr/>
        </p:nvGraphicFramePr>
        <p:xfrm>
          <a:off x="441960" y="1485900"/>
          <a:ext cx="8260100" cy="2595950"/>
        </p:xfrm>
        <a:graphic>
          <a:graphicData uri="http://schemas.openxmlformats.org/drawingml/2006/table">
            <a:tbl>
              <a:tblPr firstRow="1" bandRow="1">
                <a:noFill/>
                <a:tableStyleId>{EE4BF288-1A43-4311-AABE-2A46DB2DAB39}</a:tableStyleId>
              </a:tblPr>
              <a:tblGrid>
                <a:gridCol w="4130050">
                  <a:extLst>
                    <a:ext uri="{9D8B030D-6E8A-4147-A177-3AD203B41FA5}">
                      <a16:colId xmlns:a16="http://schemas.microsoft.com/office/drawing/2014/main" val="20000"/>
                    </a:ext>
                  </a:extLst>
                </a:gridCol>
                <a:gridCol w="4130050">
                  <a:extLst>
                    <a:ext uri="{9D8B030D-6E8A-4147-A177-3AD203B41FA5}">
                      <a16:colId xmlns:a16="http://schemas.microsoft.com/office/drawing/2014/main" val="20001"/>
                    </a:ext>
                  </a:extLst>
                </a:gridCol>
              </a:tblGrid>
              <a:tr h="370850">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t>Usuario </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t>Mensaje </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@yeraal02</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Presupeusto Participativo</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a:t>
                      </a:r>
                      <a:r>
                        <a:rPr lang="es-ES"/>
                        <a:t>ander._.riv</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a:t>Matrícula</a:t>
                      </a:r>
                      <a:r>
                        <a:rPr lang="es-ES" sz="1400" u="none" strike="noStrike" cap="none"/>
                        <a:t> Cero </a:t>
                      </a:r>
                      <a:endParaRPr sz="14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a:t>
                      </a:r>
                      <a:r>
                        <a:rPr lang="es-ES"/>
                        <a:t>iamcamisilva</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a:t>C</a:t>
                      </a:r>
                      <a:r>
                        <a:rPr lang="es-ES" sz="1400" u="none" strike="noStrike" cap="none"/>
                        <a:t>ursos, noticias y premios</a:t>
                      </a:r>
                      <a:endParaRPr sz="14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a:t>@gpc08</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a:t>Artículos</a:t>
                      </a:r>
                      <a:r>
                        <a:rPr lang="es-ES" sz="1400" u="none" strike="noStrike" cap="none"/>
                        <a:t> y noticias sobre cada facultad </a:t>
                      </a:r>
                      <a:endParaRPr sz="14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a:t>@leidynmejia</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Sobre los estudiantes de la asamblea </a:t>
                      </a:r>
                      <a:endParaRPr sz="1400" u="none" strike="noStrike" cap="none"/>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a:t>@maxii_10gr</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a:t>Actualización</a:t>
                      </a:r>
                      <a:r>
                        <a:rPr lang="es-ES" sz="1400" u="none" strike="noStrike" cap="none"/>
                        <a:t> de notas</a:t>
                      </a:r>
                      <a:endParaRPr sz="1400" u="none" strike="noStrike" cap="none"/>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1e3b6c64166_0_0"/>
          <p:cNvSpPr txBox="1"/>
          <p:nvPr/>
        </p:nvSpPr>
        <p:spPr>
          <a:xfrm>
            <a:off x="441960" y="626495"/>
            <a:ext cx="8122800" cy="943200"/>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600"/>
              <a:buFont typeface="Arial"/>
              <a:buNone/>
            </a:pPr>
            <a:r>
              <a:rPr lang="es-ES" sz="2600" b="1" i="0" u="none" strike="noStrike" cap="none">
                <a:solidFill>
                  <a:srgbClr val="F19408"/>
                </a:solidFill>
                <a:latin typeface="Arial"/>
                <a:ea typeface="Arial"/>
                <a:cs typeface="Arial"/>
                <a:sym typeface="Arial"/>
              </a:rPr>
              <a:t>¿Qué información te gustaría recibir en tu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600"/>
              <a:buFont typeface="Arial"/>
              <a:buNone/>
            </a:pPr>
            <a:r>
              <a:rPr lang="es-ES" sz="2600" b="1" i="0" u="none" strike="noStrike" cap="none">
                <a:solidFill>
                  <a:srgbClr val="F19408"/>
                </a:solidFill>
                <a:latin typeface="Arial"/>
                <a:ea typeface="Arial"/>
                <a:cs typeface="Arial"/>
                <a:sym typeface="Arial"/>
              </a:rPr>
              <a:t>correo institucional?</a:t>
            </a:r>
            <a:endParaRPr sz="2600" b="0" i="0" u="none" strike="noStrike" cap="none">
              <a:solidFill>
                <a:schemeClr val="dk1"/>
              </a:solidFill>
              <a:latin typeface="Arial"/>
              <a:ea typeface="Arial"/>
              <a:cs typeface="Arial"/>
              <a:sym typeface="Arial"/>
            </a:endParaRPr>
          </a:p>
        </p:txBody>
      </p:sp>
      <p:graphicFrame>
        <p:nvGraphicFramePr>
          <p:cNvPr id="193" name="Google Shape;193;g1e3b6c64166_0_0"/>
          <p:cNvGraphicFramePr/>
          <p:nvPr/>
        </p:nvGraphicFramePr>
        <p:xfrm>
          <a:off x="441960" y="1485900"/>
          <a:ext cx="8260100" cy="2743270"/>
        </p:xfrm>
        <a:graphic>
          <a:graphicData uri="http://schemas.openxmlformats.org/drawingml/2006/table">
            <a:tbl>
              <a:tblPr firstRow="1" bandRow="1">
                <a:noFill/>
                <a:tableStyleId>{EE4BF288-1A43-4311-AABE-2A46DB2DAB39}</a:tableStyleId>
              </a:tblPr>
              <a:tblGrid>
                <a:gridCol w="4130050">
                  <a:extLst>
                    <a:ext uri="{9D8B030D-6E8A-4147-A177-3AD203B41FA5}">
                      <a16:colId xmlns:a16="http://schemas.microsoft.com/office/drawing/2014/main" val="20000"/>
                    </a:ext>
                  </a:extLst>
                </a:gridCol>
                <a:gridCol w="4130050">
                  <a:extLst>
                    <a:ext uri="{9D8B030D-6E8A-4147-A177-3AD203B41FA5}">
                      <a16:colId xmlns:a16="http://schemas.microsoft.com/office/drawing/2014/main" val="20001"/>
                    </a:ext>
                  </a:extLst>
                </a:gridCol>
              </a:tblGrid>
              <a:tr h="370850">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t>Usuario </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t>Mensaje </a:t>
                      </a:r>
                      <a:endParaRPr sz="1400" u="none" strike="noStrike" cap="none"/>
                    </a:p>
                  </a:txBody>
                  <a:tcPr marL="91450" marR="91450" marT="45725" marB="45725">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a:t>@escobar_estefa86</a:t>
                      </a:r>
                      <a:endParaRPr sz="1400" u="none" strike="noStrike" cap="none"/>
                    </a:p>
                  </a:txBody>
                  <a:tcPr marL="91450" marR="91450" marT="45725" marB="45725">
                    <a:lnR w="12700" cap="flat" cmpd="sng">
                      <a:solidFill>
                        <a:schemeClr val="lt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Fechas y </a:t>
                      </a:r>
                      <a:r>
                        <a:rPr lang="es-ES"/>
                        <a:t>actividades</a:t>
                      </a:r>
                      <a:r>
                        <a:rPr lang="es-ES" sz="1400" u="none" strike="noStrike" cap="none"/>
                        <a:t> importantes </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a:t>@tizbetancourtviana</a:t>
                      </a:r>
                      <a:endParaRPr sz="1400" u="none" strike="noStrike" cap="none"/>
                    </a:p>
                  </a:txBody>
                  <a:tcPr marL="91450" marR="91450" marT="45725" marB="45725">
                    <a:lnR w="12700" cap="flat" cmpd="sng">
                      <a:solidFill>
                        <a:schemeClr val="lt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Todo esta super</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a:t>@maria.elenarpo</a:t>
                      </a:r>
                      <a:endParaRPr sz="1400" u="none" strike="noStrike" cap="none"/>
                    </a:p>
                  </a:txBody>
                  <a:tcPr marL="91450" marR="91450" marT="45725" marB="45725">
                    <a:lnR w="12700" cap="flat" cmpd="sng">
                      <a:solidFill>
                        <a:schemeClr val="lt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Me encanta todo</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a:t>@biodnetalsuroeste</a:t>
                      </a:r>
                      <a:endParaRPr sz="1400" u="none" strike="noStrike" cap="none"/>
                    </a:p>
                  </a:txBody>
                  <a:tcPr marL="91450" marR="91450" marT="45725" marB="45725">
                    <a:lnR w="12700" cap="flat" cmpd="sng">
                      <a:solidFill>
                        <a:schemeClr val="lt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400"/>
                        <a:buFont typeface="Arial"/>
                        <a:buNone/>
                      </a:pPr>
                      <a:r>
                        <a:rPr lang="es-ES"/>
                        <a:t>T</a:t>
                      </a:r>
                      <a:r>
                        <a:rPr lang="es-ES" sz="1400" u="none" strike="noStrike" cap="none"/>
                        <a:t>odo </a:t>
                      </a:r>
                      <a:r>
                        <a:rPr lang="es-ES"/>
                        <a:t>esta</a:t>
                      </a:r>
                      <a:r>
                        <a:rPr lang="es-ES" sz="1400" u="none" strike="noStrike" cap="none"/>
                        <a:t> super</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a:t>@consultoriosaludglobal</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Me llega todo lo que necesito</a:t>
                      </a:r>
                      <a:endParaRPr sz="1400" u="none" strike="noStrike" cap="none"/>
                    </a:p>
                  </a:txBody>
                  <a:tcPr marL="91450" marR="91450" marT="45725" marB="45725">
                    <a:lnT w="12700" cap="flat" cmpd="sng">
                      <a:solidFill>
                        <a:schemeClr val="lt1"/>
                      </a:solidFill>
                      <a:prstDash val="solid"/>
                      <a:round/>
                      <a:headEnd type="none" w="sm" len="sm"/>
                      <a:tailEnd type="none" w="sm" len="sm"/>
                    </a:lnT>
                  </a:tcPr>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a:t>@vivroestrategico</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Normativas y lo relacionado con el cumplimiento de estas</a:t>
                      </a:r>
                      <a:endParaRPr sz="1400" u="none" strike="noStrike" cap="none"/>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8"/>
          <p:cNvSpPr txBox="1"/>
          <p:nvPr/>
        </p:nvSpPr>
        <p:spPr>
          <a:xfrm>
            <a:off x="441960" y="626495"/>
            <a:ext cx="8122919" cy="943225"/>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600"/>
              <a:buFont typeface="Arial"/>
              <a:buNone/>
            </a:pPr>
            <a:r>
              <a:rPr lang="es-ES" sz="2600" b="1" i="0" u="none" strike="noStrike" cap="none">
                <a:solidFill>
                  <a:srgbClr val="F19408"/>
                </a:solidFill>
                <a:latin typeface="Arial"/>
                <a:ea typeface="Arial"/>
                <a:cs typeface="Arial"/>
                <a:sym typeface="Arial"/>
              </a:rPr>
              <a:t>¿Qué información te gustaría recibir en tu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600"/>
              <a:buFont typeface="Arial"/>
              <a:buNone/>
            </a:pPr>
            <a:r>
              <a:rPr lang="es-ES" sz="2600" b="1" i="0" u="none" strike="noStrike" cap="none">
                <a:solidFill>
                  <a:srgbClr val="F19408"/>
                </a:solidFill>
                <a:latin typeface="Arial"/>
                <a:ea typeface="Arial"/>
                <a:cs typeface="Arial"/>
                <a:sym typeface="Arial"/>
              </a:rPr>
              <a:t>correo institucional?</a:t>
            </a:r>
            <a:endParaRPr sz="2600" b="0" i="0" u="none" strike="noStrike" cap="none">
              <a:solidFill>
                <a:schemeClr val="dk1"/>
              </a:solidFill>
              <a:latin typeface="Arial"/>
              <a:ea typeface="Arial"/>
              <a:cs typeface="Arial"/>
              <a:sym typeface="Arial"/>
            </a:endParaRPr>
          </a:p>
        </p:txBody>
      </p:sp>
      <p:graphicFrame>
        <p:nvGraphicFramePr>
          <p:cNvPr id="200" name="Google Shape;200;p28"/>
          <p:cNvGraphicFramePr/>
          <p:nvPr/>
        </p:nvGraphicFramePr>
        <p:xfrm>
          <a:off x="601980" y="1706880"/>
          <a:ext cx="7940050" cy="1731000"/>
        </p:xfrm>
        <a:graphic>
          <a:graphicData uri="http://schemas.openxmlformats.org/drawingml/2006/table">
            <a:tbl>
              <a:tblPr firstRow="1" bandRow="1">
                <a:noFill/>
                <a:tableStyleId>{EE4BF288-1A43-4311-AABE-2A46DB2DAB39}</a:tableStyleId>
              </a:tblPr>
              <a:tblGrid>
                <a:gridCol w="3970025">
                  <a:extLst>
                    <a:ext uri="{9D8B030D-6E8A-4147-A177-3AD203B41FA5}">
                      <a16:colId xmlns:a16="http://schemas.microsoft.com/office/drawing/2014/main" val="20000"/>
                    </a:ext>
                  </a:extLst>
                </a:gridCol>
                <a:gridCol w="3970025">
                  <a:extLst>
                    <a:ext uri="{9D8B030D-6E8A-4147-A177-3AD203B41FA5}">
                      <a16:colId xmlns:a16="http://schemas.microsoft.com/office/drawing/2014/main" val="20001"/>
                    </a:ext>
                  </a:extLst>
                </a:gridCol>
              </a:tblGrid>
              <a:tr h="355400">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t>Usuario </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t>Mensaje </a:t>
                      </a:r>
                      <a:endParaRPr sz="1400" u="none" strike="noStrike" cap="none"/>
                    </a:p>
                  </a:txBody>
                  <a:tcPr marL="91450" marR="91450" marT="45725" marB="45725"/>
                </a:tc>
                <a:extLst>
                  <a:ext uri="{0D108BD9-81ED-4DB2-BD59-A6C34878D82A}">
                    <a16:rowId xmlns:a16="http://schemas.microsoft.com/office/drawing/2014/main" val="10000"/>
                  </a:ext>
                </a:extLst>
              </a:tr>
              <a:tr h="355400">
                <a:tc>
                  <a:txBody>
                    <a:bodyPr/>
                    <a:lstStyle/>
                    <a:p>
                      <a:pPr marL="0" marR="0" lvl="0" indent="0" algn="l" rtl="0">
                        <a:lnSpc>
                          <a:spcPct val="100000"/>
                        </a:lnSpc>
                        <a:spcBef>
                          <a:spcPts val="0"/>
                        </a:spcBef>
                        <a:spcAft>
                          <a:spcPts val="0"/>
                        </a:spcAft>
                        <a:buClr>
                          <a:srgbClr val="000000"/>
                        </a:buClr>
                        <a:buSzPts val="1400"/>
                        <a:buFont typeface="Arial"/>
                        <a:buNone/>
                      </a:pPr>
                      <a:r>
                        <a:rPr lang="es-ES"/>
                        <a:t>@gabrielortegaarro</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Todo lo que necesito me llega</a:t>
                      </a:r>
                      <a:endParaRPr sz="1400" u="none" strike="noStrike" cap="none"/>
                    </a:p>
                  </a:txBody>
                  <a:tcPr marL="91450" marR="91450" marT="45725" marB="45725"/>
                </a:tc>
                <a:extLst>
                  <a:ext uri="{0D108BD9-81ED-4DB2-BD59-A6C34878D82A}">
                    <a16:rowId xmlns:a16="http://schemas.microsoft.com/office/drawing/2014/main" val="10001"/>
                  </a:ext>
                </a:extLst>
              </a:tr>
              <a:tr h="355400">
                <a:tc>
                  <a:txBody>
                    <a:bodyPr/>
                    <a:lstStyle/>
                    <a:p>
                      <a:pPr marL="0" marR="0" lvl="0" indent="0" algn="l" rtl="0">
                        <a:lnSpc>
                          <a:spcPct val="100000"/>
                        </a:lnSpc>
                        <a:spcBef>
                          <a:spcPts val="0"/>
                        </a:spcBef>
                        <a:spcAft>
                          <a:spcPts val="0"/>
                        </a:spcAft>
                        <a:buClr>
                          <a:srgbClr val="000000"/>
                        </a:buClr>
                        <a:buSzPts val="1400"/>
                        <a:buFont typeface="Arial"/>
                        <a:buNone/>
                      </a:pPr>
                      <a:r>
                        <a:rPr lang="es-ES"/>
                        <a:t>@yessigomezpalacio</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Todo es acorde a la </a:t>
                      </a:r>
                      <a:r>
                        <a:rPr lang="es-ES"/>
                        <a:t>institución</a:t>
                      </a:r>
                      <a:r>
                        <a:rPr lang="es-ES" sz="1400" u="none" strike="noStrike" cap="none"/>
                        <a:t> </a:t>
                      </a:r>
                      <a:endParaRPr sz="1400" u="none" strike="noStrike" cap="none"/>
                    </a:p>
                  </a:txBody>
                  <a:tcPr marL="91450" marR="91450" marT="45725" marB="45725"/>
                </a:tc>
                <a:extLst>
                  <a:ext uri="{0D108BD9-81ED-4DB2-BD59-A6C34878D82A}">
                    <a16:rowId xmlns:a16="http://schemas.microsoft.com/office/drawing/2014/main" val="10002"/>
                  </a:ext>
                </a:extLst>
              </a:tr>
              <a:tr h="3554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3"/>
                  </a:ext>
                </a:extLst>
              </a:tr>
              <a:tr h="3094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9"/>
          <p:cNvSpPr txBox="1"/>
          <p:nvPr/>
        </p:nvSpPr>
        <p:spPr>
          <a:xfrm>
            <a:off x="441960" y="626495"/>
            <a:ext cx="8122919" cy="943225"/>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600"/>
              <a:buFont typeface="Arial"/>
              <a:buNone/>
            </a:pPr>
            <a:r>
              <a:rPr lang="es-ES" sz="2600" b="1" i="0" u="none" strike="noStrike" cap="none">
                <a:solidFill>
                  <a:srgbClr val="F19408"/>
                </a:solidFill>
                <a:latin typeface="Arial"/>
                <a:ea typeface="Arial"/>
                <a:cs typeface="Arial"/>
                <a:sym typeface="Arial"/>
              </a:rPr>
              <a:t>¿Qué información te gustaría recibir en las redes sociales institucionales?</a:t>
            </a:r>
            <a:endParaRPr sz="2600" b="0" i="0" u="none" strike="noStrike" cap="none">
              <a:solidFill>
                <a:schemeClr val="dk1"/>
              </a:solidFill>
              <a:latin typeface="Arial"/>
              <a:ea typeface="Arial"/>
              <a:cs typeface="Arial"/>
              <a:sym typeface="Arial"/>
            </a:endParaRPr>
          </a:p>
        </p:txBody>
      </p:sp>
      <p:graphicFrame>
        <p:nvGraphicFramePr>
          <p:cNvPr id="207" name="Google Shape;207;p29"/>
          <p:cNvGraphicFramePr/>
          <p:nvPr/>
        </p:nvGraphicFramePr>
        <p:xfrm>
          <a:off x="441960" y="1645920"/>
          <a:ext cx="8260100" cy="2743270"/>
        </p:xfrm>
        <a:graphic>
          <a:graphicData uri="http://schemas.openxmlformats.org/drawingml/2006/table">
            <a:tbl>
              <a:tblPr firstRow="1" bandRow="1">
                <a:noFill/>
                <a:tableStyleId>{EE4BF288-1A43-4311-AABE-2A46DB2DAB39}</a:tableStyleId>
              </a:tblPr>
              <a:tblGrid>
                <a:gridCol w="4130050">
                  <a:extLst>
                    <a:ext uri="{9D8B030D-6E8A-4147-A177-3AD203B41FA5}">
                      <a16:colId xmlns:a16="http://schemas.microsoft.com/office/drawing/2014/main" val="20000"/>
                    </a:ext>
                  </a:extLst>
                </a:gridCol>
                <a:gridCol w="4130050">
                  <a:extLst>
                    <a:ext uri="{9D8B030D-6E8A-4147-A177-3AD203B41FA5}">
                      <a16:colId xmlns:a16="http://schemas.microsoft.com/office/drawing/2014/main" val="20001"/>
                    </a:ext>
                  </a:extLst>
                </a:gridCol>
              </a:tblGrid>
              <a:tr h="370850">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t>Usuario </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t>Mensaje </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a:t>@kaent_albornoz</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a:t>Beneficios generales</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a:t>@pabluz15</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a:t>todo lo que sea importamte para mi proceso formativo</a:t>
                      </a:r>
                      <a:endParaRPr sz="14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a:t>@santyepes_</a:t>
                      </a:r>
                      <a:endParaRPr sz="1400" u="none" strike="noStrike" cap="none"/>
                    </a:p>
                  </a:txBody>
                  <a:tcPr marL="91450" marR="91450" marT="45725" marB="45725">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s-ES"/>
                        <a:t>Más informacion para los graduados</a:t>
                      </a:r>
                      <a:endParaRPr sz="1400" u="none" strike="noStrike" cap="none"/>
                    </a:p>
                  </a:txBody>
                  <a:tcPr marL="91450" marR="91450" marT="45725" marB="45725">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370850">
                <a:tc>
                  <a:txBody>
                    <a:bodyPr/>
                    <a:lstStyle/>
                    <a:p>
                      <a:pPr marL="0" lvl="0" indent="0" algn="l" rtl="0">
                        <a:spcBef>
                          <a:spcPts val="0"/>
                        </a:spcBef>
                        <a:spcAft>
                          <a:spcPts val="0"/>
                        </a:spcAft>
                        <a:buNone/>
                      </a:pPr>
                      <a:r>
                        <a:rPr lang="es-ES"/>
                        <a:t>@helymontoyar</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s-ES"/>
                        <a:t>Me encanta todo </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370850">
                <a:tc>
                  <a:txBody>
                    <a:bodyPr/>
                    <a:lstStyle/>
                    <a:p>
                      <a:pPr marL="0" lvl="0" indent="0" algn="l" rtl="0">
                        <a:spcBef>
                          <a:spcPts val="0"/>
                        </a:spcBef>
                        <a:spcAft>
                          <a:spcPts val="0"/>
                        </a:spcAft>
                        <a:buNone/>
                      </a:pPr>
                      <a:r>
                        <a:rPr lang="es-ES"/>
                        <a:t>@maria.elenarpo</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s-ES"/>
                        <a:t>Todo es muy chevere </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a:t>@josegranadosyepes</a:t>
                      </a:r>
                      <a:endParaRPr sz="1400" u="none" strike="noStrike" cap="none"/>
                    </a:p>
                  </a:txBody>
                  <a:tcPr marL="91450" marR="91450" marT="45725" marB="45725">
                    <a:lnT w="12700" cap="flat" cmpd="sng">
                      <a:solidFill>
                        <a:schemeClr val="lt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r>
                        <a:rPr lang="es-ES"/>
                        <a:t>Sobre bienestar y sus servicios</a:t>
                      </a:r>
                      <a:endParaRPr sz="1400" u="none" strike="noStrike" cap="none"/>
                    </a:p>
                  </a:txBody>
                  <a:tcPr marL="91450" marR="91450" marT="45725" marB="45725">
                    <a:lnT w="12700" cap="flat" cmpd="sng">
                      <a:solidFill>
                        <a:schemeClr val="lt1"/>
                      </a:solidFill>
                      <a:prstDash val="solid"/>
                      <a:round/>
                      <a:headEnd type="none" w="sm" len="sm"/>
                      <a:tailEnd type="none" w="sm" len="sm"/>
                    </a:lnT>
                  </a:tcPr>
                </a:tc>
                <a:extLst>
                  <a:ext uri="{0D108BD9-81ED-4DB2-BD59-A6C34878D82A}">
                    <a16:rowId xmlns:a16="http://schemas.microsoft.com/office/drawing/2014/main" val="10006"/>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0"/>
          <p:cNvSpPr txBox="1"/>
          <p:nvPr/>
        </p:nvSpPr>
        <p:spPr>
          <a:xfrm>
            <a:off x="441960" y="451235"/>
            <a:ext cx="8122919" cy="943225"/>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600"/>
              <a:buFont typeface="Arial"/>
              <a:buNone/>
            </a:pPr>
            <a:r>
              <a:rPr lang="es-ES" sz="2600" b="1" i="0" u="none" strike="noStrike" cap="none">
                <a:solidFill>
                  <a:srgbClr val="F19408"/>
                </a:solidFill>
                <a:latin typeface="Arial"/>
                <a:ea typeface="Arial"/>
                <a:cs typeface="Arial"/>
                <a:sym typeface="Arial"/>
              </a:rPr>
              <a:t>¿Qué información te gustaría recibir en las redes sociales institucionales?</a:t>
            </a:r>
            <a:endParaRPr sz="2600" b="0" i="0" u="none" strike="noStrike" cap="none">
              <a:solidFill>
                <a:schemeClr val="dk1"/>
              </a:solidFill>
              <a:latin typeface="Arial"/>
              <a:ea typeface="Arial"/>
              <a:cs typeface="Arial"/>
              <a:sym typeface="Arial"/>
            </a:endParaRPr>
          </a:p>
        </p:txBody>
      </p:sp>
      <p:graphicFrame>
        <p:nvGraphicFramePr>
          <p:cNvPr id="214" name="Google Shape;214;p30"/>
          <p:cNvGraphicFramePr/>
          <p:nvPr/>
        </p:nvGraphicFramePr>
        <p:xfrm>
          <a:off x="441950" y="1394460"/>
          <a:ext cx="8260100" cy="2743270"/>
        </p:xfrm>
        <a:graphic>
          <a:graphicData uri="http://schemas.openxmlformats.org/drawingml/2006/table">
            <a:tbl>
              <a:tblPr firstRow="1" bandRow="1">
                <a:noFill/>
                <a:tableStyleId>{EE4BF288-1A43-4311-AABE-2A46DB2DAB39}</a:tableStyleId>
              </a:tblPr>
              <a:tblGrid>
                <a:gridCol w="4130050">
                  <a:extLst>
                    <a:ext uri="{9D8B030D-6E8A-4147-A177-3AD203B41FA5}">
                      <a16:colId xmlns:a16="http://schemas.microsoft.com/office/drawing/2014/main" val="20000"/>
                    </a:ext>
                  </a:extLst>
                </a:gridCol>
                <a:gridCol w="4130050">
                  <a:extLst>
                    <a:ext uri="{9D8B030D-6E8A-4147-A177-3AD203B41FA5}">
                      <a16:colId xmlns:a16="http://schemas.microsoft.com/office/drawing/2014/main" val="20001"/>
                    </a:ext>
                  </a:extLst>
                </a:gridCol>
              </a:tblGrid>
              <a:tr h="370850">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t>Usuario </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t>Mensaje </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a:t>@escobar_estefa86</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s-ES"/>
                        <a:t>Fechas importantes y actividades </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a:t>@caro_ospi</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a:t>Memes</a:t>
                      </a:r>
                      <a:endParaRPr sz="14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a:t>@paula.marin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a:t>Más memes</a:t>
                      </a:r>
                      <a:endParaRPr sz="14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a:t>@kennt_ss10</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a:t>Horarios del pñroximo semestre </a:t>
                      </a:r>
                      <a:endParaRPr sz="14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a:t>@iamcamisilva</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a:t>Ferias </a:t>
                      </a:r>
                      <a:endParaRPr sz="1400" u="none" strike="noStrike" cap="none"/>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a:t>@yessigomezpalacio</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a:t>Todo esta bien </a:t>
                      </a:r>
                      <a:endParaRPr sz="1400" u="none" strike="noStrike" cap="none"/>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body" idx="1"/>
          </p:nvPr>
        </p:nvSpPr>
        <p:spPr>
          <a:xfrm>
            <a:off x="1121150" y="3559611"/>
            <a:ext cx="7408506" cy="2477056"/>
          </a:xfrm>
          <a:prstGeom prst="rect">
            <a:avLst/>
          </a:prstGeom>
          <a:noFill/>
          <a:ln>
            <a:noFill/>
          </a:ln>
        </p:spPr>
        <p:txBody>
          <a:bodyPr spcFirstLastPara="1" wrap="square" lIns="91425" tIns="45700" rIns="91425" bIns="45700" anchor="t" anchorCtr="0">
            <a:normAutofit/>
          </a:bodyPr>
          <a:lstStyle/>
          <a:p>
            <a:pPr marL="0" lvl="0" indent="0" algn="ctr" rtl="0">
              <a:lnSpc>
                <a:spcPct val="120000"/>
              </a:lnSpc>
              <a:spcBef>
                <a:spcPts val="0"/>
              </a:spcBef>
              <a:spcAft>
                <a:spcPts val="0"/>
              </a:spcAft>
              <a:buClr>
                <a:schemeClr val="lt1"/>
              </a:buClr>
              <a:buSzPts val="2400"/>
              <a:buNone/>
            </a:pPr>
            <a:r>
              <a:rPr lang="es-ES" sz="2400">
                <a:solidFill>
                  <a:schemeClr val="lt1"/>
                </a:solidFill>
                <a:latin typeface="Arial"/>
                <a:ea typeface="Arial"/>
                <a:cs typeface="Arial"/>
                <a:sym typeface="Arial"/>
              </a:rPr>
              <a:t>Institución Universitaria Colegio Mayor de Antioquia </a:t>
            </a:r>
            <a:endParaRPr sz="2400"/>
          </a:p>
          <a:p>
            <a:pPr marL="0" lvl="0" indent="0" algn="l" rtl="0">
              <a:lnSpc>
                <a:spcPct val="100000"/>
              </a:lnSpc>
              <a:spcBef>
                <a:spcPts val="296"/>
              </a:spcBef>
              <a:spcAft>
                <a:spcPts val="0"/>
              </a:spcAft>
              <a:buClr>
                <a:schemeClr val="dk1"/>
              </a:buClr>
              <a:buSzPts val="1600"/>
              <a:buNone/>
            </a:pPr>
            <a:endParaRPr sz="1600">
              <a:solidFill>
                <a:schemeClr val="lt1"/>
              </a:solidFill>
            </a:endParaRPr>
          </a:p>
          <a:p>
            <a:pPr marL="0" lvl="0" indent="0" algn="l" rtl="0">
              <a:lnSpc>
                <a:spcPct val="100000"/>
              </a:lnSpc>
              <a:spcBef>
                <a:spcPts val="296"/>
              </a:spcBef>
              <a:spcAft>
                <a:spcPts val="0"/>
              </a:spcAft>
              <a:buClr>
                <a:schemeClr val="dk1"/>
              </a:buClr>
              <a:buSzPts val="1600"/>
              <a:buNone/>
            </a:pPr>
            <a:endParaRPr sz="1600">
              <a:solidFill>
                <a:schemeClr val="lt1"/>
              </a:solidFill>
            </a:endParaRPr>
          </a:p>
        </p:txBody>
      </p:sp>
      <p:sp>
        <p:nvSpPr>
          <p:cNvPr id="95" name="Google Shape;95;p3"/>
          <p:cNvSpPr txBox="1"/>
          <p:nvPr/>
        </p:nvSpPr>
        <p:spPr>
          <a:xfrm>
            <a:off x="963930" y="902796"/>
            <a:ext cx="7216139" cy="1993256"/>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F19408"/>
              </a:buClr>
              <a:buSzPts val="3200"/>
              <a:buFont typeface="Arial"/>
              <a:buNone/>
            </a:pPr>
            <a:r>
              <a:rPr lang="es-ES" sz="3600" b="0" i="0" u="none" strike="noStrike" cap="none">
                <a:solidFill>
                  <a:srgbClr val="F19408"/>
                </a:solidFill>
                <a:latin typeface="Arial Black"/>
                <a:ea typeface="Arial Black"/>
                <a:cs typeface="Arial Black"/>
                <a:sym typeface="Arial Black"/>
              </a:rPr>
              <a:t>Encuesta de percepción de comunicaciones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19408"/>
              </a:buClr>
              <a:buSzPts val="3200"/>
              <a:buFont typeface="Arial"/>
              <a:buNone/>
            </a:pPr>
            <a:r>
              <a:rPr lang="es-ES" sz="3600" b="0" i="0" u="none" strike="noStrike" cap="none">
                <a:solidFill>
                  <a:srgbClr val="F19408"/>
                </a:solidFill>
                <a:latin typeface="Arial Black"/>
                <a:ea typeface="Arial Black"/>
                <a:cs typeface="Arial Black"/>
                <a:sym typeface="Arial Black"/>
              </a:rPr>
              <a:t>2023 - 1</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1e3b7dee83e_0_0"/>
          <p:cNvSpPr txBox="1"/>
          <p:nvPr/>
        </p:nvSpPr>
        <p:spPr>
          <a:xfrm>
            <a:off x="441960" y="451235"/>
            <a:ext cx="8122800" cy="943200"/>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600"/>
              <a:buFont typeface="Arial"/>
              <a:buNone/>
            </a:pPr>
            <a:r>
              <a:rPr lang="es-ES" sz="2600" b="1" i="0" u="none" strike="noStrike" cap="none">
                <a:solidFill>
                  <a:srgbClr val="F19408"/>
                </a:solidFill>
                <a:latin typeface="Arial"/>
                <a:ea typeface="Arial"/>
                <a:cs typeface="Arial"/>
                <a:sym typeface="Arial"/>
              </a:rPr>
              <a:t>¿Qué información te gustaría recibir en las redes sociales institucionales?</a:t>
            </a:r>
            <a:endParaRPr sz="2600" b="0" i="0" u="none" strike="noStrike" cap="none">
              <a:solidFill>
                <a:schemeClr val="dk1"/>
              </a:solidFill>
              <a:latin typeface="Arial"/>
              <a:ea typeface="Arial"/>
              <a:cs typeface="Arial"/>
              <a:sym typeface="Arial"/>
            </a:endParaRPr>
          </a:p>
        </p:txBody>
      </p:sp>
      <p:graphicFrame>
        <p:nvGraphicFramePr>
          <p:cNvPr id="221" name="Google Shape;221;g1e3b7dee83e_0_0"/>
          <p:cNvGraphicFramePr/>
          <p:nvPr/>
        </p:nvGraphicFramePr>
        <p:xfrm>
          <a:off x="441950" y="1394460"/>
          <a:ext cx="8260100" cy="2743270"/>
        </p:xfrm>
        <a:graphic>
          <a:graphicData uri="http://schemas.openxmlformats.org/drawingml/2006/table">
            <a:tbl>
              <a:tblPr firstRow="1" bandRow="1">
                <a:noFill/>
                <a:tableStyleId>{EE4BF288-1A43-4311-AABE-2A46DB2DAB39}</a:tableStyleId>
              </a:tblPr>
              <a:tblGrid>
                <a:gridCol w="4130050">
                  <a:extLst>
                    <a:ext uri="{9D8B030D-6E8A-4147-A177-3AD203B41FA5}">
                      <a16:colId xmlns:a16="http://schemas.microsoft.com/office/drawing/2014/main" val="20000"/>
                    </a:ext>
                  </a:extLst>
                </a:gridCol>
                <a:gridCol w="4130050">
                  <a:extLst>
                    <a:ext uri="{9D8B030D-6E8A-4147-A177-3AD203B41FA5}">
                      <a16:colId xmlns:a16="http://schemas.microsoft.com/office/drawing/2014/main" val="20001"/>
                    </a:ext>
                  </a:extLst>
                </a:gridCol>
              </a:tblGrid>
              <a:tr h="370850">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t>Usuario </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t>Mensaje </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a:t>@cafebarley</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s-ES"/>
                        <a:t>Todo me gusta</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a:t>@gabrielortegaarro</a:t>
                      </a:r>
                      <a:endParaRPr sz="1400" u="none" strike="noStrike" cap="none"/>
                    </a:p>
                  </a:txBody>
                  <a:tcPr marL="91450" marR="91450" marT="45725" marB="45725"/>
                </a:tc>
                <a:tc>
                  <a:txBody>
                    <a:bodyPr/>
                    <a:lstStyle/>
                    <a:p>
                      <a:pPr marL="0" lvl="0" indent="0" algn="l" rtl="0">
                        <a:spcBef>
                          <a:spcPts val="0"/>
                        </a:spcBef>
                        <a:spcAft>
                          <a:spcPts val="0"/>
                        </a:spcAft>
                        <a:buNone/>
                      </a:pPr>
                      <a:r>
                        <a:rPr lang="es-ES"/>
                        <a:t>Todo es muy bacano han mejorado mucho</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a:t>@biodentalsuroeste</a:t>
                      </a:r>
                      <a:endParaRPr sz="1400" u="none" strike="noStrike" cap="none"/>
                    </a:p>
                  </a:txBody>
                  <a:tcPr marL="91450" marR="91450" marT="45725" marB="45725"/>
                </a:tc>
                <a:tc>
                  <a:txBody>
                    <a:bodyPr/>
                    <a:lstStyle/>
                    <a:p>
                      <a:pPr marL="0" lvl="0" indent="0" algn="l" rtl="0">
                        <a:spcBef>
                          <a:spcPts val="0"/>
                        </a:spcBef>
                        <a:spcAft>
                          <a:spcPts val="0"/>
                        </a:spcAft>
                        <a:buNone/>
                      </a:pPr>
                      <a:r>
                        <a:rPr lang="es-ES"/>
                        <a:t>Genial todo</a:t>
                      </a:r>
                      <a:endParaRPr/>
                    </a:p>
                  </a:txBody>
                  <a:tcPr marL="91450" marR="91450" marT="45725" marB="45725">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a:t>@lore.uc10</a:t>
                      </a:r>
                      <a:endParaRPr sz="1400" u="none" strike="noStrike" cap="none"/>
                    </a:p>
                  </a:txBody>
                  <a:tcPr marL="91450" marR="91450" marT="45725" marB="45725">
                    <a:lnR w="12700" cap="flat" cmpd="sng">
                      <a:solidFill>
                        <a:schemeClr val="lt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400"/>
                        <a:buFont typeface="Arial"/>
                        <a:buNone/>
                      </a:pPr>
                      <a:r>
                        <a:rPr lang="es-ES"/>
                        <a:t>Vacacional</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a:t>@sara_pc16</a:t>
                      </a:r>
                      <a:endParaRPr sz="1400" u="none" strike="noStrike" cap="none"/>
                    </a:p>
                  </a:txBody>
                  <a:tcPr marL="91450" marR="91450" marT="45725" marB="45725">
                    <a:lnR w="12700" cap="flat" cmpd="sng">
                      <a:solidFill>
                        <a:schemeClr val="lt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400"/>
                        <a:buFont typeface="Arial"/>
                        <a:buNone/>
                      </a:pPr>
                      <a:r>
                        <a:rPr lang="es-ES"/>
                        <a:t>Más información sobre inlges </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lvl="0" indent="0" algn="l" rtl="0">
                        <a:spcBef>
                          <a:spcPts val="0"/>
                        </a:spcBef>
                        <a:spcAft>
                          <a:spcPts val="0"/>
                        </a:spcAft>
                        <a:buNone/>
                      </a:pPr>
                      <a:endParaRPr/>
                    </a:p>
                  </a:txBody>
                  <a:tcPr marL="91450" marR="91450" marT="45725" marB="45725">
                    <a:lnT w="12700" cap="flat" cmpd="sng">
                      <a:solidFill>
                        <a:schemeClr val="lt1"/>
                      </a:solidFill>
                      <a:prstDash val="solid"/>
                      <a:round/>
                      <a:headEnd type="none" w="sm" len="sm"/>
                      <a:tailEnd type="none" w="sm" len="sm"/>
                    </a:lnT>
                  </a:tcPr>
                </a:tc>
                <a:extLst>
                  <a:ext uri="{0D108BD9-81ED-4DB2-BD59-A6C34878D82A}">
                    <a16:rowId xmlns:a16="http://schemas.microsoft.com/office/drawing/2014/main" val="10006"/>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5"/>
        <p:cNvGrpSpPr/>
        <p:nvPr/>
      </p:nvGrpSpPr>
      <p:grpSpPr>
        <a:xfrm>
          <a:off x="0" y="0"/>
          <a:ext cx="0" cy="0"/>
          <a:chOff x="0" y="0"/>
          <a:chExt cx="0" cy="0"/>
        </a:xfrm>
      </p:grpSpPr>
      <p:sp>
        <p:nvSpPr>
          <p:cNvPr id="226" name="Google Shape;226;p32"/>
          <p:cNvSpPr txBox="1">
            <a:spLocks noGrp="1"/>
          </p:cNvSpPr>
          <p:nvPr>
            <p:ph type="body" idx="1"/>
          </p:nvPr>
        </p:nvSpPr>
        <p:spPr>
          <a:xfrm>
            <a:off x="1121150" y="3559611"/>
            <a:ext cx="7408506" cy="247705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296"/>
              </a:spcBef>
              <a:spcAft>
                <a:spcPts val="0"/>
              </a:spcAft>
              <a:buClr>
                <a:schemeClr val="dk1"/>
              </a:buClr>
              <a:buSzPts val="1600"/>
              <a:buNone/>
            </a:pPr>
            <a:endParaRPr sz="1600">
              <a:solidFill>
                <a:schemeClr val="lt1"/>
              </a:solidFill>
            </a:endParaRPr>
          </a:p>
          <a:p>
            <a:pPr marL="0" lvl="0" indent="0" algn="l" rtl="0">
              <a:lnSpc>
                <a:spcPct val="100000"/>
              </a:lnSpc>
              <a:spcBef>
                <a:spcPts val="296"/>
              </a:spcBef>
              <a:spcAft>
                <a:spcPts val="0"/>
              </a:spcAft>
              <a:buClr>
                <a:schemeClr val="dk1"/>
              </a:buClr>
              <a:buSzPts val="1600"/>
              <a:buNone/>
            </a:pPr>
            <a:endParaRPr sz="1600">
              <a:solidFill>
                <a:schemeClr val="lt1"/>
              </a:solidFill>
            </a:endParaRPr>
          </a:p>
        </p:txBody>
      </p:sp>
      <p:sp>
        <p:nvSpPr>
          <p:cNvPr id="227" name="Google Shape;227;p32"/>
          <p:cNvSpPr txBox="1"/>
          <p:nvPr/>
        </p:nvSpPr>
        <p:spPr>
          <a:xfrm>
            <a:off x="963930" y="902796"/>
            <a:ext cx="7216139" cy="1993256"/>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F19408"/>
              </a:buClr>
              <a:buSzPts val="3200"/>
              <a:buFont typeface="Arial"/>
              <a:buNone/>
            </a:pPr>
            <a:endParaRPr sz="3600" b="0" i="0" u="none" strike="noStrike" cap="none">
              <a:solidFill>
                <a:srgbClr val="F19408"/>
              </a:solidFill>
              <a:latin typeface="Arial Black"/>
              <a:ea typeface="Arial Black"/>
              <a:cs typeface="Arial Black"/>
              <a:sym typeface="Arial Black"/>
            </a:endParaRPr>
          </a:p>
          <a:p>
            <a:pPr marL="0" marR="0" lvl="0" indent="0" algn="ctr" rtl="0">
              <a:lnSpc>
                <a:spcPct val="100000"/>
              </a:lnSpc>
              <a:spcBef>
                <a:spcPts val="0"/>
              </a:spcBef>
              <a:spcAft>
                <a:spcPts val="0"/>
              </a:spcAft>
              <a:buClr>
                <a:srgbClr val="F19408"/>
              </a:buClr>
              <a:buSzPts val="3200"/>
              <a:buFont typeface="Arial"/>
              <a:buNone/>
            </a:pPr>
            <a:r>
              <a:rPr lang="es-ES" sz="3600" b="0" i="0" u="none" strike="noStrike" cap="none">
                <a:solidFill>
                  <a:srgbClr val="F19408"/>
                </a:solidFill>
                <a:latin typeface="Arial Black"/>
                <a:ea typeface="Arial Black"/>
                <a:cs typeface="Arial Black"/>
                <a:sym typeface="Arial Black"/>
              </a:rPr>
              <a:t>Total de respuestas cuantitativas </a:t>
            </a:r>
            <a:endParaRPr sz="1400" b="0" i="0" u="none" strike="noStrike" cap="none">
              <a:solidFill>
                <a:srgbClr val="000000"/>
              </a:solidFill>
              <a:latin typeface="Arial"/>
              <a:ea typeface="Arial"/>
              <a:cs typeface="Arial"/>
              <a:sym typeface="Arial"/>
            </a:endParaRPr>
          </a:p>
        </p:txBody>
      </p:sp>
      <p:sp>
        <p:nvSpPr>
          <p:cNvPr id="228" name="Google Shape;228;p32"/>
          <p:cNvSpPr txBox="1"/>
          <p:nvPr/>
        </p:nvSpPr>
        <p:spPr>
          <a:xfrm>
            <a:off x="3451860" y="3174910"/>
            <a:ext cx="30099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s-ES" sz="4400">
                <a:solidFill>
                  <a:schemeClr val="lt1"/>
                </a:solidFill>
              </a:rPr>
              <a:t>37</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2"/>
        <p:cNvGrpSpPr/>
        <p:nvPr/>
      </p:nvGrpSpPr>
      <p:grpSpPr>
        <a:xfrm>
          <a:off x="0" y="0"/>
          <a:ext cx="0" cy="0"/>
          <a:chOff x="0" y="0"/>
          <a:chExt cx="0" cy="0"/>
        </a:xfrm>
      </p:grpSpPr>
      <p:sp>
        <p:nvSpPr>
          <p:cNvPr id="233" name="Google Shape;233;p33"/>
          <p:cNvSpPr txBox="1"/>
          <p:nvPr/>
        </p:nvSpPr>
        <p:spPr>
          <a:xfrm>
            <a:off x="963930" y="849456"/>
            <a:ext cx="7216139" cy="1993256"/>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100000"/>
              </a:lnSpc>
              <a:spcBef>
                <a:spcPts val="0"/>
              </a:spcBef>
              <a:spcAft>
                <a:spcPts val="0"/>
              </a:spcAft>
              <a:buClr>
                <a:srgbClr val="F19408"/>
              </a:buClr>
              <a:buSzPts val="3200"/>
              <a:buFont typeface="Arial"/>
              <a:buNone/>
            </a:pPr>
            <a:r>
              <a:rPr lang="es-ES" sz="4400" b="0" i="0" u="none" strike="noStrike" cap="none">
                <a:solidFill>
                  <a:srgbClr val="F19408"/>
                </a:solidFill>
                <a:latin typeface="Arial Black"/>
                <a:ea typeface="Arial Black"/>
                <a:cs typeface="Arial Black"/>
                <a:sym typeface="Arial Black"/>
              </a:rPr>
              <a:t>Respuestas totales: datos cuantitativos y cualitativos</a:t>
            </a:r>
            <a:endParaRPr sz="4400" b="0" i="0" u="none" strike="noStrike" cap="none">
              <a:solidFill>
                <a:srgbClr val="000000"/>
              </a:solidFill>
              <a:latin typeface="Arial"/>
              <a:ea typeface="Arial"/>
              <a:cs typeface="Arial"/>
              <a:sym typeface="Arial"/>
            </a:endParaRPr>
          </a:p>
        </p:txBody>
      </p:sp>
      <p:sp>
        <p:nvSpPr>
          <p:cNvPr id="234" name="Google Shape;234;p33"/>
          <p:cNvSpPr txBox="1"/>
          <p:nvPr/>
        </p:nvSpPr>
        <p:spPr>
          <a:xfrm>
            <a:off x="3067049" y="3349343"/>
            <a:ext cx="30099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s-ES" sz="4000" b="0" i="0" u="none" strike="noStrike" cap="none">
                <a:solidFill>
                  <a:schemeClr val="lt1"/>
                </a:solidFill>
                <a:latin typeface="Arial"/>
                <a:ea typeface="Arial"/>
                <a:cs typeface="Arial"/>
                <a:sym typeface="Arial"/>
              </a:rPr>
              <a:t>1</a:t>
            </a:r>
            <a:r>
              <a:rPr lang="es-ES" sz="4000">
                <a:solidFill>
                  <a:schemeClr val="lt1"/>
                </a:solidFill>
              </a:rPr>
              <a:t>.628</a:t>
            </a:r>
            <a:endParaRPr sz="4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8"/>
        <p:cNvGrpSpPr/>
        <p:nvPr/>
      </p:nvGrpSpPr>
      <p:grpSpPr>
        <a:xfrm>
          <a:off x="0" y="0"/>
          <a:ext cx="0" cy="0"/>
          <a:chOff x="0" y="0"/>
          <a:chExt cx="0" cy="0"/>
        </a:xfrm>
      </p:grpSpPr>
      <p:sp>
        <p:nvSpPr>
          <p:cNvPr id="239" name="Google Shape;239;p34"/>
          <p:cNvSpPr txBox="1"/>
          <p:nvPr/>
        </p:nvSpPr>
        <p:spPr>
          <a:xfrm>
            <a:off x="963930" y="2228676"/>
            <a:ext cx="7216139" cy="1993256"/>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F19408"/>
              </a:buClr>
              <a:buSzPts val="3200"/>
              <a:buFont typeface="Arial"/>
              <a:buNone/>
            </a:pPr>
            <a:r>
              <a:rPr lang="es-ES" sz="4400" b="0" i="0" u="none" strike="noStrike" cap="none">
                <a:solidFill>
                  <a:srgbClr val="F19408"/>
                </a:solidFill>
                <a:latin typeface="Arial Black"/>
                <a:ea typeface="Arial Black"/>
                <a:cs typeface="Arial Black"/>
                <a:sym typeface="Arial Black"/>
              </a:rPr>
              <a:t>EVIDENCIAS</a:t>
            </a:r>
            <a:endParaRPr sz="4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35"/>
          <p:cNvPicPr preferRelativeResize="0"/>
          <p:nvPr/>
        </p:nvPicPr>
        <p:blipFill>
          <a:blip r:embed="rId3">
            <a:alphaModFix/>
          </a:blip>
          <a:stretch>
            <a:fillRect/>
          </a:stretch>
        </p:blipFill>
        <p:spPr>
          <a:xfrm>
            <a:off x="759951" y="500300"/>
            <a:ext cx="1910900" cy="4142856"/>
          </a:xfrm>
          <a:prstGeom prst="rect">
            <a:avLst/>
          </a:prstGeom>
          <a:noFill/>
          <a:ln>
            <a:noFill/>
          </a:ln>
        </p:spPr>
      </p:pic>
      <p:pic>
        <p:nvPicPr>
          <p:cNvPr id="246" name="Google Shape;246;p35"/>
          <p:cNvPicPr preferRelativeResize="0"/>
          <p:nvPr/>
        </p:nvPicPr>
        <p:blipFill>
          <a:blip r:embed="rId4">
            <a:alphaModFix/>
          </a:blip>
          <a:stretch>
            <a:fillRect/>
          </a:stretch>
        </p:blipFill>
        <p:spPr>
          <a:xfrm>
            <a:off x="6398050" y="500300"/>
            <a:ext cx="1910900" cy="4142884"/>
          </a:xfrm>
          <a:prstGeom prst="rect">
            <a:avLst/>
          </a:prstGeom>
          <a:noFill/>
          <a:ln>
            <a:noFill/>
          </a:ln>
        </p:spPr>
      </p:pic>
      <p:pic>
        <p:nvPicPr>
          <p:cNvPr id="247" name="Google Shape;247;p35"/>
          <p:cNvPicPr preferRelativeResize="0"/>
          <p:nvPr/>
        </p:nvPicPr>
        <p:blipFill>
          <a:blip r:embed="rId5">
            <a:alphaModFix/>
          </a:blip>
          <a:stretch>
            <a:fillRect/>
          </a:stretch>
        </p:blipFill>
        <p:spPr>
          <a:xfrm>
            <a:off x="3481750" y="500300"/>
            <a:ext cx="1910900" cy="414287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36"/>
          <p:cNvPicPr preferRelativeResize="0"/>
          <p:nvPr/>
        </p:nvPicPr>
        <p:blipFill>
          <a:blip r:embed="rId3">
            <a:alphaModFix/>
          </a:blip>
          <a:stretch>
            <a:fillRect/>
          </a:stretch>
        </p:blipFill>
        <p:spPr>
          <a:xfrm>
            <a:off x="6992401" y="616274"/>
            <a:ext cx="1966899" cy="3910952"/>
          </a:xfrm>
          <a:prstGeom prst="rect">
            <a:avLst/>
          </a:prstGeom>
          <a:noFill/>
          <a:ln>
            <a:noFill/>
          </a:ln>
        </p:spPr>
      </p:pic>
      <p:pic>
        <p:nvPicPr>
          <p:cNvPr id="253" name="Google Shape;253;p36"/>
          <p:cNvPicPr preferRelativeResize="0"/>
          <p:nvPr/>
        </p:nvPicPr>
        <p:blipFill>
          <a:blip r:embed="rId4">
            <a:alphaModFix/>
          </a:blip>
          <a:stretch>
            <a:fillRect/>
          </a:stretch>
        </p:blipFill>
        <p:spPr>
          <a:xfrm>
            <a:off x="4727675" y="616275"/>
            <a:ext cx="2119425" cy="4005752"/>
          </a:xfrm>
          <a:prstGeom prst="rect">
            <a:avLst/>
          </a:prstGeom>
          <a:noFill/>
          <a:ln>
            <a:noFill/>
          </a:ln>
        </p:spPr>
      </p:pic>
      <p:pic>
        <p:nvPicPr>
          <p:cNvPr id="254" name="Google Shape;254;p36"/>
          <p:cNvPicPr preferRelativeResize="0"/>
          <p:nvPr/>
        </p:nvPicPr>
        <p:blipFill>
          <a:blip r:embed="rId5">
            <a:alphaModFix/>
          </a:blip>
          <a:stretch>
            <a:fillRect/>
          </a:stretch>
        </p:blipFill>
        <p:spPr>
          <a:xfrm>
            <a:off x="2413763" y="616275"/>
            <a:ext cx="2065361" cy="4005748"/>
          </a:xfrm>
          <a:prstGeom prst="rect">
            <a:avLst/>
          </a:prstGeom>
          <a:noFill/>
          <a:ln>
            <a:noFill/>
          </a:ln>
        </p:spPr>
      </p:pic>
      <p:pic>
        <p:nvPicPr>
          <p:cNvPr id="255" name="Google Shape;255;p36"/>
          <p:cNvPicPr preferRelativeResize="0"/>
          <p:nvPr/>
        </p:nvPicPr>
        <p:blipFill>
          <a:blip r:embed="rId6">
            <a:alphaModFix/>
          </a:blip>
          <a:stretch>
            <a:fillRect/>
          </a:stretch>
        </p:blipFill>
        <p:spPr>
          <a:xfrm>
            <a:off x="158902" y="568875"/>
            <a:ext cx="2014576" cy="400575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37"/>
          <p:cNvPicPr preferRelativeResize="0"/>
          <p:nvPr/>
        </p:nvPicPr>
        <p:blipFill>
          <a:blip r:embed="rId3">
            <a:alphaModFix/>
          </a:blip>
          <a:stretch>
            <a:fillRect/>
          </a:stretch>
        </p:blipFill>
        <p:spPr>
          <a:xfrm>
            <a:off x="6043300" y="575350"/>
            <a:ext cx="2202699" cy="3992848"/>
          </a:xfrm>
          <a:prstGeom prst="rect">
            <a:avLst/>
          </a:prstGeom>
          <a:noFill/>
          <a:ln>
            <a:noFill/>
          </a:ln>
        </p:spPr>
      </p:pic>
      <p:pic>
        <p:nvPicPr>
          <p:cNvPr id="262" name="Google Shape;262;p37"/>
          <p:cNvPicPr preferRelativeResize="0"/>
          <p:nvPr/>
        </p:nvPicPr>
        <p:blipFill>
          <a:blip r:embed="rId4">
            <a:alphaModFix/>
          </a:blip>
          <a:stretch>
            <a:fillRect/>
          </a:stretch>
        </p:blipFill>
        <p:spPr>
          <a:xfrm>
            <a:off x="3243086" y="575338"/>
            <a:ext cx="2202677" cy="3992824"/>
          </a:xfrm>
          <a:prstGeom prst="rect">
            <a:avLst/>
          </a:prstGeom>
          <a:noFill/>
          <a:ln>
            <a:noFill/>
          </a:ln>
        </p:spPr>
      </p:pic>
      <p:pic>
        <p:nvPicPr>
          <p:cNvPr id="263" name="Google Shape;263;p37"/>
          <p:cNvPicPr preferRelativeResize="0"/>
          <p:nvPr/>
        </p:nvPicPr>
        <p:blipFill>
          <a:blip r:embed="rId5">
            <a:alphaModFix/>
          </a:blip>
          <a:stretch>
            <a:fillRect/>
          </a:stretch>
        </p:blipFill>
        <p:spPr>
          <a:xfrm>
            <a:off x="541172" y="619600"/>
            <a:ext cx="2202677" cy="399282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43"/>
          <p:cNvPicPr preferRelativeResize="0"/>
          <p:nvPr/>
        </p:nvPicPr>
        <p:blipFill>
          <a:blip r:embed="rId3">
            <a:alphaModFix/>
          </a:blip>
          <a:stretch>
            <a:fillRect/>
          </a:stretch>
        </p:blipFill>
        <p:spPr>
          <a:xfrm>
            <a:off x="2089825" y="550750"/>
            <a:ext cx="2184915" cy="3983000"/>
          </a:xfrm>
          <a:prstGeom prst="rect">
            <a:avLst/>
          </a:prstGeom>
          <a:noFill/>
          <a:ln>
            <a:noFill/>
          </a:ln>
        </p:spPr>
      </p:pic>
      <p:pic>
        <p:nvPicPr>
          <p:cNvPr id="269" name="Google Shape;269;p43"/>
          <p:cNvPicPr preferRelativeResize="0"/>
          <p:nvPr/>
        </p:nvPicPr>
        <p:blipFill>
          <a:blip r:embed="rId4">
            <a:alphaModFix/>
          </a:blip>
          <a:stretch>
            <a:fillRect/>
          </a:stretch>
        </p:blipFill>
        <p:spPr>
          <a:xfrm>
            <a:off x="4423935" y="550750"/>
            <a:ext cx="2184915" cy="3983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3"/>
        <p:cNvGrpSpPr/>
        <p:nvPr/>
      </p:nvGrpSpPr>
      <p:grpSpPr>
        <a:xfrm>
          <a:off x="0" y="0"/>
          <a:ext cx="0" cy="0"/>
          <a:chOff x="0" y="0"/>
          <a:chExt cx="0" cy="0"/>
        </a:xfrm>
      </p:grpSpPr>
      <p:sp>
        <p:nvSpPr>
          <p:cNvPr id="274" name="Google Shape;274;p38"/>
          <p:cNvSpPr txBox="1"/>
          <p:nvPr/>
        </p:nvSpPr>
        <p:spPr>
          <a:xfrm>
            <a:off x="457201" y="2601366"/>
            <a:ext cx="5366657" cy="19932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A2C32"/>
              </a:buClr>
              <a:buSzPts val="3200"/>
              <a:buFont typeface="Arial"/>
              <a:buNone/>
            </a:pPr>
            <a:r>
              <a:rPr lang="es-ES" sz="3200" b="0" i="0" u="none" strike="noStrike" cap="none">
                <a:solidFill>
                  <a:srgbClr val="0A2C32"/>
                </a:solidFill>
                <a:latin typeface="Arial Black"/>
                <a:ea typeface="Arial Black"/>
                <a:cs typeface="Arial Black"/>
                <a:sym typeface="Arial Black"/>
              </a:rPr>
              <a:t>ANÁLISIS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9"/>
          <p:cNvSpPr txBox="1">
            <a:spLocks noGrp="1"/>
          </p:cNvSpPr>
          <p:nvPr>
            <p:ph type="ctrTitle"/>
          </p:nvPr>
        </p:nvSpPr>
        <p:spPr>
          <a:xfrm>
            <a:off x="597813" y="1527810"/>
            <a:ext cx="7772400" cy="1102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None/>
            </a:pPr>
            <a:br>
              <a:rPr lang="es-ES" sz="1400" dirty="0"/>
            </a:br>
            <a:r>
              <a:rPr lang="es-ES" sz="1400" dirty="0"/>
              <a:t>Esta encuesta permite obtener una visión precisa de cómo los diferentes públicos objetivos perciben las comunicaciones institucionales. Evaluar el grado de conocimiento de los mensajes clave, la comprensión de la información proporcionada y la percepción de la calidad de las comunicaciones es esencial para asegurar que los mensajes se están transmitiendo de manera efectiva y son entendidos por nuestro público. Sin este conocimiento, es difícil identificar las áreas de mejora y desarrollar estrategias para una comunicación más clara y efectiva.</a:t>
            </a:r>
            <a:endParaRPr sz="1400" dirty="0"/>
          </a:p>
          <a:p>
            <a:pPr marL="0" lvl="0" indent="0" algn="l" rtl="0">
              <a:lnSpc>
                <a:spcPct val="100000"/>
              </a:lnSpc>
              <a:spcBef>
                <a:spcPts val="1200"/>
              </a:spcBef>
              <a:spcAft>
                <a:spcPts val="0"/>
              </a:spcAft>
              <a:buClr>
                <a:schemeClr val="dk1"/>
              </a:buClr>
              <a:buSzPts val="1800"/>
              <a:buNone/>
            </a:pPr>
            <a:br>
              <a:rPr lang="es-ES" sz="1400" dirty="0"/>
            </a:br>
            <a:br>
              <a:rPr lang="es-ES" sz="1400" dirty="0"/>
            </a:br>
            <a:br>
              <a:rPr lang="es-ES" dirty="0"/>
            </a:br>
            <a:br>
              <a:rPr lang="es-ES" sz="1400" dirty="0"/>
            </a:br>
            <a:endParaRPr sz="1400" dirty="0"/>
          </a:p>
        </p:txBody>
      </p:sp>
      <p:sp>
        <p:nvSpPr>
          <p:cNvPr id="2" name="CuadroTexto 1">
            <a:extLst>
              <a:ext uri="{FF2B5EF4-FFF2-40B4-BE49-F238E27FC236}">
                <a16:creationId xmlns:a16="http://schemas.microsoft.com/office/drawing/2014/main" id="{7685CD40-4D35-4F2A-A74E-BD6FFA0F5EBC}"/>
              </a:ext>
            </a:extLst>
          </p:cNvPr>
          <p:cNvSpPr txBox="1"/>
          <p:nvPr/>
        </p:nvSpPr>
        <p:spPr>
          <a:xfrm>
            <a:off x="597813" y="2079069"/>
            <a:ext cx="8168640" cy="2677656"/>
          </a:xfrm>
          <a:prstGeom prst="rect">
            <a:avLst/>
          </a:prstGeom>
          <a:noFill/>
        </p:spPr>
        <p:txBody>
          <a:bodyPr wrap="square" rtlCol="0">
            <a:spAutoFit/>
          </a:bodyPr>
          <a:lstStyle/>
          <a:p>
            <a:r>
              <a:rPr lang="es-ES" dirty="0"/>
              <a:t>Dicha encuesta se realiza a través de la interacción de las redes sociales institucionales, con el propósito de aprovechar este recurso que brinda Instagram, una herramienta dinámica e inmediata que permite conocer eficazmente el pensamiento de las audiencias.</a:t>
            </a:r>
            <a:br>
              <a:rPr lang="es-ES" dirty="0"/>
            </a:br>
            <a:br>
              <a:rPr lang="es-ES" dirty="0"/>
            </a:br>
            <a:r>
              <a:rPr lang="es-ES" dirty="0"/>
              <a:t>Ahora bien, es importante precisar el porqué de la formulación de diversas preguntas de la encuesta como:</a:t>
            </a:r>
            <a:br>
              <a:rPr lang="es-ES" dirty="0"/>
            </a:br>
            <a:br>
              <a:rPr lang="es-ES" dirty="0"/>
            </a:br>
            <a:r>
              <a:rPr lang="es-ES" dirty="0"/>
              <a:t>¿A qué correo te llega información de la institución? Esta pregunta es muy valiosa para conocer si los públicos objetivos están haciendo uso de los recursos tecnológicos que les brinda la institución, además, la misma sirve como insumo para reforzar de manera constante la importancia de activar el correo e ingresar a este. </a:t>
            </a:r>
            <a:br>
              <a:rPr lang="es-ES" dirty="0"/>
            </a:br>
            <a:endParaRPr lang="es-CO"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4"/>
          <p:cNvSpPr txBox="1"/>
          <p:nvPr/>
        </p:nvSpPr>
        <p:spPr>
          <a:xfrm>
            <a:off x="712693" y="2054426"/>
            <a:ext cx="7718611" cy="3089074"/>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256"/>
              </a:spcBef>
              <a:spcAft>
                <a:spcPts val="0"/>
              </a:spcAft>
              <a:buClr>
                <a:srgbClr val="888888"/>
              </a:buClr>
              <a:buSzPts val="3200"/>
              <a:buFont typeface="Arial"/>
              <a:buNone/>
            </a:pPr>
            <a:r>
              <a:rPr lang="es-ES" sz="3200" b="0" i="0" u="none" strike="noStrike" cap="none" dirty="0">
                <a:solidFill>
                  <a:srgbClr val="000000"/>
                </a:solidFill>
                <a:latin typeface="Calibri"/>
                <a:ea typeface="Calibri"/>
                <a:cs typeface="Calibri"/>
                <a:sym typeface="Calibri"/>
              </a:rPr>
              <a:t>Encuesta realizada durante los días 30, 31 de mayo y 2 de junio de 2023, a través de las historias de Instagram de @</a:t>
            </a:r>
            <a:r>
              <a:rPr lang="es-ES" sz="3200" b="0" i="0" u="none" strike="noStrike" cap="none" dirty="0" err="1">
                <a:solidFill>
                  <a:srgbClr val="000000"/>
                </a:solidFill>
                <a:latin typeface="Calibri"/>
                <a:ea typeface="Calibri"/>
                <a:cs typeface="Calibri"/>
                <a:sym typeface="Calibri"/>
              </a:rPr>
              <a:t>iucolmayor</a:t>
            </a:r>
            <a:r>
              <a:rPr lang="es-ES" sz="3200" b="0" i="0" u="none" strike="noStrike" cap="none" dirty="0">
                <a:solidFill>
                  <a:srgbClr val="000000"/>
                </a:solidFill>
                <a:latin typeface="Calibri"/>
                <a:ea typeface="Calibri"/>
                <a:cs typeface="Calibri"/>
                <a:sym typeface="Calibri"/>
              </a:rPr>
              <a:t> </a:t>
            </a:r>
            <a:endParaRPr sz="3200" b="0" i="0" u="none" strike="noStrike" cap="none" dirty="0">
              <a:solidFill>
                <a:srgbClr val="000000"/>
              </a:solidFill>
              <a:latin typeface="Calibri"/>
              <a:ea typeface="Calibri"/>
              <a:cs typeface="Calibri"/>
              <a:sym typeface="Calibri"/>
            </a:endParaRPr>
          </a:p>
        </p:txBody>
      </p:sp>
      <p:sp>
        <p:nvSpPr>
          <p:cNvPr id="101" name="Google Shape;101;p4"/>
          <p:cNvSpPr txBox="1"/>
          <p:nvPr/>
        </p:nvSpPr>
        <p:spPr>
          <a:xfrm>
            <a:off x="963930" y="902796"/>
            <a:ext cx="7216139" cy="1993256"/>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F19408"/>
              </a:buClr>
              <a:buSzPts val="3200"/>
              <a:buFont typeface="Arial"/>
              <a:buNone/>
            </a:pPr>
            <a:r>
              <a:rPr lang="es-ES" sz="3600" b="0" i="0" u="none" strike="noStrike" cap="none" dirty="0">
                <a:solidFill>
                  <a:srgbClr val="F19408"/>
                </a:solidFill>
                <a:latin typeface="Arial Black"/>
                <a:ea typeface="Arial Black"/>
                <a:cs typeface="Arial Black"/>
                <a:sym typeface="Arial Black"/>
              </a:rPr>
              <a:t>Metodología</a:t>
            </a:r>
            <a:endParaRPr sz="3600" b="0" i="0" u="none" strike="noStrike" cap="none" dirty="0">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0"/>
          <p:cNvSpPr txBox="1">
            <a:spLocks noGrp="1"/>
          </p:cNvSpPr>
          <p:nvPr>
            <p:ph type="ctrTitle"/>
          </p:nvPr>
        </p:nvSpPr>
        <p:spPr>
          <a:xfrm>
            <a:off x="685800" y="2884556"/>
            <a:ext cx="7772400" cy="110251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1"/>
              </a:buClr>
              <a:buSzPct val="125000"/>
              <a:buNone/>
            </a:pPr>
            <a:r>
              <a:rPr lang="es-ES" sz="1600" dirty="0"/>
              <a:t>¿Qué día recibes en tu correo institucional el flash institucional? Esta pregunta permite conocer el grado de conocimiento de las audiencias, respecto a los canales internos que tiene la institución; con su análisis, se pueden crear estrategias posteriores para interiorizar dichos medios internos en los estudiantes, docentes, personal administrativo y graduados. </a:t>
            </a:r>
            <a:br>
              <a:rPr lang="es-ES" sz="1600" dirty="0"/>
            </a:br>
            <a:br>
              <a:rPr lang="es-ES" sz="1600" dirty="0"/>
            </a:br>
            <a:r>
              <a:rPr lang="es-ES" sz="1600" dirty="0"/>
              <a:t>¿Qué puntuación das al nivel de las respuestas y atención que obtienes en Atención al Ciudadano?, ¿cómo calificas la amabilidad de las personas que te atienden en Atención al Ciudadano? Estas permiten conocer si los mecanismos de atención al ciudadano, destinados por la institución están siendo efectivos y están dando respuesta a las necesidades que surgen. </a:t>
            </a:r>
            <a:br>
              <a:rPr lang="es-ES" sz="1600" dirty="0"/>
            </a:br>
            <a:br>
              <a:rPr lang="es-ES" sz="1600" dirty="0"/>
            </a:br>
            <a:r>
              <a:rPr lang="es-ES" sz="1600" dirty="0"/>
              <a:t>Después de dar a conocer lo anterior, es necesario puntualizar que las diferentes estrategias de comunicación implementadas por la Gestión de Comunicaciones y Mercadeo de la Institución Universitaria Colegio Mayor de Antioquia, deben seguirse encaminando a través de la planificación de nuevos formatos interactivos y llamativos, que logren generar identificación con los diferentes públicos como los estudiantes; esto se puede lograr a través de memes o historias de vida, que los involucren y los inviten a leer los contenidos, interiorizarlos y ser así validadores de estos.</a:t>
            </a:r>
            <a:br>
              <a:rPr lang="es-ES" dirty="0"/>
            </a:br>
            <a:br>
              <a:rPr lang="es-ES" dirty="0"/>
            </a:br>
            <a:r>
              <a:rPr lang="es-ES" dirty="0"/>
              <a:t> </a:t>
            </a:r>
            <a:br>
              <a:rPr lang="es-ES" dirty="0"/>
            </a:b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1"/>
          <p:cNvSpPr txBox="1">
            <a:spLocks noGrp="1"/>
          </p:cNvSpPr>
          <p:nvPr>
            <p:ph type="ctrTitle"/>
          </p:nvPr>
        </p:nvSpPr>
        <p:spPr>
          <a:xfrm>
            <a:off x="685800" y="3433196"/>
            <a:ext cx="7772400" cy="110251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1"/>
              </a:buClr>
              <a:buSzPct val="125000"/>
              <a:buNone/>
            </a:pPr>
            <a:r>
              <a:rPr lang="es-ES" sz="1600" dirty="0"/>
              <a:t>Tras evaluar las respuestas cualitativas de la encuesta de percepción 2023 – 1, también se hace necesario seguir difundiendo contenido con relación a: becas, inglés, beneficios al ser estudiante, información específica de los pregrados y de los semilleros de investigación sobre graduados, entre otros, con el fin de fidelizar a las audiencias y capturar a nuevos públicos. </a:t>
            </a:r>
            <a:br>
              <a:rPr lang="es-ES" sz="1600" dirty="0"/>
            </a:br>
            <a:br>
              <a:rPr lang="es-ES" sz="1600" dirty="0"/>
            </a:br>
            <a:r>
              <a:rPr lang="es-ES" sz="1600" dirty="0"/>
              <a:t>También es importante mencionar las respuestas cuantitativas obtenidas en el componente de Atención al Ciudadano, es vital reforzar de manera constante estrategias de servicio al cliente y de atención al usuario, para que las personas inmersas en esta labor, continúen llevando en alto el nombre de la institución.</a:t>
            </a:r>
            <a:br>
              <a:rPr lang="es-ES" dirty="0"/>
            </a:br>
            <a:br>
              <a:rPr lang="es-ES" dirty="0"/>
            </a:br>
            <a:br>
              <a:rPr lang="es-ES" dirty="0"/>
            </a:br>
            <a:br>
              <a:rPr lang="es-ES" dirty="0"/>
            </a:br>
            <a:r>
              <a:rPr lang="es-ES" dirty="0"/>
              <a:t> </a:t>
            </a:r>
            <a:br>
              <a:rPr lang="es-ES" dirty="0"/>
            </a:b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2"/>
          <p:cNvSpPr txBox="1"/>
          <p:nvPr/>
        </p:nvSpPr>
        <p:spPr>
          <a:xfrm>
            <a:off x="584841" y="912381"/>
            <a:ext cx="7974300" cy="3101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Por último, esta encuesta se llevará a cabo de nuevo durante el semestre 2023 – </a:t>
            </a:r>
            <a:r>
              <a:rPr lang="es-ES"/>
              <a:t>2</a:t>
            </a:r>
            <a:r>
              <a:rPr lang="es-ES" sz="1400" b="0" i="0" u="none" strike="noStrike" cap="none">
                <a:solidFill>
                  <a:srgbClr val="000000"/>
                </a:solidFill>
                <a:latin typeface="Arial"/>
                <a:ea typeface="Arial"/>
                <a:cs typeface="Arial"/>
                <a:sym typeface="Arial"/>
              </a:rPr>
              <a:t> para conocer la percepción de los públicos respecto al proceso informativo, divulgativo y de servicio al cliente, que se implementa desde la Gestión de Comunicaciones y Mercadeo.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s-ES">
                <a:solidFill>
                  <a:schemeClr val="dk1"/>
                </a:solidFill>
                <a:highlight>
                  <a:schemeClr val="lt1"/>
                </a:highlight>
              </a:rPr>
              <a:t>En conclusión, realizar una encuesta de percepción semestral es crucial para la institución, ya que brinda una visión clara y objetiva de la percepción de la comunidad sobre las comunicaciones institucionales. Al evaluar el grado de conocimiento, aceptación y favorabilidad de las comunicaciones, la institución puede adaptar sus estrategias, mejorar la calidad de los mensajes y fortalecer su relación con la comunidad.</a:t>
            </a:r>
            <a:endParaRPr>
              <a:solidFill>
                <a:schemeClr val="dk1"/>
              </a:solidFill>
              <a:highlight>
                <a:schemeClr val="lt1"/>
              </a:highlight>
            </a:endParaRPr>
          </a:p>
          <a:p>
            <a:pPr marL="0" marR="0" lvl="0" indent="0" algn="l" rtl="0">
              <a:lnSpc>
                <a:spcPct val="100000"/>
              </a:lnSpc>
              <a:spcBef>
                <a:spcPts val="1200"/>
              </a:spcBef>
              <a:spcAft>
                <a:spcPts val="0"/>
              </a:spcAft>
              <a:buClr>
                <a:srgbClr val="000000"/>
              </a:buClr>
              <a:buSzPts val="1400"/>
              <a:buFont typeface="Arial"/>
              <a:buNone/>
            </a:pPr>
            <a:endParaRPr sz="1100">
              <a:solidFill>
                <a:srgbClr val="374151"/>
              </a:solidFill>
              <a:highlight>
                <a:srgbClr val="F7F7F8"/>
              </a:highlight>
            </a:endParaRPr>
          </a:p>
          <a:p>
            <a:pPr marL="0" marR="0" lvl="0" indent="0" algn="l" rtl="0">
              <a:lnSpc>
                <a:spcPct val="100000"/>
              </a:lnSpc>
              <a:spcBef>
                <a:spcPts val="0"/>
              </a:spcBef>
              <a:spcAft>
                <a:spcPts val="0"/>
              </a:spcAft>
              <a:buClr>
                <a:srgbClr val="000000"/>
              </a:buClr>
              <a:buSzPts val="1400"/>
              <a:buFont typeface="Arial"/>
              <a:buNone/>
            </a:pPr>
            <a:r>
              <a:rPr lang="es-ES" sz="1400" b="1" i="0" u="none" strike="noStrike" cap="none">
                <a:solidFill>
                  <a:srgbClr val="000000"/>
                </a:solidFill>
                <a:latin typeface="Arial"/>
                <a:ea typeface="Arial"/>
                <a:cs typeface="Arial"/>
                <a:sym typeface="Arial"/>
              </a:rPr>
              <a:t>Además, para la encuesta de percepción 2023-</a:t>
            </a:r>
            <a:r>
              <a:rPr lang="es-ES" b="1"/>
              <a:t>2</a:t>
            </a:r>
            <a:r>
              <a:rPr lang="es-ES" sz="1400" b="1" i="0" u="none" strike="noStrike" cap="none">
                <a:solidFill>
                  <a:srgbClr val="000000"/>
                </a:solidFill>
                <a:latin typeface="Arial"/>
                <a:ea typeface="Arial"/>
                <a:cs typeface="Arial"/>
                <a:sym typeface="Arial"/>
              </a:rPr>
              <a:t>, se proyectan cerca de 1.</a:t>
            </a:r>
            <a:r>
              <a:rPr lang="es-ES" b="1"/>
              <a:t>9</a:t>
            </a:r>
            <a:r>
              <a:rPr lang="es-ES" sz="1400" b="1" i="0" u="none" strike="noStrike" cap="none">
                <a:solidFill>
                  <a:srgbClr val="000000"/>
                </a:solidFill>
                <a:latin typeface="Arial"/>
                <a:ea typeface="Arial"/>
                <a:cs typeface="Arial"/>
                <a:sym typeface="Arial"/>
              </a:rPr>
              <a:t>00 respuestas entre datos cualitativos y cuantitativos.</a:t>
            </a:r>
            <a:r>
              <a:rPr lang="es-E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636934" y="1414357"/>
            <a:ext cx="3049867" cy="2477056"/>
          </a:xfrm>
        </p:spPr>
        <p:txBody>
          <a:bodyPr>
            <a:normAutofit/>
          </a:bodyPr>
          <a:lstStyle/>
          <a:p>
            <a:pPr marL="0" indent="0" algn="just">
              <a:lnSpc>
                <a:spcPct val="120000"/>
              </a:lnSpc>
              <a:buNone/>
            </a:pPr>
            <a:r>
              <a:rPr lang="es-ES" sz="1300" dirty="0">
                <a:solidFill>
                  <a:schemeClr val="bg1"/>
                </a:solidFill>
                <a:latin typeface="Arial"/>
                <a:cs typeface="Arial"/>
              </a:rPr>
              <a:t>Institución Universitaria Colegio Mayor de Antioquia</a:t>
            </a:r>
          </a:p>
          <a:p>
            <a:pPr marL="0" indent="0" algn="just">
              <a:lnSpc>
                <a:spcPct val="120000"/>
              </a:lnSpc>
              <a:buNone/>
            </a:pPr>
            <a:endParaRPr lang="es-ES" sz="1300" dirty="0">
              <a:solidFill>
                <a:schemeClr val="bg1"/>
              </a:solidFill>
              <a:latin typeface="Arial"/>
              <a:cs typeface="Arial"/>
            </a:endParaRPr>
          </a:p>
          <a:p>
            <a:pPr marL="0" indent="0" algn="just">
              <a:lnSpc>
                <a:spcPct val="120000"/>
              </a:lnSpc>
              <a:buNone/>
            </a:pPr>
            <a:r>
              <a:rPr lang="es-ES" sz="1300" dirty="0">
                <a:solidFill>
                  <a:schemeClr val="bg1"/>
                </a:solidFill>
                <a:latin typeface="Arial"/>
                <a:cs typeface="Arial"/>
              </a:rPr>
              <a:t>Proceso de Comunicación y Mercadeo</a:t>
            </a:r>
            <a:endParaRPr lang="es-ES" sz="1600" dirty="0">
              <a:solidFill>
                <a:schemeClr val="bg1"/>
              </a:solidFill>
            </a:endParaRPr>
          </a:p>
          <a:p>
            <a:pPr marL="0" indent="0">
              <a:buNone/>
            </a:pPr>
            <a:endParaRPr lang="es-ES" sz="1600" dirty="0">
              <a:solidFill>
                <a:schemeClr val="bg1"/>
              </a:solidFill>
            </a:endParaRPr>
          </a:p>
        </p:txBody>
      </p:sp>
      <p:sp>
        <p:nvSpPr>
          <p:cNvPr id="4" name="Marcador de contenido 2"/>
          <p:cNvSpPr txBox="1">
            <a:spLocks/>
          </p:cNvSpPr>
          <p:nvPr/>
        </p:nvSpPr>
        <p:spPr>
          <a:xfrm>
            <a:off x="350521" y="1604738"/>
            <a:ext cx="5366657" cy="1993256"/>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s-ES" dirty="0">
                <a:solidFill>
                  <a:srgbClr val="F19408"/>
                </a:solidFill>
                <a:latin typeface="Arial Black"/>
                <a:cs typeface="Arial Black"/>
              </a:rPr>
              <a:t>Encuesta de percepción de comunicación interna</a:t>
            </a:r>
            <a:r>
              <a:rPr lang="es-419" dirty="0">
                <a:solidFill>
                  <a:srgbClr val="F19408"/>
                </a:solidFill>
                <a:latin typeface="Arial Black"/>
                <a:cs typeface="Arial Black"/>
              </a:rPr>
              <a:t> 2023</a:t>
            </a:r>
            <a:endParaRPr lang="es-ES" dirty="0">
              <a:solidFill>
                <a:srgbClr val="F19408"/>
              </a:solidFill>
              <a:latin typeface="Arial Black"/>
              <a:cs typeface="Arial Black"/>
            </a:endParaRPr>
          </a:p>
          <a:p>
            <a:pPr marL="0" indent="0">
              <a:buFont typeface="Arial"/>
              <a:buNone/>
            </a:pPr>
            <a:endParaRPr lang="es-ES" dirty="0">
              <a:solidFill>
                <a:srgbClr val="F19408"/>
              </a:solidFill>
              <a:latin typeface="Arial Black"/>
              <a:cs typeface="Arial Black"/>
            </a:endParaRPr>
          </a:p>
        </p:txBody>
      </p:sp>
    </p:spTree>
    <p:extLst>
      <p:ext uri="{BB962C8B-B14F-4D97-AF65-F5344CB8AC3E}">
        <p14:creationId xmlns:p14="http://schemas.microsoft.com/office/powerpoint/2010/main" val="651544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94460" y="986760"/>
            <a:ext cx="6711141" cy="712500"/>
          </a:xfrm>
        </p:spPr>
        <p:txBody>
          <a:bodyPr>
            <a:noAutofit/>
          </a:bodyPr>
          <a:lstStyle/>
          <a:p>
            <a:r>
              <a:rPr lang="es-ES" sz="8000" b="1" dirty="0">
                <a:solidFill>
                  <a:srgbClr val="F19408"/>
                </a:solidFill>
                <a:latin typeface="Arial"/>
                <a:cs typeface="Arial"/>
              </a:rPr>
              <a:t>Metodología</a:t>
            </a:r>
          </a:p>
          <a:p>
            <a:endParaRPr lang="es-ES" sz="8000" b="1" dirty="0">
              <a:solidFill>
                <a:srgbClr val="F19408"/>
              </a:solidFill>
              <a:latin typeface="Arial"/>
              <a:cs typeface="Arial"/>
            </a:endParaRPr>
          </a:p>
        </p:txBody>
      </p:sp>
      <p:sp>
        <p:nvSpPr>
          <p:cNvPr id="2" name="Rectángulo 1">
            <a:extLst>
              <a:ext uri="{FF2B5EF4-FFF2-40B4-BE49-F238E27FC236}">
                <a16:creationId xmlns:a16="http://schemas.microsoft.com/office/drawing/2014/main" id="{E0C89491-9833-4E94-9099-3A338576C4E7}"/>
              </a:ext>
            </a:extLst>
          </p:cNvPr>
          <p:cNvSpPr/>
          <p:nvPr/>
        </p:nvSpPr>
        <p:spPr>
          <a:xfrm>
            <a:off x="598159" y="2493348"/>
            <a:ext cx="7402841" cy="923330"/>
          </a:xfrm>
          <a:prstGeom prst="rect">
            <a:avLst/>
          </a:prstGeom>
        </p:spPr>
        <p:txBody>
          <a:bodyPr wrap="square">
            <a:spAutoFit/>
          </a:bodyPr>
          <a:lstStyle/>
          <a:p>
            <a:pPr marL="285750" indent="-285750">
              <a:buFontTx/>
              <a:buChar char="-"/>
            </a:pPr>
            <a:r>
              <a:rPr lang="es-ES" dirty="0">
                <a:latin typeface="Arial"/>
                <a:cs typeface="Arial"/>
              </a:rPr>
              <a:t>La encuesta fue</a:t>
            </a:r>
            <a:r>
              <a:rPr lang="es-419" dirty="0">
                <a:latin typeface="Arial"/>
                <a:cs typeface="Arial"/>
              </a:rPr>
              <a:t> enviada a través de correo electrónico, mensajes de texto y grupos laborales de </a:t>
            </a:r>
            <a:r>
              <a:rPr lang="es-419" dirty="0" err="1">
                <a:latin typeface="Arial"/>
                <a:cs typeface="Arial"/>
              </a:rPr>
              <a:t>whatsapp</a:t>
            </a:r>
            <a:r>
              <a:rPr lang="es-419" dirty="0">
                <a:latin typeface="Arial"/>
                <a:cs typeface="Arial"/>
              </a:rPr>
              <a:t>.</a:t>
            </a:r>
            <a:endParaRPr lang="es-ES" dirty="0">
              <a:latin typeface="Arial"/>
              <a:cs typeface="Arial"/>
            </a:endParaRPr>
          </a:p>
          <a:p>
            <a:r>
              <a:rPr lang="es-ES" dirty="0">
                <a:latin typeface="Arial"/>
                <a:cs typeface="Arial"/>
              </a:rPr>
              <a:t>Encuesta realizada desde el </a:t>
            </a:r>
            <a:r>
              <a:rPr lang="es-419" dirty="0">
                <a:latin typeface="Arial"/>
                <a:cs typeface="Arial"/>
              </a:rPr>
              <a:t>17 de julio</a:t>
            </a:r>
            <a:r>
              <a:rPr lang="es-ES" dirty="0">
                <a:latin typeface="Arial"/>
                <a:cs typeface="Arial"/>
              </a:rPr>
              <a:t> hasta el 27 de julio de 2023.</a:t>
            </a:r>
            <a:endParaRPr lang="es-ES" dirty="0"/>
          </a:p>
        </p:txBody>
      </p:sp>
    </p:spTree>
    <p:extLst>
      <p:ext uri="{BB962C8B-B14F-4D97-AF65-F5344CB8AC3E}">
        <p14:creationId xmlns:p14="http://schemas.microsoft.com/office/powerpoint/2010/main" val="18955467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txBox="1">
            <a:spLocks/>
          </p:cNvSpPr>
          <p:nvPr/>
        </p:nvSpPr>
        <p:spPr>
          <a:xfrm>
            <a:off x="457200" y="2601366"/>
            <a:ext cx="6580093" cy="199325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s-ES" dirty="0">
                <a:solidFill>
                  <a:srgbClr val="0A2C32"/>
                </a:solidFill>
                <a:latin typeface="Arial Black"/>
                <a:cs typeface="Arial Black"/>
              </a:rPr>
              <a:t>DATOS CUANTITATIVOS</a:t>
            </a:r>
          </a:p>
          <a:p>
            <a:pPr marL="0" indent="0">
              <a:buFont typeface="Arial"/>
              <a:buNone/>
            </a:pPr>
            <a:r>
              <a:rPr lang="es-ES" sz="1600" dirty="0">
                <a:solidFill>
                  <a:srgbClr val="0A2C32"/>
                </a:solidFill>
                <a:latin typeface="Arial Black"/>
                <a:cs typeface="Arial Black"/>
              </a:rPr>
              <a:t>Muestra</a:t>
            </a:r>
            <a:r>
              <a:rPr lang="es-419" sz="1600" dirty="0">
                <a:solidFill>
                  <a:srgbClr val="0A2C32"/>
                </a:solidFill>
                <a:latin typeface="Arial Black"/>
                <a:cs typeface="Arial Black"/>
              </a:rPr>
              <a:t> 2021</a:t>
            </a:r>
            <a:r>
              <a:rPr lang="es-ES" sz="1600" dirty="0">
                <a:solidFill>
                  <a:srgbClr val="0A2C32"/>
                </a:solidFill>
                <a:latin typeface="Arial Black"/>
                <a:cs typeface="Arial Black"/>
              </a:rPr>
              <a:t>: 165 encuestados</a:t>
            </a:r>
            <a:endParaRPr lang="es-419" sz="1600" dirty="0">
              <a:solidFill>
                <a:srgbClr val="0A2C32"/>
              </a:solidFill>
              <a:latin typeface="Arial Black"/>
              <a:cs typeface="Arial Black"/>
            </a:endParaRPr>
          </a:p>
          <a:p>
            <a:pPr marL="0" indent="0">
              <a:buFont typeface="Arial"/>
              <a:buNone/>
            </a:pPr>
            <a:r>
              <a:rPr lang="es-419" sz="1600" dirty="0">
                <a:solidFill>
                  <a:srgbClr val="0A2C32"/>
                </a:solidFill>
                <a:latin typeface="Arial Black"/>
                <a:cs typeface="Arial Black"/>
              </a:rPr>
              <a:t>Muestra 2022: 201 encuestados</a:t>
            </a:r>
          </a:p>
          <a:p>
            <a:pPr marL="0" indent="0">
              <a:buFont typeface="Arial"/>
              <a:buNone/>
            </a:pPr>
            <a:r>
              <a:rPr lang="es-419" sz="1600" dirty="0">
                <a:solidFill>
                  <a:srgbClr val="0A2C32"/>
                </a:solidFill>
                <a:latin typeface="Arial Black"/>
                <a:cs typeface="Arial Black"/>
              </a:rPr>
              <a:t>Muestra 2023: 103 encuestados</a:t>
            </a:r>
            <a:endParaRPr lang="es-ES" sz="1600" dirty="0">
              <a:solidFill>
                <a:srgbClr val="0A2C32"/>
              </a:solidFill>
              <a:latin typeface="Arial Black"/>
              <a:cs typeface="Arial Black"/>
            </a:endParaRPr>
          </a:p>
        </p:txBody>
      </p:sp>
    </p:spTree>
    <p:extLst>
      <p:ext uri="{BB962C8B-B14F-4D97-AF65-F5344CB8AC3E}">
        <p14:creationId xmlns:p14="http://schemas.microsoft.com/office/powerpoint/2010/main" val="4913585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a 8">
            <a:extLst>
              <a:ext uri="{FF2B5EF4-FFF2-40B4-BE49-F238E27FC236}">
                <a16:creationId xmlns:a16="http://schemas.microsoft.com/office/drawing/2014/main" id="{2C7535CF-F2D0-4C86-8992-D8D1F13D37A2}"/>
              </a:ext>
            </a:extLst>
          </p:cNvPr>
          <p:cNvGraphicFramePr>
            <a:graphicFrameLocks noGrp="1"/>
          </p:cNvGraphicFramePr>
          <p:nvPr/>
        </p:nvGraphicFramePr>
        <p:xfrm>
          <a:off x="495299" y="1511951"/>
          <a:ext cx="6616808" cy="2750704"/>
        </p:xfrm>
        <a:graphic>
          <a:graphicData uri="http://schemas.openxmlformats.org/drawingml/2006/table">
            <a:tbl>
              <a:tblPr firstRow="1" bandRow="1">
                <a:tableStyleId>{93296810-A885-4BE3-A3E7-6D5BEEA58F35}</a:tableStyleId>
              </a:tblPr>
              <a:tblGrid>
                <a:gridCol w="1654202">
                  <a:extLst>
                    <a:ext uri="{9D8B030D-6E8A-4147-A177-3AD203B41FA5}">
                      <a16:colId xmlns:a16="http://schemas.microsoft.com/office/drawing/2014/main" val="945433588"/>
                    </a:ext>
                  </a:extLst>
                </a:gridCol>
                <a:gridCol w="1654202">
                  <a:extLst>
                    <a:ext uri="{9D8B030D-6E8A-4147-A177-3AD203B41FA5}">
                      <a16:colId xmlns:a16="http://schemas.microsoft.com/office/drawing/2014/main" val="2381291704"/>
                    </a:ext>
                  </a:extLst>
                </a:gridCol>
                <a:gridCol w="1654202">
                  <a:extLst>
                    <a:ext uri="{9D8B030D-6E8A-4147-A177-3AD203B41FA5}">
                      <a16:colId xmlns:a16="http://schemas.microsoft.com/office/drawing/2014/main" val="957613988"/>
                    </a:ext>
                  </a:extLst>
                </a:gridCol>
                <a:gridCol w="1654202">
                  <a:extLst>
                    <a:ext uri="{9D8B030D-6E8A-4147-A177-3AD203B41FA5}">
                      <a16:colId xmlns:a16="http://schemas.microsoft.com/office/drawing/2014/main" val="3672403359"/>
                    </a:ext>
                  </a:extLst>
                </a:gridCol>
              </a:tblGrid>
              <a:tr h="451456">
                <a:tc>
                  <a:txBody>
                    <a:bodyPr/>
                    <a:lstStyle/>
                    <a:p>
                      <a:r>
                        <a:rPr lang="es-ES" dirty="0"/>
                        <a:t>Variable</a:t>
                      </a:r>
                      <a:endParaRPr lang="es-CO" dirty="0"/>
                    </a:p>
                  </a:txBody>
                  <a:tcPr/>
                </a:tc>
                <a:tc>
                  <a:txBody>
                    <a:bodyPr/>
                    <a:lstStyle/>
                    <a:p>
                      <a:r>
                        <a:rPr lang="es-419" dirty="0"/>
                        <a:t>2021	</a:t>
                      </a:r>
                      <a:endParaRPr lang="es-CO" dirty="0"/>
                    </a:p>
                  </a:txBody>
                  <a:tcPr/>
                </a:tc>
                <a:tc>
                  <a:txBody>
                    <a:bodyPr/>
                    <a:lstStyle/>
                    <a:p>
                      <a:r>
                        <a:rPr lang="es-419" dirty="0"/>
                        <a:t>2022</a:t>
                      </a:r>
                      <a:endParaRPr lang="es-CO" dirty="0"/>
                    </a:p>
                  </a:txBody>
                  <a:tcPr/>
                </a:tc>
                <a:tc>
                  <a:txBody>
                    <a:bodyPr/>
                    <a:lstStyle/>
                    <a:p>
                      <a:r>
                        <a:rPr lang="es-ES" dirty="0"/>
                        <a:t>2023</a:t>
                      </a:r>
                      <a:endParaRPr lang="es-CO" dirty="0"/>
                    </a:p>
                  </a:txBody>
                  <a:tcPr/>
                </a:tc>
                <a:extLst>
                  <a:ext uri="{0D108BD9-81ED-4DB2-BD59-A6C34878D82A}">
                    <a16:rowId xmlns:a16="http://schemas.microsoft.com/office/drawing/2014/main" val="1886815984"/>
                  </a:ext>
                </a:extLst>
              </a:tr>
              <a:tr h="451456">
                <a:tc>
                  <a:txBody>
                    <a:bodyPr/>
                    <a:lstStyle/>
                    <a:p>
                      <a:r>
                        <a:rPr lang="es-ES" dirty="0"/>
                        <a:t>Docente</a:t>
                      </a:r>
                      <a:endParaRPr lang="es-CO" dirty="0"/>
                    </a:p>
                    <a:p>
                      <a:r>
                        <a:rPr lang="es-ES" dirty="0"/>
                        <a:t>Ocasional</a:t>
                      </a:r>
                    </a:p>
                    <a:p>
                      <a:r>
                        <a:rPr lang="es-ES" dirty="0"/>
                        <a:t>Cátedra</a:t>
                      </a:r>
                    </a:p>
                    <a:p>
                      <a:r>
                        <a:rPr lang="es-ES" dirty="0"/>
                        <a:t>Planta</a:t>
                      </a:r>
                      <a:endParaRPr lang="es-CO" dirty="0"/>
                    </a:p>
                  </a:txBody>
                  <a:tcPr/>
                </a:tc>
                <a:tc>
                  <a:txBody>
                    <a:bodyPr/>
                    <a:lstStyle/>
                    <a:p>
                      <a:r>
                        <a:rPr lang="es-ES" dirty="0"/>
                        <a:t>77</a:t>
                      </a:r>
                      <a:endParaRPr lang="es-CO" dirty="0"/>
                    </a:p>
                  </a:txBody>
                  <a:tcPr/>
                </a:tc>
                <a:tc>
                  <a:txBody>
                    <a:bodyPr/>
                    <a:lstStyle/>
                    <a:p>
                      <a:r>
                        <a:rPr lang="es-419" dirty="0"/>
                        <a:t>88</a:t>
                      </a:r>
                      <a:endParaRPr lang="es-CO" dirty="0"/>
                    </a:p>
                  </a:txBody>
                  <a:tcPr/>
                </a:tc>
                <a:tc>
                  <a:txBody>
                    <a:bodyPr/>
                    <a:lstStyle/>
                    <a:p>
                      <a:r>
                        <a:rPr lang="es-ES" dirty="0"/>
                        <a:t>40</a:t>
                      </a:r>
                    </a:p>
                    <a:p>
                      <a:r>
                        <a:rPr lang="es-ES" dirty="0"/>
                        <a:t>21</a:t>
                      </a:r>
                    </a:p>
                    <a:p>
                      <a:r>
                        <a:rPr lang="es-ES" dirty="0"/>
                        <a:t>11</a:t>
                      </a:r>
                    </a:p>
                    <a:p>
                      <a:r>
                        <a:rPr lang="es-ES" dirty="0"/>
                        <a:t>8</a:t>
                      </a:r>
                      <a:endParaRPr lang="es-CO" dirty="0"/>
                    </a:p>
                  </a:txBody>
                  <a:tcPr/>
                </a:tc>
                <a:extLst>
                  <a:ext uri="{0D108BD9-81ED-4DB2-BD59-A6C34878D82A}">
                    <a16:rowId xmlns:a16="http://schemas.microsoft.com/office/drawing/2014/main" val="4124335317"/>
                  </a:ext>
                </a:extLst>
              </a:tr>
              <a:tr h="451456">
                <a:tc>
                  <a:txBody>
                    <a:bodyPr/>
                    <a:lstStyle/>
                    <a:p>
                      <a:r>
                        <a:rPr lang="es-ES" dirty="0"/>
                        <a:t>Contratista</a:t>
                      </a:r>
                      <a:endParaRPr lang="es-CO" dirty="0"/>
                    </a:p>
                  </a:txBody>
                  <a:tcPr/>
                </a:tc>
                <a:tc>
                  <a:txBody>
                    <a:bodyPr/>
                    <a:lstStyle/>
                    <a:p>
                      <a:r>
                        <a:rPr lang="es-ES" dirty="0"/>
                        <a:t>74</a:t>
                      </a:r>
                      <a:endParaRPr lang="es-CO" dirty="0"/>
                    </a:p>
                  </a:txBody>
                  <a:tcPr/>
                </a:tc>
                <a:tc>
                  <a:txBody>
                    <a:bodyPr/>
                    <a:lstStyle/>
                    <a:p>
                      <a:r>
                        <a:rPr lang="es-419" dirty="0"/>
                        <a:t>91</a:t>
                      </a:r>
                      <a:endParaRPr lang="es-CO"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dirty="0"/>
                        <a:t>41</a:t>
                      </a:r>
                      <a:endParaRPr lang="es-CO" dirty="0"/>
                    </a:p>
                  </a:txBody>
                  <a:tcPr/>
                </a:tc>
                <a:extLst>
                  <a:ext uri="{0D108BD9-81ED-4DB2-BD59-A6C34878D82A}">
                    <a16:rowId xmlns:a16="http://schemas.microsoft.com/office/drawing/2014/main" val="1100869302"/>
                  </a:ext>
                </a:extLst>
              </a:tr>
              <a:tr h="451456">
                <a:tc>
                  <a:txBody>
                    <a:bodyPr/>
                    <a:lstStyle/>
                    <a:p>
                      <a:r>
                        <a:rPr lang="es-ES" dirty="0"/>
                        <a:t>Vinculado</a:t>
                      </a:r>
                      <a:endParaRPr lang="es-CO" dirty="0"/>
                    </a:p>
                  </a:txBody>
                  <a:tcPr/>
                </a:tc>
                <a:tc>
                  <a:txBody>
                    <a:bodyPr/>
                    <a:lstStyle/>
                    <a:p>
                      <a:r>
                        <a:rPr lang="es-ES" dirty="0"/>
                        <a:t>14</a:t>
                      </a:r>
                      <a:endParaRPr lang="es-CO" dirty="0"/>
                    </a:p>
                  </a:txBody>
                  <a:tcPr/>
                </a:tc>
                <a:tc>
                  <a:txBody>
                    <a:bodyPr/>
                    <a:lstStyle/>
                    <a:p>
                      <a:r>
                        <a:rPr lang="es-419" dirty="0"/>
                        <a:t>22</a:t>
                      </a:r>
                      <a:endParaRPr lang="es-CO" dirty="0"/>
                    </a:p>
                  </a:txBody>
                  <a:tcPr/>
                </a:tc>
                <a:tc>
                  <a:txBody>
                    <a:bodyPr/>
                    <a:lstStyle/>
                    <a:p>
                      <a:r>
                        <a:rPr lang="es-ES" dirty="0"/>
                        <a:t>22</a:t>
                      </a:r>
                      <a:endParaRPr lang="es-CO" dirty="0"/>
                    </a:p>
                  </a:txBody>
                  <a:tcPr/>
                </a:tc>
                <a:extLst>
                  <a:ext uri="{0D108BD9-81ED-4DB2-BD59-A6C34878D82A}">
                    <a16:rowId xmlns:a16="http://schemas.microsoft.com/office/drawing/2014/main" val="1432234170"/>
                  </a:ext>
                </a:extLst>
              </a:tr>
              <a:tr h="451456">
                <a:tc>
                  <a:txBody>
                    <a:bodyPr/>
                    <a:lstStyle/>
                    <a:p>
                      <a:r>
                        <a:rPr lang="es-419" dirty="0"/>
                        <a:t>Total</a:t>
                      </a:r>
                      <a:endParaRPr lang="es-CO" dirty="0"/>
                    </a:p>
                  </a:txBody>
                  <a:tcPr/>
                </a:tc>
                <a:tc>
                  <a:txBody>
                    <a:bodyPr/>
                    <a:lstStyle/>
                    <a:p>
                      <a:r>
                        <a:rPr lang="es-419" dirty="0"/>
                        <a:t>165</a:t>
                      </a:r>
                      <a:endParaRPr lang="es-CO" dirty="0"/>
                    </a:p>
                  </a:txBody>
                  <a:tcPr/>
                </a:tc>
                <a:tc>
                  <a:txBody>
                    <a:bodyPr/>
                    <a:lstStyle/>
                    <a:p>
                      <a:r>
                        <a:rPr lang="es-419" dirty="0"/>
                        <a:t>201</a:t>
                      </a:r>
                      <a:endParaRPr lang="es-CO" dirty="0"/>
                    </a:p>
                  </a:txBody>
                  <a:tcPr/>
                </a:tc>
                <a:tc>
                  <a:txBody>
                    <a:bodyPr/>
                    <a:lstStyle/>
                    <a:p>
                      <a:r>
                        <a:rPr lang="es-ES" dirty="0"/>
                        <a:t>103</a:t>
                      </a:r>
                      <a:endParaRPr lang="es-CO" dirty="0"/>
                    </a:p>
                  </a:txBody>
                  <a:tcPr/>
                </a:tc>
                <a:extLst>
                  <a:ext uri="{0D108BD9-81ED-4DB2-BD59-A6C34878D82A}">
                    <a16:rowId xmlns:a16="http://schemas.microsoft.com/office/drawing/2014/main" val="2491372016"/>
                  </a:ext>
                </a:extLst>
              </a:tr>
            </a:tbl>
          </a:graphicData>
        </a:graphic>
      </p:graphicFrame>
      <p:sp>
        <p:nvSpPr>
          <p:cNvPr id="5" name="Subtítulo 2">
            <a:extLst>
              <a:ext uri="{FF2B5EF4-FFF2-40B4-BE49-F238E27FC236}">
                <a16:creationId xmlns:a16="http://schemas.microsoft.com/office/drawing/2014/main" id="{CDE4B43F-88FC-4301-B384-E7963CFFB53B}"/>
              </a:ext>
            </a:extLst>
          </p:cNvPr>
          <p:cNvSpPr txBox="1">
            <a:spLocks/>
          </p:cNvSpPr>
          <p:nvPr/>
        </p:nvSpPr>
        <p:spPr>
          <a:xfrm>
            <a:off x="1003188" y="601657"/>
            <a:ext cx="7137623" cy="77261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s-ES" sz="4000" b="1" dirty="0">
                <a:solidFill>
                  <a:srgbClr val="F19408"/>
                </a:solidFill>
                <a:latin typeface="Arial"/>
                <a:cs typeface="Arial"/>
              </a:rPr>
              <a:t>Carácter en la institución</a:t>
            </a:r>
          </a:p>
        </p:txBody>
      </p:sp>
    </p:spTree>
    <p:extLst>
      <p:ext uri="{BB962C8B-B14F-4D97-AF65-F5344CB8AC3E}">
        <p14:creationId xmlns:p14="http://schemas.microsoft.com/office/powerpoint/2010/main" val="11521529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a16="http://schemas.microsoft.com/office/drawing/2014/main" id="{5B9655CA-F385-40D4-BCA1-2DA002D62F62}"/>
              </a:ext>
            </a:extLst>
          </p:cNvPr>
          <p:cNvSpPr txBox="1">
            <a:spLocks/>
          </p:cNvSpPr>
          <p:nvPr/>
        </p:nvSpPr>
        <p:spPr>
          <a:xfrm>
            <a:off x="905442" y="395585"/>
            <a:ext cx="7137623" cy="501353"/>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s-ES" b="1" dirty="0">
                <a:solidFill>
                  <a:srgbClr val="F19408"/>
                </a:solidFill>
                <a:latin typeface="Arial"/>
                <a:cs typeface="Arial"/>
              </a:rPr>
              <a:t>Dependencias participantes</a:t>
            </a:r>
            <a:endParaRPr lang="es-ES" dirty="0">
              <a:latin typeface="Arial"/>
              <a:cs typeface="Arial"/>
            </a:endParaRPr>
          </a:p>
          <a:p>
            <a:pPr algn="just"/>
            <a:endParaRPr lang="es-ES" dirty="0">
              <a:solidFill>
                <a:srgbClr val="000000"/>
              </a:solidFill>
            </a:endParaRPr>
          </a:p>
        </p:txBody>
      </p:sp>
      <p:graphicFrame>
        <p:nvGraphicFramePr>
          <p:cNvPr id="12" name="Tabla 11">
            <a:extLst>
              <a:ext uri="{FF2B5EF4-FFF2-40B4-BE49-F238E27FC236}">
                <a16:creationId xmlns:a16="http://schemas.microsoft.com/office/drawing/2014/main" id="{E22E955F-BBA1-A745-ACED-AB4462CF67A2}"/>
              </a:ext>
            </a:extLst>
          </p:cNvPr>
          <p:cNvGraphicFramePr>
            <a:graphicFrameLocks noGrp="1"/>
          </p:cNvGraphicFramePr>
          <p:nvPr/>
        </p:nvGraphicFramePr>
        <p:xfrm>
          <a:off x="1059497" y="961367"/>
          <a:ext cx="3298922" cy="4114800"/>
        </p:xfrm>
        <a:graphic>
          <a:graphicData uri="http://schemas.openxmlformats.org/drawingml/2006/table">
            <a:tbl>
              <a:tblPr firstRow="1" bandRow="1">
                <a:tableStyleId>{93296810-A885-4BE3-A3E7-6D5BEEA58F35}</a:tableStyleId>
              </a:tblPr>
              <a:tblGrid>
                <a:gridCol w="1821196">
                  <a:extLst>
                    <a:ext uri="{9D8B030D-6E8A-4147-A177-3AD203B41FA5}">
                      <a16:colId xmlns:a16="http://schemas.microsoft.com/office/drawing/2014/main" val="945433588"/>
                    </a:ext>
                  </a:extLst>
                </a:gridCol>
                <a:gridCol w="500380">
                  <a:extLst>
                    <a:ext uri="{9D8B030D-6E8A-4147-A177-3AD203B41FA5}">
                      <a16:colId xmlns:a16="http://schemas.microsoft.com/office/drawing/2014/main" val="2381291704"/>
                    </a:ext>
                  </a:extLst>
                </a:gridCol>
                <a:gridCol w="488673">
                  <a:extLst>
                    <a:ext uri="{9D8B030D-6E8A-4147-A177-3AD203B41FA5}">
                      <a16:colId xmlns:a16="http://schemas.microsoft.com/office/drawing/2014/main" val="1790918671"/>
                    </a:ext>
                  </a:extLst>
                </a:gridCol>
                <a:gridCol w="488673">
                  <a:extLst>
                    <a:ext uri="{9D8B030D-6E8A-4147-A177-3AD203B41FA5}">
                      <a16:colId xmlns:a16="http://schemas.microsoft.com/office/drawing/2014/main" val="2462883234"/>
                    </a:ext>
                  </a:extLst>
                </a:gridCol>
              </a:tblGrid>
              <a:tr h="294093">
                <a:tc>
                  <a:txBody>
                    <a:bodyPr/>
                    <a:lstStyle/>
                    <a:p>
                      <a:r>
                        <a:rPr lang="es-ES" sz="1100" dirty="0"/>
                        <a:t>Dependencia </a:t>
                      </a:r>
                      <a:endParaRPr lang="es-CO" sz="1100" dirty="0"/>
                    </a:p>
                  </a:txBody>
                  <a:tcPr/>
                </a:tc>
                <a:tc>
                  <a:txBody>
                    <a:bodyPr/>
                    <a:lstStyle/>
                    <a:p>
                      <a:r>
                        <a:rPr lang="es-419" sz="1100" dirty="0"/>
                        <a:t>2021</a:t>
                      </a:r>
                      <a:endParaRPr lang="es-CO" sz="1100" dirty="0"/>
                    </a:p>
                  </a:txBody>
                  <a:tcPr/>
                </a:tc>
                <a:tc>
                  <a:txBody>
                    <a:bodyPr/>
                    <a:lstStyle/>
                    <a:p>
                      <a:r>
                        <a:rPr lang="es-419" sz="1100" dirty="0"/>
                        <a:t>2022</a:t>
                      </a:r>
                      <a:endParaRPr lang="es-CO" sz="1100" dirty="0"/>
                    </a:p>
                  </a:txBody>
                  <a:tcPr/>
                </a:tc>
                <a:tc>
                  <a:txBody>
                    <a:bodyPr/>
                    <a:lstStyle/>
                    <a:p>
                      <a:r>
                        <a:rPr lang="es-ES" sz="1100" dirty="0"/>
                        <a:t>2023</a:t>
                      </a:r>
                      <a:endParaRPr lang="es-CO" sz="1100" dirty="0"/>
                    </a:p>
                  </a:txBody>
                  <a:tcPr/>
                </a:tc>
                <a:extLst>
                  <a:ext uri="{0D108BD9-81ED-4DB2-BD59-A6C34878D82A}">
                    <a16:rowId xmlns:a16="http://schemas.microsoft.com/office/drawing/2014/main" val="1886815984"/>
                  </a:ext>
                </a:extLst>
              </a:tr>
              <a:tr h="234789">
                <a:tc>
                  <a:txBody>
                    <a:bodyPr/>
                    <a:lstStyle/>
                    <a:p>
                      <a:r>
                        <a:rPr lang="es-ES" sz="1100" dirty="0"/>
                        <a:t>Planeación</a:t>
                      </a:r>
                      <a:endParaRPr lang="es-CO" sz="1100" dirty="0"/>
                    </a:p>
                  </a:txBody>
                  <a:tcPr/>
                </a:tc>
                <a:tc>
                  <a:txBody>
                    <a:bodyPr/>
                    <a:lstStyle/>
                    <a:p>
                      <a:r>
                        <a:rPr lang="es-CO" sz="1100" dirty="0"/>
                        <a:t>6</a:t>
                      </a:r>
                    </a:p>
                  </a:txBody>
                  <a:tcPr/>
                </a:tc>
                <a:tc>
                  <a:txBody>
                    <a:bodyPr/>
                    <a:lstStyle/>
                    <a:p>
                      <a:r>
                        <a:rPr lang="es-419" sz="1100" dirty="0"/>
                        <a:t>4</a:t>
                      </a:r>
                      <a:endParaRPr lang="es-CO" sz="1100" dirty="0"/>
                    </a:p>
                  </a:txBody>
                  <a:tcPr/>
                </a:tc>
                <a:tc>
                  <a:txBody>
                    <a:bodyPr/>
                    <a:lstStyle/>
                    <a:p>
                      <a:r>
                        <a:rPr lang="es-ES" sz="1100" dirty="0"/>
                        <a:t>3</a:t>
                      </a:r>
                      <a:endParaRPr lang="es-CO" sz="1100" dirty="0"/>
                    </a:p>
                  </a:txBody>
                  <a:tcPr/>
                </a:tc>
                <a:extLst>
                  <a:ext uri="{0D108BD9-81ED-4DB2-BD59-A6C34878D82A}">
                    <a16:rowId xmlns:a16="http://schemas.microsoft.com/office/drawing/2014/main" val="1100869302"/>
                  </a:ext>
                </a:extLst>
              </a:tr>
              <a:tr h="23478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100" dirty="0"/>
                        <a:t>A</a:t>
                      </a:r>
                      <a:r>
                        <a:rPr lang="es-419" sz="1100" dirty="0"/>
                        <a:t>seguramiento de la calidad</a:t>
                      </a:r>
                      <a:endParaRPr lang="es-CO" sz="1100" dirty="0"/>
                    </a:p>
                  </a:txBody>
                  <a:tcPr/>
                </a:tc>
                <a:tc>
                  <a:txBody>
                    <a:bodyPr/>
                    <a:lstStyle/>
                    <a:p>
                      <a:r>
                        <a:rPr lang="es-CO" sz="1100" dirty="0"/>
                        <a:t>4</a:t>
                      </a:r>
                    </a:p>
                  </a:txBody>
                  <a:tcPr/>
                </a:tc>
                <a:tc>
                  <a:txBody>
                    <a:bodyPr/>
                    <a:lstStyle/>
                    <a:p>
                      <a:r>
                        <a:rPr lang="es-419" sz="1100" dirty="0"/>
                        <a:t>7</a:t>
                      </a:r>
                      <a:endParaRPr lang="es-CO" sz="1100" dirty="0"/>
                    </a:p>
                  </a:txBody>
                  <a:tcPr/>
                </a:tc>
                <a:tc>
                  <a:txBody>
                    <a:bodyPr/>
                    <a:lstStyle/>
                    <a:p>
                      <a:r>
                        <a:rPr lang="es-ES" sz="1100" dirty="0"/>
                        <a:t>2</a:t>
                      </a:r>
                      <a:endParaRPr lang="es-CO" sz="1100" dirty="0"/>
                    </a:p>
                  </a:txBody>
                  <a:tcPr/>
                </a:tc>
                <a:extLst>
                  <a:ext uri="{0D108BD9-81ED-4DB2-BD59-A6C34878D82A}">
                    <a16:rowId xmlns:a16="http://schemas.microsoft.com/office/drawing/2014/main" val="1432234170"/>
                  </a:ext>
                </a:extLst>
              </a:tr>
              <a:tr h="23478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419" sz="1100" dirty="0"/>
                        <a:t>C</a:t>
                      </a:r>
                      <a:r>
                        <a:rPr lang="es-CO" sz="1100" dirty="0"/>
                        <a:t>omunicaciones y merca</a:t>
                      </a:r>
                      <a:r>
                        <a:rPr lang="es-419" sz="1100" dirty="0"/>
                        <a:t>deo</a:t>
                      </a:r>
                      <a:endParaRPr lang="es-CO" sz="1100" dirty="0"/>
                    </a:p>
                  </a:txBody>
                  <a:tcPr/>
                </a:tc>
                <a:tc>
                  <a:txBody>
                    <a:bodyPr/>
                    <a:lstStyle/>
                    <a:p>
                      <a:r>
                        <a:rPr lang="es-CO" sz="1100" dirty="0"/>
                        <a:t>4</a:t>
                      </a:r>
                    </a:p>
                  </a:txBody>
                  <a:tcPr/>
                </a:tc>
                <a:tc>
                  <a:txBody>
                    <a:bodyPr/>
                    <a:lstStyle/>
                    <a:p>
                      <a:r>
                        <a:rPr lang="es-419" sz="1100" dirty="0"/>
                        <a:t>10</a:t>
                      </a:r>
                      <a:endParaRPr lang="es-CO" sz="1100" dirty="0"/>
                    </a:p>
                  </a:txBody>
                  <a:tcPr/>
                </a:tc>
                <a:tc>
                  <a:txBody>
                    <a:bodyPr/>
                    <a:lstStyle/>
                    <a:p>
                      <a:r>
                        <a:rPr lang="es-ES" sz="1100" dirty="0"/>
                        <a:t>6</a:t>
                      </a:r>
                      <a:endParaRPr lang="es-CO" sz="1100" dirty="0"/>
                    </a:p>
                  </a:txBody>
                  <a:tcPr/>
                </a:tc>
                <a:extLst>
                  <a:ext uri="{0D108BD9-81ED-4DB2-BD59-A6C34878D82A}">
                    <a16:rowId xmlns:a16="http://schemas.microsoft.com/office/drawing/2014/main" val="2487535791"/>
                  </a:ext>
                </a:extLst>
              </a:tr>
              <a:tr h="23478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O" sz="1100" dirty="0"/>
                        <a:t>Seguridad y </a:t>
                      </a:r>
                      <a:r>
                        <a:rPr lang="es-419" sz="1100" dirty="0"/>
                        <a:t>Salud en el Trabajo</a:t>
                      </a:r>
                      <a:endParaRPr lang="es-CO" sz="1100" dirty="0"/>
                    </a:p>
                  </a:txBody>
                  <a:tcPr/>
                </a:tc>
                <a:tc>
                  <a:txBody>
                    <a:bodyPr/>
                    <a:lstStyle/>
                    <a:p>
                      <a:r>
                        <a:rPr lang="es-CO" sz="1100" dirty="0"/>
                        <a:t>4</a:t>
                      </a:r>
                    </a:p>
                  </a:txBody>
                  <a:tcPr/>
                </a:tc>
                <a:tc>
                  <a:txBody>
                    <a:bodyPr/>
                    <a:lstStyle/>
                    <a:p>
                      <a:r>
                        <a:rPr lang="es-419" sz="1100" dirty="0"/>
                        <a:t>2</a:t>
                      </a:r>
                      <a:endParaRPr lang="es-CO" sz="1100" dirty="0"/>
                    </a:p>
                  </a:txBody>
                  <a:tcPr/>
                </a:tc>
                <a:tc>
                  <a:txBody>
                    <a:bodyPr/>
                    <a:lstStyle/>
                    <a:p>
                      <a:r>
                        <a:rPr lang="es-ES" sz="1100" dirty="0"/>
                        <a:t>2</a:t>
                      </a:r>
                      <a:endParaRPr lang="es-CO" sz="1100" dirty="0"/>
                    </a:p>
                  </a:txBody>
                  <a:tcPr/>
                </a:tc>
                <a:extLst>
                  <a:ext uri="{0D108BD9-81ED-4DB2-BD59-A6C34878D82A}">
                    <a16:rowId xmlns:a16="http://schemas.microsoft.com/office/drawing/2014/main" val="303295639"/>
                  </a:ext>
                </a:extLst>
              </a:tr>
              <a:tr h="23478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100" dirty="0"/>
                        <a:t>Gestión Documental </a:t>
                      </a:r>
                      <a:endParaRPr lang="es-CO" sz="1100" dirty="0"/>
                    </a:p>
                  </a:txBody>
                  <a:tcPr/>
                </a:tc>
                <a:tc>
                  <a:txBody>
                    <a:bodyPr/>
                    <a:lstStyle/>
                    <a:p>
                      <a:endParaRPr lang="es-CO" sz="1100" dirty="0"/>
                    </a:p>
                  </a:txBody>
                  <a:tcPr/>
                </a:tc>
                <a:tc>
                  <a:txBody>
                    <a:bodyPr/>
                    <a:lstStyle/>
                    <a:p>
                      <a:endParaRPr lang="es-CO" sz="1100" dirty="0"/>
                    </a:p>
                  </a:txBody>
                  <a:tcPr/>
                </a:tc>
                <a:tc>
                  <a:txBody>
                    <a:bodyPr/>
                    <a:lstStyle/>
                    <a:p>
                      <a:r>
                        <a:rPr lang="es-ES" sz="1100" dirty="0"/>
                        <a:t>1</a:t>
                      </a:r>
                      <a:endParaRPr lang="es-CO" sz="1100" dirty="0"/>
                    </a:p>
                  </a:txBody>
                  <a:tcPr/>
                </a:tc>
                <a:extLst>
                  <a:ext uri="{0D108BD9-81ED-4DB2-BD59-A6C34878D82A}">
                    <a16:rowId xmlns:a16="http://schemas.microsoft.com/office/drawing/2014/main" val="362013725"/>
                  </a:ext>
                </a:extLst>
              </a:tr>
              <a:tr h="23478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O" sz="1100" dirty="0"/>
                        <a:t>Biblioteca</a:t>
                      </a:r>
                    </a:p>
                  </a:txBody>
                  <a:tcPr/>
                </a:tc>
                <a:tc>
                  <a:txBody>
                    <a:bodyPr/>
                    <a:lstStyle/>
                    <a:p>
                      <a:r>
                        <a:rPr lang="es-CO" sz="1100" dirty="0"/>
                        <a:t>3</a:t>
                      </a:r>
                    </a:p>
                  </a:txBody>
                  <a:tcPr/>
                </a:tc>
                <a:tc>
                  <a:txBody>
                    <a:bodyPr/>
                    <a:lstStyle/>
                    <a:p>
                      <a:r>
                        <a:rPr lang="es-419" sz="1100" dirty="0"/>
                        <a:t>1</a:t>
                      </a:r>
                      <a:endParaRPr lang="es-CO" sz="1100" dirty="0"/>
                    </a:p>
                  </a:txBody>
                  <a:tcPr/>
                </a:tc>
                <a:tc>
                  <a:txBody>
                    <a:bodyPr/>
                    <a:lstStyle/>
                    <a:p>
                      <a:r>
                        <a:rPr lang="es-ES" sz="1100" dirty="0"/>
                        <a:t>3</a:t>
                      </a:r>
                      <a:endParaRPr lang="es-CO" sz="1100" dirty="0"/>
                    </a:p>
                  </a:txBody>
                  <a:tcPr/>
                </a:tc>
                <a:extLst>
                  <a:ext uri="{0D108BD9-81ED-4DB2-BD59-A6C34878D82A}">
                    <a16:rowId xmlns:a16="http://schemas.microsoft.com/office/drawing/2014/main" val="191653270"/>
                  </a:ext>
                </a:extLst>
              </a:tr>
              <a:tr h="23478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O" sz="1100" dirty="0"/>
                        <a:t>Virtualidad</a:t>
                      </a:r>
                    </a:p>
                  </a:txBody>
                  <a:tcPr/>
                </a:tc>
                <a:tc>
                  <a:txBody>
                    <a:bodyPr/>
                    <a:lstStyle/>
                    <a:p>
                      <a:r>
                        <a:rPr lang="es-CO" sz="1100" dirty="0"/>
                        <a:t>3</a:t>
                      </a:r>
                    </a:p>
                  </a:txBody>
                  <a:tcPr/>
                </a:tc>
                <a:tc>
                  <a:txBody>
                    <a:bodyPr/>
                    <a:lstStyle/>
                    <a:p>
                      <a:r>
                        <a:rPr lang="es-419" sz="1100" dirty="0"/>
                        <a:t>4</a:t>
                      </a:r>
                      <a:endParaRPr lang="es-CO" sz="1100" dirty="0"/>
                    </a:p>
                  </a:txBody>
                  <a:tcPr/>
                </a:tc>
                <a:tc>
                  <a:txBody>
                    <a:bodyPr/>
                    <a:lstStyle/>
                    <a:p>
                      <a:r>
                        <a:rPr lang="es-ES" sz="1100" dirty="0"/>
                        <a:t>1</a:t>
                      </a:r>
                      <a:endParaRPr lang="es-CO" sz="1100" dirty="0"/>
                    </a:p>
                  </a:txBody>
                  <a:tcPr/>
                </a:tc>
                <a:extLst>
                  <a:ext uri="{0D108BD9-81ED-4DB2-BD59-A6C34878D82A}">
                    <a16:rowId xmlns:a16="http://schemas.microsoft.com/office/drawing/2014/main" val="387780358"/>
                  </a:ext>
                </a:extLst>
              </a:tr>
              <a:tr h="234789">
                <a:tc>
                  <a:txBody>
                    <a:bodyPr/>
                    <a:lstStyle/>
                    <a:p>
                      <a:r>
                        <a:rPr lang="es-CO" sz="1100" b="0" i="0" u="none" strike="noStrike" kern="1200" dirty="0">
                          <a:solidFill>
                            <a:schemeClr val="dk1"/>
                          </a:solidFill>
                          <a:effectLst/>
                          <a:latin typeface="+mn-lt"/>
                          <a:ea typeface="+mn-ea"/>
                          <a:cs typeface="+mn-cs"/>
                        </a:rPr>
                        <a:t>Centro de Graduados</a:t>
                      </a:r>
                      <a:endParaRPr lang="es-CO" sz="1100" dirty="0"/>
                    </a:p>
                  </a:txBody>
                  <a:tcPr/>
                </a:tc>
                <a:tc>
                  <a:txBody>
                    <a:bodyPr/>
                    <a:lstStyle/>
                    <a:p>
                      <a:r>
                        <a:rPr lang="es-CO" sz="1100" dirty="0"/>
                        <a:t>3</a:t>
                      </a:r>
                    </a:p>
                  </a:txBody>
                  <a:tcPr/>
                </a:tc>
                <a:tc>
                  <a:txBody>
                    <a:bodyPr/>
                    <a:lstStyle/>
                    <a:p>
                      <a:r>
                        <a:rPr lang="es-419" sz="1100" dirty="0"/>
                        <a:t>2</a:t>
                      </a:r>
                      <a:endParaRPr lang="es-CO" sz="1100" dirty="0"/>
                    </a:p>
                  </a:txBody>
                  <a:tcPr/>
                </a:tc>
                <a:tc>
                  <a:txBody>
                    <a:bodyPr/>
                    <a:lstStyle/>
                    <a:p>
                      <a:r>
                        <a:rPr lang="es-ES" sz="1100" dirty="0"/>
                        <a:t>1</a:t>
                      </a:r>
                      <a:endParaRPr lang="es-CO" sz="1100" dirty="0"/>
                    </a:p>
                  </a:txBody>
                  <a:tcPr/>
                </a:tc>
                <a:extLst>
                  <a:ext uri="{0D108BD9-81ED-4DB2-BD59-A6C34878D82A}">
                    <a16:rowId xmlns:a16="http://schemas.microsoft.com/office/drawing/2014/main" val="2345243473"/>
                  </a:ext>
                </a:extLst>
              </a:tr>
              <a:tr h="234789">
                <a:tc>
                  <a:txBody>
                    <a:bodyPr/>
                    <a:lstStyle/>
                    <a:p>
                      <a:r>
                        <a:rPr lang="es-ES" sz="1100" dirty="0"/>
                        <a:t>Presupuesto participativo</a:t>
                      </a:r>
                      <a:endParaRPr lang="es-CO" sz="1100" dirty="0"/>
                    </a:p>
                  </a:txBody>
                  <a:tcPr/>
                </a:tc>
                <a:tc>
                  <a:txBody>
                    <a:bodyPr/>
                    <a:lstStyle/>
                    <a:p>
                      <a:r>
                        <a:rPr lang="es-CO" sz="1100" dirty="0"/>
                        <a:t>3</a:t>
                      </a:r>
                    </a:p>
                  </a:txBody>
                  <a:tcPr/>
                </a:tc>
                <a:tc>
                  <a:txBody>
                    <a:bodyPr/>
                    <a:lstStyle/>
                    <a:p>
                      <a:r>
                        <a:rPr lang="es-419" sz="1100" dirty="0"/>
                        <a:t>12</a:t>
                      </a:r>
                      <a:endParaRPr lang="es-CO" sz="1100" dirty="0"/>
                    </a:p>
                  </a:txBody>
                  <a:tcPr/>
                </a:tc>
                <a:tc>
                  <a:txBody>
                    <a:bodyPr/>
                    <a:lstStyle/>
                    <a:p>
                      <a:r>
                        <a:rPr lang="es-ES" sz="1100" dirty="0"/>
                        <a:t>2</a:t>
                      </a:r>
                      <a:endParaRPr lang="es-CO" sz="1100" dirty="0"/>
                    </a:p>
                  </a:txBody>
                  <a:tcPr/>
                </a:tc>
                <a:extLst>
                  <a:ext uri="{0D108BD9-81ED-4DB2-BD59-A6C34878D82A}">
                    <a16:rowId xmlns:a16="http://schemas.microsoft.com/office/drawing/2014/main" val="2475041501"/>
                  </a:ext>
                </a:extLst>
              </a:tr>
              <a:tr h="234789">
                <a:tc>
                  <a:txBody>
                    <a:bodyPr/>
                    <a:lstStyle/>
                    <a:p>
                      <a:r>
                        <a:rPr lang="es-419" sz="1100" dirty="0"/>
                        <a:t>Admisiones, Registro y Control</a:t>
                      </a:r>
                      <a:endParaRPr lang="es-CO" sz="1100" dirty="0"/>
                    </a:p>
                  </a:txBody>
                  <a:tcPr/>
                </a:tc>
                <a:tc>
                  <a:txBody>
                    <a:bodyPr/>
                    <a:lstStyle/>
                    <a:p>
                      <a:r>
                        <a:rPr lang="es-419" sz="1100" dirty="0"/>
                        <a:t>0</a:t>
                      </a:r>
                      <a:endParaRPr lang="es-CO" sz="1100" dirty="0"/>
                    </a:p>
                  </a:txBody>
                  <a:tcPr/>
                </a:tc>
                <a:tc>
                  <a:txBody>
                    <a:bodyPr/>
                    <a:lstStyle/>
                    <a:p>
                      <a:r>
                        <a:rPr lang="es-419" sz="1100" dirty="0"/>
                        <a:t>5</a:t>
                      </a:r>
                      <a:endParaRPr lang="es-CO" sz="1100" dirty="0"/>
                    </a:p>
                  </a:txBody>
                  <a:tcPr/>
                </a:tc>
                <a:tc>
                  <a:txBody>
                    <a:bodyPr/>
                    <a:lstStyle/>
                    <a:p>
                      <a:r>
                        <a:rPr lang="es-ES" sz="1100" dirty="0"/>
                        <a:t>2</a:t>
                      </a:r>
                      <a:endParaRPr lang="es-CO" sz="1100" dirty="0"/>
                    </a:p>
                  </a:txBody>
                  <a:tcPr/>
                </a:tc>
                <a:extLst>
                  <a:ext uri="{0D108BD9-81ED-4DB2-BD59-A6C34878D82A}">
                    <a16:rowId xmlns:a16="http://schemas.microsoft.com/office/drawing/2014/main" val="3839939978"/>
                  </a:ext>
                </a:extLst>
              </a:tr>
              <a:tr h="294093">
                <a:tc>
                  <a:txBody>
                    <a:bodyPr/>
                    <a:lstStyle/>
                    <a:p>
                      <a:r>
                        <a:rPr lang="es-419" sz="1100" dirty="0"/>
                        <a:t>Secretaría general	</a:t>
                      </a:r>
                      <a:endParaRPr lang="es-CO" sz="1100" dirty="0"/>
                    </a:p>
                  </a:txBody>
                  <a:tcPr/>
                </a:tc>
                <a:tc>
                  <a:txBody>
                    <a:bodyPr/>
                    <a:lstStyle/>
                    <a:p>
                      <a:r>
                        <a:rPr lang="es-419" sz="1100" dirty="0"/>
                        <a:t>0</a:t>
                      </a:r>
                      <a:endParaRPr lang="es-CO" sz="1100" dirty="0"/>
                    </a:p>
                  </a:txBody>
                  <a:tcPr/>
                </a:tc>
                <a:tc>
                  <a:txBody>
                    <a:bodyPr/>
                    <a:lstStyle/>
                    <a:p>
                      <a:r>
                        <a:rPr lang="es-419" sz="1100" dirty="0"/>
                        <a:t>3</a:t>
                      </a:r>
                      <a:endParaRPr lang="es-CO" sz="1100" dirty="0"/>
                    </a:p>
                  </a:txBody>
                  <a:tcPr/>
                </a:tc>
                <a:tc>
                  <a:txBody>
                    <a:bodyPr/>
                    <a:lstStyle/>
                    <a:p>
                      <a:r>
                        <a:rPr lang="es-ES" sz="1100" dirty="0"/>
                        <a:t>1</a:t>
                      </a:r>
                      <a:endParaRPr lang="es-CO" sz="1100" dirty="0"/>
                    </a:p>
                  </a:txBody>
                  <a:tcPr/>
                </a:tc>
                <a:extLst>
                  <a:ext uri="{0D108BD9-81ED-4DB2-BD59-A6C34878D82A}">
                    <a16:rowId xmlns:a16="http://schemas.microsoft.com/office/drawing/2014/main" val="1338540110"/>
                  </a:ext>
                </a:extLst>
              </a:tr>
            </a:tbl>
          </a:graphicData>
        </a:graphic>
      </p:graphicFrame>
      <p:graphicFrame>
        <p:nvGraphicFramePr>
          <p:cNvPr id="6" name="Tabla 5">
            <a:extLst>
              <a:ext uri="{FF2B5EF4-FFF2-40B4-BE49-F238E27FC236}">
                <a16:creationId xmlns:a16="http://schemas.microsoft.com/office/drawing/2014/main" id="{032C477B-F8CC-4B47-9726-5B4E1244E810}"/>
              </a:ext>
            </a:extLst>
          </p:cNvPr>
          <p:cNvGraphicFramePr>
            <a:graphicFrameLocks noGrp="1"/>
          </p:cNvGraphicFramePr>
          <p:nvPr/>
        </p:nvGraphicFramePr>
        <p:xfrm>
          <a:off x="4677340" y="975204"/>
          <a:ext cx="2321576" cy="812253"/>
        </p:xfrm>
        <a:graphic>
          <a:graphicData uri="http://schemas.openxmlformats.org/drawingml/2006/table">
            <a:tbl>
              <a:tblPr firstRow="1" bandRow="1">
                <a:tableStyleId>{93296810-A885-4BE3-A3E7-6D5BEEA58F35}</a:tableStyleId>
              </a:tblPr>
              <a:tblGrid>
                <a:gridCol w="1821196">
                  <a:extLst>
                    <a:ext uri="{9D8B030D-6E8A-4147-A177-3AD203B41FA5}">
                      <a16:colId xmlns:a16="http://schemas.microsoft.com/office/drawing/2014/main" val="945433588"/>
                    </a:ext>
                  </a:extLst>
                </a:gridCol>
                <a:gridCol w="500380">
                  <a:extLst>
                    <a:ext uri="{9D8B030D-6E8A-4147-A177-3AD203B41FA5}">
                      <a16:colId xmlns:a16="http://schemas.microsoft.com/office/drawing/2014/main" val="2381291704"/>
                    </a:ext>
                  </a:extLst>
                </a:gridCol>
              </a:tblGrid>
              <a:tr h="294093">
                <a:tc>
                  <a:txBody>
                    <a:bodyPr/>
                    <a:lstStyle/>
                    <a:p>
                      <a:r>
                        <a:rPr lang="es-ES" sz="1100" dirty="0"/>
                        <a:t>Dependencia </a:t>
                      </a:r>
                      <a:endParaRPr lang="es-CO" sz="1100" dirty="0"/>
                    </a:p>
                  </a:txBody>
                  <a:tcPr/>
                </a:tc>
                <a:tc>
                  <a:txBody>
                    <a:bodyPr/>
                    <a:lstStyle/>
                    <a:p>
                      <a:r>
                        <a:rPr lang="es-419" sz="1100" dirty="0"/>
                        <a:t>2023</a:t>
                      </a:r>
                      <a:endParaRPr lang="es-CO" sz="1100" dirty="0"/>
                    </a:p>
                  </a:txBody>
                  <a:tcPr/>
                </a:tc>
                <a:extLst>
                  <a:ext uri="{0D108BD9-81ED-4DB2-BD59-A6C34878D82A}">
                    <a16:rowId xmlns:a16="http://schemas.microsoft.com/office/drawing/2014/main" val="1886815984"/>
                  </a:ext>
                </a:extLst>
              </a:tr>
              <a:tr h="234789">
                <a:tc>
                  <a:txBody>
                    <a:bodyPr/>
                    <a:lstStyle/>
                    <a:p>
                      <a:r>
                        <a:rPr lang="es-ES" sz="1100" dirty="0"/>
                        <a:t>Gestión Jurídica</a:t>
                      </a:r>
                      <a:endParaRPr lang="es-CO" sz="1100" dirty="0"/>
                    </a:p>
                  </a:txBody>
                  <a:tcPr/>
                </a:tc>
                <a:tc>
                  <a:txBody>
                    <a:bodyPr/>
                    <a:lstStyle/>
                    <a:p>
                      <a:r>
                        <a:rPr lang="es-ES" sz="1100" dirty="0"/>
                        <a:t>1</a:t>
                      </a:r>
                      <a:endParaRPr lang="es-CO" sz="1100" dirty="0"/>
                    </a:p>
                  </a:txBody>
                  <a:tcPr/>
                </a:tc>
                <a:extLst>
                  <a:ext uri="{0D108BD9-81ED-4DB2-BD59-A6C34878D82A}">
                    <a16:rowId xmlns:a16="http://schemas.microsoft.com/office/drawing/2014/main" val="1100869302"/>
                  </a:ext>
                </a:extLst>
              </a:tr>
              <a:tr h="23478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100" dirty="0"/>
                        <a:t>Laboratorios</a:t>
                      </a:r>
                      <a:endParaRPr lang="es-CO" sz="1100" dirty="0"/>
                    </a:p>
                  </a:txBody>
                  <a:tcPr/>
                </a:tc>
                <a:tc>
                  <a:txBody>
                    <a:bodyPr/>
                    <a:lstStyle/>
                    <a:p>
                      <a:r>
                        <a:rPr lang="es-ES" sz="1100" dirty="0"/>
                        <a:t>1</a:t>
                      </a:r>
                      <a:endParaRPr lang="es-CO" sz="1100" dirty="0"/>
                    </a:p>
                  </a:txBody>
                  <a:tcPr/>
                </a:tc>
                <a:extLst>
                  <a:ext uri="{0D108BD9-81ED-4DB2-BD59-A6C34878D82A}">
                    <a16:rowId xmlns:a16="http://schemas.microsoft.com/office/drawing/2014/main" val="1432234170"/>
                  </a:ext>
                </a:extLst>
              </a:tr>
            </a:tbl>
          </a:graphicData>
        </a:graphic>
      </p:graphicFrame>
    </p:spTree>
    <p:extLst>
      <p:ext uri="{BB962C8B-B14F-4D97-AF65-F5344CB8AC3E}">
        <p14:creationId xmlns:p14="http://schemas.microsoft.com/office/powerpoint/2010/main" val="12584653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92CBDCB3-A328-47C5-A0BF-18E6BEAA6997}"/>
              </a:ext>
            </a:extLst>
          </p:cNvPr>
          <p:cNvGraphicFramePr>
            <a:graphicFrameLocks noGrp="1"/>
          </p:cNvGraphicFramePr>
          <p:nvPr/>
        </p:nvGraphicFramePr>
        <p:xfrm>
          <a:off x="3864428" y="629506"/>
          <a:ext cx="3157489" cy="3667677"/>
        </p:xfrm>
        <a:graphic>
          <a:graphicData uri="http://schemas.openxmlformats.org/drawingml/2006/table">
            <a:tbl>
              <a:tblPr firstRow="1" bandRow="1">
                <a:tableStyleId>{93296810-A885-4BE3-A3E7-6D5BEEA58F35}</a:tableStyleId>
              </a:tblPr>
              <a:tblGrid>
                <a:gridCol w="1737670">
                  <a:extLst>
                    <a:ext uri="{9D8B030D-6E8A-4147-A177-3AD203B41FA5}">
                      <a16:colId xmlns:a16="http://schemas.microsoft.com/office/drawing/2014/main" val="945433588"/>
                    </a:ext>
                  </a:extLst>
                </a:gridCol>
                <a:gridCol w="473273">
                  <a:extLst>
                    <a:ext uri="{9D8B030D-6E8A-4147-A177-3AD203B41FA5}">
                      <a16:colId xmlns:a16="http://schemas.microsoft.com/office/drawing/2014/main" val="2381291704"/>
                    </a:ext>
                  </a:extLst>
                </a:gridCol>
                <a:gridCol w="473273">
                  <a:extLst>
                    <a:ext uri="{9D8B030D-6E8A-4147-A177-3AD203B41FA5}">
                      <a16:colId xmlns:a16="http://schemas.microsoft.com/office/drawing/2014/main" val="3517477341"/>
                    </a:ext>
                  </a:extLst>
                </a:gridCol>
                <a:gridCol w="473273">
                  <a:extLst>
                    <a:ext uri="{9D8B030D-6E8A-4147-A177-3AD203B41FA5}">
                      <a16:colId xmlns:a16="http://schemas.microsoft.com/office/drawing/2014/main" val="507468815"/>
                    </a:ext>
                  </a:extLst>
                </a:gridCol>
              </a:tblGrid>
              <a:tr h="314877">
                <a:tc>
                  <a:txBody>
                    <a:bodyPr/>
                    <a:lstStyle/>
                    <a:p>
                      <a:r>
                        <a:rPr lang="es-ES" sz="1100" dirty="0"/>
                        <a:t>Dependencia </a:t>
                      </a:r>
                      <a:endParaRPr lang="es-CO" sz="1100" dirty="0"/>
                    </a:p>
                  </a:txBody>
                  <a:tcPr/>
                </a:tc>
                <a:tc>
                  <a:txBody>
                    <a:bodyPr/>
                    <a:lstStyle/>
                    <a:p>
                      <a:r>
                        <a:rPr lang="es-419" sz="1100" dirty="0"/>
                        <a:t>2021</a:t>
                      </a:r>
                      <a:endParaRPr lang="es-CO" sz="1100" dirty="0"/>
                    </a:p>
                  </a:txBody>
                  <a:tcPr/>
                </a:tc>
                <a:tc>
                  <a:txBody>
                    <a:bodyPr/>
                    <a:lstStyle/>
                    <a:p>
                      <a:r>
                        <a:rPr lang="es-419" sz="1100" dirty="0"/>
                        <a:t>2022</a:t>
                      </a:r>
                      <a:endParaRPr lang="es-CO" sz="1100" dirty="0"/>
                    </a:p>
                  </a:txBody>
                  <a:tcPr/>
                </a:tc>
                <a:tc>
                  <a:txBody>
                    <a:bodyPr/>
                    <a:lstStyle/>
                    <a:p>
                      <a:r>
                        <a:rPr lang="es-ES" sz="1100" dirty="0"/>
                        <a:t>2023</a:t>
                      </a:r>
                      <a:endParaRPr lang="es-CO" sz="1100" dirty="0"/>
                    </a:p>
                  </a:txBody>
                  <a:tcPr/>
                </a:tc>
                <a:extLst>
                  <a:ext uri="{0D108BD9-81ED-4DB2-BD59-A6C34878D82A}">
                    <a16:rowId xmlns:a16="http://schemas.microsoft.com/office/drawing/2014/main" val="1886815984"/>
                  </a:ext>
                </a:extLst>
              </a:tr>
              <a:tr h="2513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100" dirty="0"/>
                        <a:t>CEITTO</a:t>
                      </a:r>
                      <a:endParaRPr lang="es-CO" sz="1100" dirty="0"/>
                    </a:p>
                  </a:txBody>
                  <a:tcPr/>
                </a:tc>
                <a:tc>
                  <a:txBody>
                    <a:bodyPr/>
                    <a:lstStyle/>
                    <a:p>
                      <a:r>
                        <a:rPr lang="es-CO" sz="1100" dirty="0"/>
                        <a:t>2</a:t>
                      </a:r>
                    </a:p>
                  </a:txBody>
                  <a:tcPr/>
                </a:tc>
                <a:tc>
                  <a:txBody>
                    <a:bodyPr/>
                    <a:lstStyle/>
                    <a:p>
                      <a:r>
                        <a:rPr lang="es-419" sz="1100" dirty="0"/>
                        <a:t>1</a:t>
                      </a:r>
                      <a:endParaRPr lang="es-CO" sz="1100" dirty="0"/>
                    </a:p>
                  </a:txBody>
                  <a:tcPr/>
                </a:tc>
                <a:tc>
                  <a:txBody>
                    <a:bodyPr/>
                    <a:lstStyle/>
                    <a:p>
                      <a:r>
                        <a:rPr lang="es-ES" sz="1100" dirty="0"/>
                        <a:t>1</a:t>
                      </a:r>
                      <a:endParaRPr lang="es-CO" sz="1100" dirty="0"/>
                    </a:p>
                  </a:txBody>
                  <a:tcPr/>
                </a:tc>
                <a:extLst>
                  <a:ext uri="{0D108BD9-81ED-4DB2-BD59-A6C34878D82A}">
                    <a16:rowId xmlns:a16="http://schemas.microsoft.com/office/drawing/2014/main" val="1432234170"/>
                  </a:ext>
                </a:extLst>
              </a:tr>
              <a:tr h="251381">
                <a:tc>
                  <a:txBody>
                    <a:bodyPr/>
                    <a:lstStyle/>
                    <a:p>
                      <a:r>
                        <a:rPr lang="es-CO" sz="1100" dirty="0"/>
                        <a:t>Control interno</a:t>
                      </a:r>
                    </a:p>
                  </a:txBody>
                  <a:tcPr/>
                </a:tc>
                <a:tc>
                  <a:txBody>
                    <a:bodyPr/>
                    <a:lstStyle/>
                    <a:p>
                      <a:r>
                        <a:rPr lang="es-CO" sz="1100" dirty="0"/>
                        <a:t>2</a:t>
                      </a:r>
                    </a:p>
                  </a:txBody>
                  <a:tcPr/>
                </a:tc>
                <a:tc>
                  <a:txBody>
                    <a:bodyPr/>
                    <a:lstStyle/>
                    <a:p>
                      <a:r>
                        <a:rPr lang="es-419" sz="1100" dirty="0"/>
                        <a:t>3</a:t>
                      </a:r>
                      <a:endParaRPr lang="es-CO" sz="1100" dirty="0"/>
                    </a:p>
                  </a:txBody>
                  <a:tcPr/>
                </a:tc>
                <a:tc>
                  <a:txBody>
                    <a:bodyPr/>
                    <a:lstStyle/>
                    <a:p>
                      <a:r>
                        <a:rPr lang="es-ES" sz="1100" dirty="0"/>
                        <a:t>3</a:t>
                      </a:r>
                      <a:endParaRPr lang="es-CO" sz="1100" dirty="0"/>
                    </a:p>
                  </a:txBody>
                  <a:tcPr/>
                </a:tc>
                <a:extLst>
                  <a:ext uri="{0D108BD9-81ED-4DB2-BD59-A6C34878D82A}">
                    <a16:rowId xmlns:a16="http://schemas.microsoft.com/office/drawing/2014/main" val="2487535791"/>
                  </a:ext>
                </a:extLst>
              </a:tr>
              <a:tr h="251381">
                <a:tc>
                  <a:txBody>
                    <a:bodyPr/>
                    <a:lstStyle/>
                    <a:p>
                      <a:r>
                        <a:rPr lang="es-ES" sz="1100" dirty="0"/>
                        <a:t>Infraestructura Física</a:t>
                      </a:r>
                      <a:endParaRPr lang="es-CO" sz="1100" dirty="0"/>
                    </a:p>
                  </a:txBody>
                  <a:tcPr/>
                </a:tc>
                <a:tc>
                  <a:txBody>
                    <a:bodyPr/>
                    <a:lstStyle/>
                    <a:p>
                      <a:endParaRPr lang="es-CO" sz="1100" dirty="0"/>
                    </a:p>
                  </a:txBody>
                  <a:tcPr/>
                </a:tc>
                <a:tc>
                  <a:txBody>
                    <a:bodyPr/>
                    <a:lstStyle/>
                    <a:p>
                      <a:endParaRPr lang="es-CO" sz="1100" dirty="0"/>
                    </a:p>
                  </a:txBody>
                  <a:tcPr/>
                </a:tc>
                <a:tc>
                  <a:txBody>
                    <a:bodyPr/>
                    <a:lstStyle/>
                    <a:p>
                      <a:r>
                        <a:rPr lang="es-ES" sz="1100" dirty="0"/>
                        <a:t>2</a:t>
                      </a:r>
                      <a:endParaRPr lang="es-CO" sz="1100" dirty="0"/>
                    </a:p>
                  </a:txBody>
                  <a:tcPr/>
                </a:tc>
                <a:extLst>
                  <a:ext uri="{0D108BD9-81ED-4DB2-BD59-A6C34878D82A}">
                    <a16:rowId xmlns:a16="http://schemas.microsoft.com/office/drawing/2014/main" val="455409377"/>
                  </a:ext>
                </a:extLst>
              </a:tr>
              <a:tr h="251381">
                <a:tc>
                  <a:txBody>
                    <a:bodyPr/>
                    <a:lstStyle/>
                    <a:p>
                      <a:r>
                        <a:rPr lang="es-CO" sz="1100" dirty="0"/>
                        <a:t>Tecnología y medios audiovisuales</a:t>
                      </a:r>
                    </a:p>
                  </a:txBody>
                  <a:tcPr/>
                </a:tc>
                <a:tc>
                  <a:txBody>
                    <a:bodyPr/>
                    <a:lstStyle/>
                    <a:p>
                      <a:r>
                        <a:rPr lang="es-CO" sz="1100" dirty="0"/>
                        <a:t>2</a:t>
                      </a:r>
                    </a:p>
                  </a:txBody>
                  <a:tcPr/>
                </a:tc>
                <a:tc>
                  <a:txBody>
                    <a:bodyPr/>
                    <a:lstStyle/>
                    <a:p>
                      <a:r>
                        <a:rPr lang="es-419" sz="1100" dirty="0"/>
                        <a:t>3</a:t>
                      </a:r>
                      <a:endParaRPr lang="es-CO" sz="1100" dirty="0"/>
                    </a:p>
                  </a:txBody>
                  <a:tcPr/>
                </a:tc>
                <a:tc>
                  <a:txBody>
                    <a:bodyPr/>
                    <a:lstStyle/>
                    <a:p>
                      <a:r>
                        <a:rPr lang="es-ES" sz="1100" dirty="0"/>
                        <a:t>1</a:t>
                      </a:r>
                      <a:endParaRPr lang="es-CO" sz="1100" dirty="0"/>
                    </a:p>
                  </a:txBody>
                  <a:tcPr/>
                </a:tc>
                <a:extLst>
                  <a:ext uri="{0D108BD9-81ED-4DB2-BD59-A6C34878D82A}">
                    <a16:rowId xmlns:a16="http://schemas.microsoft.com/office/drawing/2014/main" val="303295639"/>
                  </a:ext>
                </a:extLst>
              </a:tr>
              <a:tr h="406724">
                <a:tc>
                  <a:txBody>
                    <a:bodyPr/>
                    <a:lstStyle/>
                    <a:p>
                      <a:r>
                        <a:rPr lang="es-CO" sz="1100" dirty="0"/>
                        <a:t>V. Administrativa y Financiera</a:t>
                      </a:r>
                    </a:p>
                  </a:txBody>
                  <a:tcPr/>
                </a:tc>
                <a:tc>
                  <a:txBody>
                    <a:bodyPr/>
                    <a:lstStyle/>
                    <a:p>
                      <a:r>
                        <a:rPr lang="es-CO" sz="1100" dirty="0"/>
                        <a:t>2</a:t>
                      </a:r>
                    </a:p>
                  </a:txBody>
                  <a:tcPr/>
                </a:tc>
                <a:tc>
                  <a:txBody>
                    <a:bodyPr/>
                    <a:lstStyle/>
                    <a:p>
                      <a:r>
                        <a:rPr lang="es-419" sz="1100" dirty="0"/>
                        <a:t>4</a:t>
                      </a:r>
                      <a:endParaRPr lang="es-CO" sz="1100" dirty="0"/>
                    </a:p>
                  </a:txBody>
                  <a:tcPr/>
                </a:tc>
                <a:tc>
                  <a:txBody>
                    <a:bodyPr/>
                    <a:lstStyle/>
                    <a:p>
                      <a:r>
                        <a:rPr lang="es-ES" sz="1100" dirty="0"/>
                        <a:t>0</a:t>
                      </a:r>
                      <a:endParaRPr lang="es-CO" sz="1100" dirty="0"/>
                    </a:p>
                  </a:txBody>
                  <a:tcPr/>
                </a:tc>
                <a:extLst>
                  <a:ext uri="{0D108BD9-81ED-4DB2-BD59-A6C34878D82A}">
                    <a16:rowId xmlns:a16="http://schemas.microsoft.com/office/drawing/2014/main" val="191653270"/>
                  </a:ext>
                </a:extLst>
              </a:tr>
              <a:tr h="251381">
                <a:tc>
                  <a:txBody>
                    <a:bodyPr/>
                    <a:lstStyle/>
                    <a:p>
                      <a:r>
                        <a:rPr lang="es-CO" sz="1100" dirty="0"/>
                        <a:t>Bienes y servicios</a:t>
                      </a:r>
                    </a:p>
                  </a:txBody>
                  <a:tcPr/>
                </a:tc>
                <a:tc>
                  <a:txBody>
                    <a:bodyPr/>
                    <a:lstStyle/>
                    <a:p>
                      <a:r>
                        <a:rPr lang="es-CO" sz="1100" dirty="0"/>
                        <a:t>1</a:t>
                      </a:r>
                    </a:p>
                  </a:txBody>
                  <a:tcPr/>
                </a:tc>
                <a:tc>
                  <a:txBody>
                    <a:bodyPr/>
                    <a:lstStyle/>
                    <a:p>
                      <a:r>
                        <a:rPr lang="es-419" sz="1100" dirty="0"/>
                        <a:t>2</a:t>
                      </a:r>
                      <a:endParaRPr lang="es-CO" sz="1100" dirty="0"/>
                    </a:p>
                  </a:txBody>
                  <a:tcPr/>
                </a:tc>
                <a:tc>
                  <a:txBody>
                    <a:bodyPr/>
                    <a:lstStyle/>
                    <a:p>
                      <a:r>
                        <a:rPr lang="es-ES" sz="1100" dirty="0"/>
                        <a:t>0</a:t>
                      </a:r>
                      <a:endParaRPr lang="es-CO" sz="1100" dirty="0"/>
                    </a:p>
                  </a:txBody>
                  <a:tcPr/>
                </a:tc>
                <a:extLst>
                  <a:ext uri="{0D108BD9-81ED-4DB2-BD59-A6C34878D82A}">
                    <a16:rowId xmlns:a16="http://schemas.microsoft.com/office/drawing/2014/main" val="387780358"/>
                  </a:ext>
                </a:extLst>
              </a:tr>
              <a:tr h="251381">
                <a:tc>
                  <a:txBody>
                    <a:bodyPr/>
                    <a:lstStyle/>
                    <a:p>
                      <a:r>
                        <a:rPr lang="es-CO" sz="1100" dirty="0"/>
                        <a:t>Internacionalización</a:t>
                      </a:r>
                    </a:p>
                  </a:txBody>
                  <a:tcPr/>
                </a:tc>
                <a:tc>
                  <a:txBody>
                    <a:bodyPr/>
                    <a:lstStyle/>
                    <a:p>
                      <a:r>
                        <a:rPr lang="es-CO" sz="1100" dirty="0"/>
                        <a:t>1</a:t>
                      </a:r>
                    </a:p>
                  </a:txBody>
                  <a:tcPr/>
                </a:tc>
                <a:tc>
                  <a:txBody>
                    <a:bodyPr/>
                    <a:lstStyle/>
                    <a:p>
                      <a:r>
                        <a:rPr lang="es-419" sz="1100" dirty="0"/>
                        <a:t>1</a:t>
                      </a:r>
                      <a:endParaRPr lang="es-CO" sz="1100" dirty="0"/>
                    </a:p>
                  </a:txBody>
                  <a:tcPr/>
                </a:tc>
                <a:tc>
                  <a:txBody>
                    <a:bodyPr/>
                    <a:lstStyle/>
                    <a:p>
                      <a:r>
                        <a:rPr lang="es-ES" sz="1100" dirty="0"/>
                        <a:t>0</a:t>
                      </a:r>
                      <a:endParaRPr lang="es-CO" sz="1100" dirty="0"/>
                    </a:p>
                  </a:txBody>
                  <a:tcPr/>
                </a:tc>
                <a:extLst>
                  <a:ext uri="{0D108BD9-81ED-4DB2-BD59-A6C34878D82A}">
                    <a16:rowId xmlns:a16="http://schemas.microsoft.com/office/drawing/2014/main" val="2007589714"/>
                  </a:ext>
                </a:extLst>
              </a:tr>
              <a:tr h="251381">
                <a:tc>
                  <a:txBody>
                    <a:bodyPr/>
                    <a:lstStyle/>
                    <a:p>
                      <a:r>
                        <a:rPr lang="es-CO" sz="1100" dirty="0"/>
                        <a:t>Rectoría</a:t>
                      </a:r>
                    </a:p>
                  </a:txBody>
                  <a:tcPr/>
                </a:tc>
                <a:tc>
                  <a:txBody>
                    <a:bodyPr/>
                    <a:lstStyle/>
                    <a:p>
                      <a:r>
                        <a:rPr lang="es-CO" sz="1100" dirty="0"/>
                        <a:t>1</a:t>
                      </a:r>
                    </a:p>
                  </a:txBody>
                  <a:tcPr/>
                </a:tc>
                <a:tc>
                  <a:txBody>
                    <a:bodyPr/>
                    <a:lstStyle/>
                    <a:p>
                      <a:r>
                        <a:rPr lang="es-419" sz="1100" dirty="0"/>
                        <a:t>1</a:t>
                      </a:r>
                      <a:endParaRPr lang="es-CO" sz="1100" dirty="0"/>
                    </a:p>
                  </a:txBody>
                  <a:tcPr/>
                </a:tc>
                <a:tc>
                  <a:txBody>
                    <a:bodyPr/>
                    <a:lstStyle/>
                    <a:p>
                      <a:r>
                        <a:rPr lang="es-ES" sz="1100" dirty="0"/>
                        <a:t>2</a:t>
                      </a:r>
                      <a:endParaRPr lang="es-CO" sz="1100" dirty="0"/>
                    </a:p>
                  </a:txBody>
                  <a:tcPr/>
                </a:tc>
                <a:extLst>
                  <a:ext uri="{0D108BD9-81ED-4DB2-BD59-A6C34878D82A}">
                    <a16:rowId xmlns:a16="http://schemas.microsoft.com/office/drawing/2014/main" val="1957993974"/>
                  </a:ext>
                </a:extLst>
              </a:tr>
              <a:tr h="251381">
                <a:tc>
                  <a:txBody>
                    <a:bodyPr/>
                    <a:lstStyle/>
                    <a:p>
                      <a:r>
                        <a:rPr lang="es-419" sz="1100" dirty="0"/>
                        <a:t>C</a:t>
                      </a:r>
                      <a:r>
                        <a:rPr lang="es-CO" sz="1100" dirty="0"/>
                        <a:t>alidad</a:t>
                      </a:r>
                    </a:p>
                  </a:txBody>
                  <a:tcPr/>
                </a:tc>
                <a:tc>
                  <a:txBody>
                    <a:bodyPr/>
                    <a:lstStyle/>
                    <a:p>
                      <a:r>
                        <a:rPr lang="es-CO" sz="1100" dirty="0"/>
                        <a:t>1</a:t>
                      </a:r>
                    </a:p>
                  </a:txBody>
                  <a:tcPr/>
                </a:tc>
                <a:tc>
                  <a:txBody>
                    <a:bodyPr/>
                    <a:lstStyle/>
                    <a:p>
                      <a:r>
                        <a:rPr lang="es-419" sz="1100" dirty="0"/>
                        <a:t>2</a:t>
                      </a:r>
                      <a:endParaRPr lang="es-CO" sz="1100" dirty="0"/>
                    </a:p>
                  </a:txBody>
                  <a:tcPr/>
                </a:tc>
                <a:tc>
                  <a:txBody>
                    <a:bodyPr/>
                    <a:lstStyle/>
                    <a:p>
                      <a:r>
                        <a:rPr lang="es-ES" sz="1100" dirty="0"/>
                        <a:t>3</a:t>
                      </a:r>
                      <a:endParaRPr lang="es-CO" sz="1100" dirty="0"/>
                    </a:p>
                  </a:txBody>
                  <a:tcPr/>
                </a:tc>
                <a:extLst>
                  <a:ext uri="{0D108BD9-81ED-4DB2-BD59-A6C34878D82A}">
                    <a16:rowId xmlns:a16="http://schemas.microsoft.com/office/drawing/2014/main" val="111603202"/>
                  </a:ext>
                </a:extLst>
              </a:tr>
              <a:tr h="251381">
                <a:tc>
                  <a:txBody>
                    <a:bodyPr/>
                    <a:lstStyle/>
                    <a:p>
                      <a:r>
                        <a:rPr lang="es-419" sz="1100" dirty="0"/>
                        <a:t>Gestión Ambiental</a:t>
                      </a:r>
                      <a:endParaRPr lang="es-CO" sz="1100" dirty="0"/>
                    </a:p>
                  </a:txBody>
                  <a:tcPr/>
                </a:tc>
                <a:tc>
                  <a:txBody>
                    <a:bodyPr/>
                    <a:lstStyle/>
                    <a:p>
                      <a:r>
                        <a:rPr lang="es-CO" sz="1100" dirty="0"/>
                        <a:t>1</a:t>
                      </a:r>
                    </a:p>
                  </a:txBody>
                  <a:tcPr/>
                </a:tc>
                <a:tc>
                  <a:txBody>
                    <a:bodyPr/>
                    <a:lstStyle/>
                    <a:p>
                      <a:r>
                        <a:rPr lang="es-419" sz="1100"/>
                        <a:t>0</a:t>
                      </a:r>
                      <a:endParaRPr lang="es-CO" sz="1100" dirty="0"/>
                    </a:p>
                  </a:txBody>
                  <a:tcPr/>
                </a:tc>
                <a:tc>
                  <a:txBody>
                    <a:bodyPr/>
                    <a:lstStyle/>
                    <a:p>
                      <a:r>
                        <a:rPr lang="es-ES" sz="1100" dirty="0"/>
                        <a:t>1</a:t>
                      </a:r>
                      <a:endParaRPr lang="es-CO" sz="1100" dirty="0"/>
                    </a:p>
                  </a:txBody>
                  <a:tcPr/>
                </a:tc>
                <a:extLst>
                  <a:ext uri="{0D108BD9-81ED-4DB2-BD59-A6C34878D82A}">
                    <a16:rowId xmlns:a16="http://schemas.microsoft.com/office/drawing/2014/main" val="1709872582"/>
                  </a:ext>
                </a:extLst>
              </a:tr>
              <a:tr h="314877">
                <a:tc>
                  <a:txBody>
                    <a:bodyPr/>
                    <a:lstStyle/>
                    <a:p>
                      <a:r>
                        <a:rPr lang="es-419" sz="1100" dirty="0"/>
                        <a:t>Atención al ciudadano</a:t>
                      </a:r>
                      <a:endParaRPr lang="es-CO" sz="1100" dirty="0"/>
                    </a:p>
                  </a:txBody>
                  <a:tcPr/>
                </a:tc>
                <a:tc>
                  <a:txBody>
                    <a:bodyPr/>
                    <a:lstStyle/>
                    <a:p>
                      <a:r>
                        <a:rPr lang="es-419" sz="1100" dirty="0"/>
                        <a:t>0</a:t>
                      </a:r>
                      <a:endParaRPr lang="es-CO" sz="1100" dirty="0"/>
                    </a:p>
                  </a:txBody>
                  <a:tcPr/>
                </a:tc>
                <a:tc>
                  <a:txBody>
                    <a:bodyPr/>
                    <a:lstStyle/>
                    <a:p>
                      <a:r>
                        <a:rPr lang="es-419" sz="1100" dirty="0"/>
                        <a:t>2</a:t>
                      </a:r>
                      <a:endParaRPr lang="es-CO" sz="1100" dirty="0"/>
                    </a:p>
                  </a:txBody>
                  <a:tcPr/>
                </a:tc>
                <a:tc>
                  <a:txBody>
                    <a:bodyPr/>
                    <a:lstStyle/>
                    <a:p>
                      <a:r>
                        <a:rPr lang="es-ES" sz="1100" dirty="0"/>
                        <a:t>2</a:t>
                      </a:r>
                      <a:endParaRPr lang="es-CO" sz="1100" dirty="0"/>
                    </a:p>
                  </a:txBody>
                  <a:tcPr/>
                </a:tc>
                <a:extLst>
                  <a:ext uri="{0D108BD9-81ED-4DB2-BD59-A6C34878D82A}">
                    <a16:rowId xmlns:a16="http://schemas.microsoft.com/office/drawing/2014/main" val="2327329495"/>
                  </a:ext>
                </a:extLst>
              </a:tr>
            </a:tbl>
          </a:graphicData>
        </a:graphic>
      </p:graphicFrame>
      <p:graphicFrame>
        <p:nvGraphicFramePr>
          <p:cNvPr id="5" name="Tabla 4">
            <a:extLst>
              <a:ext uri="{FF2B5EF4-FFF2-40B4-BE49-F238E27FC236}">
                <a16:creationId xmlns:a16="http://schemas.microsoft.com/office/drawing/2014/main" id="{075A13D1-5479-4C8C-A020-AD2F99F78CC0}"/>
              </a:ext>
            </a:extLst>
          </p:cNvPr>
          <p:cNvGraphicFramePr>
            <a:graphicFrameLocks noGrp="1"/>
          </p:cNvGraphicFramePr>
          <p:nvPr/>
        </p:nvGraphicFramePr>
        <p:xfrm>
          <a:off x="252772" y="331888"/>
          <a:ext cx="3126531" cy="4332640"/>
        </p:xfrm>
        <a:graphic>
          <a:graphicData uri="http://schemas.openxmlformats.org/drawingml/2006/table">
            <a:tbl>
              <a:tblPr firstRow="1" bandRow="1">
                <a:tableStyleId>{93296810-A885-4BE3-A3E7-6D5BEEA58F35}</a:tableStyleId>
              </a:tblPr>
              <a:tblGrid>
                <a:gridCol w="1538006">
                  <a:extLst>
                    <a:ext uri="{9D8B030D-6E8A-4147-A177-3AD203B41FA5}">
                      <a16:colId xmlns:a16="http://schemas.microsoft.com/office/drawing/2014/main" val="945433588"/>
                    </a:ext>
                  </a:extLst>
                </a:gridCol>
                <a:gridCol w="626341">
                  <a:extLst>
                    <a:ext uri="{9D8B030D-6E8A-4147-A177-3AD203B41FA5}">
                      <a16:colId xmlns:a16="http://schemas.microsoft.com/office/drawing/2014/main" val="2381291704"/>
                    </a:ext>
                  </a:extLst>
                </a:gridCol>
                <a:gridCol w="481092">
                  <a:extLst>
                    <a:ext uri="{9D8B030D-6E8A-4147-A177-3AD203B41FA5}">
                      <a16:colId xmlns:a16="http://schemas.microsoft.com/office/drawing/2014/main" val="1676865514"/>
                    </a:ext>
                  </a:extLst>
                </a:gridCol>
                <a:gridCol w="481092">
                  <a:extLst>
                    <a:ext uri="{9D8B030D-6E8A-4147-A177-3AD203B41FA5}">
                      <a16:colId xmlns:a16="http://schemas.microsoft.com/office/drawing/2014/main" val="2254654270"/>
                    </a:ext>
                  </a:extLst>
                </a:gridCol>
              </a:tblGrid>
              <a:tr h="324520">
                <a:tc>
                  <a:txBody>
                    <a:bodyPr/>
                    <a:lstStyle/>
                    <a:p>
                      <a:r>
                        <a:rPr lang="es-ES" sz="1100" dirty="0"/>
                        <a:t>Dependencia </a:t>
                      </a:r>
                      <a:endParaRPr lang="es-CO" sz="1100" dirty="0"/>
                    </a:p>
                  </a:txBody>
                  <a:tcPr/>
                </a:tc>
                <a:tc>
                  <a:txBody>
                    <a:bodyPr/>
                    <a:lstStyle/>
                    <a:p>
                      <a:r>
                        <a:rPr lang="es-419" sz="1100" dirty="0"/>
                        <a:t>2021</a:t>
                      </a:r>
                      <a:endParaRPr lang="es-CO" sz="1100" dirty="0"/>
                    </a:p>
                  </a:txBody>
                  <a:tcPr/>
                </a:tc>
                <a:tc>
                  <a:txBody>
                    <a:bodyPr/>
                    <a:lstStyle/>
                    <a:p>
                      <a:r>
                        <a:rPr lang="es-419" sz="1100" dirty="0"/>
                        <a:t>2022</a:t>
                      </a:r>
                      <a:endParaRPr lang="es-CO" sz="1100" dirty="0"/>
                    </a:p>
                  </a:txBody>
                  <a:tcPr/>
                </a:tc>
                <a:tc>
                  <a:txBody>
                    <a:bodyPr/>
                    <a:lstStyle/>
                    <a:p>
                      <a:r>
                        <a:rPr lang="es-ES" sz="1100" dirty="0"/>
                        <a:t>2023</a:t>
                      </a:r>
                      <a:endParaRPr lang="es-CO" sz="1100" dirty="0"/>
                    </a:p>
                  </a:txBody>
                  <a:tcPr/>
                </a:tc>
                <a:extLst>
                  <a:ext uri="{0D108BD9-81ED-4DB2-BD59-A6C34878D82A}">
                    <a16:rowId xmlns:a16="http://schemas.microsoft.com/office/drawing/2014/main" val="1886815984"/>
                  </a:ext>
                </a:extLst>
              </a:tr>
              <a:tr h="227089">
                <a:tc>
                  <a:txBody>
                    <a:bodyPr/>
                    <a:lstStyle/>
                    <a:p>
                      <a:r>
                        <a:rPr lang="es-CO" sz="1100" b="0" i="0" u="none" strike="noStrike" kern="1200" dirty="0">
                          <a:solidFill>
                            <a:schemeClr val="dk1"/>
                          </a:solidFill>
                          <a:effectLst/>
                          <a:latin typeface="+mn-lt"/>
                          <a:ea typeface="+mn-ea"/>
                          <a:cs typeface="+mn-cs"/>
                        </a:rPr>
                        <a:t>Facultad de Administración</a:t>
                      </a:r>
                      <a:endParaRPr lang="es-CO" sz="1100" dirty="0"/>
                    </a:p>
                  </a:txBody>
                  <a:tcPr/>
                </a:tc>
                <a:tc>
                  <a:txBody>
                    <a:bodyPr/>
                    <a:lstStyle/>
                    <a:p>
                      <a:r>
                        <a:rPr lang="es-CO" sz="1100" dirty="0"/>
                        <a:t>28</a:t>
                      </a:r>
                    </a:p>
                  </a:txBody>
                  <a:tcPr/>
                </a:tc>
                <a:tc>
                  <a:txBody>
                    <a:bodyPr/>
                    <a:lstStyle/>
                    <a:p>
                      <a:r>
                        <a:rPr lang="es-419" sz="1100" dirty="0"/>
                        <a:t>31</a:t>
                      </a:r>
                      <a:endParaRPr lang="es-CO" sz="1100" dirty="0"/>
                    </a:p>
                  </a:txBody>
                  <a:tcPr/>
                </a:tc>
                <a:tc>
                  <a:txBody>
                    <a:bodyPr/>
                    <a:lstStyle/>
                    <a:p>
                      <a:r>
                        <a:rPr lang="es-ES" sz="1100" dirty="0"/>
                        <a:t>15</a:t>
                      </a:r>
                      <a:endParaRPr lang="es-CO" sz="1100" dirty="0"/>
                    </a:p>
                  </a:txBody>
                  <a:tcPr/>
                </a:tc>
                <a:extLst>
                  <a:ext uri="{0D108BD9-81ED-4DB2-BD59-A6C34878D82A}">
                    <a16:rowId xmlns:a16="http://schemas.microsoft.com/office/drawing/2014/main" val="4124335317"/>
                  </a:ext>
                </a:extLst>
              </a:tr>
              <a:tr h="278559">
                <a:tc>
                  <a:txBody>
                    <a:bodyPr/>
                    <a:lstStyle/>
                    <a:p>
                      <a:r>
                        <a:rPr lang="es-ES" sz="1100" dirty="0"/>
                        <a:t>Facultad de Ciencias Sociales y Educación</a:t>
                      </a:r>
                      <a:endParaRPr lang="es-CO" sz="1100" dirty="0"/>
                    </a:p>
                  </a:txBody>
                  <a:tcPr/>
                </a:tc>
                <a:tc>
                  <a:txBody>
                    <a:bodyPr/>
                    <a:lstStyle/>
                    <a:p>
                      <a:r>
                        <a:rPr lang="es-CO" sz="1100" dirty="0"/>
                        <a:t>20</a:t>
                      </a:r>
                    </a:p>
                  </a:txBody>
                  <a:tcPr/>
                </a:tc>
                <a:tc>
                  <a:txBody>
                    <a:bodyPr/>
                    <a:lstStyle/>
                    <a:p>
                      <a:r>
                        <a:rPr lang="es-419" sz="1100" dirty="0"/>
                        <a:t>13</a:t>
                      </a:r>
                      <a:endParaRPr lang="es-CO" sz="1100" dirty="0"/>
                    </a:p>
                  </a:txBody>
                  <a:tcPr/>
                </a:tc>
                <a:tc>
                  <a:txBody>
                    <a:bodyPr/>
                    <a:lstStyle/>
                    <a:p>
                      <a:r>
                        <a:rPr lang="es-ES" sz="1100" dirty="0"/>
                        <a:t>3</a:t>
                      </a:r>
                      <a:endParaRPr lang="es-CO" sz="1100" dirty="0"/>
                    </a:p>
                  </a:txBody>
                  <a:tcPr/>
                </a:tc>
                <a:extLst>
                  <a:ext uri="{0D108BD9-81ED-4DB2-BD59-A6C34878D82A}">
                    <a16:rowId xmlns:a16="http://schemas.microsoft.com/office/drawing/2014/main" val="1100869302"/>
                  </a:ext>
                </a:extLst>
              </a:tr>
              <a:tr h="239789">
                <a:tc>
                  <a:txBody>
                    <a:bodyPr/>
                    <a:lstStyle/>
                    <a:p>
                      <a:r>
                        <a:rPr lang="es-ES" sz="1100" dirty="0"/>
                        <a:t>Extensión Académica y Proyección Social</a:t>
                      </a:r>
                      <a:endParaRPr lang="es-CO" sz="1100" dirty="0"/>
                    </a:p>
                  </a:txBody>
                  <a:tcPr/>
                </a:tc>
                <a:tc>
                  <a:txBody>
                    <a:bodyPr/>
                    <a:lstStyle/>
                    <a:p>
                      <a:r>
                        <a:rPr lang="es-CO" sz="1100" dirty="0"/>
                        <a:t>19</a:t>
                      </a:r>
                    </a:p>
                  </a:txBody>
                  <a:tcPr/>
                </a:tc>
                <a:tc>
                  <a:txBody>
                    <a:bodyPr/>
                    <a:lstStyle/>
                    <a:p>
                      <a:r>
                        <a:rPr lang="es-419" sz="1100" dirty="0"/>
                        <a:t>18</a:t>
                      </a:r>
                      <a:endParaRPr lang="es-CO" sz="1100" dirty="0"/>
                    </a:p>
                  </a:txBody>
                  <a:tcPr/>
                </a:tc>
                <a:tc>
                  <a:txBody>
                    <a:bodyPr/>
                    <a:lstStyle/>
                    <a:p>
                      <a:r>
                        <a:rPr lang="es-ES" sz="1100" dirty="0"/>
                        <a:t>13</a:t>
                      </a:r>
                      <a:endParaRPr lang="es-CO" sz="1100" dirty="0"/>
                    </a:p>
                  </a:txBody>
                  <a:tcPr/>
                </a:tc>
                <a:extLst>
                  <a:ext uri="{0D108BD9-81ED-4DB2-BD59-A6C34878D82A}">
                    <a16:rowId xmlns:a16="http://schemas.microsoft.com/office/drawing/2014/main" val="1432234170"/>
                  </a:ext>
                </a:extLst>
              </a:tr>
              <a:tr h="2188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O" sz="1100" dirty="0"/>
                        <a:t>Facultad de Arquitectura e Ingeniería</a:t>
                      </a:r>
                    </a:p>
                  </a:txBody>
                  <a:tcPr/>
                </a:tc>
                <a:tc>
                  <a:txBody>
                    <a:bodyPr/>
                    <a:lstStyle/>
                    <a:p>
                      <a:r>
                        <a:rPr lang="es-CO" sz="1100" dirty="0"/>
                        <a:t>16</a:t>
                      </a:r>
                    </a:p>
                  </a:txBody>
                  <a:tcPr/>
                </a:tc>
                <a:tc>
                  <a:txBody>
                    <a:bodyPr/>
                    <a:lstStyle/>
                    <a:p>
                      <a:r>
                        <a:rPr lang="es-419" sz="1100" dirty="0"/>
                        <a:t>35</a:t>
                      </a:r>
                      <a:endParaRPr lang="es-CO" sz="1100" dirty="0"/>
                    </a:p>
                  </a:txBody>
                  <a:tcPr/>
                </a:tc>
                <a:tc>
                  <a:txBody>
                    <a:bodyPr/>
                    <a:lstStyle/>
                    <a:p>
                      <a:r>
                        <a:rPr lang="es-ES" sz="1100" dirty="0"/>
                        <a:t>18</a:t>
                      </a:r>
                      <a:endParaRPr lang="es-CO" sz="1100" dirty="0"/>
                    </a:p>
                  </a:txBody>
                  <a:tcPr/>
                </a:tc>
                <a:extLst>
                  <a:ext uri="{0D108BD9-81ED-4DB2-BD59-A6C34878D82A}">
                    <a16:rowId xmlns:a16="http://schemas.microsoft.com/office/drawing/2014/main" val="2487535791"/>
                  </a:ext>
                </a:extLst>
              </a:tr>
              <a:tr h="2296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O" sz="1100" dirty="0"/>
                        <a:t>Facultad de Ciencias de la Salud</a:t>
                      </a:r>
                    </a:p>
                  </a:txBody>
                  <a:tcPr/>
                </a:tc>
                <a:tc>
                  <a:txBody>
                    <a:bodyPr/>
                    <a:lstStyle/>
                    <a:p>
                      <a:r>
                        <a:rPr lang="es-CO" sz="1100" dirty="0"/>
                        <a:t>14</a:t>
                      </a:r>
                    </a:p>
                  </a:txBody>
                  <a:tcPr/>
                </a:tc>
                <a:tc>
                  <a:txBody>
                    <a:bodyPr/>
                    <a:lstStyle/>
                    <a:p>
                      <a:r>
                        <a:rPr lang="es-419" sz="1100" dirty="0"/>
                        <a:t>15</a:t>
                      </a:r>
                      <a:endParaRPr lang="es-CO" sz="1100" dirty="0"/>
                    </a:p>
                  </a:txBody>
                  <a:tcPr/>
                </a:tc>
                <a:tc>
                  <a:txBody>
                    <a:bodyPr/>
                    <a:lstStyle/>
                    <a:p>
                      <a:r>
                        <a:rPr lang="es-ES" sz="1100" dirty="0"/>
                        <a:t>8</a:t>
                      </a:r>
                      <a:endParaRPr lang="es-CO" sz="1100" dirty="0"/>
                    </a:p>
                  </a:txBody>
                  <a:tcPr/>
                </a:tc>
                <a:extLst>
                  <a:ext uri="{0D108BD9-81ED-4DB2-BD59-A6C34878D82A}">
                    <a16:rowId xmlns:a16="http://schemas.microsoft.com/office/drawing/2014/main" val="303295639"/>
                  </a:ext>
                </a:extLst>
              </a:tr>
              <a:tr h="23248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O" sz="1100" dirty="0"/>
                        <a:t>Quédate en </a:t>
                      </a:r>
                      <a:r>
                        <a:rPr lang="es-CO" sz="1100" dirty="0" err="1"/>
                        <a:t>Colmayor</a:t>
                      </a:r>
                      <a:endParaRPr lang="es-CO" sz="1100" dirty="0"/>
                    </a:p>
                  </a:txBody>
                  <a:tcPr/>
                </a:tc>
                <a:tc>
                  <a:txBody>
                    <a:bodyPr/>
                    <a:lstStyle/>
                    <a:p>
                      <a:r>
                        <a:rPr lang="es-CO" sz="1100" dirty="0"/>
                        <a:t>10</a:t>
                      </a:r>
                    </a:p>
                  </a:txBody>
                  <a:tcPr/>
                </a:tc>
                <a:tc>
                  <a:txBody>
                    <a:bodyPr/>
                    <a:lstStyle/>
                    <a:p>
                      <a:r>
                        <a:rPr lang="es-419" sz="1100" dirty="0"/>
                        <a:t>3</a:t>
                      </a:r>
                      <a:endParaRPr lang="es-CO" sz="1100" dirty="0"/>
                    </a:p>
                  </a:txBody>
                  <a:tcPr/>
                </a:tc>
                <a:tc>
                  <a:txBody>
                    <a:bodyPr/>
                    <a:lstStyle/>
                    <a:p>
                      <a:r>
                        <a:rPr lang="es-ES" sz="1100" dirty="0"/>
                        <a:t>1</a:t>
                      </a:r>
                      <a:endParaRPr lang="es-CO" sz="1100" dirty="0"/>
                    </a:p>
                  </a:txBody>
                  <a:tcPr/>
                </a:tc>
                <a:extLst>
                  <a:ext uri="{0D108BD9-81ED-4DB2-BD59-A6C34878D82A}">
                    <a16:rowId xmlns:a16="http://schemas.microsoft.com/office/drawing/2014/main" val="191653270"/>
                  </a:ext>
                </a:extLst>
              </a:tr>
              <a:tr h="23534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O" sz="1100" dirty="0"/>
                        <a:t>Vicerrectoría Académica</a:t>
                      </a:r>
                    </a:p>
                  </a:txBody>
                  <a:tcPr/>
                </a:tc>
                <a:tc>
                  <a:txBody>
                    <a:bodyPr/>
                    <a:lstStyle/>
                    <a:p>
                      <a:r>
                        <a:rPr lang="es-CO" sz="1100" dirty="0"/>
                        <a:t>8</a:t>
                      </a:r>
                    </a:p>
                  </a:txBody>
                  <a:tcPr/>
                </a:tc>
                <a:tc>
                  <a:txBody>
                    <a:bodyPr/>
                    <a:lstStyle/>
                    <a:p>
                      <a:r>
                        <a:rPr lang="es-419" sz="1100" dirty="0"/>
                        <a:t>4</a:t>
                      </a:r>
                      <a:endParaRPr lang="es-CO" sz="1100" dirty="0"/>
                    </a:p>
                  </a:txBody>
                  <a:tcPr/>
                </a:tc>
                <a:tc>
                  <a:txBody>
                    <a:bodyPr/>
                    <a:lstStyle/>
                    <a:p>
                      <a:r>
                        <a:rPr lang="es-ES" sz="1100" dirty="0"/>
                        <a:t>1</a:t>
                      </a:r>
                      <a:endParaRPr lang="es-CO" sz="1100" dirty="0"/>
                    </a:p>
                  </a:txBody>
                  <a:tcPr/>
                </a:tc>
                <a:extLst>
                  <a:ext uri="{0D108BD9-81ED-4DB2-BD59-A6C34878D82A}">
                    <a16:rowId xmlns:a16="http://schemas.microsoft.com/office/drawing/2014/main" val="387780358"/>
                  </a:ext>
                </a:extLst>
              </a:tr>
              <a:tr h="324520">
                <a:tc>
                  <a:txBody>
                    <a:bodyPr/>
                    <a:lstStyle/>
                    <a:p>
                      <a:r>
                        <a:rPr lang="es-419" sz="1100" b="0" i="0" u="none" strike="noStrike" kern="1200" dirty="0">
                          <a:solidFill>
                            <a:schemeClr val="dk1"/>
                          </a:solidFill>
                          <a:effectLst/>
                          <a:latin typeface="+mn-lt"/>
                          <a:ea typeface="+mn-ea"/>
                          <a:cs typeface="+mn-cs"/>
                        </a:rPr>
                        <a:t>T</a:t>
                      </a:r>
                      <a:r>
                        <a:rPr lang="es-CO" sz="1100" b="0" i="0" u="none" strike="noStrike" kern="1200" dirty="0">
                          <a:solidFill>
                            <a:schemeClr val="dk1"/>
                          </a:solidFill>
                          <a:effectLst/>
                          <a:latin typeface="+mn-lt"/>
                          <a:ea typeface="+mn-ea"/>
                          <a:cs typeface="+mn-cs"/>
                        </a:rPr>
                        <a:t>alento humano</a:t>
                      </a:r>
                      <a:endParaRPr lang="es-CO" sz="1100" dirty="0"/>
                    </a:p>
                  </a:txBody>
                  <a:tcPr/>
                </a:tc>
                <a:tc>
                  <a:txBody>
                    <a:bodyPr/>
                    <a:lstStyle/>
                    <a:p>
                      <a:r>
                        <a:rPr lang="es-CO" sz="1100" dirty="0"/>
                        <a:t>7</a:t>
                      </a:r>
                    </a:p>
                  </a:txBody>
                  <a:tcPr/>
                </a:tc>
                <a:tc>
                  <a:txBody>
                    <a:bodyPr/>
                    <a:lstStyle/>
                    <a:p>
                      <a:r>
                        <a:rPr lang="es-419" sz="1100" dirty="0"/>
                        <a:t>4</a:t>
                      </a:r>
                      <a:endParaRPr lang="es-CO" sz="1100" dirty="0"/>
                    </a:p>
                  </a:txBody>
                  <a:tcPr/>
                </a:tc>
                <a:tc>
                  <a:txBody>
                    <a:bodyPr/>
                    <a:lstStyle/>
                    <a:p>
                      <a:r>
                        <a:rPr lang="es-ES" sz="1100" dirty="0"/>
                        <a:t>0</a:t>
                      </a:r>
                      <a:endParaRPr lang="es-CO" sz="1100" dirty="0"/>
                    </a:p>
                  </a:txBody>
                  <a:tcPr/>
                </a:tc>
                <a:extLst>
                  <a:ext uri="{0D108BD9-81ED-4DB2-BD59-A6C34878D82A}">
                    <a16:rowId xmlns:a16="http://schemas.microsoft.com/office/drawing/2014/main" val="3643481942"/>
                  </a:ext>
                </a:extLst>
              </a:tr>
              <a:tr h="208287">
                <a:tc>
                  <a:txBody>
                    <a:bodyPr/>
                    <a:lstStyle/>
                    <a:p>
                      <a:r>
                        <a:rPr lang="es-419" sz="1100" dirty="0"/>
                        <a:t>Bienestar Institucional</a:t>
                      </a:r>
                      <a:endParaRPr lang="es-CO" sz="1100" dirty="0"/>
                    </a:p>
                  </a:txBody>
                  <a:tcPr/>
                </a:tc>
                <a:tc>
                  <a:txBody>
                    <a:bodyPr/>
                    <a:lstStyle/>
                    <a:p>
                      <a:r>
                        <a:rPr lang="es-419" sz="1100" dirty="0"/>
                        <a:t>0</a:t>
                      </a:r>
                      <a:endParaRPr lang="es-CO" sz="1100" dirty="0"/>
                    </a:p>
                  </a:txBody>
                  <a:tcPr/>
                </a:tc>
                <a:tc>
                  <a:txBody>
                    <a:bodyPr/>
                    <a:lstStyle/>
                    <a:p>
                      <a:r>
                        <a:rPr lang="es-419" sz="1100" dirty="0"/>
                        <a:t>7</a:t>
                      </a:r>
                      <a:endParaRPr lang="es-CO" sz="1100" dirty="0"/>
                    </a:p>
                  </a:txBody>
                  <a:tcPr/>
                </a:tc>
                <a:tc>
                  <a:txBody>
                    <a:bodyPr/>
                    <a:lstStyle/>
                    <a:p>
                      <a:r>
                        <a:rPr lang="es-ES" sz="1100" dirty="0"/>
                        <a:t>2</a:t>
                      </a:r>
                      <a:endParaRPr lang="es-CO" sz="1100" dirty="0"/>
                    </a:p>
                  </a:txBody>
                  <a:tcPr/>
                </a:tc>
                <a:extLst>
                  <a:ext uri="{0D108BD9-81ED-4DB2-BD59-A6C34878D82A}">
                    <a16:rowId xmlns:a16="http://schemas.microsoft.com/office/drawing/2014/main" val="2808106667"/>
                  </a:ext>
                </a:extLst>
              </a:tr>
            </a:tbl>
          </a:graphicData>
        </a:graphic>
      </p:graphicFrame>
    </p:spTree>
    <p:extLst>
      <p:ext uri="{BB962C8B-B14F-4D97-AF65-F5344CB8AC3E}">
        <p14:creationId xmlns:p14="http://schemas.microsoft.com/office/powerpoint/2010/main" val="2779410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a16="http://schemas.microsoft.com/office/drawing/2014/main" id="{5B9655CA-F385-40D4-BCA1-2DA002D62F62}"/>
              </a:ext>
            </a:extLst>
          </p:cNvPr>
          <p:cNvSpPr txBox="1">
            <a:spLocks/>
          </p:cNvSpPr>
          <p:nvPr/>
        </p:nvSpPr>
        <p:spPr>
          <a:xfrm>
            <a:off x="905443" y="499126"/>
            <a:ext cx="5553378" cy="322830"/>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s-ES" b="1" dirty="0">
                <a:solidFill>
                  <a:srgbClr val="F19408"/>
                </a:solidFill>
                <a:latin typeface="Arial"/>
                <a:cs typeface="Arial"/>
              </a:rPr>
              <a:t>Programa académico al que pertenece</a:t>
            </a:r>
            <a:endParaRPr lang="es-ES" dirty="0">
              <a:latin typeface="Arial"/>
              <a:cs typeface="Arial"/>
            </a:endParaRPr>
          </a:p>
          <a:p>
            <a:pPr algn="just"/>
            <a:endParaRPr lang="es-ES" dirty="0">
              <a:solidFill>
                <a:srgbClr val="000000"/>
              </a:solidFill>
            </a:endParaRPr>
          </a:p>
        </p:txBody>
      </p:sp>
      <p:pic>
        <p:nvPicPr>
          <p:cNvPr id="2050" name="Picture 2" descr="Gráfico de respuestas de formularios. Título de la pregunta: ¿A qué programa académico pertenece?. Número de respuestas: 104 respuestas.">
            <a:extLst>
              <a:ext uri="{FF2B5EF4-FFF2-40B4-BE49-F238E27FC236}">
                <a16:creationId xmlns:a16="http://schemas.microsoft.com/office/drawing/2014/main" id="{DDC0332B-69E8-4553-B0DC-2E14994481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565" y="961104"/>
            <a:ext cx="4287079" cy="1801169"/>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B6521276-FE43-4EAC-8374-091D65DE6041}"/>
              </a:ext>
            </a:extLst>
          </p:cNvPr>
          <p:cNvPicPr>
            <a:picLocks noChangeAspect="1"/>
          </p:cNvPicPr>
          <p:nvPr/>
        </p:nvPicPr>
        <p:blipFill>
          <a:blip r:embed="rId3"/>
          <a:stretch>
            <a:fillRect/>
          </a:stretch>
        </p:blipFill>
        <p:spPr>
          <a:xfrm>
            <a:off x="397565" y="2889294"/>
            <a:ext cx="3849756" cy="1713392"/>
          </a:xfrm>
          <a:prstGeom prst="rect">
            <a:avLst/>
          </a:prstGeom>
        </p:spPr>
      </p:pic>
      <p:pic>
        <p:nvPicPr>
          <p:cNvPr id="5" name="Imagen 4">
            <a:extLst>
              <a:ext uri="{FF2B5EF4-FFF2-40B4-BE49-F238E27FC236}">
                <a16:creationId xmlns:a16="http://schemas.microsoft.com/office/drawing/2014/main" id="{D2ADD392-9D89-4B55-9B9E-EB3F5B2B1E7A}"/>
              </a:ext>
            </a:extLst>
          </p:cNvPr>
          <p:cNvPicPr>
            <a:picLocks noChangeAspect="1"/>
          </p:cNvPicPr>
          <p:nvPr/>
        </p:nvPicPr>
        <p:blipFill>
          <a:blip r:embed="rId4"/>
          <a:stretch>
            <a:fillRect/>
          </a:stretch>
        </p:blipFill>
        <p:spPr>
          <a:xfrm>
            <a:off x="4781635" y="1015094"/>
            <a:ext cx="3600365" cy="1556656"/>
          </a:xfrm>
          <a:prstGeom prst="rect">
            <a:avLst/>
          </a:prstGeom>
        </p:spPr>
      </p:pic>
    </p:spTree>
    <p:extLst>
      <p:ext uri="{BB962C8B-B14F-4D97-AF65-F5344CB8AC3E}">
        <p14:creationId xmlns:p14="http://schemas.microsoft.com/office/powerpoint/2010/main" val="3237347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sp>
        <p:nvSpPr>
          <p:cNvPr id="106" name="Google Shape;106;p5"/>
          <p:cNvSpPr txBox="1"/>
          <p:nvPr/>
        </p:nvSpPr>
        <p:spPr>
          <a:xfrm>
            <a:off x="457201" y="2601366"/>
            <a:ext cx="5366657" cy="19932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A2C32"/>
              </a:buClr>
              <a:buSzPts val="3200"/>
              <a:buFont typeface="Arial"/>
              <a:buNone/>
            </a:pPr>
            <a:r>
              <a:rPr lang="es-ES" sz="3200" b="0" i="0" u="none" strike="noStrike" cap="none">
                <a:solidFill>
                  <a:srgbClr val="0A2C32"/>
                </a:solidFill>
                <a:latin typeface="Arial Black"/>
                <a:ea typeface="Arial Black"/>
                <a:cs typeface="Arial Black"/>
                <a:sym typeface="Arial Black"/>
              </a:rPr>
              <a:t>DATOS CUANTITATIVOS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a16="http://schemas.microsoft.com/office/drawing/2014/main" id="{5B9655CA-F385-40D4-BCA1-2DA002D62F62}"/>
              </a:ext>
            </a:extLst>
          </p:cNvPr>
          <p:cNvSpPr txBox="1">
            <a:spLocks/>
          </p:cNvSpPr>
          <p:nvPr/>
        </p:nvSpPr>
        <p:spPr>
          <a:xfrm>
            <a:off x="866028" y="696074"/>
            <a:ext cx="7137623" cy="772613"/>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s-ES" sz="4000" b="1" dirty="0">
                <a:solidFill>
                  <a:srgbClr val="F19408"/>
                </a:solidFill>
                <a:latin typeface="Arial"/>
                <a:cs typeface="Arial"/>
              </a:rPr>
              <a:t>¿Cuánto tiempo lleva en la institución? </a:t>
            </a:r>
          </a:p>
          <a:p>
            <a:pPr algn="just"/>
            <a:endParaRPr lang="es-ES" dirty="0">
              <a:solidFill>
                <a:srgbClr val="000000"/>
              </a:solidFill>
            </a:endParaRPr>
          </a:p>
        </p:txBody>
      </p:sp>
      <p:graphicFrame>
        <p:nvGraphicFramePr>
          <p:cNvPr id="10" name="Tabla 9">
            <a:extLst>
              <a:ext uri="{FF2B5EF4-FFF2-40B4-BE49-F238E27FC236}">
                <a16:creationId xmlns:a16="http://schemas.microsoft.com/office/drawing/2014/main" id="{FFAA3920-1661-4FB0-AB86-991872E183DF}"/>
              </a:ext>
            </a:extLst>
          </p:cNvPr>
          <p:cNvGraphicFramePr>
            <a:graphicFrameLocks noGrp="1"/>
          </p:cNvGraphicFramePr>
          <p:nvPr/>
        </p:nvGraphicFramePr>
        <p:xfrm>
          <a:off x="417260" y="3932313"/>
          <a:ext cx="3579299" cy="370840"/>
        </p:xfrm>
        <a:graphic>
          <a:graphicData uri="http://schemas.openxmlformats.org/drawingml/2006/table">
            <a:tbl>
              <a:tblPr firstRow="1" bandRow="1">
                <a:tableStyleId>{93296810-A885-4BE3-A3E7-6D5BEEA58F35}</a:tableStyleId>
              </a:tblPr>
              <a:tblGrid>
                <a:gridCol w="3579299">
                  <a:extLst>
                    <a:ext uri="{9D8B030D-6E8A-4147-A177-3AD203B41FA5}">
                      <a16:colId xmlns:a16="http://schemas.microsoft.com/office/drawing/2014/main" val="2523800553"/>
                    </a:ext>
                  </a:extLst>
                </a:gridCol>
              </a:tblGrid>
              <a:tr h="370840">
                <a:tc>
                  <a:txBody>
                    <a:bodyPr/>
                    <a:lstStyle/>
                    <a:p>
                      <a:pPr algn="r"/>
                      <a:endParaRPr lang="es-CO" sz="1400" dirty="0">
                        <a:solidFill>
                          <a:sysClr val="windowText" lastClr="000000"/>
                        </a:solidFill>
                      </a:endParaRPr>
                    </a:p>
                  </a:txBody>
                  <a:tcPr>
                    <a:noFill/>
                  </a:tcPr>
                </a:tc>
                <a:extLst>
                  <a:ext uri="{0D108BD9-81ED-4DB2-BD59-A6C34878D82A}">
                    <a16:rowId xmlns:a16="http://schemas.microsoft.com/office/drawing/2014/main" val="514385895"/>
                  </a:ext>
                </a:extLst>
              </a:tr>
            </a:tbl>
          </a:graphicData>
        </a:graphic>
      </p:graphicFrame>
      <p:graphicFrame>
        <p:nvGraphicFramePr>
          <p:cNvPr id="2" name="Tabla 1">
            <a:extLst>
              <a:ext uri="{FF2B5EF4-FFF2-40B4-BE49-F238E27FC236}">
                <a16:creationId xmlns:a16="http://schemas.microsoft.com/office/drawing/2014/main" id="{2582FF4F-B57E-40C4-B1FB-F1DCB039D0F3}"/>
              </a:ext>
            </a:extLst>
          </p:cNvPr>
          <p:cNvGraphicFramePr>
            <a:graphicFrameLocks noGrp="1"/>
          </p:cNvGraphicFramePr>
          <p:nvPr>
            <p:extLst>
              <p:ext uri="{D42A27DB-BD31-4B8C-83A1-F6EECF244321}">
                <p14:modId xmlns:p14="http://schemas.microsoft.com/office/powerpoint/2010/main" val="3817040389"/>
              </p:ext>
            </p:extLst>
          </p:nvPr>
        </p:nvGraphicFramePr>
        <p:xfrm>
          <a:off x="417260" y="1317919"/>
          <a:ext cx="3579298" cy="3261360"/>
        </p:xfrm>
        <a:graphic>
          <a:graphicData uri="http://schemas.openxmlformats.org/drawingml/2006/table">
            <a:tbl>
              <a:tblPr firstRow="1" bandRow="1">
                <a:tableStyleId>{93296810-A885-4BE3-A3E7-6D5BEEA58F35}</a:tableStyleId>
              </a:tblPr>
              <a:tblGrid>
                <a:gridCol w="1064542">
                  <a:extLst>
                    <a:ext uri="{9D8B030D-6E8A-4147-A177-3AD203B41FA5}">
                      <a16:colId xmlns:a16="http://schemas.microsoft.com/office/drawing/2014/main" val="1299839042"/>
                    </a:ext>
                  </a:extLst>
                </a:gridCol>
                <a:gridCol w="838252">
                  <a:extLst>
                    <a:ext uri="{9D8B030D-6E8A-4147-A177-3AD203B41FA5}">
                      <a16:colId xmlns:a16="http://schemas.microsoft.com/office/drawing/2014/main" val="1045854351"/>
                    </a:ext>
                  </a:extLst>
                </a:gridCol>
                <a:gridCol w="838252">
                  <a:extLst>
                    <a:ext uri="{9D8B030D-6E8A-4147-A177-3AD203B41FA5}">
                      <a16:colId xmlns:a16="http://schemas.microsoft.com/office/drawing/2014/main" val="2206472162"/>
                    </a:ext>
                  </a:extLst>
                </a:gridCol>
                <a:gridCol w="838252">
                  <a:extLst>
                    <a:ext uri="{9D8B030D-6E8A-4147-A177-3AD203B41FA5}">
                      <a16:colId xmlns:a16="http://schemas.microsoft.com/office/drawing/2014/main" val="2890909436"/>
                    </a:ext>
                  </a:extLst>
                </a:gridCol>
              </a:tblGrid>
              <a:tr h="370840">
                <a:tc>
                  <a:txBody>
                    <a:bodyPr/>
                    <a:lstStyle/>
                    <a:p>
                      <a:r>
                        <a:rPr lang="es-ES" sz="1400" dirty="0">
                          <a:solidFill>
                            <a:sysClr val="windowText" lastClr="000000"/>
                          </a:solidFill>
                        </a:rPr>
                        <a:t>Variable</a:t>
                      </a:r>
                      <a:endParaRPr lang="es-CO"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419" sz="1400" dirty="0">
                          <a:solidFill>
                            <a:sysClr val="windowText" lastClr="000000"/>
                          </a:solidFill>
                        </a:rPr>
                        <a:t>2021</a:t>
                      </a:r>
                      <a:endParaRPr lang="es-CO"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419" sz="1400" dirty="0">
                          <a:solidFill>
                            <a:sysClr val="windowText" lastClr="000000"/>
                          </a:solidFill>
                        </a:rPr>
                        <a:t>2022</a:t>
                      </a:r>
                      <a:endParaRPr lang="es-CO"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1400" dirty="0">
                          <a:solidFill>
                            <a:sysClr val="windowText" lastClr="000000"/>
                          </a:solidFill>
                        </a:rPr>
                        <a:t>2023</a:t>
                      </a:r>
                      <a:endParaRPr lang="es-CO"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28336"/>
                  </a:ext>
                </a:extLst>
              </a:tr>
              <a:tr h="370840">
                <a:tc>
                  <a:txBody>
                    <a:bodyPr/>
                    <a:lstStyle/>
                    <a:p>
                      <a:r>
                        <a:rPr lang="es-ES" sz="1400" dirty="0">
                          <a:solidFill>
                            <a:schemeClr val="bg1"/>
                          </a:solidFill>
                        </a:rPr>
                        <a:t>Más de 5 años</a:t>
                      </a:r>
                    </a:p>
                  </a:txBody>
                  <a:tcPr>
                    <a:lnT w="12700" cap="flat" cmpd="sng" algn="ctr">
                      <a:solidFill>
                        <a:schemeClr val="tx1"/>
                      </a:solidFill>
                      <a:prstDash val="solid"/>
                      <a:round/>
                      <a:headEnd type="none" w="med" len="med"/>
                      <a:tailEnd type="none" w="med" len="med"/>
                    </a:lnT>
                    <a:solidFill>
                      <a:srgbClr val="00B0F0"/>
                    </a:solidFill>
                  </a:tcPr>
                </a:tc>
                <a:tc>
                  <a:txBody>
                    <a:bodyPr/>
                    <a:lstStyle/>
                    <a:p>
                      <a:r>
                        <a:rPr lang="es-419" sz="1400" dirty="0">
                          <a:solidFill>
                            <a:schemeClr val="bg1"/>
                          </a:solidFill>
                        </a:rPr>
                        <a:t>68</a:t>
                      </a:r>
                      <a:endParaRPr lang="es-CO" sz="1400" dirty="0">
                        <a:solidFill>
                          <a:schemeClr val="bg1"/>
                        </a:solidFill>
                      </a:endParaRPr>
                    </a:p>
                  </a:txBody>
                  <a:tcPr>
                    <a:lnT w="12700" cap="flat" cmpd="sng" algn="ctr">
                      <a:solidFill>
                        <a:schemeClr val="tx1"/>
                      </a:solidFill>
                      <a:prstDash val="solid"/>
                      <a:round/>
                      <a:headEnd type="none" w="med" len="med"/>
                      <a:tailEnd type="none" w="med" len="med"/>
                    </a:lnT>
                    <a:solidFill>
                      <a:srgbClr val="00B0F0"/>
                    </a:solidFill>
                  </a:tcPr>
                </a:tc>
                <a:tc>
                  <a:txBody>
                    <a:bodyPr/>
                    <a:lstStyle/>
                    <a:p>
                      <a:pPr marL="0" algn="l" defTabSz="457200" rtl="0" eaLnBrk="1" latinLnBrk="0" hangingPunct="1"/>
                      <a:r>
                        <a:rPr lang="es-419" sz="1400" dirty="0">
                          <a:solidFill>
                            <a:schemeClr val="bg1"/>
                          </a:solidFill>
                        </a:rPr>
                        <a:t>94</a:t>
                      </a:r>
                      <a:endParaRPr lang="es-CO" sz="1400" b="1" kern="1200" dirty="0">
                        <a:solidFill>
                          <a:schemeClr val="bg1"/>
                        </a:solidFill>
                        <a:latin typeface="+mn-lt"/>
                        <a:ea typeface="+mn-ea"/>
                        <a:cs typeface="+mn-cs"/>
                      </a:endParaRPr>
                    </a:p>
                  </a:txBody>
                  <a:tcPr>
                    <a:lnT w="12700" cap="flat" cmpd="sng" algn="ctr">
                      <a:solidFill>
                        <a:schemeClr val="tx1"/>
                      </a:solidFill>
                      <a:prstDash val="solid"/>
                      <a:round/>
                      <a:headEnd type="none" w="med" len="med"/>
                      <a:tailEnd type="none" w="med" len="med"/>
                    </a:lnT>
                    <a:solidFill>
                      <a:srgbClr val="00B0F0"/>
                    </a:solidFill>
                  </a:tcPr>
                </a:tc>
                <a:tc>
                  <a:txBody>
                    <a:bodyPr/>
                    <a:lstStyle/>
                    <a:p>
                      <a:pPr marL="0" algn="l" defTabSz="457200" rtl="0" eaLnBrk="1" latinLnBrk="0" hangingPunct="1"/>
                      <a:r>
                        <a:rPr lang="es-ES" sz="1400" b="1" kern="1200" dirty="0">
                          <a:solidFill>
                            <a:schemeClr val="bg1"/>
                          </a:solidFill>
                          <a:latin typeface="+mn-lt"/>
                          <a:ea typeface="+mn-ea"/>
                          <a:cs typeface="+mn-cs"/>
                        </a:rPr>
                        <a:t>46</a:t>
                      </a:r>
                      <a:endParaRPr lang="es-CO" sz="1400" b="1" kern="1200" dirty="0">
                        <a:solidFill>
                          <a:schemeClr val="bg1"/>
                        </a:solidFill>
                        <a:latin typeface="+mn-lt"/>
                        <a:ea typeface="+mn-ea"/>
                        <a:cs typeface="+mn-cs"/>
                      </a:endParaRPr>
                    </a:p>
                  </a:txBody>
                  <a:tcPr>
                    <a:lnT w="12700" cap="flat" cmpd="sng" algn="ctr">
                      <a:solidFill>
                        <a:schemeClr val="tx1"/>
                      </a:solidFill>
                      <a:prstDash val="solid"/>
                      <a:round/>
                      <a:headEnd type="none" w="med" len="med"/>
                      <a:tailEnd type="none" w="med" len="med"/>
                    </a:lnT>
                    <a:solidFill>
                      <a:srgbClr val="00B0F0"/>
                    </a:solidFill>
                  </a:tcPr>
                </a:tc>
                <a:extLst>
                  <a:ext uri="{0D108BD9-81ED-4DB2-BD59-A6C34878D82A}">
                    <a16:rowId xmlns:a16="http://schemas.microsoft.com/office/drawing/2014/main" val="3388893329"/>
                  </a:ext>
                </a:extLst>
              </a:tr>
              <a:tr h="370840">
                <a:tc>
                  <a:txBody>
                    <a:bodyPr/>
                    <a:lstStyle/>
                    <a:p>
                      <a:r>
                        <a:rPr lang="es-ES" sz="1400" dirty="0">
                          <a:solidFill>
                            <a:schemeClr val="bg1"/>
                          </a:solidFill>
                        </a:rPr>
                        <a:t>4 años</a:t>
                      </a:r>
                      <a:endParaRPr lang="es-CO" sz="1400" dirty="0">
                        <a:solidFill>
                          <a:schemeClr val="bg1"/>
                        </a:solidFill>
                      </a:endParaRPr>
                    </a:p>
                  </a:txBody>
                  <a:tcPr>
                    <a:solidFill>
                      <a:srgbClr val="7030A0"/>
                    </a:solidFill>
                  </a:tcPr>
                </a:tc>
                <a:tc>
                  <a:txBody>
                    <a:bodyPr/>
                    <a:lstStyle/>
                    <a:p>
                      <a:r>
                        <a:rPr lang="es-419" sz="1400" dirty="0">
                          <a:solidFill>
                            <a:schemeClr val="bg1"/>
                          </a:solidFill>
                        </a:rPr>
                        <a:t>23</a:t>
                      </a:r>
                      <a:endParaRPr lang="es-CO" sz="1400" dirty="0">
                        <a:solidFill>
                          <a:schemeClr val="bg1"/>
                        </a:solidFill>
                      </a:endParaRPr>
                    </a:p>
                  </a:txBody>
                  <a:tcPr>
                    <a:solidFill>
                      <a:srgbClr val="7030A0"/>
                    </a:solidFill>
                  </a:tcPr>
                </a:tc>
                <a:tc>
                  <a:txBody>
                    <a:bodyPr/>
                    <a:lstStyle/>
                    <a:p>
                      <a:pPr marL="0" algn="l" defTabSz="457200" rtl="0" eaLnBrk="1" latinLnBrk="0" hangingPunct="1"/>
                      <a:r>
                        <a:rPr lang="es-ES" sz="1400">
                          <a:solidFill>
                            <a:schemeClr val="bg1"/>
                          </a:solidFill>
                        </a:rPr>
                        <a:t>2</a:t>
                      </a:r>
                      <a:r>
                        <a:rPr lang="es-419" sz="1400">
                          <a:solidFill>
                            <a:schemeClr val="bg1"/>
                          </a:solidFill>
                        </a:rPr>
                        <a:t>5</a:t>
                      </a:r>
                      <a:endParaRPr lang="es-CO" sz="1400" kern="1200" dirty="0">
                        <a:solidFill>
                          <a:schemeClr val="bg1"/>
                        </a:solidFill>
                        <a:latin typeface="+mn-lt"/>
                        <a:ea typeface="+mn-ea"/>
                        <a:cs typeface="+mn-cs"/>
                      </a:endParaRPr>
                    </a:p>
                  </a:txBody>
                  <a:tcPr>
                    <a:solidFill>
                      <a:srgbClr val="7030A0"/>
                    </a:solidFill>
                  </a:tcPr>
                </a:tc>
                <a:tc>
                  <a:txBody>
                    <a:bodyPr/>
                    <a:lstStyle/>
                    <a:p>
                      <a:pPr marL="0" algn="l" defTabSz="457200" rtl="0" eaLnBrk="1" latinLnBrk="0" hangingPunct="1"/>
                      <a:r>
                        <a:rPr lang="es-ES" sz="1400" kern="1200" dirty="0">
                          <a:solidFill>
                            <a:schemeClr val="bg1"/>
                          </a:solidFill>
                          <a:latin typeface="+mn-lt"/>
                          <a:ea typeface="+mn-ea"/>
                          <a:cs typeface="+mn-cs"/>
                        </a:rPr>
                        <a:t>13</a:t>
                      </a:r>
                      <a:endParaRPr lang="es-CO" sz="1400" kern="1200" dirty="0">
                        <a:solidFill>
                          <a:schemeClr val="bg1"/>
                        </a:solidFill>
                        <a:latin typeface="+mn-lt"/>
                        <a:ea typeface="+mn-ea"/>
                        <a:cs typeface="+mn-cs"/>
                      </a:endParaRPr>
                    </a:p>
                  </a:txBody>
                  <a:tcPr>
                    <a:solidFill>
                      <a:srgbClr val="7030A0"/>
                    </a:solidFill>
                  </a:tcPr>
                </a:tc>
                <a:extLst>
                  <a:ext uri="{0D108BD9-81ED-4DB2-BD59-A6C34878D82A}">
                    <a16:rowId xmlns:a16="http://schemas.microsoft.com/office/drawing/2014/main" val="2654258660"/>
                  </a:ext>
                </a:extLst>
              </a:tr>
              <a:tr h="370840">
                <a:tc>
                  <a:txBody>
                    <a:bodyPr/>
                    <a:lstStyle/>
                    <a:p>
                      <a:r>
                        <a:rPr lang="es-ES" sz="1400" dirty="0">
                          <a:solidFill>
                            <a:schemeClr val="bg1"/>
                          </a:solidFill>
                        </a:rPr>
                        <a:t>3 años</a:t>
                      </a:r>
                      <a:endParaRPr lang="es-CO" sz="1400" dirty="0">
                        <a:solidFill>
                          <a:schemeClr val="bg1"/>
                        </a:solidFill>
                      </a:endParaRPr>
                    </a:p>
                  </a:txBody>
                  <a:tcPr>
                    <a:solidFill>
                      <a:srgbClr val="00B050"/>
                    </a:solidFill>
                  </a:tcPr>
                </a:tc>
                <a:tc>
                  <a:txBody>
                    <a:bodyPr/>
                    <a:lstStyle/>
                    <a:p>
                      <a:r>
                        <a:rPr lang="es-419" sz="1400" dirty="0">
                          <a:solidFill>
                            <a:schemeClr val="bg1"/>
                          </a:solidFill>
                        </a:rPr>
                        <a:t>21</a:t>
                      </a:r>
                      <a:endParaRPr lang="es-CO" sz="1400" dirty="0">
                        <a:solidFill>
                          <a:schemeClr val="bg1"/>
                        </a:solidFill>
                      </a:endParaRPr>
                    </a:p>
                  </a:txBody>
                  <a:tcPr>
                    <a:solidFill>
                      <a:srgbClr val="00B050"/>
                    </a:solidFill>
                  </a:tcPr>
                </a:tc>
                <a:tc>
                  <a:txBody>
                    <a:bodyPr/>
                    <a:lstStyle/>
                    <a:p>
                      <a:pPr marL="0" algn="l" defTabSz="457200" rtl="0" eaLnBrk="1" latinLnBrk="0" hangingPunct="1"/>
                      <a:r>
                        <a:rPr lang="es-ES" sz="1400">
                          <a:solidFill>
                            <a:schemeClr val="bg1"/>
                          </a:solidFill>
                        </a:rPr>
                        <a:t>2</a:t>
                      </a:r>
                      <a:r>
                        <a:rPr lang="es-419" sz="1400">
                          <a:solidFill>
                            <a:schemeClr val="bg1"/>
                          </a:solidFill>
                        </a:rPr>
                        <a:t>0</a:t>
                      </a:r>
                      <a:endParaRPr lang="es-CO" sz="1400" kern="1200" dirty="0">
                        <a:solidFill>
                          <a:schemeClr val="bg1"/>
                        </a:solidFill>
                        <a:latin typeface="+mn-lt"/>
                        <a:ea typeface="+mn-ea"/>
                        <a:cs typeface="+mn-cs"/>
                      </a:endParaRPr>
                    </a:p>
                  </a:txBody>
                  <a:tcPr>
                    <a:solidFill>
                      <a:srgbClr val="00B050"/>
                    </a:solidFill>
                  </a:tcPr>
                </a:tc>
                <a:tc>
                  <a:txBody>
                    <a:bodyPr/>
                    <a:lstStyle/>
                    <a:p>
                      <a:pPr marL="0" algn="l" defTabSz="457200" rtl="0" eaLnBrk="1" latinLnBrk="0" hangingPunct="1"/>
                      <a:r>
                        <a:rPr lang="es-ES" sz="1400" kern="1200" dirty="0">
                          <a:solidFill>
                            <a:schemeClr val="bg1"/>
                          </a:solidFill>
                          <a:latin typeface="+mn-lt"/>
                          <a:ea typeface="+mn-ea"/>
                          <a:cs typeface="+mn-cs"/>
                        </a:rPr>
                        <a:t>12</a:t>
                      </a:r>
                      <a:endParaRPr lang="es-CO" sz="1400" kern="1200" dirty="0">
                        <a:solidFill>
                          <a:schemeClr val="bg1"/>
                        </a:solidFill>
                        <a:latin typeface="+mn-lt"/>
                        <a:ea typeface="+mn-ea"/>
                        <a:cs typeface="+mn-cs"/>
                      </a:endParaRPr>
                    </a:p>
                  </a:txBody>
                  <a:tcPr>
                    <a:solidFill>
                      <a:srgbClr val="00B050"/>
                    </a:solidFill>
                  </a:tcPr>
                </a:tc>
                <a:extLst>
                  <a:ext uri="{0D108BD9-81ED-4DB2-BD59-A6C34878D82A}">
                    <a16:rowId xmlns:a16="http://schemas.microsoft.com/office/drawing/2014/main" val="2931921261"/>
                  </a:ext>
                </a:extLst>
              </a:tr>
              <a:tr h="370840">
                <a:tc>
                  <a:txBody>
                    <a:bodyPr/>
                    <a:lstStyle/>
                    <a:p>
                      <a:r>
                        <a:rPr lang="es-ES" sz="1400" dirty="0">
                          <a:solidFill>
                            <a:schemeClr val="bg1"/>
                          </a:solidFill>
                        </a:rPr>
                        <a:t>2 años</a:t>
                      </a:r>
                      <a:endParaRPr lang="es-CO" sz="1400" dirty="0">
                        <a:solidFill>
                          <a:schemeClr val="bg1"/>
                        </a:solidFill>
                      </a:endParaRPr>
                    </a:p>
                  </a:txBody>
                  <a:tcPr>
                    <a:solidFill>
                      <a:srgbClr val="FFC000"/>
                    </a:solidFill>
                  </a:tcPr>
                </a:tc>
                <a:tc>
                  <a:txBody>
                    <a:bodyPr/>
                    <a:lstStyle/>
                    <a:p>
                      <a:r>
                        <a:rPr lang="es-419" sz="1400" dirty="0">
                          <a:solidFill>
                            <a:schemeClr val="bg1"/>
                          </a:solidFill>
                        </a:rPr>
                        <a:t>20</a:t>
                      </a:r>
                      <a:endParaRPr lang="es-CO" sz="1400" dirty="0">
                        <a:solidFill>
                          <a:schemeClr val="bg1"/>
                        </a:solidFill>
                      </a:endParaRPr>
                    </a:p>
                  </a:txBody>
                  <a:tcPr>
                    <a:solidFill>
                      <a:srgbClr val="FFC000"/>
                    </a:solidFill>
                  </a:tcPr>
                </a:tc>
                <a:tc>
                  <a:txBody>
                    <a:bodyPr/>
                    <a:lstStyle/>
                    <a:p>
                      <a:pPr marL="0" algn="l" defTabSz="457200" rtl="0" eaLnBrk="1" latinLnBrk="0" hangingPunct="1"/>
                      <a:r>
                        <a:rPr lang="es-ES" sz="1400">
                          <a:solidFill>
                            <a:schemeClr val="bg1"/>
                          </a:solidFill>
                        </a:rPr>
                        <a:t>2</a:t>
                      </a:r>
                      <a:r>
                        <a:rPr lang="es-419" sz="1400">
                          <a:solidFill>
                            <a:schemeClr val="bg1"/>
                          </a:solidFill>
                        </a:rPr>
                        <a:t>7</a:t>
                      </a:r>
                      <a:endParaRPr lang="es-CO" sz="1400" kern="1200" dirty="0">
                        <a:solidFill>
                          <a:schemeClr val="bg1"/>
                        </a:solidFill>
                        <a:latin typeface="+mn-lt"/>
                        <a:ea typeface="+mn-ea"/>
                        <a:cs typeface="+mn-cs"/>
                      </a:endParaRPr>
                    </a:p>
                  </a:txBody>
                  <a:tcPr>
                    <a:solidFill>
                      <a:srgbClr val="FFC000"/>
                    </a:solidFill>
                  </a:tcPr>
                </a:tc>
                <a:tc>
                  <a:txBody>
                    <a:bodyPr/>
                    <a:lstStyle/>
                    <a:p>
                      <a:pPr marL="0" algn="l" defTabSz="457200" rtl="0" eaLnBrk="1" latinLnBrk="0" hangingPunct="1"/>
                      <a:r>
                        <a:rPr lang="es-ES" sz="1400" kern="1200" dirty="0">
                          <a:solidFill>
                            <a:schemeClr val="bg1"/>
                          </a:solidFill>
                          <a:latin typeface="+mn-lt"/>
                          <a:ea typeface="+mn-ea"/>
                          <a:cs typeface="+mn-cs"/>
                        </a:rPr>
                        <a:t>16</a:t>
                      </a:r>
                      <a:endParaRPr lang="es-CO" sz="1400" kern="1200" dirty="0">
                        <a:solidFill>
                          <a:schemeClr val="bg1"/>
                        </a:solidFill>
                        <a:latin typeface="+mn-lt"/>
                        <a:ea typeface="+mn-ea"/>
                        <a:cs typeface="+mn-cs"/>
                      </a:endParaRPr>
                    </a:p>
                  </a:txBody>
                  <a:tcPr>
                    <a:solidFill>
                      <a:srgbClr val="FFC000"/>
                    </a:solidFill>
                  </a:tcPr>
                </a:tc>
                <a:extLst>
                  <a:ext uri="{0D108BD9-81ED-4DB2-BD59-A6C34878D82A}">
                    <a16:rowId xmlns:a16="http://schemas.microsoft.com/office/drawing/2014/main" val="3376044129"/>
                  </a:ext>
                </a:extLst>
              </a:tr>
              <a:tr h="370840">
                <a:tc>
                  <a:txBody>
                    <a:bodyPr/>
                    <a:lstStyle/>
                    <a:p>
                      <a:r>
                        <a:rPr lang="es-CO" sz="1400" dirty="0">
                          <a:solidFill>
                            <a:schemeClr val="bg1"/>
                          </a:solidFill>
                        </a:rPr>
                        <a:t>1 año</a:t>
                      </a:r>
                    </a:p>
                  </a:txBody>
                  <a:tcPr>
                    <a:solidFill>
                      <a:srgbClr val="C00000"/>
                    </a:solidFill>
                  </a:tcPr>
                </a:tc>
                <a:tc>
                  <a:txBody>
                    <a:bodyPr/>
                    <a:lstStyle/>
                    <a:p>
                      <a:r>
                        <a:rPr lang="es-419" sz="1400" dirty="0">
                          <a:solidFill>
                            <a:schemeClr val="bg1"/>
                          </a:solidFill>
                        </a:rPr>
                        <a:t>12</a:t>
                      </a:r>
                      <a:endParaRPr lang="es-CO" sz="1400" dirty="0">
                        <a:solidFill>
                          <a:schemeClr val="bg1"/>
                        </a:solidFill>
                      </a:endParaRPr>
                    </a:p>
                  </a:txBody>
                  <a:tcPr>
                    <a:solidFill>
                      <a:srgbClr val="C00000"/>
                    </a:solidFill>
                  </a:tcPr>
                </a:tc>
                <a:tc>
                  <a:txBody>
                    <a:bodyPr/>
                    <a:lstStyle/>
                    <a:p>
                      <a:pPr marL="0" algn="l" defTabSz="457200" rtl="0" eaLnBrk="1" latinLnBrk="0" hangingPunct="1"/>
                      <a:r>
                        <a:rPr lang="es-CO" sz="1400">
                          <a:solidFill>
                            <a:schemeClr val="bg1"/>
                          </a:solidFill>
                        </a:rPr>
                        <a:t>1</a:t>
                      </a:r>
                      <a:r>
                        <a:rPr lang="es-419" sz="1400">
                          <a:solidFill>
                            <a:schemeClr val="bg1"/>
                          </a:solidFill>
                        </a:rPr>
                        <a:t>5</a:t>
                      </a:r>
                      <a:endParaRPr lang="es-CO" sz="1400" kern="1200" dirty="0">
                        <a:solidFill>
                          <a:schemeClr val="bg1"/>
                        </a:solidFill>
                        <a:latin typeface="+mn-lt"/>
                        <a:ea typeface="+mn-ea"/>
                        <a:cs typeface="+mn-cs"/>
                      </a:endParaRPr>
                    </a:p>
                  </a:txBody>
                  <a:tcPr>
                    <a:solidFill>
                      <a:srgbClr val="C00000"/>
                    </a:solidFill>
                  </a:tcPr>
                </a:tc>
                <a:tc>
                  <a:txBody>
                    <a:bodyPr/>
                    <a:lstStyle/>
                    <a:p>
                      <a:pPr marL="0" algn="l" defTabSz="457200" rtl="0" eaLnBrk="1" latinLnBrk="0" hangingPunct="1"/>
                      <a:r>
                        <a:rPr lang="es-ES" sz="1400" kern="1200" dirty="0">
                          <a:solidFill>
                            <a:schemeClr val="bg1"/>
                          </a:solidFill>
                          <a:latin typeface="+mn-lt"/>
                          <a:ea typeface="+mn-ea"/>
                          <a:cs typeface="+mn-cs"/>
                        </a:rPr>
                        <a:t>9</a:t>
                      </a:r>
                      <a:endParaRPr lang="es-CO" sz="1400" kern="1200" dirty="0">
                        <a:solidFill>
                          <a:schemeClr val="bg1"/>
                        </a:solidFill>
                        <a:latin typeface="+mn-lt"/>
                        <a:ea typeface="+mn-ea"/>
                        <a:cs typeface="+mn-cs"/>
                      </a:endParaRPr>
                    </a:p>
                  </a:txBody>
                  <a:tcPr>
                    <a:solidFill>
                      <a:srgbClr val="C00000"/>
                    </a:solidFill>
                  </a:tcPr>
                </a:tc>
                <a:extLst>
                  <a:ext uri="{0D108BD9-81ED-4DB2-BD59-A6C34878D82A}">
                    <a16:rowId xmlns:a16="http://schemas.microsoft.com/office/drawing/2014/main" val="2880294123"/>
                  </a:ext>
                </a:extLst>
              </a:tr>
              <a:tr h="370840">
                <a:tc>
                  <a:txBody>
                    <a:bodyPr/>
                    <a:lstStyle/>
                    <a:p>
                      <a:r>
                        <a:rPr lang="es-CO" sz="1400" dirty="0">
                          <a:solidFill>
                            <a:schemeClr val="bg1"/>
                          </a:solidFill>
                        </a:rPr>
                        <a:t>Menos de 1 año</a:t>
                      </a:r>
                    </a:p>
                  </a:txBody>
                  <a:tcPr>
                    <a:solidFill>
                      <a:srgbClr val="0070C0"/>
                    </a:solidFill>
                  </a:tcPr>
                </a:tc>
                <a:tc>
                  <a:txBody>
                    <a:bodyPr/>
                    <a:lstStyle/>
                    <a:p>
                      <a:r>
                        <a:rPr lang="es-419" sz="1400" dirty="0">
                          <a:solidFill>
                            <a:schemeClr val="bg1"/>
                          </a:solidFill>
                        </a:rPr>
                        <a:t>21</a:t>
                      </a:r>
                      <a:endParaRPr lang="es-CO" sz="1400" dirty="0">
                        <a:solidFill>
                          <a:schemeClr val="bg1"/>
                        </a:solidFill>
                      </a:endParaRPr>
                    </a:p>
                  </a:txBody>
                  <a:tcPr>
                    <a:solidFill>
                      <a:srgbClr val="0070C0"/>
                    </a:solidFill>
                  </a:tcPr>
                </a:tc>
                <a:tc>
                  <a:txBody>
                    <a:bodyPr/>
                    <a:lstStyle/>
                    <a:p>
                      <a:pPr marL="0" algn="l" defTabSz="457200" rtl="0" eaLnBrk="1" latinLnBrk="0" hangingPunct="1"/>
                      <a:r>
                        <a:rPr lang="es-CO" sz="1400" dirty="0">
                          <a:solidFill>
                            <a:schemeClr val="bg1"/>
                          </a:solidFill>
                        </a:rPr>
                        <a:t>2</a:t>
                      </a:r>
                      <a:r>
                        <a:rPr lang="es-419" sz="1400" dirty="0">
                          <a:solidFill>
                            <a:schemeClr val="bg1"/>
                          </a:solidFill>
                        </a:rPr>
                        <a:t>0</a:t>
                      </a:r>
                      <a:endParaRPr lang="es-CO" sz="1400" kern="1200" dirty="0">
                        <a:solidFill>
                          <a:schemeClr val="bg1"/>
                        </a:solidFill>
                        <a:latin typeface="+mn-lt"/>
                        <a:ea typeface="+mn-ea"/>
                        <a:cs typeface="+mn-cs"/>
                      </a:endParaRPr>
                    </a:p>
                  </a:txBody>
                  <a:tcPr>
                    <a:solidFill>
                      <a:srgbClr val="0070C0"/>
                    </a:solidFill>
                  </a:tcPr>
                </a:tc>
                <a:tc>
                  <a:txBody>
                    <a:bodyPr/>
                    <a:lstStyle/>
                    <a:p>
                      <a:pPr marL="0" algn="l" defTabSz="457200" rtl="0" eaLnBrk="1" latinLnBrk="0" hangingPunct="1"/>
                      <a:r>
                        <a:rPr lang="es-ES" sz="1400" kern="1200" dirty="0">
                          <a:solidFill>
                            <a:schemeClr val="bg1"/>
                          </a:solidFill>
                          <a:latin typeface="+mn-lt"/>
                          <a:ea typeface="+mn-ea"/>
                          <a:cs typeface="+mn-cs"/>
                        </a:rPr>
                        <a:t>9</a:t>
                      </a:r>
                      <a:endParaRPr lang="es-CO" sz="1400" kern="1200" dirty="0">
                        <a:solidFill>
                          <a:schemeClr val="bg1"/>
                        </a:solidFill>
                        <a:latin typeface="+mn-lt"/>
                        <a:ea typeface="+mn-ea"/>
                        <a:cs typeface="+mn-cs"/>
                      </a:endParaRPr>
                    </a:p>
                  </a:txBody>
                  <a:tcPr>
                    <a:solidFill>
                      <a:srgbClr val="0070C0"/>
                    </a:solidFill>
                  </a:tcPr>
                </a:tc>
                <a:extLst>
                  <a:ext uri="{0D108BD9-81ED-4DB2-BD59-A6C34878D82A}">
                    <a16:rowId xmlns:a16="http://schemas.microsoft.com/office/drawing/2014/main" val="1522683899"/>
                  </a:ext>
                </a:extLst>
              </a:tr>
              <a:tr h="370840">
                <a:tc>
                  <a:txBody>
                    <a:bodyPr/>
                    <a:lstStyle/>
                    <a:p>
                      <a:r>
                        <a:rPr lang="es-419" sz="1400" dirty="0">
                          <a:solidFill>
                            <a:schemeClr val="bg1">
                              <a:lumMod val="10000"/>
                            </a:schemeClr>
                          </a:solidFill>
                        </a:rPr>
                        <a:t>Total</a:t>
                      </a:r>
                      <a:endParaRPr lang="es-CO" sz="1400" dirty="0">
                        <a:solidFill>
                          <a:schemeClr val="bg1">
                            <a:lumMod val="10000"/>
                          </a:schemeClr>
                        </a:solidFill>
                      </a:endParaRPr>
                    </a:p>
                  </a:txBody>
                  <a:tcPr>
                    <a:solidFill>
                      <a:schemeClr val="bg1"/>
                    </a:solidFill>
                  </a:tcPr>
                </a:tc>
                <a:tc>
                  <a:txBody>
                    <a:bodyPr/>
                    <a:lstStyle/>
                    <a:p>
                      <a:r>
                        <a:rPr lang="es-419" sz="1400" dirty="0">
                          <a:solidFill>
                            <a:schemeClr val="bg1">
                              <a:lumMod val="10000"/>
                            </a:schemeClr>
                          </a:solidFill>
                        </a:rPr>
                        <a:t>165</a:t>
                      </a:r>
                      <a:endParaRPr lang="es-CO" sz="1400" dirty="0">
                        <a:solidFill>
                          <a:schemeClr val="bg1">
                            <a:lumMod val="10000"/>
                          </a:schemeClr>
                        </a:solidFill>
                      </a:endParaRPr>
                    </a:p>
                  </a:txBody>
                  <a:tcPr>
                    <a:solidFill>
                      <a:schemeClr val="bg1"/>
                    </a:solidFill>
                  </a:tcPr>
                </a:tc>
                <a:tc>
                  <a:txBody>
                    <a:bodyPr/>
                    <a:lstStyle/>
                    <a:p>
                      <a:pPr marL="0" algn="l" defTabSz="457200" rtl="0" eaLnBrk="1" latinLnBrk="0" hangingPunct="1"/>
                      <a:r>
                        <a:rPr lang="es-419" sz="1400" kern="1200" dirty="0">
                          <a:solidFill>
                            <a:schemeClr val="bg1">
                              <a:lumMod val="10000"/>
                            </a:schemeClr>
                          </a:solidFill>
                          <a:latin typeface="+mn-lt"/>
                          <a:ea typeface="+mn-ea"/>
                          <a:cs typeface="+mn-cs"/>
                        </a:rPr>
                        <a:t>201</a:t>
                      </a:r>
                      <a:endParaRPr lang="es-CO" sz="1400" kern="1200" dirty="0">
                        <a:solidFill>
                          <a:schemeClr val="bg1">
                            <a:lumMod val="10000"/>
                          </a:schemeClr>
                        </a:solidFill>
                        <a:latin typeface="+mn-lt"/>
                        <a:ea typeface="+mn-ea"/>
                        <a:cs typeface="+mn-cs"/>
                      </a:endParaRPr>
                    </a:p>
                  </a:txBody>
                  <a:tcPr>
                    <a:solidFill>
                      <a:schemeClr val="bg1"/>
                    </a:solidFill>
                  </a:tcPr>
                </a:tc>
                <a:tc>
                  <a:txBody>
                    <a:bodyPr/>
                    <a:lstStyle/>
                    <a:p>
                      <a:pPr marL="0" algn="l" defTabSz="457200" rtl="0" eaLnBrk="1" latinLnBrk="0" hangingPunct="1"/>
                      <a:r>
                        <a:rPr lang="es-ES" sz="1400" kern="1200" dirty="0">
                          <a:solidFill>
                            <a:schemeClr val="bg1">
                              <a:lumMod val="10000"/>
                            </a:schemeClr>
                          </a:solidFill>
                          <a:latin typeface="+mn-lt"/>
                          <a:ea typeface="+mn-ea"/>
                          <a:cs typeface="+mn-cs"/>
                        </a:rPr>
                        <a:t>104</a:t>
                      </a:r>
                      <a:endParaRPr lang="es-CO" sz="1400" kern="1200" dirty="0">
                        <a:solidFill>
                          <a:schemeClr val="bg1">
                            <a:lumMod val="10000"/>
                          </a:schemeClr>
                        </a:solidFill>
                        <a:latin typeface="+mn-lt"/>
                        <a:ea typeface="+mn-ea"/>
                        <a:cs typeface="+mn-cs"/>
                      </a:endParaRPr>
                    </a:p>
                  </a:txBody>
                  <a:tcPr>
                    <a:solidFill>
                      <a:schemeClr val="bg1"/>
                    </a:solidFill>
                  </a:tcPr>
                </a:tc>
                <a:extLst>
                  <a:ext uri="{0D108BD9-81ED-4DB2-BD59-A6C34878D82A}">
                    <a16:rowId xmlns:a16="http://schemas.microsoft.com/office/drawing/2014/main" val="3548803766"/>
                  </a:ext>
                </a:extLst>
              </a:tr>
            </a:tbl>
          </a:graphicData>
        </a:graphic>
      </p:graphicFrame>
      <p:sp>
        <p:nvSpPr>
          <p:cNvPr id="4" name="CuadroTexto 3">
            <a:extLst>
              <a:ext uri="{FF2B5EF4-FFF2-40B4-BE49-F238E27FC236}">
                <a16:creationId xmlns:a16="http://schemas.microsoft.com/office/drawing/2014/main" id="{B5663552-04E0-987F-7828-E0AED7449127}"/>
              </a:ext>
            </a:extLst>
          </p:cNvPr>
          <p:cNvSpPr txBox="1"/>
          <p:nvPr/>
        </p:nvSpPr>
        <p:spPr>
          <a:xfrm>
            <a:off x="6094412" y="1284021"/>
            <a:ext cx="1828800" cy="369332"/>
          </a:xfrm>
          <a:prstGeom prst="rect">
            <a:avLst/>
          </a:prstGeom>
          <a:noFill/>
        </p:spPr>
        <p:txBody>
          <a:bodyPr wrap="square" rtlCol="0">
            <a:spAutoFit/>
          </a:bodyPr>
          <a:lstStyle/>
          <a:p>
            <a:pPr algn="l"/>
            <a:r>
              <a:rPr lang="es-419" dirty="0"/>
              <a:t>2023</a:t>
            </a:r>
            <a:endParaRPr lang="es-CO" dirty="0"/>
          </a:p>
        </p:txBody>
      </p:sp>
      <p:pic>
        <p:nvPicPr>
          <p:cNvPr id="3074" name="Picture 2" descr="Gráfico de respuestas de formularios. Título de la pregunta: ¿Cuánto tiempo lleva en la institución?. Número de respuestas: 104 respuestas.">
            <a:extLst>
              <a:ext uri="{FF2B5EF4-FFF2-40B4-BE49-F238E27FC236}">
                <a16:creationId xmlns:a16="http://schemas.microsoft.com/office/drawing/2014/main" id="{6D6A2AD4-6A39-4F20-8FD6-905BE03EF0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0073" y="1653353"/>
            <a:ext cx="4630921" cy="1945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4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a:extLst>
              <a:ext uri="{FF2B5EF4-FFF2-40B4-BE49-F238E27FC236}">
                <a16:creationId xmlns:a16="http://schemas.microsoft.com/office/drawing/2014/main" id="{CDE4B43F-88FC-4301-B384-E7963CFFB53B}"/>
              </a:ext>
            </a:extLst>
          </p:cNvPr>
          <p:cNvSpPr txBox="1">
            <a:spLocks/>
          </p:cNvSpPr>
          <p:nvPr/>
        </p:nvSpPr>
        <p:spPr>
          <a:xfrm>
            <a:off x="1003186" y="861874"/>
            <a:ext cx="7137623" cy="77261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es-ES" sz="3500" dirty="0">
              <a:latin typeface="Arial"/>
              <a:cs typeface="Arial"/>
            </a:endParaRPr>
          </a:p>
          <a:p>
            <a:pPr algn="just"/>
            <a:endParaRPr lang="es-ES" dirty="0">
              <a:solidFill>
                <a:srgbClr val="000000"/>
              </a:solidFill>
            </a:endParaRPr>
          </a:p>
        </p:txBody>
      </p:sp>
      <p:sp>
        <p:nvSpPr>
          <p:cNvPr id="7" name="Subtítulo 2">
            <a:extLst>
              <a:ext uri="{FF2B5EF4-FFF2-40B4-BE49-F238E27FC236}">
                <a16:creationId xmlns:a16="http://schemas.microsoft.com/office/drawing/2014/main" id="{0000BD51-2D0D-4A19-AF47-8588CD2EAE95}"/>
              </a:ext>
            </a:extLst>
          </p:cNvPr>
          <p:cNvSpPr txBox="1">
            <a:spLocks/>
          </p:cNvSpPr>
          <p:nvPr/>
        </p:nvSpPr>
        <p:spPr>
          <a:xfrm>
            <a:off x="1003188" y="672533"/>
            <a:ext cx="7137623" cy="772613"/>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s-ES" sz="4000" b="1" dirty="0">
                <a:solidFill>
                  <a:srgbClr val="F19408"/>
                </a:solidFill>
                <a:latin typeface="Arial"/>
                <a:cs typeface="Arial"/>
              </a:rPr>
              <a:t>¿Qué tanto conoces la institución? </a:t>
            </a:r>
          </a:p>
          <a:p>
            <a:pPr algn="ctr"/>
            <a:endParaRPr lang="es-ES" sz="3500" dirty="0">
              <a:latin typeface="Arial"/>
              <a:cs typeface="Arial"/>
            </a:endParaRPr>
          </a:p>
          <a:p>
            <a:pPr marL="0" indent="0" algn="just">
              <a:buNone/>
            </a:pPr>
            <a:endParaRPr lang="es-ES" dirty="0">
              <a:solidFill>
                <a:srgbClr val="000000"/>
              </a:solidFill>
            </a:endParaRPr>
          </a:p>
        </p:txBody>
      </p:sp>
      <p:graphicFrame>
        <p:nvGraphicFramePr>
          <p:cNvPr id="12" name="Tabla 11">
            <a:extLst>
              <a:ext uri="{FF2B5EF4-FFF2-40B4-BE49-F238E27FC236}">
                <a16:creationId xmlns:a16="http://schemas.microsoft.com/office/drawing/2014/main" id="{922E59FB-4EEC-2F48-91E8-AD72ADA40849}"/>
              </a:ext>
            </a:extLst>
          </p:cNvPr>
          <p:cNvGraphicFramePr>
            <a:graphicFrameLocks noGrp="1"/>
          </p:cNvGraphicFramePr>
          <p:nvPr/>
        </p:nvGraphicFramePr>
        <p:xfrm>
          <a:off x="432737" y="1377428"/>
          <a:ext cx="4050525" cy="2897114"/>
        </p:xfrm>
        <a:graphic>
          <a:graphicData uri="http://schemas.openxmlformats.org/drawingml/2006/table">
            <a:tbl>
              <a:tblPr firstRow="1" bandRow="1">
                <a:tableStyleId>{93296810-A885-4BE3-A3E7-6D5BEEA58F35}</a:tableStyleId>
              </a:tblPr>
              <a:tblGrid>
                <a:gridCol w="1770825">
                  <a:extLst>
                    <a:ext uri="{9D8B030D-6E8A-4147-A177-3AD203B41FA5}">
                      <a16:colId xmlns:a16="http://schemas.microsoft.com/office/drawing/2014/main" val="1299839042"/>
                    </a:ext>
                  </a:extLst>
                </a:gridCol>
                <a:gridCol w="759900">
                  <a:extLst>
                    <a:ext uri="{9D8B030D-6E8A-4147-A177-3AD203B41FA5}">
                      <a16:colId xmlns:a16="http://schemas.microsoft.com/office/drawing/2014/main" val="1045854351"/>
                    </a:ext>
                  </a:extLst>
                </a:gridCol>
                <a:gridCol w="759900">
                  <a:extLst>
                    <a:ext uri="{9D8B030D-6E8A-4147-A177-3AD203B41FA5}">
                      <a16:colId xmlns:a16="http://schemas.microsoft.com/office/drawing/2014/main" val="204465839"/>
                    </a:ext>
                  </a:extLst>
                </a:gridCol>
                <a:gridCol w="759900">
                  <a:extLst>
                    <a:ext uri="{9D8B030D-6E8A-4147-A177-3AD203B41FA5}">
                      <a16:colId xmlns:a16="http://schemas.microsoft.com/office/drawing/2014/main" val="3362940855"/>
                    </a:ext>
                  </a:extLst>
                </a:gridCol>
              </a:tblGrid>
              <a:tr h="336176">
                <a:tc>
                  <a:txBody>
                    <a:bodyPr/>
                    <a:lstStyle/>
                    <a:p>
                      <a:r>
                        <a:rPr lang="es-ES" sz="1200" dirty="0">
                          <a:solidFill>
                            <a:sysClr val="windowText" lastClr="000000"/>
                          </a:solidFill>
                        </a:rPr>
                        <a:t>Variable</a:t>
                      </a:r>
                      <a:endParaRPr lang="es-CO"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419" sz="1200" dirty="0">
                          <a:solidFill>
                            <a:sysClr val="windowText" lastClr="000000"/>
                          </a:solidFill>
                        </a:rPr>
                        <a:t>2021</a:t>
                      </a:r>
                      <a:endParaRPr lang="es-CO"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419" sz="1200" dirty="0">
                          <a:solidFill>
                            <a:sysClr val="windowText" lastClr="000000"/>
                          </a:solidFill>
                        </a:rPr>
                        <a:t>2022</a:t>
                      </a:r>
                      <a:endParaRPr lang="es-CO"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1200" dirty="0">
                          <a:solidFill>
                            <a:sysClr val="windowText" lastClr="000000"/>
                          </a:solidFill>
                        </a:rPr>
                        <a:t>2023</a:t>
                      </a:r>
                      <a:endParaRPr lang="es-CO"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28336"/>
                  </a:ext>
                </a:extLst>
              </a:tr>
              <a:tr h="426581">
                <a:tc>
                  <a:txBody>
                    <a:bodyPr/>
                    <a:lstStyle/>
                    <a:p>
                      <a:r>
                        <a:rPr lang="es-ES" sz="1200" dirty="0">
                          <a:solidFill>
                            <a:schemeClr val="bg1"/>
                          </a:solidFill>
                        </a:rPr>
                        <a:t>Conozco lo necesario </a:t>
                      </a:r>
                    </a:p>
                  </a:txBody>
                  <a:tcPr>
                    <a:lnT w="12700" cap="flat" cmpd="sng" algn="ctr">
                      <a:solidFill>
                        <a:schemeClr val="tx1"/>
                      </a:solidFill>
                      <a:prstDash val="solid"/>
                      <a:round/>
                      <a:headEnd type="none" w="med" len="med"/>
                      <a:tailEnd type="none" w="med" len="med"/>
                    </a:lnT>
                    <a:solidFill>
                      <a:srgbClr val="C00000"/>
                    </a:solidFill>
                  </a:tcPr>
                </a:tc>
                <a:tc>
                  <a:txBody>
                    <a:bodyPr/>
                    <a:lstStyle/>
                    <a:p>
                      <a:r>
                        <a:rPr lang="es-419" sz="1200" dirty="0">
                          <a:solidFill>
                            <a:schemeClr val="bg1"/>
                          </a:solidFill>
                        </a:rPr>
                        <a:t>93</a:t>
                      </a:r>
                      <a:endParaRPr lang="es-CO" sz="1200" dirty="0">
                        <a:solidFill>
                          <a:schemeClr val="bg1"/>
                        </a:solidFill>
                      </a:endParaRPr>
                    </a:p>
                  </a:txBody>
                  <a:tcPr>
                    <a:lnT w="12700" cap="flat" cmpd="sng" algn="ctr">
                      <a:solidFill>
                        <a:schemeClr val="tx1"/>
                      </a:solidFill>
                      <a:prstDash val="solid"/>
                      <a:round/>
                      <a:headEnd type="none" w="med" len="med"/>
                      <a:tailEnd type="none" w="med" len="med"/>
                    </a:lnT>
                    <a:solidFill>
                      <a:srgbClr val="C00000"/>
                    </a:solidFill>
                  </a:tcPr>
                </a:tc>
                <a:tc>
                  <a:txBody>
                    <a:bodyPr/>
                    <a:lstStyle/>
                    <a:p>
                      <a:r>
                        <a:rPr lang="es-419" sz="1200" dirty="0">
                          <a:solidFill>
                            <a:schemeClr val="bg1"/>
                          </a:solidFill>
                        </a:rPr>
                        <a:t>108	</a:t>
                      </a:r>
                      <a:endParaRPr lang="es-CO" sz="1200" dirty="0">
                        <a:solidFill>
                          <a:schemeClr val="bg1"/>
                        </a:solidFill>
                      </a:endParaRPr>
                    </a:p>
                  </a:txBody>
                  <a:tcPr>
                    <a:lnT w="12700" cap="flat" cmpd="sng" algn="ctr">
                      <a:solidFill>
                        <a:schemeClr val="tx1"/>
                      </a:solidFill>
                      <a:prstDash val="solid"/>
                      <a:round/>
                      <a:headEnd type="none" w="med" len="med"/>
                      <a:tailEnd type="none" w="med" len="med"/>
                    </a:lnT>
                    <a:solidFill>
                      <a:srgbClr val="C00000"/>
                    </a:solidFill>
                  </a:tcPr>
                </a:tc>
                <a:tc>
                  <a:txBody>
                    <a:bodyPr/>
                    <a:lstStyle/>
                    <a:p>
                      <a:r>
                        <a:rPr lang="es-ES" sz="1200" dirty="0">
                          <a:solidFill>
                            <a:schemeClr val="bg1"/>
                          </a:solidFill>
                        </a:rPr>
                        <a:t>55</a:t>
                      </a:r>
                      <a:endParaRPr lang="es-CO" sz="1200" dirty="0">
                        <a:solidFill>
                          <a:schemeClr val="bg1"/>
                        </a:solidFill>
                      </a:endParaRPr>
                    </a:p>
                  </a:txBody>
                  <a:tcPr>
                    <a:lnT w="12700" cap="flat" cmpd="sng" algn="ctr">
                      <a:solidFill>
                        <a:schemeClr val="tx1"/>
                      </a:solidFill>
                      <a:prstDash val="solid"/>
                      <a:round/>
                      <a:headEnd type="none" w="med" len="med"/>
                      <a:tailEnd type="none" w="med" len="med"/>
                    </a:lnT>
                    <a:solidFill>
                      <a:srgbClr val="C00000"/>
                    </a:solidFill>
                  </a:tcPr>
                </a:tc>
                <a:extLst>
                  <a:ext uri="{0D108BD9-81ED-4DB2-BD59-A6C34878D82A}">
                    <a16:rowId xmlns:a16="http://schemas.microsoft.com/office/drawing/2014/main" val="3388893329"/>
                  </a:ext>
                </a:extLst>
              </a:tr>
              <a:tr h="426581">
                <a:tc>
                  <a:txBody>
                    <a:bodyPr/>
                    <a:lstStyle/>
                    <a:p>
                      <a:r>
                        <a:rPr lang="es-ES" sz="1200" dirty="0">
                          <a:solidFill>
                            <a:schemeClr val="bg1"/>
                          </a:solidFill>
                        </a:rPr>
                        <a:t>Conozco muy bien la I.U. </a:t>
                      </a:r>
                      <a:endParaRPr lang="es-CO" sz="1200" dirty="0">
                        <a:solidFill>
                          <a:schemeClr val="bg1"/>
                        </a:solidFill>
                      </a:endParaRPr>
                    </a:p>
                  </a:txBody>
                  <a:tcPr>
                    <a:solidFill>
                      <a:srgbClr val="0070C0"/>
                    </a:solidFill>
                  </a:tcPr>
                </a:tc>
                <a:tc>
                  <a:txBody>
                    <a:bodyPr/>
                    <a:lstStyle/>
                    <a:p>
                      <a:r>
                        <a:rPr lang="es-419" sz="1200" dirty="0">
                          <a:solidFill>
                            <a:schemeClr val="bg1"/>
                          </a:solidFill>
                        </a:rPr>
                        <a:t>68</a:t>
                      </a:r>
                      <a:endParaRPr lang="es-CO" sz="1200" dirty="0">
                        <a:solidFill>
                          <a:schemeClr val="bg1"/>
                        </a:solidFill>
                      </a:endParaRPr>
                    </a:p>
                  </a:txBody>
                  <a:tcPr>
                    <a:solidFill>
                      <a:srgbClr val="0070C0"/>
                    </a:solidFill>
                  </a:tcPr>
                </a:tc>
                <a:tc>
                  <a:txBody>
                    <a:bodyPr/>
                    <a:lstStyle/>
                    <a:p>
                      <a:r>
                        <a:rPr lang="es-419" sz="1200" dirty="0">
                          <a:solidFill>
                            <a:schemeClr val="bg1"/>
                          </a:solidFill>
                        </a:rPr>
                        <a:t>85</a:t>
                      </a:r>
                      <a:endParaRPr lang="es-CO" sz="1200" dirty="0">
                        <a:solidFill>
                          <a:schemeClr val="bg1"/>
                        </a:solidFill>
                      </a:endParaRPr>
                    </a:p>
                  </a:txBody>
                  <a:tcPr>
                    <a:solidFill>
                      <a:srgbClr val="0070C0"/>
                    </a:solidFill>
                  </a:tcPr>
                </a:tc>
                <a:tc>
                  <a:txBody>
                    <a:bodyPr/>
                    <a:lstStyle/>
                    <a:p>
                      <a:r>
                        <a:rPr lang="es-ES" sz="1200" dirty="0">
                          <a:solidFill>
                            <a:schemeClr val="bg1"/>
                          </a:solidFill>
                        </a:rPr>
                        <a:t>45</a:t>
                      </a:r>
                      <a:endParaRPr lang="es-CO" sz="1200" dirty="0">
                        <a:solidFill>
                          <a:schemeClr val="bg1"/>
                        </a:solidFill>
                      </a:endParaRPr>
                    </a:p>
                  </a:txBody>
                  <a:tcPr>
                    <a:solidFill>
                      <a:srgbClr val="0070C0"/>
                    </a:solidFill>
                  </a:tcPr>
                </a:tc>
                <a:extLst>
                  <a:ext uri="{0D108BD9-81ED-4DB2-BD59-A6C34878D82A}">
                    <a16:rowId xmlns:a16="http://schemas.microsoft.com/office/drawing/2014/main" val="2654258660"/>
                  </a:ext>
                </a:extLst>
              </a:tr>
              <a:tr h="426581">
                <a:tc>
                  <a:txBody>
                    <a:bodyPr/>
                    <a:lstStyle/>
                    <a:p>
                      <a:r>
                        <a:rPr lang="es-ES" sz="1200" dirty="0">
                          <a:solidFill>
                            <a:schemeClr val="bg1"/>
                          </a:solidFill>
                        </a:rPr>
                        <a:t>Sé poco de la institución</a:t>
                      </a:r>
                      <a:endParaRPr lang="es-CO" sz="1200" dirty="0">
                        <a:solidFill>
                          <a:schemeClr val="bg1"/>
                        </a:solidFill>
                      </a:endParaRPr>
                    </a:p>
                  </a:txBody>
                  <a:tcPr>
                    <a:solidFill>
                      <a:srgbClr val="EDBF47"/>
                    </a:solidFill>
                  </a:tcPr>
                </a:tc>
                <a:tc>
                  <a:txBody>
                    <a:bodyPr/>
                    <a:lstStyle/>
                    <a:p>
                      <a:r>
                        <a:rPr lang="es-419" sz="1200" dirty="0">
                          <a:solidFill>
                            <a:schemeClr val="bg1"/>
                          </a:solidFill>
                        </a:rPr>
                        <a:t>21</a:t>
                      </a:r>
                      <a:endParaRPr lang="es-CO" sz="1200" dirty="0">
                        <a:solidFill>
                          <a:schemeClr val="bg1"/>
                        </a:solidFill>
                      </a:endParaRPr>
                    </a:p>
                  </a:txBody>
                  <a:tcPr>
                    <a:solidFill>
                      <a:srgbClr val="EDBF47"/>
                    </a:solidFill>
                  </a:tcPr>
                </a:tc>
                <a:tc>
                  <a:txBody>
                    <a:bodyPr/>
                    <a:lstStyle/>
                    <a:p>
                      <a:r>
                        <a:rPr lang="es-419" sz="1200" dirty="0">
                          <a:solidFill>
                            <a:schemeClr val="bg1"/>
                          </a:solidFill>
                        </a:rPr>
                        <a:t>8</a:t>
                      </a:r>
                      <a:endParaRPr lang="es-CO" sz="1200" dirty="0">
                        <a:solidFill>
                          <a:schemeClr val="bg1"/>
                        </a:solidFill>
                      </a:endParaRPr>
                    </a:p>
                  </a:txBody>
                  <a:tcPr>
                    <a:solidFill>
                      <a:srgbClr val="EDBF47"/>
                    </a:solidFill>
                  </a:tcPr>
                </a:tc>
                <a:tc>
                  <a:txBody>
                    <a:bodyPr/>
                    <a:lstStyle/>
                    <a:p>
                      <a:r>
                        <a:rPr lang="es-ES" sz="1200" dirty="0">
                          <a:solidFill>
                            <a:schemeClr val="bg1"/>
                          </a:solidFill>
                        </a:rPr>
                        <a:t>4</a:t>
                      </a:r>
                      <a:endParaRPr lang="es-CO" sz="1200" dirty="0">
                        <a:solidFill>
                          <a:schemeClr val="bg1"/>
                        </a:solidFill>
                      </a:endParaRPr>
                    </a:p>
                  </a:txBody>
                  <a:tcPr>
                    <a:solidFill>
                      <a:srgbClr val="EDBF47"/>
                    </a:solidFill>
                  </a:tcPr>
                </a:tc>
                <a:extLst>
                  <a:ext uri="{0D108BD9-81ED-4DB2-BD59-A6C34878D82A}">
                    <a16:rowId xmlns:a16="http://schemas.microsoft.com/office/drawing/2014/main" val="2931921261"/>
                  </a:ext>
                </a:extLst>
              </a:tr>
              <a:tr h="336176">
                <a:tc>
                  <a:txBody>
                    <a:bodyPr/>
                    <a:lstStyle/>
                    <a:p>
                      <a:r>
                        <a:rPr lang="es-CO" sz="1200" dirty="0">
                          <a:solidFill>
                            <a:schemeClr val="bg1"/>
                          </a:solidFill>
                        </a:rPr>
                        <a:t>No se casi nada</a:t>
                      </a:r>
                    </a:p>
                  </a:txBody>
                  <a:tcPr>
                    <a:solidFill>
                      <a:srgbClr val="00B050"/>
                    </a:solidFill>
                  </a:tcPr>
                </a:tc>
                <a:tc>
                  <a:txBody>
                    <a:bodyPr/>
                    <a:lstStyle/>
                    <a:p>
                      <a:r>
                        <a:rPr lang="es-CO" sz="1200" dirty="0">
                          <a:solidFill>
                            <a:schemeClr val="bg1"/>
                          </a:solidFill>
                        </a:rPr>
                        <a:t>0</a:t>
                      </a:r>
                    </a:p>
                  </a:txBody>
                  <a:tcPr>
                    <a:solidFill>
                      <a:srgbClr val="00B050"/>
                    </a:solidFill>
                  </a:tcPr>
                </a:tc>
                <a:tc>
                  <a:txBody>
                    <a:bodyPr/>
                    <a:lstStyle/>
                    <a:p>
                      <a:r>
                        <a:rPr lang="es-419" sz="1200" dirty="0">
                          <a:solidFill>
                            <a:schemeClr val="bg1"/>
                          </a:solidFill>
                        </a:rPr>
                        <a:t>0</a:t>
                      </a:r>
                      <a:endParaRPr lang="es-CO" sz="1200" dirty="0">
                        <a:solidFill>
                          <a:schemeClr val="bg1"/>
                        </a:solidFill>
                      </a:endParaRPr>
                    </a:p>
                  </a:txBody>
                  <a:tcPr>
                    <a:solidFill>
                      <a:srgbClr val="00B050"/>
                    </a:solidFill>
                  </a:tcPr>
                </a:tc>
                <a:tc>
                  <a:txBody>
                    <a:bodyPr/>
                    <a:lstStyle/>
                    <a:p>
                      <a:r>
                        <a:rPr lang="es-ES" sz="1200" dirty="0">
                          <a:solidFill>
                            <a:schemeClr val="bg1"/>
                          </a:solidFill>
                        </a:rPr>
                        <a:t>-</a:t>
                      </a:r>
                      <a:endParaRPr lang="es-CO" sz="1200" dirty="0">
                        <a:solidFill>
                          <a:schemeClr val="bg1"/>
                        </a:solidFill>
                      </a:endParaRPr>
                    </a:p>
                  </a:txBody>
                  <a:tcPr>
                    <a:solidFill>
                      <a:srgbClr val="00B050"/>
                    </a:solidFill>
                  </a:tcPr>
                </a:tc>
                <a:extLst>
                  <a:ext uri="{0D108BD9-81ED-4DB2-BD59-A6C34878D82A}">
                    <a16:rowId xmlns:a16="http://schemas.microsoft.com/office/drawing/2014/main" val="2880294123"/>
                  </a:ext>
                </a:extLst>
              </a:tr>
              <a:tr h="426581">
                <a:tc>
                  <a:txBody>
                    <a:bodyPr/>
                    <a:lstStyle/>
                    <a:p>
                      <a:r>
                        <a:rPr lang="es-CO" sz="1200" dirty="0">
                          <a:solidFill>
                            <a:schemeClr val="bg1"/>
                          </a:solidFill>
                        </a:rPr>
                        <a:t>No me interesa saber</a:t>
                      </a:r>
                    </a:p>
                  </a:txBody>
                  <a:tcPr>
                    <a:solidFill>
                      <a:srgbClr val="7030A0"/>
                    </a:solidFill>
                  </a:tcPr>
                </a:tc>
                <a:tc>
                  <a:txBody>
                    <a:bodyPr/>
                    <a:lstStyle/>
                    <a:p>
                      <a:r>
                        <a:rPr lang="es-CO" sz="1200" dirty="0">
                          <a:solidFill>
                            <a:schemeClr val="bg1"/>
                          </a:solidFill>
                        </a:rPr>
                        <a:t>0</a:t>
                      </a:r>
                    </a:p>
                  </a:txBody>
                  <a:tcPr>
                    <a:solidFill>
                      <a:srgbClr val="7030A0"/>
                    </a:solidFill>
                  </a:tcPr>
                </a:tc>
                <a:tc>
                  <a:txBody>
                    <a:bodyPr/>
                    <a:lstStyle/>
                    <a:p>
                      <a:r>
                        <a:rPr lang="es-419" sz="1200" dirty="0">
                          <a:solidFill>
                            <a:schemeClr val="bg1"/>
                          </a:solidFill>
                        </a:rPr>
                        <a:t>0</a:t>
                      </a:r>
                      <a:endParaRPr lang="es-CO" sz="1200" dirty="0">
                        <a:solidFill>
                          <a:schemeClr val="bg1"/>
                        </a:solidFill>
                      </a:endParaRPr>
                    </a:p>
                  </a:txBody>
                  <a:tcPr>
                    <a:solidFill>
                      <a:srgbClr val="7030A0"/>
                    </a:solidFill>
                  </a:tcPr>
                </a:tc>
                <a:tc>
                  <a:txBody>
                    <a:bodyPr/>
                    <a:lstStyle/>
                    <a:p>
                      <a:r>
                        <a:rPr lang="es-ES" sz="1200" dirty="0">
                          <a:solidFill>
                            <a:schemeClr val="bg1"/>
                          </a:solidFill>
                        </a:rPr>
                        <a:t>-</a:t>
                      </a:r>
                      <a:endParaRPr lang="es-CO" sz="1200" dirty="0">
                        <a:solidFill>
                          <a:schemeClr val="bg1"/>
                        </a:solidFill>
                      </a:endParaRPr>
                    </a:p>
                  </a:txBody>
                  <a:tcPr>
                    <a:solidFill>
                      <a:srgbClr val="7030A0"/>
                    </a:solidFill>
                  </a:tcPr>
                </a:tc>
                <a:extLst>
                  <a:ext uri="{0D108BD9-81ED-4DB2-BD59-A6C34878D82A}">
                    <a16:rowId xmlns:a16="http://schemas.microsoft.com/office/drawing/2014/main" val="1522683899"/>
                  </a:ext>
                </a:extLst>
              </a:tr>
              <a:tr h="426581">
                <a:tc>
                  <a:txBody>
                    <a:bodyPr/>
                    <a:lstStyle/>
                    <a:p>
                      <a:r>
                        <a:rPr lang="es-ES" sz="1200" dirty="0">
                          <a:solidFill>
                            <a:schemeClr val="bg1"/>
                          </a:solidFill>
                        </a:rPr>
                        <a:t>Total</a:t>
                      </a:r>
                      <a:endParaRPr lang="es-CO" sz="1200" dirty="0">
                        <a:solidFill>
                          <a:schemeClr val="bg1"/>
                        </a:solidFill>
                      </a:endParaRPr>
                    </a:p>
                  </a:txBody>
                  <a:tcPr>
                    <a:solidFill>
                      <a:schemeClr val="accent3">
                        <a:lumMod val="60000"/>
                        <a:lumOff val="40000"/>
                      </a:schemeClr>
                    </a:solidFill>
                  </a:tcPr>
                </a:tc>
                <a:tc>
                  <a:txBody>
                    <a:bodyPr/>
                    <a:lstStyle/>
                    <a:p>
                      <a:r>
                        <a:rPr lang="es-ES" sz="1200" dirty="0">
                          <a:solidFill>
                            <a:schemeClr val="bg1"/>
                          </a:solidFill>
                        </a:rPr>
                        <a:t>165</a:t>
                      </a:r>
                      <a:endParaRPr lang="es-CO" sz="1200" dirty="0">
                        <a:solidFill>
                          <a:schemeClr val="bg1"/>
                        </a:solidFill>
                      </a:endParaRPr>
                    </a:p>
                  </a:txBody>
                  <a:tcPr>
                    <a:solidFill>
                      <a:schemeClr val="accent3">
                        <a:lumMod val="60000"/>
                        <a:lumOff val="40000"/>
                      </a:schemeClr>
                    </a:solidFill>
                  </a:tcPr>
                </a:tc>
                <a:tc>
                  <a:txBody>
                    <a:bodyPr/>
                    <a:lstStyle/>
                    <a:p>
                      <a:r>
                        <a:rPr lang="es-ES" sz="1200" dirty="0">
                          <a:solidFill>
                            <a:schemeClr val="bg1"/>
                          </a:solidFill>
                        </a:rPr>
                        <a:t>201</a:t>
                      </a:r>
                      <a:endParaRPr lang="es-CO" sz="1200" dirty="0">
                        <a:solidFill>
                          <a:schemeClr val="bg1"/>
                        </a:solidFill>
                      </a:endParaRPr>
                    </a:p>
                  </a:txBody>
                  <a:tcPr>
                    <a:solidFill>
                      <a:schemeClr val="accent3">
                        <a:lumMod val="60000"/>
                        <a:lumOff val="40000"/>
                      </a:schemeClr>
                    </a:solidFill>
                  </a:tcPr>
                </a:tc>
                <a:tc>
                  <a:txBody>
                    <a:bodyPr/>
                    <a:lstStyle/>
                    <a:p>
                      <a:r>
                        <a:rPr lang="es-ES" sz="1200" dirty="0">
                          <a:solidFill>
                            <a:schemeClr val="bg1"/>
                          </a:solidFill>
                        </a:rPr>
                        <a:t>104</a:t>
                      </a:r>
                      <a:endParaRPr lang="es-CO" sz="1200" dirty="0">
                        <a:solidFill>
                          <a:schemeClr val="bg1"/>
                        </a:solidFill>
                      </a:endParaRPr>
                    </a:p>
                  </a:txBody>
                  <a:tcPr>
                    <a:solidFill>
                      <a:schemeClr val="accent3">
                        <a:lumMod val="60000"/>
                        <a:lumOff val="40000"/>
                      </a:schemeClr>
                    </a:solidFill>
                  </a:tcPr>
                </a:tc>
                <a:extLst>
                  <a:ext uri="{0D108BD9-81ED-4DB2-BD59-A6C34878D82A}">
                    <a16:rowId xmlns:a16="http://schemas.microsoft.com/office/drawing/2014/main" val="2654460048"/>
                  </a:ext>
                </a:extLst>
              </a:tr>
            </a:tbl>
          </a:graphicData>
        </a:graphic>
      </p:graphicFrame>
      <p:sp>
        <p:nvSpPr>
          <p:cNvPr id="13" name="CuadroTexto 12">
            <a:extLst>
              <a:ext uri="{FF2B5EF4-FFF2-40B4-BE49-F238E27FC236}">
                <a16:creationId xmlns:a16="http://schemas.microsoft.com/office/drawing/2014/main" id="{5D967F03-FA1E-AA4B-6ED2-AA64F46701E2}"/>
              </a:ext>
            </a:extLst>
          </p:cNvPr>
          <p:cNvSpPr txBox="1"/>
          <p:nvPr/>
        </p:nvSpPr>
        <p:spPr>
          <a:xfrm>
            <a:off x="6088063" y="1260480"/>
            <a:ext cx="4572000" cy="369332"/>
          </a:xfrm>
          <a:prstGeom prst="rect">
            <a:avLst/>
          </a:prstGeom>
          <a:noFill/>
        </p:spPr>
        <p:txBody>
          <a:bodyPr wrap="square">
            <a:spAutoFit/>
          </a:bodyPr>
          <a:lstStyle/>
          <a:p>
            <a:r>
              <a:rPr lang="es-419" sz="1800" dirty="0">
                <a:solidFill>
                  <a:sysClr val="windowText" lastClr="000000"/>
                </a:solidFill>
              </a:rPr>
              <a:t>2023</a:t>
            </a:r>
            <a:endParaRPr lang="es-CO" dirty="0"/>
          </a:p>
        </p:txBody>
      </p:sp>
      <p:pic>
        <p:nvPicPr>
          <p:cNvPr id="4098" name="Picture 2" descr="Gráfico de respuestas de formularios. Título de la pregunta: ¿Qué tanto conoce la institución?. Número de respuestas: 104 respuestas.">
            <a:extLst>
              <a:ext uri="{FF2B5EF4-FFF2-40B4-BE49-F238E27FC236}">
                <a16:creationId xmlns:a16="http://schemas.microsoft.com/office/drawing/2014/main" id="{6E1A784F-D68E-4860-8EB2-0CB9B15F23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1158" y="1775791"/>
            <a:ext cx="4224546" cy="1774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9388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a:extLst>
              <a:ext uri="{FF2B5EF4-FFF2-40B4-BE49-F238E27FC236}">
                <a16:creationId xmlns:a16="http://schemas.microsoft.com/office/drawing/2014/main" id="{CDE4B43F-88FC-4301-B384-E7963CFFB53B}"/>
              </a:ext>
            </a:extLst>
          </p:cNvPr>
          <p:cNvSpPr txBox="1">
            <a:spLocks/>
          </p:cNvSpPr>
          <p:nvPr/>
        </p:nvSpPr>
        <p:spPr>
          <a:xfrm>
            <a:off x="1003186" y="861874"/>
            <a:ext cx="7137623" cy="77261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es-ES" sz="3500" dirty="0">
              <a:latin typeface="Arial"/>
              <a:cs typeface="Arial"/>
            </a:endParaRPr>
          </a:p>
          <a:p>
            <a:pPr algn="just"/>
            <a:endParaRPr lang="es-ES" b="1" dirty="0">
              <a:solidFill>
                <a:srgbClr val="000000"/>
              </a:solidFill>
            </a:endParaRPr>
          </a:p>
        </p:txBody>
      </p:sp>
      <p:sp>
        <p:nvSpPr>
          <p:cNvPr id="7" name="Subtítulo 2">
            <a:extLst>
              <a:ext uri="{FF2B5EF4-FFF2-40B4-BE49-F238E27FC236}">
                <a16:creationId xmlns:a16="http://schemas.microsoft.com/office/drawing/2014/main" id="{0000BD51-2D0D-4A19-AF47-8588CD2EAE95}"/>
              </a:ext>
            </a:extLst>
          </p:cNvPr>
          <p:cNvSpPr txBox="1">
            <a:spLocks/>
          </p:cNvSpPr>
          <p:nvPr/>
        </p:nvSpPr>
        <p:spPr>
          <a:xfrm>
            <a:off x="578593" y="616213"/>
            <a:ext cx="8171270" cy="82409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s-ES" sz="2400" b="1" dirty="0">
                <a:solidFill>
                  <a:srgbClr val="F19408"/>
                </a:solidFill>
                <a:latin typeface="Arial"/>
                <a:cs typeface="Arial"/>
              </a:rPr>
              <a:t>¿Qué le parece importante conocer de la institución?</a:t>
            </a:r>
            <a:endParaRPr lang="es-ES" sz="2000" dirty="0">
              <a:solidFill>
                <a:srgbClr val="000000"/>
              </a:solidFill>
            </a:endParaRPr>
          </a:p>
        </p:txBody>
      </p:sp>
      <p:sp>
        <p:nvSpPr>
          <p:cNvPr id="4" name="CuadroTexto 3">
            <a:extLst>
              <a:ext uri="{FF2B5EF4-FFF2-40B4-BE49-F238E27FC236}">
                <a16:creationId xmlns:a16="http://schemas.microsoft.com/office/drawing/2014/main" id="{9CC49AC4-3BFE-4F46-A93B-13FB674C8DE2}"/>
              </a:ext>
            </a:extLst>
          </p:cNvPr>
          <p:cNvSpPr txBox="1"/>
          <p:nvPr/>
        </p:nvSpPr>
        <p:spPr>
          <a:xfrm>
            <a:off x="801185" y="1063514"/>
            <a:ext cx="4398579" cy="369332"/>
          </a:xfrm>
          <a:prstGeom prst="rect">
            <a:avLst/>
          </a:prstGeom>
          <a:noFill/>
        </p:spPr>
        <p:txBody>
          <a:bodyPr wrap="square" rtlCol="0">
            <a:spAutoFit/>
          </a:bodyPr>
          <a:lstStyle/>
          <a:p>
            <a:r>
              <a:rPr lang="es-CO" dirty="0"/>
              <a:t>*Se podían seleccionar varias respuestas</a:t>
            </a:r>
          </a:p>
        </p:txBody>
      </p:sp>
      <p:sp>
        <p:nvSpPr>
          <p:cNvPr id="11" name="CuadroTexto 10">
            <a:extLst>
              <a:ext uri="{FF2B5EF4-FFF2-40B4-BE49-F238E27FC236}">
                <a16:creationId xmlns:a16="http://schemas.microsoft.com/office/drawing/2014/main" id="{0EC39339-531A-9084-FDDE-CB61DD0949D7}"/>
              </a:ext>
            </a:extLst>
          </p:cNvPr>
          <p:cNvSpPr txBox="1"/>
          <p:nvPr/>
        </p:nvSpPr>
        <p:spPr>
          <a:xfrm>
            <a:off x="2286000" y="2387084"/>
            <a:ext cx="4572000" cy="369332"/>
          </a:xfrm>
          <a:prstGeom prst="rect">
            <a:avLst/>
          </a:prstGeom>
          <a:noFill/>
        </p:spPr>
        <p:txBody>
          <a:bodyPr wrap="square">
            <a:spAutoFit/>
          </a:bodyPr>
          <a:lstStyle/>
          <a:p>
            <a:endParaRPr lang="es-CO" dirty="0"/>
          </a:p>
        </p:txBody>
      </p:sp>
      <p:sp>
        <p:nvSpPr>
          <p:cNvPr id="8" name="CuadroTexto 7">
            <a:extLst>
              <a:ext uri="{FF2B5EF4-FFF2-40B4-BE49-F238E27FC236}">
                <a16:creationId xmlns:a16="http://schemas.microsoft.com/office/drawing/2014/main" id="{8707F4C6-38D2-B91E-5CAE-BB0E37F36F82}"/>
              </a:ext>
            </a:extLst>
          </p:cNvPr>
          <p:cNvSpPr txBox="1"/>
          <p:nvPr/>
        </p:nvSpPr>
        <p:spPr>
          <a:xfrm>
            <a:off x="2286000" y="2387084"/>
            <a:ext cx="4572000" cy="369332"/>
          </a:xfrm>
          <a:prstGeom prst="rect">
            <a:avLst/>
          </a:prstGeom>
          <a:noFill/>
        </p:spPr>
        <p:txBody>
          <a:bodyPr wrap="square">
            <a:spAutoFit/>
          </a:bodyPr>
          <a:lstStyle/>
          <a:p>
            <a:endParaRPr lang="es-CO" dirty="0"/>
          </a:p>
        </p:txBody>
      </p:sp>
      <p:sp>
        <p:nvSpPr>
          <p:cNvPr id="12" name="CuadroTexto 11">
            <a:extLst>
              <a:ext uri="{FF2B5EF4-FFF2-40B4-BE49-F238E27FC236}">
                <a16:creationId xmlns:a16="http://schemas.microsoft.com/office/drawing/2014/main" id="{9D527883-AC1F-0AA8-DFAF-9EF8F439453F}"/>
              </a:ext>
            </a:extLst>
          </p:cNvPr>
          <p:cNvSpPr txBox="1"/>
          <p:nvPr/>
        </p:nvSpPr>
        <p:spPr>
          <a:xfrm>
            <a:off x="2286000" y="2387084"/>
            <a:ext cx="4572000" cy="369332"/>
          </a:xfrm>
          <a:prstGeom prst="rect">
            <a:avLst/>
          </a:prstGeom>
          <a:noFill/>
        </p:spPr>
        <p:txBody>
          <a:bodyPr wrap="square">
            <a:spAutoFit/>
          </a:bodyPr>
          <a:lstStyle/>
          <a:p>
            <a:endParaRPr lang="es-CO" dirty="0"/>
          </a:p>
        </p:txBody>
      </p:sp>
      <p:pic>
        <p:nvPicPr>
          <p:cNvPr id="5122" name="Picture 2" descr="Gráfico de respuestas de formularios. Título de la pregunta: ¿Qué le parece importante conocer de la institución?. Número de respuestas: 104 respuestas.">
            <a:extLst>
              <a:ext uri="{FF2B5EF4-FFF2-40B4-BE49-F238E27FC236}">
                <a16:creationId xmlns:a16="http://schemas.microsoft.com/office/drawing/2014/main" id="{3A64FAF0-641F-4AE7-9DC8-82103BBD0F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723" y="1361044"/>
            <a:ext cx="6547580" cy="3108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7679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a:extLst>
              <a:ext uri="{FF2B5EF4-FFF2-40B4-BE49-F238E27FC236}">
                <a16:creationId xmlns:a16="http://schemas.microsoft.com/office/drawing/2014/main" id="{CDE4B43F-88FC-4301-B384-E7963CFFB53B}"/>
              </a:ext>
            </a:extLst>
          </p:cNvPr>
          <p:cNvSpPr txBox="1">
            <a:spLocks/>
          </p:cNvSpPr>
          <p:nvPr/>
        </p:nvSpPr>
        <p:spPr>
          <a:xfrm>
            <a:off x="1003186" y="861874"/>
            <a:ext cx="7137623" cy="77261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es-ES" sz="3500" dirty="0">
              <a:latin typeface="Arial"/>
              <a:cs typeface="Arial"/>
            </a:endParaRPr>
          </a:p>
          <a:p>
            <a:pPr algn="just"/>
            <a:endParaRPr lang="es-ES" dirty="0">
              <a:solidFill>
                <a:srgbClr val="000000"/>
              </a:solidFill>
            </a:endParaRPr>
          </a:p>
        </p:txBody>
      </p:sp>
      <p:sp>
        <p:nvSpPr>
          <p:cNvPr id="7" name="Subtítulo 2">
            <a:extLst>
              <a:ext uri="{FF2B5EF4-FFF2-40B4-BE49-F238E27FC236}">
                <a16:creationId xmlns:a16="http://schemas.microsoft.com/office/drawing/2014/main" id="{0000BD51-2D0D-4A19-AF47-8588CD2EAE95}"/>
              </a:ext>
            </a:extLst>
          </p:cNvPr>
          <p:cNvSpPr txBox="1">
            <a:spLocks/>
          </p:cNvSpPr>
          <p:nvPr/>
        </p:nvSpPr>
        <p:spPr>
          <a:xfrm>
            <a:off x="1003188" y="672533"/>
            <a:ext cx="7137623" cy="772613"/>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s-ES" sz="4000" b="1" dirty="0">
                <a:solidFill>
                  <a:srgbClr val="F19408"/>
                </a:solidFill>
                <a:latin typeface="Arial"/>
                <a:cs typeface="Arial"/>
              </a:rPr>
              <a:t>¿Cuántas notas lee del flash institucional 'Conoce las últimas noticias de tu U </a:t>
            </a:r>
            <a:r>
              <a:rPr lang="es-ES" sz="4000" b="1" dirty="0" err="1">
                <a:solidFill>
                  <a:srgbClr val="F19408"/>
                </a:solidFill>
                <a:latin typeface="Arial"/>
                <a:cs typeface="Arial"/>
              </a:rPr>
              <a:t>Colmayor</a:t>
            </a:r>
            <a:r>
              <a:rPr lang="es-ES" sz="4000" b="1" dirty="0">
                <a:solidFill>
                  <a:srgbClr val="F19408"/>
                </a:solidFill>
                <a:latin typeface="Arial"/>
                <a:cs typeface="Arial"/>
              </a:rPr>
              <a:t>'?</a:t>
            </a:r>
            <a:endParaRPr lang="es-ES" sz="3500" dirty="0">
              <a:latin typeface="Arial"/>
              <a:cs typeface="Arial"/>
            </a:endParaRPr>
          </a:p>
        </p:txBody>
      </p:sp>
      <p:graphicFrame>
        <p:nvGraphicFramePr>
          <p:cNvPr id="11" name="Tabla 10">
            <a:extLst>
              <a:ext uri="{FF2B5EF4-FFF2-40B4-BE49-F238E27FC236}">
                <a16:creationId xmlns:a16="http://schemas.microsoft.com/office/drawing/2014/main" id="{1EDB3E15-977E-974E-8684-075DF00E75F8}"/>
              </a:ext>
            </a:extLst>
          </p:cNvPr>
          <p:cNvGraphicFramePr>
            <a:graphicFrameLocks noGrp="1"/>
          </p:cNvGraphicFramePr>
          <p:nvPr/>
        </p:nvGraphicFramePr>
        <p:xfrm>
          <a:off x="1551608" y="3973409"/>
          <a:ext cx="1135063" cy="304800"/>
        </p:xfrm>
        <a:graphic>
          <a:graphicData uri="http://schemas.openxmlformats.org/drawingml/2006/table">
            <a:tbl>
              <a:tblPr firstRow="1" bandRow="1">
                <a:tableStyleId>{93296810-A885-4BE3-A3E7-6D5BEEA58F35}</a:tableStyleId>
              </a:tblPr>
              <a:tblGrid>
                <a:gridCol w="1135063">
                  <a:extLst>
                    <a:ext uri="{9D8B030D-6E8A-4147-A177-3AD203B41FA5}">
                      <a16:colId xmlns:a16="http://schemas.microsoft.com/office/drawing/2014/main" val="2523800553"/>
                    </a:ext>
                  </a:extLst>
                </a:gridCol>
              </a:tblGrid>
              <a:tr h="0">
                <a:tc>
                  <a:txBody>
                    <a:bodyPr/>
                    <a:lstStyle/>
                    <a:p>
                      <a:pPr algn="r"/>
                      <a:endParaRPr lang="es-CO" sz="1400" dirty="0">
                        <a:solidFill>
                          <a:sysClr val="windowText" lastClr="000000"/>
                        </a:solidFill>
                      </a:endParaRPr>
                    </a:p>
                  </a:txBody>
                  <a:tcPr>
                    <a:noFill/>
                  </a:tcPr>
                </a:tc>
                <a:extLst>
                  <a:ext uri="{0D108BD9-81ED-4DB2-BD59-A6C34878D82A}">
                    <a16:rowId xmlns:a16="http://schemas.microsoft.com/office/drawing/2014/main" val="514385895"/>
                  </a:ext>
                </a:extLst>
              </a:tr>
            </a:tbl>
          </a:graphicData>
        </a:graphic>
      </p:graphicFrame>
      <p:graphicFrame>
        <p:nvGraphicFramePr>
          <p:cNvPr id="12" name="Tabla 11">
            <a:extLst>
              <a:ext uri="{FF2B5EF4-FFF2-40B4-BE49-F238E27FC236}">
                <a16:creationId xmlns:a16="http://schemas.microsoft.com/office/drawing/2014/main" id="{922E59FB-4EEC-2F48-91E8-AD72ADA40849}"/>
              </a:ext>
            </a:extLst>
          </p:cNvPr>
          <p:cNvGraphicFramePr>
            <a:graphicFrameLocks noGrp="1"/>
          </p:cNvGraphicFramePr>
          <p:nvPr/>
        </p:nvGraphicFramePr>
        <p:xfrm>
          <a:off x="551602" y="1639622"/>
          <a:ext cx="3579303" cy="2575560"/>
        </p:xfrm>
        <a:graphic>
          <a:graphicData uri="http://schemas.openxmlformats.org/drawingml/2006/table">
            <a:tbl>
              <a:tblPr firstRow="1" bandRow="1">
                <a:tableStyleId>{93296810-A885-4BE3-A3E7-6D5BEEA58F35}</a:tableStyleId>
              </a:tblPr>
              <a:tblGrid>
                <a:gridCol w="1064544">
                  <a:extLst>
                    <a:ext uri="{9D8B030D-6E8A-4147-A177-3AD203B41FA5}">
                      <a16:colId xmlns:a16="http://schemas.microsoft.com/office/drawing/2014/main" val="1299839042"/>
                    </a:ext>
                  </a:extLst>
                </a:gridCol>
                <a:gridCol w="838253">
                  <a:extLst>
                    <a:ext uri="{9D8B030D-6E8A-4147-A177-3AD203B41FA5}">
                      <a16:colId xmlns:a16="http://schemas.microsoft.com/office/drawing/2014/main" val="1045854351"/>
                    </a:ext>
                  </a:extLst>
                </a:gridCol>
                <a:gridCol w="838253">
                  <a:extLst>
                    <a:ext uri="{9D8B030D-6E8A-4147-A177-3AD203B41FA5}">
                      <a16:colId xmlns:a16="http://schemas.microsoft.com/office/drawing/2014/main" val="1605437029"/>
                    </a:ext>
                  </a:extLst>
                </a:gridCol>
                <a:gridCol w="838253">
                  <a:extLst>
                    <a:ext uri="{9D8B030D-6E8A-4147-A177-3AD203B41FA5}">
                      <a16:colId xmlns:a16="http://schemas.microsoft.com/office/drawing/2014/main" val="3807623851"/>
                    </a:ext>
                  </a:extLst>
                </a:gridCol>
              </a:tblGrid>
              <a:tr h="370840">
                <a:tc>
                  <a:txBody>
                    <a:bodyPr/>
                    <a:lstStyle/>
                    <a:p>
                      <a:r>
                        <a:rPr lang="es-ES" sz="1400" dirty="0">
                          <a:solidFill>
                            <a:sysClr val="windowText" lastClr="000000"/>
                          </a:solidFill>
                        </a:rPr>
                        <a:t>Variable</a:t>
                      </a:r>
                      <a:endParaRPr lang="es-CO"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419" sz="1400" dirty="0">
                          <a:solidFill>
                            <a:sysClr val="windowText" lastClr="000000"/>
                          </a:solidFill>
                        </a:rPr>
                        <a:t>2021</a:t>
                      </a:r>
                      <a:endParaRPr lang="es-CO"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419" sz="1400" dirty="0">
                          <a:solidFill>
                            <a:sysClr val="windowText" lastClr="000000"/>
                          </a:solidFill>
                        </a:rPr>
                        <a:t>2022</a:t>
                      </a:r>
                      <a:endParaRPr lang="es-CO"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1400" dirty="0">
                          <a:solidFill>
                            <a:sysClr val="windowText" lastClr="000000"/>
                          </a:solidFill>
                        </a:rPr>
                        <a:t>2023</a:t>
                      </a:r>
                      <a:endParaRPr lang="es-CO"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28336"/>
                  </a:ext>
                </a:extLst>
              </a:tr>
              <a:tr h="370840">
                <a:tc>
                  <a:txBody>
                    <a:bodyPr/>
                    <a:lstStyle/>
                    <a:p>
                      <a:r>
                        <a:rPr lang="es-ES" sz="1400" dirty="0">
                          <a:solidFill>
                            <a:schemeClr val="bg1"/>
                          </a:solidFill>
                        </a:rPr>
                        <a:t>Generalmente leo todo el boletín</a:t>
                      </a:r>
                    </a:p>
                  </a:txBody>
                  <a:tcPr>
                    <a:lnT w="12700" cap="flat" cmpd="sng" algn="ctr">
                      <a:solidFill>
                        <a:schemeClr val="tx1"/>
                      </a:solidFill>
                      <a:prstDash val="solid"/>
                      <a:round/>
                      <a:headEnd type="none" w="med" len="med"/>
                      <a:tailEnd type="none" w="med" len="med"/>
                    </a:lnT>
                    <a:solidFill>
                      <a:srgbClr val="FFC000"/>
                    </a:solidFill>
                  </a:tcPr>
                </a:tc>
                <a:tc>
                  <a:txBody>
                    <a:bodyPr/>
                    <a:lstStyle/>
                    <a:p>
                      <a:r>
                        <a:rPr lang="es-ES" sz="1400" dirty="0">
                          <a:solidFill>
                            <a:schemeClr val="bg1"/>
                          </a:solidFill>
                        </a:rPr>
                        <a:t>87</a:t>
                      </a:r>
                      <a:endParaRPr lang="es-CO" sz="1400" dirty="0">
                        <a:solidFill>
                          <a:schemeClr val="bg1"/>
                        </a:solidFill>
                      </a:endParaRPr>
                    </a:p>
                  </a:txBody>
                  <a:tcPr>
                    <a:lnT w="12700" cap="flat" cmpd="sng" algn="ctr">
                      <a:solidFill>
                        <a:schemeClr val="tx1"/>
                      </a:solidFill>
                      <a:prstDash val="solid"/>
                      <a:round/>
                      <a:headEnd type="none" w="med" len="med"/>
                      <a:tailEnd type="none" w="med" len="med"/>
                    </a:lnT>
                    <a:solidFill>
                      <a:srgbClr val="FFC000"/>
                    </a:solidFill>
                  </a:tcPr>
                </a:tc>
                <a:tc>
                  <a:txBody>
                    <a:bodyPr/>
                    <a:lstStyle/>
                    <a:p>
                      <a:r>
                        <a:rPr lang="es-419" sz="1400" dirty="0">
                          <a:solidFill>
                            <a:schemeClr val="bg1"/>
                          </a:solidFill>
                        </a:rPr>
                        <a:t>137</a:t>
                      </a:r>
                      <a:endParaRPr lang="es-CO" sz="1400" dirty="0">
                        <a:solidFill>
                          <a:schemeClr val="bg1"/>
                        </a:solidFill>
                      </a:endParaRPr>
                    </a:p>
                  </a:txBody>
                  <a:tcPr>
                    <a:lnT w="12700" cap="flat" cmpd="sng" algn="ctr">
                      <a:solidFill>
                        <a:schemeClr val="tx1"/>
                      </a:solidFill>
                      <a:prstDash val="solid"/>
                      <a:round/>
                      <a:headEnd type="none" w="med" len="med"/>
                      <a:tailEnd type="none" w="med" len="med"/>
                    </a:lnT>
                    <a:solidFill>
                      <a:srgbClr val="FFC000"/>
                    </a:solidFill>
                  </a:tcPr>
                </a:tc>
                <a:tc>
                  <a:txBody>
                    <a:bodyPr/>
                    <a:lstStyle/>
                    <a:p>
                      <a:r>
                        <a:rPr lang="es-ES" sz="1400" dirty="0">
                          <a:solidFill>
                            <a:schemeClr val="bg1"/>
                          </a:solidFill>
                        </a:rPr>
                        <a:t>75</a:t>
                      </a:r>
                      <a:endParaRPr lang="es-CO" sz="1400" dirty="0">
                        <a:solidFill>
                          <a:schemeClr val="bg1"/>
                        </a:solidFill>
                      </a:endParaRPr>
                    </a:p>
                  </a:txBody>
                  <a:tcPr>
                    <a:lnT w="12700" cap="flat" cmpd="sng" algn="ctr">
                      <a:solidFill>
                        <a:schemeClr val="tx1"/>
                      </a:solidFill>
                      <a:prstDash val="solid"/>
                      <a:round/>
                      <a:headEnd type="none" w="med" len="med"/>
                      <a:tailEnd type="none" w="med" len="med"/>
                    </a:lnT>
                    <a:solidFill>
                      <a:srgbClr val="FFC000"/>
                    </a:solidFill>
                  </a:tcPr>
                </a:tc>
                <a:extLst>
                  <a:ext uri="{0D108BD9-81ED-4DB2-BD59-A6C34878D82A}">
                    <a16:rowId xmlns:a16="http://schemas.microsoft.com/office/drawing/2014/main" val="3388893329"/>
                  </a:ext>
                </a:extLst>
              </a:tr>
              <a:tr h="370840">
                <a:tc>
                  <a:txBody>
                    <a:bodyPr/>
                    <a:lstStyle/>
                    <a:p>
                      <a:r>
                        <a:rPr lang="es-ES" sz="1400" dirty="0">
                          <a:solidFill>
                            <a:schemeClr val="bg1"/>
                          </a:solidFill>
                        </a:rPr>
                        <a:t>Una o dos</a:t>
                      </a:r>
                      <a:endParaRPr lang="es-CO" sz="1400" dirty="0">
                        <a:solidFill>
                          <a:schemeClr val="bg1"/>
                        </a:solidFill>
                      </a:endParaRPr>
                    </a:p>
                  </a:txBody>
                  <a:tcPr>
                    <a:solidFill>
                      <a:srgbClr val="0070C0"/>
                    </a:solidFill>
                  </a:tcPr>
                </a:tc>
                <a:tc>
                  <a:txBody>
                    <a:bodyPr/>
                    <a:lstStyle/>
                    <a:p>
                      <a:r>
                        <a:rPr lang="es-ES" sz="1400" dirty="0">
                          <a:solidFill>
                            <a:schemeClr val="bg1"/>
                          </a:solidFill>
                        </a:rPr>
                        <a:t>68</a:t>
                      </a:r>
                      <a:endParaRPr lang="es-CO" sz="1400" dirty="0">
                        <a:solidFill>
                          <a:schemeClr val="bg1"/>
                        </a:solidFill>
                      </a:endParaRPr>
                    </a:p>
                  </a:txBody>
                  <a:tcPr>
                    <a:solidFill>
                      <a:srgbClr val="0070C0"/>
                    </a:solidFill>
                  </a:tcPr>
                </a:tc>
                <a:tc>
                  <a:txBody>
                    <a:bodyPr/>
                    <a:lstStyle/>
                    <a:p>
                      <a:r>
                        <a:rPr lang="es-419" sz="1400" dirty="0">
                          <a:solidFill>
                            <a:schemeClr val="bg1"/>
                          </a:solidFill>
                        </a:rPr>
                        <a:t>59</a:t>
                      </a:r>
                      <a:endParaRPr lang="es-CO" sz="1400" dirty="0">
                        <a:solidFill>
                          <a:schemeClr val="bg1"/>
                        </a:solidFill>
                      </a:endParaRPr>
                    </a:p>
                  </a:txBody>
                  <a:tcPr>
                    <a:solidFill>
                      <a:srgbClr val="0070C0"/>
                    </a:solidFill>
                  </a:tcPr>
                </a:tc>
                <a:tc>
                  <a:txBody>
                    <a:bodyPr/>
                    <a:lstStyle/>
                    <a:p>
                      <a:r>
                        <a:rPr lang="es-ES" sz="1400" dirty="0">
                          <a:solidFill>
                            <a:schemeClr val="bg1"/>
                          </a:solidFill>
                        </a:rPr>
                        <a:t>28</a:t>
                      </a:r>
                      <a:endParaRPr lang="es-CO" sz="1400" dirty="0">
                        <a:solidFill>
                          <a:schemeClr val="bg1"/>
                        </a:solidFill>
                      </a:endParaRPr>
                    </a:p>
                  </a:txBody>
                  <a:tcPr>
                    <a:solidFill>
                      <a:srgbClr val="0070C0"/>
                    </a:solidFill>
                  </a:tcPr>
                </a:tc>
                <a:extLst>
                  <a:ext uri="{0D108BD9-81ED-4DB2-BD59-A6C34878D82A}">
                    <a16:rowId xmlns:a16="http://schemas.microsoft.com/office/drawing/2014/main" val="2654258660"/>
                  </a:ext>
                </a:extLst>
              </a:tr>
              <a:tr h="370840">
                <a:tc>
                  <a:txBody>
                    <a:bodyPr/>
                    <a:lstStyle/>
                    <a:p>
                      <a:r>
                        <a:rPr lang="es-ES" sz="1400" dirty="0">
                          <a:solidFill>
                            <a:schemeClr val="bg1"/>
                          </a:solidFill>
                        </a:rPr>
                        <a:t>No leo el boletín</a:t>
                      </a:r>
                      <a:endParaRPr lang="es-CO" sz="1400" dirty="0">
                        <a:solidFill>
                          <a:schemeClr val="bg1"/>
                        </a:solidFill>
                      </a:endParaRPr>
                    </a:p>
                  </a:txBody>
                  <a:tcPr>
                    <a:solidFill>
                      <a:srgbClr val="C00000"/>
                    </a:solidFill>
                  </a:tcPr>
                </a:tc>
                <a:tc>
                  <a:txBody>
                    <a:bodyPr/>
                    <a:lstStyle/>
                    <a:p>
                      <a:r>
                        <a:rPr lang="es-ES" sz="1400" dirty="0">
                          <a:solidFill>
                            <a:schemeClr val="bg1"/>
                          </a:solidFill>
                        </a:rPr>
                        <a:t>10</a:t>
                      </a:r>
                      <a:endParaRPr lang="es-CO" sz="1400" dirty="0">
                        <a:solidFill>
                          <a:schemeClr val="bg1"/>
                        </a:solidFill>
                      </a:endParaRPr>
                    </a:p>
                  </a:txBody>
                  <a:tcPr>
                    <a:solidFill>
                      <a:srgbClr val="C00000"/>
                    </a:solidFill>
                  </a:tcPr>
                </a:tc>
                <a:tc>
                  <a:txBody>
                    <a:bodyPr/>
                    <a:lstStyle/>
                    <a:p>
                      <a:r>
                        <a:rPr lang="es-419" sz="1400" dirty="0">
                          <a:solidFill>
                            <a:schemeClr val="bg1"/>
                          </a:solidFill>
                        </a:rPr>
                        <a:t>5</a:t>
                      </a:r>
                      <a:endParaRPr lang="es-CO" sz="1400" dirty="0">
                        <a:solidFill>
                          <a:schemeClr val="bg1"/>
                        </a:solidFill>
                      </a:endParaRPr>
                    </a:p>
                  </a:txBody>
                  <a:tcPr>
                    <a:solidFill>
                      <a:srgbClr val="C00000"/>
                    </a:solidFill>
                  </a:tcPr>
                </a:tc>
                <a:tc>
                  <a:txBody>
                    <a:bodyPr/>
                    <a:lstStyle/>
                    <a:p>
                      <a:r>
                        <a:rPr lang="es-ES" sz="1400" dirty="0">
                          <a:solidFill>
                            <a:schemeClr val="bg1"/>
                          </a:solidFill>
                        </a:rPr>
                        <a:t>1</a:t>
                      </a:r>
                      <a:endParaRPr lang="es-CO" sz="1400" dirty="0">
                        <a:solidFill>
                          <a:schemeClr val="bg1"/>
                        </a:solidFill>
                      </a:endParaRPr>
                    </a:p>
                  </a:txBody>
                  <a:tcPr>
                    <a:solidFill>
                      <a:srgbClr val="C00000"/>
                    </a:solidFill>
                  </a:tcPr>
                </a:tc>
                <a:extLst>
                  <a:ext uri="{0D108BD9-81ED-4DB2-BD59-A6C34878D82A}">
                    <a16:rowId xmlns:a16="http://schemas.microsoft.com/office/drawing/2014/main" val="2931921261"/>
                  </a:ext>
                </a:extLst>
              </a:tr>
              <a:tr h="370840">
                <a:tc>
                  <a:txBody>
                    <a:bodyPr/>
                    <a:lstStyle/>
                    <a:p>
                      <a:r>
                        <a:rPr lang="es-ES" sz="1400" dirty="0">
                          <a:solidFill>
                            <a:schemeClr val="tx1"/>
                          </a:solidFill>
                        </a:rPr>
                        <a:t>Total</a:t>
                      </a:r>
                      <a:endParaRPr lang="es-CO" sz="1400" dirty="0">
                        <a:solidFill>
                          <a:schemeClr val="tx1"/>
                        </a:solidFill>
                      </a:endParaRPr>
                    </a:p>
                  </a:txBody>
                  <a:tcPr>
                    <a:solidFill>
                      <a:srgbClr val="92D050"/>
                    </a:solidFill>
                  </a:tcPr>
                </a:tc>
                <a:tc>
                  <a:txBody>
                    <a:bodyPr/>
                    <a:lstStyle/>
                    <a:p>
                      <a:r>
                        <a:rPr lang="es-ES" sz="1400" dirty="0">
                          <a:solidFill>
                            <a:schemeClr val="tx1"/>
                          </a:solidFill>
                        </a:rPr>
                        <a:t>165</a:t>
                      </a:r>
                      <a:endParaRPr lang="es-CO" sz="1400" dirty="0">
                        <a:solidFill>
                          <a:schemeClr val="tx1"/>
                        </a:solidFill>
                      </a:endParaRPr>
                    </a:p>
                  </a:txBody>
                  <a:tcPr>
                    <a:solidFill>
                      <a:srgbClr val="92D050"/>
                    </a:solidFill>
                  </a:tcPr>
                </a:tc>
                <a:tc>
                  <a:txBody>
                    <a:bodyPr/>
                    <a:lstStyle/>
                    <a:p>
                      <a:r>
                        <a:rPr lang="es-ES" sz="1400" dirty="0">
                          <a:solidFill>
                            <a:schemeClr val="tx1"/>
                          </a:solidFill>
                        </a:rPr>
                        <a:t>201</a:t>
                      </a:r>
                      <a:endParaRPr lang="es-CO" sz="1400" dirty="0">
                        <a:solidFill>
                          <a:schemeClr val="tx1"/>
                        </a:solidFill>
                      </a:endParaRPr>
                    </a:p>
                  </a:txBody>
                  <a:tcPr>
                    <a:solidFill>
                      <a:srgbClr val="92D050"/>
                    </a:solidFill>
                  </a:tcPr>
                </a:tc>
                <a:tc>
                  <a:txBody>
                    <a:bodyPr/>
                    <a:lstStyle/>
                    <a:p>
                      <a:r>
                        <a:rPr lang="es-ES" sz="1400" dirty="0">
                          <a:solidFill>
                            <a:schemeClr val="tx1"/>
                          </a:solidFill>
                        </a:rPr>
                        <a:t>104</a:t>
                      </a:r>
                      <a:endParaRPr lang="es-CO" sz="1400" dirty="0">
                        <a:solidFill>
                          <a:schemeClr val="tx1"/>
                        </a:solidFill>
                      </a:endParaRPr>
                    </a:p>
                  </a:txBody>
                  <a:tcPr>
                    <a:solidFill>
                      <a:srgbClr val="92D050"/>
                    </a:solidFill>
                  </a:tcPr>
                </a:tc>
                <a:extLst>
                  <a:ext uri="{0D108BD9-81ED-4DB2-BD59-A6C34878D82A}">
                    <a16:rowId xmlns:a16="http://schemas.microsoft.com/office/drawing/2014/main" val="3119529529"/>
                  </a:ext>
                </a:extLst>
              </a:tr>
            </a:tbl>
          </a:graphicData>
        </a:graphic>
      </p:graphicFrame>
      <p:graphicFrame>
        <p:nvGraphicFramePr>
          <p:cNvPr id="4" name="Tabla 3">
            <a:extLst>
              <a:ext uri="{FF2B5EF4-FFF2-40B4-BE49-F238E27FC236}">
                <a16:creationId xmlns:a16="http://schemas.microsoft.com/office/drawing/2014/main" id="{6B3F6385-A98F-BAF2-CFBE-3F1D4F723C20}"/>
              </a:ext>
            </a:extLst>
          </p:cNvPr>
          <p:cNvGraphicFramePr>
            <a:graphicFrameLocks noGrp="1"/>
          </p:cNvGraphicFramePr>
          <p:nvPr/>
        </p:nvGraphicFramePr>
        <p:xfrm>
          <a:off x="5841375" y="1602751"/>
          <a:ext cx="889001" cy="485883"/>
        </p:xfrm>
        <a:graphic>
          <a:graphicData uri="http://schemas.openxmlformats.org/drawingml/2006/table">
            <a:tbl>
              <a:tblPr firstRow="1" bandRow="1">
                <a:tableStyleId>{93296810-A885-4BE3-A3E7-6D5BEEA58F35}</a:tableStyleId>
              </a:tblPr>
              <a:tblGrid>
                <a:gridCol w="889001">
                  <a:extLst>
                    <a:ext uri="{9D8B030D-6E8A-4147-A177-3AD203B41FA5}">
                      <a16:colId xmlns:a16="http://schemas.microsoft.com/office/drawing/2014/main" val="2523800553"/>
                    </a:ext>
                  </a:extLst>
                </a:gridCol>
              </a:tblGrid>
              <a:tr h="485883">
                <a:tc>
                  <a:txBody>
                    <a:bodyPr/>
                    <a:lstStyle/>
                    <a:p>
                      <a:pPr algn="r"/>
                      <a:r>
                        <a:rPr lang="es-419" sz="1400" dirty="0">
                          <a:solidFill>
                            <a:sysClr val="windowText" lastClr="000000"/>
                          </a:solidFill>
                        </a:rPr>
                        <a:t>2023</a:t>
                      </a:r>
                      <a:endParaRPr lang="es-CO" sz="1400" dirty="0">
                        <a:solidFill>
                          <a:sysClr val="windowText" lastClr="000000"/>
                        </a:solidFill>
                      </a:endParaRPr>
                    </a:p>
                  </a:txBody>
                  <a:tcPr>
                    <a:noFill/>
                  </a:tcPr>
                </a:tc>
                <a:extLst>
                  <a:ext uri="{0D108BD9-81ED-4DB2-BD59-A6C34878D82A}">
                    <a16:rowId xmlns:a16="http://schemas.microsoft.com/office/drawing/2014/main" val="514385895"/>
                  </a:ext>
                </a:extLst>
              </a:tr>
            </a:tbl>
          </a:graphicData>
        </a:graphic>
      </p:graphicFrame>
      <p:pic>
        <p:nvPicPr>
          <p:cNvPr id="6146" name="Picture 2" descr="Gráfico de respuestas de formularios. Título de la pregunta: ¿Cuántas notas lee del flash institucional &quot;Conoce las últimas noticias de tu U Colmayor&quot;?. Número de respuestas: 104 respuestas.">
            <a:extLst>
              <a:ext uri="{FF2B5EF4-FFF2-40B4-BE49-F238E27FC236}">
                <a16:creationId xmlns:a16="http://schemas.microsoft.com/office/drawing/2014/main" id="{4A187ED7-9C06-4D3E-9DB1-A57F00472A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5815" y="1882079"/>
            <a:ext cx="4389122" cy="1844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6209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a16="http://schemas.microsoft.com/office/drawing/2014/main" id="{5B9655CA-F385-40D4-BCA1-2DA002D62F62}"/>
              </a:ext>
            </a:extLst>
          </p:cNvPr>
          <p:cNvSpPr txBox="1">
            <a:spLocks/>
          </p:cNvSpPr>
          <p:nvPr/>
        </p:nvSpPr>
        <p:spPr>
          <a:xfrm>
            <a:off x="866028" y="696074"/>
            <a:ext cx="7137623" cy="772613"/>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s-ES" sz="4000" b="1" dirty="0">
                <a:solidFill>
                  <a:srgbClr val="F19408"/>
                </a:solidFill>
                <a:latin typeface="Arial"/>
                <a:cs typeface="Arial"/>
              </a:rPr>
              <a:t>¿Cómo califica el flash institucional?</a:t>
            </a:r>
            <a:endParaRPr lang="es-ES" dirty="0">
              <a:solidFill>
                <a:srgbClr val="000000"/>
              </a:solidFill>
            </a:endParaRPr>
          </a:p>
        </p:txBody>
      </p:sp>
      <p:graphicFrame>
        <p:nvGraphicFramePr>
          <p:cNvPr id="2" name="Tabla 1">
            <a:extLst>
              <a:ext uri="{FF2B5EF4-FFF2-40B4-BE49-F238E27FC236}">
                <a16:creationId xmlns:a16="http://schemas.microsoft.com/office/drawing/2014/main" id="{2582FF4F-B57E-40C4-B1FB-F1DCB039D0F3}"/>
              </a:ext>
            </a:extLst>
          </p:cNvPr>
          <p:cNvGraphicFramePr>
            <a:graphicFrameLocks noGrp="1"/>
          </p:cNvGraphicFramePr>
          <p:nvPr/>
        </p:nvGraphicFramePr>
        <p:xfrm>
          <a:off x="417260" y="1317919"/>
          <a:ext cx="3579298" cy="3488720"/>
        </p:xfrm>
        <a:graphic>
          <a:graphicData uri="http://schemas.openxmlformats.org/drawingml/2006/table">
            <a:tbl>
              <a:tblPr firstRow="1" bandRow="1">
                <a:tableStyleId>{93296810-A885-4BE3-A3E7-6D5BEEA58F35}</a:tableStyleId>
              </a:tblPr>
              <a:tblGrid>
                <a:gridCol w="1064542">
                  <a:extLst>
                    <a:ext uri="{9D8B030D-6E8A-4147-A177-3AD203B41FA5}">
                      <a16:colId xmlns:a16="http://schemas.microsoft.com/office/drawing/2014/main" val="1299839042"/>
                    </a:ext>
                  </a:extLst>
                </a:gridCol>
                <a:gridCol w="838252">
                  <a:extLst>
                    <a:ext uri="{9D8B030D-6E8A-4147-A177-3AD203B41FA5}">
                      <a16:colId xmlns:a16="http://schemas.microsoft.com/office/drawing/2014/main" val="1045854351"/>
                    </a:ext>
                  </a:extLst>
                </a:gridCol>
                <a:gridCol w="838252">
                  <a:extLst>
                    <a:ext uri="{9D8B030D-6E8A-4147-A177-3AD203B41FA5}">
                      <a16:colId xmlns:a16="http://schemas.microsoft.com/office/drawing/2014/main" val="3155221165"/>
                    </a:ext>
                  </a:extLst>
                </a:gridCol>
                <a:gridCol w="838252">
                  <a:extLst>
                    <a:ext uri="{9D8B030D-6E8A-4147-A177-3AD203B41FA5}">
                      <a16:colId xmlns:a16="http://schemas.microsoft.com/office/drawing/2014/main" val="1504554320"/>
                    </a:ext>
                  </a:extLst>
                </a:gridCol>
              </a:tblGrid>
              <a:tr h="354020">
                <a:tc>
                  <a:txBody>
                    <a:bodyPr/>
                    <a:lstStyle/>
                    <a:p>
                      <a:r>
                        <a:rPr lang="es-ES" sz="1400" dirty="0">
                          <a:solidFill>
                            <a:sysClr val="windowText" lastClr="000000"/>
                          </a:solidFill>
                        </a:rPr>
                        <a:t>Variable</a:t>
                      </a:r>
                      <a:endParaRPr lang="es-CO"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419" sz="1400" dirty="0">
                          <a:solidFill>
                            <a:sysClr val="windowText" lastClr="000000"/>
                          </a:solidFill>
                        </a:rPr>
                        <a:t>2021</a:t>
                      </a:r>
                      <a:endParaRPr lang="es-CO"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419" sz="1400" dirty="0">
                          <a:solidFill>
                            <a:sysClr val="windowText" lastClr="000000"/>
                          </a:solidFill>
                        </a:rPr>
                        <a:t>2022</a:t>
                      </a:r>
                      <a:endParaRPr lang="es-CO"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1400" dirty="0">
                          <a:solidFill>
                            <a:sysClr val="windowText" lastClr="000000"/>
                          </a:solidFill>
                        </a:rPr>
                        <a:t>2023</a:t>
                      </a:r>
                      <a:endParaRPr lang="es-CO"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28336"/>
                  </a:ext>
                </a:extLst>
              </a:tr>
              <a:tr h="354020">
                <a:tc>
                  <a:txBody>
                    <a:bodyPr/>
                    <a:lstStyle/>
                    <a:p>
                      <a:r>
                        <a:rPr lang="es-ES" sz="1400" dirty="0">
                          <a:solidFill>
                            <a:schemeClr val="bg1"/>
                          </a:solidFill>
                        </a:rPr>
                        <a:t>Excelente</a:t>
                      </a:r>
                    </a:p>
                  </a:txBody>
                  <a:tcPr>
                    <a:lnT w="12700" cap="flat" cmpd="sng" algn="ctr">
                      <a:solidFill>
                        <a:schemeClr val="tx1"/>
                      </a:solidFill>
                      <a:prstDash val="solid"/>
                      <a:round/>
                      <a:headEnd type="none" w="med" len="med"/>
                      <a:tailEnd type="none" w="med" len="med"/>
                    </a:lnT>
                    <a:solidFill>
                      <a:srgbClr val="0070C0"/>
                    </a:solidFill>
                  </a:tcPr>
                </a:tc>
                <a:tc>
                  <a:txBody>
                    <a:bodyPr/>
                    <a:lstStyle/>
                    <a:p>
                      <a:r>
                        <a:rPr lang="es-ES" sz="1400" dirty="0">
                          <a:solidFill>
                            <a:schemeClr val="bg1"/>
                          </a:solidFill>
                        </a:rPr>
                        <a:t>45</a:t>
                      </a:r>
                      <a:endParaRPr lang="es-CO" sz="1400" dirty="0">
                        <a:solidFill>
                          <a:schemeClr val="bg1"/>
                        </a:solidFill>
                      </a:endParaRPr>
                    </a:p>
                  </a:txBody>
                  <a:tcPr>
                    <a:lnT w="12700" cap="flat" cmpd="sng" algn="ctr">
                      <a:solidFill>
                        <a:schemeClr val="tx1"/>
                      </a:solidFill>
                      <a:prstDash val="solid"/>
                      <a:round/>
                      <a:headEnd type="none" w="med" len="med"/>
                      <a:tailEnd type="none" w="med" len="med"/>
                    </a:lnT>
                    <a:solidFill>
                      <a:srgbClr val="0070C0"/>
                    </a:solidFill>
                  </a:tcPr>
                </a:tc>
                <a:tc>
                  <a:txBody>
                    <a:bodyPr/>
                    <a:lstStyle/>
                    <a:p>
                      <a:r>
                        <a:rPr lang="es-419" sz="1400" dirty="0">
                          <a:solidFill>
                            <a:schemeClr val="bg1"/>
                          </a:solidFill>
                        </a:rPr>
                        <a:t>57</a:t>
                      </a:r>
                      <a:endParaRPr lang="es-CO" sz="1400" dirty="0">
                        <a:solidFill>
                          <a:schemeClr val="bg1"/>
                        </a:solidFill>
                      </a:endParaRPr>
                    </a:p>
                  </a:txBody>
                  <a:tcPr>
                    <a:lnT w="12700" cap="flat" cmpd="sng" algn="ctr">
                      <a:solidFill>
                        <a:schemeClr val="tx1"/>
                      </a:solidFill>
                      <a:prstDash val="solid"/>
                      <a:round/>
                      <a:headEnd type="none" w="med" len="med"/>
                      <a:tailEnd type="none" w="med" len="med"/>
                    </a:lnT>
                    <a:solidFill>
                      <a:srgbClr val="0070C0"/>
                    </a:solidFill>
                  </a:tcPr>
                </a:tc>
                <a:tc>
                  <a:txBody>
                    <a:bodyPr/>
                    <a:lstStyle/>
                    <a:p>
                      <a:r>
                        <a:rPr lang="es-ES" sz="1400" dirty="0">
                          <a:solidFill>
                            <a:schemeClr val="bg1"/>
                          </a:solidFill>
                        </a:rPr>
                        <a:t>31</a:t>
                      </a:r>
                      <a:endParaRPr lang="es-CO" sz="1400" dirty="0">
                        <a:solidFill>
                          <a:schemeClr val="bg1"/>
                        </a:solidFill>
                      </a:endParaRPr>
                    </a:p>
                  </a:txBody>
                  <a:tcPr>
                    <a:lnT w="12700" cap="flat" cmpd="sng" algn="ctr">
                      <a:solidFill>
                        <a:schemeClr val="tx1"/>
                      </a:solidFill>
                      <a:prstDash val="solid"/>
                      <a:round/>
                      <a:headEnd type="none" w="med" len="med"/>
                      <a:tailEnd type="none" w="med" len="med"/>
                    </a:lnT>
                    <a:solidFill>
                      <a:srgbClr val="0070C0"/>
                    </a:solidFill>
                  </a:tcPr>
                </a:tc>
                <a:extLst>
                  <a:ext uri="{0D108BD9-81ED-4DB2-BD59-A6C34878D82A}">
                    <a16:rowId xmlns:a16="http://schemas.microsoft.com/office/drawing/2014/main" val="3388893329"/>
                  </a:ext>
                </a:extLst>
              </a:tr>
              <a:tr h="354020">
                <a:tc>
                  <a:txBody>
                    <a:bodyPr/>
                    <a:lstStyle/>
                    <a:p>
                      <a:r>
                        <a:rPr lang="es-ES" sz="1400" dirty="0">
                          <a:solidFill>
                            <a:schemeClr val="bg1"/>
                          </a:solidFill>
                        </a:rPr>
                        <a:t>Muy bueno</a:t>
                      </a:r>
                      <a:endParaRPr lang="es-CO" sz="1400" dirty="0">
                        <a:solidFill>
                          <a:schemeClr val="bg1"/>
                        </a:solidFill>
                      </a:endParaRPr>
                    </a:p>
                  </a:txBody>
                  <a:tcPr>
                    <a:solidFill>
                      <a:srgbClr val="C00000"/>
                    </a:solidFill>
                  </a:tcPr>
                </a:tc>
                <a:tc>
                  <a:txBody>
                    <a:bodyPr/>
                    <a:lstStyle/>
                    <a:p>
                      <a:r>
                        <a:rPr lang="es-ES" sz="1400" dirty="0">
                          <a:solidFill>
                            <a:schemeClr val="bg1"/>
                          </a:solidFill>
                        </a:rPr>
                        <a:t>62</a:t>
                      </a:r>
                      <a:endParaRPr lang="es-CO" sz="1400" dirty="0">
                        <a:solidFill>
                          <a:schemeClr val="bg1"/>
                        </a:solidFill>
                      </a:endParaRPr>
                    </a:p>
                  </a:txBody>
                  <a:tcPr>
                    <a:solidFill>
                      <a:srgbClr val="C00000"/>
                    </a:solidFill>
                  </a:tcPr>
                </a:tc>
                <a:tc>
                  <a:txBody>
                    <a:bodyPr/>
                    <a:lstStyle/>
                    <a:p>
                      <a:r>
                        <a:rPr lang="es-419" sz="1400" dirty="0">
                          <a:solidFill>
                            <a:schemeClr val="bg1"/>
                          </a:solidFill>
                        </a:rPr>
                        <a:t>92</a:t>
                      </a:r>
                      <a:endParaRPr lang="es-CO" sz="1400" dirty="0">
                        <a:solidFill>
                          <a:schemeClr val="bg1"/>
                        </a:solidFill>
                      </a:endParaRPr>
                    </a:p>
                  </a:txBody>
                  <a:tcPr>
                    <a:solidFill>
                      <a:srgbClr val="C00000"/>
                    </a:solidFill>
                  </a:tcPr>
                </a:tc>
                <a:tc>
                  <a:txBody>
                    <a:bodyPr/>
                    <a:lstStyle/>
                    <a:p>
                      <a:r>
                        <a:rPr lang="es-ES" sz="1400" dirty="0">
                          <a:solidFill>
                            <a:schemeClr val="bg1"/>
                          </a:solidFill>
                        </a:rPr>
                        <a:t>40</a:t>
                      </a:r>
                      <a:endParaRPr lang="es-CO" sz="1400" dirty="0">
                        <a:solidFill>
                          <a:schemeClr val="bg1"/>
                        </a:solidFill>
                      </a:endParaRPr>
                    </a:p>
                  </a:txBody>
                  <a:tcPr>
                    <a:solidFill>
                      <a:srgbClr val="C00000"/>
                    </a:solidFill>
                  </a:tcPr>
                </a:tc>
                <a:extLst>
                  <a:ext uri="{0D108BD9-81ED-4DB2-BD59-A6C34878D82A}">
                    <a16:rowId xmlns:a16="http://schemas.microsoft.com/office/drawing/2014/main" val="2654258660"/>
                  </a:ext>
                </a:extLst>
              </a:tr>
              <a:tr h="354020">
                <a:tc>
                  <a:txBody>
                    <a:bodyPr/>
                    <a:lstStyle/>
                    <a:p>
                      <a:r>
                        <a:rPr lang="es-ES" sz="1400" dirty="0">
                          <a:solidFill>
                            <a:schemeClr val="bg1"/>
                          </a:solidFill>
                        </a:rPr>
                        <a:t>Bueno</a:t>
                      </a:r>
                      <a:endParaRPr lang="es-CO" sz="1400" dirty="0">
                        <a:solidFill>
                          <a:schemeClr val="bg1"/>
                        </a:solidFill>
                      </a:endParaRPr>
                    </a:p>
                  </a:txBody>
                  <a:tcPr>
                    <a:solidFill>
                      <a:srgbClr val="EDBF47"/>
                    </a:solidFill>
                  </a:tcPr>
                </a:tc>
                <a:tc>
                  <a:txBody>
                    <a:bodyPr/>
                    <a:lstStyle/>
                    <a:p>
                      <a:r>
                        <a:rPr lang="es-ES" sz="1400" dirty="0">
                          <a:solidFill>
                            <a:schemeClr val="bg1"/>
                          </a:solidFill>
                        </a:rPr>
                        <a:t>47</a:t>
                      </a:r>
                      <a:endParaRPr lang="es-CO" sz="1400" dirty="0">
                        <a:solidFill>
                          <a:schemeClr val="bg1"/>
                        </a:solidFill>
                      </a:endParaRPr>
                    </a:p>
                  </a:txBody>
                  <a:tcPr>
                    <a:solidFill>
                      <a:srgbClr val="EDBF47"/>
                    </a:solidFill>
                  </a:tcPr>
                </a:tc>
                <a:tc>
                  <a:txBody>
                    <a:bodyPr/>
                    <a:lstStyle/>
                    <a:p>
                      <a:r>
                        <a:rPr lang="es-419" sz="1400" dirty="0">
                          <a:solidFill>
                            <a:schemeClr val="bg1"/>
                          </a:solidFill>
                        </a:rPr>
                        <a:t>41</a:t>
                      </a:r>
                      <a:endParaRPr lang="es-CO" sz="1400" dirty="0">
                        <a:solidFill>
                          <a:schemeClr val="bg1"/>
                        </a:solidFill>
                      </a:endParaRPr>
                    </a:p>
                  </a:txBody>
                  <a:tcPr>
                    <a:solidFill>
                      <a:srgbClr val="EDBF47"/>
                    </a:solidFill>
                  </a:tcPr>
                </a:tc>
                <a:tc>
                  <a:txBody>
                    <a:bodyPr/>
                    <a:lstStyle/>
                    <a:p>
                      <a:r>
                        <a:rPr lang="es-ES" sz="1400" dirty="0">
                          <a:solidFill>
                            <a:schemeClr val="bg1"/>
                          </a:solidFill>
                        </a:rPr>
                        <a:t>31</a:t>
                      </a:r>
                      <a:endParaRPr lang="es-CO" sz="1400" dirty="0">
                        <a:solidFill>
                          <a:schemeClr val="bg1"/>
                        </a:solidFill>
                      </a:endParaRPr>
                    </a:p>
                  </a:txBody>
                  <a:tcPr>
                    <a:solidFill>
                      <a:srgbClr val="EDBF47"/>
                    </a:solidFill>
                  </a:tcPr>
                </a:tc>
                <a:extLst>
                  <a:ext uri="{0D108BD9-81ED-4DB2-BD59-A6C34878D82A}">
                    <a16:rowId xmlns:a16="http://schemas.microsoft.com/office/drawing/2014/main" val="2931921261"/>
                  </a:ext>
                </a:extLst>
              </a:tr>
              <a:tr h="494658">
                <a:tc>
                  <a:txBody>
                    <a:bodyPr/>
                    <a:lstStyle/>
                    <a:p>
                      <a:r>
                        <a:rPr lang="es-ES" sz="1400" dirty="0">
                          <a:solidFill>
                            <a:schemeClr val="bg1"/>
                          </a:solidFill>
                        </a:rPr>
                        <a:t>Puede mejorar</a:t>
                      </a:r>
                      <a:endParaRPr lang="es-CO" sz="1400" dirty="0">
                        <a:solidFill>
                          <a:schemeClr val="bg1"/>
                        </a:solidFill>
                      </a:endParaRPr>
                    </a:p>
                  </a:txBody>
                  <a:tcPr>
                    <a:solidFill>
                      <a:srgbClr val="00B050"/>
                    </a:solidFill>
                  </a:tcPr>
                </a:tc>
                <a:tc>
                  <a:txBody>
                    <a:bodyPr/>
                    <a:lstStyle/>
                    <a:p>
                      <a:r>
                        <a:rPr lang="es-ES" sz="1400" dirty="0">
                          <a:solidFill>
                            <a:schemeClr val="bg1"/>
                          </a:solidFill>
                        </a:rPr>
                        <a:t>-</a:t>
                      </a:r>
                      <a:endParaRPr lang="es-CO" sz="1400" dirty="0">
                        <a:solidFill>
                          <a:schemeClr val="bg1"/>
                        </a:solidFill>
                      </a:endParaRPr>
                    </a:p>
                  </a:txBody>
                  <a:tcPr>
                    <a:solidFill>
                      <a:srgbClr val="00B050"/>
                    </a:solidFill>
                  </a:tcPr>
                </a:tc>
                <a:tc>
                  <a:txBody>
                    <a:bodyPr/>
                    <a:lstStyle/>
                    <a:p>
                      <a:r>
                        <a:rPr lang="es-ES" sz="1400" dirty="0">
                          <a:solidFill>
                            <a:schemeClr val="bg1"/>
                          </a:solidFill>
                        </a:rPr>
                        <a:t>-</a:t>
                      </a:r>
                      <a:endParaRPr lang="es-CO" sz="1400" dirty="0">
                        <a:solidFill>
                          <a:schemeClr val="bg1"/>
                        </a:solidFill>
                      </a:endParaRPr>
                    </a:p>
                  </a:txBody>
                  <a:tcPr>
                    <a:solidFill>
                      <a:srgbClr val="00B050"/>
                    </a:solidFill>
                  </a:tcPr>
                </a:tc>
                <a:tc>
                  <a:txBody>
                    <a:bodyPr/>
                    <a:lstStyle/>
                    <a:p>
                      <a:r>
                        <a:rPr lang="es-ES" sz="1400" dirty="0">
                          <a:solidFill>
                            <a:schemeClr val="bg1"/>
                          </a:solidFill>
                        </a:rPr>
                        <a:t>1</a:t>
                      </a:r>
                      <a:endParaRPr lang="es-CO" sz="1400" dirty="0">
                        <a:solidFill>
                          <a:schemeClr val="bg1"/>
                        </a:solidFill>
                      </a:endParaRPr>
                    </a:p>
                  </a:txBody>
                  <a:tcPr>
                    <a:solidFill>
                      <a:srgbClr val="00B050"/>
                    </a:solidFill>
                  </a:tcPr>
                </a:tc>
                <a:extLst>
                  <a:ext uri="{0D108BD9-81ED-4DB2-BD59-A6C34878D82A}">
                    <a16:rowId xmlns:a16="http://schemas.microsoft.com/office/drawing/2014/main" val="806584948"/>
                  </a:ext>
                </a:extLst>
              </a:tr>
              <a:tr h="354020">
                <a:tc>
                  <a:txBody>
                    <a:bodyPr/>
                    <a:lstStyle/>
                    <a:p>
                      <a:r>
                        <a:rPr lang="es-ES" sz="1400" dirty="0">
                          <a:solidFill>
                            <a:schemeClr val="bg1"/>
                          </a:solidFill>
                        </a:rPr>
                        <a:t>Regular</a:t>
                      </a:r>
                      <a:endParaRPr lang="es-CO" sz="1400" dirty="0">
                        <a:solidFill>
                          <a:schemeClr val="bg1"/>
                        </a:solidFill>
                      </a:endParaRPr>
                    </a:p>
                  </a:txBody>
                  <a:tcPr>
                    <a:solidFill>
                      <a:srgbClr val="00B050"/>
                    </a:solidFill>
                  </a:tcPr>
                </a:tc>
                <a:tc>
                  <a:txBody>
                    <a:bodyPr/>
                    <a:lstStyle/>
                    <a:p>
                      <a:r>
                        <a:rPr lang="es-ES" sz="1400" dirty="0">
                          <a:solidFill>
                            <a:schemeClr val="bg1"/>
                          </a:solidFill>
                        </a:rPr>
                        <a:t>4 </a:t>
                      </a:r>
                      <a:r>
                        <a:rPr lang="es-CO" sz="1400" dirty="0">
                          <a:solidFill>
                            <a:schemeClr val="bg1"/>
                          </a:solidFill>
                        </a:rPr>
                        <a:t>- 2.5%</a:t>
                      </a:r>
                    </a:p>
                  </a:txBody>
                  <a:tcPr>
                    <a:solidFill>
                      <a:srgbClr val="00B050"/>
                    </a:solidFill>
                  </a:tcPr>
                </a:tc>
                <a:tc>
                  <a:txBody>
                    <a:bodyPr/>
                    <a:lstStyle/>
                    <a:p>
                      <a:r>
                        <a:rPr lang="es-419" sz="1400" dirty="0">
                          <a:solidFill>
                            <a:schemeClr val="bg1"/>
                          </a:solidFill>
                        </a:rPr>
                        <a:t>8 – 3,9%</a:t>
                      </a:r>
                      <a:endParaRPr lang="es-CO" sz="1400" dirty="0">
                        <a:solidFill>
                          <a:schemeClr val="bg1"/>
                        </a:solidFill>
                      </a:endParaRPr>
                    </a:p>
                  </a:txBody>
                  <a:tcPr>
                    <a:solidFill>
                      <a:srgbClr val="00B050"/>
                    </a:solidFill>
                  </a:tcPr>
                </a:tc>
                <a:tc>
                  <a:txBody>
                    <a:bodyPr/>
                    <a:lstStyle/>
                    <a:p>
                      <a:r>
                        <a:rPr lang="es-ES" sz="1400" dirty="0">
                          <a:solidFill>
                            <a:schemeClr val="bg1"/>
                          </a:solidFill>
                        </a:rPr>
                        <a:t>1</a:t>
                      </a:r>
                      <a:endParaRPr lang="es-CO" sz="1400" dirty="0">
                        <a:solidFill>
                          <a:schemeClr val="bg1"/>
                        </a:solidFill>
                      </a:endParaRPr>
                    </a:p>
                  </a:txBody>
                  <a:tcPr>
                    <a:solidFill>
                      <a:srgbClr val="00B050"/>
                    </a:solidFill>
                  </a:tcPr>
                </a:tc>
                <a:extLst>
                  <a:ext uri="{0D108BD9-81ED-4DB2-BD59-A6C34878D82A}">
                    <a16:rowId xmlns:a16="http://schemas.microsoft.com/office/drawing/2014/main" val="3376044129"/>
                  </a:ext>
                </a:extLst>
              </a:tr>
              <a:tr h="494658">
                <a:tc>
                  <a:txBody>
                    <a:bodyPr/>
                    <a:lstStyle/>
                    <a:p>
                      <a:r>
                        <a:rPr lang="es-CO" sz="1400" dirty="0">
                          <a:solidFill>
                            <a:schemeClr val="bg1"/>
                          </a:solidFill>
                        </a:rPr>
                        <a:t>Poco atractivo</a:t>
                      </a:r>
                    </a:p>
                  </a:txBody>
                  <a:tcPr>
                    <a:solidFill>
                      <a:srgbClr val="7030A0"/>
                    </a:solidFill>
                  </a:tcPr>
                </a:tc>
                <a:tc>
                  <a:txBody>
                    <a:bodyPr/>
                    <a:lstStyle/>
                    <a:p>
                      <a:r>
                        <a:rPr lang="es-CO" sz="1400" dirty="0">
                          <a:solidFill>
                            <a:schemeClr val="bg1"/>
                          </a:solidFill>
                        </a:rPr>
                        <a:t>4 - 2.5%</a:t>
                      </a:r>
                    </a:p>
                  </a:txBody>
                  <a:tcPr>
                    <a:solidFill>
                      <a:srgbClr val="7030A0"/>
                    </a:solidFill>
                  </a:tcPr>
                </a:tc>
                <a:tc>
                  <a:txBody>
                    <a:bodyPr/>
                    <a:lstStyle/>
                    <a:p>
                      <a:r>
                        <a:rPr lang="es-419" sz="1400" dirty="0">
                          <a:solidFill>
                            <a:schemeClr val="bg1"/>
                          </a:solidFill>
                        </a:rPr>
                        <a:t>2 – 1,9%</a:t>
                      </a:r>
                      <a:endParaRPr lang="es-CO" sz="1400" dirty="0">
                        <a:solidFill>
                          <a:schemeClr val="bg1"/>
                        </a:solidFill>
                      </a:endParaRPr>
                    </a:p>
                  </a:txBody>
                  <a:tcPr>
                    <a:solidFill>
                      <a:srgbClr val="7030A0"/>
                    </a:solidFill>
                  </a:tcPr>
                </a:tc>
                <a:tc>
                  <a:txBody>
                    <a:bodyPr/>
                    <a:lstStyle/>
                    <a:p>
                      <a:r>
                        <a:rPr lang="es-ES" sz="1400" dirty="0">
                          <a:solidFill>
                            <a:schemeClr val="bg1"/>
                          </a:solidFill>
                        </a:rPr>
                        <a:t>-</a:t>
                      </a:r>
                      <a:endParaRPr lang="es-CO" sz="1400" dirty="0">
                        <a:solidFill>
                          <a:schemeClr val="bg1"/>
                        </a:solidFill>
                      </a:endParaRPr>
                    </a:p>
                  </a:txBody>
                  <a:tcPr>
                    <a:solidFill>
                      <a:srgbClr val="7030A0"/>
                    </a:solidFill>
                  </a:tcPr>
                </a:tc>
                <a:extLst>
                  <a:ext uri="{0D108BD9-81ED-4DB2-BD59-A6C34878D82A}">
                    <a16:rowId xmlns:a16="http://schemas.microsoft.com/office/drawing/2014/main" val="2880294123"/>
                  </a:ext>
                </a:extLst>
              </a:tr>
              <a:tr h="494658">
                <a:tc>
                  <a:txBody>
                    <a:bodyPr/>
                    <a:lstStyle/>
                    <a:p>
                      <a:r>
                        <a:rPr lang="es-CO" sz="1400" dirty="0">
                          <a:solidFill>
                            <a:schemeClr val="bg1"/>
                          </a:solidFill>
                        </a:rPr>
                        <a:t>No genera interés</a:t>
                      </a:r>
                    </a:p>
                  </a:txBody>
                  <a:tcPr>
                    <a:solidFill>
                      <a:srgbClr val="00B0F0"/>
                    </a:solidFill>
                  </a:tcPr>
                </a:tc>
                <a:tc>
                  <a:txBody>
                    <a:bodyPr/>
                    <a:lstStyle/>
                    <a:p>
                      <a:r>
                        <a:rPr lang="es-CO" sz="1400" dirty="0">
                          <a:solidFill>
                            <a:schemeClr val="bg1"/>
                          </a:solidFill>
                        </a:rPr>
                        <a:t>1 – 0.6%</a:t>
                      </a:r>
                    </a:p>
                  </a:txBody>
                  <a:tcPr>
                    <a:solidFill>
                      <a:srgbClr val="00B0F0"/>
                    </a:solidFill>
                  </a:tcPr>
                </a:tc>
                <a:tc>
                  <a:txBody>
                    <a:bodyPr/>
                    <a:lstStyle/>
                    <a:p>
                      <a:r>
                        <a:rPr lang="es-419" sz="1400" dirty="0">
                          <a:solidFill>
                            <a:schemeClr val="bg1"/>
                          </a:solidFill>
                        </a:rPr>
                        <a:t>1 – 0,49%</a:t>
                      </a:r>
                      <a:endParaRPr lang="es-CO" sz="1400" dirty="0">
                        <a:solidFill>
                          <a:schemeClr val="bg1"/>
                        </a:solidFill>
                      </a:endParaRPr>
                    </a:p>
                  </a:txBody>
                  <a:tcPr>
                    <a:solidFill>
                      <a:srgbClr val="00B0F0"/>
                    </a:solidFill>
                  </a:tcPr>
                </a:tc>
                <a:tc>
                  <a:txBody>
                    <a:bodyPr/>
                    <a:lstStyle/>
                    <a:p>
                      <a:r>
                        <a:rPr lang="es-ES" sz="1400" dirty="0">
                          <a:solidFill>
                            <a:schemeClr val="bg1"/>
                          </a:solidFill>
                        </a:rPr>
                        <a:t>-</a:t>
                      </a:r>
                      <a:endParaRPr lang="es-CO" sz="1400" dirty="0">
                        <a:solidFill>
                          <a:schemeClr val="bg1"/>
                        </a:solidFill>
                      </a:endParaRPr>
                    </a:p>
                  </a:txBody>
                  <a:tcPr>
                    <a:solidFill>
                      <a:srgbClr val="00B0F0"/>
                    </a:solidFill>
                  </a:tcPr>
                </a:tc>
                <a:extLst>
                  <a:ext uri="{0D108BD9-81ED-4DB2-BD59-A6C34878D82A}">
                    <a16:rowId xmlns:a16="http://schemas.microsoft.com/office/drawing/2014/main" val="1522683899"/>
                  </a:ext>
                </a:extLst>
              </a:tr>
            </a:tbl>
          </a:graphicData>
        </a:graphic>
      </p:graphicFrame>
      <p:cxnSp>
        <p:nvCxnSpPr>
          <p:cNvPr id="9" name="Conector recto de flecha 8">
            <a:extLst>
              <a:ext uri="{FF2B5EF4-FFF2-40B4-BE49-F238E27FC236}">
                <a16:creationId xmlns:a16="http://schemas.microsoft.com/office/drawing/2014/main" id="{F42FD755-71D7-5E45-BE5F-90140FE5066B}"/>
              </a:ext>
            </a:extLst>
          </p:cNvPr>
          <p:cNvCxnSpPr/>
          <p:nvPr/>
        </p:nvCxnSpPr>
        <p:spPr>
          <a:xfrm>
            <a:off x="197069" y="2212427"/>
            <a:ext cx="15765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aphicFrame>
        <p:nvGraphicFramePr>
          <p:cNvPr id="12" name="Tabla 11">
            <a:extLst>
              <a:ext uri="{FF2B5EF4-FFF2-40B4-BE49-F238E27FC236}">
                <a16:creationId xmlns:a16="http://schemas.microsoft.com/office/drawing/2014/main" id="{0D3CD599-D036-9F38-EA1B-F2230B63D1EB}"/>
              </a:ext>
            </a:extLst>
          </p:cNvPr>
          <p:cNvGraphicFramePr/>
          <p:nvPr/>
        </p:nvGraphicFramePr>
        <p:xfrm>
          <a:off x="5638383" y="1392184"/>
          <a:ext cx="889001" cy="485883"/>
        </p:xfrm>
        <a:graphic>
          <a:graphicData uri="http://schemas.openxmlformats.org/drawingml/2006/table">
            <a:tbl>
              <a:tblPr firstRow="1" bandRow="1">
                <a:tableStyleId>{93296810-A885-4BE3-A3E7-6D5BEEA58F35}</a:tableStyleId>
              </a:tblPr>
              <a:tblGrid>
                <a:gridCol w="889001">
                  <a:extLst>
                    <a:ext uri="{9D8B030D-6E8A-4147-A177-3AD203B41FA5}">
                      <a16:colId xmlns:a16="http://schemas.microsoft.com/office/drawing/2014/main" val="2523800553"/>
                    </a:ext>
                  </a:extLst>
                </a:gridCol>
              </a:tblGrid>
              <a:tr h="485883">
                <a:tc>
                  <a:txBody>
                    <a:bodyPr/>
                    <a:lstStyle/>
                    <a:p>
                      <a:pPr algn="r"/>
                      <a:r>
                        <a:rPr lang="es-419" sz="1400" dirty="0">
                          <a:solidFill>
                            <a:sysClr val="windowText" lastClr="000000"/>
                          </a:solidFill>
                        </a:rPr>
                        <a:t>2023</a:t>
                      </a:r>
                      <a:endParaRPr lang="es-CO" sz="1400" dirty="0">
                        <a:solidFill>
                          <a:sysClr val="windowText" lastClr="000000"/>
                        </a:solidFill>
                      </a:endParaRPr>
                    </a:p>
                  </a:txBody>
                  <a:tcPr>
                    <a:noFill/>
                  </a:tcPr>
                </a:tc>
                <a:extLst>
                  <a:ext uri="{0D108BD9-81ED-4DB2-BD59-A6C34878D82A}">
                    <a16:rowId xmlns:a16="http://schemas.microsoft.com/office/drawing/2014/main" val="514385895"/>
                  </a:ext>
                </a:extLst>
              </a:tr>
            </a:tbl>
          </a:graphicData>
        </a:graphic>
      </p:graphicFrame>
      <p:pic>
        <p:nvPicPr>
          <p:cNvPr id="7170" name="Picture 2" descr="Gráfico de respuestas de formularios. Título de la pregunta: ¿Cómo califica el flash institucional?. Número de respuestas: 104 respuestas.">
            <a:extLst>
              <a:ext uri="{FF2B5EF4-FFF2-40B4-BE49-F238E27FC236}">
                <a16:creationId xmlns:a16="http://schemas.microsoft.com/office/drawing/2014/main" id="{104B2C66-BCDD-49CC-8969-1C8E27866C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9508" y="1773338"/>
            <a:ext cx="4711970" cy="1979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776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a16="http://schemas.microsoft.com/office/drawing/2014/main" id="{5B9655CA-F385-40D4-BCA1-2DA002D62F62}"/>
              </a:ext>
            </a:extLst>
          </p:cNvPr>
          <p:cNvSpPr txBox="1">
            <a:spLocks/>
          </p:cNvSpPr>
          <p:nvPr/>
        </p:nvSpPr>
        <p:spPr>
          <a:xfrm>
            <a:off x="866028" y="696074"/>
            <a:ext cx="7137623" cy="772613"/>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s-ES" sz="4000" b="1" dirty="0">
                <a:solidFill>
                  <a:srgbClr val="F19408"/>
                </a:solidFill>
                <a:latin typeface="Arial"/>
                <a:cs typeface="Arial"/>
              </a:rPr>
              <a:t>¿Cómo describe las comunicaciones de la institución?</a:t>
            </a:r>
            <a:endParaRPr lang="es-ES" dirty="0">
              <a:solidFill>
                <a:srgbClr val="000000"/>
              </a:solidFill>
            </a:endParaRPr>
          </a:p>
        </p:txBody>
      </p:sp>
      <p:graphicFrame>
        <p:nvGraphicFramePr>
          <p:cNvPr id="2" name="Tabla 1">
            <a:extLst>
              <a:ext uri="{FF2B5EF4-FFF2-40B4-BE49-F238E27FC236}">
                <a16:creationId xmlns:a16="http://schemas.microsoft.com/office/drawing/2014/main" id="{2582FF4F-B57E-40C4-B1FB-F1DCB039D0F3}"/>
              </a:ext>
            </a:extLst>
          </p:cNvPr>
          <p:cNvGraphicFramePr>
            <a:graphicFrameLocks noGrp="1"/>
          </p:cNvGraphicFramePr>
          <p:nvPr/>
        </p:nvGraphicFramePr>
        <p:xfrm>
          <a:off x="529515" y="1468687"/>
          <a:ext cx="4705093" cy="2413000"/>
        </p:xfrm>
        <a:graphic>
          <a:graphicData uri="http://schemas.openxmlformats.org/drawingml/2006/table">
            <a:tbl>
              <a:tblPr firstRow="1" bandRow="1">
                <a:tableStyleId>{93296810-A885-4BE3-A3E7-6D5BEEA58F35}</a:tableStyleId>
              </a:tblPr>
              <a:tblGrid>
                <a:gridCol w="1399372">
                  <a:extLst>
                    <a:ext uri="{9D8B030D-6E8A-4147-A177-3AD203B41FA5}">
                      <a16:colId xmlns:a16="http://schemas.microsoft.com/office/drawing/2014/main" val="1299839042"/>
                    </a:ext>
                  </a:extLst>
                </a:gridCol>
                <a:gridCol w="1101907">
                  <a:extLst>
                    <a:ext uri="{9D8B030D-6E8A-4147-A177-3AD203B41FA5}">
                      <a16:colId xmlns:a16="http://schemas.microsoft.com/office/drawing/2014/main" val="1045854351"/>
                    </a:ext>
                  </a:extLst>
                </a:gridCol>
                <a:gridCol w="1101907">
                  <a:extLst>
                    <a:ext uri="{9D8B030D-6E8A-4147-A177-3AD203B41FA5}">
                      <a16:colId xmlns:a16="http://schemas.microsoft.com/office/drawing/2014/main" val="2568085049"/>
                    </a:ext>
                  </a:extLst>
                </a:gridCol>
                <a:gridCol w="1101907">
                  <a:extLst>
                    <a:ext uri="{9D8B030D-6E8A-4147-A177-3AD203B41FA5}">
                      <a16:colId xmlns:a16="http://schemas.microsoft.com/office/drawing/2014/main" val="2614076963"/>
                    </a:ext>
                  </a:extLst>
                </a:gridCol>
              </a:tblGrid>
              <a:tr h="370840">
                <a:tc>
                  <a:txBody>
                    <a:bodyPr/>
                    <a:lstStyle/>
                    <a:p>
                      <a:r>
                        <a:rPr lang="es-ES" sz="1400" dirty="0">
                          <a:solidFill>
                            <a:sysClr val="windowText" lastClr="000000"/>
                          </a:solidFill>
                        </a:rPr>
                        <a:t>Variable</a:t>
                      </a:r>
                      <a:endParaRPr lang="es-CO"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419" sz="1400" dirty="0">
                          <a:solidFill>
                            <a:sysClr val="windowText" lastClr="000000"/>
                          </a:solidFill>
                        </a:rPr>
                        <a:t>2021</a:t>
                      </a:r>
                      <a:endParaRPr lang="es-CO"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419" sz="1400" dirty="0">
                          <a:solidFill>
                            <a:sysClr val="windowText" lastClr="000000"/>
                          </a:solidFill>
                        </a:rPr>
                        <a:t>2022</a:t>
                      </a:r>
                      <a:endParaRPr lang="es-CO"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1400" dirty="0">
                          <a:solidFill>
                            <a:sysClr val="windowText" lastClr="000000"/>
                          </a:solidFill>
                        </a:rPr>
                        <a:t>2023</a:t>
                      </a:r>
                      <a:endParaRPr lang="es-CO"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28336"/>
                  </a:ext>
                </a:extLst>
              </a:tr>
              <a:tr h="370840">
                <a:tc>
                  <a:txBody>
                    <a:bodyPr/>
                    <a:lstStyle/>
                    <a:p>
                      <a:r>
                        <a:rPr lang="es-ES" sz="1100" dirty="0">
                          <a:solidFill>
                            <a:schemeClr val="bg1"/>
                          </a:solidFill>
                        </a:rPr>
                        <a:t>Mantengo plenamente informado</a:t>
                      </a:r>
                    </a:p>
                  </a:txBody>
                  <a:tcPr>
                    <a:lnT w="12700" cap="flat" cmpd="sng" algn="ctr">
                      <a:solidFill>
                        <a:schemeClr val="tx1"/>
                      </a:solidFill>
                      <a:prstDash val="solid"/>
                      <a:round/>
                      <a:headEnd type="none" w="med" len="med"/>
                      <a:tailEnd type="none" w="med" len="med"/>
                    </a:lnT>
                    <a:solidFill>
                      <a:srgbClr val="0070C0"/>
                    </a:solidFill>
                  </a:tcPr>
                </a:tc>
                <a:tc>
                  <a:txBody>
                    <a:bodyPr/>
                    <a:lstStyle/>
                    <a:p>
                      <a:r>
                        <a:rPr lang="es-ES" sz="1100" dirty="0">
                          <a:solidFill>
                            <a:schemeClr val="bg1"/>
                          </a:solidFill>
                        </a:rPr>
                        <a:t>20</a:t>
                      </a:r>
                      <a:endParaRPr lang="es-CO" sz="1100" dirty="0">
                        <a:solidFill>
                          <a:schemeClr val="bg1"/>
                        </a:solidFill>
                      </a:endParaRPr>
                    </a:p>
                  </a:txBody>
                  <a:tcPr>
                    <a:lnT w="12700" cap="flat" cmpd="sng" algn="ctr">
                      <a:solidFill>
                        <a:schemeClr val="tx1"/>
                      </a:solidFill>
                      <a:prstDash val="solid"/>
                      <a:round/>
                      <a:headEnd type="none" w="med" len="med"/>
                      <a:tailEnd type="none" w="med" len="med"/>
                    </a:lnT>
                    <a:solidFill>
                      <a:srgbClr val="0070C0"/>
                    </a:solidFill>
                  </a:tcPr>
                </a:tc>
                <a:tc>
                  <a:txBody>
                    <a:bodyPr/>
                    <a:lstStyle/>
                    <a:p>
                      <a:r>
                        <a:rPr lang="es-419" sz="1100" dirty="0">
                          <a:solidFill>
                            <a:schemeClr val="bg1"/>
                          </a:solidFill>
                        </a:rPr>
                        <a:t>43</a:t>
                      </a:r>
                      <a:endParaRPr lang="es-CO" sz="1100" dirty="0">
                        <a:solidFill>
                          <a:schemeClr val="bg1"/>
                        </a:solidFill>
                      </a:endParaRPr>
                    </a:p>
                  </a:txBody>
                  <a:tcPr>
                    <a:lnT w="12700" cap="flat" cmpd="sng" algn="ctr">
                      <a:solidFill>
                        <a:schemeClr val="tx1"/>
                      </a:solidFill>
                      <a:prstDash val="solid"/>
                      <a:round/>
                      <a:headEnd type="none" w="med" len="med"/>
                      <a:tailEnd type="none" w="med" len="med"/>
                    </a:lnT>
                    <a:solidFill>
                      <a:srgbClr val="0070C0"/>
                    </a:solidFill>
                  </a:tcPr>
                </a:tc>
                <a:tc>
                  <a:txBody>
                    <a:bodyPr/>
                    <a:lstStyle/>
                    <a:p>
                      <a:r>
                        <a:rPr lang="es-ES" sz="1400" dirty="0">
                          <a:solidFill>
                            <a:schemeClr val="bg1"/>
                          </a:solidFill>
                        </a:rPr>
                        <a:t>21</a:t>
                      </a:r>
                      <a:endParaRPr lang="es-CO" sz="1400" dirty="0">
                        <a:solidFill>
                          <a:schemeClr val="bg1"/>
                        </a:solidFill>
                      </a:endParaRPr>
                    </a:p>
                  </a:txBody>
                  <a:tcPr>
                    <a:lnT w="12700" cap="flat" cmpd="sng" algn="ctr">
                      <a:solidFill>
                        <a:schemeClr val="tx1"/>
                      </a:solidFill>
                      <a:prstDash val="solid"/>
                      <a:round/>
                      <a:headEnd type="none" w="med" len="med"/>
                      <a:tailEnd type="none" w="med" len="med"/>
                    </a:lnT>
                    <a:solidFill>
                      <a:srgbClr val="0070C0"/>
                    </a:solidFill>
                  </a:tcPr>
                </a:tc>
                <a:extLst>
                  <a:ext uri="{0D108BD9-81ED-4DB2-BD59-A6C34878D82A}">
                    <a16:rowId xmlns:a16="http://schemas.microsoft.com/office/drawing/2014/main" val="3388893329"/>
                  </a:ext>
                </a:extLst>
              </a:tr>
              <a:tr h="370840">
                <a:tc>
                  <a:txBody>
                    <a:bodyPr/>
                    <a:lstStyle/>
                    <a:p>
                      <a:r>
                        <a:rPr lang="es-ES" sz="1100" dirty="0">
                          <a:solidFill>
                            <a:schemeClr val="bg1"/>
                          </a:solidFill>
                        </a:rPr>
                        <a:t>Me informan de la manera adecuada</a:t>
                      </a:r>
                      <a:endParaRPr lang="es-CO" sz="1100" dirty="0">
                        <a:solidFill>
                          <a:schemeClr val="bg1"/>
                        </a:solidFill>
                      </a:endParaRPr>
                    </a:p>
                  </a:txBody>
                  <a:tcPr>
                    <a:solidFill>
                      <a:srgbClr val="C00000"/>
                    </a:solidFill>
                  </a:tcPr>
                </a:tc>
                <a:tc>
                  <a:txBody>
                    <a:bodyPr/>
                    <a:lstStyle/>
                    <a:p>
                      <a:r>
                        <a:rPr lang="es-ES" sz="1100" dirty="0">
                          <a:solidFill>
                            <a:schemeClr val="bg1"/>
                          </a:solidFill>
                        </a:rPr>
                        <a:t>117</a:t>
                      </a:r>
                      <a:endParaRPr lang="es-CO" sz="1100" dirty="0">
                        <a:solidFill>
                          <a:schemeClr val="bg1"/>
                        </a:solidFill>
                      </a:endParaRPr>
                    </a:p>
                  </a:txBody>
                  <a:tcPr>
                    <a:solidFill>
                      <a:srgbClr val="C00000"/>
                    </a:solidFill>
                  </a:tcPr>
                </a:tc>
                <a:tc>
                  <a:txBody>
                    <a:bodyPr/>
                    <a:lstStyle/>
                    <a:p>
                      <a:r>
                        <a:rPr lang="es-419" sz="1100" dirty="0">
                          <a:solidFill>
                            <a:schemeClr val="bg1"/>
                          </a:solidFill>
                        </a:rPr>
                        <a:t>131</a:t>
                      </a:r>
                      <a:endParaRPr lang="es-CO" sz="1100" dirty="0">
                        <a:solidFill>
                          <a:schemeClr val="bg1"/>
                        </a:solidFill>
                      </a:endParaRPr>
                    </a:p>
                  </a:txBody>
                  <a:tcPr>
                    <a:solidFill>
                      <a:srgbClr val="C00000"/>
                    </a:solidFill>
                  </a:tcPr>
                </a:tc>
                <a:tc>
                  <a:txBody>
                    <a:bodyPr/>
                    <a:lstStyle/>
                    <a:p>
                      <a:r>
                        <a:rPr lang="es-ES" sz="1400" dirty="0">
                          <a:solidFill>
                            <a:schemeClr val="bg1"/>
                          </a:solidFill>
                        </a:rPr>
                        <a:t>66</a:t>
                      </a:r>
                      <a:endParaRPr lang="es-CO" sz="1400" dirty="0">
                        <a:solidFill>
                          <a:schemeClr val="bg1"/>
                        </a:solidFill>
                      </a:endParaRPr>
                    </a:p>
                  </a:txBody>
                  <a:tcPr>
                    <a:solidFill>
                      <a:srgbClr val="C00000"/>
                    </a:solidFill>
                  </a:tcPr>
                </a:tc>
                <a:extLst>
                  <a:ext uri="{0D108BD9-81ED-4DB2-BD59-A6C34878D82A}">
                    <a16:rowId xmlns:a16="http://schemas.microsoft.com/office/drawing/2014/main" val="2654258660"/>
                  </a:ext>
                </a:extLst>
              </a:tr>
              <a:tr h="370840">
                <a:tc>
                  <a:txBody>
                    <a:bodyPr/>
                    <a:lstStyle/>
                    <a:p>
                      <a:r>
                        <a:rPr lang="es-ES" sz="1100" dirty="0">
                          <a:solidFill>
                            <a:schemeClr val="bg1"/>
                          </a:solidFill>
                        </a:rPr>
                        <a:t>La información es limitada </a:t>
                      </a:r>
                      <a:endParaRPr lang="es-CO" sz="1100" dirty="0">
                        <a:solidFill>
                          <a:schemeClr val="bg1"/>
                        </a:solidFill>
                      </a:endParaRPr>
                    </a:p>
                  </a:txBody>
                  <a:tcPr>
                    <a:solidFill>
                      <a:srgbClr val="FFC000"/>
                    </a:solidFill>
                  </a:tcPr>
                </a:tc>
                <a:tc>
                  <a:txBody>
                    <a:bodyPr/>
                    <a:lstStyle/>
                    <a:p>
                      <a:r>
                        <a:rPr lang="es-ES" sz="1100" dirty="0">
                          <a:solidFill>
                            <a:schemeClr val="bg1"/>
                          </a:solidFill>
                        </a:rPr>
                        <a:t>26</a:t>
                      </a:r>
                      <a:endParaRPr lang="es-CO" sz="1100" dirty="0">
                        <a:solidFill>
                          <a:schemeClr val="bg1"/>
                        </a:solidFill>
                      </a:endParaRPr>
                    </a:p>
                  </a:txBody>
                  <a:tcPr>
                    <a:solidFill>
                      <a:srgbClr val="FFC000"/>
                    </a:solidFill>
                  </a:tcPr>
                </a:tc>
                <a:tc>
                  <a:txBody>
                    <a:bodyPr/>
                    <a:lstStyle/>
                    <a:p>
                      <a:r>
                        <a:rPr lang="es-419" sz="1100" dirty="0">
                          <a:solidFill>
                            <a:schemeClr val="bg1"/>
                          </a:solidFill>
                        </a:rPr>
                        <a:t>22</a:t>
                      </a:r>
                      <a:endParaRPr lang="es-CO" sz="1100" dirty="0">
                        <a:solidFill>
                          <a:schemeClr val="bg1"/>
                        </a:solidFill>
                      </a:endParaRPr>
                    </a:p>
                  </a:txBody>
                  <a:tcPr>
                    <a:solidFill>
                      <a:srgbClr val="FFC000"/>
                    </a:solidFill>
                  </a:tcPr>
                </a:tc>
                <a:tc>
                  <a:txBody>
                    <a:bodyPr/>
                    <a:lstStyle/>
                    <a:p>
                      <a:r>
                        <a:rPr lang="es-ES" sz="1400" dirty="0">
                          <a:solidFill>
                            <a:schemeClr val="bg1"/>
                          </a:solidFill>
                        </a:rPr>
                        <a:t>17</a:t>
                      </a:r>
                      <a:endParaRPr lang="es-CO" sz="1400" dirty="0">
                        <a:solidFill>
                          <a:schemeClr val="bg1"/>
                        </a:solidFill>
                      </a:endParaRPr>
                    </a:p>
                  </a:txBody>
                  <a:tcPr>
                    <a:solidFill>
                      <a:srgbClr val="FFC000"/>
                    </a:solidFill>
                  </a:tcPr>
                </a:tc>
                <a:extLst>
                  <a:ext uri="{0D108BD9-81ED-4DB2-BD59-A6C34878D82A}">
                    <a16:rowId xmlns:a16="http://schemas.microsoft.com/office/drawing/2014/main" val="2931921261"/>
                  </a:ext>
                </a:extLst>
              </a:tr>
              <a:tr h="370840">
                <a:tc>
                  <a:txBody>
                    <a:bodyPr/>
                    <a:lstStyle/>
                    <a:p>
                      <a:r>
                        <a:rPr lang="es-ES" sz="1100" dirty="0">
                          <a:solidFill>
                            <a:schemeClr val="bg1"/>
                          </a:solidFill>
                        </a:rPr>
                        <a:t>No me informan mucho de lo que pasa</a:t>
                      </a:r>
                      <a:endParaRPr lang="es-CO" sz="1100" dirty="0">
                        <a:solidFill>
                          <a:schemeClr val="bg1"/>
                        </a:solidFill>
                      </a:endParaRPr>
                    </a:p>
                  </a:txBody>
                  <a:tcPr>
                    <a:solidFill>
                      <a:srgbClr val="00B050"/>
                    </a:solidFill>
                  </a:tcPr>
                </a:tc>
                <a:tc>
                  <a:txBody>
                    <a:bodyPr/>
                    <a:lstStyle/>
                    <a:p>
                      <a:r>
                        <a:rPr lang="es-ES" sz="1100" dirty="0">
                          <a:solidFill>
                            <a:schemeClr val="bg1"/>
                          </a:solidFill>
                        </a:rPr>
                        <a:t>2</a:t>
                      </a:r>
                      <a:endParaRPr lang="es-CO" sz="1100" dirty="0">
                        <a:solidFill>
                          <a:schemeClr val="bg1"/>
                        </a:solidFill>
                      </a:endParaRPr>
                    </a:p>
                  </a:txBody>
                  <a:tcPr>
                    <a:solidFill>
                      <a:srgbClr val="00B050"/>
                    </a:solidFill>
                  </a:tcPr>
                </a:tc>
                <a:tc>
                  <a:txBody>
                    <a:bodyPr/>
                    <a:lstStyle/>
                    <a:p>
                      <a:r>
                        <a:rPr lang="es-419" sz="1100" dirty="0">
                          <a:solidFill>
                            <a:schemeClr val="bg1"/>
                          </a:solidFill>
                        </a:rPr>
                        <a:t>5</a:t>
                      </a:r>
                      <a:endParaRPr lang="es-CO" sz="1100" dirty="0">
                        <a:solidFill>
                          <a:schemeClr val="bg1"/>
                        </a:solidFill>
                      </a:endParaRPr>
                    </a:p>
                  </a:txBody>
                  <a:tcPr>
                    <a:solidFill>
                      <a:srgbClr val="00B050"/>
                    </a:solidFill>
                  </a:tcPr>
                </a:tc>
                <a:tc>
                  <a:txBody>
                    <a:bodyPr/>
                    <a:lstStyle/>
                    <a:p>
                      <a:r>
                        <a:rPr lang="es-ES" sz="1400" dirty="0">
                          <a:solidFill>
                            <a:schemeClr val="bg1"/>
                          </a:solidFill>
                        </a:rPr>
                        <a:t>-</a:t>
                      </a:r>
                      <a:endParaRPr lang="es-CO" sz="1400" dirty="0">
                        <a:solidFill>
                          <a:schemeClr val="bg1"/>
                        </a:solidFill>
                      </a:endParaRPr>
                    </a:p>
                  </a:txBody>
                  <a:tcPr>
                    <a:solidFill>
                      <a:srgbClr val="00B050"/>
                    </a:solidFill>
                  </a:tcPr>
                </a:tc>
                <a:extLst>
                  <a:ext uri="{0D108BD9-81ED-4DB2-BD59-A6C34878D82A}">
                    <a16:rowId xmlns:a16="http://schemas.microsoft.com/office/drawing/2014/main" val="3376044129"/>
                  </a:ext>
                </a:extLst>
              </a:tr>
            </a:tbl>
          </a:graphicData>
        </a:graphic>
      </p:graphicFrame>
      <p:graphicFrame>
        <p:nvGraphicFramePr>
          <p:cNvPr id="15" name="Tabla 14">
            <a:extLst>
              <a:ext uri="{FF2B5EF4-FFF2-40B4-BE49-F238E27FC236}">
                <a16:creationId xmlns:a16="http://schemas.microsoft.com/office/drawing/2014/main" id="{661FFB34-2149-46C1-0938-83DC10440688}"/>
              </a:ext>
            </a:extLst>
          </p:cNvPr>
          <p:cNvGraphicFramePr/>
          <p:nvPr/>
        </p:nvGraphicFramePr>
        <p:xfrm>
          <a:off x="5937251" y="1463622"/>
          <a:ext cx="953340" cy="485883"/>
        </p:xfrm>
        <a:graphic>
          <a:graphicData uri="http://schemas.openxmlformats.org/drawingml/2006/table">
            <a:tbl>
              <a:tblPr firstRow="1" bandRow="1">
                <a:tableStyleId>{93296810-A885-4BE3-A3E7-6D5BEEA58F35}</a:tableStyleId>
              </a:tblPr>
              <a:tblGrid>
                <a:gridCol w="953340">
                  <a:extLst>
                    <a:ext uri="{9D8B030D-6E8A-4147-A177-3AD203B41FA5}">
                      <a16:colId xmlns:a16="http://schemas.microsoft.com/office/drawing/2014/main" val="2523800553"/>
                    </a:ext>
                  </a:extLst>
                </a:gridCol>
              </a:tblGrid>
              <a:tr h="485883">
                <a:tc>
                  <a:txBody>
                    <a:bodyPr/>
                    <a:lstStyle/>
                    <a:p>
                      <a:pPr algn="r"/>
                      <a:r>
                        <a:rPr lang="es-419" sz="1400" dirty="0">
                          <a:solidFill>
                            <a:sysClr val="windowText" lastClr="000000"/>
                          </a:solidFill>
                        </a:rPr>
                        <a:t>2023</a:t>
                      </a:r>
                      <a:endParaRPr lang="es-CO" sz="1400" dirty="0">
                        <a:solidFill>
                          <a:sysClr val="windowText" lastClr="000000"/>
                        </a:solidFill>
                      </a:endParaRPr>
                    </a:p>
                  </a:txBody>
                  <a:tcPr>
                    <a:noFill/>
                  </a:tcPr>
                </a:tc>
                <a:extLst>
                  <a:ext uri="{0D108BD9-81ED-4DB2-BD59-A6C34878D82A}">
                    <a16:rowId xmlns:a16="http://schemas.microsoft.com/office/drawing/2014/main" val="514385895"/>
                  </a:ext>
                </a:extLst>
              </a:tr>
            </a:tbl>
          </a:graphicData>
        </a:graphic>
      </p:graphicFrame>
      <p:pic>
        <p:nvPicPr>
          <p:cNvPr id="8194" name="Picture 2" descr="Gráfico de respuestas de formularios. Título de la pregunta: ¿Cómo describe las comunicaciones de la institución?. Número de respuestas: 104 respuestas.">
            <a:extLst>
              <a:ext uri="{FF2B5EF4-FFF2-40B4-BE49-F238E27FC236}">
                <a16:creationId xmlns:a16="http://schemas.microsoft.com/office/drawing/2014/main" id="{E492FAA0-3BC3-4E3B-83B8-1E31432161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8098" y="1670687"/>
            <a:ext cx="3625727" cy="1523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6210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a:extLst>
              <a:ext uri="{FF2B5EF4-FFF2-40B4-BE49-F238E27FC236}">
                <a16:creationId xmlns:a16="http://schemas.microsoft.com/office/drawing/2014/main" id="{CDE4B43F-88FC-4301-B384-E7963CFFB53B}"/>
              </a:ext>
            </a:extLst>
          </p:cNvPr>
          <p:cNvSpPr txBox="1">
            <a:spLocks/>
          </p:cNvSpPr>
          <p:nvPr/>
        </p:nvSpPr>
        <p:spPr>
          <a:xfrm>
            <a:off x="1718803" y="3101692"/>
            <a:ext cx="7137623" cy="77261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es-ES" sz="3500" dirty="0">
              <a:latin typeface="Arial"/>
              <a:cs typeface="Arial"/>
            </a:endParaRPr>
          </a:p>
          <a:p>
            <a:pPr algn="just"/>
            <a:endParaRPr lang="es-ES" dirty="0">
              <a:solidFill>
                <a:srgbClr val="000000"/>
              </a:solidFill>
            </a:endParaRPr>
          </a:p>
        </p:txBody>
      </p:sp>
      <p:sp>
        <p:nvSpPr>
          <p:cNvPr id="7" name="Subtítulo 2">
            <a:extLst>
              <a:ext uri="{FF2B5EF4-FFF2-40B4-BE49-F238E27FC236}">
                <a16:creationId xmlns:a16="http://schemas.microsoft.com/office/drawing/2014/main" id="{0000BD51-2D0D-4A19-AF47-8588CD2EAE95}"/>
              </a:ext>
            </a:extLst>
          </p:cNvPr>
          <p:cNvSpPr txBox="1">
            <a:spLocks/>
          </p:cNvSpPr>
          <p:nvPr/>
        </p:nvSpPr>
        <p:spPr>
          <a:xfrm>
            <a:off x="578593" y="616213"/>
            <a:ext cx="8171270" cy="82409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s-ES" sz="2400" b="1" dirty="0">
                <a:solidFill>
                  <a:srgbClr val="F19408"/>
                </a:solidFill>
                <a:latin typeface="Arial"/>
                <a:cs typeface="Arial"/>
              </a:rPr>
              <a:t>¿Qué medios de comunicación son los que usa para informarse del acontecer institucional?</a:t>
            </a:r>
            <a:endParaRPr lang="es-ES" sz="2000" dirty="0">
              <a:solidFill>
                <a:srgbClr val="000000"/>
              </a:solidFill>
            </a:endParaRPr>
          </a:p>
        </p:txBody>
      </p:sp>
      <p:sp>
        <p:nvSpPr>
          <p:cNvPr id="4" name="CuadroTexto 3">
            <a:extLst>
              <a:ext uri="{FF2B5EF4-FFF2-40B4-BE49-F238E27FC236}">
                <a16:creationId xmlns:a16="http://schemas.microsoft.com/office/drawing/2014/main" id="{9CC49AC4-3BFE-4F46-A93B-13FB674C8DE2}"/>
              </a:ext>
            </a:extLst>
          </p:cNvPr>
          <p:cNvSpPr txBox="1"/>
          <p:nvPr/>
        </p:nvSpPr>
        <p:spPr>
          <a:xfrm>
            <a:off x="1292772" y="1445956"/>
            <a:ext cx="4398579" cy="369332"/>
          </a:xfrm>
          <a:prstGeom prst="rect">
            <a:avLst/>
          </a:prstGeom>
          <a:noFill/>
        </p:spPr>
        <p:txBody>
          <a:bodyPr wrap="square" rtlCol="0">
            <a:spAutoFit/>
          </a:bodyPr>
          <a:lstStyle/>
          <a:p>
            <a:r>
              <a:rPr lang="es-CO" dirty="0"/>
              <a:t>*Se podían seleccionar varias respuestas</a:t>
            </a:r>
          </a:p>
        </p:txBody>
      </p:sp>
      <p:pic>
        <p:nvPicPr>
          <p:cNvPr id="9218" name="Picture 2" descr="Gráfico de respuestas de formularios. Título de la pregunta: ¿Qué medios de comunicación son los que usa para informarse del acontecer institucional?. Número de respuestas: 104 respuestas.">
            <a:extLst>
              <a:ext uri="{FF2B5EF4-FFF2-40B4-BE49-F238E27FC236}">
                <a16:creationId xmlns:a16="http://schemas.microsoft.com/office/drawing/2014/main" id="{008D35E9-8F13-4E53-8AB6-9DFE4488D3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3635" y="1815288"/>
            <a:ext cx="5751444" cy="2730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983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txBox="1">
            <a:spLocks/>
          </p:cNvSpPr>
          <p:nvPr/>
        </p:nvSpPr>
        <p:spPr>
          <a:xfrm>
            <a:off x="457201" y="2601366"/>
            <a:ext cx="5366657" cy="199325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s-ES" dirty="0">
                <a:solidFill>
                  <a:srgbClr val="0A2C32"/>
                </a:solidFill>
                <a:latin typeface="Arial Black"/>
                <a:cs typeface="Arial Black"/>
              </a:rPr>
              <a:t>DATOS</a:t>
            </a:r>
          </a:p>
          <a:p>
            <a:pPr marL="0" indent="0">
              <a:buFont typeface="Arial"/>
              <a:buNone/>
            </a:pPr>
            <a:r>
              <a:rPr lang="es-ES" dirty="0">
                <a:solidFill>
                  <a:srgbClr val="0A2C32"/>
                </a:solidFill>
                <a:latin typeface="Arial Black"/>
                <a:cs typeface="Arial Black"/>
              </a:rPr>
              <a:t>CUALITATIVOS</a:t>
            </a:r>
          </a:p>
          <a:p>
            <a:pPr marL="0" indent="0">
              <a:buFont typeface="Arial"/>
              <a:buNone/>
            </a:pPr>
            <a:endParaRPr lang="es-ES" dirty="0">
              <a:solidFill>
                <a:srgbClr val="0A2C32"/>
              </a:solidFill>
              <a:latin typeface="Arial Black"/>
              <a:cs typeface="Arial Black"/>
            </a:endParaRPr>
          </a:p>
        </p:txBody>
      </p:sp>
    </p:spTree>
    <p:extLst>
      <p:ext uri="{BB962C8B-B14F-4D97-AF65-F5344CB8AC3E}">
        <p14:creationId xmlns:p14="http://schemas.microsoft.com/office/powerpoint/2010/main" val="32327869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a:extLst>
              <a:ext uri="{FF2B5EF4-FFF2-40B4-BE49-F238E27FC236}">
                <a16:creationId xmlns:a16="http://schemas.microsoft.com/office/drawing/2014/main" id="{CDE4B43F-88FC-4301-B384-E7963CFFB53B}"/>
              </a:ext>
            </a:extLst>
          </p:cNvPr>
          <p:cNvSpPr txBox="1">
            <a:spLocks/>
          </p:cNvSpPr>
          <p:nvPr/>
        </p:nvSpPr>
        <p:spPr>
          <a:xfrm>
            <a:off x="1003186" y="861874"/>
            <a:ext cx="7137623" cy="77261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es-ES" sz="3500" dirty="0">
              <a:latin typeface="Arial"/>
              <a:cs typeface="Arial"/>
            </a:endParaRPr>
          </a:p>
          <a:p>
            <a:pPr algn="just"/>
            <a:endParaRPr lang="es-ES" dirty="0">
              <a:solidFill>
                <a:srgbClr val="000000"/>
              </a:solidFill>
            </a:endParaRPr>
          </a:p>
        </p:txBody>
      </p:sp>
      <p:sp>
        <p:nvSpPr>
          <p:cNvPr id="9" name="Subtítulo 2">
            <a:extLst>
              <a:ext uri="{FF2B5EF4-FFF2-40B4-BE49-F238E27FC236}">
                <a16:creationId xmlns:a16="http://schemas.microsoft.com/office/drawing/2014/main" id="{53F4B7DD-18B6-4B15-B225-E492D6BB3FBA}"/>
              </a:ext>
            </a:extLst>
          </p:cNvPr>
          <p:cNvSpPr txBox="1">
            <a:spLocks/>
          </p:cNvSpPr>
          <p:nvPr/>
        </p:nvSpPr>
        <p:spPr>
          <a:xfrm>
            <a:off x="1137194" y="809348"/>
            <a:ext cx="7137623" cy="772613"/>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s-ES" sz="4000" b="1" dirty="0">
                <a:solidFill>
                  <a:srgbClr val="F19408"/>
                </a:solidFill>
                <a:latin typeface="Arial"/>
                <a:cs typeface="Arial"/>
              </a:rPr>
              <a:t>¿Qué otros temas cree que son importantes para conocer más acerca de la institución?</a:t>
            </a:r>
            <a:endParaRPr lang="es-ES" sz="3500" dirty="0">
              <a:latin typeface="Arial"/>
              <a:cs typeface="Arial"/>
            </a:endParaRPr>
          </a:p>
          <a:p>
            <a:pPr algn="just"/>
            <a:endParaRPr lang="es-ES" dirty="0">
              <a:solidFill>
                <a:srgbClr val="000000"/>
              </a:solidFill>
            </a:endParaRPr>
          </a:p>
        </p:txBody>
      </p:sp>
      <p:sp>
        <p:nvSpPr>
          <p:cNvPr id="2" name="CuadroTexto 1">
            <a:extLst>
              <a:ext uri="{FF2B5EF4-FFF2-40B4-BE49-F238E27FC236}">
                <a16:creationId xmlns:a16="http://schemas.microsoft.com/office/drawing/2014/main" id="{F1E0E9E3-5E7F-EE4D-8738-B03482F5CC38}"/>
              </a:ext>
            </a:extLst>
          </p:cNvPr>
          <p:cNvSpPr txBox="1"/>
          <p:nvPr/>
        </p:nvSpPr>
        <p:spPr>
          <a:xfrm>
            <a:off x="1663947" y="1449821"/>
            <a:ext cx="6243145" cy="369332"/>
          </a:xfrm>
          <a:prstGeom prst="rect">
            <a:avLst/>
          </a:prstGeom>
          <a:noFill/>
        </p:spPr>
        <p:txBody>
          <a:bodyPr wrap="square" rtlCol="0">
            <a:spAutoFit/>
          </a:bodyPr>
          <a:lstStyle/>
          <a:p>
            <a:r>
              <a:rPr lang="es-CO" dirty="0"/>
              <a:t>Se agruparon las respuestas en 12 grupos temáticos:</a:t>
            </a:r>
          </a:p>
        </p:txBody>
      </p:sp>
      <p:graphicFrame>
        <p:nvGraphicFramePr>
          <p:cNvPr id="3" name="Tabla 3">
            <a:extLst>
              <a:ext uri="{FF2B5EF4-FFF2-40B4-BE49-F238E27FC236}">
                <a16:creationId xmlns:a16="http://schemas.microsoft.com/office/drawing/2014/main" id="{1D1B7140-9185-A6D6-8A3D-FA3C6F2C3B80}"/>
              </a:ext>
            </a:extLst>
          </p:cNvPr>
          <p:cNvGraphicFramePr>
            <a:graphicFrameLocks noGrp="1"/>
          </p:cNvGraphicFramePr>
          <p:nvPr/>
        </p:nvGraphicFramePr>
        <p:xfrm>
          <a:off x="269875" y="2209201"/>
          <a:ext cx="3873500" cy="1919592"/>
        </p:xfrm>
        <a:graphic>
          <a:graphicData uri="http://schemas.openxmlformats.org/drawingml/2006/table">
            <a:tbl>
              <a:tblPr firstRow="1" lastRow="1" bandRow="1">
                <a:tableStyleId>{5C22544A-7EE6-4342-B048-85BDC9FD1C3A}</a:tableStyleId>
              </a:tblPr>
              <a:tblGrid>
                <a:gridCol w="3873500">
                  <a:extLst>
                    <a:ext uri="{9D8B030D-6E8A-4147-A177-3AD203B41FA5}">
                      <a16:colId xmlns:a16="http://schemas.microsoft.com/office/drawing/2014/main" val="3230973554"/>
                    </a:ext>
                  </a:extLst>
                </a:gridCol>
              </a:tblGrid>
              <a:tr h="350358">
                <a:tc>
                  <a:txBody>
                    <a:bodyPr/>
                    <a:lstStyle/>
                    <a:p>
                      <a:r>
                        <a:rPr lang="es-419" sz="1400" b="0" dirty="0">
                          <a:solidFill>
                            <a:schemeClr val="tx1"/>
                          </a:solidFill>
                        </a:rPr>
                        <a:t>Investigación y academia</a:t>
                      </a:r>
                      <a:r>
                        <a:rPr lang="es-419" sz="1400" dirty="0"/>
                        <a:t> </a:t>
                      </a:r>
                    </a:p>
                  </a:txBody>
                  <a:tcPr/>
                </a:tc>
                <a:extLst>
                  <a:ext uri="{0D108BD9-81ED-4DB2-BD59-A6C34878D82A}">
                    <a16:rowId xmlns:a16="http://schemas.microsoft.com/office/drawing/2014/main" val="3381721349"/>
                  </a:ext>
                </a:extLst>
              </a:tr>
              <a:tr h="350358">
                <a:tc>
                  <a:txBody>
                    <a:bodyPr/>
                    <a:lstStyle/>
                    <a:p>
                      <a:r>
                        <a:rPr lang="es-419" sz="1400" dirty="0"/>
                        <a:t>Agenda institucional (académica, bienestar y de comunidad)</a:t>
                      </a:r>
                      <a:endParaRPr lang="es-CO" sz="1400" dirty="0"/>
                    </a:p>
                  </a:txBody>
                  <a:tcPr/>
                </a:tc>
                <a:extLst>
                  <a:ext uri="{0D108BD9-81ED-4DB2-BD59-A6C34878D82A}">
                    <a16:rowId xmlns:a16="http://schemas.microsoft.com/office/drawing/2014/main" val="3123342374"/>
                  </a:ext>
                </a:extLst>
              </a:tr>
              <a:tr h="350358">
                <a:tc>
                  <a:txBody>
                    <a:bodyPr/>
                    <a:lstStyle/>
                    <a:p>
                      <a:r>
                        <a:rPr lang="es-ES" sz="1400" dirty="0"/>
                        <a:t>Casos de éxito graduados</a:t>
                      </a:r>
                      <a:endParaRPr lang="es-CO" sz="1400" dirty="0"/>
                    </a:p>
                  </a:txBody>
                  <a:tcPr/>
                </a:tc>
                <a:extLst>
                  <a:ext uri="{0D108BD9-81ED-4DB2-BD59-A6C34878D82A}">
                    <a16:rowId xmlns:a16="http://schemas.microsoft.com/office/drawing/2014/main" val="1400083173"/>
                  </a:ext>
                </a:extLst>
              </a:tr>
              <a:tr h="350358">
                <a:tc>
                  <a:txBody>
                    <a:bodyPr/>
                    <a:lstStyle/>
                    <a:p>
                      <a:r>
                        <a:rPr lang="es-419" sz="1400" dirty="0"/>
                        <a:t>Ofertas académicas, laborales e investigativas</a:t>
                      </a:r>
                      <a:endParaRPr lang="es-CO" sz="1400" dirty="0"/>
                    </a:p>
                  </a:txBody>
                  <a:tcPr/>
                </a:tc>
                <a:extLst>
                  <a:ext uri="{0D108BD9-81ED-4DB2-BD59-A6C34878D82A}">
                    <a16:rowId xmlns:a16="http://schemas.microsoft.com/office/drawing/2014/main" val="4248671319"/>
                  </a:ext>
                </a:extLst>
              </a:tr>
              <a:tr h="350358">
                <a:tc>
                  <a:txBody>
                    <a:bodyPr/>
                    <a:lstStyle/>
                    <a:p>
                      <a:r>
                        <a:rPr lang="es-419" sz="1400" b="0" dirty="0">
                          <a:solidFill>
                            <a:schemeClr val="tx1"/>
                          </a:solidFill>
                        </a:rPr>
                        <a:t>Internacionalización y alianzas institucionales </a:t>
                      </a:r>
                      <a:endParaRPr lang="es-CO" sz="1400" b="0" dirty="0">
                        <a:solidFill>
                          <a:schemeClr val="tx1"/>
                        </a:solidFill>
                      </a:endParaRPr>
                    </a:p>
                  </a:txBody>
                  <a:tcPr/>
                </a:tc>
                <a:extLst>
                  <a:ext uri="{0D108BD9-81ED-4DB2-BD59-A6C34878D82A}">
                    <a16:rowId xmlns:a16="http://schemas.microsoft.com/office/drawing/2014/main" val="1991514407"/>
                  </a:ext>
                </a:extLst>
              </a:tr>
            </a:tbl>
          </a:graphicData>
        </a:graphic>
      </p:graphicFrame>
      <p:graphicFrame>
        <p:nvGraphicFramePr>
          <p:cNvPr id="4" name="Tabla 3">
            <a:extLst>
              <a:ext uri="{FF2B5EF4-FFF2-40B4-BE49-F238E27FC236}">
                <a16:creationId xmlns:a16="http://schemas.microsoft.com/office/drawing/2014/main" id="{660FA185-1BD4-67F7-EBFC-64BA40C0BBFD}"/>
              </a:ext>
            </a:extLst>
          </p:cNvPr>
          <p:cNvGraphicFramePr>
            <a:graphicFrameLocks noGrp="1"/>
          </p:cNvGraphicFramePr>
          <p:nvPr/>
        </p:nvGraphicFramePr>
        <p:xfrm>
          <a:off x="4571997" y="2209201"/>
          <a:ext cx="4302128" cy="1919592"/>
        </p:xfrm>
        <a:graphic>
          <a:graphicData uri="http://schemas.openxmlformats.org/drawingml/2006/table">
            <a:tbl>
              <a:tblPr firstRow="1" lastRow="1" bandRow="1">
                <a:tableStyleId>{5C22544A-7EE6-4342-B048-85BDC9FD1C3A}</a:tableStyleId>
              </a:tblPr>
              <a:tblGrid>
                <a:gridCol w="4302128">
                  <a:extLst>
                    <a:ext uri="{9D8B030D-6E8A-4147-A177-3AD203B41FA5}">
                      <a16:colId xmlns:a16="http://schemas.microsoft.com/office/drawing/2014/main" val="3230973554"/>
                    </a:ext>
                  </a:extLst>
                </a:gridCol>
              </a:tblGrid>
              <a:tr h="350358">
                <a:tc>
                  <a:txBody>
                    <a:bodyPr/>
                    <a:lstStyle/>
                    <a:p>
                      <a:r>
                        <a:rPr lang="es-419" sz="1400" b="0" dirty="0">
                          <a:solidFill>
                            <a:schemeClr val="tx1"/>
                          </a:solidFill>
                        </a:rPr>
                        <a:t>Beneficios (estudiantes, empleados y contratistas)</a:t>
                      </a:r>
                    </a:p>
                  </a:txBody>
                  <a:tcPr/>
                </a:tc>
                <a:extLst>
                  <a:ext uri="{0D108BD9-81ED-4DB2-BD59-A6C34878D82A}">
                    <a16:rowId xmlns:a16="http://schemas.microsoft.com/office/drawing/2014/main" val="3381721349"/>
                  </a:ext>
                </a:extLst>
              </a:tr>
              <a:tr h="350358">
                <a:tc>
                  <a:txBody>
                    <a:bodyPr/>
                    <a:lstStyle/>
                    <a:p>
                      <a:r>
                        <a:rPr lang="es-ES" sz="1400" dirty="0"/>
                        <a:t>Eventos de ciudad</a:t>
                      </a:r>
                      <a:endParaRPr lang="es-CO" sz="1400" dirty="0"/>
                    </a:p>
                  </a:txBody>
                  <a:tcPr/>
                </a:tc>
                <a:extLst>
                  <a:ext uri="{0D108BD9-81ED-4DB2-BD59-A6C34878D82A}">
                    <a16:rowId xmlns:a16="http://schemas.microsoft.com/office/drawing/2014/main" val="2720635291"/>
                  </a:ext>
                </a:extLst>
              </a:tr>
              <a:tr h="350358">
                <a:tc>
                  <a:txBody>
                    <a:bodyPr/>
                    <a:lstStyle/>
                    <a:p>
                      <a:r>
                        <a:rPr lang="es-419" sz="1400" dirty="0"/>
                        <a:t>Calendario académico y reglamento</a:t>
                      </a:r>
                      <a:endParaRPr lang="es-CO" sz="1400" dirty="0"/>
                    </a:p>
                  </a:txBody>
                  <a:tcPr/>
                </a:tc>
                <a:extLst>
                  <a:ext uri="{0D108BD9-81ED-4DB2-BD59-A6C34878D82A}">
                    <a16:rowId xmlns:a16="http://schemas.microsoft.com/office/drawing/2014/main" val="3123342374"/>
                  </a:ext>
                </a:extLst>
              </a:tr>
              <a:tr h="350358">
                <a:tc>
                  <a:txBody>
                    <a:bodyPr/>
                    <a:lstStyle/>
                    <a:p>
                      <a:r>
                        <a:rPr lang="es-ES" sz="1400" dirty="0"/>
                        <a:t>Actividades deportivas</a:t>
                      </a:r>
                      <a:endParaRPr lang="es-CO" sz="1400" dirty="0"/>
                    </a:p>
                  </a:txBody>
                  <a:tcPr/>
                </a:tc>
                <a:extLst>
                  <a:ext uri="{0D108BD9-81ED-4DB2-BD59-A6C34878D82A}">
                    <a16:rowId xmlns:a16="http://schemas.microsoft.com/office/drawing/2014/main" val="4248671319"/>
                  </a:ext>
                </a:extLst>
              </a:tr>
              <a:tr h="350358">
                <a:tc>
                  <a:txBody>
                    <a:bodyPr/>
                    <a:lstStyle/>
                    <a:p>
                      <a:r>
                        <a:rPr lang="es-419" sz="1400" b="0" dirty="0">
                          <a:solidFill>
                            <a:schemeClr val="tx1"/>
                          </a:solidFill>
                        </a:rPr>
                        <a:t>Cronograma de eventos, capacitaciones, diplomados y cursos</a:t>
                      </a:r>
                      <a:endParaRPr lang="es-CO" sz="1400" b="0" dirty="0">
                        <a:solidFill>
                          <a:schemeClr val="tx1"/>
                        </a:solidFill>
                      </a:endParaRPr>
                    </a:p>
                  </a:txBody>
                  <a:tcPr/>
                </a:tc>
                <a:extLst>
                  <a:ext uri="{0D108BD9-81ED-4DB2-BD59-A6C34878D82A}">
                    <a16:rowId xmlns:a16="http://schemas.microsoft.com/office/drawing/2014/main" val="1991514407"/>
                  </a:ext>
                </a:extLst>
              </a:tr>
            </a:tbl>
          </a:graphicData>
        </a:graphic>
      </p:graphicFrame>
    </p:spTree>
    <p:extLst>
      <p:ext uri="{BB962C8B-B14F-4D97-AF65-F5344CB8AC3E}">
        <p14:creationId xmlns:p14="http://schemas.microsoft.com/office/powerpoint/2010/main" val="6677374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a:extLst>
              <a:ext uri="{FF2B5EF4-FFF2-40B4-BE49-F238E27FC236}">
                <a16:creationId xmlns:a16="http://schemas.microsoft.com/office/drawing/2014/main" id="{CDE4B43F-88FC-4301-B384-E7963CFFB53B}"/>
              </a:ext>
            </a:extLst>
          </p:cNvPr>
          <p:cNvSpPr txBox="1">
            <a:spLocks/>
          </p:cNvSpPr>
          <p:nvPr/>
        </p:nvSpPr>
        <p:spPr>
          <a:xfrm>
            <a:off x="1003186" y="861874"/>
            <a:ext cx="7137623" cy="77261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es-ES" sz="3500" dirty="0">
              <a:latin typeface="Arial"/>
              <a:cs typeface="Arial"/>
            </a:endParaRPr>
          </a:p>
          <a:p>
            <a:pPr algn="just"/>
            <a:endParaRPr lang="es-ES" dirty="0">
              <a:solidFill>
                <a:srgbClr val="000000"/>
              </a:solidFill>
            </a:endParaRPr>
          </a:p>
        </p:txBody>
      </p:sp>
      <p:sp>
        <p:nvSpPr>
          <p:cNvPr id="9" name="Subtítulo 2">
            <a:extLst>
              <a:ext uri="{FF2B5EF4-FFF2-40B4-BE49-F238E27FC236}">
                <a16:creationId xmlns:a16="http://schemas.microsoft.com/office/drawing/2014/main" id="{53F4B7DD-18B6-4B15-B225-E492D6BB3FBA}"/>
              </a:ext>
            </a:extLst>
          </p:cNvPr>
          <p:cNvSpPr txBox="1">
            <a:spLocks/>
          </p:cNvSpPr>
          <p:nvPr/>
        </p:nvSpPr>
        <p:spPr>
          <a:xfrm>
            <a:off x="1131776" y="618553"/>
            <a:ext cx="7137623" cy="772613"/>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s-ES" sz="4000" b="1" dirty="0">
                <a:solidFill>
                  <a:srgbClr val="F19408"/>
                </a:solidFill>
                <a:latin typeface="Arial"/>
                <a:cs typeface="Arial"/>
              </a:rPr>
              <a:t>Sugerencias y recomendaciones a Comunicaciones</a:t>
            </a:r>
            <a:endParaRPr lang="es-ES" sz="3500" dirty="0">
              <a:latin typeface="Arial"/>
              <a:cs typeface="Arial"/>
            </a:endParaRPr>
          </a:p>
          <a:p>
            <a:pPr algn="just"/>
            <a:endParaRPr lang="es-ES" dirty="0">
              <a:solidFill>
                <a:srgbClr val="000000"/>
              </a:solidFill>
            </a:endParaRPr>
          </a:p>
        </p:txBody>
      </p:sp>
      <p:graphicFrame>
        <p:nvGraphicFramePr>
          <p:cNvPr id="3" name="Tabla 3">
            <a:extLst>
              <a:ext uri="{FF2B5EF4-FFF2-40B4-BE49-F238E27FC236}">
                <a16:creationId xmlns:a16="http://schemas.microsoft.com/office/drawing/2014/main" id="{5E809CE1-BD89-653B-AC2A-39786C49155C}"/>
              </a:ext>
            </a:extLst>
          </p:cNvPr>
          <p:cNvGraphicFramePr>
            <a:graphicFrameLocks noGrp="1"/>
          </p:cNvGraphicFramePr>
          <p:nvPr/>
        </p:nvGraphicFramePr>
        <p:xfrm>
          <a:off x="218469" y="1634487"/>
          <a:ext cx="4095750" cy="2955912"/>
        </p:xfrm>
        <a:graphic>
          <a:graphicData uri="http://schemas.openxmlformats.org/drawingml/2006/table">
            <a:tbl>
              <a:tblPr firstRow="1" lastRow="1" bandRow="1">
                <a:tableStyleId>{5C22544A-7EE6-4342-B048-85BDC9FD1C3A}</a:tableStyleId>
              </a:tblPr>
              <a:tblGrid>
                <a:gridCol w="4095750">
                  <a:extLst>
                    <a:ext uri="{9D8B030D-6E8A-4147-A177-3AD203B41FA5}">
                      <a16:colId xmlns:a16="http://schemas.microsoft.com/office/drawing/2014/main" val="3230973554"/>
                    </a:ext>
                  </a:extLst>
                </a:gridCol>
              </a:tblGrid>
              <a:tr h="350358">
                <a:tc>
                  <a:txBody>
                    <a:bodyPr/>
                    <a:lstStyle/>
                    <a:p>
                      <a:r>
                        <a:rPr lang="es-419" sz="1400" dirty="0"/>
                        <a:t>Realizar más contenido de audio</a:t>
                      </a:r>
                    </a:p>
                  </a:txBody>
                  <a:tcPr/>
                </a:tc>
                <a:extLst>
                  <a:ext uri="{0D108BD9-81ED-4DB2-BD59-A6C34878D82A}">
                    <a16:rowId xmlns:a16="http://schemas.microsoft.com/office/drawing/2014/main" val="3381721349"/>
                  </a:ext>
                </a:extLst>
              </a:tr>
              <a:tr h="350358">
                <a:tc>
                  <a:txBody>
                    <a:bodyPr/>
                    <a:lstStyle/>
                    <a:p>
                      <a:r>
                        <a:rPr lang="es-ES" sz="1400" dirty="0"/>
                        <a:t>Ser agiles en la publicación de contenidos</a:t>
                      </a:r>
                      <a:endParaRPr lang="es-CO" sz="1400" dirty="0"/>
                    </a:p>
                  </a:txBody>
                  <a:tcPr/>
                </a:tc>
                <a:extLst>
                  <a:ext uri="{0D108BD9-81ED-4DB2-BD59-A6C34878D82A}">
                    <a16:rowId xmlns:a16="http://schemas.microsoft.com/office/drawing/2014/main" val="2720635291"/>
                  </a:ext>
                </a:extLst>
              </a:tr>
              <a:tr h="350358">
                <a:tc>
                  <a:txBody>
                    <a:bodyPr/>
                    <a:lstStyle/>
                    <a:p>
                      <a:r>
                        <a:rPr lang="es-ES" sz="1400" dirty="0"/>
                        <a:t>Mejorar en los tiempos de respuesta de las solicitudes </a:t>
                      </a:r>
                      <a:endParaRPr lang="es-CO" sz="1400" dirty="0"/>
                    </a:p>
                  </a:txBody>
                  <a:tcPr/>
                </a:tc>
                <a:extLst>
                  <a:ext uri="{0D108BD9-81ED-4DB2-BD59-A6C34878D82A}">
                    <a16:rowId xmlns:a16="http://schemas.microsoft.com/office/drawing/2014/main" val="3123342374"/>
                  </a:ext>
                </a:extLst>
              </a:tr>
              <a:tr h="350358">
                <a:tc>
                  <a:txBody>
                    <a:bodyPr/>
                    <a:lstStyle/>
                    <a:p>
                      <a:r>
                        <a:rPr lang="es-419" sz="1400" dirty="0"/>
                        <a:t>Comunicar cursos y beneficios para docentes</a:t>
                      </a:r>
                      <a:endParaRPr lang="es-CO" sz="1400" dirty="0"/>
                    </a:p>
                  </a:txBody>
                  <a:tcPr/>
                </a:tc>
                <a:extLst>
                  <a:ext uri="{0D108BD9-81ED-4DB2-BD59-A6C34878D82A}">
                    <a16:rowId xmlns:a16="http://schemas.microsoft.com/office/drawing/2014/main" val="1637104279"/>
                  </a:ext>
                </a:extLst>
              </a:tr>
              <a:tr h="350358">
                <a:tc>
                  <a:txBody>
                    <a:bodyPr/>
                    <a:lstStyle/>
                    <a:p>
                      <a:r>
                        <a:rPr lang="es-ES" sz="1400" dirty="0"/>
                        <a:t>Hacer más énfasis en las campañas de redes sociales </a:t>
                      </a:r>
                      <a:endParaRPr lang="es-CO" sz="1400" dirty="0"/>
                    </a:p>
                  </a:txBody>
                  <a:tcPr/>
                </a:tc>
                <a:extLst>
                  <a:ext uri="{0D108BD9-81ED-4DB2-BD59-A6C34878D82A}">
                    <a16:rowId xmlns:a16="http://schemas.microsoft.com/office/drawing/2014/main" val="1400083173"/>
                  </a:ext>
                </a:extLst>
              </a:tr>
              <a:tr h="350358">
                <a:tc>
                  <a:txBody>
                    <a:bodyPr/>
                    <a:lstStyle/>
                    <a:p>
                      <a:r>
                        <a:rPr lang="es-ES" sz="1400" dirty="0"/>
                        <a:t>Fortalecer el proceso de mercadeo</a:t>
                      </a:r>
                      <a:endParaRPr lang="es-CO" sz="1400" dirty="0"/>
                    </a:p>
                  </a:txBody>
                  <a:tcPr/>
                </a:tc>
                <a:extLst>
                  <a:ext uri="{0D108BD9-81ED-4DB2-BD59-A6C34878D82A}">
                    <a16:rowId xmlns:a16="http://schemas.microsoft.com/office/drawing/2014/main" val="4248671319"/>
                  </a:ext>
                </a:extLst>
              </a:tr>
              <a:tr h="350358">
                <a:tc>
                  <a:txBody>
                    <a:bodyPr/>
                    <a:lstStyle/>
                    <a:p>
                      <a:r>
                        <a:rPr lang="es-419" sz="1400" b="0" dirty="0">
                          <a:solidFill>
                            <a:schemeClr val="tx1"/>
                          </a:solidFill>
                        </a:rPr>
                        <a:t>Disminuir tiempos de comunicaciones y publicaciones</a:t>
                      </a:r>
                      <a:endParaRPr lang="es-CO" sz="1400" b="0" dirty="0">
                        <a:solidFill>
                          <a:schemeClr val="tx1"/>
                        </a:solidFill>
                      </a:endParaRPr>
                    </a:p>
                  </a:txBody>
                  <a:tcPr/>
                </a:tc>
                <a:extLst>
                  <a:ext uri="{0D108BD9-81ED-4DB2-BD59-A6C34878D82A}">
                    <a16:rowId xmlns:a16="http://schemas.microsoft.com/office/drawing/2014/main" val="1991514407"/>
                  </a:ext>
                </a:extLst>
              </a:tr>
            </a:tbl>
          </a:graphicData>
        </a:graphic>
      </p:graphicFrame>
      <p:graphicFrame>
        <p:nvGraphicFramePr>
          <p:cNvPr id="4" name="Tabla 3">
            <a:extLst>
              <a:ext uri="{FF2B5EF4-FFF2-40B4-BE49-F238E27FC236}">
                <a16:creationId xmlns:a16="http://schemas.microsoft.com/office/drawing/2014/main" id="{79F22F28-2609-04B3-92F7-F5B1B2DAFCCB}"/>
              </a:ext>
            </a:extLst>
          </p:cNvPr>
          <p:cNvGraphicFramePr>
            <a:graphicFrameLocks noGrp="1"/>
          </p:cNvGraphicFramePr>
          <p:nvPr/>
        </p:nvGraphicFramePr>
        <p:xfrm>
          <a:off x="4494210" y="1634487"/>
          <a:ext cx="4431316" cy="2605554"/>
        </p:xfrm>
        <a:graphic>
          <a:graphicData uri="http://schemas.openxmlformats.org/drawingml/2006/table">
            <a:tbl>
              <a:tblPr firstRow="1" lastRow="1" bandRow="1">
                <a:tableStyleId>{5C22544A-7EE6-4342-B048-85BDC9FD1C3A}</a:tableStyleId>
              </a:tblPr>
              <a:tblGrid>
                <a:gridCol w="4431316">
                  <a:extLst>
                    <a:ext uri="{9D8B030D-6E8A-4147-A177-3AD203B41FA5}">
                      <a16:colId xmlns:a16="http://schemas.microsoft.com/office/drawing/2014/main" val="3230973554"/>
                    </a:ext>
                  </a:extLst>
                </a:gridCol>
              </a:tblGrid>
              <a:tr h="350358">
                <a:tc>
                  <a:txBody>
                    <a:bodyPr/>
                    <a:lstStyle/>
                    <a:p>
                      <a:r>
                        <a:rPr lang="es-419" sz="1400" b="0" dirty="0">
                          <a:solidFill>
                            <a:schemeClr val="tx1"/>
                          </a:solidFill>
                        </a:rPr>
                        <a:t>Publicaciones y piezas interactivas (animaciones)</a:t>
                      </a:r>
                      <a:endParaRPr lang="es-419" sz="1400" dirty="0"/>
                    </a:p>
                  </a:txBody>
                  <a:tcPr/>
                </a:tc>
                <a:extLst>
                  <a:ext uri="{0D108BD9-81ED-4DB2-BD59-A6C34878D82A}">
                    <a16:rowId xmlns:a16="http://schemas.microsoft.com/office/drawing/2014/main" val="3381721349"/>
                  </a:ext>
                </a:extLst>
              </a:tr>
              <a:tr h="350358">
                <a:tc>
                  <a:txBody>
                    <a:bodyPr/>
                    <a:lstStyle/>
                    <a:p>
                      <a:r>
                        <a:rPr lang="es-419" sz="1400" dirty="0"/>
                        <a:t>Revisar todo antes de publicar para evitar errores</a:t>
                      </a:r>
                      <a:endParaRPr lang="es-CO" sz="1400" dirty="0"/>
                    </a:p>
                  </a:txBody>
                  <a:tcPr/>
                </a:tc>
                <a:extLst>
                  <a:ext uri="{0D108BD9-81ED-4DB2-BD59-A6C34878D82A}">
                    <a16:rowId xmlns:a16="http://schemas.microsoft.com/office/drawing/2014/main" val="2720635291"/>
                  </a:ext>
                </a:extLst>
              </a:tr>
              <a:tr h="350358">
                <a:tc>
                  <a:txBody>
                    <a:bodyPr/>
                    <a:lstStyle/>
                    <a:p>
                      <a:r>
                        <a:rPr lang="es-419" sz="1400" dirty="0"/>
                        <a:t>Consolidar el principio de publicidad: experiencias estudiantiles</a:t>
                      </a:r>
                      <a:endParaRPr lang="es-CO" sz="1400" dirty="0"/>
                    </a:p>
                  </a:txBody>
                  <a:tcPr/>
                </a:tc>
                <a:extLst>
                  <a:ext uri="{0D108BD9-81ED-4DB2-BD59-A6C34878D82A}">
                    <a16:rowId xmlns:a16="http://schemas.microsoft.com/office/drawing/2014/main" val="3123342374"/>
                  </a:ext>
                </a:extLst>
              </a:tr>
              <a:tr h="350358">
                <a:tc>
                  <a:txBody>
                    <a:bodyPr/>
                    <a:lstStyle/>
                    <a:p>
                      <a:r>
                        <a:rPr lang="es-419" sz="1400" dirty="0"/>
                        <a:t>Implementar estrategias de mercadeo con desconcentrados</a:t>
                      </a:r>
                      <a:endParaRPr lang="es-CO" sz="1400" dirty="0"/>
                    </a:p>
                  </a:txBody>
                  <a:tcPr/>
                </a:tc>
                <a:extLst>
                  <a:ext uri="{0D108BD9-81ED-4DB2-BD59-A6C34878D82A}">
                    <a16:rowId xmlns:a16="http://schemas.microsoft.com/office/drawing/2014/main" val="1400083173"/>
                  </a:ext>
                </a:extLst>
              </a:tr>
              <a:tr h="350358">
                <a:tc>
                  <a:txBody>
                    <a:bodyPr/>
                    <a:lstStyle/>
                    <a:p>
                      <a:r>
                        <a:rPr lang="es-ES" sz="1400" dirty="0"/>
                        <a:t>Enviar el flash más corto porque la comunidad no usa el ver más</a:t>
                      </a:r>
                      <a:endParaRPr lang="es-CO" sz="1400" dirty="0"/>
                    </a:p>
                  </a:txBody>
                  <a:tcPr/>
                </a:tc>
                <a:extLst>
                  <a:ext uri="{0D108BD9-81ED-4DB2-BD59-A6C34878D82A}">
                    <a16:rowId xmlns:a16="http://schemas.microsoft.com/office/drawing/2014/main" val="4248671319"/>
                  </a:ext>
                </a:extLst>
              </a:tr>
              <a:tr h="350358">
                <a:tc>
                  <a:txBody>
                    <a:bodyPr/>
                    <a:lstStyle/>
                    <a:p>
                      <a:r>
                        <a:rPr lang="es-419" sz="1400" b="0" dirty="0">
                          <a:solidFill>
                            <a:schemeClr val="tx1"/>
                          </a:solidFill>
                        </a:rPr>
                        <a:t>Publicar flash en página web para dejar un historial </a:t>
                      </a:r>
                      <a:endParaRPr lang="es-CO" sz="1400" b="0" dirty="0">
                        <a:solidFill>
                          <a:schemeClr val="tx1"/>
                        </a:solidFill>
                      </a:endParaRPr>
                    </a:p>
                  </a:txBody>
                  <a:tcPr/>
                </a:tc>
                <a:extLst>
                  <a:ext uri="{0D108BD9-81ED-4DB2-BD59-A6C34878D82A}">
                    <a16:rowId xmlns:a16="http://schemas.microsoft.com/office/drawing/2014/main" val="1991514407"/>
                  </a:ext>
                </a:extLst>
              </a:tr>
            </a:tbl>
          </a:graphicData>
        </a:graphic>
      </p:graphicFrame>
    </p:spTree>
    <p:extLst>
      <p:ext uri="{BB962C8B-B14F-4D97-AF65-F5344CB8AC3E}">
        <p14:creationId xmlns:p14="http://schemas.microsoft.com/office/powerpoint/2010/main" val="2297088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subTitle" idx="1"/>
          </p:nvPr>
        </p:nvSpPr>
        <p:spPr>
          <a:xfrm>
            <a:off x="567321" y="889687"/>
            <a:ext cx="7928979" cy="817193"/>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100000"/>
              </a:lnSpc>
              <a:spcBef>
                <a:spcPts val="0"/>
              </a:spcBef>
              <a:spcAft>
                <a:spcPts val="0"/>
              </a:spcAft>
              <a:buClr>
                <a:srgbClr val="F19408"/>
              </a:buClr>
              <a:buSzPct val="100000"/>
              <a:buNone/>
            </a:pPr>
            <a:r>
              <a:rPr lang="es-ES" sz="2800" b="1">
                <a:solidFill>
                  <a:srgbClr val="F19408"/>
                </a:solidFill>
                <a:latin typeface="Arial"/>
                <a:ea typeface="Arial"/>
                <a:cs typeface="Arial"/>
                <a:sym typeface="Arial"/>
              </a:rPr>
              <a:t>¿Qué tan satisfecho te encuentras con las</a:t>
            </a:r>
            <a:endParaRPr/>
          </a:p>
          <a:p>
            <a:pPr marL="0" lvl="0" indent="0" algn="ctr" rtl="0">
              <a:lnSpc>
                <a:spcPct val="100000"/>
              </a:lnSpc>
              <a:spcBef>
                <a:spcPts val="0"/>
              </a:spcBef>
              <a:spcAft>
                <a:spcPts val="0"/>
              </a:spcAft>
              <a:buClr>
                <a:srgbClr val="F19408"/>
              </a:buClr>
              <a:buSzPct val="100000"/>
              <a:buNone/>
            </a:pPr>
            <a:r>
              <a:rPr lang="es-ES" sz="2800" b="1">
                <a:solidFill>
                  <a:srgbClr val="F19408"/>
                </a:solidFill>
                <a:latin typeface="Arial"/>
                <a:ea typeface="Arial"/>
                <a:cs typeface="Arial"/>
                <a:sym typeface="Arial"/>
              </a:rPr>
              <a:t>comunicaciones de la I.U Colmayor?</a:t>
            </a:r>
            <a:endParaRPr sz="2800">
              <a:solidFill>
                <a:srgbClr val="000000"/>
              </a:solidFill>
            </a:endParaRPr>
          </a:p>
        </p:txBody>
      </p:sp>
      <p:graphicFrame>
        <p:nvGraphicFramePr>
          <p:cNvPr id="112" name="Google Shape;112;p2"/>
          <p:cNvGraphicFramePr/>
          <p:nvPr/>
        </p:nvGraphicFramePr>
        <p:xfrm>
          <a:off x="1607820" y="1830070"/>
          <a:ext cx="6096000" cy="1483400"/>
        </p:xfrm>
        <a:graphic>
          <a:graphicData uri="http://schemas.openxmlformats.org/drawingml/2006/table">
            <a:tbl>
              <a:tblPr firstRow="1" bandRow="1">
                <a:noFill/>
                <a:tableStyleId>{EE4BF288-1A43-4311-AABE-2A46DB2DAB39}</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Variable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Respuestas </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Muy satisfecho</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100 votos </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Satisfecho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144 votos</a:t>
                      </a:r>
                      <a:endParaRPr sz="14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Insatisfecho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 63 votos </a:t>
                      </a:r>
                      <a:endParaRPr sz="1400" u="none" strike="noStrike" cap="none"/>
                    </a:p>
                  </a:txBody>
                  <a:tcPr marL="91450" marR="91450" marT="45725" marB="45725"/>
                </a:tc>
                <a:extLst>
                  <a:ext uri="{0D108BD9-81ED-4DB2-BD59-A6C34878D82A}">
                    <a16:rowId xmlns:a16="http://schemas.microsoft.com/office/drawing/2014/main" val="10003"/>
                  </a:ext>
                </a:extLst>
              </a:tr>
            </a:tbl>
          </a:graphicData>
        </a:graphic>
      </p:graphicFrame>
      <p:graphicFrame>
        <p:nvGraphicFramePr>
          <p:cNvPr id="113" name="Google Shape;113;p2"/>
          <p:cNvGraphicFramePr/>
          <p:nvPr/>
        </p:nvGraphicFramePr>
        <p:xfrm>
          <a:off x="1607820" y="3374390"/>
          <a:ext cx="6096000" cy="370850"/>
        </p:xfrm>
        <a:graphic>
          <a:graphicData uri="http://schemas.openxmlformats.org/drawingml/2006/table">
            <a:tbl>
              <a:tblPr firstRow="1" bandRow="1">
                <a:noFill/>
                <a:tableStyleId>{EE4BF288-1A43-4311-AABE-2A46DB2DAB39}</a:tableStyleId>
              </a:tblPr>
              <a:tblGrid>
                <a:gridCol w="6096000">
                  <a:extLst>
                    <a:ext uri="{9D8B030D-6E8A-4147-A177-3AD203B41FA5}">
                      <a16:colId xmlns:a16="http://schemas.microsoft.com/office/drawing/2014/main" val="20000"/>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Total de participantes                         307</a:t>
                      </a:r>
                      <a:endParaRPr sz="1400" u="none" strike="noStrike" cap="none"/>
                    </a:p>
                  </a:txBody>
                  <a:tcPr marL="91450" marR="91450" marT="45725" marB="45725"/>
                </a:tc>
                <a:extLst>
                  <a:ext uri="{0D108BD9-81ED-4DB2-BD59-A6C34878D82A}">
                    <a16:rowId xmlns:a16="http://schemas.microsoft.com/office/drawing/2014/main" val="10000"/>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ítulo 2">
            <a:extLst>
              <a:ext uri="{FF2B5EF4-FFF2-40B4-BE49-F238E27FC236}">
                <a16:creationId xmlns:a16="http://schemas.microsoft.com/office/drawing/2014/main" id="{5A5E7A88-F510-417F-90AE-C4D1BE068A63}"/>
              </a:ext>
            </a:extLst>
          </p:cNvPr>
          <p:cNvSpPr txBox="1">
            <a:spLocks/>
          </p:cNvSpPr>
          <p:nvPr/>
        </p:nvSpPr>
        <p:spPr>
          <a:xfrm>
            <a:off x="1003188" y="647128"/>
            <a:ext cx="7137623" cy="77261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s-ES" sz="4000" b="1" dirty="0">
                <a:solidFill>
                  <a:srgbClr val="F19408"/>
                </a:solidFill>
                <a:latin typeface="Arial"/>
                <a:cs typeface="Arial"/>
              </a:rPr>
              <a:t>Análisis</a:t>
            </a:r>
          </a:p>
          <a:p>
            <a:pPr algn="just"/>
            <a:endParaRPr lang="es-ES" sz="3500" dirty="0">
              <a:latin typeface="Arial"/>
              <a:cs typeface="Arial"/>
            </a:endParaRPr>
          </a:p>
          <a:p>
            <a:pPr algn="just"/>
            <a:endParaRPr lang="es-ES" dirty="0">
              <a:solidFill>
                <a:srgbClr val="000000"/>
              </a:solidFill>
            </a:endParaRPr>
          </a:p>
        </p:txBody>
      </p:sp>
      <p:sp>
        <p:nvSpPr>
          <p:cNvPr id="3" name="Rectángulo 2">
            <a:extLst>
              <a:ext uri="{FF2B5EF4-FFF2-40B4-BE49-F238E27FC236}">
                <a16:creationId xmlns:a16="http://schemas.microsoft.com/office/drawing/2014/main" id="{4326F408-4C4B-4BA9-8051-D79101108E63}"/>
              </a:ext>
            </a:extLst>
          </p:cNvPr>
          <p:cNvSpPr/>
          <p:nvPr/>
        </p:nvSpPr>
        <p:spPr>
          <a:xfrm>
            <a:off x="341201" y="1556087"/>
            <a:ext cx="8235950" cy="1600438"/>
          </a:xfrm>
          <a:prstGeom prst="rect">
            <a:avLst/>
          </a:prstGeom>
        </p:spPr>
        <p:txBody>
          <a:bodyPr wrap="square">
            <a:spAutoFit/>
          </a:bodyPr>
          <a:lstStyle/>
          <a:p>
            <a:pPr marL="285750" indent="-285750" algn="just">
              <a:buFont typeface="Wingdings" panose="05000000000000000000" pitchFamily="2" charset="2"/>
              <a:buChar char="ü"/>
            </a:pPr>
            <a:r>
              <a:rPr lang="es-419" dirty="0"/>
              <a:t>El 72% de los encuestados afirma leer todo el boletín institucional (Flash informativo). Para 2021 esta cifra era de 52%, significa que se aumentó la cobertura informativa de este boletín.</a:t>
            </a:r>
          </a:p>
          <a:p>
            <a:pPr marL="285750" indent="-285750" algn="just">
              <a:buFont typeface="Wingdings" panose="05000000000000000000" pitchFamily="2" charset="2"/>
              <a:buChar char="ü"/>
            </a:pPr>
            <a:r>
              <a:rPr lang="es-419" dirty="0"/>
              <a:t>Los medios más usados por los grupos de interés para informarse son el correo electrónico, el flash institucional y en tercer lugar se encuentran las redes sociales institucionales.</a:t>
            </a:r>
          </a:p>
          <a:p>
            <a:pPr marL="285750" indent="-285750" algn="just">
              <a:buFont typeface="Wingdings" panose="05000000000000000000" pitchFamily="2" charset="2"/>
              <a:buChar char="ü"/>
            </a:pPr>
            <a:r>
              <a:rPr lang="es-419" dirty="0"/>
              <a:t>El 63% de los encuestados afirman que el Proceso de Comunicación y Mercadeo mantiene bien informada a la comunidad institucional.</a:t>
            </a:r>
          </a:p>
          <a:p>
            <a:pPr marL="285750" indent="-285750" algn="just">
              <a:buFont typeface="Wingdings" panose="05000000000000000000" pitchFamily="2" charset="2"/>
              <a:buChar char="ü"/>
            </a:pPr>
            <a:endParaRPr lang="es-ES" dirty="0"/>
          </a:p>
        </p:txBody>
      </p:sp>
    </p:spTree>
    <p:extLst>
      <p:ext uri="{BB962C8B-B14F-4D97-AF65-F5344CB8AC3E}">
        <p14:creationId xmlns:p14="http://schemas.microsoft.com/office/powerpoint/2010/main" val="23001061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1E535F8C-1567-40C9-A7B1-4EB71850AF0A}"/>
              </a:ext>
            </a:extLst>
          </p:cNvPr>
          <p:cNvSpPr txBox="1"/>
          <p:nvPr/>
        </p:nvSpPr>
        <p:spPr>
          <a:xfrm>
            <a:off x="358215" y="786361"/>
            <a:ext cx="8305800" cy="1938992"/>
          </a:xfrm>
          <a:prstGeom prst="rect">
            <a:avLst/>
          </a:prstGeom>
          <a:noFill/>
        </p:spPr>
        <p:txBody>
          <a:bodyPr wrap="square" rtlCol="0">
            <a:spAutoFit/>
          </a:bodyPr>
          <a:lstStyle/>
          <a:p>
            <a:pPr marL="285750" indent="-285750" algn="just">
              <a:buFont typeface="Wingdings" panose="05000000000000000000" pitchFamily="2" charset="2"/>
              <a:buChar char="ü"/>
            </a:pPr>
            <a:r>
              <a:rPr lang="es-419" sz="2000" dirty="0"/>
              <a:t>Solo el 1% de los encuestados califican el flash institucional como regular.</a:t>
            </a:r>
          </a:p>
          <a:p>
            <a:pPr marL="285750" indent="-285750" algn="just">
              <a:buFont typeface="Wingdings" panose="05000000000000000000" pitchFamily="2" charset="2"/>
              <a:buChar char="ü"/>
            </a:pPr>
            <a:r>
              <a:rPr lang="es-419" sz="2000" dirty="0"/>
              <a:t>El 77% de los encuestados prefieren leer en el flash institucional información sobre convenios, beneficios y recursos humanos. </a:t>
            </a:r>
            <a:endParaRPr lang="es-ES" sz="2000" dirty="0"/>
          </a:p>
          <a:p>
            <a:pPr marL="285750" indent="-285750" algn="just">
              <a:buFont typeface="Wingdings" panose="05000000000000000000" pitchFamily="2" charset="2"/>
              <a:buChar char="ü"/>
            </a:pPr>
            <a:r>
              <a:rPr lang="es-ES" sz="2000" dirty="0"/>
              <a:t>Contenido a fortalecer: realizar los flash institucionales más cortos para que no tengan que recurrir a la opción de ver más y no se pierdan de ninguna noticia</a:t>
            </a:r>
          </a:p>
        </p:txBody>
      </p:sp>
    </p:spTree>
    <p:extLst>
      <p:ext uri="{BB962C8B-B14F-4D97-AF65-F5344CB8AC3E}">
        <p14:creationId xmlns:p14="http://schemas.microsoft.com/office/powerpoint/2010/main" val="11252373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1E535F8C-1567-40C9-A7B1-4EB71850AF0A}"/>
              </a:ext>
            </a:extLst>
          </p:cNvPr>
          <p:cNvSpPr txBox="1"/>
          <p:nvPr/>
        </p:nvSpPr>
        <p:spPr>
          <a:xfrm>
            <a:off x="358215" y="786361"/>
            <a:ext cx="8305800" cy="3477875"/>
          </a:xfrm>
          <a:prstGeom prst="rect">
            <a:avLst/>
          </a:prstGeom>
          <a:noFill/>
        </p:spPr>
        <p:txBody>
          <a:bodyPr wrap="square" rtlCol="0">
            <a:spAutoFit/>
          </a:bodyPr>
          <a:lstStyle/>
          <a:p>
            <a:pPr marL="285750" indent="-285750" algn="just">
              <a:buFont typeface="Wingdings" panose="05000000000000000000" pitchFamily="2" charset="2"/>
              <a:buChar char="ü"/>
            </a:pPr>
            <a:r>
              <a:rPr lang="es-419" sz="2000" dirty="0"/>
              <a:t>Nuevos contenidos:</a:t>
            </a:r>
          </a:p>
          <a:p>
            <a:pPr marL="342900" indent="-342900" algn="just">
              <a:buFont typeface="Wingdings" pitchFamily="2" charset="2"/>
              <a:buChar char="q"/>
            </a:pPr>
            <a:r>
              <a:rPr lang="es-419" sz="2000" dirty="0"/>
              <a:t>Beneficios para contratitas y vinculados.</a:t>
            </a:r>
          </a:p>
          <a:p>
            <a:pPr marL="342900" indent="-342900" algn="just">
              <a:buFont typeface="Wingdings" pitchFamily="2" charset="2"/>
              <a:buChar char="q"/>
            </a:pPr>
            <a:r>
              <a:rPr lang="es-419" sz="2000" dirty="0"/>
              <a:t>Cursos para docentes.</a:t>
            </a:r>
          </a:p>
          <a:p>
            <a:pPr marL="342900" indent="-342900" algn="just">
              <a:buFont typeface="Wingdings" pitchFamily="2" charset="2"/>
              <a:buChar char="q"/>
            </a:pPr>
            <a:r>
              <a:rPr lang="es-419" sz="2000" dirty="0"/>
              <a:t>Historias de graduados, casos de éxitos. </a:t>
            </a:r>
          </a:p>
          <a:p>
            <a:pPr marL="342900" indent="-342900" algn="just">
              <a:buFont typeface="Wingdings" pitchFamily="2" charset="2"/>
              <a:buChar char="q"/>
            </a:pPr>
            <a:r>
              <a:rPr lang="es-419" sz="2000" dirty="0"/>
              <a:t>Proyectos de extensión con impacto comunitario o institucional.</a:t>
            </a:r>
          </a:p>
          <a:p>
            <a:pPr marL="342900" indent="-342900" algn="just">
              <a:buFont typeface="Wingdings" pitchFamily="2" charset="2"/>
              <a:buChar char="ü"/>
            </a:pPr>
            <a:r>
              <a:rPr lang="es-419" sz="2000" dirty="0"/>
              <a:t>Se solicita al Proceso de Comunicación y Mercadeo mejorar los tiempos de entrega en las solicitudes. </a:t>
            </a:r>
          </a:p>
          <a:p>
            <a:pPr marL="342900" indent="-342900" algn="just">
              <a:buFont typeface="Wingdings" pitchFamily="2" charset="2"/>
              <a:buChar char="ü"/>
            </a:pPr>
            <a:r>
              <a:rPr lang="es-419" sz="2000" dirty="0"/>
              <a:t>Se sugiere fortalecer el proceso de Mercadeo, mejorar el alcance del mismo y fortalecer las estrategias. </a:t>
            </a:r>
          </a:p>
          <a:p>
            <a:pPr marL="342900" indent="-342900" algn="just">
              <a:buFont typeface="Wingdings" pitchFamily="2" charset="2"/>
              <a:buChar char="ü"/>
            </a:pPr>
            <a:r>
              <a:rPr lang="es-419" sz="2000" dirty="0"/>
              <a:t>Se solicita darle más dinamismo y </a:t>
            </a:r>
            <a:r>
              <a:rPr lang="es-419" sz="2000" dirty="0" err="1"/>
              <a:t>lecturabilidad</a:t>
            </a:r>
            <a:r>
              <a:rPr lang="es-419" sz="2000" dirty="0"/>
              <a:t> a la página web.</a:t>
            </a:r>
            <a:endParaRPr lang="es-ES" sz="2000" dirty="0"/>
          </a:p>
          <a:p>
            <a:pPr marL="285750" indent="-285750" algn="just">
              <a:buFont typeface="Wingdings" panose="05000000000000000000" pitchFamily="2" charset="2"/>
              <a:buChar char="ü"/>
            </a:pPr>
            <a:endParaRPr lang="es-ES" sz="2000" dirty="0"/>
          </a:p>
        </p:txBody>
      </p:sp>
    </p:spTree>
    <p:extLst>
      <p:ext uri="{BB962C8B-B14F-4D97-AF65-F5344CB8AC3E}">
        <p14:creationId xmlns:p14="http://schemas.microsoft.com/office/powerpoint/2010/main" val="35753574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txBox="1">
            <a:spLocks/>
          </p:cNvSpPr>
          <p:nvPr/>
        </p:nvSpPr>
        <p:spPr>
          <a:xfrm>
            <a:off x="546101" y="1921916"/>
            <a:ext cx="5366657" cy="199325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s-ES" dirty="0">
                <a:solidFill>
                  <a:srgbClr val="0A2C32"/>
                </a:solidFill>
                <a:latin typeface="Arial Black"/>
                <a:cs typeface="Arial Black"/>
              </a:rPr>
              <a:t>EVIDENCIAS</a:t>
            </a:r>
          </a:p>
        </p:txBody>
      </p:sp>
    </p:spTree>
    <p:extLst>
      <p:ext uri="{BB962C8B-B14F-4D97-AF65-F5344CB8AC3E}">
        <p14:creationId xmlns:p14="http://schemas.microsoft.com/office/powerpoint/2010/main" val="22005631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23A3167-0D29-4385-88AD-7C5BE206980A}"/>
              </a:ext>
            </a:extLst>
          </p:cNvPr>
          <p:cNvPicPr>
            <a:picLocks noChangeAspect="1"/>
          </p:cNvPicPr>
          <p:nvPr/>
        </p:nvPicPr>
        <p:blipFill>
          <a:blip r:embed="rId2"/>
          <a:stretch>
            <a:fillRect/>
          </a:stretch>
        </p:blipFill>
        <p:spPr>
          <a:xfrm>
            <a:off x="724121" y="157011"/>
            <a:ext cx="2714203" cy="4412974"/>
          </a:xfrm>
          <a:prstGeom prst="rect">
            <a:avLst/>
          </a:prstGeom>
        </p:spPr>
      </p:pic>
      <p:pic>
        <p:nvPicPr>
          <p:cNvPr id="9" name="Imagen 8">
            <a:extLst>
              <a:ext uri="{FF2B5EF4-FFF2-40B4-BE49-F238E27FC236}">
                <a16:creationId xmlns:a16="http://schemas.microsoft.com/office/drawing/2014/main" id="{4955154C-B59D-409C-AB4F-EFF200A01311}"/>
              </a:ext>
            </a:extLst>
          </p:cNvPr>
          <p:cNvPicPr>
            <a:picLocks noChangeAspect="1"/>
          </p:cNvPicPr>
          <p:nvPr/>
        </p:nvPicPr>
        <p:blipFill>
          <a:blip r:embed="rId3"/>
          <a:stretch>
            <a:fillRect/>
          </a:stretch>
        </p:blipFill>
        <p:spPr>
          <a:xfrm>
            <a:off x="3823563" y="1014404"/>
            <a:ext cx="4898940" cy="2896969"/>
          </a:xfrm>
          <a:prstGeom prst="rect">
            <a:avLst/>
          </a:prstGeom>
        </p:spPr>
      </p:pic>
    </p:spTree>
    <p:extLst>
      <p:ext uri="{BB962C8B-B14F-4D97-AF65-F5344CB8AC3E}">
        <p14:creationId xmlns:p14="http://schemas.microsoft.com/office/powerpoint/2010/main" val="39177103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txBox="1">
            <a:spLocks/>
          </p:cNvSpPr>
          <p:nvPr/>
        </p:nvSpPr>
        <p:spPr>
          <a:xfrm>
            <a:off x="1278890" y="578494"/>
            <a:ext cx="6784339" cy="199325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s-ES" dirty="0">
                <a:solidFill>
                  <a:srgbClr val="0A2C32"/>
                </a:solidFill>
                <a:latin typeface="Arial Black"/>
                <a:cs typeface="Arial Black"/>
              </a:rPr>
              <a:t>ANÁLISIS FINAL DEBILIDADES Y FORTALEZAS </a:t>
            </a:r>
          </a:p>
        </p:txBody>
      </p:sp>
      <p:sp>
        <p:nvSpPr>
          <p:cNvPr id="2" name="CuadroTexto 1">
            <a:extLst>
              <a:ext uri="{FF2B5EF4-FFF2-40B4-BE49-F238E27FC236}">
                <a16:creationId xmlns:a16="http://schemas.microsoft.com/office/drawing/2014/main" id="{C92B1B45-080E-4579-8FE3-932443E51033}"/>
              </a:ext>
            </a:extLst>
          </p:cNvPr>
          <p:cNvSpPr txBox="1"/>
          <p:nvPr/>
        </p:nvSpPr>
        <p:spPr>
          <a:xfrm>
            <a:off x="510540" y="1696849"/>
            <a:ext cx="3703320" cy="2708434"/>
          </a:xfrm>
          <a:prstGeom prst="rect">
            <a:avLst/>
          </a:prstGeom>
          <a:noFill/>
        </p:spPr>
        <p:txBody>
          <a:bodyPr wrap="square" rtlCol="0">
            <a:spAutoFit/>
          </a:bodyPr>
          <a:lstStyle/>
          <a:p>
            <a:r>
              <a:rPr lang="es-ES" b="1" dirty="0"/>
              <a:t>Debilidades</a:t>
            </a:r>
          </a:p>
          <a:p>
            <a:pPr marL="285750" indent="-285750" algn="just">
              <a:buFontTx/>
              <a:buChar char="-"/>
            </a:pPr>
            <a:r>
              <a:rPr lang="es-ES" sz="1200" dirty="0"/>
              <a:t>Tiempos de respuesta de los requerimientos del Proceso de Comunicación y Mercadeo </a:t>
            </a:r>
            <a:endParaRPr lang="es-ES" sz="1200" b="1" dirty="0"/>
          </a:p>
          <a:p>
            <a:pPr marL="285750" indent="-285750" algn="just">
              <a:buFontTx/>
              <a:buChar char="-"/>
            </a:pPr>
            <a:r>
              <a:rPr lang="es-ES" sz="1200" dirty="0"/>
              <a:t>Página web poco interactiva</a:t>
            </a:r>
          </a:p>
          <a:p>
            <a:pPr marL="285750" indent="-285750" algn="just">
              <a:buFontTx/>
              <a:buChar char="-"/>
            </a:pPr>
            <a:r>
              <a:rPr lang="es-ES" sz="1200" dirty="0"/>
              <a:t>Poca planeación estratégica del proceso de Mercadeo </a:t>
            </a:r>
          </a:p>
          <a:p>
            <a:pPr marL="285750" indent="-285750" algn="just">
              <a:buFontTx/>
              <a:buChar char="-"/>
            </a:pPr>
            <a:r>
              <a:rPr lang="es-ES" sz="1200" dirty="0"/>
              <a:t>Los estudiantes solicitan respuesta inmediata en redes sociales y que no requiera remitirse a otras dependencias </a:t>
            </a:r>
          </a:p>
          <a:p>
            <a:pPr marL="285750" indent="-285750" algn="just">
              <a:buFontTx/>
              <a:buChar char="-"/>
            </a:pPr>
            <a:r>
              <a:rPr lang="es-ES" sz="1200" dirty="0"/>
              <a:t>Mejorar los tiempos establecidos de publicación de la dependencia de Admisiones, Registro y Control</a:t>
            </a:r>
          </a:p>
          <a:p>
            <a:pPr marL="285750" indent="-285750" algn="just">
              <a:buFontTx/>
              <a:buChar char="-"/>
            </a:pPr>
            <a:r>
              <a:rPr lang="es-ES" sz="1200" dirty="0"/>
              <a:t>La comunidad estudiantil calificó regular la respuesta de Atención al Ciudadano</a:t>
            </a:r>
          </a:p>
        </p:txBody>
      </p:sp>
      <p:sp>
        <p:nvSpPr>
          <p:cNvPr id="5" name="CuadroTexto 4">
            <a:extLst>
              <a:ext uri="{FF2B5EF4-FFF2-40B4-BE49-F238E27FC236}">
                <a16:creationId xmlns:a16="http://schemas.microsoft.com/office/drawing/2014/main" id="{8E97F349-E5BC-4CC1-AF29-E7A5DB1FABE6}"/>
              </a:ext>
            </a:extLst>
          </p:cNvPr>
          <p:cNvSpPr txBox="1"/>
          <p:nvPr/>
        </p:nvSpPr>
        <p:spPr>
          <a:xfrm>
            <a:off x="4671060" y="1714500"/>
            <a:ext cx="3703320" cy="3754874"/>
          </a:xfrm>
          <a:prstGeom prst="rect">
            <a:avLst/>
          </a:prstGeom>
          <a:noFill/>
        </p:spPr>
        <p:txBody>
          <a:bodyPr wrap="square" rtlCol="0">
            <a:spAutoFit/>
          </a:bodyPr>
          <a:lstStyle/>
          <a:p>
            <a:r>
              <a:rPr lang="es-ES" b="1" dirty="0"/>
              <a:t>Fortalezas</a:t>
            </a:r>
          </a:p>
          <a:p>
            <a:pPr marL="285750" indent="-285750" algn="just">
              <a:buFontTx/>
              <a:buChar char="-"/>
            </a:pPr>
            <a:r>
              <a:rPr lang="es-ES" dirty="0"/>
              <a:t>Solo el 1% del personal administrativo califica el flash como regular </a:t>
            </a:r>
          </a:p>
          <a:p>
            <a:pPr marL="285750" indent="-285750" algn="just">
              <a:buFontTx/>
              <a:buChar char="-"/>
            </a:pPr>
            <a:r>
              <a:rPr lang="es-ES" dirty="0"/>
              <a:t>Se responde oportunamente en las redes sociales institucionales por parte del Proceso de Comunicación y Mercado</a:t>
            </a:r>
          </a:p>
          <a:p>
            <a:pPr marL="285750" indent="-285750" algn="just">
              <a:buFontTx/>
              <a:buChar char="-"/>
            </a:pPr>
            <a:r>
              <a:rPr lang="es-ES" dirty="0"/>
              <a:t>Más de la mitad del personal administrativo afirma que el proceso los mantiene bien informados</a:t>
            </a:r>
          </a:p>
          <a:p>
            <a:pPr marL="285750" indent="-285750" algn="just">
              <a:buFontTx/>
              <a:buChar char="-"/>
            </a:pPr>
            <a:r>
              <a:rPr lang="es-ES" dirty="0"/>
              <a:t>La comunidad institucional afirmó que las convocatorias llegan con el tiempo apropiado por medio de flash, correo electrónico y redes sociales</a:t>
            </a:r>
          </a:p>
          <a:p>
            <a:pPr marL="285750" indent="-285750" algn="just">
              <a:buFontTx/>
              <a:buChar char="-"/>
            </a:pPr>
            <a:endParaRPr lang="es-ES" dirty="0"/>
          </a:p>
          <a:p>
            <a:pPr marL="285750" indent="-285750" algn="just">
              <a:buFontTx/>
              <a:buChar char="-"/>
            </a:pPr>
            <a:endParaRPr lang="es-ES" dirty="0"/>
          </a:p>
          <a:p>
            <a:pPr marL="285750" indent="-285750" algn="just">
              <a:buFontTx/>
              <a:buChar char="-"/>
            </a:pPr>
            <a:endParaRPr lang="es-ES" dirty="0"/>
          </a:p>
          <a:p>
            <a:pPr marL="285750" indent="-285750">
              <a:buFontTx/>
              <a:buChar char="-"/>
            </a:pPr>
            <a:endParaRPr lang="es-ES" dirty="0"/>
          </a:p>
        </p:txBody>
      </p:sp>
    </p:spTree>
    <p:extLst>
      <p:ext uri="{BB962C8B-B14F-4D97-AF65-F5344CB8AC3E}">
        <p14:creationId xmlns:p14="http://schemas.microsoft.com/office/powerpoint/2010/main" val="25203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441960" y="690437"/>
            <a:ext cx="8122919" cy="943225"/>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600"/>
              <a:buFont typeface="Arial"/>
              <a:buNone/>
            </a:pPr>
            <a:r>
              <a:rPr lang="es-ES" sz="2600" b="1" i="0" u="none" strike="noStrike" cap="none">
                <a:solidFill>
                  <a:srgbClr val="F19408"/>
                </a:solidFill>
                <a:latin typeface="Arial"/>
                <a:ea typeface="Arial"/>
                <a:cs typeface="Arial"/>
                <a:sym typeface="Arial"/>
              </a:rPr>
              <a:t>¿A qué correo te llega información de la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600"/>
              <a:buFont typeface="Arial"/>
              <a:buNone/>
            </a:pPr>
            <a:r>
              <a:rPr lang="es-ES" sz="2600" b="1" i="0" u="none" strike="noStrike" cap="none">
                <a:solidFill>
                  <a:srgbClr val="F19408"/>
                </a:solidFill>
                <a:latin typeface="Arial"/>
                <a:ea typeface="Arial"/>
                <a:cs typeface="Arial"/>
                <a:sym typeface="Arial"/>
              </a:rPr>
              <a:t>institución?</a:t>
            </a:r>
            <a:endParaRPr sz="2600" b="0" i="0" u="none" strike="noStrike" cap="none">
              <a:solidFill>
                <a:schemeClr val="dk1"/>
              </a:solidFill>
              <a:latin typeface="Arial"/>
              <a:ea typeface="Arial"/>
              <a:cs typeface="Arial"/>
              <a:sym typeface="Arial"/>
            </a:endParaRPr>
          </a:p>
        </p:txBody>
      </p:sp>
      <p:graphicFrame>
        <p:nvGraphicFramePr>
          <p:cNvPr id="119" name="Google Shape;119;p6"/>
          <p:cNvGraphicFramePr/>
          <p:nvPr/>
        </p:nvGraphicFramePr>
        <p:xfrm>
          <a:off x="1455419" y="1766570"/>
          <a:ext cx="6096000" cy="1483400"/>
        </p:xfrm>
        <a:graphic>
          <a:graphicData uri="http://schemas.openxmlformats.org/drawingml/2006/table">
            <a:tbl>
              <a:tblPr firstRow="1" bandRow="1">
                <a:noFill/>
                <a:tableStyleId>{EE4BF288-1A43-4311-AABE-2A46DB2DAB39}</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Variable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Respuestas </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Al correo certificado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15</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Al correo electrónico personal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151</a:t>
                      </a:r>
                      <a:endParaRPr sz="14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b="1" u="none" strike="noStrike" cap="none"/>
                        <a:t>Al correo institucional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147</a:t>
                      </a:r>
                      <a:endParaRPr sz="1400" u="none" strike="noStrike" cap="none"/>
                    </a:p>
                  </a:txBody>
                  <a:tcPr marL="91450" marR="91450" marT="45725" marB="45725"/>
                </a:tc>
                <a:extLst>
                  <a:ext uri="{0D108BD9-81ED-4DB2-BD59-A6C34878D82A}">
                    <a16:rowId xmlns:a16="http://schemas.microsoft.com/office/drawing/2014/main" val="10003"/>
                  </a:ext>
                </a:extLst>
              </a:tr>
            </a:tbl>
          </a:graphicData>
        </a:graphic>
      </p:graphicFrame>
      <p:graphicFrame>
        <p:nvGraphicFramePr>
          <p:cNvPr id="120" name="Google Shape;120;p6"/>
          <p:cNvGraphicFramePr/>
          <p:nvPr/>
        </p:nvGraphicFramePr>
        <p:xfrm>
          <a:off x="1455419" y="3324419"/>
          <a:ext cx="6096000" cy="370850"/>
        </p:xfrm>
        <a:graphic>
          <a:graphicData uri="http://schemas.openxmlformats.org/drawingml/2006/table">
            <a:tbl>
              <a:tblPr firstRow="1" bandRow="1">
                <a:noFill/>
                <a:tableStyleId>{EE4BF288-1A43-4311-AABE-2A46DB2DAB39}</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Total de participantes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313</a:t>
                      </a:r>
                      <a:endParaRPr sz="1400" u="none" strike="noStrike" cap="none"/>
                    </a:p>
                  </a:txBody>
                  <a:tcPr marL="91450" marR="91450" marT="45725" marB="45725"/>
                </a:tc>
                <a:extLst>
                  <a:ext uri="{0D108BD9-81ED-4DB2-BD59-A6C34878D82A}">
                    <a16:rowId xmlns:a16="http://schemas.microsoft.com/office/drawing/2014/main" val="10000"/>
                  </a:ext>
                </a:extLst>
              </a:tr>
            </a:tbl>
          </a:graphicData>
        </a:graphic>
      </p:graphicFrame>
      <p:sp>
        <p:nvSpPr>
          <p:cNvPr id="121" name="Google Shape;121;p6"/>
          <p:cNvSpPr txBox="1"/>
          <p:nvPr/>
        </p:nvSpPr>
        <p:spPr>
          <a:xfrm>
            <a:off x="1455419" y="3902765"/>
            <a:ext cx="6096000"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ES" sz="1000" b="1" i="0" u="none" strike="noStrike" cap="none">
                <a:solidFill>
                  <a:srgbClr val="000000"/>
                </a:solidFill>
                <a:latin typeface="Arial"/>
                <a:ea typeface="Arial"/>
                <a:cs typeface="Arial"/>
                <a:sym typeface="Arial"/>
              </a:rPr>
              <a:t>*Se resalta en negrita la respuesta correcta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7"/>
          <p:cNvSpPr txBox="1"/>
          <p:nvPr/>
        </p:nvSpPr>
        <p:spPr>
          <a:xfrm>
            <a:off x="441961" y="938915"/>
            <a:ext cx="8122919" cy="943225"/>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600"/>
              <a:buFont typeface="Arial"/>
              <a:buNone/>
            </a:pPr>
            <a:r>
              <a:rPr lang="es-ES" sz="2600" b="1" i="0" u="none" strike="noStrike" cap="none">
                <a:solidFill>
                  <a:srgbClr val="F19408"/>
                </a:solidFill>
                <a:latin typeface="Arial"/>
                <a:ea typeface="Arial"/>
                <a:cs typeface="Arial"/>
                <a:sym typeface="Arial"/>
              </a:rPr>
              <a:t>¿Qué día recibes en tu correo institucional el flash institucional?</a:t>
            </a:r>
            <a:endParaRPr sz="2600" b="0" i="0" u="none" strike="noStrike" cap="none">
              <a:solidFill>
                <a:schemeClr val="dk1"/>
              </a:solidFill>
              <a:latin typeface="Arial"/>
              <a:ea typeface="Arial"/>
              <a:cs typeface="Arial"/>
              <a:sym typeface="Arial"/>
            </a:endParaRPr>
          </a:p>
        </p:txBody>
      </p:sp>
      <p:graphicFrame>
        <p:nvGraphicFramePr>
          <p:cNvPr id="127" name="Google Shape;127;p7"/>
          <p:cNvGraphicFramePr/>
          <p:nvPr/>
        </p:nvGraphicFramePr>
        <p:xfrm>
          <a:off x="1455420" y="1882140"/>
          <a:ext cx="6096000" cy="1854250"/>
        </p:xfrm>
        <a:graphic>
          <a:graphicData uri="http://schemas.openxmlformats.org/drawingml/2006/table">
            <a:tbl>
              <a:tblPr firstRow="1" bandRow="1">
                <a:noFill/>
                <a:tableStyleId>{EE4BF288-1A43-4311-AABE-2A46DB2DAB39}</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Variable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Respuestas</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Lunes y jueves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44</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b="1" i="0" u="none" strike="noStrike" cap="none"/>
                        <a:t>Lunes y algunas veces los jueves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38</a:t>
                      </a:r>
                      <a:endParaRPr sz="14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Creo que los miércoles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7</a:t>
                      </a:r>
                      <a:endParaRPr sz="14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No tengo idea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145</a:t>
                      </a:r>
                      <a:endParaRPr sz="1400" u="none" strike="noStrike" cap="none"/>
                    </a:p>
                  </a:txBody>
                  <a:tcPr marL="91450" marR="91450" marT="45725" marB="45725"/>
                </a:tc>
                <a:extLst>
                  <a:ext uri="{0D108BD9-81ED-4DB2-BD59-A6C34878D82A}">
                    <a16:rowId xmlns:a16="http://schemas.microsoft.com/office/drawing/2014/main" val="10004"/>
                  </a:ext>
                </a:extLst>
              </a:tr>
            </a:tbl>
          </a:graphicData>
        </a:graphic>
      </p:graphicFrame>
      <p:graphicFrame>
        <p:nvGraphicFramePr>
          <p:cNvPr id="128" name="Google Shape;128;p7"/>
          <p:cNvGraphicFramePr/>
          <p:nvPr/>
        </p:nvGraphicFramePr>
        <p:xfrm>
          <a:off x="1455420" y="3833745"/>
          <a:ext cx="6096000" cy="370850"/>
        </p:xfrm>
        <a:graphic>
          <a:graphicData uri="http://schemas.openxmlformats.org/drawingml/2006/table">
            <a:tbl>
              <a:tblPr firstRow="1" bandRow="1">
                <a:noFill/>
                <a:tableStyleId>{EE4BF288-1A43-4311-AABE-2A46DB2DAB39}</a:tableStyleId>
              </a:tblPr>
              <a:tblGrid>
                <a:gridCol w="6096000">
                  <a:extLst>
                    <a:ext uri="{9D8B030D-6E8A-4147-A177-3AD203B41FA5}">
                      <a16:colId xmlns:a16="http://schemas.microsoft.com/office/drawing/2014/main" val="20000"/>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Total de participantes                         234</a:t>
                      </a:r>
                      <a:endParaRPr sz="1400" u="none" strike="noStrike" cap="none"/>
                    </a:p>
                  </a:txBody>
                  <a:tcPr marL="91450" marR="91450" marT="45725" marB="45725"/>
                </a:tc>
                <a:extLst>
                  <a:ext uri="{0D108BD9-81ED-4DB2-BD59-A6C34878D82A}">
                    <a16:rowId xmlns:a16="http://schemas.microsoft.com/office/drawing/2014/main" val="10000"/>
                  </a:ext>
                </a:extLst>
              </a:tr>
            </a:tbl>
          </a:graphicData>
        </a:graphic>
      </p:graphicFrame>
      <p:sp>
        <p:nvSpPr>
          <p:cNvPr id="129" name="Google Shape;129;p7"/>
          <p:cNvSpPr txBox="1"/>
          <p:nvPr/>
        </p:nvSpPr>
        <p:spPr>
          <a:xfrm>
            <a:off x="1402411" y="4301990"/>
            <a:ext cx="6096000"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ES" sz="1000" b="1" i="0" u="none" strike="noStrike" cap="none">
                <a:solidFill>
                  <a:srgbClr val="000000"/>
                </a:solidFill>
                <a:latin typeface="Arial"/>
                <a:ea typeface="Arial"/>
                <a:cs typeface="Arial"/>
                <a:sym typeface="Arial"/>
              </a:rPr>
              <a:t>*Se resalta en negrita la respuesta correcta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0"/>
          <p:cNvSpPr txBox="1"/>
          <p:nvPr/>
        </p:nvSpPr>
        <p:spPr>
          <a:xfrm>
            <a:off x="441961" y="938915"/>
            <a:ext cx="8122919" cy="943225"/>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600"/>
              <a:buFont typeface="Arial"/>
              <a:buNone/>
            </a:pPr>
            <a:r>
              <a:rPr lang="es-ES" sz="2600" b="1" i="0" u="none" strike="noStrike" cap="none">
                <a:solidFill>
                  <a:srgbClr val="F19408"/>
                </a:solidFill>
                <a:latin typeface="Arial"/>
                <a:ea typeface="Arial"/>
                <a:cs typeface="Arial"/>
                <a:sym typeface="Arial"/>
              </a:rPr>
              <a:t>¿Cómo evalúas la respuesta a tus preguntas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600"/>
              <a:buFont typeface="Arial"/>
              <a:buNone/>
            </a:pPr>
            <a:r>
              <a:rPr lang="es-ES" sz="2600" b="1" i="0" u="none" strike="noStrike" cap="none">
                <a:solidFill>
                  <a:srgbClr val="F19408"/>
                </a:solidFill>
                <a:latin typeface="Arial"/>
                <a:ea typeface="Arial"/>
                <a:cs typeface="Arial"/>
                <a:sym typeface="Arial"/>
              </a:rPr>
              <a:t>en las redes sociales institucionales?</a:t>
            </a:r>
            <a:endParaRPr sz="2600" b="0" i="0" u="none" strike="noStrike" cap="none">
              <a:solidFill>
                <a:schemeClr val="dk1"/>
              </a:solidFill>
              <a:latin typeface="Arial"/>
              <a:ea typeface="Arial"/>
              <a:cs typeface="Arial"/>
              <a:sym typeface="Arial"/>
            </a:endParaRPr>
          </a:p>
        </p:txBody>
      </p:sp>
      <p:graphicFrame>
        <p:nvGraphicFramePr>
          <p:cNvPr id="135" name="Google Shape;135;p20"/>
          <p:cNvGraphicFramePr/>
          <p:nvPr/>
        </p:nvGraphicFramePr>
        <p:xfrm>
          <a:off x="1455420" y="2087880"/>
          <a:ext cx="6096000" cy="1359400"/>
        </p:xfrm>
        <a:graphic>
          <a:graphicData uri="http://schemas.openxmlformats.org/drawingml/2006/table">
            <a:tbl>
              <a:tblPr firstRow="1" bandRow="1">
                <a:noFill/>
                <a:tableStyleId>{EE4BF288-1A43-4311-AABE-2A46DB2DAB39}</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39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Variable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Respuestas</a:t>
                      </a:r>
                      <a:endParaRPr sz="1400" u="none" strike="noStrike" cap="none"/>
                    </a:p>
                  </a:txBody>
                  <a:tcPr marL="91450" marR="91450" marT="45725" marB="45725"/>
                </a:tc>
                <a:extLst>
                  <a:ext uri="{0D108BD9-81ED-4DB2-BD59-A6C34878D82A}">
                    <a16:rowId xmlns:a16="http://schemas.microsoft.com/office/drawing/2014/main" val="10000"/>
                  </a:ext>
                </a:extLst>
              </a:tr>
              <a:tr h="339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Muy oportuna</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32</a:t>
                      </a:r>
                      <a:endParaRPr sz="1400" u="none" strike="noStrike" cap="none"/>
                    </a:p>
                  </a:txBody>
                  <a:tcPr marL="91450" marR="91450" marT="45725" marB="45725"/>
                </a:tc>
                <a:extLst>
                  <a:ext uri="{0D108BD9-81ED-4DB2-BD59-A6C34878D82A}">
                    <a16:rowId xmlns:a16="http://schemas.microsoft.com/office/drawing/2014/main" val="10001"/>
                  </a:ext>
                </a:extLst>
              </a:tr>
              <a:tr h="339850">
                <a:tc>
                  <a:txBody>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t>Oportuna</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52</a:t>
                      </a:r>
                      <a:endParaRPr sz="1400" u="none" strike="noStrike" cap="none"/>
                    </a:p>
                  </a:txBody>
                  <a:tcPr marL="91450" marR="91450" marT="45725" marB="45725"/>
                </a:tc>
                <a:extLst>
                  <a:ext uri="{0D108BD9-81ED-4DB2-BD59-A6C34878D82A}">
                    <a16:rowId xmlns:a16="http://schemas.microsoft.com/office/drawing/2014/main" val="10002"/>
                  </a:ext>
                </a:extLst>
              </a:tr>
              <a:tr h="339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Inoportuna</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23</a:t>
                      </a:r>
                      <a:endParaRPr sz="1400" u="none" strike="noStrike" cap="none"/>
                    </a:p>
                  </a:txBody>
                  <a:tcPr marL="91450" marR="91450" marT="45725" marB="45725"/>
                </a:tc>
                <a:extLst>
                  <a:ext uri="{0D108BD9-81ED-4DB2-BD59-A6C34878D82A}">
                    <a16:rowId xmlns:a16="http://schemas.microsoft.com/office/drawing/2014/main" val="10003"/>
                  </a:ext>
                </a:extLst>
              </a:tr>
            </a:tbl>
          </a:graphicData>
        </a:graphic>
      </p:graphicFrame>
      <p:graphicFrame>
        <p:nvGraphicFramePr>
          <p:cNvPr id="136" name="Google Shape;136;p20"/>
          <p:cNvGraphicFramePr/>
          <p:nvPr/>
        </p:nvGraphicFramePr>
        <p:xfrm>
          <a:off x="1455420" y="3536565"/>
          <a:ext cx="6096000" cy="370850"/>
        </p:xfrm>
        <a:graphic>
          <a:graphicData uri="http://schemas.openxmlformats.org/drawingml/2006/table">
            <a:tbl>
              <a:tblPr firstRow="1" bandRow="1">
                <a:noFill/>
                <a:tableStyleId>{EE4BF288-1A43-4311-AABE-2A46DB2DAB39}</a:tableStyleId>
              </a:tblPr>
              <a:tblGrid>
                <a:gridCol w="6096000">
                  <a:extLst>
                    <a:ext uri="{9D8B030D-6E8A-4147-A177-3AD203B41FA5}">
                      <a16:colId xmlns:a16="http://schemas.microsoft.com/office/drawing/2014/main" val="20000"/>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Total de participantes                         107</a:t>
                      </a:r>
                      <a:endParaRPr sz="1400" u="none" strike="noStrike" cap="none"/>
                    </a:p>
                  </a:txBody>
                  <a:tcPr marL="91450" marR="91450" marT="45725" marB="45725"/>
                </a:tc>
                <a:extLst>
                  <a:ext uri="{0D108BD9-81ED-4DB2-BD59-A6C34878D82A}">
                    <a16:rowId xmlns:a16="http://schemas.microsoft.com/office/drawing/2014/main" val="10000"/>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txBox="1"/>
          <p:nvPr/>
        </p:nvSpPr>
        <p:spPr>
          <a:xfrm>
            <a:off x="441961" y="938915"/>
            <a:ext cx="8122919" cy="943225"/>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600"/>
              <a:buFont typeface="Arial"/>
              <a:buNone/>
            </a:pPr>
            <a:r>
              <a:rPr lang="es-ES" sz="2600" b="1" i="0" u="none" strike="noStrike" cap="none">
                <a:solidFill>
                  <a:srgbClr val="F19408"/>
                </a:solidFill>
                <a:latin typeface="Arial"/>
                <a:ea typeface="Arial"/>
                <a:cs typeface="Arial"/>
                <a:sym typeface="Arial"/>
              </a:rPr>
              <a:t>¿Qué puntuación das al nivel de las respuestas 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600"/>
              <a:buFont typeface="Arial"/>
              <a:buNone/>
            </a:pPr>
            <a:r>
              <a:rPr lang="es-ES" sz="2600" b="1" i="0" u="none" strike="noStrike" cap="none">
                <a:solidFill>
                  <a:srgbClr val="F19408"/>
                </a:solidFill>
                <a:latin typeface="Arial"/>
                <a:ea typeface="Arial"/>
                <a:cs typeface="Arial"/>
                <a:sym typeface="Arial"/>
              </a:rPr>
              <a:t>atención que obtienes en Atención al Ciudadano?</a:t>
            </a:r>
            <a:endParaRPr sz="2600" b="0" i="0" u="none" strike="noStrike" cap="none">
              <a:solidFill>
                <a:schemeClr val="dk1"/>
              </a:solidFill>
              <a:latin typeface="Arial"/>
              <a:ea typeface="Arial"/>
              <a:cs typeface="Arial"/>
              <a:sym typeface="Arial"/>
            </a:endParaRPr>
          </a:p>
        </p:txBody>
      </p:sp>
      <p:graphicFrame>
        <p:nvGraphicFramePr>
          <p:cNvPr id="143" name="Google Shape;143;p21"/>
          <p:cNvGraphicFramePr/>
          <p:nvPr/>
        </p:nvGraphicFramePr>
        <p:xfrm>
          <a:off x="1524000" y="2236470"/>
          <a:ext cx="6096000" cy="1483400"/>
        </p:xfrm>
        <a:graphic>
          <a:graphicData uri="http://schemas.openxmlformats.org/drawingml/2006/table">
            <a:tbl>
              <a:tblPr firstRow="1" bandRow="1">
                <a:noFill/>
                <a:tableStyleId>{EE4BF288-1A43-4311-AABE-2A46DB2DAB39}</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Variable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Respuestas </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10 – excelente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61</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5 - regular</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93</a:t>
                      </a:r>
                      <a:endParaRPr sz="14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1 – malo</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14</a:t>
                      </a:r>
                      <a:endParaRPr sz="1400" u="none" strike="noStrike" cap="none"/>
                    </a:p>
                  </a:txBody>
                  <a:tcPr marL="91450" marR="91450" marT="45725" marB="45725"/>
                </a:tc>
                <a:extLst>
                  <a:ext uri="{0D108BD9-81ED-4DB2-BD59-A6C34878D82A}">
                    <a16:rowId xmlns:a16="http://schemas.microsoft.com/office/drawing/2014/main" val="10003"/>
                  </a:ext>
                </a:extLst>
              </a:tr>
            </a:tbl>
          </a:graphicData>
        </a:graphic>
      </p:graphicFrame>
      <p:graphicFrame>
        <p:nvGraphicFramePr>
          <p:cNvPr id="144" name="Google Shape;144;p21"/>
          <p:cNvGraphicFramePr/>
          <p:nvPr/>
        </p:nvGraphicFramePr>
        <p:xfrm>
          <a:off x="1524000" y="3769360"/>
          <a:ext cx="6096000" cy="304810"/>
        </p:xfrm>
        <a:graphic>
          <a:graphicData uri="http://schemas.openxmlformats.org/drawingml/2006/table">
            <a:tbl>
              <a:tblPr firstRow="1" bandRow="1">
                <a:noFill/>
                <a:tableStyleId>{EE4BF288-1A43-4311-AABE-2A46DB2DAB39}</a:tableStyleId>
              </a:tblPr>
              <a:tblGrid>
                <a:gridCol w="6096000">
                  <a:extLst>
                    <a:ext uri="{9D8B030D-6E8A-4147-A177-3AD203B41FA5}">
                      <a16:colId xmlns:a16="http://schemas.microsoft.com/office/drawing/2014/main" val="20000"/>
                    </a:ext>
                  </a:extLst>
                </a:gridCol>
              </a:tblGrid>
              <a:tr h="17780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Total de participantes                         168</a:t>
                      </a:r>
                      <a:endParaRPr sz="1400" u="none" strike="noStrike" cap="none"/>
                    </a:p>
                  </a:txBody>
                  <a:tcPr marL="91450" marR="91450" marT="45725" marB="45725"/>
                </a:tc>
                <a:extLst>
                  <a:ext uri="{0D108BD9-81ED-4DB2-BD59-A6C34878D82A}">
                    <a16:rowId xmlns:a16="http://schemas.microsoft.com/office/drawing/2014/main" val="10000"/>
                  </a:ext>
                </a:extLst>
              </a:tr>
            </a:tbl>
          </a:graphicData>
        </a:graphic>
      </p:graphicFrame>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1041</TotalTime>
  <Words>2533</Words>
  <Application>Microsoft Office PowerPoint</Application>
  <PresentationFormat>Presentación en pantalla (16:9)</PresentationFormat>
  <Paragraphs>610</Paragraphs>
  <Slides>55</Slides>
  <Notes>32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55</vt:i4>
      </vt:variant>
    </vt:vector>
  </HeadingPairs>
  <TitlesOfParts>
    <vt:vector size="60" baseType="lpstr">
      <vt:lpstr>Arial Black</vt:lpstr>
      <vt:lpstr>Wingdings</vt: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Esta encuesta permite obtener una visión precisa de cómo los diferentes públicos objetivos perciben las comunicaciones institucionales. Evaluar el grado de conocimiento de los mensajes clave, la comprensión de la información proporcionada y la percepción de la calidad de las comunicaciones es esencial para asegurar que los mensajes se están transmitiendo de manera efectiva y son entendidos por nuestro público. Sin este conocimiento, es difícil identificar las áreas de mejora y desarrollar estrategias para una comunicación más clara y efectiva.     </vt:lpstr>
      <vt:lpstr>¿Qué día recibes en tu correo institucional el flash institucional? Esta pregunta permite conocer el grado de conocimiento de las audiencias, respecto a los canales internos que tiene la institución; con su análisis, se pueden crear estrategias posteriores para interiorizar dichos medios internos en los estudiantes, docentes, personal administrativo y graduados.   ¿Qué puntuación das al nivel de las respuestas y atención que obtienes en Atención al Ciudadano?, ¿cómo calificas la amabilidad de las personas que te atienden en Atención al Ciudadano? Estas permiten conocer si los mecanismos de atención al ciudadano, destinados por la institución están siendo efectivos y están dando respuesta a las necesidades que surgen.   Después de dar a conocer lo anterior, es necesario puntualizar que las diferentes estrategias de comunicación implementadas por la Gestión de Comunicaciones y Mercadeo de la Institución Universitaria Colegio Mayor de Antioquia, deben seguirse encaminando a través de la planificación de nuevos formatos interactivos y llamativos, que logren generar identificación con los diferentes públicos como los estudiantes; esto se puede lograr a través de memes o historias de vida, que los involucren y los inviten a leer los contenidos, interiorizarlos y ser así validadores de estos.    </vt:lpstr>
      <vt:lpstr>Tras evaluar las respuestas cualitativas de la encuesta de percepción 2023 – 1, también se hace necesario seguir difundiendo contenido con relación a: becas, inglés, beneficios al ser estudiante, información específica de los pregrados y de los semilleros de investigación sobre graduados, entre otros, con el fin de fidelizar a las audiencias y capturar a nuevos públicos.   También es importante mencionar las respuestas cuantitativas obtenidas en el componente de Atención al Ciudadano, es vital reforzar de manera constante estrategias de servicio al cliente y de atención al usuario, para que las personas inmersas en esta labor, continúen llevando en alto el nombre de la institución.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colmayor colmayor</dc:creator>
  <cp:lastModifiedBy>YESSIKA</cp:lastModifiedBy>
  <cp:revision>8</cp:revision>
  <dcterms:created xsi:type="dcterms:W3CDTF">2017-12-19T20:58:09Z</dcterms:created>
  <dcterms:modified xsi:type="dcterms:W3CDTF">2023-08-08T13:56:36Z</dcterms:modified>
</cp:coreProperties>
</file>