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6" r:id="rId26"/>
    <p:sldId id="287" r:id="rId27"/>
    <p:sldId id="281" r:id="rId28"/>
    <p:sldId id="282" r:id="rId29"/>
    <p:sldId id="283" r:id="rId30"/>
    <p:sldId id="284" r:id="rId31"/>
    <p:sldId id="285" r:id="rId32"/>
  </p:sldIdLst>
  <p:sldSz cx="9144000" cy="5143500" type="screen16x9"/>
  <p:notesSz cx="6858000" cy="9144000"/>
  <p:embeddedFontLst>
    <p:embeddedFont>
      <p:font typeface="Arial Black" panose="020B0A04020102020204" pitchFamily="34" charset="0"/>
      <p:regular r:id="rId34"/>
      <p:bold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MeMoNUJKF3W3jLVN8aBibgmvK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D9804E-D984-45D6-9E18-2A913832D672}">
  <a:tblStyle styleId="{E1D9804E-D984-45D6-9E18-2A913832D67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EE8"/>
          </a:solidFill>
        </a:fill>
      </a:tcStyle>
    </a:wholeTbl>
    <a:band1H>
      <a:tcTxStyle/>
      <a:tcStyle>
        <a:tcBdr/>
        <a:fill>
          <a:solidFill>
            <a:srgbClr val="FCDCCE"/>
          </a:solidFill>
        </a:fill>
      </a:tcStyle>
    </a:band1H>
    <a:band2H>
      <a:tcTxStyle/>
      <a:tcStyle>
        <a:tcBdr/>
      </a:tcStyle>
    </a:band2H>
    <a:band1V>
      <a:tcTxStyle/>
      <a:tcStyle>
        <a:tcBdr/>
        <a:fill>
          <a:solidFill>
            <a:srgbClr val="FCDCCE"/>
          </a:solidFill>
        </a:fill>
      </a:tcStyle>
    </a:band1V>
    <a:band2V>
      <a:tcTxStyle/>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8" name="Google Shape;14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56" name="Google Shape;156;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6" name="Google Shape;17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83" name="Google Shape;18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90" name="Google Shape;190;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97" name="Google Shape;197;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4" name="Google Shape;204;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6" name="Google Shape;236;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4" name="Google Shape;25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0" name="Google Shape;14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1"/>
        <p:cNvGrpSpPr/>
        <p:nvPr/>
      </p:nvGrpSpPr>
      <p:grpSpPr>
        <a:xfrm>
          <a:off x="0" y="0"/>
          <a:ext cx="0" cy="0"/>
          <a:chOff x="0" y="0"/>
          <a:chExt cx="0" cy="0"/>
        </a:xfrm>
      </p:grpSpPr>
      <p:sp>
        <p:nvSpPr>
          <p:cNvPr id="22" name="Google Shape;22;p10"/>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 name="Google Shape;24;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3"/>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a:spLocks noGrp="1"/>
          </p:cNvSpPr>
          <p:nvPr>
            <p:ph type="pic" idx="2"/>
          </p:nvPr>
        </p:nvSpPr>
        <p:spPr>
          <a:xfrm>
            <a:off x="1792288" y="459581"/>
            <a:ext cx="5486400" cy="3086100"/>
          </a:xfrm>
          <a:prstGeom prst="rect">
            <a:avLst/>
          </a:prstGeom>
          <a:noFill/>
          <a:ln>
            <a:noFill/>
          </a:ln>
        </p:spPr>
      </p:sp>
      <p:sp>
        <p:nvSpPr>
          <p:cNvPr id="68" name="Google Shape;68;p17"/>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txBox="1"/>
          <p:nvPr/>
        </p:nvSpPr>
        <p:spPr>
          <a:xfrm rot="-5400000">
            <a:off x="-1173775" y="242670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GC-FR-006  21-08-2021 Versión 09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p:nvPr/>
        </p:nvSpPr>
        <p:spPr>
          <a:xfrm>
            <a:off x="441960" y="70269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None/>
            </a:pPr>
            <a:r>
              <a:rPr lang="es-ES" sz="2600" b="1" i="0" u="none" strike="noStrike" cap="none">
                <a:solidFill>
                  <a:srgbClr val="F19408"/>
                </a:solidFill>
                <a:latin typeface="Arial"/>
                <a:ea typeface="Arial"/>
                <a:cs typeface="Arial"/>
                <a:sym typeface="Arial"/>
              </a:rPr>
              <a:t>¿Cómo calificas la agilidad en los trámites</a:t>
            </a:r>
            <a:endParaRPr/>
          </a:p>
          <a:p>
            <a:pPr marL="0" marR="0" lvl="0" indent="0" algn="ctr" rtl="0">
              <a:lnSpc>
                <a:spcPct val="100000"/>
              </a:lnSpc>
              <a:spcBef>
                <a:spcPts val="0"/>
              </a:spcBef>
              <a:spcAft>
                <a:spcPts val="0"/>
              </a:spcAft>
              <a:buNone/>
            </a:pPr>
            <a:r>
              <a:rPr lang="es-ES" sz="2600" b="1" i="0" u="none" strike="noStrike" cap="none">
                <a:solidFill>
                  <a:srgbClr val="F19408"/>
                </a:solidFill>
                <a:latin typeface="Arial"/>
                <a:ea typeface="Arial"/>
                <a:cs typeface="Arial"/>
                <a:sym typeface="Arial"/>
              </a:rPr>
              <a:t>institucionales?</a:t>
            </a:r>
            <a:endParaRPr/>
          </a:p>
          <a:p>
            <a:pPr marL="0" marR="0" lvl="0" indent="0" algn="ctr" rtl="0">
              <a:lnSpc>
                <a:spcPct val="100000"/>
              </a:lnSpc>
              <a:spcBef>
                <a:spcPts val="0"/>
              </a:spcBef>
              <a:spcAft>
                <a:spcPts val="0"/>
              </a:spcAft>
              <a:buNone/>
            </a:pPr>
            <a:endParaRPr sz="2600" b="0" i="0" u="none" strike="noStrike" cap="none">
              <a:solidFill>
                <a:schemeClr val="dk1"/>
              </a:solidFill>
              <a:latin typeface="Arial"/>
              <a:ea typeface="Arial"/>
              <a:cs typeface="Arial"/>
              <a:sym typeface="Arial"/>
            </a:endParaRPr>
          </a:p>
        </p:txBody>
      </p:sp>
      <p:graphicFrame>
        <p:nvGraphicFramePr>
          <p:cNvPr id="151" name="Google Shape;151;p22"/>
          <p:cNvGraphicFramePr/>
          <p:nvPr>
            <p:extLst>
              <p:ext uri="{D42A27DB-BD31-4B8C-83A1-F6EECF244321}">
                <p14:modId xmlns:p14="http://schemas.microsoft.com/office/powerpoint/2010/main" val="1219638744"/>
              </p:ext>
            </p:extLst>
          </p:nvPr>
        </p:nvGraphicFramePr>
        <p:xfrm>
          <a:off x="1455419" y="1817370"/>
          <a:ext cx="6096000" cy="1854250"/>
        </p:xfrm>
        <a:graphic>
          <a:graphicData uri="http://schemas.openxmlformats.org/drawingml/2006/table">
            <a:tbl>
              <a:tblPr firstRow="1" bandRow="1">
                <a:noFill/>
                <a:tableStyleId>{E1D9804E-D984-45D6-9E18-2A913832D672}</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None/>
                      </a:pPr>
                      <a:r>
                        <a:rPr lang="es-ES" sz="1400" u="none" strike="noStrike" cap="none"/>
                        <a:t>Variable</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a:t>Respuestas </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s-ES" sz="1400" u="none" strike="noStrike" cap="none"/>
                        <a:t>Excelente</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19</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s-ES" sz="1400" u="none" strike="noStrike" cap="none"/>
                        <a:t>Buena </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58</a:t>
                      </a:r>
                      <a:endParaRPr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s-ES" sz="1400" u="none" strike="noStrike" cap="none"/>
                        <a:t>Regular</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68</a:t>
                      </a:r>
                      <a:endParaRPr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s-ES" sz="1400" u="none" strike="noStrike" cap="none"/>
                        <a:t>Ineficiente </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14</a:t>
                      </a:r>
                      <a:endParaRPr dirty="0"/>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52" name="Google Shape;152;p22"/>
          <p:cNvGraphicFramePr/>
          <p:nvPr>
            <p:extLst>
              <p:ext uri="{D42A27DB-BD31-4B8C-83A1-F6EECF244321}">
                <p14:modId xmlns:p14="http://schemas.microsoft.com/office/powerpoint/2010/main" val="2504452433"/>
              </p:ext>
            </p:extLst>
          </p:nvPr>
        </p:nvGraphicFramePr>
        <p:xfrm>
          <a:off x="1455419" y="3755390"/>
          <a:ext cx="6096000" cy="370850"/>
        </p:xfrm>
        <a:graphic>
          <a:graphicData uri="http://schemas.openxmlformats.org/drawingml/2006/table">
            <a:tbl>
              <a:tblPr firstRow="1" bandRow="1">
                <a:noFill/>
                <a:tableStyleId>{E1D9804E-D984-45D6-9E18-2A913832D672}</a:tableStyleId>
              </a:tblPr>
              <a:tblGrid>
                <a:gridCol w="609600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None/>
                      </a:pPr>
                      <a:r>
                        <a:rPr lang="es-ES" sz="1400" u="none" strike="noStrike" cap="none" dirty="0"/>
                        <a:t>Total de participantes                        159</a:t>
                      </a:r>
                      <a:endParaRPr dirty="0"/>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p:nvPr/>
        </p:nvSpPr>
        <p:spPr>
          <a:xfrm>
            <a:off x="441960" y="70269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None/>
            </a:pPr>
            <a:r>
              <a:rPr lang="es-ES" sz="2600" b="1" i="0" u="none" strike="noStrike" cap="none">
                <a:solidFill>
                  <a:srgbClr val="F19408"/>
                </a:solidFill>
                <a:latin typeface="Arial"/>
                <a:ea typeface="Arial"/>
                <a:cs typeface="Arial"/>
                <a:sym typeface="Arial"/>
              </a:rPr>
              <a:t>¿Cómo calificas la amabilidad de las personas que te atienden en Atención al Ciudadano?</a:t>
            </a:r>
            <a:endParaRPr/>
          </a:p>
          <a:p>
            <a:pPr marL="0" marR="0" lvl="0" indent="0" algn="ctr" rtl="0">
              <a:lnSpc>
                <a:spcPct val="100000"/>
              </a:lnSpc>
              <a:spcBef>
                <a:spcPts val="0"/>
              </a:spcBef>
              <a:spcAft>
                <a:spcPts val="0"/>
              </a:spcAft>
              <a:buNone/>
            </a:pPr>
            <a:endParaRPr sz="2600" b="0" i="0" u="none" strike="noStrike" cap="none">
              <a:solidFill>
                <a:schemeClr val="dk1"/>
              </a:solidFill>
              <a:latin typeface="Arial"/>
              <a:ea typeface="Arial"/>
              <a:cs typeface="Arial"/>
              <a:sym typeface="Arial"/>
            </a:endParaRPr>
          </a:p>
        </p:txBody>
      </p:sp>
      <p:graphicFrame>
        <p:nvGraphicFramePr>
          <p:cNvPr id="159" name="Google Shape;159;p23"/>
          <p:cNvGraphicFramePr/>
          <p:nvPr>
            <p:extLst>
              <p:ext uri="{D42A27DB-BD31-4B8C-83A1-F6EECF244321}">
                <p14:modId xmlns:p14="http://schemas.microsoft.com/office/powerpoint/2010/main" val="2907562826"/>
              </p:ext>
            </p:extLst>
          </p:nvPr>
        </p:nvGraphicFramePr>
        <p:xfrm>
          <a:off x="1455419" y="1817370"/>
          <a:ext cx="6096000" cy="1854250"/>
        </p:xfrm>
        <a:graphic>
          <a:graphicData uri="http://schemas.openxmlformats.org/drawingml/2006/table">
            <a:tbl>
              <a:tblPr firstRow="1" bandRow="1">
                <a:noFill/>
                <a:tableStyleId>{E1D9804E-D984-45D6-9E18-2A913832D672}</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None/>
                      </a:pPr>
                      <a:r>
                        <a:rPr lang="es-ES" sz="1400" u="none" strike="noStrike" cap="none"/>
                        <a:t>Variable</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a:t>Respuestas </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s-ES" sz="1400" u="none" strike="noStrike" cap="none"/>
                        <a:t>Excelente</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44</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s-ES" sz="1400" u="none" strike="noStrike" cap="none"/>
                        <a:t>Buena </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60</a:t>
                      </a:r>
                      <a:endParaRPr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s-ES" sz="1400" u="none" strike="noStrike" cap="none"/>
                        <a:t>Regular</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51</a:t>
                      </a:r>
                      <a:endParaRPr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s-ES" sz="1400" u="none" strike="noStrike" cap="none"/>
                        <a:t>Mala </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9</a:t>
                      </a:r>
                      <a:endParaRPr dirty="0"/>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60" name="Google Shape;160;p23"/>
          <p:cNvGraphicFramePr/>
          <p:nvPr>
            <p:extLst>
              <p:ext uri="{D42A27DB-BD31-4B8C-83A1-F6EECF244321}">
                <p14:modId xmlns:p14="http://schemas.microsoft.com/office/powerpoint/2010/main" val="2461559217"/>
              </p:ext>
            </p:extLst>
          </p:nvPr>
        </p:nvGraphicFramePr>
        <p:xfrm>
          <a:off x="1455419" y="3755390"/>
          <a:ext cx="6096000" cy="370850"/>
        </p:xfrm>
        <a:graphic>
          <a:graphicData uri="http://schemas.openxmlformats.org/drawingml/2006/table">
            <a:tbl>
              <a:tblPr firstRow="1" bandRow="1">
                <a:noFill/>
                <a:tableStyleId>{E1D9804E-D984-45D6-9E18-2A913832D672}</a:tableStyleId>
              </a:tblPr>
              <a:tblGrid>
                <a:gridCol w="609600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None/>
                      </a:pPr>
                      <a:r>
                        <a:rPr lang="es-ES" sz="1400" u="none" strike="noStrike" cap="none" dirty="0"/>
                        <a:t>Total de participantes                        164</a:t>
                      </a:r>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Google Shape;165;p24"/>
          <p:cNvSpPr txBox="1">
            <a:spLocks noGrp="1"/>
          </p:cNvSpPr>
          <p:nvPr>
            <p:ph type="body" idx="1"/>
          </p:nvPr>
        </p:nvSpPr>
        <p:spPr>
          <a:xfrm>
            <a:off x="1121150" y="3559611"/>
            <a:ext cx="7408506" cy="247705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296"/>
              </a:spcBef>
              <a:spcAft>
                <a:spcPts val="0"/>
              </a:spcAft>
              <a:buClr>
                <a:schemeClr val="dk1"/>
              </a:buClr>
              <a:buSzPts val="1600"/>
              <a:buNone/>
            </a:pPr>
            <a:endParaRPr sz="1600">
              <a:solidFill>
                <a:schemeClr val="lt1"/>
              </a:solidFill>
            </a:endParaRPr>
          </a:p>
          <a:p>
            <a:pPr marL="0" lvl="0" indent="0" algn="l" rtl="0">
              <a:lnSpc>
                <a:spcPct val="100000"/>
              </a:lnSpc>
              <a:spcBef>
                <a:spcPts val="296"/>
              </a:spcBef>
              <a:spcAft>
                <a:spcPts val="0"/>
              </a:spcAft>
              <a:buClr>
                <a:schemeClr val="dk1"/>
              </a:buClr>
              <a:buSzPts val="1600"/>
              <a:buNone/>
            </a:pPr>
            <a:endParaRPr sz="1600">
              <a:solidFill>
                <a:schemeClr val="lt1"/>
              </a:solidFill>
            </a:endParaRPr>
          </a:p>
        </p:txBody>
      </p:sp>
      <p:sp>
        <p:nvSpPr>
          <p:cNvPr id="166" name="Google Shape;166;p24"/>
          <p:cNvSpPr txBox="1"/>
          <p:nvPr/>
        </p:nvSpPr>
        <p:spPr>
          <a:xfrm>
            <a:off x="963930" y="902796"/>
            <a:ext cx="7216139" cy="1993256"/>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F19408"/>
              </a:buClr>
              <a:buSzPts val="3200"/>
              <a:buFont typeface="Arial"/>
              <a:buNone/>
            </a:pPr>
            <a:endParaRPr sz="3600" b="0" i="0" u="none" strike="noStrike" cap="none">
              <a:solidFill>
                <a:srgbClr val="F19408"/>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F19408"/>
              </a:buClr>
              <a:buSzPts val="3200"/>
              <a:buFont typeface="Arial"/>
              <a:buNone/>
            </a:pPr>
            <a:r>
              <a:rPr lang="es-ES" sz="3600" b="0" i="0" u="none" strike="noStrike" cap="none">
                <a:solidFill>
                  <a:srgbClr val="F19408"/>
                </a:solidFill>
                <a:latin typeface="Arial Black"/>
                <a:ea typeface="Arial Black"/>
                <a:cs typeface="Arial Black"/>
                <a:sym typeface="Arial Black"/>
              </a:rPr>
              <a:t>Total de respuestas cuantitativas </a:t>
            </a:r>
            <a:endParaRPr/>
          </a:p>
        </p:txBody>
      </p:sp>
      <p:sp>
        <p:nvSpPr>
          <p:cNvPr id="167" name="Google Shape;167;p24"/>
          <p:cNvSpPr txBox="1"/>
          <p:nvPr/>
        </p:nvSpPr>
        <p:spPr>
          <a:xfrm>
            <a:off x="3390900" y="3154680"/>
            <a:ext cx="30099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4400" b="0" i="0" u="none" strike="noStrike" cap="none" dirty="0">
                <a:solidFill>
                  <a:schemeClr val="lt1"/>
                </a:solidFill>
                <a:latin typeface="Arial"/>
                <a:ea typeface="Arial"/>
                <a:cs typeface="Arial"/>
                <a:sym typeface="Arial"/>
              </a:rPr>
              <a:t>1.552</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25"/>
          <p:cNvSpPr txBox="1"/>
          <p:nvPr/>
        </p:nvSpPr>
        <p:spPr>
          <a:xfrm>
            <a:off x="457201" y="2601366"/>
            <a:ext cx="5366657" cy="19932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A2C32"/>
              </a:buClr>
              <a:buSzPts val="3200"/>
              <a:buFont typeface="Arial"/>
              <a:buNone/>
            </a:pPr>
            <a:r>
              <a:rPr lang="es-ES" sz="3200" b="0" i="0" u="none" strike="noStrike" cap="none">
                <a:solidFill>
                  <a:srgbClr val="0A2C32"/>
                </a:solidFill>
                <a:latin typeface="Arial Black"/>
                <a:ea typeface="Arial Black"/>
                <a:cs typeface="Arial Black"/>
                <a:sym typeface="Arial Black"/>
              </a:rPr>
              <a:t>DATOS </a:t>
            </a:r>
            <a:endParaRPr/>
          </a:p>
          <a:p>
            <a:pPr marL="0" marR="0" lvl="0" indent="0" algn="l" rtl="0">
              <a:lnSpc>
                <a:spcPct val="100000"/>
              </a:lnSpc>
              <a:spcBef>
                <a:spcPts val="0"/>
              </a:spcBef>
              <a:spcAft>
                <a:spcPts val="0"/>
              </a:spcAft>
              <a:buClr>
                <a:srgbClr val="0A2C32"/>
              </a:buClr>
              <a:buSzPts val="3200"/>
              <a:buFont typeface="Arial"/>
              <a:buNone/>
            </a:pPr>
            <a:r>
              <a:rPr lang="es-ES" sz="3200" b="0" i="0" u="none" strike="noStrike" cap="none">
                <a:solidFill>
                  <a:srgbClr val="0A2C32"/>
                </a:solidFill>
                <a:latin typeface="Arial Black"/>
                <a:ea typeface="Arial Black"/>
                <a:cs typeface="Arial Black"/>
                <a:sym typeface="Arial Black"/>
              </a:rPr>
              <a:t>CUALITATIVOS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p:nvPr/>
        </p:nvSpPr>
        <p:spPr>
          <a:xfrm>
            <a:off x="441960" y="62649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None/>
            </a:pPr>
            <a:r>
              <a:rPr lang="es-ES" sz="2600" b="1" i="0" u="none" strike="noStrike" cap="none">
                <a:solidFill>
                  <a:srgbClr val="F19408"/>
                </a:solidFill>
                <a:latin typeface="Arial"/>
                <a:ea typeface="Arial"/>
                <a:cs typeface="Arial"/>
                <a:sym typeface="Arial"/>
              </a:rPr>
              <a:t>¿Qué información te gustaría recibir en tu</a:t>
            </a:r>
            <a:endParaRPr/>
          </a:p>
          <a:p>
            <a:pPr marL="0" marR="0" lvl="0" indent="0" algn="ctr" rtl="0">
              <a:lnSpc>
                <a:spcPct val="100000"/>
              </a:lnSpc>
              <a:spcBef>
                <a:spcPts val="0"/>
              </a:spcBef>
              <a:spcAft>
                <a:spcPts val="0"/>
              </a:spcAft>
              <a:buNone/>
            </a:pPr>
            <a:r>
              <a:rPr lang="es-ES" sz="2600" b="1" i="0" u="none" strike="noStrike" cap="none">
                <a:solidFill>
                  <a:srgbClr val="F19408"/>
                </a:solidFill>
                <a:latin typeface="Arial"/>
                <a:ea typeface="Arial"/>
                <a:cs typeface="Arial"/>
                <a:sym typeface="Arial"/>
              </a:rPr>
              <a:t>correo institucional?</a:t>
            </a:r>
            <a:endParaRPr sz="2600" b="0" i="0" u="none" strike="noStrike" cap="none">
              <a:solidFill>
                <a:schemeClr val="dk1"/>
              </a:solidFill>
              <a:latin typeface="Arial"/>
              <a:ea typeface="Arial"/>
              <a:cs typeface="Arial"/>
              <a:sym typeface="Arial"/>
            </a:endParaRPr>
          </a:p>
        </p:txBody>
      </p:sp>
      <p:graphicFrame>
        <p:nvGraphicFramePr>
          <p:cNvPr id="179" name="Google Shape;179;p26"/>
          <p:cNvGraphicFramePr/>
          <p:nvPr>
            <p:extLst>
              <p:ext uri="{D42A27DB-BD31-4B8C-83A1-F6EECF244321}">
                <p14:modId xmlns:p14="http://schemas.microsoft.com/office/powerpoint/2010/main" val="3251960869"/>
              </p:ext>
            </p:extLst>
          </p:nvPr>
        </p:nvGraphicFramePr>
        <p:xfrm>
          <a:off x="441960" y="1645920"/>
          <a:ext cx="8260100" cy="2743270"/>
        </p:xfrm>
        <a:graphic>
          <a:graphicData uri="http://schemas.openxmlformats.org/drawingml/2006/table">
            <a:tbl>
              <a:tblPr firstRow="1" bandRow="1">
                <a:noFill/>
                <a:tableStyleId>{E1D9804E-D984-45D6-9E18-2A913832D672}</a:tableStyleId>
              </a:tblPr>
              <a:tblGrid>
                <a:gridCol w="4130050">
                  <a:extLst>
                    <a:ext uri="{9D8B030D-6E8A-4147-A177-3AD203B41FA5}">
                      <a16:colId xmlns:a16="http://schemas.microsoft.com/office/drawing/2014/main" val="20000"/>
                    </a:ext>
                  </a:extLst>
                </a:gridCol>
                <a:gridCol w="413005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None/>
                      </a:pPr>
                      <a:r>
                        <a:rPr lang="es-ES" sz="1400" u="none" strike="noStrike" cap="none"/>
                        <a:t>Usuario </a:t>
                      </a:r>
                      <a:endParaRPr/>
                    </a:p>
                  </a:txBody>
                  <a:tcPr marL="91450" marR="91450" marT="45725" marB="45725"/>
                </a:tc>
                <a:tc>
                  <a:txBody>
                    <a:bodyPr/>
                    <a:lstStyle/>
                    <a:p>
                      <a:pPr marL="0" marR="0" lvl="0" indent="0" algn="ctr" rtl="0">
                        <a:lnSpc>
                          <a:spcPct val="100000"/>
                        </a:lnSpc>
                        <a:spcBef>
                          <a:spcPts val="0"/>
                        </a:spcBef>
                        <a:spcAft>
                          <a:spcPts val="0"/>
                        </a:spcAft>
                        <a:buNone/>
                      </a:pPr>
                      <a:r>
                        <a:rPr lang="es-ES" sz="1400" u="none" strike="noStrike" cap="none"/>
                        <a:t>Mensaje </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s-ES" sz="1400" u="none" strike="noStrike" cap="none" dirty="0"/>
                        <a:t>esteban_velez11</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Comunicados oficiales de la asamblea</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s-ES" sz="1400" u="none" strike="noStrike" cap="none" dirty="0"/>
                        <a:t>majito4664</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Información de cursos, charlas y actividades del bienestar </a:t>
                      </a:r>
                      <a:endParaRPr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s-ES" sz="1400" u="none" strike="noStrike" cap="none" dirty="0" err="1"/>
                        <a:t>isabel_betancur</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Todo sobre la universidad</a:t>
                      </a:r>
                      <a:endParaRPr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s-ES" sz="1400" u="none" strike="noStrike" cap="none" dirty="0" err="1"/>
                        <a:t>helymontoyar</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De todo</a:t>
                      </a:r>
                      <a:endParaRPr dirty="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err="1"/>
                        <a:t>kevicaperao</a:t>
                      </a:r>
                      <a:endParaRPr lang="es-ES"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Todo sobre las becas</a:t>
                      </a:r>
                      <a:endParaRPr dirty="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a:t>maleja.mt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Pasantías y sobre investigación y semilleros </a:t>
                      </a:r>
                      <a:endParaRPr dirty="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p:nvPr/>
        </p:nvSpPr>
        <p:spPr>
          <a:xfrm>
            <a:off x="441960" y="62649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None/>
            </a:pPr>
            <a:r>
              <a:rPr lang="es-ES" sz="2600" b="1" i="0" u="none" strike="noStrike" cap="none">
                <a:solidFill>
                  <a:srgbClr val="F19408"/>
                </a:solidFill>
                <a:latin typeface="Arial"/>
                <a:ea typeface="Arial"/>
                <a:cs typeface="Arial"/>
                <a:sym typeface="Arial"/>
              </a:rPr>
              <a:t>¿Qué información te gustaría recibir en tu</a:t>
            </a:r>
            <a:endParaRPr/>
          </a:p>
          <a:p>
            <a:pPr marL="0" marR="0" lvl="0" indent="0" algn="ctr" rtl="0">
              <a:lnSpc>
                <a:spcPct val="100000"/>
              </a:lnSpc>
              <a:spcBef>
                <a:spcPts val="0"/>
              </a:spcBef>
              <a:spcAft>
                <a:spcPts val="0"/>
              </a:spcAft>
              <a:buNone/>
            </a:pPr>
            <a:r>
              <a:rPr lang="es-ES" sz="2600" b="1" i="0" u="none" strike="noStrike" cap="none">
                <a:solidFill>
                  <a:srgbClr val="F19408"/>
                </a:solidFill>
                <a:latin typeface="Arial"/>
                <a:ea typeface="Arial"/>
                <a:cs typeface="Arial"/>
                <a:sym typeface="Arial"/>
              </a:rPr>
              <a:t>correo institucional?</a:t>
            </a:r>
            <a:endParaRPr sz="2600" b="0" i="0" u="none" strike="noStrike" cap="none">
              <a:solidFill>
                <a:schemeClr val="dk1"/>
              </a:solidFill>
              <a:latin typeface="Arial"/>
              <a:ea typeface="Arial"/>
              <a:cs typeface="Arial"/>
              <a:sym typeface="Arial"/>
            </a:endParaRPr>
          </a:p>
        </p:txBody>
      </p:sp>
      <p:graphicFrame>
        <p:nvGraphicFramePr>
          <p:cNvPr id="186" name="Google Shape;186;p27"/>
          <p:cNvGraphicFramePr/>
          <p:nvPr>
            <p:extLst>
              <p:ext uri="{D42A27DB-BD31-4B8C-83A1-F6EECF244321}">
                <p14:modId xmlns:p14="http://schemas.microsoft.com/office/powerpoint/2010/main" val="2850870317"/>
              </p:ext>
            </p:extLst>
          </p:nvPr>
        </p:nvGraphicFramePr>
        <p:xfrm>
          <a:off x="441960" y="1485900"/>
          <a:ext cx="8260100" cy="2890590"/>
        </p:xfrm>
        <a:graphic>
          <a:graphicData uri="http://schemas.openxmlformats.org/drawingml/2006/table">
            <a:tbl>
              <a:tblPr firstRow="1" bandRow="1">
                <a:noFill/>
                <a:tableStyleId>{E1D9804E-D984-45D6-9E18-2A913832D672}</a:tableStyleId>
              </a:tblPr>
              <a:tblGrid>
                <a:gridCol w="4130050">
                  <a:extLst>
                    <a:ext uri="{9D8B030D-6E8A-4147-A177-3AD203B41FA5}">
                      <a16:colId xmlns:a16="http://schemas.microsoft.com/office/drawing/2014/main" val="20000"/>
                    </a:ext>
                  </a:extLst>
                </a:gridCol>
                <a:gridCol w="413005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None/>
                      </a:pPr>
                      <a:r>
                        <a:rPr lang="es-ES" sz="1400" u="none" strike="noStrike" cap="none"/>
                        <a:t>Usuario </a:t>
                      </a:r>
                      <a:endParaRPr/>
                    </a:p>
                  </a:txBody>
                  <a:tcPr marL="91450" marR="91450" marT="45725" marB="45725"/>
                </a:tc>
                <a:tc>
                  <a:txBody>
                    <a:bodyPr/>
                    <a:lstStyle/>
                    <a:p>
                      <a:pPr marL="0" marR="0" lvl="0" indent="0" algn="ctr" rtl="0">
                        <a:lnSpc>
                          <a:spcPct val="100000"/>
                        </a:lnSpc>
                        <a:spcBef>
                          <a:spcPts val="0"/>
                        </a:spcBef>
                        <a:spcAft>
                          <a:spcPts val="0"/>
                        </a:spcAft>
                        <a:buNone/>
                      </a:pPr>
                      <a:r>
                        <a:rPr lang="es-ES" sz="1400" u="none" strike="noStrike" cap="none"/>
                        <a:t>Mensaje </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s-ES" sz="1400" u="none" strike="noStrike" cap="none" dirty="0"/>
                        <a:t>alejandro12432</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Todo sobre noticias y actividades de la universidad</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s-ES" sz="1400" u="none" strike="noStrike" cap="none" dirty="0" err="1"/>
                        <a:t>edna_montoya</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Feria de emprendedores para graduados </a:t>
                      </a:r>
                      <a:endParaRPr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s-ES" sz="1400" u="none" strike="noStrike" cap="none" dirty="0" err="1"/>
                        <a:t>david_carcamo</a:t>
                      </a:r>
                      <a:endParaRPr lang="es-ES"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Diplomados</a:t>
                      </a:r>
                      <a:endParaRPr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s-ES" sz="1400" u="none" strike="noStrike" cap="none" dirty="0"/>
                        <a:t>123porkaren</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Prefiero al correo personal</a:t>
                      </a: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a:t>Elida_z16</a:t>
                      </a:r>
                      <a:endParaRPr dirty="0"/>
                    </a:p>
                  </a:txBody>
                  <a:tcPr marL="91450" marR="91450" marT="45725" marB="45725"/>
                </a:tc>
                <a:tc>
                  <a:txBody>
                    <a:bodyPr/>
                    <a:lstStyle/>
                    <a:p>
                      <a:pPr marL="0" marR="0" lvl="0" indent="0" algn="l" rtl="0">
                        <a:lnSpc>
                          <a:spcPct val="100000"/>
                        </a:lnSpc>
                        <a:spcBef>
                          <a:spcPts val="0"/>
                        </a:spcBef>
                        <a:spcAft>
                          <a:spcPts val="0"/>
                        </a:spcAft>
                        <a:buNone/>
                      </a:pPr>
                      <a:r>
                        <a:rPr lang="es-ES" dirty="0"/>
                        <a:t>Soy graduada y quiero que me vuelvan a llegar los correos</a:t>
                      </a:r>
                      <a:endParaRPr dirty="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a:t>the_obtuse13</a:t>
                      </a:r>
                      <a:endParaRPr dirty="0"/>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Talleres y cursos del Bienestar Institucional </a:t>
                      </a:r>
                      <a:endParaRPr dirty="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p:nvPr/>
        </p:nvSpPr>
        <p:spPr>
          <a:xfrm>
            <a:off x="441960" y="62649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None/>
            </a:pPr>
            <a:r>
              <a:rPr lang="es-ES" sz="2600" b="1" i="0" u="none" strike="noStrike" cap="none">
                <a:solidFill>
                  <a:srgbClr val="F19408"/>
                </a:solidFill>
                <a:latin typeface="Arial"/>
                <a:ea typeface="Arial"/>
                <a:cs typeface="Arial"/>
                <a:sym typeface="Arial"/>
              </a:rPr>
              <a:t>¿Qué información te gustaría recibir en tu</a:t>
            </a:r>
            <a:endParaRPr/>
          </a:p>
          <a:p>
            <a:pPr marL="0" marR="0" lvl="0" indent="0" algn="ctr" rtl="0">
              <a:lnSpc>
                <a:spcPct val="100000"/>
              </a:lnSpc>
              <a:spcBef>
                <a:spcPts val="0"/>
              </a:spcBef>
              <a:spcAft>
                <a:spcPts val="0"/>
              </a:spcAft>
              <a:buNone/>
            </a:pPr>
            <a:r>
              <a:rPr lang="es-ES" sz="2600" b="1" i="0" u="none" strike="noStrike" cap="none">
                <a:solidFill>
                  <a:srgbClr val="F19408"/>
                </a:solidFill>
                <a:latin typeface="Arial"/>
                <a:ea typeface="Arial"/>
                <a:cs typeface="Arial"/>
                <a:sym typeface="Arial"/>
              </a:rPr>
              <a:t>correo institucional?</a:t>
            </a:r>
            <a:endParaRPr sz="2600" b="0" i="0" u="none" strike="noStrike" cap="none">
              <a:solidFill>
                <a:schemeClr val="dk1"/>
              </a:solidFill>
              <a:latin typeface="Arial"/>
              <a:ea typeface="Arial"/>
              <a:cs typeface="Arial"/>
              <a:sym typeface="Arial"/>
            </a:endParaRPr>
          </a:p>
        </p:txBody>
      </p:sp>
      <p:graphicFrame>
        <p:nvGraphicFramePr>
          <p:cNvPr id="193" name="Google Shape;193;p28"/>
          <p:cNvGraphicFramePr/>
          <p:nvPr>
            <p:extLst>
              <p:ext uri="{D42A27DB-BD31-4B8C-83A1-F6EECF244321}">
                <p14:modId xmlns:p14="http://schemas.microsoft.com/office/powerpoint/2010/main" val="71959087"/>
              </p:ext>
            </p:extLst>
          </p:nvPr>
        </p:nvGraphicFramePr>
        <p:xfrm>
          <a:off x="601980" y="1706880"/>
          <a:ext cx="7940050" cy="1731005"/>
        </p:xfrm>
        <a:graphic>
          <a:graphicData uri="http://schemas.openxmlformats.org/drawingml/2006/table">
            <a:tbl>
              <a:tblPr firstRow="1" bandRow="1">
                <a:noFill/>
                <a:tableStyleId>{E1D9804E-D984-45D6-9E18-2A913832D672}</a:tableStyleId>
              </a:tblPr>
              <a:tblGrid>
                <a:gridCol w="3970025">
                  <a:extLst>
                    <a:ext uri="{9D8B030D-6E8A-4147-A177-3AD203B41FA5}">
                      <a16:colId xmlns:a16="http://schemas.microsoft.com/office/drawing/2014/main" val="20000"/>
                    </a:ext>
                  </a:extLst>
                </a:gridCol>
                <a:gridCol w="3970025">
                  <a:extLst>
                    <a:ext uri="{9D8B030D-6E8A-4147-A177-3AD203B41FA5}">
                      <a16:colId xmlns:a16="http://schemas.microsoft.com/office/drawing/2014/main" val="20001"/>
                    </a:ext>
                  </a:extLst>
                </a:gridCol>
              </a:tblGrid>
              <a:tr h="355400">
                <a:tc>
                  <a:txBody>
                    <a:bodyPr/>
                    <a:lstStyle/>
                    <a:p>
                      <a:pPr marL="0" marR="0" lvl="0" indent="0" algn="ctr" rtl="0">
                        <a:lnSpc>
                          <a:spcPct val="100000"/>
                        </a:lnSpc>
                        <a:spcBef>
                          <a:spcPts val="0"/>
                        </a:spcBef>
                        <a:spcAft>
                          <a:spcPts val="0"/>
                        </a:spcAft>
                        <a:buNone/>
                      </a:pPr>
                      <a:r>
                        <a:rPr lang="es-ES" sz="1400" u="none" strike="noStrike" cap="none"/>
                        <a:t>Usuario </a:t>
                      </a:r>
                      <a:endParaRPr/>
                    </a:p>
                  </a:txBody>
                  <a:tcPr marL="91450" marR="91450" marT="45725" marB="45725"/>
                </a:tc>
                <a:tc>
                  <a:txBody>
                    <a:bodyPr/>
                    <a:lstStyle/>
                    <a:p>
                      <a:pPr marL="0" marR="0" lvl="0" indent="0" algn="ctr" rtl="0">
                        <a:lnSpc>
                          <a:spcPct val="100000"/>
                        </a:lnSpc>
                        <a:spcBef>
                          <a:spcPts val="0"/>
                        </a:spcBef>
                        <a:spcAft>
                          <a:spcPts val="0"/>
                        </a:spcAft>
                        <a:buNone/>
                      </a:pPr>
                      <a:r>
                        <a:rPr lang="es-ES" sz="1400" u="none" strike="noStrike" cap="none"/>
                        <a:t>Mensaje </a:t>
                      </a:r>
                      <a:endParaRPr/>
                    </a:p>
                  </a:txBody>
                  <a:tcPr marL="91450" marR="91450" marT="45725" marB="45725"/>
                </a:tc>
                <a:extLst>
                  <a:ext uri="{0D108BD9-81ED-4DB2-BD59-A6C34878D82A}">
                    <a16:rowId xmlns:a16="http://schemas.microsoft.com/office/drawing/2014/main" val="10000"/>
                  </a:ext>
                </a:extLst>
              </a:tr>
              <a:tr h="355400">
                <a:tc>
                  <a:txBody>
                    <a:bodyPr/>
                    <a:lstStyle/>
                    <a:p>
                      <a:pPr marL="0" marR="0" lvl="0" indent="0" algn="l" rtl="0">
                        <a:lnSpc>
                          <a:spcPct val="100000"/>
                        </a:lnSpc>
                        <a:spcBef>
                          <a:spcPts val="0"/>
                        </a:spcBef>
                        <a:spcAft>
                          <a:spcPts val="0"/>
                        </a:spcAft>
                        <a:buNone/>
                      </a:pPr>
                      <a:r>
                        <a:rPr lang="es-ES" sz="1400" u="none" strike="noStrike" cap="none" dirty="0" err="1"/>
                        <a:t>mariamrozof</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Seminarios y eventos académicos </a:t>
                      </a:r>
                      <a:endParaRPr dirty="0"/>
                    </a:p>
                  </a:txBody>
                  <a:tcPr marL="91450" marR="91450" marT="45725" marB="45725"/>
                </a:tc>
                <a:extLst>
                  <a:ext uri="{0D108BD9-81ED-4DB2-BD59-A6C34878D82A}">
                    <a16:rowId xmlns:a16="http://schemas.microsoft.com/office/drawing/2014/main" val="10001"/>
                  </a:ext>
                </a:extLst>
              </a:tr>
              <a:tr h="355400">
                <a:tc>
                  <a:txBody>
                    <a:bodyPr/>
                    <a:lstStyle/>
                    <a:p>
                      <a:pPr marL="0" marR="0" lvl="0" indent="0" algn="l" rtl="0">
                        <a:lnSpc>
                          <a:spcPct val="100000"/>
                        </a:lnSpc>
                        <a:spcBef>
                          <a:spcPts val="0"/>
                        </a:spcBef>
                        <a:spcAft>
                          <a:spcPts val="0"/>
                        </a:spcAft>
                        <a:buNone/>
                      </a:pPr>
                      <a:r>
                        <a:rPr lang="es-ES" sz="1400" u="none" strike="noStrike" cap="none" dirty="0" err="1"/>
                        <a:t>kimberlyxgs</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La inscripción a eventos  </a:t>
                      </a:r>
                      <a:endParaRPr dirty="0"/>
                    </a:p>
                  </a:txBody>
                  <a:tcPr marL="91450" marR="91450" marT="45725" marB="45725"/>
                </a:tc>
                <a:extLst>
                  <a:ext uri="{0D108BD9-81ED-4DB2-BD59-A6C34878D82A}">
                    <a16:rowId xmlns:a16="http://schemas.microsoft.com/office/drawing/2014/main" val="10002"/>
                  </a:ext>
                </a:extLst>
              </a:tr>
              <a:tr h="355400">
                <a:tc>
                  <a:txBody>
                    <a:bodyPr/>
                    <a:lstStyle/>
                    <a:p>
                      <a:pPr marL="0" marR="0" lvl="0" indent="0" algn="l" rtl="0">
                        <a:lnSpc>
                          <a:spcPct val="100000"/>
                        </a:lnSpc>
                        <a:spcBef>
                          <a:spcPts val="0"/>
                        </a:spcBef>
                        <a:spcAft>
                          <a:spcPts val="0"/>
                        </a:spcAft>
                        <a:buNone/>
                      </a:pPr>
                      <a:r>
                        <a:rPr lang="es-ES" sz="1400" u="none" strike="noStrike" cap="none" dirty="0" err="1"/>
                        <a:t>yessigomezpalacio</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Todo esta completo </a:t>
                      </a:r>
                      <a:endParaRPr dirty="0"/>
                    </a:p>
                  </a:txBody>
                  <a:tcPr marL="91450" marR="91450" marT="45725" marB="45725"/>
                </a:tc>
                <a:extLst>
                  <a:ext uri="{0D108BD9-81ED-4DB2-BD59-A6C34878D82A}">
                    <a16:rowId xmlns:a16="http://schemas.microsoft.com/office/drawing/2014/main" val="10003"/>
                  </a:ext>
                </a:extLst>
              </a:tr>
              <a:tr h="309405">
                <a:tc>
                  <a:txBody>
                    <a:bodyPr/>
                    <a:lstStyle/>
                    <a:p>
                      <a:pPr marL="0" marR="0" lvl="0" indent="0" algn="l" rtl="0">
                        <a:lnSpc>
                          <a:spcPct val="100000"/>
                        </a:lnSpc>
                        <a:spcBef>
                          <a:spcPts val="0"/>
                        </a:spcBef>
                        <a:spcAft>
                          <a:spcPts val="0"/>
                        </a:spcAft>
                        <a:buNone/>
                      </a:pPr>
                      <a:r>
                        <a:rPr lang="es-ES" sz="1400" u="none" strike="noStrike" cap="none" dirty="0" err="1"/>
                        <a:t>fernandarroyave</a:t>
                      </a:r>
                      <a:endParaRPr dirty="0"/>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Todo me parece genial </a:t>
                      </a:r>
                      <a:endParaRPr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p:nvPr/>
        </p:nvSpPr>
        <p:spPr>
          <a:xfrm>
            <a:off x="441960" y="62649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None/>
            </a:pPr>
            <a:r>
              <a:rPr lang="es-ES" sz="2600" b="1" i="0" u="none" strike="noStrike" cap="none">
                <a:solidFill>
                  <a:srgbClr val="F19408"/>
                </a:solidFill>
                <a:latin typeface="Arial"/>
                <a:ea typeface="Arial"/>
                <a:cs typeface="Arial"/>
                <a:sym typeface="Arial"/>
              </a:rPr>
              <a:t>¿Qué información te gustaría recibir en las redes sociales institucionales?</a:t>
            </a:r>
            <a:endParaRPr sz="2600" b="0" i="0" u="none" strike="noStrike" cap="none">
              <a:solidFill>
                <a:schemeClr val="dk1"/>
              </a:solidFill>
              <a:latin typeface="Arial"/>
              <a:ea typeface="Arial"/>
              <a:cs typeface="Arial"/>
              <a:sym typeface="Arial"/>
            </a:endParaRPr>
          </a:p>
        </p:txBody>
      </p:sp>
      <p:graphicFrame>
        <p:nvGraphicFramePr>
          <p:cNvPr id="200" name="Google Shape;200;p29"/>
          <p:cNvGraphicFramePr/>
          <p:nvPr>
            <p:extLst>
              <p:ext uri="{D42A27DB-BD31-4B8C-83A1-F6EECF244321}">
                <p14:modId xmlns:p14="http://schemas.microsoft.com/office/powerpoint/2010/main" val="2812978092"/>
              </p:ext>
            </p:extLst>
          </p:nvPr>
        </p:nvGraphicFramePr>
        <p:xfrm>
          <a:off x="441960" y="1645920"/>
          <a:ext cx="8260100" cy="2595950"/>
        </p:xfrm>
        <a:graphic>
          <a:graphicData uri="http://schemas.openxmlformats.org/drawingml/2006/table">
            <a:tbl>
              <a:tblPr firstRow="1" bandRow="1">
                <a:noFill/>
                <a:tableStyleId>{E1D9804E-D984-45D6-9E18-2A913832D672}</a:tableStyleId>
              </a:tblPr>
              <a:tblGrid>
                <a:gridCol w="4130050">
                  <a:extLst>
                    <a:ext uri="{9D8B030D-6E8A-4147-A177-3AD203B41FA5}">
                      <a16:colId xmlns:a16="http://schemas.microsoft.com/office/drawing/2014/main" val="20000"/>
                    </a:ext>
                  </a:extLst>
                </a:gridCol>
                <a:gridCol w="413005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None/>
                      </a:pPr>
                      <a:r>
                        <a:rPr lang="es-ES" sz="1400" u="none" strike="noStrike" cap="none"/>
                        <a:t>Usuario </a:t>
                      </a:r>
                      <a:endParaRPr/>
                    </a:p>
                  </a:txBody>
                  <a:tcPr marL="91450" marR="91450" marT="45725" marB="45725"/>
                </a:tc>
                <a:tc>
                  <a:txBody>
                    <a:bodyPr/>
                    <a:lstStyle/>
                    <a:p>
                      <a:pPr marL="0" marR="0" lvl="0" indent="0" algn="ctr" rtl="0">
                        <a:lnSpc>
                          <a:spcPct val="100000"/>
                        </a:lnSpc>
                        <a:spcBef>
                          <a:spcPts val="0"/>
                        </a:spcBef>
                        <a:spcAft>
                          <a:spcPts val="0"/>
                        </a:spcAft>
                        <a:buNone/>
                      </a:pPr>
                      <a:r>
                        <a:rPr lang="es-ES" sz="1400" u="none" strike="noStrike" cap="none"/>
                        <a:t>Mensaje </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s-ES" sz="1400" u="none" strike="noStrike" cap="none" dirty="0" err="1"/>
                        <a:t>kevincaperao</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CO" dirty="0"/>
                        <a:t>Ayudas para los estudiantes </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s-ES" sz="1400" u="none" strike="noStrike" cap="none" dirty="0" err="1"/>
                        <a:t>isajiimeneez</a:t>
                      </a:r>
                      <a:endParaRPr dirty="0"/>
                    </a:p>
                  </a:txBody>
                  <a:tcPr marL="91450" marR="91450" marT="45725" marB="45725"/>
                </a:tc>
                <a:tc>
                  <a:txBody>
                    <a:bodyPr/>
                    <a:lstStyle/>
                    <a:p>
                      <a:pPr marL="0" marR="0" lvl="0" indent="0" algn="l" rtl="0">
                        <a:lnSpc>
                          <a:spcPct val="100000"/>
                        </a:lnSpc>
                        <a:spcBef>
                          <a:spcPts val="0"/>
                        </a:spcBef>
                        <a:spcAft>
                          <a:spcPts val="0"/>
                        </a:spcAft>
                        <a:buNone/>
                      </a:pPr>
                      <a:r>
                        <a:rPr lang="es-CO" dirty="0"/>
                        <a:t>Servicios que prestan los procesos de la U</a:t>
                      </a:r>
                      <a:endParaRPr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s-ES" sz="1400" u="none" strike="noStrike" cap="none" dirty="0"/>
                        <a:t>apulgarin31</a:t>
                      </a:r>
                      <a:endParaRPr dirty="0"/>
                    </a:p>
                  </a:txBody>
                  <a:tcPr marL="91450" marR="91450" marT="45725" marB="45725"/>
                </a:tc>
                <a:tc>
                  <a:txBody>
                    <a:bodyPr/>
                    <a:lstStyle/>
                    <a:p>
                      <a:pPr marL="0" marR="0" lvl="0" indent="0" algn="l" rtl="0">
                        <a:lnSpc>
                          <a:spcPct val="100000"/>
                        </a:lnSpc>
                        <a:spcBef>
                          <a:spcPts val="0"/>
                        </a:spcBef>
                        <a:spcAft>
                          <a:spcPts val="0"/>
                        </a:spcAft>
                        <a:buNone/>
                      </a:pPr>
                      <a:r>
                        <a:rPr lang="es-ES" dirty="0"/>
                        <a:t>Link de los eventos por </a:t>
                      </a:r>
                      <a:r>
                        <a:rPr lang="es-ES" dirty="0" err="1"/>
                        <a:t>Meet</a:t>
                      </a:r>
                      <a:r>
                        <a:rPr lang="es-ES" dirty="0"/>
                        <a:t> y YouTube </a:t>
                      </a:r>
                      <a:endParaRPr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s-ES" sz="1400" u="none" strike="noStrike" cap="none" dirty="0" err="1"/>
                        <a:t>cathepreciado</a:t>
                      </a:r>
                      <a:endParaRPr dirty="0"/>
                    </a:p>
                  </a:txBody>
                  <a:tcPr marL="91450" marR="91450" marT="45725" marB="45725"/>
                </a:tc>
                <a:tc>
                  <a:txBody>
                    <a:bodyPr/>
                    <a:lstStyle/>
                    <a:p>
                      <a:pPr marL="0" marR="0" lvl="0" indent="0" algn="l" rtl="0">
                        <a:lnSpc>
                          <a:spcPct val="100000"/>
                        </a:lnSpc>
                        <a:spcBef>
                          <a:spcPts val="0"/>
                        </a:spcBef>
                        <a:spcAft>
                          <a:spcPts val="0"/>
                        </a:spcAft>
                        <a:buNone/>
                      </a:pPr>
                      <a:r>
                        <a:rPr lang="es-ES" dirty="0"/>
                        <a:t>Actividades en general </a:t>
                      </a:r>
                      <a:endParaRPr dirty="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s-ES" sz="1400" u="none" strike="noStrike" cap="none" dirty="0"/>
                        <a:t>panavofo1</a:t>
                      </a:r>
                      <a:endParaRPr dirty="0"/>
                    </a:p>
                  </a:txBody>
                  <a:tcPr marL="91450" marR="91450" marT="45725" marB="45725"/>
                </a:tc>
                <a:tc>
                  <a:txBody>
                    <a:bodyPr/>
                    <a:lstStyle/>
                    <a:p>
                      <a:pPr marL="0" marR="0" lvl="0" indent="0" algn="l" rtl="0">
                        <a:lnSpc>
                          <a:spcPct val="100000"/>
                        </a:lnSpc>
                        <a:spcBef>
                          <a:spcPts val="0"/>
                        </a:spcBef>
                        <a:spcAft>
                          <a:spcPts val="0"/>
                        </a:spcAft>
                        <a:buNone/>
                      </a:pPr>
                      <a:r>
                        <a:rPr lang="es-ES" dirty="0"/>
                        <a:t>Información de maestrías y especializaciones  </a:t>
                      </a:r>
                      <a:endParaRPr dirty="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a:t>diego.patino3</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ES" dirty="0"/>
                        <a:t>Información de las carreras </a:t>
                      </a:r>
                      <a:endParaRPr dirty="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p:nvPr/>
        </p:nvSpPr>
        <p:spPr>
          <a:xfrm>
            <a:off x="441960" y="45123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None/>
            </a:pPr>
            <a:r>
              <a:rPr lang="es-ES" sz="2600" b="1" i="0" u="none" strike="noStrike" cap="none" dirty="0">
                <a:solidFill>
                  <a:srgbClr val="F19408"/>
                </a:solidFill>
                <a:latin typeface="Arial"/>
                <a:ea typeface="Arial"/>
                <a:cs typeface="Arial"/>
                <a:sym typeface="Arial"/>
              </a:rPr>
              <a:t>¿Qué información te gustaría recibir en las redes sociales institucionales?</a:t>
            </a:r>
            <a:endParaRPr sz="2600" b="0" i="0" u="none" strike="noStrike" cap="none" dirty="0">
              <a:solidFill>
                <a:schemeClr val="dk1"/>
              </a:solidFill>
              <a:latin typeface="Arial"/>
              <a:ea typeface="Arial"/>
              <a:cs typeface="Arial"/>
              <a:sym typeface="Arial"/>
            </a:endParaRPr>
          </a:p>
        </p:txBody>
      </p:sp>
      <p:graphicFrame>
        <p:nvGraphicFramePr>
          <p:cNvPr id="207" name="Google Shape;207;p30"/>
          <p:cNvGraphicFramePr/>
          <p:nvPr>
            <p:extLst>
              <p:ext uri="{D42A27DB-BD31-4B8C-83A1-F6EECF244321}">
                <p14:modId xmlns:p14="http://schemas.microsoft.com/office/powerpoint/2010/main" val="2164507569"/>
              </p:ext>
            </p:extLst>
          </p:nvPr>
        </p:nvGraphicFramePr>
        <p:xfrm>
          <a:off x="441950" y="1394460"/>
          <a:ext cx="8260100" cy="2595950"/>
        </p:xfrm>
        <a:graphic>
          <a:graphicData uri="http://schemas.openxmlformats.org/drawingml/2006/table">
            <a:tbl>
              <a:tblPr firstRow="1" bandRow="1">
                <a:noFill/>
                <a:tableStyleId>{E1D9804E-D984-45D6-9E18-2A913832D672}</a:tableStyleId>
              </a:tblPr>
              <a:tblGrid>
                <a:gridCol w="4130050">
                  <a:extLst>
                    <a:ext uri="{9D8B030D-6E8A-4147-A177-3AD203B41FA5}">
                      <a16:colId xmlns:a16="http://schemas.microsoft.com/office/drawing/2014/main" val="20000"/>
                    </a:ext>
                  </a:extLst>
                </a:gridCol>
                <a:gridCol w="413005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None/>
                      </a:pPr>
                      <a:r>
                        <a:rPr lang="es-ES" sz="1400" u="none" strike="noStrike" cap="none"/>
                        <a:t>Usuario </a:t>
                      </a:r>
                      <a:endParaRPr/>
                    </a:p>
                  </a:txBody>
                  <a:tcPr marL="91450" marR="91450" marT="45725" marB="45725"/>
                </a:tc>
                <a:tc>
                  <a:txBody>
                    <a:bodyPr/>
                    <a:lstStyle/>
                    <a:p>
                      <a:pPr marL="0" marR="0" lvl="0" indent="0" algn="ctr" rtl="0">
                        <a:lnSpc>
                          <a:spcPct val="100000"/>
                        </a:lnSpc>
                        <a:spcBef>
                          <a:spcPts val="0"/>
                        </a:spcBef>
                        <a:spcAft>
                          <a:spcPts val="0"/>
                        </a:spcAft>
                        <a:buNone/>
                      </a:pPr>
                      <a:r>
                        <a:rPr lang="es-ES" sz="1400" u="none" strike="noStrike" cap="none" dirty="0"/>
                        <a:t>Mensaje </a:t>
                      </a:r>
                      <a:endParaRPr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s-ES" sz="1400" u="none" strike="noStrike" cap="none" dirty="0" err="1"/>
                        <a:t>c.candamil</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ES" dirty="0"/>
                        <a:t>Espacio para los colectivos estudiantiles </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s-ES" sz="1400" u="none" strike="noStrike" cap="none" dirty="0" err="1"/>
                        <a:t>yessigomezpalacio</a:t>
                      </a:r>
                      <a:endParaRPr lang="es-ES"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ES" dirty="0"/>
                        <a:t>Todo lo que recibo es muy completo </a:t>
                      </a:r>
                      <a:endParaRPr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s-ES" sz="1400" u="none" strike="noStrike" cap="none" dirty="0"/>
                        <a:t>edwinduque_90</a:t>
                      </a:r>
                      <a:endParaRPr dirty="0"/>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Información sobre los cursos de inglés </a:t>
                      </a:r>
                      <a:endParaRPr sz="1400" u="none" strike="noStrike" cap="none"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s-ES" sz="1400" u="none" strike="noStrike" cap="none" dirty="0" err="1"/>
                        <a:t>kimberlyxgs</a:t>
                      </a:r>
                      <a:endParaRPr lang="es-ES"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ES" dirty="0"/>
                        <a:t>Ofertas de empleo y proyectos de investigación </a:t>
                      </a:r>
                      <a:endParaRPr dirty="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s-ES" sz="1400" u="none" strike="noStrike" cap="none" dirty="0" err="1"/>
                        <a:t>carlvzd</a:t>
                      </a:r>
                      <a:endParaRPr dirty="0"/>
                    </a:p>
                  </a:txBody>
                  <a:tcPr marL="91450" marR="91450" marT="45725" marB="45725"/>
                </a:tc>
                <a:tc>
                  <a:txBody>
                    <a:bodyPr/>
                    <a:lstStyle/>
                    <a:p>
                      <a:pPr marL="0" marR="0" lvl="0" indent="0" algn="l" rtl="0">
                        <a:lnSpc>
                          <a:spcPct val="100000"/>
                        </a:lnSpc>
                        <a:spcBef>
                          <a:spcPts val="0"/>
                        </a:spcBef>
                        <a:spcAft>
                          <a:spcPts val="0"/>
                        </a:spcAft>
                        <a:buNone/>
                      </a:pPr>
                      <a:r>
                        <a:rPr lang="es-ES" dirty="0"/>
                        <a:t>Todas</a:t>
                      </a:r>
                      <a:endParaRPr dirty="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es-CO" dirty="0"/>
                        <a:t>Leleliza_16</a:t>
                      </a:r>
                      <a:endParaRPr dirty="0"/>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Servicios de Bienestar Institucional</a:t>
                      </a: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
        <p:cNvGrpSpPr/>
        <p:nvPr/>
      </p:nvGrpSpPr>
      <p:grpSpPr>
        <a:xfrm>
          <a:off x="0" y="0"/>
          <a:ext cx="0" cy="0"/>
          <a:chOff x="0" y="0"/>
          <a:chExt cx="0" cy="0"/>
        </a:xfrm>
      </p:grpSpPr>
      <p:sp>
        <p:nvSpPr>
          <p:cNvPr id="219" name="Google Shape;219;p32"/>
          <p:cNvSpPr txBox="1">
            <a:spLocks noGrp="1"/>
          </p:cNvSpPr>
          <p:nvPr>
            <p:ph type="body" idx="1"/>
          </p:nvPr>
        </p:nvSpPr>
        <p:spPr>
          <a:xfrm>
            <a:off x="1121150" y="3559611"/>
            <a:ext cx="7408506" cy="247705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296"/>
              </a:spcBef>
              <a:spcAft>
                <a:spcPts val="0"/>
              </a:spcAft>
              <a:buClr>
                <a:schemeClr val="dk1"/>
              </a:buClr>
              <a:buSzPts val="1600"/>
              <a:buNone/>
            </a:pPr>
            <a:endParaRPr sz="1600">
              <a:solidFill>
                <a:schemeClr val="lt1"/>
              </a:solidFill>
            </a:endParaRPr>
          </a:p>
          <a:p>
            <a:pPr marL="0" lvl="0" indent="0" algn="l" rtl="0">
              <a:lnSpc>
                <a:spcPct val="100000"/>
              </a:lnSpc>
              <a:spcBef>
                <a:spcPts val="296"/>
              </a:spcBef>
              <a:spcAft>
                <a:spcPts val="0"/>
              </a:spcAft>
              <a:buClr>
                <a:schemeClr val="dk1"/>
              </a:buClr>
              <a:buSzPts val="1600"/>
              <a:buNone/>
            </a:pPr>
            <a:endParaRPr sz="1600">
              <a:solidFill>
                <a:schemeClr val="lt1"/>
              </a:solidFill>
            </a:endParaRPr>
          </a:p>
        </p:txBody>
      </p:sp>
      <p:sp>
        <p:nvSpPr>
          <p:cNvPr id="220" name="Google Shape;220;p32"/>
          <p:cNvSpPr txBox="1"/>
          <p:nvPr/>
        </p:nvSpPr>
        <p:spPr>
          <a:xfrm>
            <a:off x="963930" y="902796"/>
            <a:ext cx="7216139" cy="1993256"/>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F19408"/>
              </a:buClr>
              <a:buSzPts val="3200"/>
              <a:buFont typeface="Arial"/>
              <a:buNone/>
            </a:pPr>
            <a:endParaRPr sz="3600" b="0" i="0" u="none" strike="noStrike" cap="none" dirty="0">
              <a:solidFill>
                <a:srgbClr val="F19408"/>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F19408"/>
              </a:buClr>
              <a:buSzPts val="3200"/>
              <a:buFont typeface="Arial"/>
              <a:buNone/>
            </a:pPr>
            <a:r>
              <a:rPr lang="es-ES" sz="3600" b="0" i="0" u="none" strike="noStrike" cap="none" dirty="0">
                <a:solidFill>
                  <a:srgbClr val="F19408"/>
                </a:solidFill>
                <a:latin typeface="Arial Black"/>
                <a:ea typeface="Arial Black"/>
                <a:cs typeface="Arial Black"/>
                <a:sym typeface="Arial Black"/>
              </a:rPr>
              <a:t>Total de respuestas cuantitativas </a:t>
            </a:r>
            <a:endParaRPr dirty="0"/>
          </a:p>
        </p:txBody>
      </p:sp>
      <p:sp>
        <p:nvSpPr>
          <p:cNvPr id="221" name="Google Shape;221;p32"/>
          <p:cNvSpPr txBox="1"/>
          <p:nvPr/>
        </p:nvSpPr>
        <p:spPr>
          <a:xfrm>
            <a:off x="3451860" y="3174910"/>
            <a:ext cx="300990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400" dirty="0">
                <a:solidFill>
                  <a:schemeClr val="lt1"/>
                </a:solidFill>
              </a:rPr>
              <a:t>28</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body" idx="1"/>
          </p:nvPr>
        </p:nvSpPr>
        <p:spPr>
          <a:xfrm>
            <a:off x="1121150" y="3559611"/>
            <a:ext cx="7408506" cy="2477056"/>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chemeClr val="lt1"/>
              </a:buClr>
              <a:buSzPts val="2400"/>
              <a:buNone/>
            </a:pPr>
            <a:r>
              <a:rPr lang="es-ES" sz="2400" dirty="0">
                <a:solidFill>
                  <a:schemeClr val="lt1"/>
                </a:solidFill>
                <a:latin typeface="Arial"/>
                <a:ea typeface="Arial"/>
                <a:cs typeface="Arial"/>
                <a:sym typeface="Arial"/>
              </a:rPr>
              <a:t>Institución Universitaria Colegio Mayor de Antioquia </a:t>
            </a:r>
            <a:endParaRPr sz="2400" dirty="0"/>
          </a:p>
          <a:p>
            <a:pPr marL="0" lvl="0" indent="0" algn="l" rtl="0">
              <a:lnSpc>
                <a:spcPct val="100000"/>
              </a:lnSpc>
              <a:spcBef>
                <a:spcPts val="296"/>
              </a:spcBef>
              <a:spcAft>
                <a:spcPts val="0"/>
              </a:spcAft>
              <a:buClr>
                <a:schemeClr val="dk1"/>
              </a:buClr>
              <a:buSzPts val="1600"/>
              <a:buNone/>
            </a:pPr>
            <a:endParaRPr sz="1600" dirty="0">
              <a:solidFill>
                <a:schemeClr val="lt1"/>
              </a:solidFill>
            </a:endParaRPr>
          </a:p>
          <a:p>
            <a:pPr marL="0" lvl="0" indent="0" algn="l" rtl="0">
              <a:lnSpc>
                <a:spcPct val="100000"/>
              </a:lnSpc>
              <a:spcBef>
                <a:spcPts val="296"/>
              </a:spcBef>
              <a:spcAft>
                <a:spcPts val="0"/>
              </a:spcAft>
              <a:buClr>
                <a:schemeClr val="dk1"/>
              </a:buClr>
              <a:buSzPts val="1600"/>
              <a:buNone/>
            </a:pPr>
            <a:endParaRPr sz="1600" dirty="0">
              <a:solidFill>
                <a:schemeClr val="lt1"/>
              </a:solidFill>
            </a:endParaRPr>
          </a:p>
        </p:txBody>
      </p:sp>
      <p:sp>
        <p:nvSpPr>
          <p:cNvPr id="95" name="Google Shape;95;p3"/>
          <p:cNvSpPr txBox="1"/>
          <p:nvPr/>
        </p:nvSpPr>
        <p:spPr>
          <a:xfrm>
            <a:off x="963930" y="902796"/>
            <a:ext cx="7216139" cy="1993256"/>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F19408"/>
              </a:buClr>
              <a:buSzPts val="3200"/>
              <a:buFont typeface="Arial"/>
              <a:buNone/>
            </a:pPr>
            <a:r>
              <a:rPr lang="es-ES" sz="3600" b="0" i="0" u="none" strike="noStrike" cap="none" dirty="0">
                <a:solidFill>
                  <a:srgbClr val="F19408"/>
                </a:solidFill>
                <a:latin typeface="Arial Black"/>
                <a:ea typeface="Arial Black"/>
                <a:cs typeface="Arial Black"/>
                <a:sym typeface="Arial Black"/>
              </a:rPr>
              <a:t>Encuesta de percepción de comunicaciones </a:t>
            </a:r>
            <a:endParaRPr dirty="0"/>
          </a:p>
          <a:p>
            <a:pPr marL="0" marR="0" lvl="0" indent="0" algn="ctr" rtl="0">
              <a:lnSpc>
                <a:spcPct val="100000"/>
              </a:lnSpc>
              <a:spcBef>
                <a:spcPts val="0"/>
              </a:spcBef>
              <a:spcAft>
                <a:spcPts val="0"/>
              </a:spcAft>
              <a:buClr>
                <a:srgbClr val="F19408"/>
              </a:buClr>
              <a:buSzPts val="3200"/>
              <a:buFont typeface="Arial"/>
              <a:buNone/>
            </a:pPr>
            <a:r>
              <a:rPr lang="es-ES" sz="3600" b="0" i="0" u="none" strike="noStrike" cap="none" dirty="0">
                <a:solidFill>
                  <a:srgbClr val="F19408"/>
                </a:solidFill>
                <a:latin typeface="Arial Black"/>
                <a:ea typeface="Arial Black"/>
                <a:cs typeface="Arial Black"/>
                <a:sym typeface="Arial Black"/>
              </a:rPr>
              <a:t>2022 - 2</a:t>
            </a:r>
            <a:endParaRPr sz="36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Google Shape;226;p33"/>
          <p:cNvSpPr txBox="1"/>
          <p:nvPr/>
        </p:nvSpPr>
        <p:spPr>
          <a:xfrm>
            <a:off x="963930" y="849456"/>
            <a:ext cx="7216139" cy="1993256"/>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100000"/>
              </a:lnSpc>
              <a:spcBef>
                <a:spcPts val="0"/>
              </a:spcBef>
              <a:spcAft>
                <a:spcPts val="0"/>
              </a:spcAft>
              <a:buClr>
                <a:srgbClr val="F19408"/>
              </a:buClr>
              <a:buSzPts val="3200"/>
              <a:buFont typeface="Arial"/>
              <a:buNone/>
            </a:pPr>
            <a:r>
              <a:rPr lang="es-ES" sz="4400" b="0" i="0" u="none" strike="noStrike" cap="none" dirty="0">
                <a:solidFill>
                  <a:srgbClr val="F19408"/>
                </a:solidFill>
                <a:latin typeface="Arial Black"/>
                <a:ea typeface="Arial Black"/>
                <a:cs typeface="Arial Black"/>
                <a:sym typeface="Arial Black"/>
              </a:rPr>
              <a:t>Respuestas totales: datos cuantitativos y cualitativos</a:t>
            </a:r>
            <a:endParaRPr sz="4400" b="0" i="0" u="none" strike="noStrike" cap="none" dirty="0">
              <a:solidFill>
                <a:srgbClr val="000000"/>
              </a:solidFill>
              <a:latin typeface="Arial"/>
              <a:ea typeface="Arial"/>
              <a:cs typeface="Arial"/>
              <a:sym typeface="Arial"/>
            </a:endParaRPr>
          </a:p>
        </p:txBody>
      </p:sp>
      <p:sp>
        <p:nvSpPr>
          <p:cNvPr id="227" name="Google Shape;227;p33"/>
          <p:cNvSpPr txBox="1"/>
          <p:nvPr/>
        </p:nvSpPr>
        <p:spPr>
          <a:xfrm>
            <a:off x="3067049" y="3349343"/>
            <a:ext cx="3009900" cy="1323399"/>
          </a:xfrm>
          <a:prstGeom prst="rect">
            <a:avLst/>
          </a:prstGeom>
          <a:noFill/>
          <a:ln>
            <a:noFill/>
          </a:ln>
        </p:spPr>
        <p:txBody>
          <a:bodyPr spcFirstLastPara="1" wrap="square" lIns="91425" tIns="45700" rIns="91425" bIns="45700" anchor="t" anchorCtr="0">
            <a:spAutoFit/>
          </a:bodyPr>
          <a:lstStyle/>
          <a:p>
            <a:pPr algn="ctr"/>
            <a:r>
              <a:rPr lang="es-ES" sz="4000" dirty="0">
                <a:solidFill>
                  <a:schemeClr val="lt1"/>
                </a:solidFill>
              </a:rPr>
              <a:t>1.580</a:t>
            </a:r>
            <a:endParaRPr lang="es-ES" sz="4000" dirty="0"/>
          </a:p>
          <a:p>
            <a:pPr marL="0" marR="0" lvl="0" indent="0" algn="ctr" rtl="0">
              <a:lnSpc>
                <a:spcPct val="100000"/>
              </a:lnSpc>
              <a:spcBef>
                <a:spcPts val="0"/>
              </a:spcBef>
              <a:spcAft>
                <a:spcPts val="0"/>
              </a:spcAft>
              <a:buNone/>
            </a:pPr>
            <a:endParaRPr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sp>
        <p:nvSpPr>
          <p:cNvPr id="232" name="Google Shape;232;p34"/>
          <p:cNvSpPr txBox="1"/>
          <p:nvPr/>
        </p:nvSpPr>
        <p:spPr>
          <a:xfrm>
            <a:off x="963930" y="2228676"/>
            <a:ext cx="7216139" cy="1993256"/>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F19408"/>
              </a:buClr>
              <a:buSzPts val="3200"/>
              <a:buFont typeface="Arial"/>
              <a:buNone/>
            </a:pPr>
            <a:r>
              <a:rPr lang="es-ES" sz="4400" b="0" i="0" u="none" strike="noStrike" cap="none">
                <a:solidFill>
                  <a:srgbClr val="F19408"/>
                </a:solidFill>
                <a:latin typeface="Arial Black"/>
                <a:ea typeface="Arial Black"/>
                <a:cs typeface="Arial Black"/>
                <a:sym typeface="Arial Black"/>
              </a:rPr>
              <a:t>EVIDENCIAS</a:t>
            </a:r>
            <a:endParaRPr sz="4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7" name="Imagen 6">
            <a:extLst>
              <a:ext uri="{FF2B5EF4-FFF2-40B4-BE49-F238E27FC236}">
                <a16:creationId xmlns:a16="http://schemas.microsoft.com/office/drawing/2014/main" id="{DB328367-5807-4D01-82EF-966266120F74}"/>
              </a:ext>
            </a:extLst>
          </p:cNvPr>
          <p:cNvPicPr>
            <a:picLocks noChangeAspect="1"/>
          </p:cNvPicPr>
          <p:nvPr/>
        </p:nvPicPr>
        <p:blipFill>
          <a:blip r:embed="rId3"/>
          <a:stretch>
            <a:fillRect/>
          </a:stretch>
        </p:blipFill>
        <p:spPr>
          <a:xfrm>
            <a:off x="6675120" y="510158"/>
            <a:ext cx="1821180" cy="4123183"/>
          </a:xfrm>
          <a:prstGeom prst="rect">
            <a:avLst/>
          </a:prstGeom>
        </p:spPr>
      </p:pic>
      <p:pic>
        <p:nvPicPr>
          <p:cNvPr id="9" name="Imagen 8">
            <a:extLst>
              <a:ext uri="{FF2B5EF4-FFF2-40B4-BE49-F238E27FC236}">
                <a16:creationId xmlns:a16="http://schemas.microsoft.com/office/drawing/2014/main" id="{266DD7D2-5918-42A7-B21C-08BC66276DA4}"/>
              </a:ext>
            </a:extLst>
          </p:cNvPr>
          <p:cNvPicPr>
            <a:picLocks noChangeAspect="1"/>
          </p:cNvPicPr>
          <p:nvPr/>
        </p:nvPicPr>
        <p:blipFill>
          <a:blip r:embed="rId4"/>
          <a:stretch>
            <a:fillRect/>
          </a:stretch>
        </p:blipFill>
        <p:spPr>
          <a:xfrm>
            <a:off x="3473881" y="510158"/>
            <a:ext cx="1739881" cy="3939120"/>
          </a:xfrm>
          <a:prstGeom prst="rect">
            <a:avLst/>
          </a:prstGeom>
        </p:spPr>
      </p:pic>
      <p:pic>
        <p:nvPicPr>
          <p:cNvPr id="11" name="Imagen 10">
            <a:extLst>
              <a:ext uri="{FF2B5EF4-FFF2-40B4-BE49-F238E27FC236}">
                <a16:creationId xmlns:a16="http://schemas.microsoft.com/office/drawing/2014/main" id="{C0B10F75-28BC-4527-A653-01C6F753D4FA}"/>
              </a:ext>
            </a:extLst>
          </p:cNvPr>
          <p:cNvPicPr>
            <a:picLocks noChangeAspect="1"/>
          </p:cNvPicPr>
          <p:nvPr/>
        </p:nvPicPr>
        <p:blipFill>
          <a:blip r:embed="rId5"/>
          <a:stretch>
            <a:fillRect/>
          </a:stretch>
        </p:blipFill>
        <p:spPr>
          <a:xfrm>
            <a:off x="755740" y="510158"/>
            <a:ext cx="1713141" cy="38785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 name="Imagen 1">
            <a:extLst>
              <a:ext uri="{FF2B5EF4-FFF2-40B4-BE49-F238E27FC236}">
                <a16:creationId xmlns:a16="http://schemas.microsoft.com/office/drawing/2014/main" id="{3ADA212A-7ED4-43A9-BEC9-8DB956E90A61}"/>
              </a:ext>
            </a:extLst>
          </p:cNvPr>
          <p:cNvPicPr>
            <a:picLocks noChangeAspect="1"/>
          </p:cNvPicPr>
          <p:nvPr/>
        </p:nvPicPr>
        <p:blipFill>
          <a:blip r:embed="rId3"/>
          <a:stretch>
            <a:fillRect/>
          </a:stretch>
        </p:blipFill>
        <p:spPr>
          <a:xfrm>
            <a:off x="1876328" y="533400"/>
            <a:ext cx="1752600" cy="3965670"/>
          </a:xfrm>
          <a:prstGeom prst="rect">
            <a:avLst/>
          </a:prstGeom>
        </p:spPr>
      </p:pic>
      <p:pic>
        <p:nvPicPr>
          <p:cNvPr id="3" name="Imagen 2">
            <a:extLst>
              <a:ext uri="{FF2B5EF4-FFF2-40B4-BE49-F238E27FC236}">
                <a16:creationId xmlns:a16="http://schemas.microsoft.com/office/drawing/2014/main" id="{C5106040-56D9-41BB-8D8A-2F2174E19B34}"/>
              </a:ext>
            </a:extLst>
          </p:cNvPr>
          <p:cNvPicPr>
            <a:picLocks noChangeAspect="1"/>
          </p:cNvPicPr>
          <p:nvPr/>
        </p:nvPicPr>
        <p:blipFill>
          <a:blip r:embed="rId4"/>
          <a:stretch>
            <a:fillRect/>
          </a:stretch>
        </p:blipFill>
        <p:spPr>
          <a:xfrm>
            <a:off x="4876614" y="533400"/>
            <a:ext cx="1853468" cy="418893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3" name="Imagen 2">
            <a:extLst>
              <a:ext uri="{FF2B5EF4-FFF2-40B4-BE49-F238E27FC236}">
                <a16:creationId xmlns:a16="http://schemas.microsoft.com/office/drawing/2014/main" id="{B1876494-69D8-4007-B722-1627D4B17389}"/>
              </a:ext>
            </a:extLst>
          </p:cNvPr>
          <p:cNvPicPr>
            <a:picLocks noChangeAspect="1"/>
          </p:cNvPicPr>
          <p:nvPr/>
        </p:nvPicPr>
        <p:blipFill>
          <a:blip r:embed="rId3"/>
          <a:stretch>
            <a:fillRect/>
          </a:stretch>
        </p:blipFill>
        <p:spPr>
          <a:xfrm>
            <a:off x="6019249" y="485280"/>
            <a:ext cx="1942757" cy="4206240"/>
          </a:xfrm>
          <a:prstGeom prst="rect">
            <a:avLst/>
          </a:prstGeom>
        </p:spPr>
      </p:pic>
      <p:pic>
        <p:nvPicPr>
          <p:cNvPr id="7" name="Imagen 6">
            <a:extLst>
              <a:ext uri="{FF2B5EF4-FFF2-40B4-BE49-F238E27FC236}">
                <a16:creationId xmlns:a16="http://schemas.microsoft.com/office/drawing/2014/main" id="{1430EC97-CD86-4998-8E94-36AAAED49F7F}"/>
              </a:ext>
            </a:extLst>
          </p:cNvPr>
          <p:cNvPicPr>
            <a:picLocks noChangeAspect="1"/>
          </p:cNvPicPr>
          <p:nvPr/>
        </p:nvPicPr>
        <p:blipFill>
          <a:blip r:embed="rId4"/>
          <a:stretch>
            <a:fillRect/>
          </a:stretch>
        </p:blipFill>
        <p:spPr>
          <a:xfrm>
            <a:off x="475182" y="485280"/>
            <a:ext cx="1942757" cy="4206239"/>
          </a:xfrm>
          <a:prstGeom prst="rect">
            <a:avLst/>
          </a:prstGeom>
        </p:spPr>
      </p:pic>
      <p:pic>
        <p:nvPicPr>
          <p:cNvPr id="9" name="Imagen 8">
            <a:extLst>
              <a:ext uri="{FF2B5EF4-FFF2-40B4-BE49-F238E27FC236}">
                <a16:creationId xmlns:a16="http://schemas.microsoft.com/office/drawing/2014/main" id="{3713C583-7168-4A02-AAE7-3CE89CADE49F}"/>
              </a:ext>
            </a:extLst>
          </p:cNvPr>
          <p:cNvPicPr>
            <a:picLocks noChangeAspect="1"/>
          </p:cNvPicPr>
          <p:nvPr/>
        </p:nvPicPr>
        <p:blipFill>
          <a:blip r:embed="rId5"/>
          <a:stretch>
            <a:fillRect/>
          </a:stretch>
        </p:blipFill>
        <p:spPr>
          <a:xfrm>
            <a:off x="3446561" y="534600"/>
            <a:ext cx="1881817" cy="407429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EE9CA2D-D90E-49DF-8500-6373884EB0F4}"/>
              </a:ext>
            </a:extLst>
          </p:cNvPr>
          <p:cNvPicPr>
            <a:picLocks noChangeAspect="1"/>
          </p:cNvPicPr>
          <p:nvPr/>
        </p:nvPicPr>
        <p:blipFill>
          <a:blip r:embed="rId2"/>
          <a:stretch>
            <a:fillRect/>
          </a:stretch>
        </p:blipFill>
        <p:spPr>
          <a:xfrm>
            <a:off x="4940463" y="480060"/>
            <a:ext cx="1868417" cy="4053840"/>
          </a:xfrm>
          <a:prstGeom prst="rect">
            <a:avLst/>
          </a:prstGeom>
        </p:spPr>
      </p:pic>
      <p:pic>
        <p:nvPicPr>
          <p:cNvPr id="5" name="Imagen 4">
            <a:extLst>
              <a:ext uri="{FF2B5EF4-FFF2-40B4-BE49-F238E27FC236}">
                <a16:creationId xmlns:a16="http://schemas.microsoft.com/office/drawing/2014/main" id="{6EAEF591-2175-4743-9004-FB5FDFF71CA9}"/>
              </a:ext>
            </a:extLst>
          </p:cNvPr>
          <p:cNvPicPr>
            <a:picLocks noChangeAspect="1"/>
          </p:cNvPicPr>
          <p:nvPr/>
        </p:nvPicPr>
        <p:blipFill>
          <a:blip r:embed="rId3"/>
          <a:stretch>
            <a:fillRect/>
          </a:stretch>
        </p:blipFill>
        <p:spPr>
          <a:xfrm>
            <a:off x="1728029" y="480060"/>
            <a:ext cx="1841530" cy="3985260"/>
          </a:xfrm>
          <a:prstGeom prst="rect">
            <a:avLst/>
          </a:prstGeom>
        </p:spPr>
      </p:pic>
    </p:spTree>
    <p:extLst>
      <p:ext uri="{BB962C8B-B14F-4D97-AF65-F5344CB8AC3E}">
        <p14:creationId xmlns:p14="http://schemas.microsoft.com/office/powerpoint/2010/main" val="2573738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FF03236-D960-4E6F-8FF0-00DBB3E3A89C}"/>
              </a:ext>
            </a:extLst>
          </p:cNvPr>
          <p:cNvPicPr>
            <a:picLocks noChangeAspect="1"/>
          </p:cNvPicPr>
          <p:nvPr/>
        </p:nvPicPr>
        <p:blipFill>
          <a:blip r:embed="rId2"/>
          <a:stretch>
            <a:fillRect/>
          </a:stretch>
        </p:blipFill>
        <p:spPr>
          <a:xfrm>
            <a:off x="7025639" y="609458"/>
            <a:ext cx="1812667" cy="3924584"/>
          </a:xfrm>
          <a:prstGeom prst="rect">
            <a:avLst/>
          </a:prstGeom>
        </p:spPr>
      </p:pic>
      <p:pic>
        <p:nvPicPr>
          <p:cNvPr id="7" name="Imagen 6">
            <a:extLst>
              <a:ext uri="{FF2B5EF4-FFF2-40B4-BE49-F238E27FC236}">
                <a16:creationId xmlns:a16="http://schemas.microsoft.com/office/drawing/2014/main" id="{8F95A409-06F2-48AE-B19D-5891D2F0F734}"/>
              </a:ext>
            </a:extLst>
          </p:cNvPr>
          <p:cNvPicPr>
            <a:picLocks noChangeAspect="1"/>
          </p:cNvPicPr>
          <p:nvPr/>
        </p:nvPicPr>
        <p:blipFill>
          <a:blip r:embed="rId2"/>
          <a:stretch>
            <a:fillRect/>
          </a:stretch>
        </p:blipFill>
        <p:spPr>
          <a:xfrm>
            <a:off x="4858455" y="609458"/>
            <a:ext cx="1889386" cy="4090687"/>
          </a:xfrm>
          <a:prstGeom prst="rect">
            <a:avLst/>
          </a:prstGeom>
        </p:spPr>
      </p:pic>
      <p:pic>
        <p:nvPicPr>
          <p:cNvPr id="9" name="Imagen 8">
            <a:extLst>
              <a:ext uri="{FF2B5EF4-FFF2-40B4-BE49-F238E27FC236}">
                <a16:creationId xmlns:a16="http://schemas.microsoft.com/office/drawing/2014/main" id="{74E06C4F-3A3C-4BE3-A1A3-BA85E9260AB7}"/>
              </a:ext>
            </a:extLst>
          </p:cNvPr>
          <p:cNvPicPr>
            <a:picLocks noChangeAspect="1"/>
          </p:cNvPicPr>
          <p:nvPr/>
        </p:nvPicPr>
        <p:blipFill>
          <a:blip r:embed="rId3"/>
          <a:stretch>
            <a:fillRect/>
          </a:stretch>
        </p:blipFill>
        <p:spPr>
          <a:xfrm>
            <a:off x="2768361" y="609458"/>
            <a:ext cx="1889386" cy="4090687"/>
          </a:xfrm>
          <a:prstGeom prst="rect">
            <a:avLst/>
          </a:prstGeom>
        </p:spPr>
      </p:pic>
      <p:pic>
        <p:nvPicPr>
          <p:cNvPr id="11" name="Imagen 10">
            <a:extLst>
              <a:ext uri="{FF2B5EF4-FFF2-40B4-BE49-F238E27FC236}">
                <a16:creationId xmlns:a16="http://schemas.microsoft.com/office/drawing/2014/main" id="{5838831D-4BD9-4396-9C7B-9E818B98E07F}"/>
              </a:ext>
            </a:extLst>
          </p:cNvPr>
          <p:cNvPicPr>
            <a:picLocks noChangeAspect="1"/>
          </p:cNvPicPr>
          <p:nvPr/>
        </p:nvPicPr>
        <p:blipFill>
          <a:blip r:embed="rId4"/>
          <a:stretch>
            <a:fillRect/>
          </a:stretch>
        </p:blipFill>
        <p:spPr>
          <a:xfrm>
            <a:off x="678267" y="609458"/>
            <a:ext cx="1889386" cy="4090688"/>
          </a:xfrm>
          <a:prstGeom prst="rect">
            <a:avLst/>
          </a:prstGeom>
        </p:spPr>
      </p:pic>
    </p:spTree>
    <p:extLst>
      <p:ext uri="{BB962C8B-B14F-4D97-AF65-F5344CB8AC3E}">
        <p14:creationId xmlns:p14="http://schemas.microsoft.com/office/powerpoint/2010/main" val="2213233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3"/>
        <p:cNvGrpSpPr/>
        <p:nvPr/>
      </p:nvGrpSpPr>
      <p:grpSpPr>
        <a:xfrm>
          <a:off x="0" y="0"/>
          <a:ext cx="0" cy="0"/>
          <a:chOff x="0" y="0"/>
          <a:chExt cx="0" cy="0"/>
        </a:xfrm>
      </p:grpSpPr>
      <p:sp>
        <p:nvSpPr>
          <p:cNvPr id="264" name="Google Shape;264;p38"/>
          <p:cNvSpPr txBox="1"/>
          <p:nvPr/>
        </p:nvSpPr>
        <p:spPr>
          <a:xfrm>
            <a:off x="457201" y="2601366"/>
            <a:ext cx="5366657" cy="19932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A2C32"/>
              </a:buClr>
              <a:buSzPts val="3200"/>
              <a:buFont typeface="Arial"/>
              <a:buNone/>
            </a:pPr>
            <a:r>
              <a:rPr lang="es-ES" sz="3200" b="0" i="0" u="none" strike="noStrike" cap="none">
                <a:solidFill>
                  <a:srgbClr val="0A2C32"/>
                </a:solidFill>
                <a:latin typeface="Arial Black"/>
                <a:ea typeface="Arial Black"/>
                <a:cs typeface="Arial Black"/>
                <a:sym typeface="Arial Black"/>
              </a:rPr>
              <a:t>ANÁLISIS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9"/>
          <p:cNvSpPr txBox="1">
            <a:spLocks noGrp="1"/>
          </p:cNvSpPr>
          <p:nvPr>
            <p:ph type="ctrTitle"/>
          </p:nvPr>
        </p:nvSpPr>
        <p:spPr>
          <a:xfrm>
            <a:off x="590193" y="2571750"/>
            <a:ext cx="7772400" cy="11025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s-ES" sz="1400"/>
              <a:t>La encuesta de percepción se realiza semestralmente para conocer el grado de conocimiento, aceptación y favorabilidad que tienen las comunicaciones institucionales en los diferentes públicos objetivos; esta no solo se convierte en una herramienta para medir la percepción, sino que también sirve como insumo para la mejora continua en los procesos comunicacionales y de mercadeo, implementados desde la Institución Universitaria Colegio Mayor de Antioquia.</a:t>
            </a:r>
            <a:br>
              <a:rPr lang="es-ES" sz="1400"/>
            </a:br>
            <a:br>
              <a:rPr lang="es-ES" sz="1400"/>
            </a:br>
            <a:r>
              <a:rPr lang="es-ES" sz="1400"/>
              <a:t>Dicha encuesta se realiza a través de la interacción de las redes sociales institucionales, con el propósito de aprovechar este recurso que brinda Instagram, una herramienta dinámica e inmediata que permite conocer eficazmente el pensamiento de las audiencias.</a:t>
            </a:r>
            <a:br>
              <a:rPr lang="es-ES" sz="1400"/>
            </a:br>
            <a:br>
              <a:rPr lang="es-ES" sz="1400"/>
            </a:br>
            <a:r>
              <a:rPr lang="es-ES" sz="1400"/>
              <a:t>Ahora bien, es importante precisar el porqué de la formulación de diversas preguntas de la encuesta como:</a:t>
            </a:r>
            <a:br>
              <a:rPr lang="es-ES" sz="1400"/>
            </a:br>
            <a:br>
              <a:rPr lang="es-ES" sz="1400"/>
            </a:br>
            <a:r>
              <a:rPr lang="es-ES" sz="1400"/>
              <a:t>¿A qué correo te llega información de la institución? Esta pregunta es muy valiosa para conocer si los públicos objetivos están haciendo uso de los recursos tecnológicos que les brinda la institución, además, la misma sirve como insumo para reforzar de manera constante la importancia de activar el correo e ingresar a este. </a:t>
            </a:r>
            <a:br>
              <a:rPr lang="es-ES" sz="1400"/>
            </a:br>
            <a:br>
              <a:rPr lang="es-ES"/>
            </a:br>
            <a:br>
              <a:rPr lang="es-ES" sz="1400"/>
            </a:br>
            <a:endParaRPr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0"/>
          <p:cNvSpPr txBox="1">
            <a:spLocks noGrp="1"/>
          </p:cNvSpPr>
          <p:nvPr>
            <p:ph type="ctrTitle"/>
          </p:nvPr>
        </p:nvSpPr>
        <p:spPr>
          <a:xfrm>
            <a:off x="685800" y="2884556"/>
            <a:ext cx="7772400" cy="110251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25000"/>
              <a:buNone/>
            </a:pPr>
            <a:r>
              <a:rPr lang="es-ES" sz="1600"/>
              <a:t>¿Qué día recibes en tu correo institucional el flash institucional? Esta pregunta permite conocer el grado de conocimiento de las audiencias, respecto a los canales internos que tiene la institución; con su análisis, se pueden crear estrategias posteriores para interiorizar dichos medios internos en los estudiantes, docentes, personal administrativo y graduados. </a:t>
            </a:r>
            <a:br>
              <a:rPr lang="es-ES" sz="1600"/>
            </a:br>
            <a:br>
              <a:rPr lang="es-ES" sz="1600"/>
            </a:br>
            <a:r>
              <a:rPr lang="es-ES" sz="1600"/>
              <a:t>¿Qué puntuación das al nivel de las respuestas y atención que obtienes en Atención al Ciudadano?, ¿cómo calificas la amabilidad de las personas que te atienden en Atención al Ciudadano? Estas permiten conocer si los mecanismos de atención al ciudadano, destinados por la institución están siendo efectivos y están dando respuesta a las necesidades que surgen. </a:t>
            </a:r>
            <a:br>
              <a:rPr lang="es-ES" sz="1600"/>
            </a:br>
            <a:br>
              <a:rPr lang="es-ES" sz="1600"/>
            </a:br>
            <a:r>
              <a:rPr lang="es-ES" sz="1600"/>
              <a:t>Después de dar a conocer lo anterior, es necesario puntualizar que las diferentes estrategias de comunicación implementadas por la Gestión de Comunicaciones y Mercadeo de la Institución Universitaria Colegio Mayor de Antioquia, deben seguirse encaminando a través de la planificación de nuevos formatos interactivos y llamativos, que logren generar identificación con los diferentes públicos como los estudiantes; esto se puede lograr a través de memes o historias de vida, que los involucren y los inviten a leer los contenidos, interiorizarlos y ser así validadores de estos.</a:t>
            </a:r>
            <a:br>
              <a:rPr lang="es-ES"/>
            </a:br>
            <a:br>
              <a:rPr lang="es-ES"/>
            </a:br>
            <a:r>
              <a:rPr lang="es-ES"/>
              <a:t> </a:t>
            </a:r>
            <a:br>
              <a:rPr lang="es-ES"/>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p:nvPr/>
        </p:nvSpPr>
        <p:spPr>
          <a:xfrm>
            <a:off x="712693" y="2054426"/>
            <a:ext cx="7718611" cy="3089074"/>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256"/>
              </a:spcBef>
              <a:spcAft>
                <a:spcPts val="0"/>
              </a:spcAft>
              <a:buClr>
                <a:srgbClr val="888888"/>
              </a:buClr>
              <a:buSzPts val="3200"/>
              <a:buFont typeface="Arial"/>
              <a:buNone/>
            </a:pPr>
            <a:r>
              <a:rPr lang="es-ES" sz="3200" b="0" i="0" u="none" strike="noStrike" cap="none" dirty="0">
                <a:solidFill>
                  <a:srgbClr val="000000"/>
                </a:solidFill>
                <a:latin typeface="Calibri"/>
                <a:ea typeface="Calibri"/>
                <a:cs typeface="Calibri"/>
                <a:sym typeface="Calibri"/>
              </a:rPr>
              <a:t>Encuesta realizada durante los días 2, </a:t>
            </a:r>
            <a:r>
              <a:rPr lang="es-ES" sz="3200" dirty="0">
                <a:latin typeface="Calibri"/>
                <a:ea typeface="Calibri"/>
                <a:cs typeface="Calibri"/>
                <a:sym typeface="Calibri"/>
              </a:rPr>
              <a:t>8</a:t>
            </a:r>
            <a:r>
              <a:rPr lang="es-ES" sz="3200" b="0" i="0" u="none" strike="noStrike" cap="none" dirty="0">
                <a:solidFill>
                  <a:srgbClr val="000000"/>
                </a:solidFill>
                <a:latin typeface="Calibri"/>
                <a:ea typeface="Calibri"/>
                <a:cs typeface="Calibri"/>
                <a:sym typeface="Calibri"/>
              </a:rPr>
              <a:t> y </a:t>
            </a:r>
            <a:r>
              <a:rPr lang="es-ES" sz="3200" dirty="0">
                <a:latin typeface="Calibri"/>
                <a:ea typeface="Calibri"/>
                <a:cs typeface="Calibri"/>
                <a:sym typeface="Calibri"/>
              </a:rPr>
              <a:t>10</a:t>
            </a:r>
            <a:r>
              <a:rPr lang="es-ES" sz="3200" b="0" i="0" u="none" strike="noStrike" cap="none" dirty="0">
                <a:solidFill>
                  <a:srgbClr val="000000"/>
                </a:solidFill>
                <a:latin typeface="Calibri"/>
                <a:ea typeface="Calibri"/>
                <a:cs typeface="Calibri"/>
                <a:sym typeface="Calibri"/>
              </a:rPr>
              <a:t> de </a:t>
            </a:r>
            <a:r>
              <a:rPr lang="es-ES" sz="3200" dirty="0">
                <a:latin typeface="Calibri"/>
                <a:ea typeface="Calibri"/>
                <a:cs typeface="Calibri"/>
                <a:sym typeface="Calibri"/>
              </a:rPr>
              <a:t>noviembre </a:t>
            </a:r>
            <a:r>
              <a:rPr lang="es-ES" sz="3200" b="0" i="0" u="none" strike="noStrike" cap="none" dirty="0">
                <a:solidFill>
                  <a:srgbClr val="000000"/>
                </a:solidFill>
                <a:latin typeface="Calibri"/>
                <a:ea typeface="Calibri"/>
                <a:cs typeface="Calibri"/>
                <a:sym typeface="Calibri"/>
              </a:rPr>
              <a:t>de 2022, a través de las historias de Instagram de @</a:t>
            </a:r>
            <a:r>
              <a:rPr lang="es-ES" sz="3200" b="0" i="0" u="none" strike="noStrike" cap="none" dirty="0" err="1">
                <a:solidFill>
                  <a:srgbClr val="000000"/>
                </a:solidFill>
                <a:latin typeface="Calibri"/>
                <a:ea typeface="Calibri"/>
                <a:cs typeface="Calibri"/>
                <a:sym typeface="Calibri"/>
              </a:rPr>
              <a:t>iucolmayor</a:t>
            </a:r>
            <a:r>
              <a:rPr lang="es-ES" sz="3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p:txBody>
      </p:sp>
      <p:sp>
        <p:nvSpPr>
          <p:cNvPr id="101" name="Google Shape;101;p4"/>
          <p:cNvSpPr txBox="1"/>
          <p:nvPr/>
        </p:nvSpPr>
        <p:spPr>
          <a:xfrm>
            <a:off x="963930" y="902796"/>
            <a:ext cx="7216139" cy="1993256"/>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F19408"/>
              </a:buClr>
              <a:buSzPts val="3200"/>
              <a:buFont typeface="Arial"/>
              <a:buNone/>
            </a:pPr>
            <a:r>
              <a:rPr lang="es-ES" sz="3600" b="0" i="0" u="none" strike="noStrike" cap="none" dirty="0">
                <a:solidFill>
                  <a:srgbClr val="F19408"/>
                </a:solidFill>
                <a:latin typeface="Arial Black"/>
                <a:ea typeface="Arial Black"/>
                <a:cs typeface="Arial Black"/>
                <a:sym typeface="Arial Black"/>
              </a:rPr>
              <a:t>Metodología</a:t>
            </a:r>
            <a:endParaRPr sz="36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1"/>
          <p:cNvSpPr txBox="1">
            <a:spLocks noGrp="1"/>
          </p:cNvSpPr>
          <p:nvPr>
            <p:ph type="ctrTitle"/>
          </p:nvPr>
        </p:nvSpPr>
        <p:spPr>
          <a:xfrm>
            <a:off x="685800" y="3433196"/>
            <a:ext cx="7772400" cy="110251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25000"/>
              <a:buNone/>
            </a:pPr>
            <a:r>
              <a:rPr lang="es-ES" sz="1600" dirty="0"/>
              <a:t>Asimismo, es importante reforzar los mensajes que se envían desde los diferentes canales a través de múltiples formatos, dado que se evidencia, que algunas veces con una sola difusión no se logra impactar el porcentaje de audiencia deseado; para esto es necesario tener una ruta clara que responda las siguientes preguntas: ¿son uno o varios mensajes? ¿cada cuánto se deben emitir? ¿quiénes los deben emitir? ¿cuál es la cobertura del mensaje? ¿cómo se evalúa la aceptación del mensaje?</a:t>
            </a:r>
            <a:br>
              <a:rPr lang="es-ES" sz="1600" dirty="0"/>
            </a:br>
            <a:br>
              <a:rPr lang="es-ES" sz="1600" dirty="0"/>
            </a:br>
            <a:r>
              <a:rPr lang="es-ES" sz="1600" dirty="0"/>
              <a:t>Por otro lado, tras evaluar las respuestas cualitativas de la encuesta de percepción 2022 – 2, también se hace necesario seguir difundiendo contenido con relación a: becas, inglés, beneficios al ser estudiante, información específica de los pregrados y de los semilleros de investigación, entre otros, con el fin de fidelizar a las audiencias y capturar a nuevos públicos. </a:t>
            </a:r>
            <a:br>
              <a:rPr lang="es-ES" sz="1600" dirty="0"/>
            </a:br>
            <a:br>
              <a:rPr lang="es-ES" sz="1600" dirty="0"/>
            </a:br>
            <a:r>
              <a:rPr lang="es-ES" sz="1600" dirty="0"/>
              <a:t>También es importante mencionar las respuestas cuantitativas obtenidas en el componente de Atención al Ciudadano, es vital reforzar de manera constante estrategias de servicio al cliente y de atención al usuario, para que las personas inmersas en esta labor, continúen llevando en alto el nombre de la institución.</a:t>
            </a:r>
            <a:br>
              <a:rPr lang="es-ES" dirty="0"/>
            </a:br>
            <a:br>
              <a:rPr lang="es-ES" dirty="0"/>
            </a:br>
            <a:br>
              <a:rPr lang="es-ES" dirty="0"/>
            </a:br>
            <a:br>
              <a:rPr lang="es-ES" dirty="0"/>
            </a:br>
            <a:r>
              <a:rPr lang="es-ES" dirty="0"/>
              <a:t> </a:t>
            </a:r>
            <a:br>
              <a:rPr lang="es-ES" dirty="0"/>
            </a:b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2"/>
          <p:cNvSpPr txBox="1"/>
          <p:nvPr/>
        </p:nvSpPr>
        <p:spPr>
          <a:xfrm>
            <a:off x="584791" y="1520456"/>
            <a:ext cx="7974300"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dirty="0">
                <a:solidFill>
                  <a:srgbClr val="000000"/>
                </a:solidFill>
                <a:latin typeface="Arial"/>
                <a:ea typeface="Arial"/>
                <a:cs typeface="Arial"/>
                <a:sym typeface="Arial"/>
              </a:rPr>
              <a:t>Por último, esta encuesta se llevará a cabo de nuevo durante el semestre 2023 – 1 para conocer la percepción de los públicos respecto al proceso informativo, divulgativo y de servicio al cliente, que se implementa desde la Gestión de Comunicaciones y Mercadeo.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1400" b="1" i="0" u="none" strike="noStrike" cap="none" dirty="0">
                <a:solidFill>
                  <a:srgbClr val="000000"/>
                </a:solidFill>
              </a:rPr>
              <a:t>Además, para la encuesta de percepción 2023-1, se proyectan cerca de 1.800 respuestas entre datos cualitativos y cuantitativos.</a:t>
            </a:r>
            <a:r>
              <a:rPr lang="es-ES" sz="1400" b="0" i="0" u="none" strike="noStrike" cap="none" dirty="0">
                <a:solidFill>
                  <a:srgbClr val="000000"/>
                </a:solidFill>
                <a:latin typeface="Arial"/>
                <a:ea typeface="Arial"/>
                <a:cs typeface="Arial"/>
                <a:sym typeface="Arial"/>
              </a:rPr>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5"/>
          <p:cNvSpPr txBox="1"/>
          <p:nvPr/>
        </p:nvSpPr>
        <p:spPr>
          <a:xfrm>
            <a:off x="457201" y="2601366"/>
            <a:ext cx="5366657" cy="19932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A2C32"/>
              </a:buClr>
              <a:buSzPts val="3200"/>
              <a:buFont typeface="Arial"/>
              <a:buNone/>
            </a:pPr>
            <a:r>
              <a:rPr lang="es-ES" sz="3200" b="0" i="0" u="none" strike="noStrike" cap="none">
                <a:solidFill>
                  <a:srgbClr val="0A2C32"/>
                </a:solidFill>
                <a:latin typeface="Arial Black"/>
                <a:ea typeface="Arial Black"/>
                <a:cs typeface="Arial Black"/>
                <a:sym typeface="Arial Black"/>
              </a:rPr>
              <a:t>DATOS CUANTITATIVOS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subTitle" idx="1"/>
          </p:nvPr>
        </p:nvSpPr>
        <p:spPr>
          <a:xfrm>
            <a:off x="567321" y="889687"/>
            <a:ext cx="7928979" cy="817193"/>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00000"/>
              </a:lnSpc>
              <a:spcBef>
                <a:spcPts val="0"/>
              </a:spcBef>
              <a:spcAft>
                <a:spcPts val="0"/>
              </a:spcAft>
              <a:buClr>
                <a:srgbClr val="F19408"/>
              </a:buClr>
              <a:buSzPct val="100000"/>
              <a:buNone/>
            </a:pPr>
            <a:r>
              <a:rPr lang="es-ES" sz="2800" b="1">
                <a:solidFill>
                  <a:srgbClr val="F19408"/>
                </a:solidFill>
                <a:latin typeface="Arial"/>
                <a:ea typeface="Arial"/>
                <a:cs typeface="Arial"/>
                <a:sym typeface="Arial"/>
              </a:rPr>
              <a:t>¿Qué tan satisfecho te encuentras con las</a:t>
            </a:r>
            <a:endParaRPr/>
          </a:p>
          <a:p>
            <a:pPr marL="0" lvl="0" indent="0" algn="ctr" rtl="0">
              <a:lnSpc>
                <a:spcPct val="100000"/>
              </a:lnSpc>
              <a:spcBef>
                <a:spcPts val="0"/>
              </a:spcBef>
              <a:spcAft>
                <a:spcPts val="0"/>
              </a:spcAft>
              <a:buClr>
                <a:srgbClr val="F19408"/>
              </a:buClr>
              <a:buSzPct val="100000"/>
              <a:buNone/>
            </a:pPr>
            <a:r>
              <a:rPr lang="es-ES" sz="2800" b="1">
                <a:solidFill>
                  <a:srgbClr val="F19408"/>
                </a:solidFill>
                <a:latin typeface="Arial"/>
                <a:ea typeface="Arial"/>
                <a:cs typeface="Arial"/>
                <a:sym typeface="Arial"/>
              </a:rPr>
              <a:t>comunicaciones de la I.U Colmayor?</a:t>
            </a:r>
            <a:endParaRPr sz="2800">
              <a:solidFill>
                <a:srgbClr val="000000"/>
              </a:solidFill>
            </a:endParaRPr>
          </a:p>
        </p:txBody>
      </p:sp>
      <p:graphicFrame>
        <p:nvGraphicFramePr>
          <p:cNvPr id="112" name="Google Shape;112;p2"/>
          <p:cNvGraphicFramePr/>
          <p:nvPr>
            <p:extLst>
              <p:ext uri="{D42A27DB-BD31-4B8C-83A1-F6EECF244321}">
                <p14:modId xmlns:p14="http://schemas.microsoft.com/office/powerpoint/2010/main" val="2478904375"/>
              </p:ext>
            </p:extLst>
          </p:nvPr>
        </p:nvGraphicFramePr>
        <p:xfrm>
          <a:off x="1607820" y="1830070"/>
          <a:ext cx="6096000" cy="1483400"/>
        </p:xfrm>
        <a:graphic>
          <a:graphicData uri="http://schemas.openxmlformats.org/drawingml/2006/table">
            <a:tbl>
              <a:tblPr firstRow="1" bandRow="1">
                <a:noFill/>
                <a:tableStyleId>{E1D9804E-D984-45D6-9E18-2A913832D672}</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None/>
                      </a:pPr>
                      <a:r>
                        <a:rPr lang="es-ES" sz="1400" u="none" strike="noStrike" cap="none"/>
                        <a:t>Variable </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a:t>Respuestas </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s-ES" sz="1400" u="none" strike="noStrike" cap="none"/>
                        <a:t>Muy satisfecho</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128 votos </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s-ES" sz="1400" u="none" strike="noStrike" cap="none"/>
                        <a:t>Satisfecho </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168 votos</a:t>
                      </a:r>
                      <a:endParaRPr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s-ES" sz="1400" u="none" strike="noStrike" cap="none"/>
                        <a:t>Insatisfecho </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 50 votos </a:t>
                      </a:r>
                      <a:endParaRPr dirty="0"/>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113" name="Google Shape;113;p2"/>
          <p:cNvGraphicFramePr/>
          <p:nvPr>
            <p:extLst>
              <p:ext uri="{D42A27DB-BD31-4B8C-83A1-F6EECF244321}">
                <p14:modId xmlns:p14="http://schemas.microsoft.com/office/powerpoint/2010/main" val="4198305840"/>
              </p:ext>
            </p:extLst>
          </p:nvPr>
        </p:nvGraphicFramePr>
        <p:xfrm>
          <a:off x="1607820" y="3374390"/>
          <a:ext cx="6096000" cy="370850"/>
        </p:xfrm>
        <a:graphic>
          <a:graphicData uri="http://schemas.openxmlformats.org/drawingml/2006/table">
            <a:tbl>
              <a:tblPr firstRow="1" bandRow="1">
                <a:noFill/>
                <a:tableStyleId>{E1D9804E-D984-45D6-9E18-2A913832D672}</a:tableStyleId>
              </a:tblPr>
              <a:tblGrid>
                <a:gridCol w="609600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None/>
                      </a:pPr>
                      <a:r>
                        <a:rPr lang="es-ES" sz="1400" u="none" strike="noStrike" cap="none" dirty="0"/>
                        <a:t>Total de participantes                         346</a:t>
                      </a:r>
                      <a:endParaRPr dirty="0"/>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441960" y="690437"/>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None/>
            </a:pPr>
            <a:r>
              <a:rPr lang="es-ES" sz="2600" b="1" i="0" u="none" strike="noStrike" cap="none">
                <a:solidFill>
                  <a:srgbClr val="F19408"/>
                </a:solidFill>
                <a:latin typeface="Arial"/>
                <a:ea typeface="Arial"/>
                <a:cs typeface="Arial"/>
                <a:sym typeface="Arial"/>
              </a:rPr>
              <a:t>¿A qué correo te llega información de la</a:t>
            </a:r>
            <a:endParaRPr/>
          </a:p>
          <a:p>
            <a:pPr marL="0" marR="0" lvl="0" indent="0" algn="ctr" rtl="0">
              <a:lnSpc>
                <a:spcPct val="100000"/>
              </a:lnSpc>
              <a:spcBef>
                <a:spcPts val="0"/>
              </a:spcBef>
              <a:spcAft>
                <a:spcPts val="0"/>
              </a:spcAft>
              <a:buNone/>
            </a:pPr>
            <a:r>
              <a:rPr lang="es-ES" sz="2600" b="1" i="0" u="none" strike="noStrike" cap="none">
                <a:solidFill>
                  <a:srgbClr val="F19408"/>
                </a:solidFill>
                <a:latin typeface="Arial"/>
                <a:ea typeface="Arial"/>
                <a:cs typeface="Arial"/>
                <a:sym typeface="Arial"/>
              </a:rPr>
              <a:t>institución?</a:t>
            </a:r>
            <a:endParaRPr sz="2600" b="0" i="0" u="none" strike="noStrike" cap="none">
              <a:solidFill>
                <a:schemeClr val="dk1"/>
              </a:solidFill>
              <a:latin typeface="Arial"/>
              <a:ea typeface="Arial"/>
              <a:cs typeface="Arial"/>
              <a:sym typeface="Arial"/>
            </a:endParaRPr>
          </a:p>
        </p:txBody>
      </p:sp>
      <p:graphicFrame>
        <p:nvGraphicFramePr>
          <p:cNvPr id="119" name="Google Shape;119;p6"/>
          <p:cNvGraphicFramePr/>
          <p:nvPr>
            <p:extLst>
              <p:ext uri="{D42A27DB-BD31-4B8C-83A1-F6EECF244321}">
                <p14:modId xmlns:p14="http://schemas.microsoft.com/office/powerpoint/2010/main" val="3941606802"/>
              </p:ext>
            </p:extLst>
          </p:nvPr>
        </p:nvGraphicFramePr>
        <p:xfrm>
          <a:off x="1455419" y="1766570"/>
          <a:ext cx="6096000" cy="1483400"/>
        </p:xfrm>
        <a:graphic>
          <a:graphicData uri="http://schemas.openxmlformats.org/drawingml/2006/table">
            <a:tbl>
              <a:tblPr firstRow="1" bandRow="1">
                <a:noFill/>
                <a:tableStyleId>{E1D9804E-D984-45D6-9E18-2A913832D672}</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None/>
                      </a:pPr>
                      <a:r>
                        <a:rPr lang="es-ES" sz="1400" u="none" strike="noStrike" cap="none"/>
                        <a:t>Variable </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a:t>Respuestas </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s-ES" sz="1400" u="none" strike="noStrike" cap="none"/>
                        <a:t>Al correo certificado </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11</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s-ES" sz="1400" u="none" strike="noStrike" cap="none"/>
                        <a:t>Al correo electrónico personal </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192</a:t>
                      </a:r>
                      <a:endParaRPr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s-ES" sz="1400" b="1" u="none" strike="noStrike" cap="none"/>
                        <a:t>Al correo institucional </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161</a:t>
                      </a:r>
                      <a:endParaRPr dirty="0"/>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120" name="Google Shape;120;p6"/>
          <p:cNvGraphicFramePr/>
          <p:nvPr>
            <p:extLst>
              <p:ext uri="{D42A27DB-BD31-4B8C-83A1-F6EECF244321}">
                <p14:modId xmlns:p14="http://schemas.microsoft.com/office/powerpoint/2010/main" val="4157372138"/>
              </p:ext>
            </p:extLst>
          </p:nvPr>
        </p:nvGraphicFramePr>
        <p:xfrm>
          <a:off x="1455419" y="3324419"/>
          <a:ext cx="6096000" cy="370850"/>
        </p:xfrm>
        <a:graphic>
          <a:graphicData uri="http://schemas.openxmlformats.org/drawingml/2006/table">
            <a:tbl>
              <a:tblPr firstRow="1" bandRow="1">
                <a:noFill/>
                <a:tableStyleId>{E1D9804E-D984-45D6-9E18-2A913832D672}</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None/>
                      </a:pPr>
                      <a:r>
                        <a:rPr lang="es-ES" sz="1400" u="none" strike="noStrike" cap="none"/>
                        <a:t>Total de participantes </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364</a:t>
                      </a:r>
                      <a:endParaRPr dirty="0"/>
                    </a:p>
                  </a:txBody>
                  <a:tcPr marL="91450" marR="91450" marT="45725" marB="45725"/>
                </a:tc>
                <a:extLst>
                  <a:ext uri="{0D108BD9-81ED-4DB2-BD59-A6C34878D82A}">
                    <a16:rowId xmlns:a16="http://schemas.microsoft.com/office/drawing/2014/main" val="10000"/>
                  </a:ext>
                </a:extLst>
              </a:tr>
            </a:tbl>
          </a:graphicData>
        </a:graphic>
      </p:graphicFrame>
      <p:sp>
        <p:nvSpPr>
          <p:cNvPr id="121" name="Google Shape;121;p6"/>
          <p:cNvSpPr txBox="1"/>
          <p:nvPr/>
        </p:nvSpPr>
        <p:spPr>
          <a:xfrm>
            <a:off x="1455419" y="3902765"/>
            <a:ext cx="60960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000" b="1" i="0" u="none" strike="noStrike" cap="none">
                <a:solidFill>
                  <a:srgbClr val="000000"/>
                </a:solidFill>
                <a:latin typeface="Arial"/>
                <a:ea typeface="Arial"/>
                <a:cs typeface="Arial"/>
                <a:sym typeface="Arial"/>
              </a:rPr>
              <a:t>*Se resalta en negrita la respuesta correcta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p:nvPr/>
        </p:nvSpPr>
        <p:spPr>
          <a:xfrm>
            <a:off x="441961" y="93891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None/>
            </a:pPr>
            <a:r>
              <a:rPr lang="es-ES" sz="2600" b="1" i="0" u="none" strike="noStrike" cap="none">
                <a:solidFill>
                  <a:srgbClr val="F19408"/>
                </a:solidFill>
                <a:latin typeface="Arial"/>
                <a:ea typeface="Arial"/>
                <a:cs typeface="Arial"/>
                <a:sym typeface="Arial"/>
              </a:rPr>
              <a:t>¿Qué día recibes en tu correo institucional el flash institucional?</a:t>
            </a:r>
            <a:endParaRPr sz="2600" b="0" i="0" u="none" strike="noStrike" cap="none">
              <a:solidFill>
                <a:schemeClr val="dk1"/>
              </a:solidFill>
              <a:latin typeface="Arial"/>
              <a:ea typeface="Arial"/>
              <a:cs typeface="Arial"/>
              <a:sym typeface="Arial"/>
            </a:endParaRPr>
          </a:p>
        </p:txBody>
      </p:sp>
      <p:graphicFrame>
        <p:nvGraphicFramePr>
          <p:cNvPr id="127" name="Google Shape;127;p7"/>
          <p:cNvGraphicFramePr/>
          <p:nvPr>
            <p:extLst>
              <p:ext uri="{D42A27DB-BD31-4B8C-83A1-F6EECF244321}">
                <p14:modId xmlns:p14="http://schemas.microsoft.com/office/powerpoint/2010/main" val="1758956355"/>
              </p:ext>
            </p:extLst>
          </p:nvPr>
        </p:nvGraphicFramePr>
        <p:xfrm>
          <a:off x="1455420" y="1882140"/>
          <a:ext cx="6096000" cy="1854250"/>
        </p:xfrm>
        <a:graphic>
          <a:graphicData uri="http://schemas.openxmlformats.org/drawingml/2006/table">
            <a:tbl>
              <a:tblPr firstRow="1" bandRow="1">
                <a:noFill/>
                <a:tableStyleId>{E1D9804E-D984-45D6-9E18-2A913832D672}</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None/>
                      </a:pPr>
                      <a:r>
                        <a:rPr lang="es-ES" sz="1400" u="none" strike="noStrike" cap="none"/>
                        <a:t>Variable </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a:t>Respuestas</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s-ES" sz="1400" u="none" strike="noStrike" cap="none"/>
                        <a:t>Lunes y jueves </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60</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s-ES" sz="1400" b="1" i="0" u="none" strike="noStrike" cap="none"/>
                        <a:t>Lunes y algunas veces los jueves</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36</a:t>
                      </a:r>
                      <a:endParaRPr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s-ES" sz="1400" u="none" strike="noStrike" cap="none"/>
                        <a:t>Creo que los miércoles </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8</a:t>
                      </a:r>
                      <a:endParaRPr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s-ES" sz="1400" u="none" strike="noStrike" cap="none"/>
                        <a:t>No tengo idea </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105</a:t>
                      </a:r>
                      <a:endParaRPr dirty="0"/>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28" name="Google Shape;128;p7"/>
          <p:cNvGraphicFramePr/>
          <p:nvPr>
            <p:extLst>
              <p:ext uri="{D42A27DB-BD31-4B8C-83A1-F6EECF244321}">
                <p14:modId xmlns:p14="http://schemas.microsoft.com/office/powerpoint/2010/main" val="2133517549"/>
              </p:ext>
            </p:extLst>
          </p:nvPr>
        </p:nvGraphicFramePr>
        <p:xfrm>
          <a:off x="1455420" y="3833745"/>
          <a:ext cx="6096000" cy="370850"/>
        </p:xfrm>
        <a:graphic>
          <a:graphicData uri="http://schemas.openxmlformats.org/drawingml/2006/table">
            <a:tbl>
              <a:tblPr firstRow="1" bandRow="1">
                <a:noFill/>
                <a:tableStyleId>{E1D9804E-D984-45D6-9E18-2A913832D672}</a:tableStyleId>
              </a:tblPr>
              <a:tblGrid>
                <a:gridCol w="609600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None/>
                      </a:pPr>
                      <a:r>
                        <a:rPr lang="es-ES" sz="1400" u="none" strike="noStrike" cap="none" dirty="0"/>
                        <a:t>Total de participantes                         209</a:t>
                      </a:r>
                      <a:endParaRPr dirty="0"/>
                    </a:p>
                  </a:txBody>
                  <a:tcPr marL="91450" marR="91450" marT="45725" marB="45725"/>
                </a:tc>
                <a:extLst>
                  <a:ext uri="{0D108BD9-81ED-4DB2-BD59-A6C34878D82A}">
                    <a16:rowId xmlns:a16="http://schemas.microsoft.com/office/drawing/2014/main" val="10000"/>
                  </a:ext>
                </a:extLst>
              </a:tr>
            </a:tbl>
          </a:graphicData>
        </a:graphic>
      </p:graphicFrame>
      <p:sp>
        <p:nvSpPr>
          <p:cNvPr id="129" name="Google Shape;129;p7"/>
          <p:cNvSpPr txBox="1"/>
          <p:nvPr/>
        </p:nvSpPr>
        <p:spPr>
          <a:xfrm>
            <a:off x="1402411" y="4301990"/>
            <a:ext cx="60960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000" b="1" i="0" u="none" strike="noStrike" cap="none">
                <a:solidFill>
                  <a:srgbClr val="000000"/>
                </a:solidFill>
                <a:latin typeface="Arial"/>
                <a:ea typeface="Arial"/>
                <a:cs typeface="Arial"/>
                <a:sym typeface="Arial"/>
              </a:rPr>
              <a:t>*Se resalta en negrita la respuesta correcta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p:nvPr/>
        </p:nvSpPr>
        <p:spPr>
          <a:xfrm>
            <a:off x="441961" y="93891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None/>
            </a:pPr>
            <a:r>
              <a:rPr lang="es-ES" sz="2600" b="1" i="0" u="none" strike="noStrike" cap="none">
                <a:solidFill>
                  <a:srgbClr val="F19408"/>
                </a:solidFill>
                <a:latin typeface="Arial"/>
                <a:ea typeface="Arial"/>
                <a:cs typeface="Arial"/>
                <a:sym typeface="Arial"/>
              </a:rPr>
              <a:t>¿Cómo evalúas la respuesta a tus preguntas</a:t>
            </a:r>
            <a:endParaRPr/>
          </a:p>
          <a:p>
            <a:pPr marL="0" marR="0" lvl="0" indent="0" algn="ctr" rtl="0">
              <a:lnSpc>
                <a:spcPct val="100000"/>
              </a:lnSpc>
              <a:spcBef>
                <a:spcPts val="0"/>
              </a:spcBef>
              <a:spcAft>
                <a:spcPts val="0"/>
              </a:spcAft>
              <a:buNone/>
            </a:pPr>
            <a:r>
              <a:rPr lang="es-ES" sz="2600" b="1" i="0" u="none" strike="noStrike" cap="none">
                <a:solidFill>
                  <a:srgbClr val="F19408"/>
                </a:solidFill>
                <a:latin typeface="Arial"/>
                <a:ea typeface="Arial"/>
                <a:cs typeface="Arial"/>
                <a:sym typeface="Arial"/>
              </a:rPr>
              <a:t>en las redes sociales institucionales?</a:t>
            </a:r>
            <a:endParaRPr sz="2600" b="0" i="0" u="none" strike="noStrike" cap="none">
              <a:solidFill>
                <a:schemeClr val="dk1"/>
              </a:solidFill>
              <a:latin typeface="Arial"/>
              <a:ea typeface="Arial"/>
              <a:cs typeface="Arial"/>
              <a:sym typeface="Arial"/>
            </a:endParaRPr>
          </a:p>
        </p:txBody>
      </p:sp>
      <p:graphicFrame>
        <p:nvGraphicFramePr>
          <p:cNvPr id="135" name="Google Shape;135;p20"/>
          <p:cNvGraphicFramePr/>
          <p:nvPr>
            <p:extLst>
              <p:ext uri="{D42A27DB-BD31-4B8C-83A1-F6EECF244321}">
                <p14:modId xmlns:p14="http://schemas.microsoft.com/office/powerpoint/2010/main" val="604212836"/>
              </p:ext>
            </p:extLst>
          </p:nvPr>
        </p:nvGraphicFramePr>
        <p:xfrm>
          <a:off x="1455420" y="2087880"/>
          <a:ext cx="6096000" cy="1359400"/>
        </p:xfrm>
        <a:graphic>
          <a:graphicData uri="http://schemas.openxmlformats.org/drawingml/2006/table">
            <a:tbl>
              <a:tblPr firstRow="1" bandRow="1">
                <a:noFill/>
                <a:tableStyleId>{E1D9804E-D984-45D6-9E18-2A913832D672}</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39850">
                <a:tc>
                  <a:txBody>
                    <a:bodyPr/>
                    <a:lstStyle/>
                    <a:p>
                      <a:pPr marL="0" marR="0" lvl="0" indent="0" algn="l" rtl="0">
                        <a:lnSpc>
                          <a:spcPct val="100000"/>
                        </a:lnSpc>
                        <a:spcBef>
                          <a:spcPts val="0"/>
                        </a:spcBef>
                        <a:spcAft>
                          <a:spcPts val="0"/>
                        </a:spcAft>
                        <a:buNone/>
                      </a:pPr>
                      <a:r>
                        <a:rPr lang="es-ES" sz="1400" u="none" strike="noStrike" cap="none"/>
                        <a:t>Variable </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a:t>Respuestas</a:t>
                      </a:r>
                      <a:endParaRPr/>
                    </a:p>
                  </a:txBody>
                  <a:tcPr marL="91450" marR="91450" marT="45725" marB="45725"/>
                </a:tc>
                <a:extLst>
                  <a:ext uri="{0D108BD9-81ED-4DB2-BD59-A6C34878D82A}">
                    <a16:rowId xmlns:a16="http://schemas.microsoft.com/office/drawing/2014/main" val="10000"/>
                  </a:ext>
                </a:extLst>
              </a:tr>
              <a:tr h="339850">
                <a:tc>
                  <a:txBody>
                    <a:bodyPr/>
                    <a:lstStyle/>
                    <a:p>
                      <a:pPr marL="0" marR="0" lvl="0" indent="0" algn="l" rtl="0">
                        <a:lnSpc>
                          <a:spcPct val="100000"/>
                        </a:lnSpc>
                        <a:spcBef>
                          <a:spcPts val="0"/>
                        </a:spcBef>
                        <a:spcAft>
                          <a:spcPts val="0"/>
                        </a:spcAft>
                        <a:buNone/>
                      </a:pPr>
                      <a:r>
                        <a:rPr lang="es-ES" sz="1400" u="none" strike="noStrike" cap="none"/>
                        <a:t>Muy oportuna</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47</a:t>
                      </a:r>
                      <a:endParaRPr dirty="0"/>
                    </a:p>
                  </a:txBody>
                  <a:tcPr marL="91450" marR="91450" marT="45725" marB="45725"/>
                </a:tc>
                <a:extLst>
                  <a:ext uri="{0D108BD9-81ED-4DB2-BD59-A6C34878D82A}">
                    <a16:rowId xmlns:a16="http://schemas.microsoft.com/office/drawing/2014/main" val="10001"/>
                  </a:ext>
                </a:extLst>
              </a:tr>
              <a:tr h="339850">
                <a:tc>
                  <a:txBody>
                    <a:bodyPr/>
                    <a:lstStyle/>
                    <a:p>
                      <a:pPr marL="0" marR="0" lvl="0" indent="0" algn="l" rtl="0">
                        <a:lnSpc>
                          <a:spcPct val="100000"/>
                        </a:lnSpc>
                        <a:spcBef>
                          <a:spcPts val="0"/>
                        </a:spcBef>
                        <a:spcAft>
                          <a:spcPts val="0"/>
                        </a:spcAft>
                        <a:buNone/>
                      </a:pPr>
                      <a:r>
                        <a:rPr lang="es-ES" sz="1400" b="0" i="0" u="none" strike="noStrike" cap="none"/>
                        <a:t>Oportuna</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76</a:t>
                      </a:r>
                      <a:endParaRPr dirty="0"/>
                    </a:p>
                  </a:txBody>
                  <a:tcPr marL="91450" marR="91450" marT="45725" marB="45725"/>
                </a:tc>
                <a:extLst>
                  <a:ext uri="{0D108BD9-81ED-4DB2-BD59-A6C34878D82A}">
                    <a16:rowId xmlns:a16="http://schemas.microsoft.com/office/drawing/2014/main" val="10002"/>
                  </a:ext>
                </a:extLst>
              </a:tr>
              <a:tr h="339850">
                <a:tc>
                  <a:txBody>
                    <a:bodyPr/>
                    <a:lstStyle/>
                    <a:p>
                      <a:pPr marL="0" marR="0" lvl="0" indent="0" algn="l" rtl="0">
                        <a:lnSpc>
                          <a:spcPct val="100000"/>
                        </a:lnSpc>
                        <a:spcBef>
                          <a:spcPts val="0"/>
                        </a:spcBef>
                        <a:spcAft>
                          <a:spcPts val="0"/>
                        </a:spcAft>
                        <a:buNone/>
                      </a:pPr>
                      <a:r>
                        <a:rPr lang="es-ES" sz="1400" u="none" strike="noStrike" cap="none"/>
                        <a:t>Inoportuna</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41</a:t>
                      </a:r>
                      <a:endParaRPr dirty="0"/>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136" name="Google Shape;136;p20"/>
          <p:cNvGraphicFramePr/>
          <p:nvPr>
            <p:extLst>
              <p:ext uri="{D42A27DB-BD31-4B8C-83A1-F6EECF244321}">
                <p14:modId xmlns:p14="http://schemas.microsoft.com/office/powerpoint/2010/main" val="1302857502"/>
              </p:ext>
            </p:extLst>
          </p:nvPr>
        </p:nvGraphicFramePr>
        <p:xfrm>
          <a:off x="1455420" y="3536565"/>
          <a:ext cx="6096000" cy="370850"/>
        </p:xfrm>
        <a:graphic>
          <a:graphicData uri="http://schemas.openxmlformats.org/drawingml/2006/table">
            <a:tbl>
              <a:tblPr firstRow="1" bandRow="1">
                <a:noFill/>
                <a:tableStyleId>{E1D9804E-D984-45D6-9E18-2A913832D672}</a:tableStyleId>
              </a:tblPr>
              <a:tblGrid>
                <a:gridCol w="609600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None/>
                      </a:pPr>
                      <a:r>
                        <a:rPr lang="es-ES" sz="1400" u="none" strike="noStrike" cap="none" dirty="0"/>
                        <a:t>Total de participantes                         164</a:t>
                      </a:r>
                      <a:endParaRPr dirty="0"/>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p:nvPr/>
        </p:nvSpPr>
        <p:spPr>
          <a:xfrm>
            <a:off x="441961" y="93891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None/>
            </a:pPr>
            <a:r>
              <a:rPr lang="es-ES" sz="2600" b="1" i="0" u="none" strike="noStrike" cap="none">
                <a:solidFill>
                  <a:srgbClr val="F19408"/>
                </a:solidFill>
                <a:latin typeface="Arial"/>
                <a:ea typeface="Arial"/>
                <a:cs typeface="Arial"/>
                <a:sym typeface="Arial"/>
              </a:rPr>
              <a:t>¿Qué puntuación das al nivel de las respuestas y</a:t>
            </a:r>
            <a:endParaRPr/>
          </a:p>
          <a:p>
            <a:pPr marL="0" marR="0" lvl="0" indent="0" algn="ctr" rtl="0">
              <a:lnSpc>
                <a:spcPct val="100000"/>
              </a:lnSpc>
              <a:spcBef>
                <a:spcPts val="0"/>
              </a:spcBef>
              <a:spcAft>
                <a:spcPts val="0"/>
              </a:spcAft>
              <a:buNone/>
            </a:pPr>
            <a:r>
              <a:rPr lang="es-ES" sz="2600" b="1" i="0" u="none" strike="noStrike" cap="none">
                <a:solidFill>
                  <a:srgbClr val="F19408"/>
                </a:solidFill>
                <a:latin typeface="Arial"/>
                <a:ea typeface="Arial"/>
                <a:cs typeface="Arial"/>
                <a:sym typeface="Arial"/>
              </a:rPr>
              <a:t>atención que obtienes en Atención al Ciudadano?</a:t>
            </a:r>
            <a:endParaRPr sz="2600" b="0" i="0" u="none" strike="noStrike" cap="none">
              <a:solidFill>
                <a:schemeClr val="dk1"/>
              </a:solidFill>
              <a:latin typeface="Arial"/>
              <a:ea typeface="Arial"/>
              <a:cs typeface="Arial"/>
              <a:sym typeface="Arial"/>
            </a:endParaRPr>
          </a:p>
        </p:txBody>
      </p:sp>
      <p:graphicFrame>
        <p:nvGraphicFramePr>
          <p:cNvPr id="143" name="Google Shape;143;p21"/>
          <p:cNvGraphicFramePr/>
          <p:nvPr>
            <p:extLst>
              <p:ext uri="{D42A27DB-BD31-4B8C-83A1-F6EECF244321}">
                <p14:modId xmlns:p14="http://schemas.microsoft.com/office/powerpoint/2010/main" val="2859556847"/>
              </p:ext>
            </p:extLst>
          </p:nvPr>
        </p:nvGraphicFramePr>
        <p:xfrm>
          <a:off x="1524000" y="2236470"/>
          <a:ext cx="6096000" cy="1483400"/>
        </p:xfrm>
        <a:graphic>
          <a:graphicData uri="http://schemas.openxmlformats.org/drawingml/2006/table">
            <a:tbl>
              <a:tblPr firstRow="1" bandRow="1">
                <a:noFill/>
                <a:tableStyleId>{E1D9804E-D984-45D6-9E18-2A913832D672}</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None/>
                      </a:pPr>
                      <a:r>
                        <a:rPr lang="es-ES" sz="1400" u="none" strike="noStrike" cap="none"/>
                        <a:t>Variable</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a:t>Respuestas </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s-ES" sz="1400" u="none" strike="noStrike" cap="none"/>
                        <a:t>10 – excelente</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57</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s-ES" sz="1400" u="none" strike="noStrike" cap="none"/>
                        <a:t>5 - regular</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67</a:t>
                      </a:r>
                      <a:endParaRPr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s-ES" sz="1400" u="none" strike="noStrike" cap="none"/>
                        <a:t>1 – malo</a:t>
                      </a:r>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t>22</a:t>
                      </a:r>
                      <a:endParaRPr dirty="0"/>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144" name="Google Shape;144;p21"/>
          <p:cNvGraphicFramePr/>
          <p:nvPr>
            <p:extLst>
              <p:ext uri="{D42A27DB-BD31-4B8C-83A1-F6EECF244321}">
                <p14:modId xmlns:p14="http://schemas.microsoft.com/office/powerpoint/2010/main" val="1230047256"/>
              </p:ext>
            </p:extLst>
          </p:nvPr>
        </p:nvGraphicFramePr>
        <p:xfrm>
          <a:off x="1524000" y="3769360"/>
          <a:ext cx="6096000" cy="304810"/>
        </p:xfrm>
        <a:graphic>
          <a:graphicData uri="http://schemas.openxmlformats.org/drawingml/2006/table">
            <a:tbl>
              <a:tblPr firstRow="1" bandRow="1">
                <a:noFill/>
                <a:tableStyleId>{E1D9804E-D984-45D6-9E18-2A913832D672}</a:tableStyleId>
              </a:tblPr>
              <a:tblGrid>
                <a:gridCol w="6096000">
                  <a:extLst>
                    <a:ext uri="{9D8B030D-6E8A-4147-A177-3AD203B41FA5}">
                      <a16:colId xmlns:a16="http://schemas.microsoft.com/office/drawing/2014/main" val="20000"/>
                    </a:ext>
                  </a:extLst>
                </a:gridCol>
              </a:tblGrid>
              <a:tr h="177800">
                <a:tc>
                  <a:txBody>
                    <a:bodyPr/>
                    <a:lstStyle/>
                    <a:p>
                      <a:pPr marL="0" marR="0" lvl="0" indent="0" algn="l" rtl="0">
                        <a:lnSpc>
                          <a:spcPct val="100000"/>
                        </a:lnSpc>
                        <a:spcBef>
                          <a:spcPts val="0"/>
                        </a:spcBef>
                        <a:spcAft>
                          <a:spcPts val="0"/>
                        </a:spcAft>
                        <a:buNone/>
                      </a:pPr>
                      <a:r>
                        <a:rPr lang="es-ES" sz="1400" u="none" strike="noStrike" cap="none" dirty="0"/>
                        <a:t>Total de participantes                         146</a:t>
                      </a:r>
                      <a:endParaRPr dirty="0"/>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1280</Words>
  <Application>Microsoft Office PowerPoint</Application>
  <PresentationFormat>Presentación en pantalla (16:9)</PresentationFormat>
  <Paragraphs>195</Paragraphs>
  <Slides>31</Slides>
  <Notes>29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Calibri</vt:lpstr>
      <vt:lpstr>Arial Black</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encuesta de percepción se realiza semestralmente para conocer el grado de conocimiento, aceptación y favorabilidad que tienen las comunicaciones institucionales en los diferentes públicos objetivos; esta no solo se convierte en una herramienta para medir la percepción, sino que también sirve como insumo para la mejora continua en los procesos comunicacionales y de mercadeo, implementados desde la Institución Universitaria Colegio Mayor de Antioquia.  Dicha encuesta se realiza a través de la interacción de las redes sociales institucionales, con el propósito de aprovechar este recurso que brinda Instagram, una herramienta dinámica e inmediata que permite conocer eficazmente el pensamiento de las audiencias.  Ahora bien, es importante precisar el porqué de la formulación de diversas preguntas de la encuesta como:  ¿A qué correo te llega información de la institución? Esta pregunta es muy valiosa para conocer si los públicos objetivos están haciendo uso de los recursos tecnológicos que les brinda la institución, además, la misma sirve como insumo para reforzar de manera constante la importancia de activar el correo e ingresar a este.    </vt:lpstr>
      <vt:lpstr>¿Qué día recibes en tu correo institucional el flash institucional? Esta pregunta permite conocer el grado de conocimiento de las audiencias, respecto a los canales internos que tiene la institución; con su análisis, se pueden crear estrategias posteriores para interiorizar dichos medios internos en los estudiantes, docentes, personal administrativo y graduados.   ¿Qué puntuación das al nivel de las respuestas y atención que obtienes en Atención al Ciudadano?, ¿cómo calificas la amabilidad de las personas que te atienden en Atención al Ciudadano? Estas permiten conocer si los mecanismos de atención al ciudadano, destinados por la institución están siendo efectivos y están dando respuesta a las necesidades que surgen.   Después de dar a conocer lo anterior, es necesario puntualizar que las diferentes estrategias de comunicación implementadas por la Gestión de Comunicaciones y Mercadeo de la Institución Universitaria Colegio Mayor de Antioquia, deben seguirse encaminando a través de la planificación de nuevos formatos interactivos y llamativos, que logren generar identificación con los diferentes públicos como los estudiantes; esto se puede lograr a través de memes o historias de vida, que los involucren y los inviten a leer los contenidos, interiorizarlos y ser así validadores de estos.    </vt:lpstr>
      <vt:lpstr>Asimismo, es importante reforzar los mensajes que se envían desde los diferentes canales a través de múltiples formatos, dado que se evidencia, que algunas veces con una sola difusión no se logra impactar el porcentaje de audiencia deseado; para esto es necesario tener una ruta clara que responda las siguientes preguntas: ¿son uno o varios mensajes? ¿cada cuánto se deben emitir? ¿quiénes los deben emitir? ¿cuál es la cobertura del mensaje? ¿cómo se evalúa la aceptación del mensaje?  Por otro lado, tras evaluar las respuestas cualitativas de la encuesta de percepción 2022 – 2, también se hace necesario seguir difundiendo contenido con relación a: becas, inglés, beneficios al ser estudiante, información específica de los pregrados y de los semilleros de investigación, entre otros, con el fin de fidelizar a las audiencias y capturar a nuevos públicos.   También es importante mencionar las respuestas cuantitativas obtenidas en el componente de Atención al Ciudadano, es vital reforzar de manera constante estrategias de servicio al cliente y de atención al usuario, para que las personas inmersas en esta labor, continúen llevando en alto el nombre de la institución.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colmayor colmayor</dc:creator>
  <cp:lastModifiedBy>1027889265@colmayor.loc</cp:lastModifiedBy>
  <cp:revision>8</cp:revision>
  <dcterms:created xsi:type="dcterms:W3CDTF">2017-12-19T20:58:09Z</dcterms:created>
  <dcterms:modified xsi:type="dcterms:W3CDTF">2022-11-15T19:51:42Z</dcterms:modified>
</cp:coreProperties>
</file>