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75" r:id="rId4"/>
    <p:sldId id="258" r:id="rId5"/>
    <p:sldId id="276" r:id="rId6"/>
    <p:sldId id="277" r:id="rId7"/>
    <p:sldId id="280" r:id="rId8"/>
    <p:sldId id="281" r:id="rId9"/>
    <p:sldId id="285" r:id="rId10"/>
    <p:sldId id="289" r:id="rId11"/>
    <p:sldId id="282" r:id="rId12"/>
    <p:sldId id="291" r:id="rId13"/>
    <p:sldId id="292" r:id="rId14"/>
    <p:sldId id="293" r:id="rId15"/>
    <p:sldId id="297" r:id="rId16"/>
    <p:sldId id="294" r:id="rId17"/>
    <p:sldId id="295" r:id="rId18"/>
    <p:sldId id="296" r:id="rId19"/>
    <p:sldId id="298" r:id="rId20"/>
    <p:sldId id="299" r:id="rId21"/>
    <p:sldId id="300" r:id="rId22"/>
    <p:sldId id="301" r:id="rId23"/>
    <p:sldId id="302" r:id="rId24"/>
    <p:sldId id="303" r:id="rId25"/>
    <p:sldId id="304" r:id="rId26"/>
    <p:sldId id="305" r:id="rId27"/>
    <p:sldId id="306" r:id="rId28"/>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D749"/>
    <a:srgbClr val="B4C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3447" autoAdjust="0"/>
  </p:normalViewPr>
  <p:slideViewPr>
    <p:cSldViewPr snapToGrid="0" snapToObjects="1">
      <p:cViewPr>
        <p:scale>
          <a:sx n="70" d="100"/>
          <a:sy n="70" d="100"/>
        </p:scale>
        <p:origin x="13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EF76B-F564-4031-83E9-BE5914CA6F9A}"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ES"/>
        </a:p>
      </dgm:t>
    </dgm:pt>
    <dgm:pt modelId="{0B770774-442F-4E80-87BA-1C24A9D555C3}">
      <dgm:prSet phldrT="[Texto]" custT="1"/>
      <dgm:spPr/>
      <dgm:t>
        <a:bodyPr/>
        <a:lstStyle/>
        <a:p>
          <a:r>
            <a:rPr lang="es-ES" sz="2400" dirty="0"/>
            <a:t>AFOLU</a:t>
          </a:r>
        </a:p>
        <a:p>
          <a:r>
            <a:rPr lang="es-ES" sz="800" dirty="0"/>
            <a:t>(Fomento a la Captura de Carbono en la Agricultura, el Sector Forestal y Cambio de Uso de Suelo)</a:t>
          </a:r>
        </a:p>
        <a:p>
          <a:endParaRPr lang="es-ES" sz="1600" dirty="0"/>
        </a:p>
      </dgm:t>
    </dgm:pt>
    <dgm:pt modelId="{82D9451B-9A7A-41CD-ABCE-A09237BC8F78}" type="parTrans" cxnId="{8F5D20A4-E7F6-4E55-8CE6-2BD0EED75BEB}">
      <dgm:prSet/>
      <dgm:spPr/>
      <dgm:t>
        <a:bodyPr/>
        <a:lstStyle/>
        <a:p>
          <a:endParaRPr lang="es-ES"/>
        </a:p>
      </dgm:t>
    </dgm:pt>
    <dgm:pt modelId="{60581965-2785-4278-AD84-548C64B0B067}" type="sibTrans" cxnId="{8F5D20A4-E7F6-4E55-8CE6-2BD0EED75BEB}">
      <dgm:prSet/>
      <dgm:spPr/>
      <dgm:t>
        <a:bodyPr/>
        <a:lstStyle/>
        <a:p>
          <a:endParaRPr lang="es-ES"/>
        </a:p>
      </dgm:t>
    </dgm:pt>
    <dgm:pt modelId="{4D61B691-833B-40F1-92F6-F48E6918687C}">
      <dgm:prSet phldrT="[Texto]" custT="1"/>
      <dgm:spPr/>
      <dgm:t>
        <a:bodyPr/>
        <a:lstStyle/>
        <a:p>
          <a:r>
            <a:rPr lang="es-ES" sz="1800" dirty="0"/>
            <a:t>55% del total de gases de efecto invernadero</a:t>
          </a:r>
        </a:p>
      </dgm:t>
    </dgm:pt>
    <dgm:pt modelId="{8184E427-1B9A-40E5-B8BE-3848657C2A79}" type="parTrans" cxnId="{1FCFE884-FE39-420E-842E-39AC3342A056}">
      <dgm:prSet/>
      <dgm:spPr/>
      <dgm:t>
        <a:bodyPr/>
        <a:lstStyle/>
        <a:p>
          <a:endParaRPr lang="es-ES"/>
        </a:p>
      </dgm:t>
    </dgm:pt>
    <dgm:pt modelId="{7B7B9EF0-5F21-4611-890E-C8DD56F3558E}" type="sibTrans" cxnId="{1FCFE884-FE39-420E-842E-39AC3342A056}">
      <dgm:prSet/>
      <dgm:spPr/>
      <dgm:t>
        <a:bodyPr/>
        <a:lstStyle/>
        <a:p>
          <a:endParaRPr lang="es-ES"/>
        </a:p>
      </dgm:t>
    </dgm:pt>
    <dgm:pt modelId="{E3ADA7F9-998A-4F1E-86B7-13B3BF67D925}">
      <dgm:prSet phldrT="[Texto]"/>
      <dgm:spPr/>
      <dgm:t>
        <a:bodyPr/>
        <a:lstStyle/>
        <a:p>
          <a:r>
            <a:rPr lang="es-ES" dirty="0"/>
            <a:t>Industria manufacturera y de construcción </a:t>
          </a:r>
        </a:p>
      </dgm:t>
    </dgm:pt>
    <dgm:pt modelId="{50D7247F-453A-40C4-A49C-262D228EBE11}" type="parTrans" cxnId="{FE1E9905-C46C-46D3-9BE9-CC83960B3CE3}">
      <dgm:prSet/>
      <dgm:spPr/>
      <dgm:t>
        <a:bodyPr/>
        <a:lstStyle/>
        <a:p>
          <a:endParaRPr lang="es-ES"/>
        </a:p>
      </dgm:t>
    </dgm:pt>
    <dgm:pt modelId="{304D558A-B49F-4C94-8F10-A37ED84D39FD}" type="sibTrans" cxnId="{FE1E9905-C46C-46D3-9BE9-CC83960B3CE3}">
      <dgm:prSet/>
      <dgm:spPr/>
      <dgm:t>
        <a:bodyPr/>
        <a:lstStyle/>
        <a:p>
          <a:endParaRPr lang="es-ES"/>
        </a:p>
      </dgm:t>
    </dgm:pt>
    <dgm:pt modelId="{C192B822-93C9-4753-B189-52B2695B05F3}">
      <dgm:prSet phldrT="[Texto]" custT="1"/>
      <dgm:spPr/>
      <dgm:t>
        <a:bodyPr/>
        <a:lstStyle/>
        <a:p>
          <a:r>
            <a:rPr lang="es-ES" sz="1800" dirty="0"/>
            <a:t>11% del total de gases de efecto invernadero</a:t>
          </a:r>
        </a:p>
      </dgm:t>
    </dgm:pt>
    <dgm:pt modelId="{5DEF22E5-5002-4154-8124-744914870849}" type="parTrans" cxnId="{8EF1420B-5D72-4D14-843F-DFBA653A23B1}">
      <dgm:prSet/>
      <dgm:spPr/>
      <dgm:t>
        <a:bodyPr/>
        <a:lstStyle/>
        <a:p>
          <a:endParaRPr lang="es-ES"/>
        </a:p>
      </dgm:t>
    </dgm:pt>
    <dgm:pt modelId="{62E78486-C9F3-4680-8F75-B1F375F0D266}" type="sibTrans" cxnId="{8EF1420B-5D72-4D14-843F-DFBA653A23B1}">
      <dgm:prSet/>
      <dgm:spPr/>
      <dgm:t>
        <a:bodyPr/>
        <a:lstStyle/>
        <a:p>
          <a:endParaRPr lang="es-ES"/>
        </a:p>
      </dgm:t>
    </dgm:pt>
    <dgm:pt modelId="{5575BF0F-929B-42C8-AC84-1BE434950C5A}">
      <dgm:prSet phldrT="[Texto]"/>
      <dgm:spPr/>
      <dgm:t>
        <a:bodyPr/>
        <a:lstStyle/>
        <a:p>
          <a:r>
            <a:rPr lang="es-ES" dirty="0"/>
            <a:t>Transporte</a:t>
          </a:r>
        </a:p>
      </dgm:t>
    </dgm:pt>
    <dgm:pt modelId="{783FA649-A6FF-4CAC-BC1E-77EF6EAAD573}" type="parTrans" cxnId="{13A34CB5-7A06-4228-B0E9-8C53C4FCA37F}">
      <dgm:prSet/>
      <dgm:spPr/>
      <dgm:t>
        <a:bodyPr/>
        <a:lstStyle/>
        <a:p>
          <a:endParaRPr lang="es-ES"/>
        </a:p>
      </dgm:t>
    </dgm:pt>
    <dgm:pt modelId="{B6F43500-B4E5-4F8E-A54B-3974F4362B5E}" type="sibTrans" cxnId="{13A34CB5-7A06-4228-B0E9-8C53C4FCA37F}">
      <dgm:prSet/>
      <dgm:spPr/>
      <dgm:t>
        <a:bodyPr/>
        <a:lstStyle/>
        <a:p>
          <a:endParaRPr lang="es-ES"/>
        </a:p>
      </dgm:t>
    </dgm:pt>
    <dgm:pt modelId="{26381E87-845A-4C6A-BCEB-63F1AD7CAD32}">
      <dgm:prSet custT="1"/>
      <dgm:spPr/>
      <dgm:t>
        <a:bodyPr/>
        <a:lstStyle/>
        <a:p>
          <a:r>
            <a:rPr lang="es-ES" sz="1800" dirty="0"/>
            <a:t>10,9% del total de gases de efecto invernadero</a:t>
          </a:r>
        </a:p>
      </dgm:t>
    </dgm:pt>
    <dgm:pt modelId="{2D4AFFD2-7C98-4FE5-BD10-62396B7DB274}" type="parTrans" cxnId="{5CCF412B-6D89-41FB-A6A5-A1791E4F2787}">
      <dgm:prSet/>
      <dgm:spPr/>
      <dgm:t>
        <a:bodyPr/>
        <a:lstStyle/>
        <a:p>
          <a:endParaRPr lang="es-ES"/>
        </a:p>
      </dgm:t>
    </dgm:pt>
    <dgm:pt modelId="{5030CFD9-1ED4-4370-8888-AD617DC3B064}" type="sibTrans" cxnId="{5CCF412B-6D89-41FB-A6A5-A1791E4F2787}">
      <dgm:prSet/>
      <dgm:spPr/>
      <dgm:t>
        <a:bodyPr/>
        <a:lstStyle/>
        <a:p>
          <a:endParaRPr lang="es-ES"/>
        </a:p>
      </dgm:t>
    </dgm:pt>
    <dgm:pt modelId="{09579535-D1C7-45B8-91F2-310667D70229}">
      <dgm:prSet/>
      <dgm:spPr/>
      <dgm:t>
        <a:bodyPr/>
        <a:lstStyle/>
        <a:p>
          <a:r>
            <a:rPr lang="es-ES" dirty="0"/>
            <a:t>Sector energético y minero</a:t>
          </a:r>
        </a:p>
      </dgm:t>
    </dgm:pt>
    <dgm:pt modelId="{B287C3DA-05B8-429F-BF70-4D4DBD378155}" type="parTrans" cxnId="{5EA155DB-0C67-472A-8B7A-63719A6ED979}">
      <dgm:prSet/>
      <dgm:spPr/>
      <dgm:t>
        <a:bodyPr/>
        <a:lstStyle/>
        <a:p>
          <a:endParaRPr lang="es-ES"/>
        </a:p>
      </dgm:t>
    </dgm:pt>
    <dgm:pt modelId="{C41BAE41-95F3-4ED7-97F5-B950DC8F5A73}" type="sibTrans" cxnId="{5EA155DB-0C67-472A-8B7A-63719A6ED979}">
      <dgm:prSet/>
      <dgm:spPr/>
      <dgm:t>
        <a:bodyPr/>
        <a:lstStyle/>
        <a:p>
          <a:endParaRPr lang="es-ES"/>
        </a:p>
      </dgm:t>
    </dgm:pt>
    <dgm:pt modelId="{85D8819D-7262-4FBA-888E-AABEE9F17814}">
      <dgm:prSet custT="1"/>
      <dgm:spPr/>
      <dgm:t>
        <a:bodyPr/>
        <a:lstStyle/>
        <a:p>
          <a:r>
            <a:rPr lang="es-ES" sz="1800" dirty="0"/>
            <a:t>9,8% del total de gases de efecto invernadero</a:t>
          </a:r>
        </a:p>
      </dgm:t>
    </dgm:pt>
    <dgm:pt modelId="{D6EC1022-A42B-437C-9656-FEAD8E754D65}" type="parTrans" cxnId="{3006BB93-FEC8-42C4-AAB0-ABA668A57597}">
      <dgm:prSet/>
      <dgm:spPr/>
      <dgm:t>
        <a:bodyPr/>
        <a:lstStyle/>
        <a:p>
          <a:endParaRPr lang="es-ES"/>
        </a:p>
      </dgm:t>
    </dgm:pt>
    <dgm:pt modelId="{065DC98A-6ED7-4B6F-94BE-3B6DA6D38270}" type="sibTrans" cxnId="{3006BB93-FEC8-42C4-AAB0-ABA668A57597}">
      <dgm:prSet/>
      <dgm:spPr/>
      <dgm:t>
        <a:bodyPr/>
        <a:lstStyle/>
        <a:p>
          <a:endParaRPr lang="es-ES"/>
        </a:p>
      </dgm:t>
    </dgm:pt>
    <dgm:pt modelId="{8C49266A-CE41-4F8D-8091-F6E8BFAA3C1D}">
      <dgm:prSet custT="1"/>
      <dgm:spPr/>
      <dgm:t>
        <a:bodyPr/>
        <a:lstStyle/>
        <a:p>
          <a:r>
            <a:rPr lang="es-ES" sz="1800" dirty="0"/>
            <a:t>Otros sectores</a:t>
          </a:r>
        </a:p>
      </dgm:t>
    </dgm:pt>
    <dgm:pt modelId="{A3FB5023-DB51-4A7E-8B1B-261F340888E7}" type="parTrans" cxnId="{12E282B2-D2F8-4549-9A9B-EFC0BEC4FF5B}">
      <dgm:prSet/>
      <dgm:spPr/>
      <dgm:t>
        <a:bodyPr/>
        <a:lstStyle/>
        <a:p>
          <a:endParaRPr lang="es-ES"/>
        </a:p>
      </dgm:t>
    </dgm:pt>
    <dgm:pt modelId="{C132CD42-BEC2-42FA-9243-1D4456AA5CF9}" type="sibTrans" cxnId="{12E282B2-D2F8-4549-9A9B-EFC0BEC4FF5B}">
      <dgm:prSet/>
      <dgm:spPr/>
      <dgm:t>
        <a:bodyPr/>
        <a:lstStyle/>
        <a:p>
          <a:endParaRPr lang="es-ES"/>
        </a:p>
      </dgm:t>
    </dgm:pt>
    <dgm:pt modelId="{F8FE98DB-D6C4-496D-8C9D-7C68889538D3}">
      <dgm:prSet/>
      <dgm:spPr/>
      <dgm:t>
        <a:bodyPr/>
        <a:lstStyle/>
        <a:p>
          <a:r>
            <a:rPr lang="es-ES" dirty="0"/>
            <a:t>13,8% del total de gases de efecto invernadero</a:t>
          </a:r>
        </a:p>
      </dgm:t>
    </dgm:pt>
    <dgm:pt modelId="{928775D9-F448-44DF-9DE6-3A43BF985008}" type="parTrans" cxnId="{E1E8AF8A-2ADF-487D-B2F5-D138C9D9AF8B}">
      <dgm:prSet/>
      <dgm:spPr/>
      <dgm:t>
        <a:bodyPr/>
        <a:lstStyle/>
        <a:p>
          <a:endParaRPr lang="es-ES"/>
        </a:p>
      </dgm:t>
    </dgm:pt>
    <dgm:pt modelId="{9C2FAFE8-5DBB-4F6E-9F31-C3508796F5E1}" type="sibTrans" cxnId="{E1E8AF8A-2ADF-487D-B2F5-D138C9D9AF8B}">
      <dgm:prSet/>
      <dgm:spPr/>
      <dgm:t>
        <a:bodyPr/>
        <a:lstStyle/>
        <a:p>
          <a:endParaRPr lang="es-ES"/>
        </a:p>
      </dgm:t>
    </dgm:pt>
    <dgm:pt modelId="{1BF04BE6-5D4F-42B6-8EF0-BF1B718F3578}" type="pres">
      <dgm:prSet presAssocID="{E72EF76B-F564-4031-83E9-BE5914CA6F9A}" presName="Name0" presStyleCnt="0">
        <dgm:presLayoutVars>
          <dgm:dir/>
          <dgm:animLvl val="lvl"/>
          <dgm:resizeHandles/>
        </dgm:presLayoutVars>
      </dgm:prSet>
      <dgm:spPr/>
    </dgm:pt>
    <dgm:pt modelId="{8F5AAC47-7F0C-4437-A023-1D50D68258D1}" type="pres">
      <dgm:prSet presAssocID="{0B770774-442F-4E80-87BA-1C24A9D555C3}" presName="linNode" presStyleCnt="0"/>
      <dgm:spPr/>
    </dgm:pt>
    <dgm:pt modelId="{32693DCA-148F-421C-9E91-A9BDE355689E}" type="pres">
      <dgm:prSet presAssocID="{0B770774-442F-4E80-87BA-1C24A9D555C3}" presName="parentShp" presStyleLbl="node1" presStyleIdx="0" presStyleCnt="5" custScaleY="149722">
        <dgm:presLayoutVars>
          <dgm:bulletEnabled val="1"/>
        </dgm:presLayoutVars>
      </dgm:prSet>
      <dgm:spPr/>
    </dgm:pt>
    <dgm:pt modelId="{02BBA0CC-5FAB-41C6-9317-7D2015FD094C}" type="pres">
      <dgm:prSet presAssocID="{0B770774-442F-4E80-87BA-1C24A9D555C3}" presName="childShp" presStyleLbl="bgAccFollowNode1" presStyleIdx="0" presStyleCnt="5" custScaleY="113333">
        <dgm:presLayoutVars>
          <dgm:bulletEnabled val="1"/>
        </dgm:presLayoutVars>
      </dgm:prSet>
      <dgm:spPr/>
    </dgm:pt>
    <dgm:pt modelId="{DFCEE690-2B22-4800-9FCB-0B583F046824}" type="pres">
      <dgm:prSet presAssocID="{60581965-2785-4278-AD84-548C64B0B067}" presName="spacing" presStyleCnt="0"/>
      <dgm:spPr/>
    </dgm:pt>
    <dgm:pt modelId="{A4F6FF6E-4117-4E4E-B5AD-16596377538D}" type="pres">
      <dgm:prSet presAssocID="{E3ADA7F9-998A-4F1E-86B7-13B3BF67D925}" presName="linNode" presStyleCnt="0"/>
      <dgm:spPr/>
    </dgm:pt>
    <dgm:pt modelId="{400E7446-218B-42D3-891B-75D487795F34}" type="pres">
      <dgm:prSet presAssocID="{E3ADA7F9-998A-4F1E-86B7-13B3BF67D925}" presName="parentShp" presStyleLbl="node1" presStyleIdx="1" presStyleCnt="5">
        <dgm:presLayoutVars>
          <dgm:bulletEnabled val="1"/>
        </dgm:presLayoutVars>
      </dgm:prSet>
      <dgm:spPr/>
    </dgm:pt>
    <dgm:pt modelId="{D63BAA44-6592-4B1C-BA84-321908FFCE30}" type="pres">
      <dgm:prSet presAssocID="{E3ADA7F9-998A-4F1E-86B7-13B3BF67D925}" presName="childShp" presStyleLbl="bgAccFollowNode1" presStyleIdx="1" presStyleCnt="5">
        <dgm:presLayoutVars>
          <dgm:bulletEnabled val="1"/>
        </dgm:presLayoutVars>
      </dgm:prSet>
      <dgm:spPr/>
    </dgm:pt>
    <dgm:pt modelId="{2724336F-593E-47BE-B31D-B1B9EA598953}" type="pres">
      <dgm:prSet presAssocID="{304D558A-B49F-4C94-8F10-A37ED84D39FD}" presName="spacing" presStyleCnt="0"/>
      <dgm:spPr/>
    </dgm:pt>
    <dgm:pt modelId="{A4819FEA-80C8-4277-9B1E-2573F6CDC5EF}" type="pres">
      <dgm:prSet presAssocID="{5575BF0F-929B-42C8-AC84-1BE434950C5A}" presName="linNode" presStyleCnt="0"/>
      <dgm:spPr/>
    </dgm:pt>
    <dgm:pt modelId="{87FCDF18-5767-459A-A250-730C3236D65A}" type="pres">
      <dgm:prSet presAssocID="{5575BF0F-929B-42C8-AC84-1BE434950C5A}" presName="parentShp" presStyleLbl="node1" presStyleIdx="2" presStyleCnt="5">
        <dgm:presLayoutVars>
          <dgm:bulletEnabled val="1"/>
        </dgm:presLayoutVars>
      </dgm:prSet>
      <dgm:spPr/>
    </dgm:pt>
    <dgm:pt modelId="{27AA0807-656F-4DDC-B39F-055EC8EA3F7B}" type="pres">
      <dgm:prSet presAssocID="{5575BF0F-929B-42C8-AC84-1BE434950C5A}" presName="childShp" presStyleLbl="bgAccFollowNode1" presStyleIdx="2" presStyleCnt="5">
        <dgm:presLayoutVars>
          <dgm:bulletEnabled val="1"/>
        </dgm:presLayoutVars>
      </dgm:prSet>
      <dgm:spPr/>
    </dgm:pt>
    <dgm:pt modelId="{3A2D0AC6-9CFB-4385-9D5C-6E12216C92F5}" type="pres">
      <dgm:prSet presAssocID="{B6F43500-B4E5-4F8E-A54B-3974F4362B5E}" presName="spacing" presStyleCnt="0"/>
      <dgm:spPr/>
    </dgm:pt>
    <dgm:pt modelId="{EB1A6621-38FD-4621-889B-D4D02F951967}" type="pres">
      <dgm:prSet presAssocID="{09579535-D1C7-45B8-91F2-310667D70229}" presName="linNode" presStyleCnt="0"/>
      <dgm:spPr/>
    </dgm:pt>
    <dgm:pt modelId="{C6124299-2A89-4470-9228-B4EBDC689577}" type="pres">
      <dgm:prSet presAssocID="{09579535-D1C7-45B8-91F2-310667D70229}" presName="parentShp" presStyleLbl="node1" presStyleIdx="3" presStyleCnt="5">
        <dgm:presLayoutVars>
          <dgm:bulletEnabled val="1"/>
        </dgm:presLayoutVars>
      </dgm:prSet>
      <dgm:spPr/>
    </dgm:pt>
    <dgm:pt modelId="{6A3DA85A-5DE7-4C57-9FEE-86D8BC35BF18}" type="pres">
      <dgm:prSet presAssocID="{09579535-D1C7-45B8-91F2-310667D70229}" presName="childShp" presStyleLbl="bgAccFollowNode1" presStyleIdx="3" presStyleCnt="5">
        <dgm:presLayoutVars>
          <dgm:bulletEnabled val="1"/>
        </dgm:presLayoutVars>
      </dgm:prSet>
      <dgm:spPr/>
    </dgm:pt>
    <dgm:pt modelId="{E00E4253-9D6C-4FFD-9662-9F88B76FCF2B}" type="pres">
      <dgm:prSet presAssocID="{C41BAE41-95F3-4ED7-97F5-B950DC8F5A73}" presName="spacing" presStyleCnt="0"/>
      <dgm:spPr/>
    </dgm:pt>
    <dgm:pt modelId="{B19BD43A-5D7A-4101-9D42-B767F29A2DBB}" type="pres">
      <dgm:prSet presAssocID="{8C49266A-CE41-4F8D-8091-F6E8BFAA3C1D}" presName="linNode" presStyleCnt="0"/>
      <dgm:spPr/>
    </dgm:pt>
    <dgm:pt modelId="{18460400-BB05-4E6E-8D7F-619E8AEB8578}" type="pres">
      <dgm:prSet presAssocID="{8C49266A-CE41-4F8D-8091-F6E8BFAA3C1D}" presName="parentShp" presStyleLbl="node1" presStyleIdx="4" presStyleCnt="5">
        <dgm:presLayoutVars>
          <dgm:bulletEnabled val="1"/>
        </dgm:presLayoutVars>
      </dgm:prSet>
      <dgm:spPr/>
    </dgm:pt>
    <dgm:pt modelId="{AF606192-79FA-430D-9BEA-0E09BA54C1F2}" type="pres">
      <dgm:prSet presAssocID="{8C49266A-CE41-4F8D-8091-F6E8BFAA3C1D}" presName="childShp" presStyleLbl="bgAccFollowNode1" presStyleIdx="4" presStyleCnt="5">
        <dgm:presLayoutVars>
          <dgm:bulletEnabled val="1"/>
        </dgm:presLayoutVars>
      </dgm:prSet>
      <dgm:spPr/>
    </dgm:pt>
  </dgm:ptLst>
  <dgm:cxnLst>
    <dgm:cxn modelId="{943F8E02-B062-4E18-8FC1-AB75C2040F8C}" type="presOf" srcId="{85D8819D-7262-4FBA-888E-AABEE9F17814}" destId="{6A3DA85A-5DE7-4C57-9FEE-86D8BC35BF18}" srcOrd="0" destOrd="0" presId="urn:microsoft.com/office/officeart/2005/8/layout/vList6"/>
    <dgm:cxn modelId="{FE1E9905-C46C-46D3-9BE9-CC83960B3CE3}" srcId="{E72EF76B-F564-4031-83E9-BE5914CA6F9A}" destId="{E3ADA7F9-998A-4F1E-86B7-13B3BF67D925}" srcOrd="1" destOrd="0" parTransId="{50D7247F-453A-40C4-A49C-262D228EBE11}" sibTransId="{304D558A-B49F-4C94-8F10-A37ED84D39FD}"/>
    <dgm:cxn modelId="{8EF1420B-5D72-4D14-843F-DFBA653A23B1}" srcId="{E3ADA7F9-998A-4F1E-86B7-13B3BF67D925}" destId="{C192B822-93C9-4753-B189-52B2695B05F3}" srcOrd="0" destOrd="0" parTransId="{5DEF22E5-5002-4154-8124-744914870849}" sibTransId="{62E78486-C9F3-4680-8F75-B1F375F0D266}"/>
    <dgm:cxn modelId="{87C03517-37C1-4430-B2B0-3F4B2CB15F73}" type="presOf" srcId="{8C49266A-CE41-4F8D-8091-F6E8BFAA3C1D}" destId="{18460400-BB05-4E6E-8D7F-619E8AEB8578}" srcOrd="0" destOrd="0" presId="urn:microsoft.com/office/officeart/2005/8/layout/vList6"/>
    <dgm:cxn modelId="{6F7DD824-BE90-4AFF-8B74-506A74A01B2D}" type="presOf" srcId="{E72EF76B-F564-4031-83E9-BE5914CA6F9A}" destId="{1BF04BE6-5D4F-42B6-8EF0-BF1B718F3578}" srcOrd="0" destOrd="0" presId="urn:microsoft.com/office/officeart/2005/8/layout/vList6"/>
    <dgm:cxn modelId="{5CCF412B-6D89-41FB-A6A5-A1791E4F2787}" srcId="{5575BF0F-929B-42C8-AC84-1BE434950C5A}" destId="{26381E87-845A-4C6A-BCEB-63F1AD7CAD32}" srcOrd="0" destOrd="0" parTransId="{2D4AFFD2-7C98-4FE5-BD10-62396B7DB274}" sibTransId="{5030CFD9-1ED4-4370-8888-AD617DC3B064}"/>
    <dgm:cxn modelId="{9069E83F-E683-43B3-8801-2DDE640D0720}" type="presOf" srcId="{09579535-D1C7-45B8-91F2-310667D70229}" destId="{C6124299-2A89-4470-9228-B4EBDC689577}" srcOrd="0" destOrd="0" presId="urn:microsoft.com/office/officeart/2005/8/layout/vList6"/>
    <dgm:cxn modelId="{E1B65C49-157D-4BCB-8B01-43FD27271D82}" type="presOf" srcId="{0B770774-442F-4E80-87BA-1C24A9D555C3}" destId="{32693DCA-148F-421C-9E91-A9BDE355689E}" srcOrd="0" destOrd="0" presId="urn:microsoft.com/office/officeart/2005/8/layout/vList6"/>
    <dgm:cxn modelId="{FF6DF181-68D7-4FD3-BC30-9DA9D03A1BF2}" type="presOf" srcId="{F8FE98DB-D6C4-496D-8C9D-7C68889538D3}" destId="{AF606192-79FA-430D-9BEA-0E09BA54C1F2}" srcOrd="0" destOrd="0" presId="urn:microsoft.com/office/officeart/2005/8/layout/vList6"/>
    <dgm:cxn modelId="{1FCFE884-FE39-420E-842E-39AC3342A056}" srcId="{0B770774-442F-4E80-87BA-1C24A9D555C3}" destId="{4D61B691-833B-40F1-92F6-F48E6918687C}" srcOrd="0" destOrd="0" parTransId="{8184E427-1B9A-40E5-B8BE-3848657C2A79}" sibTransId="{7B7B9EF0-5F21-4611-890E-C8DD56F3558E}"/>
    <dgm:cxn modelId="{E1E8AF8A-2ADF-487D-B2F5-D138C9D9AF8B}" srcId="{8C49266A-CE41-4F8D-8091-F6E8BFAA3C1D}" destId="{F8FE98DB-D6C4-496D-8C9D-7C68889538D3}" srcOrd="0" destOrd="0" parTransId="{928775D9-F448-44DF-9DE6-3A43BF985008}" sibTransId="{9C2FAFE8-5DBB-4F6E-9F31-C3508796F5E1}"/>
    <dgm:cxn modelId="{3006BB93-FEC8-42C4-AAB0-ABA668A57597}" srcId="{09579535-D1C7-45B8-91F2-310667D70229}" destId="{85D8819D-7262-4FBA-888E-AABEE9F17814}" srcOrd="0" destOrd="0" parTransId="{D6EC1022-A42B-437C-9656-FEAD8E754D65}" sibTransId="{065DC98A-6ED7-4B6F-94BE-3B6DA6D38270}"/>
    <dgm:cxn modelId="{6D535094-EAFB-4231-8EC0-222EDAE95115}" type="presOf" srcId="{C192B822-93C9-4753-B189-52B2695B05F3}" destId="{D63BAA44-6592-4B1C-BA84-321908FFCE30}" srcOrd="0" destOrd="0" presId="urn:microsoft.com/office/officeart/2005/8/layout/vList6"/>
    <dgm:cxn modelId="{8F5D20A4-E7F6-4E55-8CE6-2BD0EED75BEB}" srcId="{E72EF76B-F564-4031-83E9-BE5914CA6F9A}" destId="{0B770774-442F-4E80-87BA-1C24A9D555C3}" srcOrd="0" destOrd="0" parTransId="{82D9451B-9A7A-41CD-ABCE-A09237BC8F78}" sibTransId="{60581965-2785-4278-AD84-548C64B0B067}"/>
    <dgm:cxn modelId="{F91FDDB0-8057-4F92-B6FE-A208EE5089A5}" type="presOf" srcId="{26381E87-845A-4C6A-BCEB-63F1AD7CAD32}" destId="{27AA0807-656F-4DDC-B39F-055EC8EA3F7B}" srcOrd="0" destOrd="0" presId="urn:microsoft.com/office/officeart/2005/8/layout/vList6"/>
    <dgm:cxn modelId="{12E282B2-D2F8-4549-9A9B-EFC0BEC4FF5B}" srcId="{E72EF76B-F564-4031-83E9-BE5914CA6F9A}" destId="{8C49266A-CE41-4F8D-8091-F6E8BFAA3C1D}" srcOrd="4" destOrd="0" parTransId="{A3FB5023-DB51-4A7E-8B1B-261F340888E7}" sibTransId="{C132CD42-BEC2-42FA-9243-1D4456AA5CF9}"/>
    <dgm:cxn modelId="{13A34CB5-7A06-4228-B0E9-8C53C4FCA37F}" srcId="{E72EF76B-F564-4031-83E9-BE5914CA6F9A}" destId="{5575BF0F-929B-42C8-AC84-1BE434950C5A}" srcOrd="2" destOrd="0" parTransId="{783FA649-A6FF-4CAC-BC1E-77EF6EAAD573}" sibTransId="{B6F43500-B4E5-4F8E-A54B-3974F4362B5E}"/>
    <dgm:cxn modelId="{5229ADC9-0BB9-4738-B98C-613F995E9728}" type="presOf" srcId="{5575BF0F-929B-42C8-AC84-1BE434950C5A}" destId="{87FCDF18-5767-459A-A250-730C3236D65A}" srcOrd="0" destOrd="0" presId="urn:microsoft.com/office/officeart/2005/8/layout/vList6"/>
    <dgm:cxn modelId="{5EA155DB-0C67-472A-8B7A-63719A6ED979}" srcId="{E72EF76B-F564-4031-83E9-BE5914CA6F9A}" destId="{09579535-D1C7-45B8-91F2-310667D70229}" srcOrd="3" destOrd="0" parTransId="{B287C3DA-05B8-429F-BF70-4D4DBD378155}" sibTransId="{C41BAE41-95F3-4ED7-97F5-B950DC8F5A73}"/>
    <dgm:cxn modelId="{BAC303E1-CBE6-4732-8965-BD54BA8E8C37}" type="presOf" srcId="{E3ADA7F9-998A-4F1E-86B7-13B3BF67D925}" destId="{400E7446-218B-42D3-891B-75D487795F34}" srcOrd="0" destOrd="0" presId="urn:microsoft.com/office/officeart/2005/8/layout/vList6"/>
    <dgm:cxn modelId="{5A3378E2-A57F-4431-AE1F-625DE3D9EE27}" type="presOf" srcId="{4D61B691-833B-40F1-92F6-F48E6918687C}" destId="{02BBA0CC-5FAB-41C6-9317-7D2015FD094C}" srcOrd="0" destOrd="0" presId="urn:microsoft.com/office/officeart/2005/8/layout/vList6"/>
    <dgm:cxn modelId="{3AE5F057-076A-4CC6-9227-41375A7E6DF8}" type="presParOf" srcId="{1BF04BE6-5D4F-42B6-8EF0-BF1B718F3578}" destId="{8F5AAC47-7F0C-4437-A023-1D50D68258D1}" srcOrd="0" destOrd="0" presId="urn:microsoft.com/office/officeart/2005/8/layout/vList6"/>
    <dgm:cxn modelId="{4402531D-067F-4C5E-922A-D75ABE9C0B1E}" type="presParOf" srcId="{8F5AAC47-7F0C-4437-A023-1D50D68258D1}" destId="{32693DCA-148F-421C-9E91-A9BDE355689E}" srcOrd="0" destOrd="0" presId="urn:microsoft.com/office/officeart/2005/8/layout/vList6"/>
    <dgm:cxn modelId="{39D6BD3A-747A-4756-B61D-DB34D904AED0}" type="presParOf" srcId="{8F5AAC47-7F0C-4437-A023-1D50D68258D1}" destId="{02BBA0CC-5FAB-41C6-9317-7D2015FD094C}" srcOrd="1" destOrd="0" presId="urn:microsoft.com/office/officeart/2005/8/layout/vList6"/>
    <dgm:cxn modelId="{C6DA4756-683E-408A-8574-5A63408B21B2}" type="presParOf" srcId="{1BF04BE6-5D4F-42B6-8EF0-BF1B718F3578}" destId="{DFCEE690-2B22-4800-9FCB-0B583F046824}" srcOrd="1" destOrd="0" presId="urn:microsoft.com/office/officeart/2005/8/layout/vList6"/>
    <dgm:cxn modelId="{6C9D3A74-0FA1-4155-84A4-AF65D9199EE8}" type="presParOf" srcId="{1BF04BE6-5D4F-42B6-8EF0-BF1B718F3578}" destId="{A4F6FF6E-4117-4E4E-B5AD-16596377538D}" srcOrd="2" destOrd="0" presId="urn:microsoft.com/office/officeart/2005/8/layout/vList6"/>
    <dgm:cxn modelId="{027AD4FE-C1D2-474F-AFCF-5F0B5B0D75DF}" type="presParOf" srcId="{A4F6FF6E-4117-4E4E-B5AD-16596377538D}" destId="{400E7446-218B-42D3-891B-75D487795F34}" srcOrd="0" destOrd="0" presId="urn:microsoft.com/office/officeart/2005/8/layout/vList6"/>
    <dgm:cxn modelId="{E6AC2C2F-3228-4165-9F98-931AB9FDD86C}" type="presParOf" srcId="{A4F6FF6E-4117-4E4E-B5AD-16596377538D}" destId="{D63BAA44-6592-4B1C-BA84-321908FFCE30}" srcOrd="1" destOrd="0" presId="urn:microsoft.com/office/officeart/2005/8/layout/vList6"/>
    <dgm:cxn modelId="{98229305-9C14-4DC9-A3D0-7021BA294864}" type="presParOf" srcId="{1BF04BE6-5D4F-42B6-8EF0-BF1B718F3578}" destId="{2724336F-593E-47BE-B31D-B1B9EA598953}" srcOrd="3" destOrd="0" presId="urn:microsoft.com/office/officeart/2005/8/layout/vList6"/>
    <dgm:cxn modelId="{C04852E0-902E-4AAA-A54D-2E66FC41DE78}" type="presParOf" srcId="{1BF04BE6-5D4F-42B6-8EF0-BF1B718F3578}" destId="{A4819FEA-80C8-4277-9B1E-2573F6CDC5EF}" srcOrd="4" destOrd="0" presId="urn:microsoft.com/office/officeart/2005/8/layout/vList6"/>
    <dgm:cxn modelId="{6544F70C-077F-43D5-AEF6-8AC96E3D8FE3}" type="presParOf" srcId="{A4819FEA-80C8-4277-9B1E-2573F6CDC5EF}" destId="{87FCDF18-5767-459A-A250-730C3236D65A}" srcOrd="0" destOrd="0" presId="urn:microsoft.com/office/officeart/2005/8/layout/vList6"/>
    <dgm:cxn modelId="{BBB0A634-8ACC-4AF8-A96A-35816724A16D}" type="presParOf" srcId="{A4819FEA-80C8-4277-9B1E-2573F6CDC5EF}" destId="{27AA0807-656F-4DDC-B39F-055EC8EA3F7B}" srcOrd="1" destOrd="0" presId="urn:microsoft.com/office/officeart/2005/8/layout/vList6"/>
    <dgm:cxn modelId="{96B0C310-7605-490D-83F2-CDB346B2F009}" type="presParOf" srcId="{1BF04BE6-5D4F-42B6-8EF0-BF1B718F3578}" destId="{3A2D0AC6-9CFB-4385-9D5C-6E12216C92F5}" srcOrd="5" destOrd="0" presId="urn:microsoft.com/office/officeart/2005/8/layout/vList6"/>
    <dgm:cxn modelId="{E20009E0-2CD8-4D70-80A8-97843BEF277F}" type="presParOf" srcId="{1BF04BE6-5D4F-42B6-8EF0-BF1B718F3578}" destId="{EB1A6621-38FD-4621-889B-D4D02F951967}" srcOrd="6" destOrd="0" presId="urn:microsoft.com/office/officeart/2005/8/layout/vList6"/>
    <dgm:cxn modelId="{5493996A-5040-4EFF-8CB9-1E441CA680C0}" type="presParOf" srcId="{EB1A6621-38FD-4621-889B-D4D02F951967}" destId="{C6124299-2A89-4470-9228-B4EBDC689577}" srcOrd="0" destOrd="0" presId="urn:microsoft.com/office/officeart/2005/8/layout/vList6"/>
    <dgm:cxn modelId="{47447C27-91FC-42E7-8B8A-65852F842561}" type="presParOf" srcId="{EB1A6621-38FD-4621-889B-D4D02F951967}" destId="{6A3DA85A-5DE7-4C57-9FEE-86D8BC35BF18}" srcOrd="1" destOrd="0" presId="urn:microsoft.com/office/officeart/2005/8/layout/vList6"/>
    <dgm:cxn modelId="{97675F0F-F51F-49C9-A24B-53F3642CEDFA}" type="presParOf" srcId="{1BF04BE6-5D4F-42B6-8EF0-BF1B718F3578}" destId="{E00E4253-9D6C-4FFD-9662-9F88B76FCF2B}" srcOrd="7" destOrd="0" presId="urn:microsoft.com/office/officeart/2005/8/layout/vList6"/>
    <dgm:cxn modelId="{302BB9EC-5E75-4710-9101-50F17018B5D2}" type="presParOf" srcId="{1BF04BE6-5D4F-42B6-8EF0-BF1B718F3578}" destId="{B19BD43A-5D7A-4101-9D42-B767F29A2DBB}" srcOrd="8" destOrd="0" presId="urn:microsoft.com/office/officeart/2005/8/layout/vList6"/>
    <dgm:cxn modelId="{985250E3-2EE4-4212-BF8E-8B4D8FB29FE9}" type="presParOf" srcId="{B19BD43A-5D7A-4101-9D42-B767F29A2DBB}" destId="{18460400-BB05-4E6E-8D7F-619E8AEB8578}" srcOrd="0" destOrd="0" presId="urn:microsoft.com/office/officeart/2005/8/layout/vList6"/>
    <dgm:cxn modelId="{ED431063-916A-49AC-8000-B23417CBF825}" type="presParOf" srcId="{B19BD43A-5D7A-4101-9D42-B767F29A2DBB}" destId="{AF606192-79FA-430D-9BEA-0E09BA54C1F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BA0CC-5FAB-41C6-9317-7D2015FD094C}">
      <dsp:nvSpPr>
        <dsp:cNvPr id="0" name=""/>
        <dsp:cNvSpPr/>
      </dsp:nvSpPr>
      <dsp:spPr>
        <a:xfrm>
          <a:off x="2438995" y="126935"/>
          <a:ext cx="3654028" cy="780386"/>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a:t>55% del total de gases de efecto invernadero</a:t>
          </a:r>
        </a:p>
      </dsp:txBody>
      <dsp:txXfrm>
        <a:off x="2438995" y="224483"/>
        <a:ext cx="3361383" cy="585290"/>
      </dsp:txXfrm>
    </dsp:sp>
    <dsp:sp modelId="{32693DCA-148F-421C-9E91-A9BDE355689E}">
      <dsp:nvSpPr>
        <dsp:cNvPr id="0" name=""/>
        <dsp:cNvSpPr/>
      </dsp:nvSpPr>
      <dsp:spPr>
        <a:xfrm>
          <a:off x="2976" y="1651"/>
          <a:ext cx="2436018" cy="10309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AFOLU</a:t>
          </a:r>
        </a:p>
        <a:p>
          <a:pPr marL="0" lvl="0" indent="0" algn="ctr" defTabSz="1066800">
            <a:lnSpc>
              <a:spcPct val="90000"/>
            </a:lnSpc>
            <a:spcBef>
              <a:spcPct val="0"/>
            </a:spcBef>
            <a:spcAft>
              <a:spcPct val="35000"/>
            </a:spcAft>
            <a:buNone/>
          </a:pPr>
          <a:r>
            <a:rPr lang="es-ES" sz="800" kern="1200" dirty="0"/>
            <a:t>(Fomento a la Captura de Carbono en la Agricultura, el Sector Forestal y Cambio de Uso de Suelo)</a:t>
          </a:r>
        </a:p>
        <a:p>
          <a:pPr marL="0" lvl="0" indent="0" algn="ctr" defTabSz="1066800">
            <a:lnSpc>
              <a:spcPct val="90000"/>
            </a:lnSpc>
            <a:spcBef>
              <a:spcPct val="0"/>
            </a:spcBef>
            <a:spcAft>
              <a:spcPct val="35000"/>
            </a:spcAft>
            <a:buNone/>
          </a:pPr>
          <a:endParaRPr lang="es-ES" sz="1600" kern="1200" dirty="0"/>
        </a:p>
      </dsp:txBody>
      <dsp:txXfrm>
        <a:off x="53303" y="51978"/>
        <a:ext cx="2335364" cy="930298"/>
      </dsp:txXfrm>
    </dsp:sp>
    <dsp:sp modelId="{D63BAA44-6592-4B1C-BA84-321908FFCE30}">
      <dsp:nvSpPr>
        <dsp:cNvPr id="0" name=""/>
        <dsp:cNvSpPr/>
      </dsp:nvSpPr>
      <dsp:spPr>
        <a:xfrm>
          <a:off x="2438400" y="1101462"/>
          <a:ext cx="3657600" cy="688578"/>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a:t>11% del total de gases de efecto invernadero</a:t>
          </a:r>
        </a:p>
      </dsp:txBody>
      <dsp:txXfrm>
        <a:off x="2438400" y="1187534"/>
        <a:ext cx="3399383" cy="516434"/>
      </dsp:txXfrm>
    </dsp:sp>
    <dsp:sp modelId="{400E7446-218B-42D3-891B-75D487795F34}">
      <dsp:nvSpPr>
        <dsp:cNvPr id="0" name=""/>
        <dsp:cNvSpPr/>
      </dsp:nvSpPr>
      <dsp:spPr>
        <a:xfrm>
          <a:off x="0" y="1101462"/>
          <a:ext cx="2438400" cy="68857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s-ES" sz="1700" kern="1200" dirty="0"/>
            <a:t>Industria manufacturera y de construcción </a:t>
          </a:r>
        </a:p>
      </dsp:txBody>
      <dsp:txXfrm>
        <a:off x="33614" y="1135076"/>
        <a:ext cx="2371172" cy="621350"/>
      </dsp:txXfrm>
    </dsp:sp>
    <dsp:sp modelId="{27AA0807-656F-4DDC-B39F-055EC8EA3F7B}">
      <dsp:nvSpPr>
        <dsp:cNvPr id="0" name=""/>
        <dsp:cNvSpPr/>
      </dsp:nvSpPr>
      <dsp:spPr>
        <a:xfrm>
          <a:off x="2438400" y="1858898"/>
          <a:ext cx="3657600" cy="688578"/>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a:t>10,9% del total de gases de efecto invernadero</a:t>
          </a:r>
        </a:p>
      </dsp:txBody>
      <dsp:txXfrm>
        <a:off x="2438400" y="1944970"/>
        <a:ext cx="3399383" cy="516434"/>
      </dsp:txXfrm>
    </dsp:sp>
    <dsp:sp modelId="{87FCDF18-5767-459A-A250-730C3236D65A}">
      <dsp:nvSpPr>
        <dsp:cNvPr id="0" name=""/>
        <dsp:cNvSpPr/>
      </dsp:nvSpPr>
      <dsp:spPr>
        <a:xfrm>
          <a:off x="0" y="1858898"/>
          <a:ext cx="2438400" cy="6885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s-ES" sz="1700" kern="1200" dirty="0"/>
            <a:t>Transporte</a:t>
          </a:r>
        </a:p>
      </dsp:txBody>
      <dsp:txXfrm>
        <a:off x="33614" y="1892512"/>
        <a:ext cx="2371172" cy="621350"/>
      </dsp:txXfrm>
    </dsp:sp>
    <dsp:sp modelId="{6A3DA85A-5DE7-4C57-9FEE-86D8BC35BF18}">
      <dsp:nvSpPr>
        <dsp:cNvPr id="0" name=""/>
        <dsp:cNvSpPr/>
      </dsp:nvSpPr>
      <dsp:spPr>
        <a:xfrm>
          <a:off x="2438400" y="2616334"/>
          <a:ext cx="3657600" cy="688578"/>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a:t>9,8% del total de gases de efecto invernadero</a:t>
          </a:r>
        </a:p>
      </dsp:txBody>
      <dsp:txXfrm>
        <a:off x="2438400" y="2702406"/>
        <a:ext cx="3399383" cy="516434"/>
      </dsp:txXfrm>
    </dsp:sp>
    <dsp:sp modelId="{C6124299-2A89-4470-9228-B4EBDC689577}">
      <dsp:nvSpPr>
        <dsp:cNvPr id="0" name=""/>
        <dsp:cNvSpPr/>
      </dsp:nvSpPr>
      <dsp:spPr>
        <a:xfrm>
          <a:off x="0" y="2616334"/>
          <a:ext cx="2438400" cy="6885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s-ES" sz="1700" kern="1200" dirty="0"/>
            <a:t>Sector energético y minero</a:t>
          </a:r>
        </a:p>
      </dsp:txBody>
      <dsp:txXfrm>
        <a:off x="33614" y="2649948"/>
        <a:ext cx="2371172" cy="621350"/>
      </dsp:txXfrm>
    </dsp:sp>
    <dsp:sp modelId="{AF606192-79FA-430D-9BEA-0E09BA54C1F2}">
      <dsp:nvSpPr>
        <dsp:cNvPr id="0" name=""/>
        <dsp:cNvSpPr/>
      </dsp:nvSpPr>
      <dsp:spPr>
        <a:xfrm>
          <a:off x="2438400" y="3373770"/>
          <a:ext cx="3657600" cy="688578"/>
        </a:xfrm>
        <a:prstGeom prst="rightArrow">
          <a:avLst>
            <a:gd name="adj1" fmla="val 75000"/>
            <a:gd name="adj2" fmla="val 5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S" sz="1700" kern="1200" dirty="0"/>
            <a:t>13,8% del total de gases de efecto invernadero</a:t>
          </a:r>
        </a:p>
      </dsp:txBody>
      <dsp:txXfrm>
        <a:off x="2438400" y="3459842"/>
        <a:ext cx="3399383" cy="516434"/>
      </dsp:txXfrm>
    </dsp:sp>
    <dsp:sp modelId="{18460400-BB05-4E6E-8D7F-619E8AEB8578}">
      <dsp:nvSpPr>
        <dsp:cNvPr id="0" name=""/>
        <dsp:cNvSpPr/>
      </dsp:nvSpPr>
      <dsp:spPr>
        <a:xfrm>
          <a:off x="0" y="3373770"/>
          <a:ext cx="2438400" cy="68857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Otros sectores</a:t>
          </a:r>
        </a:p>
      </dsp:txBody>
      <dsp:txXfrm>
        <a:off x="33614" y="3407384"/>
        <a:ext cx="2371172" cy="62135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7905013-5CCE-0537-0260-019C402C90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0518EDDB-A1D8-4249-B1CE-841587C960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936AFB-83E6-48AE-B94B-3E2EF9E90F50}" type="datetimeFigureOut">
              <a:rPr lang="es-CO" smtClean="0"/>
              <a:t>21/03/2023</a:t>
            </a:fld>
            <a:endParaRPr lang="es-CO"/>
          </a:p>
        </p:txBody>
      </p:sp>
      <p:sp>
        <p:nvSpPr>
          <p:cNvPr id="4" name="Marcador de pie de página 3">
            <a:extLst>
              <a:ext uri="{FF2B5EF4-FFF2-40B4-BE49-F238E27FC236}">
                <a16:creationId xmlns:a16="http://schemas.microsoft.com/office/drawing/2014/main" id="{C893C199-0B86-4603-EB9A-3CB11A8287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548F3A38-05A1-4E83-B73F-9754CEF76B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FE80CB-40A7-44D0-86A4-E90796B2D7BF}" type="slidenum">
              <a:rPr lang="es-CO" smtClean="0"/>
              <a:t>‹Nº›</a:t>
            </a:fld>
            <a:endParaRPr lang="es-CO"/>
          </a:p>
        </p:txBody>
      </p:sp>
    </p:spTree>
    <p:extLst>
      <p:ext uri="{BB962C8B-B14F-4D97-AF65-F5344CB8AC3E}">
        <p14:creationId xmlns:p14="http://schemas.microsoft.com/office/powerpoint/2010/main" val="16866699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DAF31-8A2B-48EF-8ECE-F2F3CC5884CA}" type="datetimeFigureOut">
              <a:rPr lang="es-CO" smtClean="0"/>
              <a:t>21/03/2023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2704A-CF4B-4E29-9A5B-F4C861BD2728}" type="slidenum">
              <a:rPr lang="es-CO" smtClean="0"/>
              <a:t>‹Nº›</a:t>
            </a:fld>
            <a:endParaRPr lang="es-CO"/>
          </a:p>
        </p:txBody>
      </p:sp>
    </p:spTree>
    <p:extLst>
      <p:ext uri="{BB962C8B-B14F-4D97-AF65-F5344CB8AC3E}">
        <p14:creationId xmlns:p14="http://schemas.microsoft.com/office/powerpoint/2010/main" val="29477012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58594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EF2704A-CF4B-4E29-9A5B-F4C861BD2728}" type="slidenum">
              <a:rPr lang="es-CO" smtClean="0"/>
              <a:t>5</a:t>
            </a:fld>
            <a:endParaRPr lang="es-CO"/>
          </a:p>
        </p:txBody>
      </p:sp>
    </p:spTree>
    <p:extLst>
      <p:ext uri="{BB962C8B-B14F-4D97-AF65-F5344CB8AC3E}">
        <p14:creationId xmlns:p14="http://schemas.microsoft.com/office/powerpoint/2010/main" val="175826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71973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s-CO" dirty="0"/>
          </a:p>
        </p:txBody>
      </p:sp>
    </p:spTree>
    <p:extLst>
      <p:ext uri="{BB962C8B-B14F-4D97-AF65-F5344CB8AC3E}">
        <p14:creationId xmlns:p14="http://schemas.microsoft.com/office/powerpoint/2010/main" val="392651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08466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57468BA-64F3-4C67-A287-4362B200F684}" type="slidenum">
              <a:rPr lang="es-CO" smtClean="0"/>
              <a:t>11</a:t>
            </a:fld>
            <a:endParaRPr lang="es-CO"/>
          </a:p>
        </p:txBody>
      </p:sp>
    </p:spTree>
    <p:extLst>
      <p:ext uri="{BB962C8B-B14F-4D97-AF65-F5344CB8AC3E}">
        <p14:creationId xmlns:p14="http://schemas.microsoft.com/office/powerpoint/2010/main" val="95514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59396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 que no se mide no se gestiona</a:t>
            </a:r>
            <a:endParaRPr lang="es-CO" dirty="0"/>
          </a:p>
        </p:txBody>
      </p:sp>
      <p:sp>
        <p:nvSpPr>
          <p:cNvPr id="4" name="Marcador de número de diapositiva 3"/>
          <p:cNvSpPr>
            <a:spLocks noGrp="1"/>
          </p:cNvSpPr>
          <p:nvPr>
            <p:ph type="sldNum" sz="quarter" idx="5"/>
          </p:nvPr>
        </p:nvSpPr>
        <p:spPr/>
        <p:txBody>
          <a:bodyPr/>
          <a:lstStyle/>
          <a:p>
            <a:fld id="{8EF2704A-CF4B-4E29-9A5B-F4C861BD2728}" type="slidenum">
              <a:rPr lang="es-CO" smtClean="0"/>
              <a:t>14</a:t>
            </a:fld>
            <a:endParaRPr lang="es-CO"/>
          </a:p>
        </p:txBody>
      </p:sp>
    </p:spTree>
    <p:extLst>
      <p:ext uri="{BB962C8B-B14F-4D97-AF65-F5344CB8AC3E}">
        <p14:creationId xmlns:p14="http://schemas.microsoft.com/office/powerpoint/2010/main" val="155820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20DCECA2-9F0E-4142-A2DA-BAA617379FE7}" type="datetime1">
              <a:rPr lang="es-ES_tradnl" smtClean="0"/>
              <a:t>21/03/2023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18243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A86AA1CF-885D-4922-9ABB-11E60A5C39D1}" type="datetime1">
              <a:rPr lang="es-ES_tradnl" smtClean="0"/>
              <a:t>21/03/2023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5879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F9FE34C8-1C55-47BD-A7E9-590070CFA359}" type="datetime1">
              <a:rPr lang="es-ES_tradnl" smtClean="0"/>
              <a:t>21/03/2023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388332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pic>
        <p:nvPicPr>
          <p:cNvPr id="11" name="Imagen 10"/>
          <p:cNvPicPr>
            <a:picLocks noChangeAspect="1"/>
          </p:cNvPicPr>
          <p:nvPr userDrawn="1"/>
        </p:nvPicPr>
        <p:blipFill rotWithShape="1">
          <a:blip r:embed="rId2">
            <a:extLst>
              <a:ext uri="{28A0092B-C50C-407E-A947-70E740481C1C}">
                <a14:useLocalDpi xmlns:a14="http://schemas.microsoft.com/office/drawing/2010/main" val="0"/>
              </a:ext>
            </a:extLst>
          </a:blip>
          <a:srcRect b="17549"/>
          <a:stretch/>
        </p:blipFill>
        <p:spPr>
          <a:xfrm>
            <a:off x="2764615" y="6201658"/>
            <a:ext cx="7083425" cy="656342"/>
          </a:xfrm>
          <a:prstGeom prst="rect">
            <a:avLst/>
          </a:prstGeom>
        </p:spPr>
      </p:pic>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4943" y="5700801"/>
            <a:ext cx="2275669" cy="1001713"/>
          </a:xfrm>
          <a:prstGeom prst="rect">
            <a:avLst/>
          </a:prstGeom>
        </p:spPr>
      </p:pic>
    </p:spTree>
    <p:extLst>
      <p:ext uri="{BB962C8B-B14F-4D97-AF65-F5344CB8AC3E}">
        <p14:creationId xmlns:p14="http://schemas.microsoft.com/office/powerpoint/2010/main" val="236390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CF919B04-8965-4B97-8F17-B0833F4EA43A}" type="datetime1">
              <a:rPr lang="es-ES_tradnl" smtClean="0"/>
              <a:t>21/03/2023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87997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C4570CB-FB75-4BC6-B608-E407346E1C20}" type="datetime1">
              <a:rPr lang="es-ES_tradnl" smtClean="0"/>
              <a:t>21/03/2023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4539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86357F14-5C64-4438-B704-12B89158F8EA}" type="datetime1">
              <a:rPr lang="es-ES_tradnl" smtClean="0"/>
              <a:t>21/03/2023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57873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217AE981-F0E8-4F0B-85D2-709884DD62E9}" type="datetime1">
              <a:rPr lang="es-ES_tradnl" smtClean="0"/>
              <a:t>21/03/2023</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82685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fecha 2"/>
          <p:cNvSpPr>
            <a:spLocks noGrp="1"/>
          </p:cNvSpPr>
          <p:nvPr>
            <p:ph type="dt" sz="half" idx="10"/>
          </p:nvPr>
        </p:nvSpPr>
        <p:spPr/>
        <p:txBody>
          <a:bodyPr/>
          <a:lstStyle/>
          <a:p>
            <a:fld id="{EC717BE5-4184-4EBA-BB29-90382D2EDDE8}" type="datetime1">
              <a:rPr lang="es-ES_tradnl" smtClean="0"/>
              <a:t>21/03/2023</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50602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B275D3-F5FF-4B22-A3B1-81E1CC3422E4}" type="datetime1">
              <a:rPr lang="es-ES_tradnl" smtClean="0"/>
              <a:t>21/03/2023</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75456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46420D6-6954-4006-9AD6-B2D083BDC528}" type="datetime1">
              <a:rPr lang="es-ES_tradnl" smtClean="0"/>
              <a:t>21/03/2023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105928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96E9598-CB3C-47A1-8D7C-99BCA42D177E}" type="datetime1">
              <a:rPr lang="es-ES_tradnl" smtClean="0"/>
              <a:t>21/03/2023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81366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32CAC-DABF-460C-84D6-B90EDB08A292}" type="datetime1">
              <a:rPr lang="es-ES_tradnl" smtClean="0"/>
              <a:t>21/03/2023</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C6831-DD49-4E4F-834B-7A5FD7B89A82}" type="slidenum">
              <a:rPr lang="es-ES_tradnl" smtClean="0"/>
              <a:t>‹Nº›</a:t>
            </a:fld>
            <a:endParaRPr lang="es-ES_tradnl"/>
          </a:p>
        </p:txBody>
      </p:sp>
    </p:spTree>
    <p:extLst>
      <p:ext uri="{BB962C8B-B14F-4D97-AF65-F5344CB8AC3E}">
        <p14:creationId xmlns:p14="http://schemas.microsoft.com/office/powerpoint/2010/main" val="64536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5347681-55F8-E953-5575-24E166002B7E}"/>
              </a:ext>
            </a:extLst>
          </p:cNvPr>
          <p:cNvSpPr>
            <a:spLocks noGrp="1"/>
          </p:cNvSpPr>
          <p:nvPr>
            <p:ph type="sldNum" sz="quarter" idx="12"/>
          </p:nvPr>
        </p:nvSpPr>
        <p:spPr/>
        <p:txBody>
          <a:bodyPr/>
          <a:lstStyle/>
          <a:p>
            <a:fld id="{424C6831-DD49-4E4F-834B-7A5FD7B89A82}" type="slidenum">
              <a:rPr lang="es-ES_tradnl" smtClean="0"/>
              <a:t>1</a:t>
            </a:fld>
            <a:endParaRPr lang="es-ES_tradnl"/>
          </a:p>
        </p:txBody>
      </p:sp>
    </p:spTree>
    <p:extLst>
      <p:ext uri="{BB962C8B-B14F-4D97-AF65-F5344CB8AC3E}">
        <p14:creationId xmlns:p14="http://schemas.microsoft.com/office/powerpoint/2010/main" val="1749410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idx="12"/>
          </p:nvPr>
        </p:nvSpPr>
        <p:spPr/>
        <p:txBody>
          <a:bodyPr/>
          <a:lstStyle/>
          <a:p>
            <a:fld id="{00000000-1234-1234-1234-123412341234}" type="slidenum">
              <a:rPr lang="es-ES" smtClean="0"/>
              <a:pPr/>
              <a:t>10</a:t>
            </a:fld>
            <a:endParaRPr lang="es-ES"/>
          </a:p>
        </p:txBody>
      </p:sp>
      <p:pic>
        <p:nvPicPr>
          <p:cNvPr id="8" name="Imagen 7"/>
          <p:cNvPicPr>
            <a:picLocks noChangeAspect="1"/>
          </p:cNvPicPr>
          <p:nvPr/>
        </p:nvPicPr>
        <p:blipFill>
          <a:blip r:embed="rId2"/>
          <a:stretch>
            <a:fillRect/>
          </a:stretch>
        </p:blipFill>
        <p:spPr>
          <a:xfrm>
            <a:off x="2046515" y="1679844"/>
            <a:ext cx="7285732" cy="4712607"/>
          </a:xfrm>
          <a:prstGeom prst="rect">
            <a:avLst/>
          </a:prstGeom>
        </p:spPr>
      </p:pic>
      <p:sp>
        <p:nvSpPr>
          <p:cNvPr id="9" name="Rectángulo 8"/>
          <p:cNvSpPr/>
          <p:nvPr/>
        </p:nvSpPr>
        <p:spPr>
          <a:xfrm>
            <a:off x="2594343" y="939262"/>
            <a:ext cx="8204285" cy="646331"/>
          </a:xfrm>
          <a:prstGeom prst="rect">
            <a:avLst/>
          </a:prstGeom>
        </p:spPr>
        <p:txBody>
          <a:bodyPr wrap="square">
            <a:spAutoFit/>
          </a:bodyPr>
          <a:lstStyle/>
          <a:p>
            <a:r>
              <a:rPr lang="es-ES" b="1" dirty="0">
                <a:solidFill>
                  <a:srgbClr val="00B050"/>
                </a:solidFill>
              </a:rPr>
              <a:t>¿QUÉ EVIDENCIAS TENEMOS DE QUE REALMENTE EL CAMBIO CLIMÁTICO ESTÁ ACTUALMENTE SUCEDIENDO EN COLOMBIA?</a:t>
            </a:r>
            <a:endParaRPr lang="es-CO" b="1" dirty="0">
              <a:solidFill>
                <a:srgbClr val="00B050"/>
              </a:solidFill>
            </a:endParaRPr>
          </a:p>
        </p:txBody>
      </p:sp>
      <p:sp>
        <p:nvSpPr>
          <p:cNvPr id="11" name="Rectángulo 10"/>
          <p:cNvSpPr/>
          <p:nvPr/>
        </p:nvSpPr>
        <p:spPr>
          <a:xfrm>
            <a:off x="1665515" y="6392451"/>
            <a:ext cx="3533775" cy="338554"/>
          </a:xfrm>
          <a:prstGeom prst="rect">
            <a:avLst/>
          </a:prstGeom>
        </p:spPr>
        <p:txBody>
          <a:bodyPr wrap="square">
            <a:spAutoFit/>
          </a:bodyPr>
          <a:lstStyle/>
          <a:p>
            <a:r>
              <a:rPr lang="es-ES" sz="800" dirty="0">
                <a:latin typeface="CIDFont+F5"/>
              </a:rPr>
              <a:t>Tercera Comunicación Nacional de Colombia a la convención Marco de las Naciones Unidas Sobre Cambio Climático. 2017</a:t>
            </a:r>
            <a:endParaRPr lang="es-CO" sz="800" dirty="0"/>
          </a:p>
        </p:txBody>
      </p:sp>
    </p:spTree>
    <p:extLst>
      <p:ext uri="{BB962C8B-B14F-4D97-AF65-F5344CB8AC3E}">
        <p14:creationId xmlns:p14="http://schemas.microsoft.com/office/powerpoint/2010/main" val="203901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ARCHIVOS MASTER EIV 2016\APLICACIONES\PRESENTACIONES PPT\LOGOSIMBOLO CON SEDE BOGOTA BLANCO-01.png"/>
          <p:cNvPicPr>
            <a:picLocks noChangeAspect="1" noChangeArrowheads="1"/>
          </p:cNvPicPr>
          <p:nvPr/>
        </p:nvPicPr>
        <p:blipFill rotWithShape="1">
          <a:blip r:embed="rId3" cstate="print"/>
          <a:srcRect l="33074"/>
          <a:stretch/>
        </p:blipFill>
        <p:spPr bwMode="auto">
          <a:xfrm>
            <a:off x="8883806" y="5940020"/>
            <a:ext cx="1677863" cy="792000"/>
          </a:xfrm>
          <a:prstGeom prst="rect">
            <a:avLst/>
          </a:prstGeom>
          <a:noFill/>
        </p:spPr>
      </p:pic>
      <p:sp>
        <p:nvSpPr>
          <p:cNvPr id="2" name="CuadroTexto 1"/>
          <p:cNvSpPr txBox="1"/>
          <p:nvPr/>
        </p:nvSpPr>
        <p:spPr>
          <a:xfrm>
            <a:off x="2614141" y="136525"/>
            <a:ext cx="5604573" cy="1323439"/>
          </a:xfrm>
          <a:prstGeom prst="rect">
            <a:avLst/>
          </a:prstGeom>
          <a:noFill/>
        </p:spPr>
        <p:txBody>
          <a:bodyPr wrap="square" rtlCol="0">
            <a:spAutoFit/>
          </a:bodyPr>
          <a:lstStyle/>
          <a:p>
            <a:r>
              <a:rPr lang="es-CO" sz="4000" b="1" dirty="0">
                <a:solidFill>
                  <a:srgbClr val="00B050"/>
                </a:solidFill>
                <a:latin typeface="Arial Rounded MT Bold" panose="020F0704030504030204" pitchFamily="34" charset="0"/>
                <a:cs typeface="Arial" panose="020B0604020202020204" pitchFamily="34" charset="0"/>
              </a:rPr>
              <a:t>Cuanto podemos emitir?</a:t>
            </a:r>
          </a:p>
        </p:txBody>
      </p:sp>
      <p:pic>
        <p:nvPicPr>
          <p:cNvPr id="3" name="Imagen 2"/>
          <p:cNvPicPr>
            <a:picLocks noChangeAspect="1"/>
          </p:cNvPicPr>
          <p:nvPr/>
        </p:nvPicPr>
        <p:blipFill>
          <a:blip r:embed="rId4"/>
          <a:stretch>
            <a:fillRect/>
          </a:stretch>
        </p:blipFill>
        <p:spPr>
          <a:xfrm>
            <a:off x="228601" y="1442314"/>
            <a:ext cx="7516594" cy="3855249"/>
          </a:xfrm>
          <a:prstGeom prst="rect">
            <a:avLst/>
          </a:prstGeom>
        </p:spPr>
      </p:pic>
      <p:sp>
        <p:nvSpPr>
          <p:cNvPr id="4" name="Rectángulo 3"/>
          <p:cNvSpPr/>
          <p:nvPr/>
        </p:nvSpPr>
        <p:spPr>
          <a:xfrm>
            <a:off x="921250" y="5282689"/>
            <a:ext cx="9964464" cy="967957"/>
          </a:xfrm>
          <a:prstGeom prst="rect">
            <a:avLst/>
          </a:prstGeom>
        </p:spPr>
        <p:txBody>
          <a:bodyPr wrap="square">
            <a:spAutoFit/>
          </a:bodyPr>
          <a:lstStyle/>
          <a:p>
            <a:pPr>
              <a:lnSpc>
                <a:spcPct val="150000"/>
              </a:lnSpc>
            </a:pPr>
            <a:r>
              <a:rPr lang="es-CO" sz="2000" b="1" dirty="0">
                <a:latin typeface="+mj-lt"/>
              </a:rPr>
              <a:t>La concentración media de los GEI era de 430 ppm CO</a:t>
            </a:r>
            <a:r>
              <a:rPr lang="es-CO" sz="2000" b="1" baseline="-25000" dirty="0">
                <a:latin typeface="+mj-lt"/>
              </a:rPr>
              <a:t>2eq</a:t>
            </a:r>
            <a:r>
              <a:rPr lang="es-CO" sz="2000" b="1" dirty="0">
                <a:latin typeface="+mj-lt"/>
              </a:rPr>
              <a:t>. Para limitar el alza de temperatura global a 2ºC, esa concentración no debe superar 450 ppm CO</a:t>
            </a:r>
            <a:r>
              <a:rPr lang="es-CO" sz="2000" b="1" baseline="-25000" dirty="0">
                <a:latin typeface="+mj-lt"/>
              </a:rPr>
              <a:t>2eq </a:t>
            </a:r>
            <a:r>
              <a:rPr lang="es-CO" sz="2000" b="1" dirty="0">
                <a:latin typeface="+mj-lt"/>
              </a:rPr>
              <a:t>en 2100</a:t>
            </a:r>
            <a:r>
              <a:rPr lang="es-CO" sz="2000" b="1" dirty="0">
                <a:solidFill>
                  <a:srgbClr val="464646"/>
                </a:solidFill>
                <a:latin typeface="+mj-lt"/>
              </a:rPr>
              <a:t>.</a:t>
            </a:r>
          </a:p>
        </p:txBody>
      </p:sp>
      <p:sp>
        <p:nvSpPr>
          <p:cNvPr id="8" name="Rectángulo 7"/>
          <p:cNvSpPr/>
          <p:nvPr/>
        </p:nvSpPr>
        <p:spPr>
          <a:xfrm>
            <a:off x="8099496" y="1538770"/>
            <a:ext cx="3765407" cy="3477875"/>
          </a:xfrm>
          <a:prstGeom prst="rect">
            <a:avLst/>
          </a:prstGeom>
        </p:spPr>
        <p:txBody>
          <a:bodyPr wrap="square">
            <a:spAutoFit/>
          </a:bodyPr>
          <a:lstStyle/>
          <a:p>
            <a:pPr marL="285750" indent="-285750">
              <a:buFont typeface="Arial" panose="020B0604020202020204" pitchFamily="34" charset="0"/>
              <a:buChar char="•"/>
            </a:pPr>
            <a:r>
              <a:rPr lang="es-CO" sz="2000" dirty="0">
                <a:solidFill>
                  <a:srgbClr val="464646"/>
                </a:solidFill>
                <a:latin typeface="+mj-lt"/>
              </a:rPr>
              <a:t>El promedio global en la superficie del planeta ganó 1°C entre 1880 y 2015.</a:t>
            </a:r>
          </a:p>
          <a:p>
            <a:pPr marL="285750" indent="-285750">
              <a:buFont typeface="Arial" panose="020B0604020202020204" pitchFamily="34" charset="0"/>
              <a:buChar char="•"/>
            </a:pPr>
            <a:endParaRPr lang="es-CO" sz="2000" dirty="0">
              <a:solidFill>
                <a:srgbClr val="464646"/>
              </a:solidFill>
              <a:latin typeface="+mj-lt"/>
            </a:endParaRPr>
          </a:p>
          <a:p>
            <a:pPr marL="285750" indent="-285750">
              <a:buFont typeface="Arial" panose="020B0604020202020204" pitchFamily="34" charset="0"/>
              <a:buChar char="•"/>
            </a:pPr>
            <a:r>
              <a:rPr lang="es-CO" sz="2000" dirty="0">
                <a:solidFill>
                  <a:srgbClr val="464646"/>
                </a:solidFill>
                <a:latin typeface="+mj-lt"/>
              </a:rPr>
              <a:t>Las tres últimas décadas han sido sucesivamente las más calurosas desde 1850</a:t>
            </a:r>
          </a:p>
          <a:p>
            <a:pPr marL="285750" indent="-285750">
              <a:buFont typeface="Arial" panose="020B0604020202020204" pitchFamily="34" charset="0"/>
              <a:buChar char="•"/>
            </a:pPr>
            <a:endParaRPr lang="es-CO" sz="2000" dirty="0">
              <a:solidFill>
                <a:srgbClr val="464646"/>
              </a:solidFill>
              <a:latin typeface="+mj-lt"/>
            </a:endParaRPr>
          </a:p>
          <a:p>
            <a:pPr marL="285750" indent="-285750">
              <a:buFont typeface="Arial" panose="020B0604020202020204" pitchFamily="34" charset="0"/>
              <a:buChar char="•"/>
            </a:pPr>
            <a:r>
              <a:rPr lang="es-CO" sz="2000" dirty="0">
                <a:solidFill>
                  <a:srgbClr val="464646"/>
                </a:solidFill>
                <a:latin typeface="+mj-lt"/>
              </a:rPr>
              <a:t>La temperatura en la superficie de los océanos se elevó 0, 11°C por década entre 1971 y 2010.</a:t>
            </a:r>
          </a:p>
        </p:txBody>
      </p:sp>
      <p:sp>
        <p:nvSpPr>
          <p:cNvPr id="10" name="Marcador de número de diapositiva 9"/>
          <p:cNvSpPr>
            <a:spLocks noGrp="1"/>
          </p:cNvSpPr>
          <p:nvPr>
            <p:ph type="sldNum" idx="12"/>
          </p:nvPr>
        </p:nvSpPr>
        <p:spPr/>
        <p:txBody>
          <a:bodyPr/>
          <a:lstStyle/>
          <a:p>
            <a:fld id="{00000000-1234-1234-1234-123412341234}" type="slidenum">
              <a:rPr lang="es-ES" smtClean="0"/>
              <a:pPr/>
              <a:t>11</a:t>
            </a:fld>
            <a:endParaRPr lang="es-ES"/>
          </a:p>
        </p:txBody>
      </p:sp>
    </p:spTree>
    <p:extLst>
      <p:ext uri="{BB962C8B-B14F-4D97-AF65-F5344CB8AC3E}">
        <p14:creationId xmlns:p14="http://schemas.microsoft.com/office/powerpoint/2010/main" val="246857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idx="12"/>
          </p:nvPr>
        </p:nvSpPr>
        <p:spPr/>
        <p:txBody>
          <a:bodyPr/>
          <a:lstStyle/>
          <a:p>
            <a:fld id="{00000000-1234-1234-1234-123412341234}" type="slidenum">
              <a:rPr lang="es-ES" smtClean="0"/>
              <a:pPr/>
              <a:t>12</a:t>
            </a:fld>
            <a:endParaRPr lang="es-ES"/>
          </a:p>
        </p:txBody>
      </p:sp>
      <p:graphicFrame>
        <p:nvGraphicFramePr>
          <p:cNvPr id="8" name="Diagrama 7"/>
          <p:cNvGraphicFramePr/>
          <p:nvPr/>
        </p:nvGraphicFramePr>
        <p:xfrm>
          <a:off x="1588908" y="209998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p:cNvSpPr/>
          <p:nvPr/>
        </p:nvSpPr>
        <p:spPr>
          <a:xfrm>
            <a:off x="124908" y="1280569"/>
            <a:ext cx="7152343" cy="584775"/>
          </a:xfrm>
          <a:prstGeom prst="rect">
            <a:avLst/>
          </a:prstGeom>
        </p:spPr>
        <p:txBody>
          <a:bodyPr wrap="none">
            <a:spAutoFit/>
          </a:bodyPr>
          <a:lstStyle/>
          <a:p>
            <a:r>
              <a:rPr lang="es-ES" sz="3200" b="1" dirty="0">
                <a:solidFill>
                  <a:srgbClr val="00B050"/>
                </a:solidFill>
                <a:latin typeface="Arial Rounded MT Bold" panose="020F0704030504030204" pitchFamily="34" charset="0"/>
                <a:cs typeface="Arial" panose="020B0604020202020204" pitchFamily="34" charset="0"/>
              </a:rPr>
              <a:t>Colombia y su matriz de emisiones </a:t>
            </a:r>
            <a:endParaRPr lang="es-CO" sz="3200" b="1" dirty="0">
              <a:solidFill>
                <a:srgbClr val="00B050"/>
              </a:solidFill>
              <a:latin typeface="Arial Rounded MT Bold" panose="020F0704030504030204" pitchFamily="34" charset="0"/>
              <a:cs typeface="Arial" panose="020B0604020202020204" pitchFamily="34" charset="0"/>
            </a:endParaRPr>
          </a:p>
        </p:txBody>
      </p:sp>
      <p:sp>
        <p:nvSpPr>
          <p:cNvPr id="10" name="Rectángulo 9"/>
          <p:cNvSpPr/>
          <p:nvPr/>
        </p:nvSpPr>
        <p:spPr>
          <a:xfrm>
            <a:off x="7804298" y="5933157"/>
            <a:ext cx="1093569" cy="230832"/>
          </a:xfrm>
          <a:prstGeom prst="rect">
            <a:avLst/>
          </a:prstGeom>
        </p:spPr>
        <p:txBody>
          <a:bodyPr wrap="none">
            <a:spAutoFit/>
          </a:bodyPr>
          <a:lstStyle/>
          <a:p>
            <a:pPr lvl="0"/>
            <a:r>
              <a:rPr lang="es-ES" sz="900" dirty="0"/>
              <a:t>(</a:t>
            </a:r>
            <a:r>
              <a:rPr lang="es-ES" sz="900" dirty="0" err="1"/>
              <a:t>Ideam</a:t>
            </a:r>
            <a:r>
              <a:rPr lang="es-ES" sz="900" dirty="0"/>
              <a:t> et al., 2018)</a:t>
            </a:r>
          </a:p>
        </p:txBody>
      </p:sp>
      <p:sp>
        <p:nvSpPr>
          <p:cNvPr id="11" name="Rectángulo 10"/>
          <p:cNvSpPr/>
          <p:nvPr/>
        </p:nvSpPr>
        <p:spPr>
          <a:xfrm>
            <a:off x="8121757" y="4030793"/>
            <a:ext cx="3198627" cy="1477328"/>
          </a:xfrm>
          <a:prstGeom prst="rect">
            <a:avLst/>
          </a:prstGeom>
        </p:spPr>
        <p:txBody>
          <a:bodyPr wrap="square">
            <a:spAutoFit/>
          </a:bodyPr>
          <a:lstStyle/>
          <a:p>
            <a:pPr algn="r"/>
            <a:r>
              <a:rPr lang="es-ES" dirty="0">
                <a:latin typeface="Roboto Condensed Light"/>
              </a:rPr>
              <a:t>“Segundo reporte bienal de actualización de Colombia ante la Convención marco de las Naciones Unidas para el cambio climático” </a:t>
            </a:r>
            <a:endParaRPr lang="es-CO" dirty="0"/>
          </a:p>
        </p:txBody>
      </p:sp>
      <p:sp>
        <p:nvSpPr>
          <p:cNvPr id="12" name="CuadroTexto 11"/>
          <p:cNvSpPr txBox="1"/>
          <p:nvPr/>
        </p:nvSpPr>
        <p:spPr>
          <a:xfrm>
            <a:off x="7947384" y="2239466"/>
            <a:ext cx="2720617" cy="1477328"/>
          </a:xfrm>
          <a:prstGeom prst="rect">
            <a:avLst/>
          </a:prstGeom>
          <a:noFill/>
          <a:ln w="19050">
            <a:solidFill>
              <a:srgbClr val="FF0000"/>
            </a:solidFill>
          </a:ln>
        </p:spPr>
        <p:txBody>
          <a:bodyPr wrap="square" rtlCol="0">
            <a:spAutoFit/>
          </a:bodyPr>
          <a:lstStyle/>
          <a:p>
            <a:r>
              <a:rPr lang="es-CO" dirty="0"/>
              <a:t>Ganadería aporta más del 25 %</a:t>
            </a:r>
          </a:p>
          <a:p>
            <a:r>
              <a:rPr lang="es-CO" dirty="0"/>
              <a:t>Deforestación (degradación de bosques y pastizales): 28,2%</a:t>
            </a:r>
          </a:p>
        </p:txBody>
      </p:sp>
      <p:sp>
        <p:nvSpPr>
          <p:cNvPr id="13" name="Abrir llave 12"/>
          <p:cNvSpPr/>
          <p:nvPr/>
        </p:nvSpPr>
        <p:spPr>
          <a:xfrm>
            <a:off x="7726573" y="2151598"/>
            <a:ext cx="155448" cy="9144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89610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112BCC3-CCBE-69C1-1B44-7FE8865977B0}"/>
              </a:ext>
            </a:extLst>
          </p:cNvPr>
          <p:cNvSpPr txBox="1"/>
          <p:nvPr/>
        </p:nvSpPr>
        <p:spPr>
          <a:xfrm>
            <a:off x="70922" y="1424202"/>
            <a:ext cx="3873044" cy="830997"/>
          </a:xfrm>
          <a:prstGeom prst="rect">
            <a:avLst/>
          </a:prstGeom>
          <a:noFill/>
        </p:spPr>
        <p:txBody>
          <a:bodyPr wrap="square" rtlCol="0">
            <a:spAutoFit/>
          </a:bodyPr>
          <a:lstStyle/>
          <a:p>
            <a:pPr algn="just"/>
            <a:r>
              <a:rPr lang="es-ES" sz="1600" dirty="0">
                <a:solidFill>
                  <a:schemeClr val="tx1">
                    <a:lumMod val="65000"/>
                    <a:lumOff val="35000"/>
                  </a:schemeClr>
                </a:solidFill>
                <a:latin typeface="Century Gothic" panose="020B0502020202020204" pitchFamily="34" charset="0"/>
              </a:rPr>
              <a:t>Un colombiano emite en promedio 4 toneladas de Dióxido de Carbono equivalente</a:t>
            </a:r>
            <a:endParaRPr lang="es-CO" sz="1600" dirty="0">
              <a:solidFill>
                <a:schemeClr val="tx1">
                  <a:lumMod val="65000"/>
                  <a:lumOff val="35000"/>
                </a:schemeClr>
              </a:solidFill>
              <a:latin typeface="Century Gothic" panose="020B0502020202020204" pitchFamily="34" charset="0"/>
            </a:endParaRPr>
          </a:p>
        </p:txBody>
      </p:sp>
      <p:sp>
        <p:nvSpPr>
          <p:cNvPr id="6" name="Rectángulo 5">
            <a:extLst>
              <a:ext uri="{FF2B5EF4-FFF2-40B4-BE49-F238E27FC236}">
                <a16:creationId xmlns:a16="http://schemas.microsoft.com/office/drawing/2014/main" id="{EA02FEE7-6997-FA72-4B47-F427AC38B13F}"/>
              </a:ext>
            </a:extLst>
          </p:cNvPr>
          <p:cNvSpPr/>
          <p:nvPr/>
        </p:nvSpPr>
        <p:spPr>
          <a:xfrm>
            <a:off x="198330" y="2392017"/>
            <a:ext cx="3459161" cy="461665"/>
          </a:xfrm>
          <a:prstGeom prst="rect">
            <a:avLst/>
          </a:prstGeom>
        </p:spPr>
        <p:txBody>
          <a:bodyPr wrap="square">
            <a:spAutoFit/>
          </a:bodyPr>
          <a:lstStyle/>
          <a:p>
            <a:r>
              <a:rPr lang="es-CO" sz="600" dirty="0"/>
              <a:t>https://www.andesco.org.co/en/2019/07/18/conozca-cual-es-la-huella-de-carbono-que-puede-generar-una-persona-al-ano/#:~:text=En%20promedio%2C%20de%20acuerdo%20con,que%20maneja%20durante%2015.000%20kil%C3%B3metros.</a:t>
            </a:r>
          </a:p>
        </p:txBody>
      </p:sp>
      <p:sp>
        <p:nvSpPr>
          <p:cNvPr id="7" name="Rectángulo 6">
            <a:extLst>
              <a:ext uri="{FF2B5EF4-FFF2-40B4-BE49-F238E27FC236}">
                <a16:creationId xmlns:a16="http://schemas.microsoft.com/office/drawing/2014/main" id="{1B14FB78-68C6-835E-E278-58D00A8CC9BD}"/>
              </a:ext>
            </a:extLst>
          </p:cNvPr>
          <p:cNvSpPr/>
          <p:nvPr/>
        </p:nvSpPr>
        <p:spPr>
          <a:xfrm>
            <a:off x="4012396" y="1369601"/>
            <a:ext cx="3929868" cy="2616101"/>
          </a:xfrm>
          <a:prstGeom prst="rect">
            <a:avLst/>
          </a:prstGeom>
        </p:spPr>
        <p:txBody>
          <a:bodyPr wrap="square">
            <a:spAutoFit/>
          </a:bodyPr>
          <a:lstStyle/>
          <a:p>
            <a:pPr algn="just"/>
            <a:r>
              <a:rPr lang="es-ES" sz="1600" dirty="0">
                <a:solidFill>
                  <a:schemeClr val="tx1">
                    <a:lumMod val="65000"/>
                    <a:lumOff val="35000"/>
                  </a:schemeClr>
                </a:solidFill>
                <a:latin typeface="Century Gothic" panose="020B0502020202020204" pitchFamily="34" charset="0"/>
              </a:rPr>
              <a:t>En el Acuerdo de París, nuestro país se comprometió a:</a:t>
            </a:r>
          </a:p>
          <a:p>
            <a:pPr marL="285750" indent="-285750" algn="just">
              <a:buFont typeface="Arial" panose="020B0604020202020204" pitchFamily="34" charset="0"/>
              <a:buChar char="•"/>
            </a:pPr>
            <a:r>
              <a:rPr lang="es-ES" sz="1600" dirty="0">
                <a:solidFill>
                  <a:schemeClr val="tx1">
                    <a:lumMod val="65000"/>
                    <a:lumOff val="35000"/>
                  </a:schemeClr>
                </a:solidFill>
                <a:latin typeface="Century Gothic" panose="020B0502020202020204" pitchFamily="34" charset="0"/>
              </a:rPr>
              <a:t>Reducir el 20% de sus emisiones de Gases de Efecto Invernadero (GEI) para 2030.</a:t>
            </a:r>
          </a:p>
          <a:p>
            <a:pPr marL="285750" indent="-285750" algn="just">
              <a:buFont typeface="Arial" panose="020B0604020202020204" pitchFamily="34" charset="0"/>
              <a:buChar char="•"/>
            </a:pPr>
            <a:r>
              <a:rPr lang="es-ES" sz="1600" dirty="0">
                <a:solidFill>
                  <a:schemeClr val="tx1">
                    <a:lumMod val="65000"/>
                    <a:lumOff val="35000"/>
                  </a:schemeClr>
                </a:solidFill>
                <a:latin typeface="Century Gothic" panose="020B0502020202020204" pitchFamily="34" charset="0"/>
              </a:rPr>
              <a:t>Aumentar la reducción de sus emisiones de GEI a un 30% si recibe apoyo internacional</a:t>
            </a:r>
          </a:p>
          <a:p>
            <a:pPr algn="just"/>
            <a:br>
              <a:rPr lang="es-ES" dirty="0">
                <a:solidFill>
                  <a:schemeClr val="tx1">
                    <a:lumMod val="65000"/>
                    <a:lumOff val="35000"/>
                  </a:schemeClr>
                </a:solidFill>
                <a:latin typeface="Century Gothic" panose="020B0502020202020204" pitchFamily="34" charset="0"/>
              </a:rPr>
            </a:br>
            <a:endParaRPr lang="es-CO" dirty="0">
              <a:solidFill>
                <a:schemeClr val="tx1">
                  <a:lumMod val="65000"/>
                  <a:lumOff val="35000"/>
                </a:schemeClr>
              </a:solidFill>
              <a:latin typeface="Century Gothic" panose="020B0502020202020204" pitchFamily="34" charset="0"/>
            </a:endParaRPr>
          </a:p>
        </p:txBody>
      </p:sp>
      <p:sp>
        <p:nvSpPr>
          <p:cNvPr id="8" name="CuadroTexto 7">
            <a:extLst>
              <a:ext uri="{FF2B5EF4-FFF2-40B4-BE49-F238E27FC236}">
                <a16:creationId xmlns:a16="http://schemas.microsoft.com/office/drawing/2014/main" id="{8B0D081E-294E-CC3D-487B-206C76B8A477}"/>
              </a:ext>
            </a:extLst>
          </p:cNvPr>
          <p:cNvSpPr txBox="1"/>
          <p:nvPr/>
        </p:nvSpPr>
        <p:spPr>
          <a:xfrm>
            <a:off x="8157479" y="1369601"/>
            <a:ext cx="4020423" cy="1077218"/>
          </a:xfrm>
          <a:prstGeom prst="rect">
            <a:avLst/>
          </a:prstGeom>
          <a:noFill/>
        </p:spPr>
        <p:txBody>
          <a:bodyPr wrap="square" rtlCol="0">
            <a:spAutoFit/>
          </a:bodyPr>
          <a:lstStyle/>
          <a:p>
            <a:pPr algn="just"/>
            <a:r>
              <a:rPr lang="es-ES" sz="1600" dirty="0">
                <a:solidFill>
                  <a:schemeClr val="tx1">
                    <a:lumMod val="65000"/>
                    <a:lumOff val="35000"/>
                  </a:schemeClr>
                </a:solidFill>
                <a:latin typeface="Century Gothic" panose="020B0502020202020204" pitchFamily="34" charset="0"/>
              </a:rPr>
              <a:t>Colombia a pesar de no ser un gran generador se encuentra entre los 20 países más vulnerables a los efectos del Cambio climático</a:t>
            </a:r>
            <a:endParaRPr lang="es-CO" sz="1600" dirty="0">
              <a:solidFill>
                <a:schemeClr val="tx1">
                  <a:lumMod val="65000"/>
                  <a:lumOff val="35000"/>
                </a:schemeClr>
              </a:solidFill>
              <a:latin typeface="Century Gothic" panose="020B0502020202020204" pitchFamily="34" charset="0"/>
            </a:endParaRPr>
          </a:p>
        </p:txBody>
      </p:sp>
      <p:sp>
        <p:nvSpPr>
          <p:cNvPr id="9" name="Rectángulo 8">
            <a:extLst>
              <a:ext uri="{FF2B5EF4-FFF2-40B4-BE49-F238E27FC236}">
                <a16:creationId xmlns:a16="http://schemas.microsoft.com/office/drawing/2014/main" id="{628633D1-7AFB-A332-EFE5-2D8068A1EE37}"/>
              </a:ext>
            </a:extLst>
          </p:cNvPr>
          <p:cNvSpPr/>
          <p:nvPr/>
        </p:nvSpPr>
        <p:spPr>
          <a:xfrm>
            <a:off x="8341711" y="2622850"/>
            <a:ext cx="3432275" cy="184666"/>
          </a:xfrm>
          <a:prstGeom prst="rect">
            <a:avLst/>
          </a:prstGeom>
        </p:spPr>
        <p:txBody>
          <a:bodyPr wrap="square">
            <a:spAutoFit/>
          </a:bodyPr>
          <a:lstStyle/>
          <a:p>
            <a:r>
              <a:rPr lang="es-CO" sz="600" dirty="0"/>
              <a:t>https://www.portafolio.co/tendencias/colombia-vulnerable-al-cambio-climatico-515347</a:t>
            </a:r>
          </a:p>
        </p:txBody>
      </p:sp>
      <p:pic>
        <p:nvPicPr>
          <p:cNvPr id="10" name="Imagen 9">
            <a:extLst>
              <a:ext uri="{FF2B5EF4-FFF2-40B4-BE49-F238E27FC236}">
                <a16:creationId xmlns:a16="http://schemas.microsoft.com/office/drawing/2014/main" id="{C349B488-FFC4-FC5C-38FA-A1DC7246B43A}"/>
              </a:ext>
            </a:extLst>
          </p:cNvPr>
          <p:cNvPicPr>
            <a:picLocks noChangeAspect="1"/>
          </p:cNvPicPr>
          <p:nvPr/>
        </p:nvPicPr>
        <p:blipFill rotWithShape="1">
          <a:blip r:embed="rId2"/>
          <a:srcRect l="62826" t="24430" r="14022" b="50976"/>
          <a:stretch/>
        </p:blipFill>
        <p:spPr>
          <a:xfrm>
            <a:off x="161149" y="2853682"/>
            <a:ext cx="3617677" cy="2160556"/>
          </a:xfrm>
          <a:prstGeom prst="rect">
            <a:avLst/>
          </a:prstGeom>
        </p:spPr>
      </p:pic>
      <p:pic>
        <p:nvPicPr>
          <p:cNvPr id="11" name="Imagen 10">
            <a:extLst>
              <a:ext uri="{FF2B5EF4-FFF2-40B4-BE49-F238E27FC236}">
                <a16:creationId xmlns:a16="http://schemas.microsoft.com/office/drawing/2014/main" id="{F6422F81-5F89-4256-AD8C-8A21BD9D238D}"/>
              </a:ext>
            </a:extLst>
          </p:cNvPr>
          <p:cNvPicPr>
            <a:picLocks noChangeAspect="1"/>
          </p:cNvPicPr>
          <p:nvPr/>
        </p:nvPicPr>
        <p:blipFill>
          <a:blip r:embed="rId3"/>
          <a:stretch>
            <a:fillRect/>
          </a:stretch>
        </p:blipFill>
        <p:spPr>
          <a:xfrm>
            <a:off x="3727767" y="3845779"/>
            <a:ext cx="1856302" cy="2997925"/>
          </a:xfrm>
          <a:prstGeom prst="rect">
            <a:avLst/>
          </a:prstGeom>
        </p:spPr>
      </p:pic>
      <p:pic>
        <p:nvPicPr>
          <p:cNvPr id="12" name="Imagen 11">
            <a:extLst>
              <a:ext uri="{FF2B5EF4-FFF2-40B4-BE49-F238E27FC236}">
                <a16:creationId xmlns:a16="http://schemas.microsoft.com/office/drawing/2014/main" id="{C369D8FD-18EF-C69D-5506-787FBC87A865}"/>
              </a:ext>
            </a:extLst>
          </p:cNvPr>
          <p:cNvPicPr>
            <a:picLocks noChangeAspect="1"/>
          </p:cNvPicPr>
          <p:nvPr/>
        </p:nvPicPr>
        <p:blipFill>
          <a:blip r:embed="rId4"/>
          <a:stretch>
            <a:fillRect/>
          </a:stretch>
        </p:blipFill>
        <p:spPr>
          <a:xfrm>
            <a:off x="8175834" y="2820259"/>
            <a:ext cx="2164315" cy="1440253"/>
          </a:xfrm>
          <a:prstGeom prst="rect">
            <a:avLst/>
          </a:prstGeom>
        </p:spPr>
      </p:pic>
      <p:pic>
        <p:nvPicPr>
          <p:cNvPr id="13" name="Imagen 12">
            <a:extLst>
              <a:ext uri="{FF2B5EF4-FFF2-40B4-BE49-F238E27FC236}">
                <a16:creationId xmlns:a16="http://schemas.microsoft.com/office/drawing/2014/main" id="{8757D3BB-FD62-BB19-6813-9CAD229E47BA}"/>
              </a:ext>
            </a:extLst>
          </p:cNvPr>
          <p:cNvPicPr>
            <a:picLocks noChangeAspect="1"/>
          </p:cNvPicPr>
          <p:nvPr/>
        </p:nvPicPr>
        <p:blipFill>
          <a:blip r:embed="rId5"/>
          <a:stretch>
            <a:fillRect/>
          </a:stretch>
        </p:blipFill>
        <p:spPr>
          <a:xfrm flipH="1">
            <a:off x="5458840" y="3793307"/>
            <a:ext cx="2596209" cy="1464262"/>
          </a:xfrm>
          <a:prstGeom prst="rect">
            <a:avLst/>
          </a:prstGeom>
        </p:spPr>
      </p:pic>
      <p:pic>
        <p:nvPicPr>
          <p:cNvPr id="14" name="Imagen 13">
            <a:extLst>
              <a:ext uri="{FF2B5EF4-FFF2-40B4-BE49-F238E27FC236}">
                <a16:creationId xmlns:a16="http://schemas.microsoft.com/office/drawing/2014/main" id="{6E48E457-7117-CEEC-9DAC-4068F171F256}"/>
              </a:ext>
            </a:extLst>
          </p:cNvPr>
          <p:cNvPicPr>
            <a:picLocks noChangeAspect="1"/>
          </p:cNvPicPr>
          <p:nvPr/>
        </p:nvPicPr>
        <p:blipFill>
          <a:blip r:embed="rId6"/>
          <a:stretch>
            <a:fillRect/>
          </a:stretch>
        </p:blipFill>
        <p:spPr>
          <a:xfrm>
            <a:off x="8175834" y="4238415"/>
            <a:ext cx="2164315" cy="1440253"/>
          </a:xfrm>
          <a:prstGeom prst="rect">
            <a:avLst/>
          </a:prstGeom>
        </p:spPr>
      </p:pic>
      <p:pic>
        <p:nvPicPr>
          <p:cNvPr id="15" name="Imagen 14">
            <a:extLst>
              <a:ext uri="{FF2B5EF4-FFF2-40B4-BE49-F238E27FC236}">
                <a16:creationId xmlns:a16="http://schemas.microsoft.com/office/drawing/2014/main" id="{B94ACCC1-F580-6D5F-8D07-37DC53C79D3D}"/>
              </a:ext>
            </a:extLst>
          </p:cNvPr>
          <p:cNvPicPr>
            <a:picLocks noChangeAspect="1"/>
          </p:cNvPicPr>
          <p:nvPr/>
        </p:nvPicPr>
        <p:blipFill>
          <a:blip r:embed="rId7"/>
          <a:stretch>
            <a:fillRect/>
          </a:stretch>
        </p:blipFill>
        <p:spPr>
          <a:xfrm>
            <a:off x="10340149" y="2807516"/>
            <a:ext cx="1851851" cy="1429913"/>
          </a:xfrm>
          <a:prstGeom prst="rect">
            <a:avLst/>
          </a:prstGeom>
        </p:spPr>
      </p:pic>
      <p:pic>
        <p:nvPicPr>
          <p:cNvPr id="16" name="Imagen 15">
            <a:extLst>
              <a:ext uri="{FF2B5EF4-FFF2-40B4-BE49-F238E27FC236}">
                <a16:creationId xmlns:a16="http://schemas.microsoft.com/office/drawing/2014/main" id="{15E1A31B-2D9D-1D34-1B97-13047CF89BE0}"/>
              </a:ext>
            </a:extLst>
          </p:cNvPr>
          <p:cNvPicPr>
            <a:picLocks noChangeAspect="1"/>
          </p:cNvPicPr>
          <p:nvPr/>
        </p:nvPicPr>
        <p:blipFill>
          <a:blip r:embed="rId8"/>
          <a:stretch>
            <a:fillRect/>
          </a:stretch>
        </p:blipFill>
        <p:spPr>
          <a:xfrm>
            <a:off x="10342289" y="4225671"/>
            <a:ext cx="1849711" cy="1985949"/>
          </a:xfrm>
          <a:prstGeom prst="rect">
            <a:avLst/>
          </a:prstGeom>
        </p:spPr>
      </p:pic>
      <p:pic>
        <p:nvPicPr>
          <p:cNvPr id="17" name="Imagen 16">
            <a:extLst>
              <a:ext uri="{FF2B5EF4-FFF2-40B4-BE49-F238E27FC236}">
                <a16:creationId xmlns:a16="http://schemas.microsoft.com/office/drawing/2014/main" id="{F8E7C609-C7B1-909B-8547-62CEAAF4A0D5}"/>
              </a:ext>
            </a:extLst>
          </p:cNvPr>
          <p:cNvPicPr>
            <a:picLocks noChangeAspect="1"/>
          </p:cNvPicPr>
          <p:nvPr/>
        </p:nvPicPr>
        <p:blipFill>
          <a:blip r:embed="rId9"/>
          <a:stretch>
            <a:fillRect/>
          </a:stretch>
        </p:blipFill>
        <p:spPr>
          <a:xfrm>
            <a:off x="648233" y="4869833"/>
            <a:ext cx="2343150" cy="1952625"/>
          </a:xfrm>
          <a:prstGeom prst="rect">
            <a:avLst/>
          </a:prstGeom>
        </p:spPr>
      </p:pic>
      <p:pic>
        <p:nvPicPr>
          <p:cNvPr id="18" name="Imagen 17">
            <a:extLst>
              <a:ext uri="{FF2B5EF4-FFF2-40B4-BE49-F238E27FC236}">
                <a16:creationId xmlns:a16="http://schemas.microsoft.com/office/drawing/2014/main" id="{2EF0FCFD-7340-D7A6-56C6-949C3F5E715E}"/>
              </a:ext>
            </a:extLst>
          </p:cNvPr>
          <p:cNvPicPr>
            <a:picLocks noChangeAspect="1"/>
          </p:cNvPicPr>
          <p:nvPr/>
        </p:nvPicPr>
        <p:blipFill rotWithShape="1">
          <a:blip r:embed="rId10"/>
          <a:srcRect t="17907"/>
          <a:stretch/>
        </p:blipFill>
        <p:spPr>
          <a:xfrm>
            <a:off x="8173693" y="5661258"/>
            <a:ext cx="2166455" cy="1217480"/>
          </a:xfrm>
          <a:prstGeom prst="rect">
            <a:avLst/>
          </a:prstGeom>
        </p:spPr>
      </p:pic>
      <p:sp>
        <p:nvSpPr>
          <p:cNvPr id="20" name="Marcador de número de diapositiva 19">
            <a:extLst>
              <a:ext uri="{FF2B5EF4-FFF2-40B4-BE49-F238E27FC236}">
                <a16:creationId xmlns:a16="http://schemas.microsoft.com/office/drawing/2014/main" id="{62AF06AF-AFC3-18DC-EDFA-EC425354EA67}"/>
              </a:ext>
            </a:extLst>
          </p:cNvPr>
          <p:cNvSpPr>
            <a:spLocks noGrp="1"/>
          </p:cNvSpPr>
          <p:nvPr>
            <p:ph type="sldNum" sz="quarter" idx="12"/>
          </p:nvPr>
        </p:nvSpPr>
        <p:spPr/>
        <p:txBody>
          <a:bodyPr/>
          <a:lstStyle/>
          <a:p>
            <a:fld id="{424C6831-DD49-4E4F-834B-7A5FD7B89A82}" type="slidenum">
              <a:rPr lang="es-ES_tradnl" smtClean="0"/>
              <a:t>13</a:t>
            </a:fld>
            <a:endParaRPr lang="es-ES_tradnl"/>
          </a:p>
        </p:txBody>
      </p:sp>
    </p:spTree>
    <p:extLst>
      <p:ext uri="{BB962C8B-B14F-4D97-AF65-F5344CB8AC3E}">
        <p14:creationId xmlns:p14="http://schemas.microsoft.com/office/powerpoint/2010/main" val="3802959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6B26789-EE60-7BEE-9CBE-82C630514BA9}"/>
              </a:ext>
            </a:extLst>
          </p:cNvPr>
          <p:cNvSpPr>
            <a:spLocks noGrp="1"/>
          </p:cNvSpPr>
          <p:nvPr>
            <p:ph type="title"/>
          </p:nvPr>
        </p:nvSpPr>
        <p:spPr>
          <a:xfrm>
            <a:off x="424543" y="1083583"/>
            <a:ext cx="11571514" cy="1325563"/>
          </a:xfrm>
        </p:spPr>
        <p:txBody>
          <a:bodyPr/>
          <a:lstStyle/>
          <a:p>
            <a:r>
              <a:rPr lang="es-ES" sz="4000" b="1" dirty="0">
                <a:solidFill>
                  <a:srgbClr val="00B050"/>
                </a:solidFill>
                <a:latin typeface="Arial Rounded MT Bold" panose="020F0704030504030204" pitchFamily="34" charset="0"/>
                <a:ea typeface="+mn-ea"/>
                <a:cs typeface="Arial" panose="020B0604020202020204" pitchFamily="34" charset="0"/>
              </a:rPr>
              <a:t>Estimación de la HC en la UNAL Sede Medellín </a:t>
            </a:r>
            <a:r>
              <a:rPr lang="es-ES" sz="2400" b="1" dirty="0">
                <a:solidFill>
                  <a:srgbClr val="92D050"/>
                </a:solidFill>
              </a:rPr>
              <a:t>(año 2019)</a:t>
            </a:r>
            <a:endParaRPr lang="es-CO" sz="2400" b="1" dirty="0">
              <a:solidFill>
                <a:srgbClr val="92D050"/>
              </a:solidFill>
            </a:endParaRPr>
          </a:p>
        </p:txBody>
      </p:sp>
      <p:pic>
        <p:nvPicPr>
          <p:cNvPr id="8" name="Imagen 7">
            <a:extLst>
              <a:ext uri="{FF2B5EF4-FFF2-40B4-BE49-F238E27FC236}">
                <a16:creationId xmlns:a16="http://schemas.microsoft.com/office/drawing/2014/main" id="{30EA1B11-53E9-B7CB-CC41-CF624E271C8F}"/>
              </a:ext>
            </a:extLst>
          </p:cNvPr>
          <p:cNvPicPr>
            <a:picLocks noChangeAspect="1"/>
          </p:cNvPicPr>
          <p:nvPr/>
        </p:nvPicPr>
        <p:blipFill>
          <a:blip r:embed="rId3"/>
          <a:stretch>
            <a:fillRect/>
          </a:stretch>
        </p:blipFill>
        <p:spPr>
          <a:xfrm>
            <a:off x="1959428" y="1973717"/>
            <a:ext cx="8501744" cy="4754037"/>
          </a:xfrm>
          <a:prstGeom prst="rect">
            <a:avLst/>
          </a:prstGeom>
        </p:spPr>
      </p:pic>
      <p:sp>
        <p:nvSpPr>
          <p:cNvPr id="10" name="Marcador de número de diapositiva 9">
            <a:extLst>
              <a:ext uri="{FF2B5EF4-FFF2-40B4-BE49-F238E27FC236}">
                <a16:creationId xmlns:a16="http://schemas.microsoft.com/office/drawing/2014/main" id="{4EC76C0A-051C-0BB6-EF08-4A9BAC656344}"/>
              </a:ext>
            </a:extLst>
          </p:cNvPr>
          <p:cNvSpPr>
            <a:spLocks noGrp="1"/>
          </p:cNvSpPr>
          <p:nvPr>
            <p:ph type="sldNum" sz="quarter" idx="12"/>
          </p:nvPr>
        </p:nvSpPr>
        <p:spPr/>
        <p:txBody>
          <a:bodyPr/>
          <a:lstStyle/>
          <a:p>
            <a:fld id="{424C6831-DD49-4E4F-834B-7A5FD7B89A82}" type="slidenum">
              <a:rPr lang="es-ES_tradnl" smtClean="0"/>
              <a:t>14</a:t>
            </a:fld>
            <a:endParaRPr lang="es-ES_tradnl"/>
          </a:p>
        </p:txBody>
      </p:sp>
    </p:spTree>
    <p:extLst>
      <p:ext uri="{BB962C8B-B14F-4D97-AF65-F5344CB8AC3E}">
        <p14:creationId xmlns:p14="http://schemas.microsoft.com/office/powerpoint/2010/main" val="124111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894905" y="1124745"/>
            <a:ext cx="8258175" cy="1019175"/>
          </a:xfrm>
          <a:prstGeom prst="rect">
            <a:avLst/>
          </a:prstGeom>
        </p:spPr>
      </p:pic>
      <p:pic>
        <p:nvPicPr>
          <p:cNvPr id="8" name="Imagen 7"/>
          <p:cNvPicPr>
            <a:picLocks noChangeAspect="1"/>
          </p:cNvPicPr>
          <p:nvPr/>
        </p:nvPicPr>
        <p:blipFill>
          <a:blip r:embed="rId3"/>
          <a:stretch>
            <a:fillRect/>
          </a:stretch>
        </p:blipFill>
        <p:spPr>
          <a:xfrm>
            <a:off x="1541098" y="2143919"/>
            <a:ext cx="9126902" cy="4068000"/>
          </a:xfrm>
          <a:prstGeom prst="rect">
            <a:avLst/>
          </a:prstGeom>
        </p:spPr>
      </p:pic>
      <p:sp>
        <p:nvSpPr>
          <p:cNvPr id="9" name="Rectángulo 8"/>
          <p:cNvSpPr/>
          <p:nvPr/>
        </p:nvSpPr>
        <p:spPr>
          <a:xfrm>
            <a:off x="1659585" y="2143919"/>
            <a:ext cx="1224136" cy="258122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2866953" y="2143919"/>
            <a:ext cx="2177008" cy="258122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p:cNvSpPr/>
          <p:nvPr/>
        </p:nvSpPr>
        <p:spPr>
          <a:xfrm>
            <a:off x="5043961" y="2143919"/>
            <a:ext cx="3312368" cy="258122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p:cNvSpPr/>
          <p:nvPr/>
        </p:nvSpPr>
        <p:spPr>
          <a:xfrm>
            <a:off x="8335262" y="2143919"/>
            <a:ext cx="1317211" cy="1717129"/>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p:cNvSpPr/>
          <p:nvPr/>
        </p:nvSpPr>
        <p:spPr>
          <a:xfrm>
            <a:off x="8351299" y="4021658"/>
            <a:ext cx="2344782" cy="2143646"/>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CuadroTexto 13"/>
          <p:cNvSpPr txBox="1"/>
          <p:nvPr/>
        </p:nvSpPr>
        <p:spPr>
          <a:xfrm>
            <a:off x="251520" y="5093481"/>
            <a:ext cx="5472608" cy="1200329"/>
          </a:xfrm>
          <a:prstGeom prst="rect">
            <a:avLst/>
          </a:prstGeom>
          <a:noFill/>
        </p:spPr>
        <p:txBody>
          <a:bodyPr wrap="square" rtlCol="0">
            <a:spAutoFit/>
          </a:bodyPr>
          <a:lstStyle/>
          <a:p>
            <a:r>
              <a:rPr lang="es-CO" dirty="0"/>
              <a:t>la sistemática de cálculo y la forma de desarrollar cada paso difiere en función de si se realiza la huella</a:t>
            </a:r>
          </a:p>
          <a:p>
            <a:r>
              <a:rPr lang="es-CO" dirty="0"/>
              <a:t>de carbono de un </a:t>
            </a:r>
            <a:r>
              <a:rPr lang="es-CO" b="1" dirty="0">
                <a:solidFill>
                  <a:srgbClr val="FF0000"/>
                </a:solidFill>
              </a:rPr>
              <a:t>producto</a:t>
            </a:r>
            <a:r>
              <a:rPr lang="es-CO" dirty="0"/>
              <a:t> o </a:t>
            </a:r>
            <a:r>
              <a:rPr lang="es-CO" b="1" dirty="0">
                <a:solidFill>
                  <a:srgbClr val="FF0000"/>
                </a:solidFill>
              </a:rPr>
              <a:t>servicio</a:t>
            </a:r>
            <a:r>
              <a:rPr lang="es-CO" dirty="0"/>
              <a:t>, o de una </a:t>
            </a:r>
            <a:r>
              <a:rPr lang="es-CO" b="1" dirty="0">
                <a:solidFill>
                  <a:srgbClr val="FF0000"/>
                </a:solidFill>
              </a:rPr>
              <a:t>organización</a:t>
            </a:r>
            <a:r>
              <a:rPr lang="es-CO" dirty="0"/>
              <a:t>.</a:t>
            </a:r>
          </a:p>
        </p:txBody>
      </p:sp>
    </p:spTree>
    <p:extLst>
      <p:ext uri="{BB962C8B-B14F-4D97-AF65-F5344CB8AC3E}">
        <p14:creationId xmlns:p14="http://schemas.microsoft.com/office/powerpoint/2010/main" val="160577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3E00085-F838-C97F-CFD4-885790493702}"/>
              </a:ext>
            </a:extLst>
          </p:cNvPr>
          <p:cNvPicPr>
            <a:picLocks noChangeAspect="1"/>
          </p:cNvPicPr>
          <p:nvPr/>
        </p:nvPicPr>
        <p:blipFill>
          <a:blip r:embed="rId2"/>
          <a:stretch>
            <a:fillRect/>
          </a:stretch>
        </p:blipFill>
        <p:spPr>
          <a:xfrm>
            <a:off x="1061876" y="1812367"/>
            <a:ext cx="7967824" cy="4283632"/>
          </a:xfrm>
          <a:prstGeom prst="rect">
            <a:avLst/>
          </a:prstGeom>
        </p:spPr>
      </p:pic>
      <p:sp>
        <p:nvSpPr>
          <p:cNvPr id="9" name="Título 5">
            <a:extLst>
              <a:ext uri="{FF2B5EF4-FFF2-40B4-BE49-F238E27FC236}">
                <a16:creationId xmlns:a16="http://schemas.microsoft.com/office/drawing/2014/main" id="{D6DCAF36-3485-83C8-9D2F-3915006BA42E}"/>
              </a:ext>
            </a:extLst>
          </p:cNvPr>
          <p:cNvSpPr>
            <a:spLocks noGrp="1"/>
          </p:cNvSpPr>
          <p:nvPr>
            <p:ph type="title"/>
          </p:nvPr>
        </p:nvSpPr>
        <p:spPr>
          <a:xfrm>
            <a:off x="2764973" y="577850"/>
            <a:ext cx="11571514" cy="1325563"/>
          </a:xfrm>
        </p:spPr>
        <p:txBody>
          <a:bodyPr>
            <a:normAutofit/>
          </a:bodyPr>
          <a:lstStyle/>
          <a:p>
            <a:r>
              <a:rPr lang="es-ES" sz="4000" b="1" dirty="0">
                <a:solidFill>
                  <a:srgbClr val="00B050"/>
                </a:solidFill>
                <a:latin typeface="Arial Rounded MT Bold" panose="020F0704030504030204" pitchFamily="34" charset="0"/>
                <a:ea typeface="+mn-ea"/>
                <a:cs typeface="Arial" panose="020B0604020202020204" pitchFamily="34" charset="0"/>
              </a:rPr>
              <a:t>Limites organizacionales</a:t>
            </a:r>
            <a:endParaRPr lang="es-CO" sz="4000" b="1" dirty="0">
              <a:solidFill>
                <a:srgbClr val="00B050"/>
              </a:solidFill>
              <a:latin typeface="Arial Rounded MT Bold" panose="020F0704030504030204" pitchFamily="34" charset="0"/>
              <a:ea typeface="+mn-ea"/>
              <a:cs typeface="Arial" panose="020B0604020202020204" pitchFamily="34" charset="0"/>
            </a:endParaRPr>
          </a:p>
        </p:txBody>
      </p:sp>
      <p:sp>
        <p:nvSpPr>
          <p:cNvPr id="14" name="Marcador de número de diapositiva 13">
            <a:extLst>
              <a:ext uri="{FF2B5EF4-FFF2-40B4-BE49-F238E27FC236}">
                <a16:creationId xmlns:a16="http://schemas.microsoft.com/office/drawing/2014/main" id="{1F0159B2-EAD0-4112-86EF-CE3FECFD2703}"/>
              </a:ext>
            </a:extLst>
          </p:cNvPr>
          <p:cNvSpPr>
            <a:spLocks noGrp="1"/>
          </p:cNvSpPr>
          <p:nvPr>
            <p:ph type="sldNum" sz="quarter" idx="12"/>
          </p:nvPr>
        </p:nvSpPr>
        <p:spPr/>
        <p:txBody>
          <a:bodyPr/>
          <a:lstStyle/>
          <a:p>
            <a:fld id="{424C6831-DD49-4E4F-834B-7A5FD7B89A82}" type="slidenum">
              <a:rPr lang="es-ES_tradnl" smtClean="0"/>
              <a:t>16</a:t>
            </a:fld>
            <a:endParaRPr lang="es-ES_tradnl"/>
          </a:p>
        </p:txBody>
      </p:sp>
    </p:spTree>
    <p:extLst>
      <p:ext uri="{BB962C8B-B14F-4D97-AF65-F5344CB8AC3E}">
        <p14:creationId xmlns:p14="http://schemas.microsoft.com/office/powerpoint/2010/main" val="48236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354EBE7-5B09-CEB6-B414-181D59F15CF8}"/>
              </a:ext>
            </a:extLst>
          </p:cNvPr>
          <p:cNvSpPr/>
          <p:nvPr/>
        </p:nvSpPr>
        <p:spPr>
          <a:xfrm>
            <a:off x="610563" y="1109810"/>
            <a:ext cx="11102466" cy="1077218"/>
          </a:xfrm>
          <a:prstGeom prst="rect">
            <a:avLst/>
          </a:prstGeom>
        </p:spPr>
        <p:txBody>
          <a:bodyPr wrap="square">
            <a:spAutoFit/>
          </a:bodyPr>
          <a:lstStyle/>
          <a:p>
            <a:r>
              <a:rPr lang="es-ES" sz="3200" b="1" dirty="0">
                <a:solidFill>
                  <a:srgbClr val="00B050"/>
                </a:solidFill>
                <a:latin typeface="Arial Rounded MT Bold" panose="020F0704030504030204" pitchFamily="34" charset="0"/>
                <a:cs typeface="Arial" panose="020B0604020202020204" pitchFamily="34" charset="0"/>
              </a:rPr>
              <a:t>Metodología para el cálculo de la huella de carbono ISO14064</a:t>
            </a:r>
            <a:endParaRPr lang="es-CO" sz="3200" dirty="0"/>
          </a:p>
        </p:txBody>
      </p:sp>
      <p:pic>
        <p:nvPicPr>
          <p:cNvPr id="3" name="Google Shape;121;p3" descr="Diagrama, Forma">
            <a:extLst>
              <a:ext uri="{FF2B5EF4-FFF2-40B4-BE49-F238E27FC236}">
                <a16:creationId xmlns:a16="http://schemas.microsoft.com/office/drawing/2014/main" id="{F8B9818D-6605-55EF-C09B-8AC7ED76635D}"/>
              </a:ext>
            </a:extLst>
          </p:cNvPr>
          <p:cNvPicPr preferRelativeResize="0"/>
          <p:nvPr/>
        </p:nvPicPr>
        <p:blipFill rotWithShape="1">
          <a:blip r:embed="rId2">
            <a:alphaModFix/>
          </a:blip>
          <a:srcRect l="4723" r="5217" b="12247"/>
          <a:stretch/>
        </p:blipFill>
        <p:spPr>
          <a:xfrm>
            <a:off x="6253115" y="2417861"/>
            <a:ext cx="5141379" cy="3681079"/>
          </a:xfrm>
          <a:prstGeom prst="rect">
            <a:avLst/>
          </a:prstGeom>
          <a:noFill/>
          <a:ln>
            <a:noFill/>
          </a:ln>
        </p:spPr>
      </p:pic>
      <p:sp>
        <p:nvSpPr>
          <p:cNvPr id="4" name="Google Shape;122;p3">
            <a:extLst>
              <a:ext uri="{FF2B5EF4-FFF2-40B4-BE49-F238E27FC236}">
                <a16:creationId xmlns:a16="http://schemas.microsoft.com/office/drawing/2014/main" id="{58BF25B9-1FFE-0716-C294-10FC9C2566EB}"/>
              </a:ext>
            </a:extLst>
          </p:cNvPr>
          <p:cNvSpPr txBox="1">
            <a:spLocks/>
          </p:cNvSpPr>
          <p:nvPr/>
        </p:nvSpPr>
        <p:spPr>
          <a:xfrm>
            <a:off x="1097281" y="2585276"/>
            <a:ext cx="4841606" cy="4023360"/>
          </a:xfrm>
          <a:prstGeom prst="rect">
            <a:avLst/>
          </a:prstGeom>
          <a:noFill/>
          <a:ln>
            <a:noFill/>
          </a:ln>
        </p:spPr>
        <p:txBody>
          <a:bodyPr spcFirstLastPara="1" wrap="square" lIns="0" tIns="45700" rIns="0" bIns="45700" anchor="ctr" anchorCtr="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123348">
              <a:lnSpc>
                <a:spcPct val="150000"/>
              </a:lnSpc>
              <a:spcBef>
                <a:spcPts val="0"/>
              </a:spcBef>
              <a:buSzPct val="104999"/>
              <a:buFont typeface="Courier New"/>
              <a:buChar char="o"/>
            </a:pPr>
            <a:r>
              <a:rPr lang="es-ES" dirty="0"/>
              <a:t> Alcance 1 o emisiones directas (obligatoria): Emisiones que se generan directamente dentro de los límites organizacionales.</a:t>
            </a:r>
          </a:p>
          <a:p>
            <a:pPr marL="91440" indent="-123348">
              <a:lnSpc>
                <a:spcPct val="150000"/>
              </a:lnSpc>
              <a:spcBef>
                <a:spcPts val="1400"/>
              </a:spcBef>
              <a:buSzPct val="104999"/>
              <a:buFont typeface="Courier New"/>
              <a:buChar char="o"/>
            </a:pPr>
            <a:r>
              <a:rPr lang="es-ES" dirty="0"/>
              <a:t> Alcance 2 o emisiones indirectas (obligatoria): Emisiones que se originan por compra de cualquier forma de energía. </a:t>
            </a:r>
          </a:p>
          <a:p>
            <a:pPr marL="91440" indent="-123348">
              <a:lnSpc>
                <a:spcPct val="150000"/>
              </a:lnSpc>
              <a:spcBef>
                <a:spcPts val="1400"/>
              </a:spcBef>
              <a:buSzPct val="104999"/>
              <a:buFont typeface="Courier New"/>
              <a:buChar char="o"/>
            </a:pPr>
            <a:r>
              <a:rPr lang="es-ES" dirty="0"/>
              <a:t> Alcance 3 u otras emisiones indirectas (opcional): Incluye el resto de las emisiones indirectas. </a:t>
            </a:r>
          </a:p>
        </p:txBody>
      </p:sp>
      <p:sp>
        <p:nvSpPr>
          <p:cNvPr id="5" name="CuadroTexto 4">
            <a:extLst>
              <a:ext uri="{FF2B5EF4-FFF2-40B4-BE49-F238E27FC236}">
                <a16:creationId xmlns:a16="http://schemas.microsoft.com/office/drawing/2014/main" id="{7C803F4D-CE59-09D1-3D4E-EDC4049E20F5}"/>
              </a:ext>
            </a:extLst>
          </p:cNvPr>
          <p:cNvSpPr txBox="1"/>
          <p:nvPr/>
        </p:nvSpPr>
        <p:spPr>
          <a:xfrm>
            <a:off x="1097281" y="2199146"/>
            <a:ext cx="2613216" cy="461665"/>
          </a:xfrm>
          <a:prstGeom prst="rect">
            <a:avLst/>
          </a:prstGeom>
          <a:noFill/>
        </p:spPr>
        <p:txBody>
          <a:bodyPr wrap="none" rtlCol="0">
            <a:spAutoFit/>
          </a:bodyPr>
          <a:lstStyle/>
          <a:p>
            <a:r>
              <a:rPr lang="es-CO" sz="2400" b="1" dirty="0"/>
              <a:t>Tipos de emisiones</a:t>
            </a:r>
          </a:p>
        </p:txBody>
      </p:sp>
      <p:sp>
        <p:nvSpPr>
          <p:cNvPr id="11" name="Marcador de número de diapositiva 10">
            <a:extLst>
              <a:ext uri="{FF2B5EF4-FFF2-40B4-BE49-F238E27FC236}">
                <a16:creationId xmlns:a16="http://schemas.microsoft.com/office/drawing/2014/main" id="{FCD35C95-E775-D50C-742A-D30023B96F39}"/>
              </a:ext>
            </a:extLst>
          </p:cNvPr>
          <p:cNvSpPr>
            <a:spLocks noGrp="1"/>
          </p:cNvSpPr>
          <p:nvPr>
            <p:ph type="sldNum" sz="quarter" idx="12"/>
          </p:nvPr>
        </p:nvSpPr>
        <p:spPr/>
        <p:txBody>
          <a:bodyPr/>
          <a:lstStyle/>
          <a:p>
            <a:fld id="{424C6831-DD49-4E4F-834B-7A5FD7B89A82}" type="slidenum">
              <a:rPr lang="es-ES_tradnl" smtClean="0"/>
              <a:t>17</a:t>
            </a:fld>
            <a:endParaRPr lang="es-ES_tradnl"/>
          </a:p>
        </p:txBody>
      </p:sp>
    </p:spTree>
    <p:extLst>
      <p:ext uri="{BB962C8B-B14F-4D97-AF65-F5344CB8AC3E}">
        <p14:creationId xmlns:p14="http://schemas.microsoft.com/office/powerpoint/2010/main" val="3341511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19605-FECE-CE81-64E6-571D1B8A0D33}"/>
              </a:ext>
            </a:extLst>
          </p:cNvPr>
          <p:cNvSpPr>
            <a:spLocks noGrp="1"/>
          </p:cNvSpPr>
          <p:nvPr>
            <p:ph type="title"/>
          </p:nvPr>
        </p:nvSpPr>
        <p:spPr>
          <a:xfrm>
            <a:off x="381000" y="1267391"/>
            <a:ext cx="12072257" cy="1325563"/>
          </a:xfrm>
        </p:spPr>
        <p:txBody>
          <a:bodyPr>
            <a:noAutofit/>
          </a:bodyPr>
          <a:lstStyle/>
          <a:p>
            <a:r>
              <a:rPr lang="es-ES" sz="3200" b="1" dirty="0">
                <a:solidFill>
                  <a:srgbClr val="00B050"/>
                </a:solidFill>
                <a:latin typeface="Arial Rounded MT Bold" panose="020F0704030504030204" pitchFamily="34" charset="0"/>
                <a:cs typeface="Arial" panose="020B0604020202020204" pitchFamily="34" charset="0"/>
              </a:rPr>
              <a:t>Metodología para el cálculo de la huella de carbono ISO14064</a:t>
            </a:r>
            <a:br>
              <a:rPr lang="es-CO" sz="3200" dirty="0"/>
            </a:br>
            <a:endParaRPr lang="es-CO" sz="3200" dirty="0"/>
          </a:p>
        </p:txBody>
      </p:sp>
      <p:pic>
        <p:nvPicPr>
          <p:cNvPr id="6" name="Imagen 5">
            <a:extLst>
              <a:ext uri="{FF2B5EF4-FFF2-40B4-BE49-F238E27FC236}">
                <a16:creationId xmlns:a16="http://schemas.microsoft.com/office/drawing/2014/main" id="{E0F929A6-39D7-1E2B-73FB-61E8FD2D28ED}"/>
              </a:ext>
            </a:extLst>
          </p:cNvPr>
          <p:cNvPicPr>
            <a:picLocks noChangeAspect="1"/>
          </p:cNvPicPr>
          <p:nvPr/>
        </p:nvPicPr>
        <p:blipFill>
          <a:blip r:embed="rId2"/>
          <a:stretch>
            <a:fillRect/>
          </a:stretch>
        </p:blipFill>
        <p:spPr>
          <a:xfrm>
            <a:off x="1990079" y="1929672"/>
            <a:ext cx="8003006" cy="4808586"/>
          </a:xfrm>
          <a:prstGeom prst="rect">
            <a:avLst/>
          </a:prstGeom>
        </p:spPr>
      </p:pic>
      <p:sp>
        <p:nvSpPr>
          <p:cNvPr id="8" name="Marcador de número de diapositiva 7">
            <a:extLst>
              <a:ext uri="{FF2B5EF4-FFF2-40B4-BE49-F238E27FC236}">
                <a16:creationId xmlns:a16="http://schemas.microsoft.com/office/drawing/2014/main" id="{D80D3A23-DCB7-8A3C-F961-969CC24CAE14}"/>
              </a:ext>
            </a:extLst>
          </p:cNvPr>
          <p:cNvSpPr>
            <a:spLocks noGrp="1"/>
          </p:cNvSpPr>
          <p:nvPr>
            <p:ph type="sldNum" sz="quarter" idx="12"/>
          </p:nvPr>
        </p:nvSpPr>
        <p:spPr/>
        <p:txBody>
          <a:bodyPr/>
          <a:lstStyle/>
          <a:p>
            <a:fld id="{424C6831-DD49-4E4F-834B-7A5FD7B89A82}" type="slidenum">
              <a:rPr lang="es-ES_tradnl" smtClean="0"/>
              <a:t>18</a:t>
            </a:fld>
            <a:endParaRPr lang="es-ES_tradnl"/>
          </a:p>
        </p:txBody>
      </p:sp>
    </p:spTree>
    <p:extLst>
      <p:ext uri="{BB962C8B-B14F-4D97-AF65-F5344CB8AC3E}">
        <p14:creationId xmlns:p14="http://schemas.microsoft.com/office/powerpoint/2010/main" val="598281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8BD47B-4B98-FDBE-8C9B-F56FBFDBA1C2}"/>
              </a:ext>
            </a:extLst>
          </p:cNvPr>
          <p:cNvSpPr>
            <a:spLocks noGrp="1"/>
          </p:cNvSpPr>
          <p:nvPr>
            <p:ph type="title"/>
          </p:nvPr>
        </p:nvSpPr>
        <p:spPr>
          <a:xfrm>
            <a:off x="718456" y="1302889"/>
            <a:ext cx="10515600" cy="1325563"/>
          </a:xfrm>
        </p:spPr>
        <p:txBody>
          <a:bodyPr>
            <a:normAutofit/>
          </a:bodyPr>
          <a:lstStyle/>
          <a:p>
            <a:r>
              <a:rPr lang="es-ES" sz="3200" b="1" dirty="0">
                <a:solidFill>
                  <a:srgbClr val="00B050"/>
                </a:solidFill>
                <a:latin typeface="Arial Rounded MT Bold" panose="020F0704030504030204" pitchFamily="34" charset="0"/>
                <a:cs typeface="Arial" panose="020B0604020202020204" pitchFamily="34" charset="0"/>
              </a:rPr>
              <a:t>Metodología para el cálculo de la huella de carbono ISO14064</a:t>
            </a:r>
            <a:endParaRPr lang="es-CO" sz="3200" dirty="0"/>
          </a:p>
        </p:txBody>
      </p:sp>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B0D315F8-DF19-A01D-05C6-76F6F550F690}"/>
                  </a:ext>
                </a:extLst>
              </p:cNvPr>
              <p:cNvSpPr txBox="1"/>
              <p:nvPr/>
            </p:nvSpPr>
            <p:spPr>
              <a:xfrm>
                <a:off x="718456" y="2744967"/>
                <a:ext cx="10918373" cy="1279325"/>
              </a:xfrm>
              <a:prstGeom prst="rect">
                <a:avLst/>
              </a:prstGeom>
              <a:noFill/>
            </p:spPr>
            <p:txBody>
              <a:bodyPr wrap="square">
                <a:spAutoFit/>
              </a:bodyPr>
              <a:lstStyle/>
              <a:p>
                <a:pPr marL="342900" lvl="0" indent="-342900" algn="just">
                  <a:lnSpc>
                    <a:spcPct val="106000"/>
                  </a:lnSpc>
                  <a:spcAft>
                    <a:spcPts val="800"/>
                  </a:spcAft>
                  <a:buFont typeface="+mj-lt"/>
                  <a:buAutoNum type="alphaLcParen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GHG emissions (in tons of GHG) from activity data that produces the emission, through the following equation (1).</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𝐺𝐻𝐺</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𝑒𝑚𝑖𝑠𝑠𝑖𝑜𝑛</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CO"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𝐺𝐻𝐺</m:t>
                          </m:r>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𝐴𝑐𝑡𝑖𝑣𝑖𝑡𝑦</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𝑑𝑎𝑡𝑎</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𝐸𝑚𝑖𝑠𝑠𝑖𝑜𝑛</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𝑓𝑎𝑐𝑡𝑜𝑟</m:t>
                      </m:r>
                      <m:r>
                        <a:rPr lang="en-US" sz="2000" i="1">
                          <a:effectLst/>
                          <a:latin typeface="Cambria Math" panose="02040503050406030204" pitchFamily="18" charset="0"/>
                          <a:ea typeface="Calibri" panose="020F0502020204030204" pitchFamily="34" charset="0"/>
                          <a:cs typeface="Times New Roman" panose="02020603050405020304" pitchFamily="18" charset="0"/>
                        </a:rPr>
                        <m:t>     (1)</m:t>
                      </m:r>
                    </m:oMath>
                  </m:oMathPara>
                </a14:m>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CuadroTexto 5">
                <a:extLst>
                  <a:ext uri="{FF2B5EF4-FFF2-40B4-BE49-F238E27FC236}">
                    <a16:creationId xmlns:a16="http://schemas.microsoft.com/office/drawing/2014/main" id="{B0D315F8-DF19-A01D-05C6-76F6F550F690}"/>
                  </a:ext>
                </a:extLst>
              </p:cNvPr>
              <p:cNvSpPr txBox="1">
                <a:spLocks noRot="1" noChangeAspect="1" noMove="1" noResize="1" noEditPoints="1" noAdjustHandles="1" noChangeArrowheads="1" noChangeShapeType="1" noTextEdit="1"/>
              </p:cNvSpPr>
              <p:nvPr/>
            </p:nvSpPr>
            <p:spPr>
              <a:xfrm>
                <a:off x="718456" y="2744967"/>
                <a:ext cx="10918373" cy="1279325"/>
              </a:xfrm>
              <a:prstGeom prst="rect">
                <a:avLst/>
              </a:prstGeom>
              <a:blipFill>
                <a:blip r:embed="rId2"/>
                <a:stretch>
                  <a:fillRect l="-503" t="-2381" r="-558"/>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8" name="CuadroTexto 7">
                <a:extLst>
                  <a:ext uri="{FF2B5EF4-FFF2-40B4-BE49-F238E27FC236}">
                    <a16:creationId xmlns:a16="http://schemas.microsoft.com/office/drawing/2014/main" id="{880827F3-6C6B-AE47-5E47-0595C768D6E8}"/>
                  </a:ext>
                </a:extLst>
              </p:cNvPr>
              <p:cNvSpPr txBox="1"/>
              <p:nvPr/>
            </p:nvSpPr>
            <p:spPr>
              <a:xfrm>
                <a:off x="718456" y="4602030"/>
                <a:ext cx="11190515" cy="953081"/>
              </a:xfrm>
              <a:prstGeom prst="rect">
                <a:avLst/>
              </a:prstGeom>
              <a:noFill/>
            </p:spPr>
            <p:txBody>
              <a:bodyPr wrap="square">
                <a:spAutoFit/>
              </a:bodyPr>
              <a:lstStyle/>
              <a:p>
                <a:pPr lvl="0" algn="just">
                  <a:lnSpc>
                    <a:spcPct val="106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 Converting emission data from tons of GHG to tons of CO</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eq</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through equation (2).</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𝐸𝑚𝑖𝑠𝑠𝑖𝑜𝑛𝑠</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CO"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CO"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effectLst/>
                              <a:latin typeface="Cambria Math" panose="02040503050406030204" pitchFamily="18" charset="0"/>
                              <a:ea typeface="Calibri" panose="020F0502020204030204" pitchFamily="34" charset="0"/>
                              <a:cs typeface="Times New Roman" panose="02020603050405020304" pitchFamily="18" charset="0"/>
                            </a:rPr>
                            <m:t>𝑒𝑞𝑢𝑖𝑣𝑎𝑙𝑒𝑛𝑡</m:t>
                          </m:r>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𝑒𝑚𝑖𝑠𝑠𝑖𝑜𝑛</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𝑑𝑎𝑡𝑎</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𝑝𝑜𝑡𝑒𝑛𝑡𝑖𝑎𝑙</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𝑔𝑙𝑜𝑏𝑎𝑙</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𝑤𝑎𝑟𝑚𝑖𝑛𝑔</m:t>
                      </m:r>
                      <m:r>
                        <a:rPr lang="en-US" sz="2000" i="1">
                          <a:effectLst/>
                          <a:latin typeface="Cambria Math" panose="02040503050406030204" pitchFamily="18" charset="0"/>
                          <a:ea typeface="Calibri" panose="020F0502020204030204" pitchFamily="34" charset="0"/>
                          <a:cs typeface="Times New Roman" panose="02020603050405020304" pitchFamily="18" charset="0"/>
                        </a:rPr>
                        <m:t> (2)</m:t>
                      </m:r>
                    </m:oMath>
                  </m:oMathPara>
                </a14:m>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CuadroTexto 7">
                <a:extLst>
                  <a:ext uri="{FF2B5EF4-FFF2-40B4-BE49-F238E27FC236}">
                    <a16:creationId xmlns:a16="http://schemas.microsoft.com/office/drawing/2014/main" id="{880827F3-6C6B-AE47-5E47-0595C768D6E8}"/>
                  </a:ext>
                </a:extLst>
              </p:cNvPr>
              <p:cNvSpPr txBox="1">
                <a:spLocks noRot="1" noChangeAspect="1" noMove="1" noResize="1" noEditPoints="1" noAdjustHandles="1" noChangeArrowheads="1" noChangeShapeType="1" noTextEdit="1"/>
              </p:cNvSpPr>
              <p:nvPr/>
            </p:nvSpPr>
            <p:spPr>
              <a:xfrm>
                <a:off x="718456" y="4602030"/>
                <a:ext cx="11190515" cy="953081"/>
              </a:xfrm>
              <a:prstGeom prst="rect">
                <a:avLst/>
              </a:prstGeom>
              <a:blipFill>
                <a:blip r:embed="rId3"/>
                <a:stretch>
                  <a:fillRect l="-599" t="-3846"/>
                </a:stretch>
              </a:blipFill>
            </p:spPr>
            <p:txBody>
              <a:bodyPr/>
              <a:lstStyle/>
              <a:p>
                <a:r>
                  <a:rPr lang="es-CO">
                    <a:noFill/>
                  </a:rPr>
                  <a:t> </a:t>
                </a:r>
              </a:p>
            </p:txBody>
          </p:sp>
        </mc:Fallback>
      </mc:AlternateContent>
      <p:sp>
        <p:nvSpPr>
          <p:cNvPr id="10" name="Marcador de número de diapositiva 9">
            <a:extLst>
              <a:ext uri="{FF2B5EF4-FFF2-40B4-BE49-F238E27FC236}">
                <a16:creationId xmlns:a16="http://schemas.microsoft.com/office/drawing/2014/main" id="{B52F5ED3-EF34-4000-BB9F-B43E1DB78959}"/>
              </a:ext>
            </a:extLst>
          </p:cNvPr>
          <p:cNvSpPr>
            <a:spLocks noGrp="1"/>
          </p:cNvSpPr>
          <p:nvPr>
            <p:ph type="sldNum" sz="quarter" idx="12"/>
          </p:nvPr>
        </p:nvSpPr>
        <p:spPr/>
        <p:txBody>
          <a:bodyPr/>
          <a:lstStyle/>
          <a:p>
            <a:fld id="{424C6831-DD49-4E4F-834B-7A5FD7B89A82}" type="slidenum">
              <a:rPr lang="es-ES_tradnl" smtClean="0"/>
              <a:t>19</a:t>
            </a:fld>
            <a:endParaRPr lang="es-ES_tradnl"/>
          </a:p>
        </p:txBody>
      </p:sp>
    </p:spTree>
    <p:extLst>
      <p:ext uri="{BB962C8B-B14F-4D97-AF65-F5344CB8AC3E}">
        <p14:creationId xmlns:p14="http://schemas.microsoft.com/office/powerpoint/2010/main" val="375093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064302"/>
            <a:ext cx="10515600" cy="729396"/>
          </a:xfrm>
        </p:spPr>
        <p:txBody>
          <a:bodyPr>
            <a:normAutofit fontScale="90000"/>
          </a:bodyPr>
          <a:lstStyle/>
          <a:p>
            <a:pPr algn="ctr"/>
            <a:r>
              <a:rPr lang="en-US" b="1" dirty="0">
                <a:solidFill>
                  <a:srgbClr val="B4C320"/>
                </a:solidFill>
                <a:ea typeface="Arial" charset="0"/>
                <a:cs typeface="Arial" charset="0"/>
              </a:rPr>
              <a:t>Assessing the Carbon Footprint of a Colombian University Campus Using the UNE-ISO 14064-1 and WRI/WBCSD GHG Protocol Corporate Standard</a:t>
            </a:r>
            <a:endParaRPr lang="es-ES_tradnl" b="1" dirty="0">
              <a:solidFill>
                <a:srgbClr val="B4C320"/>
              </a:solidFill>
              <a:ea typeface="Arial" charset="0"/>
              <a:cs typeface="Arial" charset="0"/>
            </a:endParaRPr>
          </a:p>
        </p:txBody>
      </p:sp>
      <p:sp>
        <p:nvSpPr>
          <p:cNvPr id="4" name="CuadroTexto 3">
            <a:extLst>
              <a:ext uri="{FF2B5EF4-FFF2-40B4-BE49-F238E27FC236}">
                <a16:creationId xmlns:a16="http://schemas.microsoft.com/office/drawing/2014/main" id="{724EF9AF-F791-D8C5-78B0-C4DEBFBE5B80}"/>
              </a:ext>
            </a:extLst>
          </p:cNvPr>
          <p:cNvSpPr txBox="1"/>
          <p:nvPr/>
        </p:nvSpPr>
        <p:spPr>
          <a:xfrm>
            <a:off x="3045774" y="4985656"/>
            <a:ext cx="5915081" cy="738664"/>
          </a:xfrm>
          <a:prstGeom prst="rect">
            <a:avLst/>
          </a:prstGeom>
          <a:noFill/>
        </p:spPr>
        <p:txBody>
          <a:bodyPr wrap="none" rtlCol="0">
            <a:spAutoFit/>
          </a:bodyPr>
          <a:lstStyle/>
          <a:p>
            <a:pPr algn="ctr"/>
            <a:r>
              <a:rPr lang="es-ES" sz="2400" b="1" dirty="0"/>
              <a:t>Natalia Andrea Cano Londoño, I.B, </a:t>
            </a:r>
            <a:r>
              <a:rPr lang="es-ES" sz="2400" b="1" dirty="0" err="1"/>
              <a:t>MSc</a:t>
            </a:r>
            <a:r>
              <a:rPr lang="es-ES" sz="2400" b="1" dirty="0"/>
              <a:t>, PhD.</a:t>
            </a:r>
          </a:p>
          <a:p>
            <a:pPr algn="ctr"/>
            <a:r>
              <a:rPr lang="es-ES" i="1" dirty="0"/>
              <a:t>Universidad Nacional de Colombia, </a:t>
            </a:r>
            <a:r>
              <a:rPr lang="es-ES" i="1" dirty="0" err="1"/>
              <a:t>Ghent</a:t>
            </a:r>
            <a:r>
              <a:rPr lang="es-ES" i="1" dirty="0"/>
              <a:t> </a:t>
            </a:r>
            <a:r>
              <a:rPr lang="es-ES" i="1" dirty="0" err="1"/>
              <a:t>University</a:t>
            </a:r>
            <a:endParaRPr lang="es-CO" i="1" dirty="0"/>
          </a:p>
        </p:txBody>
      </p:sp>
      <p:sp>
        <p:nvSpPr>
          <p:cNvPr id="6" name="Marcador de número de diapositiva 5">
            <a:extLst>
              <a:ext uri="{FF2B5EF4-FFF2-40B4-BE49-F238E27FC236}">
                <a16:creationId xmlns:a16="http://schemas.microsoft.com/office/drawing/2014/main" id="{DD74CEE6-8D02-986C-9D5D-915142570B3D}"/>
              </a:ext>
            </a:extLst>
          </p:cNvPr>
          <p:cNvSpPr>
            <a:spLocks noGrp="1"/>
          </p:cNvSpPr>
          <p:nvPr>
            <p:ph type="sldNum" sz="quarter" idx="12"/>
          </p:nvPr>
        </p:nvSpPr>
        <p:spPr/>
        <p:txBody>
          <a:bodyPr/>
          <a:lstStyle/>
          <a:p>
            <a:fld id="{424C6831-DD49-4E4F-834B-7A5FD7B89A82}" type="slidenum">
              <a:rPr lang="es-ES_tradnl" smtClean="0"/>
              <a:t>2</a:t>
            </a:fld>
            <a:endParaRPr lang="es-ES_tradnl"/>
          </a:p>
        </p:txBody>
      </p:sp>
    </p:spTree>
    <p:extLst>
      <p:ext uri="{BB962C8B-B14F-4D97-AF65-F5344CB8AC3E}">
        <p14:creationId xmlns:p14="http://schemas.microsoft.com/office/powerpoint/2010/main" val="113121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8BD47B-4B98-FDBE-8C9B-F56FBFDBA1C2}"/>
              </a:ext>
            </a:extLst>
          </p:cNvPr>
          <p:cNvSpPr>
            <a:spLocks noGrp="1"/>
          </p:cNvSpPr>
          <p:nvPr>
            <p:ph type="title"/>
          </p:nvPr>
        </p:nvSpPr>
        <p:spPr>
          <a:xfrm>
            <a:off x="2645228" y="344946"/>
            <a:ext cx="10515600" cy="1325563"/>
          </a:xfrm>
        </p:spPr>
        <p:txBody>
          <a:bodyPr>
            <a:normAutofit/>
          </a:bodyPr>
          <a:lstStyle/>
          <a:p>
            <a:r>
              <a:rPr lang="es-ES" sz="3600" b="1" dirty="0">
                <a:solidFill>
                  <a:srgbClr val="00B050"/>
                </a:solidFill>
                <a:latin typeface="Arial Rounded MT Bold" panose="020F0704030504030204" pitchFamily="34" charset="0"/>
                <a:cs typeface="Arial" panose="020B0604020202020204" pitchFamily="34" charset="0"/>
              </a:rPr>
              <a:t>Resultados </a:t>
            </a:r>
            <a:endParaRPr lang="es-CO" sz="3600" dirty="0"/>
          </a:p>
        </p:txBody>
      </p:sp>
      <p:pic>
        <p:nvPicPr>
          <p:cNvPr id="4" name="Imagen 3">
            <a:extLst>
              <a:ext uri="{FF2B5EF4-FFF2-40B4-BE49-F238E27FC236}">
                <a16:creationId xmlns:a16="http://schemas.microsoft.com/office/drawing/2014/main" id="{D9F1DC3B-AA1F-6055-9460-0EDAEAF38109}"/>
              </a:ext>
            </a:extLst>
          </p:cNvPr>
          <p:cNvPicPr>
            <a:picLocks noChangeAspect="1"/>
          </p:cNvPicPr>
          <p:nvPr/>
        </p:nvPicPr>
        <p:blipFill>
          <a:blip r:embed="rId2"/>
          <a:stretch>
            <a:fillRect/>
          </a:stretch>
        </p:blipFill>
        <p:spPr>
          <a:xfrm>
            <a:off x="335908" y="1814695"/>
            <a:ext cx="7469149" cy="1722649"/>
          </a:xfrm>
          <a:prstGeom prst="rect">
            <a:avLst/>
          </a:prstGeom>
        </p:spPr>
      </p:pic>
      <p:sp>
        <p:nvSpPr>
          <p:cNvPr id="5" name="CuadroTexto 4">
            <a:extLst>
              <a:ext uri="{FF2B5EF4-FFF2-40B4-BE49-F238E27FC236}">
                <a16:creationId xmlns:a16="http://schemas.microsoft.com/office/drawing/2014/main" id="{D8D216E7-70E7-C7C4-7352-05A344366983}"/>
              </a:ext>
            </a:extLst>
          </p:cNvPr>
          <p:cNvSpPr txBox="1"/>
          <p:nvPr/>
        </p:nvSpPr>
        <p:spPr>
          <a:xfrm>
            <a:off x="7805057" y="2423781"/>
            <a:ext cx="1606017" cy="523220"/>
          </a:xfrm>
          <a:prstGeom prst="rect">
            <a:avLst/>
          </a:prstGeom>
          <a:noFill/>
        </p:spPr>
        <p:txBody>
          <a:bodyPr wrap="none" rtlCol="0">
            <a:spAutoFit/>
          </a:bodyPr>
          <a:lstStyle/>
          <a:p>
            <a:r>
              <a:rPr lang="es-ES" sz="2800" b="1" dirty="0"/>
              <a:t>Alcance 1</a:t>
            </a:r>
            <a:endParaRPr lang="es-CO" sz="2800" b="1" dirty="0"/>
          </a:p>
        </p:txBody>
      </p:sp>
      <p:pic>
        <p:nvPicPr>
          <p:cNvPr id="9" name="Imagen 8">
            <a:extLst>
              <a:ext uri="{FF2B5EF4-FFF2-40B4-BE49-F238E27FC236}">
                <a16:creationId xmlns:a16="http://schemas.microsoft.com/office/drawing/2014/main" id="{6A41740E-605D-D897-8BD3-0AD6A679D903}"/>
              </a:ext>
            </a:extLst>
          </p:cNvPr>
          <p:cNvPicPr>
            <a:picLocks noChangeAspect="1"/>
          </p:cNvPicPr>
          <p:nvPr/>
        </p:nvPicPr>
        <p:blipFill>
          <a:blip r:embed="rId3"/>
          <a:stretch>
            <a:fillRect/>
          </a:stretch>
        </p:blipFill>
        <p:spPr>
          <a:xfrm>
            <a:off x="335908" y="3854872"/>
            <a:ext cx="3645087" cy="1238314"/>
          </a:xfrm>
          <a:prstGeom prst="rect">
            <a:avLst/>
          </a:prstGeom>
        </p:spPr>
      </p:pic>
      <p:sp>
        <p:nvSpPr>
          <p:cNvPr id="10" name="CuadroTexto 9">
            <a:extLst>
              <a:ext uri="{FF2B5EF4-FFF2-40B4-BE49-F238E27FC236}">
                <a16:creationId xmlns:a16="http://schemas.microsoft.com/office/drawing/2014/main" id="{E34AF27F-5720-3209-A500-50D51262571A}"/>
              </a:ext>
            </a:extLst>
          </p:cNvPr>
          <p:cNvSpPr txBox="1"/>
          <p:nvPr/>
        </p:nvSpPr>
        <p:spPr>
          <a:xfrm>
            <a:off x="3875314" y="4212419"/>
            <a:ext cx="1606017" cy="523220"/>
          </a:xfrm>
          <a:prstGeom prst="rect">
            <a:avLst/>
          </a:prstGeom>
          <a:noFill/>
        </p:spPr>
        <p:txBody>
          <a:bodyPr wrap="none" rtlCol="0">
            <a:spAutoFit/>
          </a:bodyPr>
          <a:lstStyle/>
          <a:p>
            <a:r>
              <a:rPr lang="es-ES" sz="2800" b="1" dirty="0"/>
              <a:t>Alcance 2</a:t>
            </a:r>
            <a:endParaRPr lang="es-CO" sz="2800" b="1" dirty="0"/>
          </a:p>
        </p:txBody>
      </p:sp>
      <p:pic>
        <p:nvPicPr>
          <p:cNvPr id="12" name="Imagen 11">
            <a:extLst>
              <a:ext uri="{FF2B5EF4-FFF2-40B4-BE49-F238E27FC236}">
                <a16:creationId xmlns:a16="http://schemas.microsoft.com/office/drawing/2014/main" id="{1171A70A-721E-E221-F6FC-D776D0AB876F}"/>
              </a:ext>
            </a:extLst>
          </p:cNvPr>
          <p:cNvPicPr>
            <a:picLocks noChangeAspect="1"/>
          </p:cNvPicPr>
          <p:nvPr/>
        </p:nvPicPr>
        <p:blipFill>
          <a:blip r:embed="rId4"/>
          <a:stretch>
            <a:fillRect/>
          </a:stretch>
        </p:blipFill>
        <p:spPr>
          <a:xfrm>
            <a:off x="6275242" y="3681529"/>
            <a:ext cx="5677599" cy="3202748"/>
          </a:xfrm>
          <a:prstGeom prst="rect">
            <a:avLst/>
          </a:prstGeom>
        </p:spPr>
      </p:pic>
      <p:sp>
        <p:nvSpPr>
          <p:cNvPr id="13" name="CuadroTexto 12">
            <a:extLst>
              <a:ext uri="{FF2B5EF4-FFF2-40B4-BE49-F238E27FC236}">
                <a16:creationId xmlns:a16="http://schemas.microsoft.com/office/drawing/2014/main" id="{D05422BE-50CF-D49C-896F-9EF3D3203C6F}"/>
              </a:ext>
            </a:extLst>
          </p:cNvPr>
          <p:cNvSpPr txBox="1"/>
          <p:nvPr/>
        </p:nvSpPr>
        <p:spPr>
          <a:xfrm>
            <a:off x="4325110" y="5725533"/>
            <a:ext cx="1606017" cy="523220"/>
          </a:xfrm>
          <a:prstGeom prst="rect">
            <a:avLst/>
          </a:prstGeom>
          <a:noFill/>
        </p:spPr>
        <p:txBody>
          <a:bodyPr wrap="none" rtlCol="0">
            <a:spAutoFit/>
          </a:bodyPr>
          <a:lstStyle/>
          <a:p>
            <a:r>
              <a:rPr lang="es-ES" sz="2800" b="1" dirty="0"/>
              <a:t>Alcance 3</a:t>
            </a:r>
            <a:endParaRPr lang="es-CO" sz="2800" b="1" dirty="0"/>
          </a:p>
        </p:txBody>
      </p:sp>
      <p:sp>
        <p:nvSpPr>
          <p:cNvPr id="15" name="Marcador de número de diapositiva 14">
            <a:extLst>
              <a:ext uri="{FF2B5EF4-FFF2-40B4-BE49-F238E27FC236}">
                <a16:creationId xmlns:a16="http://schemas.microsoft.com/office/drawing/2014/main" id="{4D5D73F8-C2D7-CABA-0FE9-6237833DD77B}"/>
              </a:ext>
            </a:extLst>
          </p:cNvPr>
          <p:cNvSpPr>
            <a:spLocks noGrp="1"/>
          </p:cNvSpPr>
          <p:nvPr>
            <p:ph type="sldNum" sz="quarter" idx="12"/>
          </p:nvPr>
        </p:nvSpPr>
        <p:spPr/>
        <p:txBody>
          <a:bodyPr/>
          <a:lstStyle/>
          <a:p>
            <a:fld id="{424C6831-DD49-4E4F-834B-7A5FD7B89A82}" type="slidenum">
              <a:rPr lang="es-ES_tradnl" smtClean="0"/>
              <a:t>20</a:t>
            </a:fld>
            <a:endParaRPr lang="es-ES_tradnl"/>
          </a:p>
        </p:txBody>
      </p:sp>
    </p:spTree>
    <p:extLst>
      <p:ext uri="{BB962C8B-B14F-4D97-AF65-F5344CB8AC3E}">
        <p14:creationId xmlns:p14="http://schemas.microsoft.com/office/powerpoint/2010/main" val="1788510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D979C0-14DF-C46A-3862-0BF7A6285104}"/>
              </a:ext>
            </a:extLst>
          </p:cNvPr>
          <p:cNvSpPr>
            <a:spLocks noGrp="1"/>
          </p:cNvSpPr>
          <p:nvPr>
            <p:ph type="title"/>
          </p:nvPr>
        </p:nvSpPr>
        <p:spPr>
          <a:xfrm>
            <a:off x="838200" y="894545"/>
            <a:ext cx="10515600" cy="1325563"/>
          </a:xfrm>
        </p:spPr>
        <p:txBody>
          <a:bodyPr/>
          <a:lstStyle/>
          <a:p>
            <a:r>
              <a:rPr lang="es-ES" sz="4400" b="1" dirty="0">
                <a:solidFill>
                  <a:srgbClr val="00B050"/>
                </a:solidFill>
                <a:latin typeface="Arial Rounded MT Bold" panose="020F0704030504030204" pitchFamily="34" charset="0"/>
                <a:cs typeface="Arial" panose="020B0604020202020204" pitchFamily="34" charset="0"/>
              </a:rPr>
              <a:t>Resultados </a:t>
            </a:r>
            <a:endParaRPr lang="es-CO" dirty="0"/>
          </a:p>
        </p:txBody>
      </p:sp>
      <p:pic>
        <p:nvPicPr>
          <p:cNvPr id="6" name="Imagen 5">
            <a:extLst>
              <a:ext uri="{FF2B5EF4-FFF2-40B4-BE49-F238E27FC236}">
                <a16:creationId xmlns:a16="http://schemas.microsoft.com/office/drawing/2014/main" id="{6DAD50B3-3C60-E316-8894-948BC25BE07C}"/>
              </a:ext>
            </a:extLst>
          </p:cNvPr>
          <p:cNvPicPr>
            <a:picLocks noChangeAspect="1"/>
          </p:cNvPicPr>
          <p:nvPr/>
        </p:nvPicPr>
        <p:blipFill>
          <a:blip r:embed="rId2"/>
          <a:stretch>
            <a:fillRect/>
          </a:stretch>
        </p:blipFill>
        <p:spPr>
          <a:xfrm>
            <a:off x="96685" y="2359689"/>
            <a:ext cx="6607937" cy="2070797"/>
          </a:xfrm>
          <a:prstGeom prst="rect">
            <a:avLst/>
          </a:prstGeom>
        </p:spPr>
      </p:pic>
      <p:pic>
        <p:nvPicPr>
          <p:cNvPr id="1026" name="Picture 2" descr="Qué es y cómo se calcula la huella de carbono?">
            <a:extLst>
              <a:ext uri="{FF2B5EF4-FFF2-40B4-BE49-F238E27FC236}">
                <a16:creationId xmlns:a16="http://schemas.microsoft.com/office/drawing/2014/main" id="{E9D0831B-BA38-6135-C9C9-CB58CED0F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979" y="1909076"/>
            <a:ext cx="4777849" cy="294021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E2D929F3-86A4-DED5-FA0C-ABEDB94A4A50}"/>
              </a:ext>
            </a:extLst>
          </p:cNvPr>
          <p:cNvSpPr txBox="1"/>
          <p:nvPr/>
        </p:nvSpPr>
        <p:spPr>
          <a:xfrm>
            <a:off x="7003825" y="4652180"/>
            <a:ext cx="6096000" cy="830997"/>
          </a:xfrm>
          <a:prstGeom prst="rect">
            <a:avLst/>
          </a:prstGeom>
          <a:noFill/>
        </p:spPr>
        <p:txBody>
          <a:bodyPr wrap="square">
            <a:spAutoFit/>
          </a:bodyPr>
          <a:lstStyle/>
          <a:p>
            <a:r>
              <a:rPr lang="en-US" sz="2400" b="1" dirty="0" err="1">
                <a:solidFill>
                  <a:srgbClr val="FF0000"/>
                </a:solidFill>
                <a:effectLst/>
                <a:latin typeface="Times New Roman" panose="02020603050405020304" pitchFamily="18" charset="0"/>
                <a:ea typeface="Calibri" panose="020F0502020204030204" pitchFamily="34" charset="0"/>
              </a:rPr>
              <a:t>Año</a:t>
            </a:r>
            <a:r>
              <a:rPr lang="en-US" sz="2400" b="1" dirty="0">
                <a:solidFill>
                  <a:srgbClr val="FF0000"/>
                </a:solidFill>
                <a:effectLst/>
                <a:latin typeface="Times New Roman" panose="02020603050405020304" pitchFamily="18" charset="0"/>
                <a:ea typeface="Calibri" panose="020F0502020204030204" pitchFamily="34" charset="0"/>
              </a:rPr>
              <a:t> 2019 = 7250.52 tons CO</a:t>
            </a:r>
            <a:r>
              <a:rPr lang="en-US" sz="2400" b="1" baseline="-25000" dirty="0">
                <a:solidFill>
                  <a:srgbClr val="FF0000"/>
                </a:solidFill>
                <a:effectLst/>
                <a:latin typeface="Times New Roman" panose="02020603050405020304" pitchFamily="18" charset="0"/>
                <a:ea typeface="Calibri" panose="020F0502020204030204" pitchFamily="34" charset="0"/>
              </a:rPr>
              <a:t>2 eq</a:t>
            </a:r>
            <a:r>
              <a:rPr lang="en-US" sz="2400" b="1" dirty="0">
                <a:solidFill>
                  <a:srgbClr val="FF0000"/>
                </a:solidFill>
                <a:effectLst/>
                <a:latin typeface="Times New Roman" panose="02020603050405020304" pitchFamily="18" charset="0"/>
                <a:ea typeface="Calibri" panose="020F0502020204030204" pitchFamily="34" charset="0"/>
              </a:rPr>
              <a:t>, </a:t>
            </a:r>
          </a:p>
          <a:p>
            <a:r>
              <a:rPr lang="en-US" sz="2400" b="1" dirty="0" err="1">
                <a:solidFill>
                  <a:srgbClr val="FF0000"/>
                </a:solidFill>
                <a:effectLst/>
                <a:latin typeface="Times New Roman" panose="02020603050405020304" pitchFamily="18" charset="0"/>
                <a:ea typeface="Calibri" panose="020F0502020204030204" pitchFamily="34" charset="0"/>
              </a:rPr>
              <a:t>Percapita</a:t>
            </a:r>
            <a:r>
              <a:rPr lang="en-US" sz="2400" b="1" dirty="0">
                <a:solidFill>
                  <a:srgbClr val="FF0000"/>
                </a:solidFill>
                <a:effectLst/>
                <a:latin typeface="Times New Roman" panose="02020603050405020304" pitchFamily="18" charset="0"/>
                <a:ea typeface="Calibri" panose="020F0502020204030204" pitchFamily="34" charset="0"/>
              </a:rPr>
              <a:t>:  0.432 tons CO</a:t>
            </a:r>
            <a:r>
              <a:rPr lang="en-US" sz="2400" b="1" baseline="-25000" dirty="0">
                <a:solidFill>
                  <a:srgbClr val="FF0000"/>
                </a:solidFill>
                <a:effectLst/>
                <a:latin typeface="Times New Roman" panose="02020603050405020304" pitchFamily="18" charset="0"/>
                <a:ea typeface="Calibri" panose="020F0502020204030204" pitchFamily="34" charset="0"/>
              </a:rPr>
              <a:t>2</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baseline="-25000" dirty="0">
                <a:solidFill>
                  <a:srgbClr val="FF0000"/>
                </a:solidFill>
                <a:effectLst/>
                <a:latin typeface="Times New Roman" panose="02020603050405020304" pitchFamily="18" charset="0"/>
                <a:ea typeface="Calibri" panose="020F0502020204030204" pitchFamily="34" charset="0"/>
              </a:rPr>
              <a:t>eq</a:t>
            </a:r>
            <a:endParaRPr lang="es-CO" sz="2400" b="1" dirty="0">
              <a:solidFill>
                <a:srgbClr val="FF0000"/>
              </a:solidFill>
            </a:endParaRPr>
          </a:p>
        </p:txBody>
      </p:sp>
      <p:sp>
        <p:nvSpPr>
          <p:cNvPr id="10" name="Marcador de número de diapositiva 9">
            <a:extLst>
              <a:ext uri="{FF2B5EF4-FFF2-40B4-BE49-F238E27FC236}">
                <a16:creationId xmlns:a16="http://schemas.microsoft.com/office/drawing/2014/main" id="{4D0E2064-71D0-7E51-5710-D64CC7D84B8F}"/>
              </a:ext>
            </a:extLst>
          </p:cNvPr>
          <p:cNvSpPr>
            <a:spLocks noGrp="1"/>
          </p:cNvSpPr>
          <p:nvPr>
            <p:ph type="sldNum" sz="quarter" idx="12"/>
          </p:nvPr>
        </p:nvSpPr>
        <p:spPr/>
        <p:txBody>
          <a:bodyPr/>
          <a:lstStyle/>
          <a:p>
            <a:fld id="{424C6831-DD49-4E4F-834B-7A5FD7B89A82}" type="slidenum">
              <a:rPr lang="es-ES_tradnl" smtClean="0"/>
              <a:t>21</a:t>
            </a:fld>
            <a:endParaRPr lang="es-ES_tradnl"/>
          </a:p>
        </p:txBody>
      </p:sp>
    </p:spTree>
    <p:extLst>
      <p:ext uri="{BB962C8B-B14F-4D97-AF65-F5344CB8AC3E}">
        <p14:creationId xmlns:p14="http://schemas.microsoft.com/office/powerpoint/2010/main" val="2592202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D979C0-14DF-C46A-3862-0BF7A6285104}"/>
              </a:ext>
            </a:extLst>
          </p:cNvPr>
          <p:cNvSpPr>
            <a:spLocks noGrp="1"/>
          </p:cNvSpPr>
          <p:nvPr>
            <p:ph type="title"/>
          </p:nvPr>
        </p:nvSpPr>
        <p:spPr>
          <a:xfrm>
            <a:off x="838200" y="894545"/>
            <a:ext cx="10515600" cy="1325563"/>
          </a:xfrm>
        </p:spPr>
        <p:txBody>
          <a:bodyPr/>
          <a:lstStyle/>
          <a:p>
            <a:r>
              <a:rPr lang="es-ES" sz="4400" b="1" dirty="0">
                <a:solidFill>
                  <a:srgbClr val="00B050"/>
                </a:solidFill>
                <a:latin typeface="Arial Rounded MT Bold" panose="020F0704030504030204" pitchFamily="34" charset="0"/>
                <a:cs typeface="Arial" panose="020B0604020202020204" pitchFamily="34" charset="0"/>
              </a:rPr>
              <a:t>Resultados </a:t>
            </a:r>
            <a:endParaRPr lang="es-CO" dirty="0"/>
          </a:p>
        </p:txBody>
      </p:sp>
      <p:pic>
        <p:nvPicPr>
          <p:cNvPr id="4" name="Imagen 3">
            <a:extLst>
              <a:ext uri="{FF2B5EF4-FFF2-40B4-BE49-F238E27FC236}">
                <a16:creationId xmlns:a16="http://schemas.microsoft.com/office/drawing/2014/main" id="{480B016A-8279-C01B-2BAC-ADD196E18785}"/>
              </a:ext>
            </a:extLst>
          </p:cNvPr>
          <p:cNvPicPr>
            <a:picLocks noChangeAspect="1"/>
          </p:cNvPicPr>
          <p:nvPr/>
        </p:nvPicPr>
        <p:blipFill>
          <a:blip r:embed="rId2"/>
          <a:stretch>
            <a:fillRect/>
          </a:stretch>
        </p:blipFill>
        <p:spPr>
          <a:xfrm>
            <a:off x="1004979" y="2111219"/>
            <a:ext cx="7300822" cy="3852236"/>
          </a:xfrm>
          <a:prstGeom prst="rect">
            <a:avLst/>
          </a:prstGeom>
        </p:spPr>
      </p:pic>
      <p:sp>
        <p:nvSpPr>
          <p:cNvPr id="7" name="CuadroTexto 6">
            <a:extLst>
              <a:ext uri="{FF2B5EF4-FFF2-40B4-BE49-F238E27FC236}">
                <a16:creationId xmlns:a16="http://schemas.microsoft.com/office/drawing/2014/main" id="{ADE5F993-1B99-7C92-5062-25AE42A48D93}"/>
              </a:ext>
            </a:extLst>
          </p:cNvPr>
          <p:cNvSpPr txBox="1"/>
          <p:nvPr/>
        </p:nvSpPr>
        <p:spPr>
          <a:xfrm>
            <a:off x="8382001" y="3290893"/>
            <a:ext cx="3396342" cy="1200329"/>
          </a:xfrm>
          <a:prstGeom prst="rect">
            <a:avLst/>
          </a:prstGeom>
          <a:noFill/>
        </p:spPr>
        <p:txBody>
          <a:bodyPr wrap="square">
            <a:spAutoFit/>
          </a:bodyPr>
          <a:lstStyle/>
          <a:p>
            <a:r>
              <a:rPr lang="es-CO" b="1" dirty="0"/>
              <a:t>Comparación del porcentaje distribución por alcance de la UNAL Medellín y los de otras universidades</a:t>
            </a:r>
          </a:p>
        </p:txBody>
      </p:sp>
      <p:sp>
        <p:nvSpPr>
          <p:cNvPr id="10" name="Marcador de número de diapositiva 9">
            <a:extLst>
              <a:ext uri="{FF2B5EF4-FFF2-40B4-BE49-F238E27FC236}">
                <a16:creationId xmlns:a16="http://schemas.microsoft.com/office/drawing/2014/main" id="{97898DAF-2E43-2257-59F3-2CB2D20E4E90}"/>
              </a:ext>
            </a:extLst>
          </p:cNvPr>
          <p:cNvSpPr>
            <a:spLocks noGrp="1"/>
          </p:cNvSpPr>
          <p:nvPr>
            <p:ph type="sldNum" sz="quarter" idx="12"/>
          </p:nvPr>
        </p:nvSpPr>
        <p:spPr/>
        <p:txBody>
          <a:bodyPr/>
          <a:lstStyle/>
          <a:p>
            <a:fld id="{424C6831-DD49-4E4F-834B-7A5FD7B89A82}" type="slidenum">
              <a:rPr lang="es-ES_tradnl" smtClean="0"/>
              <a:t>22</a:t>
            </a:fld>
            <a:endParaRPr lang="es-ES_tradnl"/>
          </a:p>
        </p:txBody>
      </p:sp>
    </p:spTree>
    <p:extLst>
      <p:ext uri="{BB962C8B-B14F-4D97-AF65-F5344CB8AC3E}">
        <p14:creationId xmlns:p14="http://schemas.microsoft.com/office/powerpoint/2010/main" val="2835801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7DBD4-F6D1-B215-19E6-062CCD5F440E}"/>
              </a:ext>
            </a:extLst>
          </p:cNvPr>
          <p:cNvSpPr>
            <a:spLocks noGrp="1"/>
          </p:cNvSpPr>
          <p:nvPr>
            <p:ph type="title"/>
          </p:nvPr>
        </p:nvSpPr>
        <p:spPr>
          <a:xfrm>
            <a:off x="348343" y="952954"/>
            <a:ext cx="10515600" cy="1325563"/>
          </a:xfrm>
        </p:spPr>
        <p:txBody>
          <a:bodyPr/>
          <a:lstStyle/>
          <a:p>
            <a:r>
              <a:rPr lang="es-ES" sz="4400" b="1" dirty="0">
                <a:solidFill>
                  <a:srgbClr val="00B050"/>
                </a:solidFill>
                <a:latin typeface="Arial Rounded MT Bold" panose="020F0704030504030204" pitchFamily="34" charset="0"/>
                <a:cs typeface="Arial" panose="020B0604020202020204" pitchFamily="34" charset="0"/>
              </a:rPr>
              <a:t>Resultados </a:t>
            </a:r>
            <a:endParaRPr lang="es-CO" dirty="0"/>
          </a:p>
        </p:txBody>
      </p:sp>
      <p:pic>
        <p:nvPicPr>
          <p:cNvPr id="6" name="Imagen 5">
            <a:extLst>
              <a:ext uri="{FF2B5EF4-FFF2-40B4-BE49-F238E27FC236}">
                <a16:creationId xmlns:a16="http://schemas.microsoft.com/office/drawing/2014/main" id="{BDB5A890-485E-B681-23C0-D9B03193C7B0}"/>
              </a:ext>
            </a:extLst>
          </p:cNvPr>
          <p:cNvPicPr>
            <a:picLocks noChangeAspect="1"/>
          </p:cNvPicPr>
          <p:nvPr/>
        </p:nvPicPr>
        <p:blipFill>
          <a:blip r:embed="rId2"/>
          <a:stretch>
            <a:fillRect/>
          </a:stretch>
        </p:blipFill>
        <p:spPr>
          <a:xfrm>
            <a:off x="185055" y="2046423"/>
            <a:ext cx="8556173" cy="4117704"/>
          </a:xfrm>
          <a:prstGeom prst="rect">
            <a:avLst/>
          </a:prstGeom>
        </p:spPr>
      </p:pic>
      <p:sp>
        <p:nvSpPr>
          <p:cNvPr id="7" name="CuadroTexto 6">
            <a:extLst>
              <a:ext uri="{FF2B5EF4-FFF2-40B4-BE49-F238E27FC236}">
                <a16:creationId xmlns:a16="http://schemas.microsoft.com/office/drawing/2014/main" id="{76B9FE28-CBC8-608B-6F88-D284D0C34639}"/>
              </a:ext>
            </a:extLst>
          </p:cNvPr>
          <p:cNvSpPr txBox="1"/>
          <p:nvPr/>
        </p:nvSpPr>
        <p:spPr>
          <a:xfrm>
            <a:off x="9187543" y="3657599"/>
            <a:ext cx="2579914" cy="646331"/>
          </a:xfrm>
          <a:prstGeom prst="rect">
            <a:avLst/>
          </a:prstGeom>
          <a:noFill/>
        </p:spPr>
        <p:txBody>
          <a:bodyPr wrap="square" rtlCol="0">
            <a:spAutoFit/>
          </a:bodyPr>
          <a:lstStyle/>
          <a:p>
            <a:r>
              <a:rPr lang="es-ES" b="1" dirty="0"/>
              <a:t>Análisis </a:t>
            </a:r>
            <a:r>
              <a:rPr lang="es-ES" b="1" dirty="0" err="1"/>
              <a:t>contribucional</a:t>
            </a:r>
            <a:r>
              <a:rPr lang="es-ES" b="1" dirty="0"/>
              <a:t> UNAL Medellín en </a:t>
            </a:r>
            <a:r>
              <a:rPr lang="es-CO" b="1" i="0" u="none" strike="noStrike" baseline="0" dirty="0">
                <a:latin typeface="STIX-Regular"/>
              </a:rPr>
              <a:t>CO2eq</a:t>
            </a:r>
            <a:endParaRPr lang="es-CO" b="1" dirty="0"/>
          </a:p>
        </p:txBody>
      </p:sp>
      <p:sp>
        <p:nvSpPr>
          <p:cNvPr id="9" name="Marcador de número de diapositiva 8">
            <a:extLst>
              <a:ext uri="{FF2B5EF4-FFF2-40B4-BE49-F238E27FC236}">
                <a16:creationId xmlns:a16="http://schemas.microsoft.com/office/drawing/2014/main" id="{97F8F463-68FF-7C98-0741-E41912E54940}"/>
              </a:ext>
            </a:extLst>
          </p:cNvPr>
          <p:cNvSpPr>
            <a:spLocks noGrp="1"/>
          </p:cNvSpPr>
          <p:nvPr>
            <p:ph type="sldNum" sz="quarter" idx="12"/>
          </p:nvPr>
        </p:nvSpPr>
        <p:spPr/>
        <p:txBody>
          <a:bodyPr/>
          <a:lstStyle/>
          <a:p>
            <a:fld id="{424C6831-DD49-4E4F-834B-7A5FD7B89A82}" type="slidenum">
              <a:rPr lang="es-ES_tradnl" smtClean="0"/>
              <a:t>23</a:t>
            </a:fld>
            <a:endParaRPr lang="es-ES_tradnl"/>
          </a:p>
        </p:txBody>
      </p:sp>
    </p:spTree>
    <p:extLst>
      <p:ext uri="{BB962C8B-B14F-4D97-AF65-F5344CB8AC3E}">
        <p14:creationId xmlns:p14="http://schemas.microsoft.com/office/powerpoint/2010/main" val="3975464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7DBD4-F6D1-B215-19E6-062CCD5F440E}"/>
              </a:ext>
            </a:extLst>
          </p:cNvPr>
          <p:cNvSpPr>
            <a:spLocks noGrp="1"/>
          </p:cNvSpPr>
          <p:nvPr>
            <p:ph type="title"/>
          </p:nvPr>
        </p:nvSpPr>
        <p:spPr>
          <a:xfrm>
            <a:off x="348343" y="952954"/>
            <a:ext cx="10515600" cy="1325563"/>
          </a:xfrm>
        </p:spPr>
        <p:txBody>
          <a:bodyPr/>
          <a:lstStyle/>
          <a:p>
            <a:r>
              <a:rPr lang="es-ES" sz="4400" b="1" dirty="0">
                <a:solidFill>
                  <a:srgbClr val="00B050"/>
                </a:solidFill>
                <a:latin typeface="Arial Rounded MT Bold" panose="020F0704030504030204" pitchFamily="34" charset="0"/>
                <a:cs typeface="Arial" panose="020B0604020202020204" pitchFamily="34" charset="0"/>
              </a:rPr>
              <a:t>Resultados </a:t>
            </a:r>
            <a:endParaRPr lang="es-CO" dirty="0"/>
          </a:p>
        </p:txBody>
      </p:sp>
      <p:sp>
        <p:nvSpPr>
          <p:cNvPr id="7" name="CuadroTexto 6">
            <a:extLst>
              <a:ext uri="{FF2B5EF4-FFF2-40B4-BE49-F238E27FC236}">
                <a16:creationId xmlns:a16="http://schemas.microsoft.com/office/drawing/2014/main" id="{76B9FE28-CBC8-608B-6F88-D284D0C34639}"/>
              </a:ext>
            </a:extLst>
          </p:cNvPr>
          <p:cNvSpPr txBox="1"/>
          <p:nvPr/>
        </p:nvSpPr>
        <p:spPr>
          <a:xfrm>
            <a:off x="8980715" y="3429000"/>
            <a:ext cx="2579914" cy="1477328"/>
          </a:xfrm>
          <a:prstGeom prst="rect">
            <a:avLst/>
          </a:prstGeom>
          <a:noFill/>
        </p:spPr>
        <p:txBody>
          <a:bodyPr wrap="square" rtlCol="0">
            <a:spAutoFit/>
          </a:bodyPr>
          <a:lstStyle/>
          <a:p>
            <a:r>
              <a:rPr lang="es-ES" b="1" dirty="0"/>
              <a:t>Comparación de los porcentaje de las emisiones totales por componentes de la UNAL Medellín y otras IES</a:t>
            </a:r>
            <a:endParaRPr lang="es-CO" b="1" dirty="0"/>
          </a:p>
        </p:txBody>
      </p:sp>
      <p:pic>
        <p:nvPicPr>
          <p:cNvPr id="4" name="Imagen 3">
            <a:extLst>
              <a:ext uri="{FF2B5EF4-FFF2-40B4-BE49-F238E27FC236}">
                <a16:creationId xmlns:a16="http://schemas.microsoft.com/office/drawing/2014/main" id="{BF2D383A-6825-CBC3-67D5-295F6E67A2F3}"/>
              </a:ext>
            </a:extLst>
          </p:cNvPr>
          <p:cNvPicPr>
            <a:picLocks noChangeAspect="1"/>
          </p:cNvPicPr>
          <p:nvPr/>
        </p:nvPicPr>
        <p:blipFill>
          <a:blip r:embed="rId2"/>
          <a:stretch>
            <a:fillRect/>
          </a:stretch>
        </p:blipFill>
        <p:spPr>
          <a:xfrm>
            <a:off x="348343" y="2278517"/>
            <a:ext cx="8425543" cy="3492103"/>
          </a:xfrm>
          <a:prstGeom prst="rect">
            <a:avLst/>
          </a:prstGeom>
        </p:spPr>
      </p:pic>
      <p:sp>
        <p:nvSpPr>
          <p:cNvPr id="8" name="Marcador de número de diapositiva 7">
            <a:extLst>
              <a:ext uri="{FF2B5EF4-FFF2-40B4-BE49-F238E27FC236}">
                <a16:creationId xmlns:a16="http://schemas.microsoft.com/office/drawing/2014/main" id="{90B2883C-446B-F6E2-B1B8-F03B19E438D6}"/>
              </a:ext>
            </a:extLst>
          </p:cNvPr>
          <p:cNvSpPr>
            <a:spLocks noGrp="1"/>
          </p:cNvSpPr>
          <p:nvPr>
            <p:ph type="sldNum" sz="quarter" idx="12"/>
          </p:nvPr>
        </p:nvSpPr>
        <p:spPr/>
        <p:txBody>
          <a:bodyPr/>
          <a:lstStyle/>
          <a:p>
            <a:fld id="{424C6831-DD49-4E4F-834B-7A5FD7B89A82}" type="slidenum">
              <a:rPr lang="es-ES_tradnl" smtClean="0"/>
              <a:t>24</a:t>
            </a:fld>
            <a:endParaRPr lang="es-ES_tradnl"/>
          </a:p>
        </p:txBody>
      </p:sp>
    </p:spTree>
    <p:extLst>
      <p:ext uri="{BB962C8B-B14F-4D97-AF65-F5344CB8AC3E}">
        <p14:creationId xmlns:p14="http://schemas.microsoft.com/office/powerpoint/2010/main" val="794306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B78476F-CD2F-0964-6157-60DAB79C8F4E}"/>
              </a:ext>
            </a:extLst>
          </p:cNvPr>
          <p:cNvPicPr>
            <a:picLocks noChangeAspect="1"/>
          </p:cNvPicPr>
          <p:nvPr/>
        </p:nvPicPr>
        <p:blipFill>
          <a:blip r:embed="rId2"/>
          <a:stretch>
            <a:fillRect/>
          </a:stretch>
        </p:blipFill>
        <p:spPr>
          <a:xfrm>
            <a:off x="184915" y="2070936"/>
            <a:ext cx="8186199" cy="4149948"/>
          </a:xfrm>
          <a:prstGeom prst="rect">
            <a:avLst/>
          </a:prstGeom>
        </p:spPr>
      </p:pic>
      <p:sp>
        <p:nvSpPr>
          <p:cNvPr id="7" name="Título 1">
            <a:extLst>
              <a:ext uri="{FF2B5EF4-FFF2-40B4-BE49-F238E27FC236}">
                <a16:creationId xmlns:a16="http://schemas.microsoft.com/office/drawing/2014/main" id="{9BA9AF8A-516D-6E30-516C-9B9C185D60B8}"/>
              </a:ext>
            </a:extLst>
          </p:cNvPr>
          <p:cNvSpPr>
            <a:spLocks noGrp="1"/>
          </p:cNvSpPr>
          <p:nvPr>
            <p:ph type="title"/>
          </p:nvPr>
        </p:nvSpPr>
        <p:spPr>
          <a:xfrm>
            <a:off x="348343" y="1061058"/>
            <a:ext cx="10515600" cy="1325563"/>
          </a:xfrm>
        </p:spPr>
        <p:txBody>
          <a:bodyPr/>
          <a:lstStyle/>
          <a:p>
            <a:r>
              <a:rPr lang="es-ES" sz="4400" b="1" dirty="0">
                <a:solidFill>
                  <a:srgbClr val="00B050"/>
                </a:solidFill>
                <a:latin typeface="Arial Rounded MT Bold" panose="020F0704030504030204" pitchFamily="34" charset="0"/>
                <a:cs typeface="Arial" panose="020B0604020202020204" pitchFamily="34" charset="0"/>
              </a:rPr>
              <a:t>Resultados </a:t>
            </a:r>
            <a:endParaRPr lang="es-CO" dirty="0"/>
          </a:p>
        </p:txBody>
      </p:sp>
      <p:sp>
        <p:nvSpPr>
          <p:cNvPr id="8" name="CuadroTexto 7">
            <a:extLst>
              <a:ext uri="{FF2B5EF4-FFF2-40B4-BE49-F238E27FC236}">
                <a16:creationId xmlns:a16="http://schemas.microsoft.com/office/drawing/2014/main" id="{2FDD1436-952C-4A8B-FB77-CB4ED2852696}"/>
              </a:ext>
            </a:extLst>
          </p:cNvPr>
          <p:cNvSpPr txBox="1"/>
          <p:nvPr/>
        </p:nvSpPr>
        <p:spPr>
          <a:xfrm>
            <a:off x="8719458" y="3545745"/>
            <a:ext cx="2579914" cy="1200329"/>
          </a:xfrm>
          <a:prstGeom prst="rect">
            <a:avLst/>
          </a:prstGeom>
          <a:noFill/>
        </p:spPr>
        <p:txBody>
          <a:bodyPr wrap="square" rtlCol="0">
            <a:spAutoFit/>
          </a:bodyPr>
          <a:lstStyle/>
          <a:p>
            <a:r>
              <a:rPr lang="es-ES" b="1" dirty="0"/>
              <a:t>Comparación de CO2eq emisiones per cápita entre UNAL Medellín y otros universidades</a:t>
            </a:r>
            <a:endParaRPr lang="es-CO" b="1" dirty="0"/>
          </a:p>
        </p:txBody>
      </p:sp>
      <p:sp>
        <p:nvSpPr>
          <p:cNvPr id="10" name="Marcador de número de diapositiva 9">
            <a:extLst>
              <a:ext uri="{FF2B5EF4-FFF2-40B4-BE49-F238E27FC236}">
                <a16:creationId xmlns:a16="http://schemas.microsoft.com/office/drawing/2014/main" id="{19C5318D-FEE8-BAFB-8317-372EF791452F}"/>
              </a:ext>
            </a:extLst>
          </p:cNvPr>
          <p:cNvSpPr>
            <a:spLocks noGrp="1"/>
          </p:cNvSpPr>
          <p:nvPr>
            <p:ph type="sldNum" sz="quarter" idx="12"/>
          </p:nvPr>
        </p:nvSpPr>
        <p:spPr/>
        <p:txBody>
          <a:bodyPr/>
          <a:lstStyle/>
          <a:p>
            <a:fld id="{424C6831-DD49-4E4F-834B-7A5FD7B89A82}" type="slidenum">
              <a:rPr lang="es-ES_tradnl" smtClean="0"/>
              <a:t>25</a:t>
            </a:fld>
            <a:endParaRPr lang="es-ES_tradnl"/>
          </a:p>
        </p:txBody>
      </p:sp>
    </p:spTree>
    <p:extLst>
      <p:ext uri="{BB962C8B-B14F-4D97-AF65-F5344CB8AC3E}">
        <p14:creationId xmlns:p14="http://schemas.microsoft.com/office/powerpoint/2010/main" val="1426962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9BA9AF8A-516D-6E30-516C-9B9C185D60B8}"/>
              </a:ext>
            </a:extLst>
          </p:cNvPr>
          <p:cNvSpPr>
            <a:spLocks noGrp="1"/>
          </p:cNvSpPr>
          <p:nvPr>
            <p:ph type="title"/>
          </p:nvPr>
        </p:nvSpPr>
        <p:spPr>
          <a:xfrm>
            <a:off x="3635829" y="266401"/>
            <a:ext cx="10515600" cy="1325563"/>
          </a:xfrm>
        </p:spPr>
        <p:txBody>
          <a:bodyPr/>
          <a:lstStyle/>
          <a:p>
            <a:r>
              <a:rPr lang="es-ES" sz="4400" b="1" dirty="0">
                <a:solidFill>
                  <a:srgbClr val="00B050"/>
                </a:solidFill>
                <a:latin typeface="Arial Rounded MT Bold" panose="020F0704030504030204" pitchFamily="34" charset="0"/>
                <a:cs typeface="Arial" panose="020B0604020202020204" pitchFamily="34" charset="0"/>
              </a:rPr>
              <a:t>Resultados </a:t>
            </a:r>
            <a:endParaRPr lang="es-CO" dirty="0"/>
          </a:p>
        </p:txBody>
      </p:sp>
      <p:sp>
        <p:nvSpPr>
          <p:cNvPr id="3" name="CuadroTexto 2">
            <a:extLst>
              <a:ext uri="{FF2B5EF4-FFF2-40B4-BE49-F238E27FC236}">
                <a16:creationId xmlns:a16="http://schemas.microsoft.com/office/drawing/2014/main" id="{048DB780-D2E0-653F-3576-716E77F72B0C}"/>
              </a:ext>
            </a:extLst>
          </p:cNvPr>
          <p:cNvSpPr txBox="1"/>
          <p:nvPr/>
        </p:nvSpPr>
        <p:spPr>
          <a:xfrm>
            <a:off x="609599" y="1371411"/>
            <a:ext cx="10624458" cy="4524315"/>
          </a:xfrm>
          <a:prstGeom prst="rect">
            <a:avLst/>
          </a:prstGeom>
          <a:noFill/>
        </p:spPr>
        <p:txBody>
          <a:bodyPr wrap="square">
            <a:spAutoFit/>
          </a:bodyPr>
          <a:lstStyle/>
          <a:p>
            <a:pPr marL="285750" indent="-285750">
              <a:buFont typeface="Wingdings" panose="05000000000000000000" pitchFamily="2" charset="2"/>
              <a:buChar char="ü"/>
            </a:pPr>
            <a:r>
              <a:rPr lang="es-ES" dirty="0"/>
              <a:t>UNAL Medellín cuenta con una colección representativa de especies </a:t>
            </a:r>
            <a:r>
              <a:rPr lang="es-ES" dirty="0" err="1"/>
              <a:t>arboreas</a:t>
            </a:r>
            <a:r>
              <a:rPr lang="es-ES" dirty="0"/>
              <a:t> que capturan el 1,74% del CO2eq. Sin embargo, es evidente que este porcentaje es bajo en comparación con la contribución de las fuentes de GEI en el estudio. Por lo tanto, plantar más árboles no es muy efectivo. En este sentido,  es necesario generar conciencia y políticas alternativas destinadas a reducir las emisiones de gases de efecto invernadero.</a:t>
            </a:r>
          </a:p>
          <a:p>
            <a:pPr marL="285750" indent="-285750">
              <a:buFont typeface="Wingdings" panose="05000000000000000000" pitchFamily="2" charset="2"/>
              <a:buChar char="ü"/>
            </a:pPr>
            <a:endParaRPr lang="es-ES" dirty="0"/>
          </a:p>
          <a:p>
            <a:pPr marL="285750" indent="-285750">
              <a:buFont typeface="Wingdings" panose="05000000000000000000" pitchFamily="2" charset="2"/>
              <a:buChar char="ü"/>
            </a:pPr>
            <a:r>
              <a:rPr lang="es-ES" dirty="0"/>
              <a:t>Esto incluye la transición de vehículos convencionales a eléctricos, uso eficiente de los servicios públicos (energía y agua), uso de alternativas fuentes de energía y agua de lluvia, minimización de sólidos generados  (residuos), uso de bicicletas, entre otros.</a:t>
            </a:r>
          </a:p>
          <a:p>
            <a:pPr marL="285750" indent="-285750">
              <a:buFont typeface="Wingdings" panose="05000000000000000000" pitchFamily="2" charset="2"/>
              <a:buChar char="ü"/>
            </a:pPr>
            <a:endParaRPr lang="es-ES" dirty="0"/>
          </a:p>
          <a:p>
            <a:pPr marL="285750" indent="-285750">
              <a:buFont typeface="Wingdings" panose="05000000000000000000" pitchFamily="2" charset="2"/>
              <a:buChar char="ü"/>
            </a:pPr>
            <a:r>
              <a:rPr lang="es-ES" dirty="0"/>
              <a:t>Es importante considerar la implementación del mercado de bonos de carbono en las IES mediante la verificación por parte de un tercero.</a:t>
            </a:r>
          </a:p>
          <a:p>
            <a:pPr marL="285750" indent="-285750">
              <a:buFont typeface="Wingdings" panose="05000000000000000000" pitchFamily="2" charset="2"/>
              <a:buChar char="ü"/>
            </a:pPr>
            <a:endParaRPr lang="es-ES" dirty="0"/>
          </a:p>
          <a:p>
            <a:pPr marL="285750" indent="-285750">
              <a:buFont typeface="Wingdings" panose="05000000000000000000" pitchFamily="2" charset="2"/>
              <a:buChar char="ü"/>
            </a:pPr>
            <a:r>
              <a:rPr lang="es-ES" dirty="0"/>
              <a:t>Trabajos futuros: Desarrollar patrones de calculo pata IES que permita disminuir la variabilidad de los resultados </a:t>
            </a:r>
          </a:p>
          <a:p>
            <a:pPr marL="285750" indent="-285750">
              <a:buFont typeface="Wingdings" panose="05000000000000000000" pitchFamily="2" charset="2"/>
              <a:buChar char="ü"/>
            </a:pPr>
            <a:endParaRPr lang="es-ES" dirty="0"/>
          </a:p>
        </p:txBody>
      </p:sp>
      <p:sp>
        <p:nvSpPr>
          <p:cNvPr id="5" name="Marcador de número de diapositiva 4">
            <a:extLst>
              <a:ext uri="{FF2B5EF4-FFF2-40B4-BE49-F238E27FC236}">
                <a16:creationId xmlns:a16="http://schemas.microsoft.com/office/drawing/2014/main" id="{6FCEB0F3-D29C-88E0-EE1E-90F7C38E5479}"/>
              </a:ext>
            </a:extLst>
          </p:cNvPr>
          <p:cNvSpPr>
            <a:spLocks noGrp="1"/>
          </p:cNvSpPr>
          <p:nvPr>
            <p:ph type="sldNum" sz="quarter" idx="12"/>
          </p:nvPr>
        </p:nvSpPr>
        <p:spPr/>
        <p:txBody>
          <a:bodyPr/>
          <a:lstStyle/>
          <a:p>
            <a:fld id="{424C6831-DD49-4E4F-834B-7A5FD7B89A82}" type="slidenum">
              <a:rPr lang="es-ES_tradnl" smtClean="0"/>
              <a:t>26</a:t>
            </a:fld>
            <a:endParaRPr lang="es-ES_tradnl"/>
          </a:p>
        </p:txBody>
      </p:sp>
    </p:spTree>
    <p:extLst>
      <p:ext uri="{BB962C8B-B14F-4D97-AF65-F5344CB8AC3E}">
        <p14:creationId xmlns:p14="http://schemas.microsoft.com/office/powerpoint/2010/main" val="646809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7848" y="3155742"/>
            <a:ext cx="10515600" cy="729396"/>
          </a:xfrm>
        </p:spPr>
        <p:txBody>
          <a:bodyPr>
            <a:noAutofit/>
          </a:bodyPr>
          <a:lstStyle/>
          <a:p>
            <a:pPr algn="ctr"/>
            <a:r>
              <a:rPr lang="en-US" sz="6000" b="1" dirty="0" err="1">
                <a:solidFill>
                  <a:srgbClr val="B4C320"/>
                </a:solidFill>
                <a:ea typeface="Arial" charset="0"/>
                <a:cs typeface="Arial" charset="0"/>
              </a:rPr>
              <a:t>Muchas</a:t>
            </a:r>
            <a:r>
              <a:rPr lang="en-US" sz="6000" b="1" dirty="0">
                <a:solidFill>
                  <a:srgbClr val="B4C320"/>
                </a:solidFill>
                <a:ea typeface="Arial" charset="0"/>
                <a:cs typeface="Arial" charset="0"/>
              </a:rPr>
              <a:t> gracias</a:t>
            </a:r>
            <a:br>
              <a:rPr lang="en-US" sz="6000" b="1" dirty="0">
                <a:solidFill>
                  <a:srgbClr val="B4C320"/>
                </a:solidFill>
                <a:ea typeface="Arial" charset="0"/>
                <a:cs typeface="Arial" charset="0"/>
              </a:rPr>
            </a:br>
            <a:br>
              <a:rPr lang="en-US" sz="6000" b="1" dirty="0">
                <a:solidFill>
                  <a:srgbClr val="B4C320"/>
                </a:solidFill>
                <a:ea typeface="Arial" charset="0"/>
                <a:cs typeface="Arial" charset="0"/>
              </a:rPr>
            </a:br>
            <a:r>
              <a:rPr lang="en-US" sz="6000" b="1" dirty="0">
                <a:solidFill>
                  <a:srgbClr val="B4C320"/>
                </a:solidFill>
                <a:ea typeface="Arial" charset="0"/>
                <a:cs typeface="Arial" charset="0"/>
              </a:rPr>
              <a:t>               </a:t>
            </a:r>
            <a:r>
              <a:rPr lang="en-US" sz="6000" b="1" dirty="0" err="1">
                <a:solidFill>
                  <a:srgbClr val="B4C320"/>
                </a:solidFill>
                <a:ea typeface="Arial" charset="0"/>
                <a:cs typeface="Arial" charset="0"/>
              </a:rPr>
              <a:t>Preguntas</a:t>
            </a:r>
            <a:r>
              <a:rPr lang="en-US" sz="6000" b="1" dirty="0">
                <a:solidFill>
                  <a:srgbClr val="B4C320"/>
                </a:solidFill>
                <a:ea typeface="Arial" charset="0"/>
                <a:cs typeface="Arial" charset="0"/>
              </a:rPr>
              <a:t> …  </a:t>
            </a:r>
            <a:endParaRPr lang="es-ES_tradnl" sz="6000" b="1" dirty="0">
              <a:solidFill>
                <a:srgbClr val="B4C320"/>
              </a:solidFill>
              <a:ea typeface="Arial" charset="0"/>
              <a:cs typeface="Arial" charset="0"/>
            </a:endParaRPr>
          </a:p>
        </p:txBody>
      </p:sp>
      <p:sp>
        <p:nvSpPr>
          <p:cNvPr id="4" name="CuadroTexto 3">
            <a:extLst>
              <a:ext uri="{FF2B5EF4-FFF2-40B4-BE49-F238E27FC236}">
                <a16:creationId xmlns:a16="http://schemas.microsoft.com/office/drawing/2014/main" id="{724EF9AF-F791-D8C5-78B0-C4DEBFBE5B80}"/>
              </a:ext>
            </a:extLst>
          </p:cNvPr>
          <p:cNvSpPr txBox="1"/>
          <p:nvPr/>
        </p:nvSpPr>
        <p:spPr>
          <a:xfrm>
            <a:off x="2780598" y="5354988"/>
            <a:ext cx="5915081" cy="1015663"/>
          </a:xfrm>
          <a:prstGeom prst="rect">
            <a:avLst/>
          </a:prstGeom>
          <a:noFill/>
        </p:spPr>
        <p:txBody>
          <a:bodyPr wrap="none" rtlCol="0">
            <a:spAutoFit/>
          </a:bodyPr>
          <a:lstStyle/>
          <a:p>
            <a:pPr algn="ctr"/>
            <a:r>
              <a:rPr lang="es-ES" sz="2400" b="1" dirty="0"/>
              <a:t>Natalia Andrea Cano Londoño, I.B, </a:t>
            </a:r>
            <a:r>
              <a:rPr lang="es-ES" sz="2400" b="1" dirty="0" err="1"/>
              <a:t>MSc</a:t>
            </a:r>
            <a:r>
              <a:rPr lang="es-ES" sz="2400" b="1" dirty="0"/>
              <a:t>, PhD.</a:t>
            </a:r>
          </a:p>
          <a:p>
            <a:pPr algn="ctr"/>
            <a:r>
              <a:rPr lang="es-ES" i="1" dirty="0"/>
              <a:t>Universidad Nacional de Colombia, </a:t>
            </a:r>
            <a:r>
              <a:rPr lang="es-ES" i="1" dirty="0" err="1"/>
              <a:t>Ghent</a:t>
            </a:r>
            <a:r>
              <a:rPr lang="es-ES" i="1" dirty="0"/>
              <a:t> </a:t>
            </a:r>
            <a:r>
              <a:rPr lang="es-ES" i="1" dirty="0" err="1"/>
              <a:t>University</a:t>
            </a:r>
            <a:endParaRPr lang="es-ES" i="1" dirty="0"/>
          </a:p>
          <a:p>
            <a:pPr algn="ctr"/>
            <a:r>
              <a:rPr lang="es-ES" i="1" dirty="0">
                <a:solidFill>
                  <a:srgbClr val="00B0F0"/>
                </a:solidFill>
              </a:rPr>
              <a:t>nacanol@unal.edu.co</a:t>
            </a:r>
            <a:endParaRPr lang="es-CO" i="1" dirty="0">
              <a:solidFill>
                <a:srgbClr val="00B0F0"/>
              </a:solidFill>
            </a:endParaRPr>
          </a:p>
        </p:txBody>
      </p:sp>
      <p:sp>
        <p:nvSpPr>
          <p:cNvPr id="5" name="Marcador de número de diapositiva 4">
            <a:extLst>
              <a:ext uri="{FF2B5EF4-FFF2-40B4-BE49-F238E27FC236}">
                <a16:creationId xmlns:a16="http://schemas.microsoft.com/office/drawing/2014/main" id="{34EC1F95-8CC9-C7AE-0B93-2006DF584AC5}"/>
              </a:ext>
            </a:extLst>
          </p:cNvPr>
          <p:cNvSpPr>
            <a:spLocks noGrp="1"/>
          </p:cNvSpPr>
          <p:nvPr>
            <p:ph type="sldNum" sz="quarter" idx="12"/>
          </p:nvPr>
        </p:nvSpPr>
        <p:spPr/>
        <p:txBody>
          <a:bodyPr/>
          <a:lstStyle/>
          <a:p>
            <a:fld id="{424C6831-DD49-4E4F-834B-7A5FD7B89A82}" type="slidenum">
              <a:rPr lang="es-ES_tradnl" smtClean="0"/>
              <a:t>27</a:t>
            </a:fld>
            <a:endParaRPr lang="es-ES_tradnl"/>
          </a:p>
        </p:txBody>
      </p:sp>
    </p:spTree>
    <p:extLst>
      <p:ext uri="{BB962C8B-B14F-4D97-AF65-F5344CB8AC3E}">
        <p14:creationId xmlns:p14="http://schemas.microsoft.com/office/powerpoint/2010/main" val="417193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de cambio climátic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3"/>
          <a:stretch>
            <a:fillRect/>
          </a:stretch>
        </p:blipFill>
        <p:spPr>
          <a:xfrm>
            <a:off x="-4762" y="4292924"/>
            <a:ext cx="4719638" cy="2565076"/>
          </a:xfrm>
          <a:prstGeom prst="rect">
            <a:avLst/>
          </a:prstGeom>
        </p:spPr>
      </p:pic>
      <p:sp>
        <p:nvSpPr>
          <p:cNvPr id="6" name="AutoShape 4" descr="Resultado de imagen de cambio climátic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Imagen 6"/>
          <p:cNvPicPr>
            <a:picLocks noChangeAspect="1"/>
          </p:cNvPicPr>
          <p:nvPr/>
        </p:nvPicPr>
        <p:blipFill>
          <a:blip r:embed="rId4"/>
          <a:stretch>
            <a:fillRect/>
          </a:stretch>
        </p:blipFill>
        <p:spPr>
          <a:xfrm>
            <a:off x="4714876" y="4041847"/>
            <a:ext cx="2466975" cy="2816154"/>
          </a:xfrm>
          <a:prstGeom prst="rect">
            <a:avLst/>
          </a:prstGeom>
        </p:spPr>
      </p:pic>
      <p:sp>
        <p:nvSpPr>
          <p:cNvPr id="8" name="AutoShape 6" descr="Resultado de imagen de cambio climático"/>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9" name="Imagen 8"/>
          <p:cNvPicPr>
            <a:picLocks noChangeAspect="1"/>
          </p:cNvPicPr>
          <p:nvPr/>
        </p:nvPicPr>
        <p:blipFill>
          <a:blip r:embed="rId5"/>
          <a:stretch>
            <a:fillRect/>
          </a:stretch>
        </p:blipFill>
        <p:spPr>
          <a:xfrm>
            <a:off x="7181850" y="5378293"/>
            <a:ext cx="5010150" cy="2149163"/>
          </a:xfrm>
          <a:prstGeom prst="rect">
            <a:avLst/>
          </a:prstGeom>
        </p:spPr>
      </p:pic>
      <p:pic>
        <p:nvPicPr>
          <p:cNvPr id="1032" name="Picture 8" descr="Resultado de imagen de cambio climáti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1850" y="3717032"/>
            <a:ext cx="5010150" cy="23874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de cambio climáti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0263"/>
            <a:ext cx="7981949" cy="49635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cambio climátic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0374" y="1844825"/>
            <a:ext cx="4241626" cy="30358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sultado de imagen de cambio climáti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5566" y="17123"/>
            <a:ext cx="4256434" cy="282260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idx="12"/>
          </p:nvPr>
        </p:nvSpPr>
        <p:spPr/>
        <p:txBody>
          <a:bodyPr/>
          <a:lstStyle/>
          <a:p>
            <a:fld id="{00000000-1234-1234-1234-123412341234}" type="slidenum">
              <a:rPr lang="es-ES" smtClean="0"/>
              <a:pPr/>
              <a:t>3</a:t>
            </a:fld>
            <a:endParaRPr lang="es-ES"/>
          </a:p>
        </p:txBody>
      </p:sp>
    </p:spTree>
    <p:extLst>
      <p:ext uri="{BB962C8B-B14F-4D97-AF65-F5344CB8AC3E}">
        <p14:creationId xmlns:p14="http://schemas.microsoft.com/office/powerpoint/2010/main" val="58906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CC312B2-AC1A-B53C-D990-0A9AAEA1CA58}"/>
              </a:ext>
            </a:extLst>
          </p:cNvPr>
          <p:cNvSpPr/>
          <p:nvPr/>
        </p:nvSpPr>
        <p:spPr>
          <a:xfrm>
            <a:off x="1419593" y="1510821"/>
            <a:ext cx="4572000" cy="923330"/>
          </a:xfrm>
          <a:prstGeom prst="rect">
            <a:avLst/>
          </a:prstGeom>
        </p:spPr>
        <p:txBody>
          <a:bodyPr>
            <a:spAutoFit/>
          </a:bodyPr>
          <a:lstStyle/>
          <a:p>
            <a:pPr algn="ctr"/>
            <a:r>
              <a:rPr lang="es-CO" b="1" dirty="0">
                <a:solidFill>
                  <a:srgbClr val="FF0000"/>
                </a:solidFill>
                <a:latin typeface="Calibri "/>
              </a:rPr>
              <a:t>Grupo Intergubernamental</a:t>
            </a:r>
          </a:p>
          <a:p>
            <a:pPr algn="ctr"/>
            <a:r>
              <a:rPr lang="es-CO" b="1" dirty="0">
                <a:solidFill>
                  <a:srgbClr val="FF0000"/>
                </a:solidFill>
                <a:latin typeface="Calibri "/>
              </a:rPr>
              <a:t>de Expertos sobre el Cambio Climático (IPCC, por sus siglas en inglés)</a:t>
            </a:r>
          </a:p>
        </p:txBody>
      </p:sp>
      <p:sp>
        <p:nvSpPr>
          <p:cNvPr id="5" name="CuadroTexto 4">
            <a:extLst>
              <a:ext uri="{FF2B5EF4-FFF2-40B4-BE49-F238E27FC236}">
                <a16:creationId xmlns:a16="http://schemas.microsoft.com/office/drawing/2014/main" id="{0F067371-EA1E-B3D7-EEC6-64D842554A9C}"/>
              </a:ext>
            </a:extLst>
          </p:cNvPr>
          <p:cNvSpPr txBox="1"/>
          <p:nvPr/>
        </p:nvSpPr>
        <p:spPr>
          <a:xfrm>
            <a:off x="6577180" y="1317047"/>
            <a:ext cx="1123513" cy="369332"/>
          </a:xfrm>
          <a:prstGeom prst="rect">
            <a:avLst/>
          </a:prstGeom>
          <a:noFill/>
        </p:spPr>
        <p:txBody>
          <a:bodyPr wrap="none" rtlCol="0">
            <a:spAutoFit/>
          </a:bodyPr>
          <a:lstStyle/>
          <a:p>
            <a:r>
              <a:rPr lang="es-CO" b="1" dirty="0">
                <a:latin typeface="Calibri "/>
              </a:rPr>
              <a:t>Detección</a:t>
            </a:r>
          </a:p>
        </p:txBody>
      </p:sp>
      <p:sp>
        <p:nvSpPr>
          <p:cNvPr id="6" name="CuadroTexto 5">
            <a:extLst>
              <a:ext uri="{FF2B5EF4-FFF2-40B4-BE49-F238E27FC236}">
                <a16:creationId xmlns:a16="http://schemas.microsoft.com/office/drawing/2014/main" id="{CC4AE6FA-CE32-D08C-A47A-B39241601D23}"/>
              </a:ext>
            </a:extLst>
          </p:cNvPr>
          <p:cNvSpPr txBox="1"/>
          <p:nvPr/>
        </p:nvSpPr>
        <p:spPr>
          <a:xfrm>
            <a:off x="6577180" y="2211682"/>
            <a:ext cx="1233928" cy="369332"/>
          </a:xfrm>
          <a:prstGeom prst="rect">
            <a:avLst/>
          </a:prstGeom>
          <a:noFill/>
        </p:spPr>
        <p:txBody>
          <a:bodyPr wrap="none" rtlCol="0">
            <a:spAutoFit/>
          </a:bodyPr>
          <a:lstStyle/>
          <a:p>
            <a:r>
              <a:rPr lang="es-CO" b="1" dirty="0">
                <a:latin typeface="Calibri "/>
              </a:rPr>
              <a:t>Atribución </a:t>
            </a:r>
          </a:p>
        </p:txBody>
      </p:sp>
      <p:sp>
        <p:nvSpPr>
          <p:cNvPr id="7" name="Rectángulo 6">
            <a:extLst>
              <a:ext uri="{FF2B5EF4-FFF2-40B4-BE49-F238E27FC236}">
                <a16:creationId xmlns:a16="http://schemas.microsoft.com/office/drawing/2014/main" id="{C439E5CC-A916-3F70-7AAF-266EE649B26D}"/>
              </a:ext>
            </a:extLst>
          </p:cNvPr>
          <p:cNvSpPr/>
          <p:nvPr/>
        </p:nvSpPr>
        <p:spPr>
          <a:xfrm>
            <a:off x="8233364" y="957007"/>
            <a:ext cx="1872208" cy="923330"/>
          </a:xfrm>
          <a:prstGeom prst="rect">
            <a:avLst/>
          </a:prstGeom>
        </p:spPr>
        <p:txBody>
          <a:bodyPr wrap="square">
            <a:spAutoFit/>
          </a:bodyPr>
          <a:lstStyle/>
          <a:p>
            <a:pPr algn="ctr"/>
            <a:r>
              <a:rPr lang="es-CO" dirty="0">
                <a:latin typeface="Calibri "/>
              </a:rPr>
              <a:t>Demostrar que existe un cambio climático</a:t>
            </a:r>
          </a:p>
        </p:txBody>
      </p:sp>
      <p:sp>
        <p:nvSpPr>
          <p:cNvPr id="8" name="Rectángulo 7">
            <a:extLst>
              <a:ext uri="{FF2B5EF4-FFF2-40B4-BE49-F238E27FC236}">
                <a16:creationId xmlns:a16="http://schemas.microsoft.com/office/drawing/2014/main" id="{728C5B6D-C012-045A-4AA7-6D9CCC6CE6D6}"/>
              </a:ext>
            </a:extLst>
          </p:cNvPr>
          <p:cNvSpPr/>
          <p:nvPr/>
        </p:nvSpPr>
        <p:spPr>
          <a:xfrm>
            <a:off x="8233364" y="1987821"/>
            <a:ext cx="2141984" cy="923330"/>
          </a:xfrm>
          <a:prstGeom prst="rect">
            <a:avLst/>
          </a:prstGeom>
        </p:spPr>
        <p:txBody>
          <a:bodyPr wrap="square">
            <a:spAutoFit/>
          </a:bodyPr>
          <a:lstStyle/>
          <a:p>
            <a:pPr algn="ctr"/>
            <a:r>
              <a:rPr lang="es-CO" dirty="0">
                <a:latin typeface="Calibri "/>
              </a:rPr>
              <a:t>Identificar</a:t>
            </a:r>
          </a:p>
          <a:p>
            <a:pPr algn="ctr"/>
            <a:r>
              <a:rPr lang="es-CO" dirty="0">
                <a:latin typeface="Calibri "/>
              </a:rPr>
              <a:t>las causas de dicho cambio</a:t>
            </a:r>
          </a:p>
        </p:txBody>
      </p:sp>
      <p:sp>
        <p:nvSpPr>
          <p:cNvPr id="9" name="Rectángulo 8">
            <a:extLst>
              <a:ext uri="{FF2B5EF4-FFF2-40B4-BE49-F238E27FC236}">
                <a16:creationId xmlns:a16="http://schemas.microsoft.com/office/drawing/2014/main" id="{CF0C9001-B1B9-BA71-9ECA-4AD5BBA2524C}"/>
              </a:ext>
            </a:extLst>
          </p:cNvPr>
          <p:cNvSpPr/>
          <p:nvPr/>
        </p:nvSpPr>
        <p:spPr>
          <a:xfrm>
            <a:off x="1336045" y="2966242"/>
            <a:ext cx="3927935" cy="461665"/>
          </a:xfrm>
          <a:prstGeom prst="rect">
            <a:avLst/>
          </a:prstGeom>
        </p:spPr>
        <p:txBody>
          <a:bodyPr wrap="none">
            <a:spAutoFit/>
          </a:bodyPr>
          <a:lstStyle/>
          <a:p>
            <a:r>
              <a:rPr lang="es-CO" sz="2400" b="1" dirty="0">
                <a:solidFill>
                  <a:srgbClr val="A8D749"/>
                </a:solidFill>
                <a:latin typeface="Calibri "/>
              </a:rPr>
              <a:t>Cuarto Informe del IPCC 2007</a:t>
            </a:r>
          </a:p>
        </p:txBody>
      </p:sp>
      <p:sp>
        <p:nvSpPr>
          <p:cNvPr id="10" name="Rectángulo 9">
            <a:extLst>
              <a:ext uri="{FF2B5EF4-FFF2-40B4-BE49-F238E27FC236}">
                <a16:creationId xmlns:a16="http://schemas.microsoft.com/office/drawing/2014/main" id="{F3E3D35B-0A6F-7E39-8B61-B075B4E042D6}"/>
              </a:ext>
            </a:extLst>
          </p:cNvPr>
          <p:cNvSpPr/>
          <p:nvPr/>
        </p:nvSpPr>
        <p:spPr>
          <a:xfrm>
            <a:off x="5225928" y="3073910"/>
            <a:ext cx="5640912" cy="369332"/>
          </a:xfrm>
          <a:prstGeom prst="rect">
            <a:avLst/>
          </a:prstGeom>
        </p:spPr>
        <p:txBody>
          <a:bodyPr wrap="square">
            <a:spAutoFit/>
          </a:bodyPr>
          <a:lstStyle/>
          <a:p>
            <a:r>
              <a:rPr lang="es-CO" dirty="0">
                <a:latin typeface="Calibri "/>
              </a:rPr>
              <a:t>“</a:t>
            </a:r>
            <a:r>
              <a:rPr lang="es-CO" i="1" dirty="0">
                <a:latin typeface="Calibri "/>
              </a:rPr>
              <a:t>calentamiento del sistema climático es inequívoco</a:t>
            </a:r>
            <a:r>
              <a:rPr lang="es-CO" dirty="0">
                <a:latin typeface="Calibri "/>
              </a:rPr>
              <a:t>”</a:t>
            </a:r>
          </a:p>
        </p:txBody>
      </p:sp>
      <p:sp>
        <p:nvSpPr>
          <p:cNvPr id="11" name="Rectángulo 10">
            <a:extLst>
              <a:ext uri="{FF2B5EF4-FFF2-40B4-BE49-F238E27FC236}">
                <a16:creationId xmlns:a16="http://schemas.microsoft.com/office/drawing/2014/main" id="{B0CFDA41-D6C0-A46A-D8ED-3FEA99BAD35D}"/>
              </a:ext>
            </a:extLst>
          </p:cNvPr>
          <p:cNvSpPr/>
          <p:nvPr/>
        </p:nvSpPr>
        <p:spPr>
          <a:xfrm>
            <a:off x="609600" y="3658923"/>
            <a:ext cx="11440885" cy="3170099"/>
          </a:xfrm>
          <a:prstGeom prst="rect">
            <a:avLst/>
          </a:prstGeom>
        </p:spPr>
        <p:txBody>
          <a:bodyPr wrap="square">
            <a:spAutoFit/>
          </a:bodyPr>
          <a:lstStyle/>
          <a:p>
            <a:pPr marL="285750" indent="-285750">
              <a:buFont typeface="Arial" panose="020B0604020202020204" pitchFamily="34" charset="0"/>
              <a:buChar char="•"/>
            </a:pPr>
            <a:r>
              <a:rPr lang="es-CO" sz="2000" dirty="0">
                <a:latin typeface="Calibri "/>
              </a:rPr>
              <a:t>Entre 1995-2006, se encuentran once años de los doce más cálidos registrados desde 1850</a:t>
            </a:r>
          </a:p>
          <a:p>
            <a:pPr marL="285750" indent="-285750">
              <a:buFont typeface="Arial" panose="020B0604020202020204" pitchFamily="34" charset="0"/>
              <a:buChar char="•"/>
            </a:pPr>
            <a:endParaRPr lang="es-CO" sz="2000" dirty="0">
              <a:latin typeface="Calibri "/>
            </a:endParaRPr>
          </a:p>
          <a:p>
            <a:pPr marL="285750" indent="-285750">
              <a:buFont typeface="Arial" panose="020B0604020202020204" pitchFamily="34" charset="0"/>
              <a:buChar char="•"/>
            </a:pPr>
            <a:r>
              <a:rPr lang="es-CO" sz="2000" dirty="0">
                <a:latin typeface="Calibri "/>
              </a:rPr>
              <a:t>La temperatura global ha aumentado 0,74ºc entre 1906 y 2005, tendencia que prosigue a un ritmo cada vez mayor</a:t>
            </a:r>
          </a:p>
          <a:p>
            <a:pPr marL="285750" indent="-285750">
              <a:buFont typeface="Arial" panose="020B0604020202020204" pitchFamily="34" charset="0"/>
              <a:buChar char="•"/>
            </a:pPr>
            <a:endParaRPr lang="es-CO" sz="2000" dirty="0">
              <a:latin typeface="Calibri "/>
            </a:endParaRPr>
          </a:p>
          <a:p>
            <a:pPr marL="285750" indent="-285750">
              <a:buFont typeface="Arial" panose="020B0604020202020204" pitchFamily="34" charset="0"/>
              <a:buChar char="•"/>
            </a:pPr>
            <a:r>
              <a:rPr lang="es-CO" sz="2000" dirty="0">
                <a:latin typeface="Calibri "/>
              </a:rPr>
              <a:t>Se ha producido un ascenso del nivel del mar en un promedio de 1,8 mm/año (promedio 1961-2006), aunque esta velocidad está aumentando hasta alcanzarse 3,1 mm/ año en los últimos años (promedio 1993 – 2006), </a:t>
            </a:r>
          </a:p>
          <a:p>
            <a:pPr marL="285750" indent="-285750">
              <a:buFont typeface="Arial" panose="020B0604020202020204" pitchFamily="34" charset="0"/>
              <a:buChar char="•"/>
            </a:pPr>
            <a:endParaRPr lang="es-CO" sz="2000" dirty="0">
              <a:latin typeface="Calibri "/>
            </a:endParaRPr>
          </a:p>
          <a:p>
            <a:pPr marL="285750" indent="-285750">
              <a:buFont typeface="Arial" panose="020B0604020202020204" pitchFamily="34" charset="0"/>
              <a:buChar char="•"/>
            </a:pPr>
            <a:r>
              <a:rPr lang="es-CO" sz="2000" dirty="0">
                <a:latin typeface="Calibri "/>
              </a:rPr>
              <a:t>Existe una reducción continua de la extensión de nieve y hielo</a:t>
            </a:r>
          </a:p>
        </p:txBody>
      </p:sp>
      <p:sp>
        <p:nvSpPr>
          <p:cNvPr id="12" name="Abrir llave 11">
            <a:extLst>
              <a:ext uri="{FF2B5EF4-FFF2-40B4-BE49-F238E27FC236}">
                <a16:creationId xmlns:a16="http://schemas.microsoft.com/office/drawing/2014/main" id="{B0826381-2A8F-C191-B38D-7C71A6943435}"/>
              </a:ext>
            </a:extLst>
          </p:cNvPr>
          <p:cNvSpPr/>
          <p:nvPr/>
        </p:nvSpPr>
        <p:spPr>
          <a:xfrm>
            <a:off x="5906177" y="1317047"/>
            <a:ext cx="276664" cy="1263967"/>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O"/>
          </a:p>
        </p:txBody>
      </p:sp>
      <p:cxnSp>
        <p:nvCxnSpPr>
          <p:cNvPr id="13" name="Conector recto de flecha 12">
            <a:extLst>
              <a:ext uri="{FF2B5EF4-FFF2-40B4-BE49-F238E27FC236}">
                <a16:creationId xmlns:a16="http://schemas.microsoft.com/office/drawing/2014/main" id="{C6A5F5A2-8F9A-0954-3330-3B59AA012D61}"/>
              </a:ext>
            </a:extLst>
          </p:cNvPr>
          <p:cNvCxnSpPr/>
          <p:nvPr/>
        </p:nvCxnSpPr>
        <p:spPr>
          <a:xfrm>
            <a:off x="7811108" y="1510821"/>
            <a:ext cx="42225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Conector recto de flecha 13">
            <a:extLst>
              <a:ext uri="{FF2B5EF4-FFF2-40B4-BE49-F238E27FC236}">
                <a16:creationId xmlns:a16="http://schemas.microsoft.com/office/drawing/2014/main" id="{3D8EDFB8-31E2-BEC6-36EF-5FB222C84499}"/>
              </a:ext>
            </a:extLst>
          </p:cNvPr>
          <p:cNvCxnSpPr/>
          <p:nvPr/>
        </p:nvCxnSpPr>
        <p:spPr>
          <a:xfrm>
            <a:off x="7811108" y="2434151"/>
            <a:ext cx="42225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6" name="Marcador de número de diapositiva 15">
            <a:extLst>
              <a:ext uri="{FF2B5EF4-FFF2-40B4-BE49-F238E27FC236}">
                <a16:creationId xmlns:a16="http://schemas.microsoft.com/office/drawing/2014/main" id="{049ADBA1-F62F-26E2-1BAF-CEA64919BF60}"/>
              </a:ext>
            </a:extLst>
          </p:cNvPr>
          <p:cNvSpPr>
            <a:spLocks noGrp="1"/>
          </p:cNvSpPr>
          <p:nvPr>
            <p:ph type="sldNum" sz="quarter" idx="12"/>
          </p:nvPr>
        </p:nvSpPr>
        <p:spPr/>
        <p:txBody>
          <a:bodyPr/>
          <a:lstStyle/>
          <a:p>
            <a:fld id="{424C6831-DD49-4E4F-834B-7A5FD7B89A82}" type="slidenum">
              <a:rPr lang="es-ES_tradnl" smtClean="0"/>
              <a:t>4</a:t>
            </a:fld>
            <a:endParaRPr lang="es-ES_tradnl"/>
          </a:p>
        </p:txBody>
      </p:sp>
    </p:spTree>
    <p:extLst>
      <p:ext uri="{BB962C8B-B14F-4D97-AF65-F5344CB8AC3E}">
        <p14:creationId xmlns:p14="http://schemas.microsoft.com/office/powerpoint/2010/main" val="424649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7805D31-524D-34EE-69F3-0D1BAA62BB24}"/>
              </a:ext>
            </a:extLst>
          </p:cNvPr>
          <p:cNvSpPr/>
          <p:nvPr/>
        </p:nvSpPr>
        <p:spPr>
          <a:xfrm>
            <a:off x="2399669" y="1232454"/>
            <a:ext cx="2294474" cy="646331"/>
          </a:xfrm>
          <a:prstGeom prst="rect">
            <a:avLst/>
          </a:prstGeom>
        </p:spPr>
        <p:txBody>
          <a:bodyPr wrap="none">
            <a:spAutoFit/>
          </a:bodyPr>
          <a:lstStyle/>
          <a:p>
            <a:r>
              <a:rPr lang="es-CO" sz="3600" b="1" dirty="0">
                <a:solidFill>
                  <a:srgbClr val="00B050"/>
                </a:solidFill>
              </a:rPr>
              <a:t>Atribución </a:t>
            </a:r>
            <a:endParaRPr lang="es-CO" sz="3600" dirty="0">
              <a:solidFill>
                <a:srgbClr val="00B050"/>
              </a:solidFill>
            </a:endParaRPr>
          </a:p>
        </p:txBody>
      </p:sp>
      <p:sp>
        <p:nvSpPr>
          <p:cNvPr id="5" name="CuadroTexto 4">
            <a:extLst>
              <a:ext uri="{FF2B5EF4-FFF2-40B4-BE49-F238E27FC236}">
                <a16:creationId xmlns:a16="http://schemas.microsoft.com/office/drawing/2014/main" id="{445FB946-F30E-C09A-E66C-127B1619A8CF}"/>
              </a:ext>
            </a:extLst>
          </p:cNvPr>
          <p:cNvSpPr txBox="1"/>
          <p:nvPr/>
        </p:nvSpPr>
        <p:spPr>
          <a:xfrm>
            <a:off x="2444263" y="2292618"/>
            <a:ext cx="2021707" cy="400110"/>
          </a:xfrm>
          <a:prstGeom prst="rect">
            <a:avLst/>
          </a:prstGeom>
          <a:noFill/>
        </p:spPr>
        <p:txBody>
          <a:bodyPr wrap="none" rtlCol="0">
            <a:spAutoFit/>
          </a:bodyPr>
          <a:lstStyle/>
          <a:p>
            <a:r>
              <a:rPr lang="es-CO" sz="2000" b="1" i="1" dirty="0">
                <a:solidFill>
                  <a:srgbClr val="92D050"/>
                </a:solidFill>
              </a:rPr>
              <a:t>Causas Naturales</a:t>
            </a:r>
          </a:p>
        </p:txBody>
      </p:sp>
      <p:sp>
        <p:nvSpPr>
          <p:cNvPr id="6" name="CuadroTexto 5">
            <a:extLst>
              <a:ext uri="{FF2B5EF4-FFF2-40B4-BE49-F238E27FC236}">
                <a16:creationId xmlns:a16="http://schemas.microsoft.com/office/drawing/2014/main" id="{CD312C60-6D5A-90AF-07E1-81D179EC3F3F}"/>
              </a:ext>
            </a:extLst>
          </p:cNvPr>
          <p:cNvSpPr txBox="1"/>
          <p:nvPr/>
        </p:nvSpPr>
        <p:spPr>
          <a:xfrm>
            <a:off x="4694143" y="2231640"/>
            <a:ext cx="5124771" cy="1015663"/>
          </a:xfrm>
          <a:prstGeom prst="rect">
            <a:avLst/>
          </a:prstGeom>
          <a:noFill/>
        </p:spPr>
        <p:txBody>
          <a:bodyPr wrap="square" rtlCol="0">
            <a:spAutoFit/>
          </a:bodyPr>
          <a:lstStyle/>
          <a:p>
            <a:pPr marL="285750" indent="-285750">
              <a:buFont typeface="Wingdings" panose="05000000000000000000" pitchFamily="2" charset="2"/>
              <a:buChar char="ü"/>
            </a:pPr>
            <a:r>
              <a:rPr lang="es-CO" sz="2000" dirty="0"/>
              <a:t>cambios en la órbita terrestre</a:t>
            </a:r>
          </a:p>
          <a:p>
            <a:pPr marL="285750" indent="-285750">
              <a:buFont typeface="Wingdings" panose="05000000000000000000" pitchFamily="2" charset="2"/>
              <a:buChar char="ü"/>
            </a:pPr>
            <a:r>
              <a:rPr lang="es-CO" sz="2000" dirty="0"/>
              <a:t>cambios en la energía solar recibida</a:t>
            </a:r>
          </a:p>
          <a:p>
            <a:pPr marL="285750" indent="-285750">
              <a:buFont typeface="Wingdings" panose="05000000000000000000" pitchFamily="2" charset="2"/>
              <a:buChar char="ü"/>
            </a:pPr>
            <a:r>
              <a:rPr lang="es-CO" sz="2000" dirty="0"/>
              <a:t>erupciones volcánicas</a:t>
            </a:r>
          </a:p>
        </p:txBody>
      </p:sp>
      <p:sp>
        <p:nvSpPr>
          <p:cNvPr id="7" name="CuadroTexto 6">
            <a:extLst>
              <a:ext uri="{FF2B5EF4-FFF2-40B4-BE49-F238E27FC236}">
                <a16:creationId xmlns:a16="http://schemas.microsoft.com/office/drawing/2014/main" id="{20ED5659-BFFF-0C66-85D7-322442F78276}"/>
              </a:ext>
            </a:extLst>
          </p:cNvPr>
          <p:cNvSpPr txBox="1"/>
          <p:nvPr/>
        </p:nvSpPr>
        <p:spPr>
          <a:xfrm>
            <a:off x="1817040" y="3674860"/>
            <a:ext cx="2648930" cy="400110"/>
          </a:xfrm>
          <a:prstGeom prst="rect">
            <a:avLst/>
          </a:prstGeom>
          <a:noFill/>
        </p:spPr>
        <p:txBody>
          <a:bodyPr wrap="none" rtlCol="0">
            <a:spAutoFit/>
          </a:bodyPr>
          <a:lstStyle/>
          <a:p>
            <a:r>
              <a:rPr lang="es-CO" sz="2000" b="1" i="1" dirty="0">
                <a:solidFill>
                  <a:srgbClr val="92D050"/>
                </a:solidFill>
              </a:rPr>
              <a:t>Causas </a:t>
            </a:r>
            <a:r>
              <a:rPr lang="es-CO" sz="2000" b="1" i="1" dirty="0" err="1">
                <a:solidFill>
                  <a:srgbClr val="92D050"/>
                </a:solidFill>
              </a:rPr>
              <a:t>Antropogenicas</a:t>
            </a:r>
            <a:endParaRPr lang="es-CO" sz="2000" b="1" i="1" dirty="0">
              <a:solidFill>
                <a:srgbClr val="92D050"/>
              </a:solidFill>
            </a:endParaRPr>
          </a:p>
        </p:txBody>
      </p:sp>
      <p:sp>
        <p:nvSpPr>
          <p:cNvPr id="8" name="Rectángulo 7">
            <a:extLst>
              <a:ext uri="{FF2B5EF4-FFF2-40B4-BE49-F238E27FC236}">
                <a16:creationId xmlns:a16="http://schemas.microsoft.com/office/drawing/2014/main" id="{3AD4234B-7934-22AB-291A-EE79FD4DBEFD}"/>
              </a:ext>
            </a:extLst>
          </p:cNvPr>
          <p:cNvSpPr/>
          <p:nvPr/>
        </p:nvSpPr>
        <p:spPr>
          <a:xfrm>
            <a:off x="4771503" y="3595782"/>
            <a:ext cx="7126582" cy="707886"/>
          </a:xfrm>
          <a:prstGeom prst="rect">
            <a:avLst/>
          </a:prstGeom>
        </p:spPr>
        <p:txBody>
          <a:bodyPr wrap="square">
            <a:spAutoFit/>
          </a:bodyPr>
          <a:lstStyle/>
          <a:p>
            <a:pPr marL="342900" indent="-342900">
              <a:buFont typeface="Wingdings" panose="05000000000000000000" pitchFamily="2" charset="2"/>
              <a:buChar char="ü"/>
            </a:pPr>
            <a:r>
              <a:rPr lang="es-CO" sz="2000" dirty="0"/>
              <a:t>cambios en la atmósfera por la emisión de Gases de</a:t>
            </a:r>
          </a:p>
          <a:p>
            <a:pPr marL="342900" indent="-342900">
              <a:buFont typeface="Wingdings" panose="05000000000000000000" pitchFamily="2" charset="2"/>
              <a:buChar char="ü"/>
            </a:pPr>
            <a:r>
              <a:rPr lang="es-CO" sz="2000" dirty="0"/>
              <a:t>Efecto Invernadero (GE </a:t>
            </a:r>
            <a:r>
              <a:rPr lang="es-CO" sz="2000" dirty="0" err="1"/>
              <a:t>Is</a:t>
            </a:r>
            <a:r>
              <a:rPr lang="es-CO" sz="2000" dirty="0"/>
              <a:t>) originados por la actividad humana</a:t>
            </a:r>
          </a:p>
        </p:txBody>
      </p:sp>
      <p:sp>
        <p:nvSpPr>
          <p:cNvPr id="9" name="Rectángulo 8">
            <a:extLst>
              <a:ext uri="{FF2B5EF4-FFF2-40B4-BE49-F238E27FC236}">
                <a16:creationId xmlns:a16="http://schemas.microsoft.com/office/drawing/2014/main" id="{D5FE11E9-0AA3-0317-0C44-E004F9C584FA}"/>
              </a:ext>
            </a:extLst>
          </p:cNvPr>
          <p:cNvSpPr/>
          <p:nvPr/>
        </p:nvSpPr>
        <p:spPr>
          <a:xfrm>
            <a:off x="1197428" y="4902636"/>
            <a:ext cx="10352315" cy="1200329"/>
          </a:xfrm>
          <a:prstGeom prst="rect">
            <a:avLst/>
          </a:prstGeom>
        </p:spPr>
        <p:txBody>
          <a:bodyPr wrap="square">
            <a:spAutoFit/>
          </a:bodyPr>
          <a:lstStyle/>
          <a:p>
            <a:pPr algn="ctr"/>
            <a:r>
              <a:rPr lang="es-CO" sz="2400" i="1" dirty="0"/>
              <a:t>“la mayor parte del aumento de temperatura observado desde mediados del siglo XX se debe muy probablemente al aumento de concentraciones de </a:t>
            </a:r>
            <a:r>
              <a:rPr lang="es-CO" sz="2400" i="1" dirty="0" err="1"/>
              <a:t>GEIs</a:t>
            </a:r>
            <a:r>
              <a:rPr lang="es-CO" sz="2400" i="1" dirty="0"/>
              <a:t> antropogénicos”</a:t>
            </a:r>
          </a:p>
        </p:txBody>
      </p:sp>
      <p:sp>
        <p:nvSpPr>
          <p:cNvPr id="11" name="Marcador de número de diapositiva 10">
            <a:extLst>
              <a:ext uri="{FF2B5EF4-FFF2-40B4-BE49-F238E27FC236}">
                <a16:creationId xmlns:a16="http://schemas.microsoft.com/office/drawing/2014/main" id="{3BED407D-7406-472C-6FF7-2ACEDFEE6582}"/>
              </a:ext>
            </a:extLst>
          </p:cNvPr>
          <p:cNvSpPr>
            <a:spLocks noGrp="1"/>
          </p:cNvSpPr>
          <p:nvPr>
            <p:ph type="sldNum" sz="quarter" idx="12"/>
          </p:nvPr>
        </p:nvSpPr>
        <p:spPr/>
        <p:txBody>
          <a:bodyPr/>
          <a:lstStyle/>
          <a:p>
            <a:fld id="{424C6831-DD49-4E4F-834B-7A5FD7B89A82}" type="slidenum">
              <a:rPr lang="es-ES_tradnl" smtClean="0"/>
              <a:t>5</a:t>
            </a:fld>
            <a:endParaRPr lang="es-ES_tradnl"/>
          </a:p>
        </p:txBody>
      </p:sp>
    </p:spTree>
    <p:extLst>
      <p:ext uri="{BB962C8B-B14F-4D97-AF65-F5344CB8AC3E}">
        <p14:creationId xmlns:p14="http://schemas.microsoft.com/office/powerpoint/2010/main" val="59099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EFA21-7CD5-EA66-38A3-8523D9AF5CC2}"/>
              </a:ext>
            </a:extLst>
          </p:cNvPr>
          <p:cNvSpPr>
            <a:spLocks noGrp="1"/>
          </p:cNvSpPr>
          <p:nvPr>
            <p:ph type="title"/>
          </p:nvPr>
        </p:nvSpPr>
        <p:spPr>
          <a:xfrm>
            <a:off x="990600" y="1061129"/>
            <a:ext cx="10515600" cy="1325563"/>
          </a:xfrm>
        </p:spPr>
        <p:txBody>
          <a:bodyPr>
            <a:normAutofit/>
          </a:bodyPr>
          <a:lstStyle/>
          <a:p>
            <a:r>
              <a:rPr lang="es-ES" sz="3200" b="1" dirty="0">
                <a:solidFill>
                  <a:srgbClr val="00B050"/>
                </a:solidFill>
                <a:cs typeface="Arial" charset="0"/>
              </a:rPr>
              <a:t>Informe IPCC 2021. Alerta roja para la humanidad </a:t>
            </a:r>
            <a:endParaRPr lang="es-CO" sz="3200" b="1" dirty="0">
              <a:solidFill>
                <a:srgbClr val="00B050"/>
              </a:solidFill>
              <a:cs typeface="Arial" charset="0"/>
            </a:endParaRPr>
          </a:p>
        </p:txBody>
      </p:sp>
      <p:sp>
        <p:nvSpPr>
          <p:cNvPr id="4" name="Marcador de contenido 3">
            <a:extLst>
              <a:ext uri="{FF2B5EF4-FFF2-40B4-BE49-F238E27FC236}">
                <a16:creationId xmlns:a16="http://schemas.microsoft.com/office/drawing/2014/main" id="{3F8C2526-2097-A043-BA8A-78E81C3FA15F}"/>
              </a:ext>
            </a:extLst>
          </p:cNvPr>
          <p:cNvSpPr>
            <a:spLocks noGrp="1"/>
          </p:cNvSpPr>
          <p:nvPr>
            <p:ph sz="half" idx="1"/>
          </p:nvPr>
        </p:nvSpPr>
        <p:spPr>
          <a:xfrm>
            <a:off x="762000" y="2315482"/>
            <a:ext cx="5181600" cy="4351338"/>
          </a:xfrm>
        </p:spPr>
        <p:txBody>
          <a:bodyPr/>
          <a:lstStyle/>
          <a:p>
            <a:pPr marL="514350" indent="-514350">
              <a:buFont typeface="+mj-lt"/>
              <a:buAutoNum type="arabicParenR"/>
            </a:pPr>
            <a:r>
              <a:rPr lang="es-ES" dirty="0">
                <a:latin typeface="+mj-lt"/>
              </a:rPr>
              <a:t>Las emisiones continuas de gases de efecto invernadero podrían quebrar un límite clave de la temperatura global en poco más de una década.</a:t>
            </a:r>
          </a:p>
          <a:p>
            <a:pPr marL="514350" indent="-514350">
              <a:buFont typeface="+mj-lt"/>
              <a:buAutoNum type="arabicParenR"/>
            </a:pPr>
            <a:r>
              <a:rPr lang="es-ES" dirty="0">
                <a:latin typeface="+mj-lt"/>
              </a:rPr>
              <a:t>“No es posible descartar" una subida del nivel del mar que se acerque a los 2 metros a finales de este siglo.</a:t>
            </a:r>
            <a:endParaRPr lang="es-CO" dirty="0">
              <a:latin typeface="+mj-lt"/>
            </a:endParaRPr>
          </a:p>
          <a:p>
            <a:pPr marL="514350" indent="-514350">
              <a:buFont typeface="+mj-lt"/>
              <a:buAutoNum type="arabicParenR"/>
            </a:pPr>
            <a:endParaRPr lang="es-CO" dirty="0">
              <a:latin typeface="+mj-lt"/>
            </a:endParaRPr>
          </a:p>
        </p:txBody>
      </p:sp>
      <p:sp>
        <p:nvSpPr>
          <p:cNvPr id="5" name="Marcador de contenido 4">
            <a:extLst>
              <a:ext uri="{FF2B5EF4-FFF2-40B4-BE49-F238E27FC236}">
                <a16:creationId xmlns:a16="http://schemas.microsoft.com/office/drawing/2014/main" id="{5033E921-4802-6C84-872D-1C02E8D30757}"/>
              </a:ext>
            </a:extLst>
          </p:cNvPr>
          <p:cNvSpPr>
            <a:spLocks noGrp="1"/>
          </p:cNvSpPr>
          <p:nvPr>
            <p:ph sz="half" idx="2"/>
          </p:nvPr>
        </p:nvSpPr>
        <p:spPr>
          <a:xfrm>
            <a:off x="6248400" y="2315482"/>
            <a:ext cx="5181600" cy="4351338"/>
          </a:xfrm>
        </p:spPr>
        <p:txBody>
          <a:bodyPr/>
          <a:lstStyle/>
          <a:p>
            <a:pPr marL="0" indent="0">
              <a:buNone/>
            </a:pPr>
            <a:r>
              <a:rPr lang="es-ES" dirty="0">
                <a:latin typeface="+mj-lt"/>
              </a:rPr>
              <a:t>3) El cambio climático es generalizado, rápido y se está intensificando ( y depende de nosotros).</a:t>
            </a:r>
          </a:p>
          <a:p>
            <a:pPr marL="0" indent="0">
              <a:buNone/>
            </a:pPr>
            <a:r>
              <a:rPr lang="es-ES" dirty="0">
                <a:latin typeface="+mj-lt"/>
              </a:rPr>
              <a:t>4) El papel del metano.</a:t>
            </a:r>
          </a:p>
          <a:p>
            <a:pPr marL="514350" indent="-514350">
              <a:buFont typeface="+mj-lt"/>
              <a:buAutoNum type="arabicParenR"/>
            </a:pPr>
            <a:endParaRPr lang="es-CO" dirty="0">
              <a:latin typeface="+mj-lt"/>
            </a:endParaRPr>
          </a:p>
        </p:txBody>
      </p:sp>
      <p:sp>
        <p:nvSpPr>
          <p:cNvPr id="11" name="Marcador de número de diapositiva 10">
            <a:extLst>
              <a:ext uri="{FF2B5EF4-FFF2-40B4-BE49-F238E27FC236}">
                <a16:creationId xmlns:a16="http://schemas.microsoft.com/office/drawing/2014/main" id="{0F718242-12C9-3AA7-A1F0-91DBEA4C9955}"/>
              </a:ext>
            </a:extLst>
          </p:cNvPr>
          <p:cNvSpPr>
            <a:spLocks noGrp="1"/>
          </p:cNvSpPr>
          <p:nvPr>
            <p:ph type="sldNum" sz="quarter" idx="12"/>
          </p:nvPr>
        </p:nvSpPr>
        <p:spPr/>
        <p:txBody>
          <a:bodyPr/>
          <a:lstStyle/>
          <a:p>
            <a:fld id="{424C6831-DD49-4E4F-834B-7A5FD7B89A82}" type="slidenum">
              <a:rPr lang="es-ES_tradnl" smtClean="0"/>
              <a:t>6</a:t>
            </a:fld>
            <a:endParaRPr lang="es-ES_tradnl"/>
          </a:p>
        </p:txBody>
      </p:sp>
    </p:spTree>
    <p:extLst>
      <p:ext uri="{BB962C8B-B14F-4D97-AF65-F5344CB8AC3E}">
        <p14:creationId xmlns:p14="http://schemas.microsoft.com/office/powerpoint/2010/main" val="394660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t="2259"/>
          <a:stretch/>
        </p:blipFill>
        <p:spPr>
          <a:xfrm>
            <a:off x="870830" y="2665729"/>
            <a:ext cx="4219575" cy="2271596"/>
          </a:xfrm>
          <a:prstGeom prst="rect">
            <a:avLst/>
          </a:prstGeom>
        </p:spPr>
      </p:pic>
      <p:pic>
        <p:nvPicPr>
          <p:cNvPr id="7" name="Imagen 6"/>
          <p:cNvPicPr>
            <a:picLocks noChangeAspect="1"/>
          </p:cNvPicPr>
          <p:nvPr/>
        </p:nvPicPr>
        <p:blipFill>
          <a:blip r:embed="rId4"/>
          <a:stretch>
            <a:fillRect/>
          </a:stretch>
        </p:blipFill>
        <p:spPr>
          <a:xfrm>
            <a:off x="5972176" y="2679900"/>
            <a:ext cx="4238625" cy="2257425"/>
          </a:xfrm>
          <a:prstGeom prst="rect">
            <a:avLst/>
          </a:prstGeom>
        </p:spPr>
      </p:pic>
      <p:sp>
        <p:nvSpPr>
          <p:cNvPr id="8" name="Rectángulo 7"/>
          <p:cNvSpPr/>
          <p:nvPr/>
        </p:nvSpPr>
        <p:spPr>
          <a:xfrm>
            <a:off x="2811383" y="694763"/>
            <a:ext cx="3798027" cy="646331"/>
          </a:xfrm>
          <a:prstGeom prst="rect">
            <a:avLst/>
          </a:prstGeom>
        </p:spPr>
        <p:txBody>
          <a:bodyPr wrap="none">
            <a:spAutoFit/>
          </a:bodyPr>
          <a:lstStyle/>
          <a:p>
            <a:r>
              <a:rPr lang="es-CO" sz="3600" b="1" dirty="0">
                <a:solidFill>
                  <a:srgbClr val="00B050"/>
                </a:solidFill>
              </a:rPr>
              <a:t>Efecto invernadero</a:t>
            </a:r>
            <a:endParaRPr lang="es-CO" sz="3600" dirty="0">
              <a:solidFill>
                <a:srgbClr val="00B050"/>
              </a:solidFill>
            </a:endParaRPr>
          </a:p>
        </p:txBody>
      </p:sp>
      <p:sp>
        <p:nvSpPr>
          <p:cNvPr id="9" name="Rectángulo 8"/>
          <p:cNvSpPr/>
          <p:nvPr/>
        </p:nvSpPr>
        <p:spPr>
          <a:xfrm>
            <a:off x="1403881" y="5827064"/>
            <a:ext cx="8610949" cy="707886"/>
          </a:xfrm>
          <a:prstGeom prst="rect">
            <a:avLst/>
          </a:prstGeom>
        </p:spPr>
        <p:txBody>
          <a:bodyPr wrap="square">
            <a:spAutoFit/>
          </a:bodyPr>
          <a:lstStyle/>
          <a:p>
            <a:pPr algn="ctr"/>
            <a:r>
              <a:rPr lang="es-ES" sz="2000" dirty="0">
                <a:latin typeface="CIDFont+F1"/>
              </a:rPr>
              <a:t>Sin gases de efecto invernadero naturales, la temperatura media</a:t>
            </a:r>
          </a:p>
          <a:p>
            <a:pPr algn="ctr"/>
            <a:r>
              <a:rPr lang="es-ES" sz="2000" dirty="0">
                <a:latin typeface="CIDFont+F1"/>
              </a:rPr>
              <a:t>de la Tierra estaría cerca de -18 </a:t>
            </a:r>
            <a:r>
              <a:rPr lang="es-ES" sz="2000" dirty="0">
                <a:latin typeface="CIDFont+F3"/>
              </a:rPr>
              <a:t>°</a:t>
            </a:r>
            <a:r>
              <a:rPr lang="es-ES" sz="2000" dirty="0">
                <a:latin typeface="CIDFont+F1"/>
              </a:rPr>
              <a:t>C.</a:t>
            </a:r>
            <a:endParaRPr lang="es-CO" sz="2000" dirty="0"/>
          </a:p>
        </p:txBody>
      </p:sp>
      <p:sp>
        <p:nvSpPr>
          <p:cNvPr id="10" name="Rectángulo 9"/>
          <p:cNvSpPr/>
          <p:nvPr/>
        </p:nvSpPr>
        <p:spPr>
          <a:xfrm>
            <a:off x="2811383" y="5026625"/>
            <a:ext cx="5363135" cy="461665"/>
          </a:xfrm>
          <a:prstGeom prst="rect">
            <a:avLst/>
          </a:prstGeom>
        </p:spPr>
        <p:txBody>
          <a:bodyPr wrap="none">
            <a:spAutoFit/>
          </a:bodyPr>
          <a:lstStyle/>
          <a:p>
            <a:r>
              <a:rPr lang="es-ES" sz="2400" b="1" dirty="0">
                <a:latin typeface="CIDFont+F2"/>
              </a:rPr>
              <a:t>¿</a:t>
            </a:r>
            <a:r>
              <a:rPr lang="es-ES" sz="2400" b="1" dirty="0">
                <a:latin typeface="ConduitITC-Light"/>
              </a:rPr>
              <a:t>Es bueno o malo el efecto invernadero?</a:t>
            </a:r>
            <a:endParaRPr lang="es-CO" sz="2400" b="1" dirty="0">
              <a:latin typeface="ConduitITC-Light"/>
            </a:endParaRPr>
          </a:p>
        </p:txBody>
      </p:sp>
      <p:sp>
        <p:nvSpPr>
          <p:cNvPr id="12" name="Rectángulo 11"/>
          <p:cNvSpPr/>
          <p:nvPr/>
        </p:nvSpPr>
        <p:spPr>
          <a:xfrm>
            <a:off x="1034980" y="1833646"/>
            <a:ext cx="9774534" cy="707886"/>
          </a:xfrm>
          <a:prstGeom prst="rect">
            <a:avLst/>
          </a:prstGeom>
        </p:spPr>
        <p:txBody>
          <a:bodyPr wrap="square">
            <a:spAutoFit/>
          </a:bodyPr>
          <a:lstStyle/>
          <a:p>
            <a:pPr algn="just"/>
            <a:r>
              <a:rPr lang="es-ES" sz="2000" dirty="0">
                <a:latin typeface="CIDFont+F2"/>
              </a:rPr>
              <a:t>El efecto invernadero es el proceso por el cual la radiación de la atmósfera </a:t>
            </a:r>
            <a:r>
              <a:rPr lang="es-CO" sz="2000" dirty="0">
                <a:latin typeface="CIDFont+F2"/>
              </a:rPr>
              <a:t>calienta la superficie del planeta a una temperatura superior a la que tendría sin su atmósfera.</a:t>
            </a:r>
            <a:endParaRPr lang="es-CO" sz="2000" dirty="0"/>
          </a:p>
        </p:txBody>
      </p:sp>
      <p:sp>
        <p:nvSpPr>
          <p:cNvPr id="13" name="CuadroTexto 12"/>
          <p:cNvSpPr txBox="1"/>
          <p:nvPr/>
        </p:nvSpPr>
        <p:spPr>
          <a:xfrm>
            <a:off x="870830" y="6534950"/>
            <a:ext cx="1141659" cy="215444"/>
          </a:xfrm>
          <a:prstGeom prst="rect">
            <a:avLst/>
          </a:prstGeom>
          <a:noFill/>
        </p:spPr>
        <p:txBody>
          <a:bodyPr wrap="none" rtlCol="0">
            <a:spAutoFit/>
          </a:bodyPr>
          <a:lstStyle/>
          <a:p>
            <a:r>
              <a:rPr lang="es-ES" sz="800" dirty="0"/>
              <a:t>Tomado de GAIA, 2021</a:t>
            </a:r>
            <a:endParaRPr lang="es-CO" sz="800" dirty="0"/>
          </a:p>
        </p:txBody>
      </p:sp>
      <p:sp>
        <p:nvSpPr>
          <p:cNvPr id="15" name="Marcador de número de diapositiva 14"/>
          <p:cNvSpPr>
            <a:spLocks noGrp="1"/>
          </p:cNvSpPr>
          <p:nvPr>
            <p:ph type="sldNum" idx="12"/>
          </p:nvPr>
        </p:nvSpPr>
        <p:spPr/>
        <p:txBody>
          <a:bodyPr/>
          <a:lstStyle/>
          <a:p>
            <a:fld id="{00000000-1234-1234-1234-123412341234}" type="slidenum">
              <a:rPr lang="es-ES" smtClean="0"/>
              <a:pPr/>
              <a:t>7</a:t>
            </a:fld>
            <a:endParaRPr lang="es-ES"/>
          </a:p>
        </p:txBody>
      </p:sp>
    </p:spTree>
    <p:extLst>
      <p:ext uri="{BB962C8B-B14F-4D97-AF65-F5344CB8AC3E}">
        <p14:creationId xmlns:p14="http://schemas.microsoft.com/office/powerpoint/2010/main" val="387155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696253" y="1672730"/>
            <a:ext cx="2800350" cy="600075"/>
          </a:xfrm>
          <a:prstGeom prst="rect">
            <a:avLst/>
          </a:prstGeom>
        </p:spPr>
      </p:pic>
      <p:pic>
        <p:nvPicPr>
          <p:cNvPr id="6" name="Imagen 5"/>
          <p:cNvPicPr>
            <a:picLocks noChangeAspect="1"/>
          </p:cNvPicPr>
          <p:nvPr/>
        </p:nvPicPr>
        <p:blipFill>
          <a:blip r:embed="rId4"/>
          <a:stretch>
            <a:fillRect/>
          </a:stretch>
        </p:blipFill>
        <p:spPr>
          <a:xfrm>
            <a:off x="3892241" y="1595389"/>
            <a:ext cx="1381125" cy="933450"/>
          </a:xfrm>
          <a:prstGeom prst="rect">
            <a:avLst/>
          </a:prstGeom>
        </p:spPr>
      </p:pic>
      <p:pic>
        <p:nvPicPr>
          <p:cNvPr id="7" name="Imagen 6"/>
          <p:cNvPicPr>
            <a:picLocks noChangeAspect="1"/>
          </p:cNvPicPr>
          <p:nvPr/>
        </p:nvPicPr>
        <p:blipFill>
          <a:blip r:embed="rId5"/>
          <a:stretch>
            <a:fillRect/>
          </a:stretch>
        </p:blipFill>
        <p:spPr>
          <a:xfrm>
            <a:off x="696254" y="2842292"/>
            <a:ext cx="1514475" cy="590550"/>
          </a:xfrm>
          <a:prstGeom prst="rect">
            <a:avLst/>
          </a:prstGeom>
        </p:spPr>
      </p:pic>
      <p:pic>
        <p:nvPicPr>
          <p:cNvPr id="8" name="Imagen 7"/>
          <p:cNvPicPr>
            <a:picLocks noChangeAspect="1"/>
          </p:cNvPicPr>
          <p:nvPr/>
        </p:nvPicPr>
        <p:blipFill>
          <a:blip r:embed="rId6"/>
          <a:stretch>
            <a:fillRect/>
          </a:stretch>
        </p:blipFill>
        <p:spPr>
          <a:xfrm>
            <a:off x="2473015" y="2751727"/>
            <a:ext cx="1276350" cy="895350"/>
          </a:xfrm>
          <a:prstGeom prst="rect">
            <a:avLst/>
          </a:prstGeom>
        </p:spPr>
      </p:pic>
      <p:pic>
        <p:nvPicPr>
          <p:cNvPr id="9" name="Imagen 8"/>
          <p:cNvPicPr>
            <a:picLocks noChangeAspect="1"/>
          </p:cNvPicPr>
          <p:nvPr/>
        </p:nvPicPr>
        <p:blipFill>
          <a:blip r:embed="rId7"/>
          <a:stretch>
            <a:fillRect/>
          </a:stretch>
        </p:blipFill>
        <p:spPr>
          <a:xfrm>
            <a:off x="3892240" y="2842292"/>
            <a:ext cx="1181100" cy="857250"/>
          </a:xfrm>
          <a:prstGeom prst="rect">
            <a:avLst/>
          </a:prstGeom>
        </p:spPr>
      </p:pic>
      <p:pic>
        <p:nvPicPr>
          <p:cNvPr id="10" name="Imagen 9"/>
          <p:cNvPicPr>
            <a:picLocks noChangeAspect="1"/>
          </p:cNvPicPr>
          <p:nvPr/>
        </p:nvPicPr>
        <p:blipFill>
          <a:blip r:embed="rId8"/>
          <a:stretch>
            <a:fillRect/>
          </a:stretch>
        </p:blipFill>
        <p:spPr>
          <a:xfrm>
            <a:off x="696253" y="4310863"/>
            <a:ext cx="1981200" cy="571500"/>
          </a:xfrm>
          <a:prstGeom prst="rect">
            <a:avLst/>
          </a:prstGeom>
        </p:spPr>
      </p:pic>
      <p:pic>
        <p:nvPicPr>
          <p:cNvPr id="11" name="Imagen 10"/>
          <p:cNvPicPr>
            <a:picLocks noChangeAspect="1"/>
          </p:cNvPicPr>
          <p:nvPr/>
        </p:nvPicPr>
        <p:blipFill>
          <a:blip r:embed="rId9"/>
          <a:stretch>
            <a:fillRect/>
          </a:stretch>
        </p:blipFill>
        <p:spPr>
          <a:xfrm>
            <a:off x="2796516" y="4153627"/>
            <a:ext cx="1400175" cy="923925"/>
          </a:xfrm>
          <a:prstGeom prst="rect">
            <a:avLst/>
          </a:prstGeom>
        </p:spPr>
      </p:pic>
      <p:pic>
        <p:nvPicPr>
          <p:cNvPr id="12" name="Imagen 11"/>
          <p:cNvPicPr>
            <a:picLocks noChangeAspect="1"/>
          </p:cNvPicPr>
          <p:nvPr/>
        </p:nvPicPr>
        <p:blipFill>
          <a:blip r:embed="rId10"/>
          <a:stretch>
            <a:fillRect/>
          </a:stretch>
        </p:blipFill>
        <p:spPr>
          <a:xfrm>
            <a:off x="696254" y="5493684"/>
            <a:ext cx="1514475" cy="533400"/>
          </a:xfrm>
          <a:prstGeom prst="rect">
            <a:avLst/>
          </a:prstGeom>
        </p:spPr>
      </p:pic>
      <p:pic>
        <p:nvPicPr>
          <p:cNvPr id="13" name="Imagen 12"/>
          <p:cNvPicPr>
            <a:picLocks noChangeAspect="1"/>
          </p:cNvPicPr>
          <p:nvPr/>
        </p:nvPicPr>
        <p:blipFill>
          <a:blip r:embed="rId11"/>
          <a:stretch>
            <a:fillRect/>
          </a:stretch>
        </p:blipFill>
        <p:spPr>
          <a:xfrm>
            <a:off x="2479285" y="5456614"/>
            <a:ext cx="1562100" cy="561975"/>
          </a:xfrm>
          <a:prstGeom prst="rect">
            <a:avLst/>
          </a:prstGeom>
        </p:spPr>
      </p:pic>
      <p:pic>
        <p:nvPicPr>
          <p:cNvPr id="14" name="Imagen 13"/>
          <p:cNvPicPr>
            <a:picLocks noChangeAspect="1"/>
          </p:cNvPicPr>
          <p:nvPr/>
        </p:nvPicPr>
        <p:blipFill>
          <a:blip r:embed="rId12"/>
          <a:stretch>
            <a:fillRect/>
          </a:stretch>
        </p:blipFill>
        <p:spPr>
          <a:xfrm>
            <a:off x="4196690" y="4615589"/>
            <a:ext cx="1143000" cy="1362075"/>
          </a:xfrm>
          <a:prstGeom prst="rect">
            <a:avLst/>
          </a:prstGeom>
        </p:spPr>
      </p:pic>
      <p:sp>
        <p:nvSpPr>
          <p:cNvPr id="15" name="Rectángulo 14"/>
          <p:cNvSpPr/>
          <p:nvPr/>
        </p:nvSpPr>
        <p:spPr>
          <a:xfrm>
            <a:off x="7177985" y="1567392"/>
            <a:ext cx="4048208" cy="2542363"/>
          </a:xfrm>
          <a:prstGeom prst="rect">
            <a:avLst/>
          </a:prstGeom>
        </p:spPr>
        <p:txBody>
          <a:bodyPr wrap="square">
            <a:spAutoFit/>
          </a:bodyPr>
          <a:lstStyle/>
          <a:p>
            <a:pPr algn="just">
              <a:lnSpc>
                <a:spcPct val="150000"/>
              </a:lnSpc>
            </a:pPr>
            <a:r>
              <a:rPr lang="es-CO" b="1" dirty="0">
                <a:latin typeface="+mj-lt"/>
              </a:rPr>
              <a:t>Potencial de Calentamiento Global </a:t>
            </a:r>
            <a:r>
              <a:rPr lang="es-ES" dirty="0">
                <a:latin typeface="+mj-lt"/>
              </a:rPr>
              <a:t>es una medida relativa de cuánto calor puede ser atrapado por un </a:t>
            </a:r>
            <a:r>
              <a:rPr lang="es-CO" dirty="0">
                <a:latin typeface="+mj-lt"/>
              </a:rPr>
              <a:t>determinado gas de efecto invernadero, en comparación con </a:t>
            </a:r>
            <a:r>
              <a:rPr lang="es-ES" dirty="0">
                <a:latin typeface="+mj-lt"/>
              </a:rPr>
              <a:t>un gas de referencia, por lo </a:t>
            </a:r>
            <a:r>
              <a:rPr lang="es-CO" dirty="0">
                <a:latin typeface="+mj-lt"/>
              </a:rPr>
              <a:t>general dióxido de carbono</a:t>
            </a:r>
          </a:p>
        </p:txBody>
      </p:sp>
      <p:sp>
        <p:nvSpPr>
          <p:cNvPr id="16" name="Rectángulo 15"/>
          <p:cNvSpPr/>
          <p:nvPr/>
        </p:nvSpPr>
        <p:spPr>
          <a:xfrm>
            <a:off x="2683789" y="522322"/>
            <a:ext cx="5611023" cy="646331"/>
          </a:xfrm>
          <a:prstGeom prst="rect">
            <a:avLst/>
          </a:prstGeom>
        </p:spPr>
        <p:txBody>
          <a:bodyPr wrap="none">
            <a:spAutoFit/>
          </a:bodyPr>
          <a:lstStyle/>
          <a:p>
            <a:r>
              <a:rPr lang="es-CO" sz="3600" b="1" dirty="0">
                <a:solidFill>
                  <a:srgbClr val="00B050"/>
                </a:solidFill>
              </a:rPr>
              <a:t>Gases de Efecto Invernadero</a:t>
            </a:r>
            <a:endParaRPr lang="es-CO" sz="3600" dirty="0">
              <a:solidFill>
                <a:srgbClr val="00B050"/>
              </a:solidFill>
            </a:endParaRPr>
          </a:p>
        </p:txBody>
      </p:sp>
      <p:pic>
        <p:nvPicPr>
          <p:cNvPr id="17" name="Imagen 16"/>
          <p:cNvPicPr>
            <a:picLocks noChangeAspect="1"/>
          </p:cNvPicPr>
          <p:nvPr/>
        </p:nvPicPr>
        <p:blipFill>
          <a:blip r:embed="rId13"/>
          <a:stretch>
            <a:fillRect/>
          </a:stretch>
        </p:blipFill>
        <p:spPr>
          <a:xfrm>
            <a:off x="9350348" y="4596613"/>
            <a:ext cx="1285875" cy="1333500"/>
          </a:xfrm>
          <a:prstGeom prst="rect">
            <a:avLst/>
          </a:prstGeom>
        </p:spPr>
      </p:pic>
      <p:pic>
        <p:nvPicPr>
          <p:cNvPr id="18" name="Imagen 17"/>
          <p:cNvPicPr>
            <a:picLocks noChangeAspect="1"/>
          </p:cNvPicPr>
          <p:nvPr/>
        </p:nvPicPr>
        <p:blipFill>
          <a:blip r:embed="rId14"/>
          <a:stretch>
            <a:fillRect/>
          </a:stretch>
        </p:blipFill>
        <p:spPr>
          <a:xfrm>
            <a:off x="6673277" y="4639402"/>
            <a:ext cx="885825" cy="876300"/>
          </a:xfrm>
          <a:prstGeom prst="rect">
            <a:avLst/>
          </a:prstGeom>
        </p:spPr>
      </p:pic>
      <p:pic>
        <p:nvPicPr>
          <p:cNvPr id="20" name="Imagen 19"/>
          <p:cNvPicPr>
            <a:picLocks noChangeAspect="1"/>
          </p:cNvPicPr>
          <p:nvPr/>
        </p:nvPicPr>
        <p:blipFill>
          <a:blip r:embed="rId15"/>
          <a:stretch>
            <a:fillRect/>
          </a:stretch>
        </p:blipFill>
        <p:spPr>
          <a:xfrm>
            <a:off x="7633232" y="5296625"/>
            <a:ext cx="1568857" cy="1044000"/>
          </a:xfrm>
          <a:prstGeom prst="rect">
            <a:avLst/>
          </a:prstGeom>
        </p:spPr>
      </p:pic>
      <p:sp>
        <p:nvSpPr>
          <p:cNvPr id="22" name="Marcador de número de diapositiva 21"/>
          <p:cNvSpPr>
            <a:spLocks noGrp="1"/>
          </p:cNvSpPr>
          <p:nvPr>
            <p:ph type="sldNum" idx="12"/>
          </p:nvPr>
        </p:nvSpPr>
        <p:spPr/>
        <p:txBody>
          <a:bodyPr/>
          <a:lstStyle/>
          <a:p>
            <a:fld id="{00000000-1234-1234-1234-123412341234}" type="slidenum">
              <a:rPr lang="es-ES" smtClean="0"/>
              <a:pPr/>
              <a:t>8</a:t>
            </a:fld>
            <a:endParaRPr lang="es-ES"/>
          </a:p>
        </p:txBody>
      </p:sp>
      <p:sp>
        <p:nvSpPr>
          <p:cNvPr id="23" name="CuadroTexto 22"/>
          <p:cNvSpPr txBox="1"/>
          <p:nvPr/>
        </p:nvSpPr>
        <p:spPr>
          <a:xfrm>
            <a:off x="555167" y="6243032"/>
            <a:ext cx="625492" cy="215444"/>
          </a:xfrm>
          <a:prstGeom prst="rect">
            <a:avLst/>
          </a:prstGeom>
          <a:noFill/>
        </p:spPr>
        <p:txBody>
          <a:bodyPr wrap="none" rtlCol="0">
            <a:spAutoFit/>
          </a:bodyPr>
          <a:lstStyle/>
          <a:p>
            <a:r>
              <a:rPr lang="es-ES" sz="800" dirty="0"/>
              <a:t>IPCC, 2013</a:t>
            </a:r>
            <a:endParaRPr lang="es-CO" sz="800" dirty="0"/>
          </a:p>
        </p:txBody>
      </p:sp>
      <p:sp>
        <p:nvSpPr>
          <p:cNvPr id="24" name="Rectángulo 23"/>
          <p:cNvSpPr/>
          <p:nvPr/>
        </p:nvSpPr>
        <p:spPr>
          <a:xfrm>
            <a:off x="696253" y="2715882"/>
            <a:ext cx="4643437" cy="10586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1794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393" t="13459" r="19824" b="16683"/>
          <a:stretch/>
        </p:blipFill>
        <p:spPr>
          <a:xfrm>
            <a:off x="838199" y="1575211"/>
            <a:ext cx="10164727" cy="5006319"/>
          </a:xfrm>
          <a:prstGeom prst="rect">
            <a:avLst/>
          </a:prstGeom>
        </p:spPr>
      </p:pic>
      <p:sp>
        <p:nvSpPr>
          <p:cNvPr id="7" name="Rectángulo 6"/>
          <p:cNvSpPr/>
          <p:nvPr/>
        </p:nvSpPr>
        <p:spPr>
          <a:xfrm>
            <a:off x="2686985" y="928880"/>
            <a:ext cx="3233578" cy="646331"/>
          </a:xfrm>
          <a:prstGeom prst="rect">
            <a:avLst/>
          </a:prstGeom>
        </p:spPr>
        <p:txBody>
          <a:bodyPr wrap="none">
            <a:spAutoFit/>
          </a:bodyPr>
          <a:lstStyle/>
          <a:p>
            <a:r>
              <a:rPr lang="es-CO" sz="3600" b="1" dirty="0">
                <a:solidFill>
                  <a:srgbClr val="00B050"/>
                </a:solidFill>
              </a:rPr>
              <a:t>Situación global</a:t>
            </a:r>
          </a:p>
        </p:txBody>
      </p:sp>
      <p:sp>
        <p:nvSpPr>
          <p:cNvPr id="9" name="Marcador de número de diapositiva 8"/>
          <p:cNvSpPr>
            <a:spLocks noGrp="1"/>
          </p:cNvSpPr>
          <p:nvPr>
            <p:ph type="sldNum" idx="12"/>
          </p:nvPr>
        </p:nvSpPr>
        <p:spPr/>
        <p:txBody>
          <a:bodyPr/>
          <a:lstStyle/>
          <a:p>
            <a:fld id="{00000000-1234-1234-1234-123412341234}" type="slidenum">
              <a:rPr lang="es-ES" smtClean="0"/>
              <a:pPr/>
              <a:t>9</a:t>
            </a:fld>
            <a:endParaRPr lang="es-ES"/>
          </a:p>
        </p:txBody>
      </p:sp>
      <p:sp>
        <p:nvSpPr>
          <p:cNvPr id="10" name="CuadroTexto 9"/>
          <p:cNvSpPr txBox="1"/>
          <p:nvPr/>
        </p:nvSpPr>
        <p:spPr>
          <a:xfrm>
            <a:off x="1524001" y="5965563"/>
            <a:ext cx="867545" cy="215444"/>
          </a:xfrm>
          <a:prstGeom prst="rect">
            <a:avLst/>
          </a:prstGeom>
          <a:noFill/>
        </p:spPr>
        <p:txBody>
          <a:bodyPr wrap="none" rtlCol="0">
            <a:spAutoFit/>
          </a:bodyPr>
          <a:lstStyle/>
          <a:p>
            <a:r>
              <a:rPr lang="es-ES" sz="800" dirty="0"/>
              <a:t>Gapmainder.org</a:t>
            </a:r>
            <a:endParaRPr lang="es-CO" sz="800" dirty="0"/>
          </a:p>
        </p:txBody>
      </p:sp>
      <p:sp>
        <p:nvSpPr>
          <p:cNvPr id="2" name="CuadroTexto 1">
            <a:extLst>
              <a:ext uri="{FF2B5EF4-FFF2-40B4-BE49-F238E27FC236}">
                <a16:creationId xmlns:a16="http://schemas.microsoft.com/office/drawing/2014/main" id="{BE5F78F4-C775-2B1B-977A-270B6E88C45F}"/>
              </a:ext>
            </a:extLst>
          </p:cNvPr>
          <p:cNvSpPr txBox="1"/>
          <p:nvPr/>
        </p:nvSpPr>
        <p:spPr>
          <a:xfrm>
            <a:off x="10021534" y="3175433"/>
            <a:ext cx="2170466" cy="1200329"/>
          </a:xfrm>
          <a:prstGeom prst="rect">
            <a:avLst/>
          </a:prstGeom>
          <a:noFill/>
        </p:spPr>
        <p:txBody>
          <a:bodyPr wrap="none" rtlCol="0">
            <a:spAutoFit/>
          </a:bodyPr>
          <a:lstStyle/>
          <a:p>
            <a:pPr marL="285750" indent="-285750">
              <a:buFont typeface="Arial" panose="020B0604020202020204" pitchFamily="34" charset="0"/>
              <a:buChar char="•"/>
            </a:pPr>
            <a:r>
              <a:rPr lang="es-CO" dirty="0"/>
              <a:t>Poder adquisitivo</a:t>
            </a:r>
          </a:p>
          <a:p>
            <a:pPr marL="285750" indent="-285750">
              <a:buFont typeface="Arial" panose="020B0604020202020204" pitchFamily="34" charset="0"/>
              <a:buChar char="•"/>
            </a:pPr>
            <a:r>
              <a:rPr lang="es-CO" dirty="0"/>
              <a:t>Alimentación</a:t>
            </a:r>
          </a:p>
          <a:p>
            <a:pPr marL="285750" indent="-285750">
              <a:buFont typeface="Arial" panose="020B0604020202020204" pitchFamily="34" charset="0"/>
              <a:buChar char="•"/>
            </a:pPr>
            <a:r>
              <a:rPr lang="es-CO" dirty="0"/>
              <a:t>Clima</a:t>
            </a:r>
          </a:p>
          <a:p>
            <a:pPr marL="285750" indent="-285750">
              <a:buFont typeface="Arial" panose="020B0604020202020204" pitchFamily="34" charset="0"/>
              <a:buChar char="•"/>
            </a:pPr>
            <a:r>
              <a:rPr lang="es-CO" dirty="0"/>
              <a:t>Modelos agrícolas</a:t>
            </a:r>
          </a:p>
        </p:txBody>
      </p:sp>
    </p:spTree>
    <p:extLst>
      <p:ext uri="{BB962C8B-B14F-4D97-AF65-F5344CB8AC3E}">
        <p14:creationId xmlns:p14="http://schemas.microsoft.com/office/powerpoint/2010/main" val="7267574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2134</TotalTime>
  <Words>1347</Words>
  <Application>Microsoft Office PowerPoint</Application>
  <PresentationFormat>Panorámica</PresentationFormat>
  <Paragraphs>153</Paragraphs>
  <Slides>27</Slides>
  <Notes>8</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27</vt:i4>
      </vt:variant>
    </vt:vector>
  </HeadingPairs>
  <TitlesOfParts>
    <vt:vector size="45" baseType="lpstr">
      <vt:lpstr>Arial</vt:lpstr>
      <vt:lpstr>Arial Rounded MT Bold</vt:lpstr>
      <vt:lpstr>Calibri</vt:lpstr>
      <vt:lpstr>Calibri </vt:lpstr>
      <vt:lpstr>Calibri Light</vt:lpstr>
      <vt:lpstr>Cambria Math</vt:lpstr>
      <vt:lpstr>Century Gothic</vt:lpstr>
      <vt:lpstr>CIDFont+F1</vt:lpstr>
      <vt:lpstr>CIDFont+F2</vt:lpstr>
      <vt:lpstr>CIDFont+F3</vt:lpstr>
      <vt:lpstr>CIDFont+F5</vt:lpstr>
      <vt:lpstr>ConduitITC-Light</vt:lpstr>
      <vt:lpstr>Courier New</vt:lpstr>
      <vt:lpstr>Roboto Condensed Light</vt:lpstr>
      <vt:lpstr>STIX-Regular</vt:lpstr>
      <vt:lpstr>Times New Roman</vt:lpstr>
      <vt:lpstr>Wingdings</vt:lpstr>
      <vt:lpstr>Tema de Office</vt:lpstr>
      <vt:lpstr>Presentación de PowerPoint</vt:lpstr>
      <vt:lpstr>Assessing the Carbon Footprint of a Colombian University Campus Using the UNE-ISO 14064-1 and WRI/WBCSD GHG Protocol Corporate Standard</vt:lpstr>
      <vt:lpstr>Presentación de PowerPoint</vt:lpstr>
      <vt:lpstr>Presentación de PowerPoint</vt:lpstr>
      <vt:lpstr>Presentación de PowerPoint</vt:lpstr>
      <vt:lpstr>Informe IPCC 2021. Alerta roja para la humanidad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Estimación de la HC en la UNAL Sede Medellín (año 2019)</vt:lpstr>
      <vt:lpstr>Presentación de PowerPoint</vt:lpstr>
      <vt:lpstr>Limites organizacionales</vt:lpstr>
      <vt:lpstr>Presentación de PowerPoint</vt:lpstr>
      <vt:lpstr>Metodología para el cálculo de la huella de carbono ISO14064 </vt:lpstr>
      <vt:lpstr>Metodología para el cálculo de la huella de carbono ISO14064</vt:lpstr>
      <vt:lpstr>Resultados </vt:lpstr>
      <vt:lpstr>Resultados </vt:lpstr>
      <vt:lpstr>Resultados </vt:lpstr>
      <vt:lpstr>Resultados </vt:lpstr>
      <vt:lpstr>Resultados </vt:lpstr>
      <vt:lpstr>Resultados </vt:lpstr>
      <vt:lpstr>Resultados </vt:lpstr>
      <vt:lpstr>Muchas gracias                 Preguntas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Natalia Andrea Cano Londoño</cp:lastModifiedBy>
  <cp:revision>22</cp:revision>
  <dcterms:created xsi:type="dcterms:W3CDTF">2021-04-09T21:10:09Z</dcterms:created>
  <dcterms:modified xsi:type="dcterms:W3CDTF">2023-03-22T20:47:27Z</dcterms:modified>
</cp:coreProperties>
</file>