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3410" r:id="rId4"/>
    <p:sldId id="258" r:id="rId5"/>
    <p:sldId id="3325" r:id="rId6"/>
    <p:sldId id="259" r:id="rId7"/>
    <p:sldId id="3412" r:id="rId8"/>
    <p:sldId id="3411" r:id="rId9"/>
    <p:sldId id="3414" r:id="rId10"/>
    <p:sldId id="3415" r:id="rId11"/>
    <p:sldId id="3426" r:id="rId12"/>
    <p:sldId id="3427" r:id="rId13"/>
    <p:sldId id="3428" r:id="rId14"/>
    <p:sldId id="3413" r:id="rId15"/>
    <p:sldId id="3429" r:id="rId16"/>
    <p:sldId id="3430" r:id="rId17"/>
    <p:sldId id="3433" r:id="rId18"/>
    <p:sldId id="3436" r:id="rId19"/>
    <p:sldId id="3441" r:id="rId20"/>
    <p:sldId id="3440" r:id="rId21"/>
    <p:sldId id="3437" r:id="rId22"/>
    <p:sldId id="3438" r:id="rId2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Hoja1!$A$5:$A$8</c:f>
              <c:strCache>
                <c:ptCount val="4"/>
                <c:pt idx="0">
                  <c:v>As</c:v>
                </c:pt>
                <c:pt idx="1">
                  <c:v>Cd</c:v>
                </c:pt>
                <c:pt idx="2">
                  <c:v>Pb</c:v>
                </c:pt>
                <c:pt idx="3">
                  <c:v>Cr</c:v>
                </c:pt>
              </c:strCache>
            </c:strRef>
          </c:cat>
          <c:val>
            <c:numRef>
              <c:f>Hoja1!$B$5:$B$8</c:f>
              <c:numCache>
                <c:formatCode>0</c:formatCode>
                <c:ptCount val="4"/>
                <c:pt idx="0">
                  <c:v>3555</c:v>
                </c:pt>
                <c:pt idx="1">
                  <c:v>14</c:v>
                </c:pt>
                <c:pt idx="2">
                  <c:v>2017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4-094A-AA5B-7322187270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1901200"/>
        <c:axId val="271822256"/>
      </c:barChart>
      <c:catAx>
        <c:axId val="27190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822256"/>
        <c:crosses val="autoZero"/>
        <c:auto val="1"/>
        <c:lblAlgn val="ctr"/>
        <c:lblOffset val="100"/>
        <c:noMultiLvlLbl val="0"/>
      </c:catAx>
      <c:valAx>
        <c:axId val="271822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_tradnl" dirty="0"/>
                  <a:t>Concentración (mg/kg)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90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Hoja1!$A$19:$A$22</c:f>
              <c:strCache>
                <c:ptCount val="4"/>
                <c:pt idx="0">
                  <c:v>As</c:v>
                </c:pt>
                <c:pt idx="1">
                  <c:v>Cd</c:v>
                </c:pt>
                <c:pt idx="2">
                  <c:v>Pb</c:v>
                </c:pt>
                <c:pt idx="3">
                  <c:v>Cr</c:v>
                </c:pt>
              </c:strCache>
            </c:strRef>
          </c:cat>
          <c:val>
            <c:numRef>
              <c:f>Hoja1!$B$19:$B$22</c:f>
              <c:numCache>
                <c:formatCode>General</c:formatCode>
                <c:ptCount val="4"/>
                <c:pt idx="0">
                  <c:v>97</c:v>
                </c:pt>
                <c:pt idx="1">
                  <c:v>2</c:v>
                </c:pt>
                <c:pt idx="2">
                  <c:v>50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3-A54D-9AEF-5D38B27BCE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5174960"/>
        <c:axId val="285191552"/>
      </c:barChart>
      <c:catAx>
        <c:axId val="30517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85191552"/>
        <c:crosses val="autoZero"/>
        <c:auto val="1"/>
        <c:lblAlgn val="ctr"/>
        <c:lblOffset val="100"/>
        <c:noMultiLvlLbl val="0"/>
      </c:catAx>
      <c:valAx>
        <c:axId val="285191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_tradnl" dirty="0"/>
                  <a:t>Concentración (mg/kg)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517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Hoja2!$A$11:$A$14</c:f>
              <c:strCache>
                <c:ptCount val="4"/>
                <c:pt idx="0">
                  <c:v>As</c:v>
                </c:pt>
                <c:pt idx="1">
                  <c:v>Cd</c:v>
                </c:pt>
                <c:pt idx="2">
                  <c:v>Pb</c:v>
                </c:pt>
                <c:pt idx="3">
                  <c:v>Cr</c:v>
                </c:pt>
              </c:strCache>
            </c:strRef>
          </c:cat>
          <c:val>
            <c:numRef>
              <c:f>Hoja2!$B$11:$B$14</c:f>
              <c:numCache>
                <c:formatCode>0.E+00</c:formatCode>
                <c:ptCount val="4"/>
                <c:pt idx="0">
                  <c:v>1.8E-3</c:v>
                </c:pt>
                <c:pt idx="1">
                  <c:v>1.5E-3</c:v>
                </c:pt>
                <c:pt idx="2">
                  <c:v>1.5E-6</c:v>
                </c:pt>
                <c:pt idx="3">
                  <c:v>7.6000000000000001E-6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2-CE45-B96D-FEDE749369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9128384"/>
        <c:axId val="309253840"/>
      </c:barChart>
      <c:catAx>
        <c:axId val="30912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9253840"/>
        <c:crosses val="autoZero"/>
        <c:auto val="1"/>
        <c:lblAlgn val="ctr"/>
        <c:lblOffset val="100"/>
        <c:noMultiLvlLbl val="0"/>
      </c:catAx>
      <c:valAx>
        <c:axId val="309253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_tradnl" dirty="0"/>
                  <a:t>LCR Niños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912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Hoja2!$A$19:$A$22</c:f>
              <c:strCache>
                <c:ptCount val="4"/>
                <c:pt idx="0">
                  <c:v>As</c:v>
                </c:pt>
                <c:pt idx="1">
                  <c:v>Cd</c:v>
                </c:pt>
                <c:pt idx="2">
                  <c:v>Pb</c:v>
                </c:pt>
                <c:pt idx="3">
                  <c:v>Cr</c:v>
                </c:pt>
              </c:strCache>
            </c:strRef>
          </c:cat>
          <c:val>
            <c:numRef>
              <c:f>Hoja2!$B$19:$B$22</c:f>
              <c:numCache>
                <c:formatCode>0.E+00</c:formatCode>
                <c:ptCount val="4"/>
                <c:pt idx="0">
                  <c:v>2E-3</c:v>
                </c:pt>
                <c:pt idx="1">
                  <c:v>1.5E-5</c:v>
                </c:pt>
                <c:pt idx="2">
                  <c:v>5.7999999999999995E-7</c:v>
                </c:pt>
                <c:pt idx="3">
                  <c:v>8.2999999999999999E-7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F-F741-A914-92F3D8B2B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9221872"/>
        <c:axId val="328419120"/>
      </c:barChart>
      <c:catAx>
        <c:axId val="32922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28419120"/>
        <c:crosses val="autoZero"/>
        <c:auto val="1"/>
        <c:lblAlgn val="ctr"/>
        <c:lblOffset val="100"/>
        <c:noMultiLvlLbl val="0"/>
      </c:catAx>
      <c:valAx>
        <c:axId val="3284191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_tradnl" dirty="0"/>
                  <a:t>LCR Adultos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2922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95843381191585E-2"/>
          <c:y val="5.3771075458432682E-2"/>
          <c:w val="0.97900415661880846"/>
          <c:h val="0.91919026278905958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52-984B-A0AC-316EA7AF87D4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52-984B-A0AC-316EA7AF87D4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52-984B-A0AC-316EA7AF87D4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52-984B-A0AC-316EA7AF87D4}"/>
              </c:ext>
            </c:extLst>
          </c:dPt>
          <c:dPt>
            <c:idx val="4"/>
            <c:bubble3D val="0"/>
            <c:spPr>
              <a:solidFill>
                <a:schemeClr val="accent4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52-984B-A0AC-316EA7AF87D4}"/>
              </c:ext>
            </c:extLst>
          </c:dPt>
          <c:dLbls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52-984B-A0AC-316EA7AF87D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Hoja2!$A$11:$A$14</c:f>
              <c:strCache>
                <c:ptCount val="4"/>
                <c:pt idx="0">
                  <c:v>As</c:v>
                </c:pt>
                <c:pt idx="1">
                  <c:v>Cd</c:v>
                </c:pt>
                <c:pt idx="2">
                  <c:v>Pb</c:v>
                </c:pt>
                <c:pt idx="3">
                  <c:v>Cr</c:v>
                </c:pt>
              </c:strCache>
            </c:strRef>
          </c:cat>
          <c:val>
            <c:numRef>
              <c:f>Hoja2!$B$11:$B$14</c:f>
              <c:numCache>
                <c:formatCode>0.E+00</c:formatCode>
                <c:ptCount val="4"/>
                <c:pt idx="0">
                  <c:v>1.8E-3</c:v>
                </c:pt>
                <c:pt idx="1">
                  <c:v>1.5E-3</c:v>
                </c:pt>
                <c:pt idx="2">
                  <c:v>1.5E-6</c:v>
                </c:pt>
                <c:pt idx="3">
                  <c:v>7.6000000000000001E-6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52-984B-A0AC-316EA7AF87D4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C7E85-F916-9444-AC3C-D8524B25C5B3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ECD135-F0BB-6D42-A1F0-8DBC8F122544}">
      <dgm:prSet phldrT="[Texto]"/>
      <dgm:spPr/>
      <dgm:t>
        <a:bodyPr/>
        <a:lstStyle/>
        <a:p>
          <a:r>
            <a:rPr lang="es-ES" dirty="0"/>
            <a:t>Antioquia , Colombia</a:t>
          </a:r>
        </a:p>
      </dgm:t>
    </dgm:pt>
    <dgm:pt modelId="{439FD86C-A3B6-CC4F-B2F5-57F9FFADEAD6}" type="parTrans" cxnId="{DE6CF149-CCE8-7442-B5BF-2D77E1D21C52}">
      <dgm:prSet/>
      <dgm:spPr/>
      <dgm:t>
        <a:bodyPr/>
        <a:lstStyle/>
        <a:p>
          <a:endParaRPr lang="es-ES"/>
        </a:p>
      </dgm:t>
    </dgm:pt>
    <dgm:pt modelId="{0175A692-AEF6-0842-B17C-F132ABD5A837}" type="sibTrans" cxnId="{DE6CF149-CCE8-7442-B5BF-2D77E1D21C52}">
      <dgm:prSet/>
      <dgm:spPr/>
      <dgm:t>
        <a:bodyPr/>
        <a:lstStyle/>
        <a:p>
          <a:endParaRPr lang="es-ES"/>
        </a:p>
      </dgm:t>
    </dgm:pt>
    <dgm:pt modelId="{027CF4B3-41AD-B349-BBCC-7D174991BC46}">
      <dgm:prSet phldrT="[Texto]"/>
      <dgm:spPr/>
      <dgm:t>
        <a:bodyPr/>
        <a:lstStyle/>
        <a:p>
          <a:r>
            <a:rPr lang="es-ES" dirty="0"/>
            <a:t>Relaves mineros EPTs </a:t>
          </a:r>
        </a:p>
        <a:p>
          <a:r>
            <a:rPr lang="es-ES" dirty="0"/>
            <a:t> As, Cd, Pb, y Cr</a:t>
          </a:r>
        </a:p>
      </dgm:t>
    </dgm:pt>
    <dgm:pt modelId="{4C82AD5E-6133-6E42-9E73-13253D90D2B5}" type="parTrans" cxnId="{71A2BAF8-7099-E041-8BCA-1E81F950D28B}">
      <dgm:prSet/>
      <dgm:spPr/>
      <dgm:t>
        <a:bodyPr/>
        <a:lstStyle/>
        <a:p>
          <a:endParaRPr lang="es-ES"/>
        </a:p>
      </dgm:t>
    </dgm:pt>
    <dgm:pt modelId="{B6C04CE3-D537-5949-A91F-64E9ADA52213}" type="sibTrans" cxnId="{71A2BAF8-7099-E041-8BCA-1E81F950D28B}">
      <dgm:prSet/>
      <dgm:spPr/>
      <dgm:t>
        <a:bodyPr/>
        <a:lstStyle/>
        <a:p>
          <a:endParaRPr lang="es-ES"/>
        </a:p>
      </dgm:t>
    </dgm:pt>
    <dgm:pt modelId="{9F5444EB-D5F6-314E-9A90-5A06627DC8CC}">
      <dgm:prSet phldrT="[Texto]"/>
      <dgm:spPr/>
      <dgm:t>
        <a:bodyPr/>
        <a:lstStyle/>
        <a:p>
          <a:r>
            <a:rPr lang="es-ES" dirty="0"/>
            <a:t>Población - Exposición ambiental y ocupacional</a:t>
          </a:r>
        </a:p>
      </dgm:t>
    </dgm:pt>
    <dgm:pt modelId="{50C1F8E9-64C1-F843-9423-4F68EFA0ACAF}" type="parTrans" cxnId="{D05674B0-C02C-4C46-AE27-BF278BEEB8A9}">
      <dgm:prSet/>
      <dgm:spPr/>
      <dgm:t>
        <a:bodyPr/>
        <a:lstStyle/>
        <a:p>
          <a:endParaRPr lang="es-ES"/>
        </a:p>
      </dgm:t>
    </dgm:pt>
    <dgm:pt modelId="{62D3A927-1F01-A44F-B0C4-18CB0A4CFDE2}" type="sibTrans" cxnId="{D05674B0-C02C-4C46-AE27-BF278BEEB8A9}">
      <dgm:prSet/>
      <dgm:spPr/>
      <dgm:t>
        <a:bodyPr/>
        <a:lstStyle/>
        <a:p>
          <a:endParaRPr lang="es-ES"/>
        </a:p>
      </dgm:t>
    </dgm:pt>
    <dgm:pt modelId="{894D1F0C-8769-8E40-A791-A38DEA013CC9}">
      <dgm:prSet phldrT="[Texto]"/>
      <dgm:spPr/>
      <dgm:t>
        <a:bodyPr/>
        <a:lstStyle/>
        <a:p>
          <a:r>
            <a:rPr lang="es-ES" dirty="0"/>
            <a:t>Indicador tipo ERA </a:t>
          </a:r>
        </a:p>
        <a:p>
          <a:r>
            <a:rPr lang="es-ES" dirty="0"/>
            <a:t>Indicador seleccionado fue LCR</a:t>
          </a:r>
        </a:p>
      </dgm:t>
    </dgm:pt>
    <dgm:pt modelId="{24974159-2153-F54B-A91A-1FFA5BFDA341}" type="parTrans" cxnId="{03A9B854-77E0-304A-B260-9421722F6FDF}">
      <dgm:prSet/>
      <dgm:spPr/>
      <dgm:t>
        <a:bodyPr/>
        <a:lstStyle/>
        <a:p>
          <a:endParaRPr lang="es-ES"/>
        </a:p>
      </dgm:t>
    </dgm:pt>
    <dgm:pt modelId="{0657D0E9-7144-9C4A-A188-F3B14EAC39AE}" type="sibTrans" cxnId="{03A9B854-77E0-304A-B260-9421722F6FDF}">
      <dgm:prSet/>
      <dgm:spPr/>
      <dgm:t>
        <a:bodyPr/>
        <a:lstStyle/>
        <a:p>
          <a:endParaRPr lang="es-ES"/>
        </a:p>
      </dgm:t>
    </dgm:pt>
    <dgm:pt modelId="{5055F3C8-33CD-1B4D-9973-BA5A3B8B1856}">
      <dgm:prSet phldrT="[Texto]"/>
      <dgm:spPr/>
      <dgm:t>
        <a:bodyPr/>
        <a:lstStyle/>
        <a:p>
          <a:r>
            <a:rPr lang="es-ES" dirty="0"/>
            <a:t>Comparación con los límites recomendables – US EPA</a:t>
          </a:r>
        </a:p>
      </dgm:t>
    </dgm:pt>
    <dgm:pt modelId="{50497F7E-DD57-1546-939B-61E1940D6A53}" type="parTrans" cxnId="{18685D0E-0F7F-C541-90A6-6E0D58333A15}">
      <dgm:prSet/>
      <dgm:spPr/>
      <dgm:t>
        <a:bodyPr/>
        <a:lstStyle/>
        <a:p>
          <a:endParaRPr lang="es-ES"/>
        </a:p>
      </dgm:t>
    </dgm:pt>
    <dgm:pt modelId="{A755E625-2C09-2441-8FB8-CFA4E6A989C3}" type="sibTrans" cxnId="{18685D0E-0F7F-C541-90A6-6E0D58333A15}">
      <dgm:prSet/>
      <dgm:spPr/>
      <dgm:t>
        <a:bodyPr/>
        <a:lstStyle/>
        <a:p>
          <a:endParaRPr lang="es-ES"/>
        </a:p>
      </dgm:t>
    </dgm:pt>
    <dgm:pt modelId="{30900C1E-4B57-C947-A7D6-04A8E20B0B01}" type="pres">
      <dgm:prSet presAssocID="{041C7E85-F916-9444-AC3C-D8524B25C5B3}" presName="cycle" presStyleCnt="0">
        <dgm:presLayoutVars>
          <dgm:dir/>
          <dgm:resizeHandles val="exact"/>
        </dgm:presLayoutVars>
      </dgm:prSet>
      <dgm:spPr/>
    </dgm:pt>
    <dgm:pt modelId="{A69ED6F8-92AA-B644-9DDE-B096FDE1B517}" type="pres">
      <dgm:prSet presAssocID="{A0ECD135-F0BB-6D42-A1F0-8DBC8F122544}" presName="node" presStyleLbl="node1" presStyleIdx="0" presStyleCnt="5">
        <dgm:presLayoutVars>
          <dgm:bulletEnabled val="1"/>
        </dgm:presLayoutVars>
      </dgm:prSet>
      <dgm:spPr/>
    </dgm:pt>
    <dgm:pt modelId="{1B3CA30E-C790-5B43-9441-32780A233EB8}" type="pres">
      <dgm:prSet presAssocID="{A0ECD135-F0BB-6D42-A1F0-8DBC8F122544}" presName="spNode" presStyleCnt="0"/>
      <dgm:spPr/>
    </dgm:pt>
    <dgm:pt modelId="{54D591A7-3B79-544E-BDDE-D238B95F183C}" type="pres">
      <dgm:prSet presAssocID="{0175A692-AEF6-0842-B17C-F132ABD5A837}" presName="sibTrans" presStyleLbl="sibTrans1D1" presStyleIdx="0" presStyleCnt="5"/>
      <dgm:spPr/>
    </dgm:pt>
    <dgm:pt modelId="{089B425F-27B4-7840-8587-D51F9A4BDF1A}" type="pres">
      <dgm:prSet presAssocID="{027CF4B3-41AD-B349-BBCC-7D174991BC46}" presName="node" presStyleLbl="node1" presStyleIdx="1" presStyleCnt="5">
        <dgm:presLayoutVars>
          <dgm:bulletEnabled val="1"/>
        </dgm:presLayoutVars>
      </dgm:prSet>
      <dgm:spPr/>
    </dgm:pt>
    <dgm:pt modelId="{1D3BD8CB-E428-0141-9A57-7CB55BE93A79}" type="pres">
      <dgm:prSet presAssocID="{027CF4B3-41AD-B349-BBCC-7D174991BC46}" presName="spNode" presStyleCnt="0"/>
      <dgm:spPr/>
    </dgm:pt>
    <dgm:pt modelId="{B5D69818-B1B0-3F49-802C-A1BF805DC93C}" type="pres">
      <dgm:prSet presAssocID="{B6C04CE3-D537-5949-A91F-64E9ADA52213}" presName="sibTrans" presStyleLbl="sibTrans1D1" presStyleIdx="1" presStyleCnt="5"/>
      <dgm:spPr/>
    </dgm:pt>
    <dgm:pt modelId="{76CB9150-0547-034A-833C-9716C75FF66F}" type="pres">
      <dgm:prSet presAssocID="{9F5444EB-D5F6-314E-9A90-5A06627DC8CC}" presName="node" presStyleLbl="node1" presStyleIdx="2" presStyleCnt="5">
        <dgm:presLayoutVars>
          <dgm:bulletEnabled val="1"/>
        </dgm:presLayoutVars>
      </dgm:prSet>
      <dgm:spPr/>
    </dgm:pt>
    <dgm:pt modelId="{F9BCD788-F97D-7543-A4EB-7AADB675B6D2}" type="pres">
      <dgm:prSet presAssocID="{9F5444EB-D5F6-314E-9A90-5A06627DC8CC}" presName="spNode" presStyleCnt="0"/>
      <dgm:spPr/>
    </dgm:pt>
    <dgm:pt modelId="{67A1C55C-FC1F-0F4F-B3EB-5384264F592A}" type="pres">
      <dgm:prSet presAssocID="{62D3A927-1F01-A44F-B0C4-18CB0A4CFDE2}" presName="sibTrans" presStyleLbl="sibTrans1D1" presStyleIdx="2" presStyleCnt="5"/>
      <dgm:spPr/>
    </dgm:pt>
    <dgm:pt modelId="{FBFDF232-FE74-994E-8001-D70D421F30E8}" type="pres">
      <dgm:prSet presAssocID="{894D1F0C-8769-8E40-A791-A38DEA013CC9}" presName="node" presStyleLbl="node1" presStyleIdx="3" presStyleCnt="5">
        <dgm:presLayoutVars>
          <dgm:bulletEnabled val="1"/>
        </dgm:presLayoutVars>
      </dgm:prSet>
      <dgm:spPr/>
    </dgm:pt>
    <dgm:pt modelId="{7C7631ED-D776-1F47-B290-30E610F45DA3}" type="pres">
      <dgm:prSet presAssocID="{894D1F0C-8769-8E40-A791-A38DEA013CC9}" presName="spNode" presStyleCnt="0"/>
      <dgm:spPr/>
    </dgm:pt>
    <dgm:pt modelId="{0B5C8BA4-D879-AF43-B287-36CDD0F041BA}" type="pres">
      <dgm:prSet presAssocID="{0657D0E9-7144-9C4A-A188-F3B14EAC39AE}" presName="sibTrans" presStyleLbl="sibTrans1D1" presStyleIdx="3" presStyleCnt="5"/>
      <dgm:spPr/>
    </dgm:pt>
    <dgm:pt modelId="{8B9D87E5-99DF-BC4A-AEA2-2F07D75ACA00}" type="pres">
      <dgm:prSet presAssocID="{5055F3C8-33CD-1B4D-9973-BA5A3B8B1856}" presName="node" presStyleLbl="node1" presStyleIdx="4" presStyleCnt="5">
        <dgm:presLayoutVars>
          <dgm:bulletEnabled val="1"/>
        </dgm:presLayoutVars>
      </dgm:prSet>
      <dgm:spPr/>
    </dgm:pt>
    <dgm:pt modelId="{634213E0-E9DE-7846-8DF9-C8691F86E546}" type="pres">
      <dgm:prSet presAssocID="{5055F3C8-33CD-1B4D-9973-BA5A3B8B1856}" presName="spNode" presStyleCnt="0"/>
      <dgm:spPr/>
    </dgm:pt>
    <dgm:pt modelId="{88A6FE38-8D3B-4641-B7D5-975ED5BE238B}" type="pres">
      <dgm:prSet presAssocID="{A755E625-2C09-2441-8FB8-CFA4E6A989C3}" presName="sibTrans" presStyleLbl="sibTrans1D1" presStyleIdx="4" presStyleCnt="5"/>
      <dgm:spPr/>
    </dgm:pt>
  </dgm:ptLst>
  <dgm:cxnLst>
    <dgm:cxn modelId="{18685D0E-0F7F-C541-90A6-6E0D58333A15}" srcId="{041C7E85-F916-9444-AC3C-D8524B25C5B3}" destId="{5055F3C8-33CD-1B4D-9973-BA5A3B8B1856}" srcOrd="4" destOrd="0" parTransId="{50497F7E-DD57-1546-939B-61E1940D6A53}" sibTransId="{A755E625-2C09-2441-8FB8-CFA4E6A989C3}"/>
    <dgm:cxn modelId="{3635DD0E-7333-604E-8DC0-D6B2A9B4CCB8}" type="presOf" srcId="{A0ECD135-F0BB-6D42-A1F0-8DBC8F122544}" destId="{A69ED6F8-92AA-B644-9DDE-B096FDE1B517}" srcOrd="0" destOrd="0" presId="urn:microsoft.com/office/officeart/2005/8/layout/cycle6"/>
    <dgm:cxn modelId="{F3C7F31A-CE33-804E-B119-C30C4BAD875D}" type="presOf" srcId="{9F5444EB-D5F6-314E-9A90-5A06627DC8CC}" destId="{76CB9150-0547-034A-833C-9716C75FF66F}" srcOrd="0" destOrd="0" presId="urn:microsoft.com/office/officeart/2005/8/layout/cycle6"/>
    <dgm:cxn modelId="{8739C530-EB1D-514B-AD15-DA493EF2EC41}" type="presOf" srcId="{041C7E85-F916-9444-AC3C-D8524B25C5B3}" destId="{30900C1E-4B57-C947-A7D6-04A8E20B0B01}" srcOrd="0" destOrd="0" presId="urn:microsoft.com/office/officeart/2005/8/layout/cycle6"/>
    <dgm:cxn modelId="{DE6CF149-CCE8-7442-B5BF-2D77E1D21C52}" srcId="{041C7E85-F916-9444-AC3C-D8524B25C5B3}" destId="{A0ECD135-F0BB-6D42-A1F0-8DBC8F122544}" srcOrd="0" destOrd="0" parTransId="{439FD86C-A3B6-CC4F-B2F5-57F9FFADEAD6}" sibTransId="{0175A692-AEF6-0842-B17C-F132ABD5A837}"/>
    <dgm:cxn modelId="{03A9B854-77E0-304A-B260-9421722F6FDF}" srcId="{041C7E85-F916-9444-AC3C-D8524B25C5B3}" destId="{894D1F0C-8769-8E40-A791-A38DEA013CC9}" srcOrd="3" destOrd="0" parTransId="{24974159-2153-F54B-A91A-1FFA5BFDA341}" sibTransId="{0657D0E9-7144-9C4A-A188-F3B14EAC39AE}"/>
    <dgm:cxn modelId="{09F93A6D-565F-CC4F-A202-7A792434B497}" type="presOf" srcId="{62D3A927-1F01-A44F-B0C4-18CB0A4CFDE2}" destId="{67A1C55C-FC1F-0F4F-B3EB-5384264F592A}" srcOrd="0" destOrd="0" presId="urn:microsoft.com/office/officeart/2005/8/layout/cycle6"/>
    <dgm:cxn modelId="{33E19970-5BF6-014F-A52A-846FB42502E5}" type="presOf" srcId="{B6C04CE3-D537-5949-A91F-64E9ADA52213}" destId="{B5D69818-B1B0-3F49-802C-A1BF805DC93C}" srcOrd="0" destOrd="0" presId="urn:microsoft.com/office/officeart/2005/8/layout/cycle6"/>
    <dgm:cxn modelId="{6F26EF86-F97F-2149-8C68-C2CC6D802FCD}" type="presOf" srcId="{027CF4B3-41AD-B349-BBCC-7D174991BC46}" destId="{089B425F-27B4-7840-8587-D51F9A4BDF1A}" srcOrd="0" destOrd="0" presId="urn:microsoft.com/office/officeart/2005/8/layout/cycle6"/>
    <dgm:cxn modelId="{5361B08E-CC0F-0848-BDB0-A50EE1BDC0AD}" type="presOf" srcId="{5055F3C8-33CD-1B4D-9973-BA5A3B8B1856}" destId="{8B9D87E5-99DF-BC4A-AEA2-2F07D75ACA00}" srcOrd="0" destOrd="0" presId="urn:microsoft.com/office/officeart/2005/8/layout/cycle6"/>
    <dgm:cxn modelId="{FAB2E08F-10F4-594C-914E-E6E9BB86E107}" type="presOf" srcId="{A755E625-2C09-2441-8FB8-CFA4E6A989C3}" destId="{88A6FE38-8D3B-4641-B7D5-975ED5BE238B}" srcOrd="0" destOrd="0" presId="urn:microsoft.com/office/officeart/2005/8/layout/cycle6"/>
    <dgm:cxn modelId="{D05674B0-C02C-4C46-AE27-BF278BEEB8A9}" srcId="{041C7E85-F916-9444-AC3C-D8524B25C5B3}" destId="{9F5444EB-D5F6-314E-9A90-5A06627DC8CC}" srcOrd="2" destOrd="0" parTransId="{50C1F8E9-64C1-F843-9423-4F68EFA0ACAF}" sibTransId="{62D3A927-1F01-A44F-B0C4-18CB0A4CFDE2}"/>
    <dgm:cxn modelId="{AA0342CF-9747-E847-9B0F-18F3B361BF83}" type="presOf" srcId="{0175A692-AEF6-0842-B17C-F132ABD5A837}" destId="{54D591A7-3B79-544E-BDDE-D238B95F183C}" srcOrd="0" destOrd="0" presId="urn:microsoft.com/office/officeart/2005/8/layout/cycle6"/>
    <dgm:cxn modelId="{A6C764D5-E075-2A48-A986-8D7DE648AC5B}" type="presOf" srcId="{0657D0E9-7144-9C4A-A188-F3B14EAC39AE}" destId="{0B5C8BA4-D879-AF43-B287-36CDD0F041BA}" srcOrd="0" destOrd="0" presId="urn:microsoft.com/office/officeart/2005/8/layout/cycle6"/>
    <dgm:cxn modelId="{546120F5-E818-654F-9AC3-48B228CE064B}" type="presOf" srcId="{894D1F0C-8769-8E40-A791-A38DEA013CC9}" destId="{FBFDF232-FE74-994E-8001-D70D421F30E8}" srcOrd="0" destOrd="0" presId="urn:microsoft.com/office/officeart/2005/8/layout/cycle6"/>
    <dgm:cxn modelId="{71A2BAF8-7099-E041-8BCA-1E81F950D28B}" srcId="{041C7E85-F916-9444-AC3C-D8524B25C5B3}" destId="{027CF4B3-41AD-B349-BBCC-7D174991BC46}" srcOrd="1" destOrd="0" parTransId="{4C82AD5E-6133-6E42-9E73-13253D90D2B5}" sibTransId="{B6C04CE3-D537-5949-A91F-64E9ADA52213}"/>
    <dgm:cxn modelId="{53E954C5-9C4B-6047-9F9C-AD1C68D58AAD}" type="presParOf" srcId="{30900C1E-4B57-C947-A7D6-04A8E20B0B01}" destId="{A69ED6F8-92AA-B644-9DDE-B096FDE1B517}" srcOrd="0" destOrd="0" presId="urn:microsoft.com/office/officeart/2005/8/layout/cycle6"/>
    <dgm:cxn modelId="{80176016-6D5C-994F-BDE5-7ADB6BD305F2}" type="presParOf" srcId="{30900C1E-4B57-C947-A7D6-04A8E20B0B01}" destId="{1B3CA30E-C790-5B43-9441-32780A233EB8}" srcOrd="1" destOrd="0" presId="urn:microsoft.com/office/officeart/2005/8/layout/cycle6"/>
    <dgm:cxn modelId="{DF6B08FE-9661-CD42-A9D6-F6A17DF09E9A}" type="presParOf" srcId="{30900C1E-4B57-C947-A7D6-04A8E20B0B01}" destId="{54D591A7-3B79-544E-BDDE-D238B95F183C}" srcOrd="2" destOrd="0" presId="urn:microsoft.com/office/officeart/2005/8/layout/cycle6"/>
    <dgm:cxn modelId="{F8BDDB80-829F-FC4A-BF6B-30B24DFBC4C2}" type="presParOf" srcId="{30900C1E-4B57-C947-A7D6-04A8E20B0B01}" destId="{089B425F-27B4-7840-8587-D51F9A4BDF1A}" srcOrd="3" destOrd="0" presId="urn:microsoft.com/office/officeart/2005/8/layout/cycle6"/>
    <dgm:cxn modelId="{88D91C44-87CF-5A4A-A5DD-FCBBC76DBD43}" type="presParOf" srcId="{30900C1E-4B57-C947-A7D6-04A8E20B0B01}" destId="{1D3BD8CB-E428-0141-9A57-7CB55BE93A79}" srcOrd="4" destOrd="0" presId="urn:microsoft.com/office/officeart/2005/8/layout/cycle6"/>
    <dgm:cxn modelId="{36099A19-6FE9-4A46-8490-3E00EBEE30F2}" type="presParOf" srcId="{30900C1E-4B57-C947-A7D6-04A8E20B0B01}" destId="{B5D69818-B1B0-3F49-802C-A1BF805DC93C}" srcOrd="5" destOrd="0" presId="urn:microsoft.com/office/officeart/2005/8/layout/cycle6"/>
    <dgm:cxn modelId="{5F3C347E-AF68-3F44-9E19-F8096D3B6C8B}" type="presParOf" srcId="{30900C1E-4B57-C947-A7D6-04A8E20B0B01}" destId="{76CB9150-0547-034A-833C-9716C75FF66F}" srcOrd="6" destOrd="0" presId="urn:microsoft.com/office/officeart/2005/8/layout/cycle6"/>
    <dgm:cxn modelId="{77DD650E-E336-CA43-8DF5-D5B9F9F6028B}" type="presParOf" srcId="{30900C1E-4B57-C947-A7D6-04A8E20B0B01}" destId="{F9BCD788-F97D-7543-A4EB-7AADB675B6D2}" srcOrd="7" destOrd="0" presId="urn:microsoft.com/office/officeart/2005/8/layout/cycle6"/>
    <dgm:cxn modelId="{C4BA99FE-A319-CC4C-841D-01A4A7402098}" type="presParOf" srcId="{30900C1E-4B57-C947-A7D6-04A8E20B0B01}" destId="{67A1C55C-FC1F-0F4F-B3EB-5384264F592A}" srcOrd="8" destOrd="0" presId="urn:microsoft.com/office/officeart/2005/8/layout/cycle6"/>
    <dgm:cxn modelId="{0048EB62-6A4A-C646-87CC-B3DB7E8BC4FE}" type="presParOf" srcId="{30900C1E-4B57-C947-A7D6-04A8E20B0B01}" destId="{FBFDF232-FE74-994E-8001-D70D421F30E8}" srcOrd="9" destOrd="0" presId="urn:microsoft.com/office/officeart/2005/8/layout/cycle6"/>
    <dgm:cxn modelId="{283F152D-97E1-2C4D-98EE-AAA513CF6134}" type="presParOf" srcId="{30900C1E-4B57-C947-A7D6-04A8E20B0B01}" destId="{7C7631ED-D776-1F47-B290-30E610F45DA3}" srcOrd="10" destOrd="0" presId="urn:microsoft.com/office/officeart/2005/8/layout/cycle6"/>
    <dgm:cxn modelId="{143C2D0F-A60D-4B4C-B32E-819931C6BC49}" type="presParOf" srcId="{30900C1E-4B57-C947-A7D6-04A8E20B0B01}" destId="{0B5C8BA4-D879-AF43-B287-36CDD0F041BA}" srcOrd="11" destOrd="0" presId="urn:microsoft.com/office/officeart/2005/8/layout/cycle6"/>
    <dgm:cxn modelId="{D5DC6643-958F-C44B-8067-B28248B1BBC7}" type="presParOf" srcId="{30900C1E-4B57-C947-A7D6-04A8E20B0B01}" destId="{8B9D87E5-99DF-BC4A-AEA2-2F07D75ACA00}" srcOrd="12" destOrd="0" presId="urn:microsoft.com/office/officeart/2005/8/layout/cycle6"/>
    <dgm:cxn modelId="{F9CAF308-1937-324C-9E63-079E35E31EB0}" type="presParOf" srcId="{30900C1E-4B57-C947-A7D6-04A8E20B0B01}" destId="{634213E0-E9DE-7846-8DF9-C8691F86E546}" srcOrd="13" destOrd="0" presId="urn:microsoft.com/office/officeart/2005/8/layout/cycle6"/>
    <dgm:cxn modelId="{18C81A7C-0539-AC43-96C7-D7D8F58C7671}" type="presParOf" srcId="{30900C1E-4B57-C947-A7D6-04A8E20B0B01}" destId="{88A6FE38-8D3B-4641-B7D5-975ED5BE238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E5A13-B5B3-A34D-A884-D2FF9CAD5825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</dgm:pt>
    <dgm:pt modelId="{45D1D4B2-A5C4-7E43-922C-21AA577E1B32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Interés del sector minería</a:t>
          </a:r>
        </a:p>
      </dgm:t>
    </dgm:pt>
    <dgm:pt modelId="{86965176-A392-C343-AB22-5E279ED856E8}" type="parTrans" cxnId="{BFDC44E6-E3E1-CD47-AAFC-C81DCF124FE3}">
      <dgm:prSet/>
      <dgm:spPr/>
      <dgm:t>
        <a:bodyPr/>
        <a:lstStyle/>
        <a:p>
          <a:endParaRPr lang="es-ES"/>
        </a:p>
      </dgm:t>
    </dgm:pt>
    <dgm:pt modelId="{DF91D3EF-182F-9446-84CC-491893CB768E}" type="sibTrans" cxnId="{BFDC44E6-E3E1-CD47-AAFC-C81DCF124FE3}">
      <dgm:prSet/>
      <dgm:spPr/>
      <dgm:t>
        <a:bodyPr/>
        <a:lstStyle/>
        <a:p>
          <a:endParaRPr lang="es-ES"/>
        </a:p>
      </dgm:t>
    </dgm:pt>
    <dgm:pt modelId="{F19466AF-067D-7243-9935-EAA8265FF485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Impactos ambientales</a:t>
          </a:r>
        </a:p>
      </dgm:t>
    </dgm:pt>
    <dgm:pt modelId="{C6174978-E537-2F4A-9C08-051A30351A04}" type="parTrans" cxnId="{79088940-65BE-1341-80C1-6EF2DCDD0AA6}">
      <dgm:prSet/>
      <dgm:spPr/>
      <dgm:t>
        <a:bodyPr/>
        <a:lstStyle/>
        <a:p>
          <a:endParaRPr lang="es-ES"/>
        </a:p>
      </dgm:t>
    </dgm:pt>
    <dgm:pt modelId="{0BD21AD8-6FFD-5344-BEAF-A3E73A6D58E6}" type="sibTrans" cxnId="{79088940-65BE-1341-80C1-6EF2DCDD0AA6}">
      <dgm:prSet/>
      <dgm:spPr/>
      <dgm:t>
        <a:bodyPr/>
        <a:lstStyle/>
        <a:p>
          <a:endParaRPr lang="es-ES"/>
        </a:p>
      </dgm:t>
    </dgm:pt>
    <dgm:pt modelId="{7AAD5B29-D25D-2B46-8FE8-8C4521EC8E01}" type="pres">
      <dgm:prSet presAssocID="{1C1E5A13-B5B3-A34D-A884-D2FF9CAD5825}" presName="Name0" presStyleCnt="0">
        <dgm:presLayoutVars>
          <dgm:dir/>
          <dgm:animLvl val="lvl"/>
          <dgm:resizeHandles val="exact"/>
        </dgm:presLayoutVars>
      </dgm:prSet>
      <dgm:spPr/>
    </dgm:pt>
    <dgm:pt modelId="{17390586-10C3-5B44-8C13-3F6819D3BF00}" type="pres">
      <dgm:prSet presAssocID="{1C1E5A13-B5B3-A34D-A884-D2FF9CAD5825}" presName="dummy" presStyleCnt="0"/>
      <dgm:spPr/>
    </dgm:pt>
    <dgm:pt modelId="{69168C03-6461-6D4A-A5D9-253A5A610A8A}" type="pres">
      <dgm:prSet presAssocID="{1C1E5A13-B5B3-A34D-A884-D2FF9CAD5825}" presName="linH" presStyleCnt="0"/>
      <dgm:spPr/>
    </dgm:pt>
    <dgm:pt modelId="{DDE37677-5945-4C46-8BF0-2326F5D50F2F}" type="pres">
      <dgm:prSet presAssocID="{1C1E5A13-B5B3-A34D-A884-D2FF9CAD5825}" presName="padding1" presStyleCnt="0"/>
      <dgm:spPr/>
    </dgm:pt>
    <dgm:pt modelId="{72A8B540-6F00-3F4E-BDCD-B60BF3BBB518}" type="pres">
      <dgm:prSet presAssocID="{45D1D4B2-A5C4-7E43-922C-21AA577E1B32}" presName="linV" presStyleCnt="0"/>
      <dgm:spPr/>
    </dgm:pt>
    <dgm:pt modelId="{7162424D-E473-D94E-9EBB-8B21558D3182}" type="pres">
      <dgm:prSet presAssocID="{45D1D4B2-A5C4-7E43-922C-21AA577E1B32}" presName="spVertical1" presStyleCnt="0"/>
      <dgm:spPr/>
    </dgm:pt>
    <dgm:pt modelId="{745B36BA-D26D-B640-9467-A1F6E4309FB7}" type="pres">
      <dgm:prSet presAssocID="{45D1D4B2-A5C4-7E43-922C-21AA577E1B32}" presName="par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821CB54-FE7A-F342-BFEC-FFFBDDA59425}" type="pres">
      <dgm:prSet presAssocID="{45D1D4B2-A5C4-7E43-922C-21AA577E1B32}" presName="spVertical2" presStyleCnt="0"/>
      <dgm:spPr/>
    </dgm:pt>
    <dgm:pt modelId="{6045C1BA-6D95-314F-9AE7-B2BD3B2619B5}" type="pres">
      <dgm:prSet presAssocID="{45D1D4B2-A5C4-7E43-922C-21AA577E1B32}" presName="spVertical3" presStyleCnt="0"/>
      <dgm:spPr/>
    </dgm:pt>
    <dgm:pt modelId="{604CB9D3-D1DE-4941-AA88-CA8FB5728233}" type="pres">
      <dgm:prSet presAssocID="{DF91D3EF-182F-9446-84CC-491893CB768E}" presName="space" presStyleCnt="0"/>
      <dgm:spPr/>
    </dgm:pt>
    <dgm:pt modelId="{F9C9F663-C4DD-1743-83EE-E30AA6C67A7C}" type="pres">
      <dgm:prSet presAssocID="{F19466AF-067D-7243-9935-EAA8265FF485}" presName="linV" presStyleCnt="0"/>
      <dgm:spPr/>
    </dgm:pt>
    <dgm:pt modelId="{6E197817-BBAE-A54A-80D1-CD13338D36A4}" type="pres">
      <dgm:prSet presAssocID="{F19466AF-067D-7243-9935-EAA8265FF485}" presName="spVertical1" presStyleCnt="0"/>
      <dgm:spPr/>
    </dgm:pt>
    <dgm:pt modelId="{CEF8E7E6-6DB0-5D48-B7BC-72301685C856}" type="pres">
      <dgm:prSet presAssocID="{F19466AF-067D-7243-9935-EAA8265FF485}" presName="parTx" presStyleLbl="revTx" presStyleIdx="1" presStyleCnt="2" custScaleX="88628" custLinFactNeighborX="-19622" custLinFactNeighborY="0">
        <dgm:presLayoutVars>
          <dgm:chMax val="0"/>
          <dgm:chPref val="0"/>
          <dgm:bulletEnabled val="1"/>
        </dgm:presLayoutVars>
      </dgm:prSet>
      <dgm:spPr/>
    </dgm:pt>
    <dgm:pt modelId="{2436825F-2899-4740-BE71-4F4FD5EA6D77}" type="pres">
      <dgm:prSet presAssocID="{F19466AF-067D-7243-9935-EAA8265FF485}" presName="spVertical2" presStyleCnt="0"/>
      <dgm:spPr/>
    </dgm:pt>
    <dgm:pt modelId="{92AE8BFE-4664-254D-A01C-B7912B61EEA3}" type="pres">
      <dgm:prSet presAssocID="{F19466AF-067D-7243-9935-EAA8265FF485}" presName="spVertical3" presStyleCnt="0"/>
      <dgm:spPr/>
    </dgm:pt>
    <dgm:pt modelId="{8AC4F976-A856-7F4A-9580-4C46888BA6E4}" type="pres">
      <dgm:prSet presAssocID="{1C1E5A13-B5B3-A34D-A884-D2FF9CAD5825}" presName="padding2" presStyleCnt="0"/>
      <dgm:spPr/>
    </dgm:pt>
    <dgm:pt modelId="{A2915822-C34A-024C-8E59-D12A86EDF00B}" type="pres">
      <dgm:prSet presAssocID="{1C1E5A13-B5B3-A34D-A884-D2FF9CAD5825}" presName="negArrow" presStyleCnt="0"/>
      <dgm:spPr/>
    </dgm:pt>
    <dgm:pt modelId="{8AA1CBB9-1AF2-D542-A86B-2109E0C7376C}" type="pres">
      <dgm:prSet presAssocID="{1C1E5A13-B5B3-A34D-A884-D2FF9CAD5825}" presName="backgroundArrow" presStyleLbl="node1" presStyleIdx="0" presStyleCnt="1"/>
      <dgm:spPr/>
    </dgm:pt>
  </dgm:ptLst>
  <dgm:cxnLst>
    <dgm:cxn modelId="{79088940-65BE-1341-80C1-6EF2DCDD0AA6}" srcId="{1C1E5A13-B5B3-A34D-A884-D2FF9CAD5825}" destId="{F19466AF-067D-7243-9935-EAA8265FF485}" srcOrd="1" destOrd="0" parTransId="{C6174978-E537-2F4A-9C08-051A30351A04}" sibTransId="{0BD21AD8-6FFD-5344-BEAF-A3E73A6D58E6}"/>
    <dgm:cxn modelId="{7EDDE847-5772-EA49-97F1-BE4C4964F192}" type="presOf" srcId="{45D1D4B2-A5C4-7E43-922C-21AA577E1B32}" destId="{745B36BA-D26D-B640-9467-A1F6E4309FB7}" srcOrd="0" destOrd="0" presId="urn:microsoft.com/office/officeart/2005/8/layout/hProcess3"/>
    <dgm:cxn modelId="{3075E1DC-1D87-D64F-9057-39C40723A625}" type="presOf" srcId="{1C1E5A13-B5B3-A34D-A884-D2FF9CAD5825}" destId="{7AAD5B29-D25D-2B46-8FE8-8C4521EC8E01}" srcOrd="0" destOrd="0" presId="urn:microsoft.com/office/officeart/2005/8/layout/hProcess3"/>
    <dgm:cxn modelId="{BFDC44E6-E3E1-CD47-AAFC-C81DCF124FE3}" srcId="{1C1E5A13-B5B3-A34D-A884-D2FF9CAD5825}" destId="{45D1D4B2-A5C4-7E43-922C-21AA577E1B32}" srcOrd="0" destOrd="0" parTransId="{86965176-A392-C343-AB22-5E279ED856E8}" sibTransId="{DF91D3EF-182F-9446-84CC-491893CB768E}"/>
    <dgm:cxn modelId="{549927F7-312A-1542-AE06-FF3754CD5886}" type="presOf" srcId="{F19466AF-067D-7243-9935-EAA8265FF485}" destId="{CEF8E7E6-6DB0-5D48-B7BC-72301685C856}" srcOrd="0" destOrd="0" presId="urn:microsoft.com/office/officeart/2005/8/layout/hProcess3"/>
    <dgm:cxn modelId="{A175B184-7050-5D41-8EEF-D9143E0BFBDC}" type="presParOf" srcId="{7AAD5B29-D25D-2B46-8FE8-8C4521EC8E01}" destId="{17390586-10C3-5B44-8C13-3F6819D3BF00}" srcOrd="0" destOrd="0" presId="urn:microsoft.com/office/officeart/2005/8/layout/hProcess3"/>
    <dgm:cxn modelId="{342689F6-D115-6348-ADA1-123F9A5FD751}" type="presParOf" srcId="{7AAD5B29-D25D-2B46-8FE8-8C4521EC8E01}" destId="{69168C03-6461-6D4A-A5D9-253A5A610A8A}" srcOrd="1" destOrd="0" presId="urn:microsoft.com/office/officeart/2005/8/layout/hProcess3"/>
    <dgm:cxn modelId="{7A99AAF9-F89D-7B48-822B-536C86B1831B}" type="presParOf" srcId="{69168C03-6461-6D4A-A5D9-253A5A610A8A}" destId="{DDE37677-5945-4C46-8BF0-2326F5D50F2F}" srcOrd="0" destOrd="0" presId="urn:microsoft.com/office/officeart/2005/8/layout/hProcess3"/>
    <dgm:cxn modelId="{C9C74C1F-78CC-B945-9AE6-32C320EA2AED}" type="presParOf" srcId="{69168C03-6461-6D4A-A5D9-253A5A610A8A}" destId="{72A8B540-6F00-3F4E-BDCD-B60BF3BBB518}" srcOrd="1" destOrd="0" presId="urn:microsoft.com/office/officeart/2005/8/layout/hProcess3"/>
    <dgm:cxn modelId="{84503868-CC4E-9A49-A899-9E4B38F9F320}" type="presParOf" srcId="{72A8B540-6F00-3F4E-BDCD-B60BF3BBB518}" destId="{7162424D-E473-D94E-9EBB-8B21558D3182}" srcOrd="0" destOrd="0" presId="urn:microsoft.com/office/officeart/2005/8/layout/hProcess3"/>
    <dgm:cxn modelId="{1E279E73-8D89-0B45-822E-6D400F0EAC28}" type="presParOf" srcId="{72A8B540-6F00-3F4E-BDCD-B60BF3BBB518}" destId="{745B36BA-D26D-B640-9467-A1F6E4309FB7}" srcOrd="1" destOrd="0" presId="urn:microsoft.com/office/officeart/2005/8/layout/hProcess3"/>
    <dgm:cxn modelId="{3CDC01BC-A38B-2D4C-A4A1-8A389C1490FD}" type="presParOf" srcId="{72A8B540-6F00-3F4E-BDCD-B60BF3BBB518}" destId="{A821CB54-FE7A-F342-BFEC-FFFBDDA59425}" srcOrd="2" destOrd="0" presId="urn:microsoft.com/office/officeart/2005/8/layout/hProcess3"/>
    <dgm:cxn modelId="{326AF7CA-15F1-A249-9AB4-1F4A4AC5D6F5}" type="presParOf" srcId="{72A8B540-6F00-3F4E-BDCD-B60BF3BBB518}" destId="{6045C1BA-6D95-314F-9AE7-B2BD3B2619B5}" srcOrd="3" destOrd="0" presId="urn:microsoft.com/office/officeart/2005/8/layout/hProcess3"/>
    <dgm:cxn modelId="{E66A2398-2188-8A4A-9226-2012C23D52B8}" type="presParOf" srcId="{69168C03-6461-6D4A-A5D9-253A5A610A8A}" destId="{604CB9D3-D1DE-4941-AA88-CA8FB5728233}" srcOrd="2" destOrd="0" presId="urn:microsoft.com/office/officeart/2005/8/layout/hProcess3"/>
    <dgm:cxn modelId="{59B776BD-9647-1341-AD2C-11565B5251CE}" type="presParOf" srcId="{69168C03-6461-6D4A-A5D9-253A5A610A8A}" destId="{F9C9F663-C4DD-1743-83EE-E30AA6C67A7C}" srcOrd="3" destOrd="0" presId="urn:microsoft.com/office/officeart/2005/8/layout/hProcess3"/>
    <dgm:cxn modelId="{B4DA08CC-C028-9E44-AD55-CA61925D2ACB}" type="presParOf" srcId="{F9C9F663-C4DD-1743-83EE-E30AA6C67A7C}" destId="{6E197817-BBAE-A54A-80D1-CD13338D36A4}" srcOrd="0" destOrd="0" presId="urn:microsoft.com/office/officeart/2005/8/layout/hProcess3"/>
    <dgm:cxn modelId="{E2291A03-9AE9-AF4F-8AB7-7F6B232CE4FD}" type="presParOf" srcId="{F9C9F663-C4DD-1743-83EE-E30AA6C67A7C}" destId="{CEF8E7E6-6DB0-5D48-B7BC-72301685C856}" srcOrd="1" destOrd="0" presId="urn:microsoft.com/office/officeart/2005/8/layout/hProcess3"/>
    <dgm:cxn modelId="{D2F9E7D8-763E-7546-BC5A-F9E92CD8BDD0}" type="presParOf" srcId="{F9C9F663-C4DD-1743-83EE-E30AA6C67A7C}" destId="{2436825F-2899-4740-BE71-4F4FD5EA6D77}" srcOrd="2" destOrd="0" presId="urn:microsoft.com/office/officeart/2005/8/layout/hProcess3"/>
    <dgm:cxn modelId="{0F22F2A8-30CB-3548-9E61-7A4D4A5D509D}" type="presParOf" srcId="{F9C9F663-C4DD-1743-83EE-E30AA6C67A7C}" destId="{92AE8BFE-4664-254D-A01C-B7912B61EEA3}" srcOrd="3" destOrd="0" presId="urn:microsoft.com/office/officeart/2005/8/layout/hProcess3"/>
    <dgm:cxn modelId="{C52C4886-08D2-A94E-86EF-EE3CCED3D0CC}" type="presParOf" srcId="{69168C03-6461-6D4A-A5D9-253A5A610A8A}" destId="{8AC4F976-A856-7F4A-9580-4C46888BA6E4}" srcOrd="4" destOrd="0" presId="urn:microsoft.com/office/officeart/2005/8/layout/hProcess3"/>
    <dgm:cxn modelId="{44544DFC-D3BC-8049-9A46-7B4984CCE4FB}" type="presParOf" srcId="{69168C03-6461-6D4A-A5D9-253A5A610A8A}" destId="{A2915822-C34A-024C-8E59-D12A86EDF00B}" srcOrd="5" destOrd="0" presId="urn:microsoft.com/office/officeart/2005/8/layout/hProcess3"/>
    <dgm:cxn modelId="{E2EA2C7E-6DD2-3045-AD5F-F3BE56F59930}" type="presParOf" srcId="{69168C03-6461-6D4A-A5D9-253A5A610A8A}" destId="{8AA1CBB9-1AF2-D542-A86B-2109E0C7376C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86B7B1-6378-F249-BC5B-8055FC44FB51}" type="doc">
      <dgm:prSet loTypeId="urn:microsoft.com/office/officeart/2005/8/layout/default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939F59D-56DA-4449-89BF-766C6AD21B97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18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Relaves se disponen sobre superficie en zonas topográficamente convenientes y en ocasiones mediante estructuras de contención tipo presas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14525-4185-5947-B954-B23098ECE1B6}" type="parTrans" cxnId="{7BC3AB77-E6E0-2543-934C-F67100F91BE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42298-4F98-AA46-A311-6C04C52BD508}" type="sibTrans" cxnId="{7BC3AB77-E6E0-2543-934C-F67100F91BE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F54AAD-3882-3448-A9B1-6FACFBD5B17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Por las condiciones ambientales y/o estructurales pueden ocurrir fugas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64D0F-0354-C341-B6D4-1483FC746F3C}" type="parTrans" cxnId="{88310E7B-3166-0748-8382-D1C082E2DF3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3F1DA-0062-D143-A3FD-72EA0B945308}" type="sibTrans" cxnId="{88310E7B-3166-0748-8382-D1C082E2DF3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5E42AC-E6A8-6048-A9D6-F4F18C2E8748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Necesidad para cuantificar riesgo asociado a los EPTs contenidos en los relaves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0B7A6-95C1-7F4F-9359-0AEF6710F18E}" type="parTrans" cxnId="{66AA69D6-289F-394F-877B-AA61E43C96F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EE14C-5E96-374B-9BFB-C0775E105A29}" type="sibTrans" cxnId="{66AA69D6-289F-394F-877B-AA61E43C96F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875783-8FCD-8E41-AC93-3CDCE9607A1C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Términos de referencia del sector minería – Evaluación impacto ambiental </a:t>
          </a:r>
        </a:p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Decreto 1076 de 2015</a:t>
          </a:r>
        </a:p>
      </dgm:t>
    </dgm:pt>
    <dgm:pt modelId="{D0D58B50-DF2F-5C40-84D0-9F715F95F5B5}" type="parTrans" cxnId="{09BEE7D1-1168-D94B-9497-63AAFA2C870C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0C3C36-0325-E14E-8B78-7B96F0AE1FE0}" type="sibTrans" cxnId="{09BEE7D1-1168-D94B-9497-63AAFA2C870C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A9A9EE-620A-5E4A-88CC-27531B524AB3}" type="pres">
      <dgm:prSet presAssocID="{8E86B7B1-6378-F249-BC5B-8055FC44FB51}" presName="diagram" presStyleCnt="0">
        <dgm:presLayoutVars>
          <dgm:dir/>
          <dgm:resizeHandles val="exact"/>
        </dgm:presLayoutVars>
      </dgm:prSet>
      <dgm:spPr/>
    </dgm:pt>
    <dgm:pt modelId="{5D35F45D-0184-6448-9F87-FC5A9FB04594}" type="pres">
      <dgm:prSet presAssocID="{7939F59D-56DA-4449-89BF-766C6AD21B97}" presName="node" presStyleLbl="node1" presStyleIdx="0" presStyleCnt="4">
        <dgm:presLayoutVars>
          <dgm:bulletEnabled val="1"/>
        </dgm:presLayoutVars>
      </dgm:prSet>
      <dgm:spPr/>
    </dgm:pt>
    <dgm:pt modelId="{6B107E5D-5BCC-4142-B460-2C75DD5E4A9D}" type="pres">
      <dgm:prSet presAssocID="{3DA42298-4F98-AA46-A311-6C04C52BD508}" presName="sibTrans" presStyleCnt="0"/>
      <dgm:spPr/>
    </dgm:pt>
    <dgm:pt modelId="{F965417C-226E-034A-96D4-37209D5BBC91}" type="pres">
      <dgm:prSet presAssocID="{05F54AAD-3882-3448-A9B1-6FACFBD5B174}" presName="node" presStyleLbl="node1" presStyleIdx="1" presStyleCnt="4">
        <dgm:presLayoutVars>
          <dgm:bulletEnabled val="1"/>
        </dgm:presLayoutVars>
      </dgm:prSet>
      <dgm:spPr/>
    </dgm:pt>
    <dgm:pt modelId="{A68C0A9D-C807-3B42-A732-32F17F5D3A05}" type="pres">
      <dgm:prSet presAssocID="{8223F1DA-0062-D143-A3FD-72EA0B945308}" presName="sibTrans" presStyleCnt="0"/>
      <dgm:spPr/>
    </dgm:pt>
    <dgm:pt modelId="{79EE7854-8394-964F-A3D7-EA9440258F92}" type="pres">
      <dgm:prSet presAssocID="{495E42AC-E6A8-6048-A9D6-F4F18C2E8748}" presName="node" presStyleLbl="node1" presStyleIdx="2" presStyleCnt="4">
        <dgm:presLayoutVars>
          <dgm:bulletEnabled val="1"/>
        </dgm:presLayoutVars>
      </dgm:prSet>
      <dgm:spPr/>
    </dgm:pt>
    <dgm:pt modelId="{2B368999-EE59-884F-8890-90AEA7387745}" type="pres">
      <dgm:prSet presAssocID="{536EE14C-5E96-374B-9BFB-C0775E105A29}" presName="sibTrans" presStyleCnt="0"/>
      <dgm:spPr/>
    </dgm:pt>
    <dgm:pt modelId="{3264C373-4624-7543-BA82-34DE8A4EDE94}" type="pres">
      <dgm:prSet presAssocID="{78875783-8FCD-8E41-AC93-3CDCE9607A1C}" presName="node" presStyleLbl="node1" presStyleIdx="3" presStyleCnt="4">
        <dgm:presLayoutVars>
          <dgm:bulletEnabled val="1"/>
        </dgm:presLayoutVars>
      </dgm:prSet>
      <dgm:spPr/>
    </dgm:pt>
  </dgm:ptLst>
  <dgm:cxnLst>
    <dgm:cxn modelId="{60684316-9230-6C47-BD42-670D6EAC4599}" type="presOf" srcId="{7939F59D-56DA-4449-89BF-766C6AD21B97}" destId="{5D35F45D-0184-6448-9F87-FC5A9FB04594}" srcOrd="0" destOrd="0" presId="urn:microsoft.com/office/officeart/2005/8/layout/default"/>
    <dgm:cxn modelId="{B908883C-3BEF-5F47-BFE2-7717AD167C9E}" type="presOf" srcId="{78875783-8FCD-8E41-AC93-3CDCE9607A1C}" destId="{3264C373-4624-7543-BA82-34DE8A4EDE94}" srcOrd="0" destOrd="0" presId="urn:microsoft.com/office/officeart/2005/8/layout/default"/>
    <dgm:cxn modelId="{7BC3AB77-E6E0-2543-934C-F67100F91BEB}" srcId="{8E86B7B1-6378-F249-BC5B-8055FC44FB51}" destId="{7939F59D-56DA-4449-89BF-766C6AD21B97}" srcOrd="0" destOrd="0" parTransId="{46614525-4185-5947-B954-B23098ECE1B6}" sibTransId="{3DA42298-4F98-AA46-A311-6C04C52BD508}"/>
    <dgm:cxn modelId="{262E7C79-FEAC-0044-94DC-218E4F7CD229}" type="presOf" srcId="{05F54AAD-3882-3448-A9B1-6FACFBD5B174}" destId="{F965417C-226E-034A-96D4-37209D5BBC91}" srcOrd="0" destOrd="0" presId="urn:microsoft.com/office/officeart/2005/8/layout/default"/>
    <dgm:cxn modelId="{88310E7B-3166-0748-8382-D1C082E2DF30}" srcId="{8E86B7B1-6378-F249-BC5B-8055FC44FB51}" destId="{05F54AAD-3882-3448-A9B1-6FACFBD5B174}" srcOrd="1" destOrd="0" parTransId="{75764D0F-0354-C341-B6D4-1483FC746F3C}" sibTransId="{8223F1DA-0062-D143-A3FD-72EA0B945308}"/>
    <dgm:cxn modelId="{57D648BB-4634-FD42-8DD1-428E2C703988}" type="presOf" srcId="{495E42AC-E6A8-6048-A9D6-F4F18C2E8748}" destId="{79EE7854-8394-964F-A3D7-EA9440258F92}" srcOrd="0" destOrd="0" presId="urn:microsoft.com/office/officeart/2005/8/layout/default"/>
    <dgm:cxn modelId="{F8B557CD-F725-7645-9493-070EC39EEF99}" type="presOf" srcId="{8E86B7B1-6378-F249-BC5B-8055FC44FB51}" destId="{ABA9A9EE-620A-5E4A-88CC-27531B524AB3}" srcOrd="0" destOrd="0" presId="urn:microsoft.com/office/officeart/2005/8/layout/default"/>
    <dgm:cxn modelId="{09BEE7D1-1168-D94B-9497-63AAFA2C870C}" srcId="{8E86B7B1-6378-F249-BC5B-8055FC44FB51}" destId="{78875783-8FCD-8E41-AC93-3CDCE9607A1C}" srcOrd="3" destOrd="0" parTransId="{D0D58B50-DF2F-5C40-84D0-9F715F95F5B5}" sibTransId="{770C3C36-0325-E14E-8B78-7B96F0AE1FE0}"/>
    <dgm:cxn modelId="{66AA69D6-289F-394F-877B-AA61E43C96F7}" srcId="{8E86B7B1-6378-F249-BC5B-8055FC44FB51}" destId="{495E42AC-E6A8-6048-A9D6-F4F18C2E8748}" srcOrd="2" destOrd="0" parTransId="{96C0B7A6-95C1-7F4F-9359-0AEF6710F18E}" sibTransId="{536EE14C-5E96-374B-9BFB-C0775E105A29}"/>
    <dgm:cxn modelId="{AB5E6C02-FB5A-B444-8EF1-095142A0A023}" type="presParOf" srcId="{ABA9A9EE-620A-5E4A-88CC-27531B524AB3}" destId="{5D35F45D-0184-6448-9F87-FC5A9FB04594}" srcOrd="0" destOrd="0" presId="urn:microsoft.com/office/officeart/2005/8/layout/default"/>
    <dgm:cxn modelId="{E22720B0-D074-AC4C-B588-85F25A2BF7B8}" type="presParOf" srcId="{ABA9A9EE-620A-5E4A-88CC-27531B524AB3}" destId="{6B107E5D-5BCC-4142-B460-2C75DD5E4A9D}" srcOrd="1" destOrd="0" presId="urn:microsoft.com/office/officeart/2005/8/layout/default"/>
    <dgm:cxn modelId="{B0F99691-0E37-854C-835A-55CB072E9055}" type="presParOf" srcId="{ABA9A9EE-620A-5E4A-88CC-27531B524AB3}" destId="{F965417C-226E-034A-96D4-37209D5BBC91}" srcOrd="2" destOrd="0" presId="urn:microsoft.com/office/officeart/2005/8/layout/default"/>
    <dgm:cxn modelId="{C2DEB7A3-1AF9-1F41-9DC0-3FC77768C1BF}" type="presParOf" srcId="{ABA9A9EE-620A-5E4A-88CC-27531B524AB3}" destId="{A68C0A9D-C807-3B42-A732-32F17F5D3A05}" srcOrd="3" destOrd="0" presId="urn:microsoft.com/office/officeart/2005/8/layout/default"/>
    <dgm:cxn modelId="{B1052B80-BE5E-314F-8D25-1CAB9435C531}" type="presParOf" srcId="{ABA9A9EE-620A-5E4A-88CC-27531B524AB3}" destId="{79EE7854-8394-964F-A3D7-EA9440258F92}" srcOrd="4" destOrd="0" presId="urn:microsoft.com/office/officeart/2005/8/layout/default"/>
    <dgm:cxn modelId="{6B000BF9-3D2D-4E4A-906D-7E8092B76309}" type="presParOf" srcId="{ABA9A9EE-620A-5E4A-88CC-27531B524AB3}" destId="{2B368999-EE59-884F-8890-90AEA7387745}" srcOrd="5" destOrd="0" presId="urn:microsoft.com/office/officeart/2005/8/layout/default"/>
    <dgm:cxn modelId="{8503C3B1-349F-0045-B726-39ED99112E64}" type="presParOf" srcId="{ABA9A9EE-620A-5E4A-88CC-27531B524AB3}" destId="{3264C373-4624-7543-BA82-34DE8A4EDE9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9488C1-D9EE-6B43-A696-9372E9272695}" type="doc">
      <dgm:prSet loTypeId="urn:microsoft.com/office/officeart/2005/8/layout/target1" loCatId="" qsTypeId="urn:microsoft.com/office/officeart/2005/8/quickstyle/simple1" qsCatId="simple" csTypeId="urn:microsoft.com/office/officeart/2005/8/colors/accent2_3" csCatId="accent2" phldr="1"/>
      <dgm:spPr/>
    </dgm:pt>
    <dgm:pt modelId="{141C95B7-959E-E34D-9B6C-15925C9DC2C5}">
      <dgm:prSet phldrT="[Texto]" custT="1"/>
      <dgm:spPr/>
      <dgm:t>
        <a:bodyPr/>
        <a:lstStyle/>
        <a:p>
          <a:pPr algn="l"/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Indicadores ERA  (Environmental Risk Assessment)</a:t>
          </a:r>
        </a:p>
      </dgm:t>
    </dgm:pt>
    <dgm:pt modelId="{CEC863FD-BFCB-BB41-ACDC-4401C609C282}" type="parTrans" cxnId="{6E46F86A-C9EC-5B45-966A-ED7544A6008C}">
      <dgm:prSet/>
      <dgm:spPr/>
      <dgm:t>
        <a:bodyPr/>
        <a:lstStyle/>
        <a:p>
          <a:endParaRPr lang="es-ES"/>
        </a:p>
      </dgm:t>
    </dgm:pt>
    <dgm:pt modelId="{E53DD9E7-1919-9944-9A1C-B2DD896DF42A}" type="sibTrans" cxnId="{6E46F86A-C9EC-5B45-966A-ED7544A6008C}">
      <dgm:prSet/>
      <dgm:spPr/>
      <dgm:t>
        <a:bodyPr/>
        <a:lstStyle/>
        <a:p>
          <a:endParaRPr lang="es-ES"/>
        </a:p>
      </dgm:t>
    </dgm:pt>
    <dgm:pt modelId="{C6FBCD8F-F7CF-EC43-B6E1-9658950DB61F}">
      <dgm:prSet phldrT="[Texto]" custT="1"/>
      <dgm:spPr/>
      <dgm:t>
        <a:bodyPr/>
        <a:lstStyle/>
        <a:p>
          <a:pPr algn="l"/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Indicadores que ayudan a estimar el riesgo potencial a la salud humana asociado a la emisión de sustancias tóxicas. </a:t>
          </a:r>
        </a:p>
        <a:p>
          <a:pPr algn="l"/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US EPA, WHO y OCDE.</a:t>
          </a:r>
        </a:p>
      </dgm:t>
    </dgm:pt>
    <dgm:pt modelId="{E7F4CC60-0BFB-DF47-849D-9B28F4E85B55}" type="parTrans" cxnId="{74FA49DD-FA4F-D143-962E-E170C1C81BFB}">
      <dgm:prSet/>
      <dgm:spPr/>
      <dgm:t>
        <a:bodyPr/>
        <a:lstStyle/>
        <a:p>
          <a:endParaRPr lang="es-ES"/>
        </a:p>
      </dgm:t>
    </dgm:pt>
    <dgm:pt modelId="{AF458012-C1E0-C34F-9F86-BF6D510EE1D9}" type="sibTrans" cxnId="{74FA49DD-FA4F-D143-962E-E170C1C81BFB}">
      <dgm:prSet/>
      <dgm:spPr/>
      <dgm:t>
        <a:bodyPr/>
        <a:lstStyle/>
        <a:p>
          <a:endParaRPr lang="es-ES"/>
        </a:p>
      </dgm:t>
    </dgm:pt>
    <dgm:pt modelId="{0AAB684E-5B1C-0C40-B2FF-F74DCD2343F0}">
      <dgm:prSet phldrT="[Texto]" custT="1"/>
      <dgm:spPr/>
      <dgm:t>
        <a:bodyPr/>
        <a:lstStyle/>
        <a:p>
          <a:pPr algn="l"/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Identificar, estimar y categorizar el riesgo</a:t>
          </a:r>
        </a:p>
      </dgm:t>
    </dgm:pt>
    <dgm:pt modelId="{E7DC72F2-41B0-C44A-A017-EA05D9CEF32C}" type="parTrans" cxnId="{4D4C8BF3-D43A-3E44-B446-7349CE2A0FC5}">
      <dgm:prSet/>
      <dgm:spPr/>
      <dgm:t>
        <a:bodyPr/>
        <a:lstStyle/>
        <a:p>
          <a:endParaRPr lang="es-ES"/>
        </a:p>
      </dgm:t>
    </dgm:pt>
    <dgm:pt modelId="{04B2D55D-84D1-C748-A255-59867FD857E9}" type="sibTrans" cxnId="{4D4C8BF3-D43A-3E44-B446-7349CE2A0FC5}">
      <dgm:prSet/>
      <dgm:spPr/>
      <dgm:t>
        <a:bodyPr/>
        <a:lstStyle/>
        <a:p>
          <a:endParaRPr lang="es-ES"/>
        </a:p>
      </dgm:t>
    </dgm:pt>
    <dgm:pt modelId="{60584BF0-8F21-F741-B7A8-B5D89E15DC39}">
      <dgm:prSet phldrT="[Texto]" custT="1"/>
      <dgm:spPr/>
      <dgm:t>
        <a:bodyPr/>
        <a:lstStyle/>
        <a:p>
          <a:pPr algn="l"/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Herramienta útil para la gestión y toma de decisiones </a:t>
          </a:r>
        </a:p>
      </dgm:t>
    </dgm:pt>
    <dgm:pt modelId="{57D40293-BF28-C64B-A2DC-98BD759D6E10}" type="parTrans" cxnId="{51C29EFB-1D8D-654F-9615-43593E7AF3D9}">
      <dgm:prSet/>
      <dgm:spPr/>
      <dgm:t>
        <a:bodyPr/>
        <a:lstStyle/>
        <a:p>
          <a:endParaRPr lang="es-ES"/>
        </a:p>
      </dgm:t>
    </dgm:pt>
    <dgm:pt modelId="{673E94BF-51F5-784E-91C0-F727AAC4AE98}" type="sibTrans" cxnId="{51C29EFB-1D8D-654F-9615-43593E7AF3D9}">
      <dgm:prSet/>
      <dgm:spPr/>
      <dgm:t>
        <a:bodyPr/>
        <a:lstStyle/>
        <a:p>
          <a:endParaRPr lang="es-ES"/>
        </a:p>
      </dgm:t>
    </dgm:pt>
    <dgm:pt modelId="{E4AD4A5D-94AA-F542-86BD-3D426381EEEF}" type="pres">
      <dgm:prSet presAssocID="{1C9488C1-D9EE-6B43-A696-9372E9272695}" presName="composite" presStyleCnt="0">
        <dgm:presLayoutVars>
          <dgm:chMax val="5"/>
          <dgm:dir/>
          <dgm:resizeHandles val="exact"/>
        </dgm:presLayoutVars>
      </dgm:prSet>
      <dgm:spPr/>
    </dgm:pt>
    <dgm:pt modelId="{3E4C483F-C4DD-A646-BB61-DEBFF7BE655E}" type="pres">
      <dgm:prSet presAssocID="{141C95B7-959E-E34D-9B6C-15925C9DC2C5}" presName="circle1" presStyleLbl="lnNode1" presStyleIdx="0" presStyleCnt="4"/>
      <dgm:spPr/>
    </dgm:pt>
    <dgm:pt modelId="{CBE3C443-2D6E-A14D-ABE5-9C989BAB7991}" type="pres">
      <dgm:prSet presAssocID="{141C95B7-959E-E34D-9B6C-15925C9DC2C5}" presName="text1" presStyleLbl="revTx" presStyleIdx="0" presStyleCnt="4" custScaleX="123632" custLinFactNeighborX="14242">
        <dgm:presLayoutVars>
          <dgm:bulletEnabled val="1"/>
        </dgm:presLayoutVars>
      </dgm:prSet>
      <dgm:spPr/>
    </dgm:pt>
    <dgm:pt modelId="{6E1EA854-E77C-AE4E-8AB6-9676B14F5777}" type="pres">
      <dgm:prSet presAssocID="{141C95B7-959E-E34D-9B6C-15925C9DC2C5}" presName="line1" presStyleLbl="callout" presStyleIdx="0" presStyleCnt="8"/>
      <dgm:spPr/>
    </dgm:pt>
    <dgm:pt modelId="{4989AF32-1277-4242-9158-6DB168CC6B40}" type="pres">
      <dgm:prSet presAssocID="{141C95B7-959E-E34D-9B6C-15925C9DC2C5}" presName="d1" presStyleLbl="callout" presStyleIdx="1" presStyleCnt="8"/>
      <dgm:spPr/>
    </dgm:pt>
    <dgm:pt modelId="{46E1B202-505B-CA48-8BA8-06FAA6A573B4}" type="pres">
      <dgm:prSet presAssocID="{C6FBCD8F-F7CF-EC43-B6E1-9658950DB61F}" presName="circle2" presStyleLbl="lnNode1" presStyleIdx="1" presStyleCnt="4"/>
      <dgm:spPr/>
    </dgm:pt>
    <dgm:pt modelId="{8A6DDF80-29E3-AE49-9348-56ACB553EDC4}" type="pres">
      <dgm:prSet presAssocID="{C6FBCD8F-F7CF-EC43-B6E1-9658950DB61F}" presName="text2" presStyleLbl="revTx" presStyleIdx="1" presStyleCnt="4" custScaleX="159014" custLinFactNeighborX="31818" custLinFactNeighborY="2422">
        <dgm:presLayoutVars>
          <dgm:bulletEnabled val="1"/>
        </dgm:presLayoutVars>
      </dgm:prSet>
      <dgm:spPr/>
    </dgm:pt>
    <dgm:pt modelId="{DD8BB79E-322F-244A-B1D6-35FB68F44547}" type="pres">
      <dgm:prSet presAssocID="{C6FBCD8F-F7CF-EC43-B6E1-9658950DB61F}" presName="line2" presStyleLbl="callout" presStyleIdx="2" presStyleCnt="8"/>
      <dgm:spPr/>
    </dgm:pt>
    <dgm:pt modelId="{97A8340F-1420-0F41-B54C-322B0E5E7524}" type="pres">
      <dgm:prSet presAssocID="{C6FBCD8F-F7CF-EC43-B6E1-9658950DB61F}" presName="d2" presStyleLbl="callout" presStyleIdx="3" presStyleCnt="8"/>
      <dgm:spPr/>
    </dgm:pt>
    <dgm:pt modelId="{359ADD61-9E41-ED47-AA74-39E55D6F7E5B}" type="pres">
      <dgm:prSet presAssocID="{0AAB684E-5B1C-0C40-B2FF-F74DCD2343F0}" presName="circle3" presStyleLbl="lnNode1" presStyleIdx="2" presStyleCnt="4"/>
      <dgm:spPr/>
    </dgm:pt>
    <dgm:pt modelId="{51621D5A-9478-E247-A42A-038B0553BC1D}" type="pres">
      <dgm:prSet presAssocID="{0AAB684E-5B1C-0C40-B2FF-F74DCD2343F0}" presName="text3" presStyleLbl="revTx" presStyleIdx="2" presStyleCnt="4" custLinFactNeighborX="2039" custLinFactNeighborY="873">
        <dgm:presLayoutVars>
          <dgm:bulletEnabled val="1"/>
        </dgm:presLayoutVars>
      </dgm:prSet>
      <dgm:spPr/>
    </dgm:pt>
    <dgm:pt modelId="{1792D621-492B-9C44-BE68-72135403E9C2}" type="pres">
      <dgm:prSet presAssocID="{0AAB684E-5B1C-0C40-B2FF-F74DCD2343F0}" presName="line3" presStyleLbl="callout" presStyleIdx="4" presStyleCnt="8"/>
      <dgm:spPr/>
    </dgm:pt>
    <dgm:pt modelId="{127626BD-4EC3-1A4B-B57D-FFE3C46CADEF}" type="pres">
      <dgm:prSet presAssocID="{0AAB684E-5B1C-0C40-B2FF-F74DCD2343F0}" presName="d3" presStyleLbl="callout" presStyleIdx="5" presStyleCnt="8"/>
      <dgm:spPr/>
    </dgm:pt>
    <dgm:pt modelId="{D1B6A085-C518-624D-A257-21CDDADFF3E9}" type="pres">
      <dgm:prSet presAssocID="{60584BF0-8F21-F741-B7A8-B5D89E15DC39}" presName="circle4" presStyleLbl="lnNode1" presStyleIdx="3" presStyleCnt="4"/>
      <dgm:spPr/>
    </dgm:pt>
    <dgm:pt modelId="{3A5C0516-34E3-434B-B8A6-F53815998735}" type="pres">
      <dgm:prSet presAssocID="{60584BF0-8F21-F741-B7A8-B5D89E15DC39}" presName="text4" presStyleLbl="revTx" presStyleIdx="3" presStyleCnt="4" custLinFactNeighborX="2847">
        <dgm:presLayoutVars>
          <dgm:bulletEnabled val="1"/>
        </dgm:presLayoutVars>
      </dgm:prSet>
      <dgm:spPr/>
    </dgm:pt>
    <dgm:pt modelId="{948E58EC-7DFD-CD40-BE3D-83CBA2D69756}" type="pres">
      <dgm:prSet presAssocID="{60584BF0-8F21-F741-B7A8-B5D89E15DC39}" presName="line4" presStyleLbl="callout" presStyleIdx="6" presStyleCnt="8"/>
      <dgm:spPr/>
    </dgm:pt>
    <dgm:pt modelId="{64A1BEB9-AC0A-3F45-853B-EE79BF2A238F}" type="pres">
      <dgm:prSet presAssocID="{60584BF0-8F21-F741-B7A8-B5D89E15DC39}" presName="d4" presStyleLbl="callout" presStyleIdx="7" presStyleCnt="8"/>
      <dgm:spPr/>
    </dgm:pt>
  </dgm:ptLst>
  <dgm:cxnLst>
    <dgm:cxn modelId="{B68D8004-71CD-0A40-93C7-F20F98727536}" type="presOf" srcId="{1C9488C1-D9EE-6B43-A696-9372E9272695}" destId="{E4AD4A5D-94AA-F542-86BD-3D426381EEEF}" srcOrd="0" destOrd="0" presId="urn:microsoft.com/office/officeart/2005/8/layout/target1"/>
    <dgm:cxn modelId="{C9B1A935-0332-7A43-9BA0-BC073DEE0112}" type="presOf" srcId="{0AAB684E-5B1C-0C40-B2FF-F74DCD2343F0}" destId="{51621D5A-9478-E247-A42A-038B0553BC1D}" srcOrd="0" destOrd="0" presId="urn:microsoft.com/office/officeart/2005/8/layout/target1"/>
    <dgm:cxn modelId="{6E46F86A-C9EC-5B45-966A-ED7544A6008C}" srcId="{1C9488C1-D9EE-6B43-A696-9372E9272695}" destId="{141C95B7-959E-E34D-9B6C-15925C9DC2C5}" srcOrd="0" destOrd="0" parTransId="{CEC863FD-BFCB-BB41-ACDC-4401C609C282}" sibTransId="{E53DD9E7-1919-9944-9A1C-B2DD896DF42A}"/>
    <dgm:cxn modelId="{2D75D398-603B-E94C-8205-73DF50DDC73F}" type="presOf" srcId="{141C95B7-959E-E34D-9B6C-15925C9DC2C5}" destId="{CBE3C443-2D6E-A14D-ABE5-9C989BAB7991}" srcOrd="0" destOrd="0" presId="urn:microsoft.com/office/officeart/2005/8/layout/target1"/>
    <dgm:cxn modelId="{AE58ECB1-7109-7B4B-8B9E-48F106F46803}" type="presOf" srcId="{C6FBCD8F-F7CF-EC43-B6E1-9658950DB61F}" destId="{8A6DDF80-29E3-AE49-9348-56ACB553EDC4}" srcOrd="0" destOrd="0" presId="urn:microsoft.com/office/officeart/2005/8/layout/target1"/>
    <dgm:cxn modelId="{74FA49DD-FA4F-D143-962E-E170C1C81BFB}" srcId="{1C9488C1-D9EE-6B43-A696-9372E9272695}" destId="{C6FBCD8F-F7CF-EC43-B6E1-9658950DB61F}" srcOrd="1" destOrd="0" parTransId="{E7F4CC60-0BFB-DF47-849D-9B28F4E85B55}" sibTransId="{AF458012-C1E0-C34F-9F86-BF6D510EE1D9}"/>
    <dgm:cxn modelId="{E8D13AF0-82C9-E74B-87FD-4E5B0A38CFDE}" type="presOf" srcId="{60584BF0-8F21-F741-B7A8-B5D89E15DC39}" destId="{3A5C0516-34E3-434B-B8A6-F53815998735}" srcOrd="0" destOrd="0" presId="urn:microsoft.com/office/officeart/2005/8/layout/target1"/>
    <dgm:cxn modelId="{4D4C8BF3-D43A-3E44-B446-7349CE2A0FC5}" srcId="{1C9488C1-D9EE-6B43-A696-9372E9272695}" destId="{0AAB684E-5B1C-0C40-B2FF-F74DCD2343F0}" srcOrd="2" destOrd="0" parTransId="{E7DC72F2-41B0-C44A-A017-EA05D9CEF32C}" sibTransId="{04B2D55D-84D1-C748-A255-59867FD857E9}"/>
    <dgm:cxn modelId="{51C29EFB-1D8D-654F-9615-43593E7AF3D9}" srcId="{1C9488C1-D9EE-6B43-A696-9372E9272695}" destId="{60584BF0-8F21-F741-B7A8-B5D89E15DC39}" srcOrd="3" destOrd="0" parTransId="{57D40293-BF28-C64B-A2DC-98BD759D6E10}" sibTransId="{673E94BF-51F5-784E-91C0-F727AAC4AE98}"/>
    <dgm:cxn modelId="{7A7DAB3C-41BA-1346-8529-064769F3171E}" type="presParOf" srcId="{E4AD4A5D-94AA-F542-86BD-3D426381EEEF}" destId="{3E4C483F-C4DD-A646-BB61-DEBFF7BE655E}" srcOrd="0" destOrd="0" presId="urn:microsoft.com/office/officeart/2005/8/layout/target1"/>
    <dgm:cxn modelId="{9A8A41B6-09B6-C44C-AA47-8A01918ABE7F}" type="presParOf" srcId="{E4AD4A5D-94AA-F542-86BD-3D426381EEEF}" destId="{CBE3C443-2D6E-A14D-ABE5-9C989BAB7991}" srcOrd="1" destOrd="0" presId="urn:microsoft.com/office/officeart/2005/8/layout/target1"/>
    <dgm:cxn modelId="{D2B9D418-F9C6-BA44-B024-B013509CE4D7}" type="presParOf" srcId="{E4AD4A5D-94AA-F542-86BD-3D426381EEEF}" destId="{6E1EA854-E77C-AE4E-8AB6-9676B14F5777}" srcOrd="2" destOrd="0" presId="urn:microsoft.com/office/officeart/2005/8/layout/target1"/>
    <dgm:cxn modelId="{24584237-CB69-244B-AABB-01EE53E43D19}" type="presParOf" srcId="{E4AD4A5D-94AA-F542-86BD-3D426381EEEF}" destId="{4989AF32-1277-4242-9158-6DB168CC6B40}" srcOrd="3" destOrd="0" presId="urn:microsoft.com/office/officeart/2005/8/layout/target1"/>
    <dgm:cxn modelId="{CA728E35-3D45-7248-B866-DE25531458F3}" type="presParOf" srcId="{E4AD4A5D-94AA-F542-86BD-3D426381EEEF}" destId="{46E1B202-505B-CA48-8BA8-06FAA6A573B4}" srcOrd="4" destOrd="0" presId="urn:microsoft.com/office/officeart/2005/8/layout/target1"/>
    <dgm:cxn modelId="{3F46F4A6-A81F-3F4C-A375-DE3D9420C0E3}" type="presParOf" srcId="{E4AD4A5D-94AA-F542-86BD-3D426381EEEF}" destId="{8A6DDF80-29E3-AE49-9348-56ACB553EDC4}" srcOrd="5" destOrd="0" presId="urn:microsoft.com/office/officeart/2005/8/layout/target1"/>
    <dgm:cxn modelId="{3894DCB6-3BE7-BB4E-B3ED-6F91DA1B44EC}" type="presParOf" srcId="{E4AD4A5D-94AA-F542-86BD-3D426381EEEF}" destId="{DD8BB79E-322F-244A-B1D6-35FB68F44547}" srcOrd="6" destOrd="0" presId="urn:microsoft.com/office/officeart/2005/8/layout/target1"/>
    <dgm:cxn modelId="{74E71C65-2C2C-F14A-9A60-5710242CEA5D}" type="presParOf" srcId="{E4AD4A5D-94AA-F542-86BD-3D426381EEEF}" destId="{97A8340F-1420-0F41-B54C-322B0E5E7524}" srcOrd="7" destOrd="0" presId="urn:microsoft.com/office/officeart/2005/8/layout/target1"/>
    <dgm:cxn modelId="{9D3B8A2F-8D64-694F-A1E7-66DBCC5B2B22}" type="presParOf" srcId="{E4AD4A5D-94AA-F542-86BD-3D426381EEEF}" destId="{359ADD61-9E41-ED47-AA74-39E55D6F7E5B}" srcOrd="8" destOrd="0" presId="urn:microsoft.com/office/officeart/2005/8/layout/target1"/>
    <dgm:cxn modelId="{55A05FE4-7C82-2D4A-8076-5F1BFA992CB4}" type="presParOf" srcId="{E4AD4A5D-94AA-F542-86BD-3D426381EEEF}" destId="{51621D5A-9478-E247-A42A-038B0553BC1D}" srcOrd="9" destOrd="0" presId="urn:microsoft.com/office/officeart/2005/8/layout/target1"/>
    <dgm:cxn modelId="{6257A372-80E4-F24D-83F1-B75D2103784C}" type="presParOf" srcId="{E4AD4A5D-94AA-F542-86BD-3D426381EEEF}" destId="{1792D621-492B-9C44-BE68-72135403E9C2}" srcOrd="10" destOrd="0" presId="urn:microsoft.com/office/officeart/2005/8/layout/target1"/>
    <dgm:cxn modelId="{42436D3C-61C1-3848-B8BB-EDBA3F0AE5BB}" type="presParOf" srcId="{E4AD4A5D-94AA-F542-86BD-3D426381EEEF}" destId="{127626BD-4EC3-1A4B-B57D-FFE3C46CADEF}" srcOrd="11" destOrd="0" presId="urn:microsoft.com/office/officeart/2005/8/layout/target1"/>
    <dgm:cxn modelId="{14E964BF-A5AA-254E-947C-AB6B8BE3CA32}" type="presParOf" srcId="{E4AD4A5D-94AA-F542-86BD-3D426381EEEF}" destId="{D1B6A085-C518-624D-A257-21CDDADFF3E9}" srcOrd="12" destOrd="0" presId="urn:microsoft.com/office/officeart/2005/8/layout/target1"/>
    <dgm:cxn modelId="{0BC52C3D-6B70-904A-843B-F1C625AF4300}" type="presParOf" srcId="{E4AD4A5D-94AA-F542-86BD-3D426381EEEF}" destId="{3A5C0516-34E3-434B-B8A6-F53815998735}" srcOrd="13" destOrd="0" presId="urn:microsoft.com/office/officeart/2005/8/layout/target1"/>
    <dgm:cxn modelId="{5589415C-2E9C-A748-BD3D-820A3023CE2F}" type="presParOf" srcId="{E4AD4A5D-94AA-F542-86BD-3D426381EEEF}" destId="{948E58EC-7DFD-CD40-BE3D-83CBA2D69756}" srcOrd="14" destOrd="0" presId="urn:microsoft.com/office/officeart/2005/8/layout/target1"/>
    <dgm:cxn modelId="{327E1CE4-9138-0F4C-A195-AA31AA7AD303}" type="presParOf" srcId="{E4AD4A5D-94AA-F542-86BD-3D426381EEEF}" destId="{64A1BEB9-AC0A-3F45-853B-EE79BF2A238F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846E2C-5310-2541-B4D4-E0FEA65FB19A}" type="doc">
      <dgm:prSet loTypeId="urn:microsoft.com/office/officeart/2005/8/layout/default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0A1A85B-1191-6348-B8BE-5D80239F93D6}">
      <dgm:prSet phldrT="[Texto]"/>
      <dgm:spPr/>
      <dgm:t>
        <a:bodyPr/>
        <a:lstStyle/>
        <a:p>
          <a:r>
            <a:rPr lang="es-ES" dirty="0"/>
            <a:t>40% de la minería de oro del país</a:t>
          </a:r>
        </a:p>
      </dgm:t>
    </dgm:pt>
    <dgm:pt modelId="{5217386D-8036-2C45-BC24-4BE7854B50F9}" type="parTrans" cxnId="{064A46F8-7BBF-F149-9231-FB3674447353}">
      <dgm:prSet/>
      <dgm:spPr/>
      <dgm:t>
        <a:bodyPr/>
        <a:lstStyle/>
        <a:p>
          <a:endParaRPr lang="es-ES"/>
        </a:p>
      </dgm:t>
    </dgm:pt>
    <dgm:pt modelId="{73A54BA1-2322-BC40-AEAE-4610B00008A3}" type="sibTrans" cxnId="{064A46F8-7BBF-F149-9231-FB3674447353}">
      <dgm:prSet/>
      <dgm:spPr/>
      <dgm:t>
        <a:bodyPr/>
        <a:lstStyle/>
        <a:p>
          <a:endParaRPr lang="es-ES"/>
        </a:p>
      </dgm:t>
    </dgm:pt>
    <dgm:pt modelId="{D95660F4-4867-E446-A26F-977E7283539B}">
      <dgm:prSet phldrT="[Texto]"/>
      <dgm:spPr/>
      <dgm:t>
        <a:bodyPr/>
        <a:lstStyle/>
        <a:p>
          <a:r>
            <a:rPr lang="es-ES" dirty="0"/>
            <a:t>Muestras de presas de relaves</a:t>
          </a:r>
        </a:p>
      </dgm:t>
    </dgm:pt>
    <dgm:pt modelId="{184C9994-1536-0B41-94D4-485F1B12FA9D}" type="parTrans" cxnId="{73625229-0342-FD4B-A666-356BD01D8A6D}">
      <dgm:prSet/>
      <dgm:spPr/>
      <dgm:t>
        <a:bodyPr/>
        <a:lstStyle/>
        <a:p>
          <a:endParaRPr lang="es-ES"/>
        </a:p>
      </dgm:t>
    </dgm:pt>
    <dgm:pt modelId="{00844624-803C-2148-B7DB-D18918B08B14}" type="sibTrans" cxnId="{73625229-0342-FD4B-A666-356BD01D8A6D}">
      <dgm:prSet/>
      <dgm:spPr/>
      <dgm:t>
        <a:bodyPr/>
        <a:lstStyle/>
        <a:p>
          <a:endParaRPr lang="es-ES"/>
        </a:p>
      </dgm:t>
    </dgm:pt>
    <dgm:pt modelId="{CFC934DB-7AC4-714F-81A1-7675E99E8AD9}">
      <dgm:prSet phldrT="[Texto]"/>
      <dgm:spPr/>
      <dgm:t>
        <a:bodyPr/>
        <a:lstStyle/>
        <a:p>
          <a:r>
            <a:rPr lang="es-ES" dirty="0"/>
            <a:t>Cadena de custodia de las muestras</a:t>
          </a:r>
        </a:p>
      </dgm:t>
    </dgm:pt>
    <dgm:pt modelId="{4BBFC7C4-8A32-B744-B053-284F7700C55C}" type="parTrans" cxnId="{89F1A0E8-8CB3-7E43-ACE7-11D650E3680B}">
      <dgm:prSet/>
      <dgm:spPr/>
      <dgm:t>
        <a:bodyPr/>
        <a:lstStyle/>
        <a:p>
          <a:endParaRPr lang="es-ES"/>
        </a:p>
      </dgm:t>
    </dgm:pt>
    <dgm:pt modelId="{C1CBBF9F-9B4D-394F-B21D-C32F5B4E45FF}" type="sibTrans" cxnId="{89F1A0E8-8CB3-7E43-ACE7-11D650E3680B}">
      <dgm:prSet/>
      <dgm:spPr/>
      <dgm:t>
        <a:bodyPr/>
        <a:lstStyle/>
        <a:p>
          <a:endParaRPr lang="es-ES"/>
        </a:p>
      </dgm:t>
    </dgm:pt>
    <dgm:pt modelId="{CD90C1D7-D489-8C47-9BF2-C2CB3565492B}">
      <dgm:prSet phldrT="[Texto]"/>
      <dgm:spPr/>
      <dgm:t>
        <a:bodyPr/>
        <a:lstStyle/>
        <a:p>
          <a:r>
            <a:rPr lang="es-ES" dirty="0"/>
            <a:t>Cuatro EPTs priorizados: Cd, As, Pb y Cr</a:t>
          </a:r>
        </a:p>
      </dgm:t>
    </dgm:pt>
    <dgm:pt modelId="{A09EE08C-1617-F64C-A5AD-F9764D453A1E}" type="parTrans" cxnId="{DF7C8FEF-B213-284D-A4EF-01F82ECBFCA0}">
      <dgm:prSet/>
      <dgm:spPr/>
      <dgm:t>
        <a:bodyPr/>
        <a:lstStyle/>
        <a:p>
          <a:endParaRPr lang="es-ES"/>
        </a:p>
      </dgm:t>
    </dgm:pt>
    <dgm:pt modelId="{626D4308-8248-D547-AB67-164002BF5BB1}" type="sibTrans" cxnId="{DF7C8FEF-B213-284D-A4EF-01F82ECBFCA0}">
      <dgm:prSet/>
      <dgm:spPr/>
      <dgm:t>
        <a:bodyPr/>
        <a:lstStyle/>
        <a:p>
          <a:endParaRPr lang="es-ES"/>
        </a:p>
      </dgm:t>
    </dgm:pt>
    <dgm:pt modelId="{D73918BE-0919-0A4C-924F-A456BD832322}">
      <dgm:prSet phldrT="[Texto]"/>
      <dgm:spPr/>
      <dgm:t>
        <a:bodyPr/>
        <a:lstStyle/>
        <a:p>
          <a:r>
            <a:rPr lang="es-ES" dirty="0"/>
            <a:t>Totales  Geodisponibles</a:t>
          </a:r>
        </a:p>
      </dgm:t>
    </dgm:pt>
    <dgm:pt modelId="{1C6C767A-0CF7-014A-8E9F-8D8512544762}" type="parTrans" cxnId="{2A9F7237-3C38-AC40-925F-86CBE8A33175}">
      <dgm:prSet/>
      <dgm:spPr/>
      <dgm:t>
        <a:bodyPr/>
        <a:lstStyle/>
        <a:p>
          <a:endParaRPr lang="es-ES"/>
        </a:p>
      </dgm:t>
    </dgm:pt>
    <dgm:pt modelId="{2FA9CE46-A9D7-5143-B304-29272CB132AB}" type="sibTrans" cxnId="{2A9F7237-3C38-AC40-925F-86CBE8A33175}">
      <dgm:prSet/>
      <dgm:spPr/>
      <dgm:t>
        <a:bodyPr/>
        <a:lstStyle/>
        <a:p>
          <a:endParaRPr lang="es-ES"/>
        </a:p>
      </dgm:t>
    </dgm:pt>
    <dgm:pt modelId="{C4CFEE5A-62DF-2A40-922E-C641DEEF8B3E}">
      <dgm:prSet phldrT="[Texto]"/>
      <dgm:spPr/>
      <dgm:t>
        <a:bodyPr/>
        <a:lstStyle/>
        <a:p>
          <a:r>
            <a:rPr lang="es-ES" dirty="0"/>
            <a:t>Caracterización fisicoquímica de relaves</a:t>
          </a:r>
        </a:p>
      </dgm:t>
    </dgm:pt>
    <dgm:pt modelId="{BCB1B687-F6AE-7344-B0ED-FCF091E0FEAD}" type="parTrans" cxnId="{9E4722FD-33C4-534A-A1AE-A490B5368233}">
      <dgm:prSet/>
      <dgm:spPr/>
      <dgm:t>
        <a:bodyPr/>
        <a:lstStyle/>
        <a:p>
          <a:endParaRPr lang="es-ES"/>
        </a:p>
      </dgm:t>
    </dgm:pt>
    <dgm:pt modelId="{2FBDAAAE-E1C1-FB4F-A949-439EF5DAD5B7}" type="sibTrans" cxnId="{9E4722FD-33C4-534A-A1AE-A490B5368233}">
      <dgm:prSet/>
      <dgm:spPr/>
      <dgm:t>
        <a:bodyPr/>
        <a:lstStyle/>
        <a:p>
          <a:endParaRPr lang="es-ES"/>
        </a:p>
      </dgm:t>
    </dgm:pt>
    <dgm:pt modelId="{9D4BFCBA-08D6-0D44-AAFC-944B16ACF318}" type="pres">
      <dgm:prSet presAssocID="{57846E2C-5310-2541-B4D4-E0FEA65FB19A}" presName="diagram" presStyleCnt="0">
        <dgm:presLayoutVars>
          <dgm:dir/>
          <dgm:resizeHandles val="exact"/>
        </dgm:presLayoutVars>
      </dgm:prSet>
      <dgm:spPr/>
    </dgm:pt>
    <dgm:pt modelId="{B4CF8557-85AA-9B49-A0CE-D94F241A74F3}" type="pres">
      <dgm:prSet presAssocID="{C0A1A85B-1191-6348-B8BE-5D80239F93D6}" presName="node" presStyleLbl="node1" presStyleIdx="0" presStyleCnt="6">
        <dgm:presLayoutVars>
          <dgm:bulletEnabled val="1"/>
        </dgm:presLayoutVars>
      </dgm:prSet>
      <dgm:spPr/>
    </dgm:pt>
    <dgm:pt modelId="{D978B3F1-9473-FF4C-B6F8-A8293A31FD3C}" type="pres">
      <dgm:prSet presAssocID="{73A54BA1-2322-BC40-AEAE-4610B00008A3}" presName="sibTrans" presStyleCnt="0"/>
      <dgm:spPr/>
    </dgm:pt>
    <dgm:pt modelId="{92028B49-EA1A-8C4A-B08C-C3F7FF0ACC96}" type="pres">
      <dgm:prSet presAssocID="{D95660F4-4867-E446-A26F-977E7283539B}" presName="node" presStyleLbl="node1" presStyleIdx="1" presStyleCnt="6">
        <dgm:presLayoutVars>
          <dgm:bulletEnabled val="1"/>
        </dgm:presLayoutVars>
      </dgm:prSet>
      <dgm:spPr/>
    </dgm:pt>
    <dgm:pt modelId="{5ABB3E9C-7E50-EA48-8418-22C50D42B545}" type="pres">
      <dgm:prSet presAssocID="{00844624-803C-2148-B7DB-D18918B08B14}" presName="sibTrans" presStyleCnt="0"/>
      <dgm:spPr/>
    </dgm:pt>
    <dgm:pt modelId="{B9D98F75-B02A-D64D-92D9-EDA26D99D3E7}" type="pres">
      <dgm:prSet presAssocID="{CFC934DB-7AC4-714F-81A1-7675E99E8AD9}" presName="node" presStyleLbl="node1" presStyleIdx="2" presStyleCnt="6">
        <dgm:presLayoutVars>
          <dgm:bulletEnabled val="1"/>
        </dgm:presLayoutVars>
      </dgm:prSet>
      <dgm:spPr/>
    </dgm:pt>
    <dgm:pt modelId="{6579EA28-8554-C04A-ADB7-2607F820CA5F}" type="pres">
      <dgm:prSet presAssocID="{C1CBBF9F-9B4D-394F-B21D-C32F5B4E45FF}" presName="sibTrans" presStyleCnt="0"/>
      <dgm:spPr/>
    </dgm:pt>
    <dgm:pt modelId="{18EE2023-63E9-4740-81D0-28E9AAB0DC57}" type="pres">
      <dgm:prSet presAssocID="{CD90C1D7-D489-8C47-9BF2-C2CB3565492B}" presName="node" presStyleLbl="node1" presStyleIdx="3" presStyleCnt="6">
        <dgm:presLayoutVars>
          <dgm:bulletEnabled val="1"/>
        </dgm:presLayoutVars>
      </dgm:prSet>
      <dgm:spPr/>
    </dgm:pt>
    <dgm:pt modelId="{157136C9-F840-E444-9220-3F006C09B077}" type="pres">
      <dgm:prSet presAssocID="{626D4308-8248-D547-AB67-164002BF5BB1}" presName="sibTrans" presStyleCnt="0"/>
      <dgm:spPr/>
    </dgm:pt>
    <dgm:pt modelId="{E0C69584-2EFB-A247-848B-754D29CAD3D7}" type="pres">
      <dgm:prSet presAssocID="{D73918BE-0919-0A4C-924F-A456BD832322}" presName="node" presStyleLbl="node1" presStyleIdx="4" presStyleCnt="6">
        <dgm:presLayoutVars>
          <dgm:bulletEnabled val="1"/>
        </dgm:presLayoutVars>
      </dgm:prSet>
      <dgm:spPr/>
    </dgm:pt>
    <dgm:pt modelId="{9BCDD543-1DC5-FE4F-86D3-2DDC4AAC78CA}" type="pres">
      <dgm:prSet presAssocID="{2FA9CE46-A9D7-5143-B304-29272CB132AB}" presName="sibTrans" presStyleCnt="0"/>
      <dgm:spPr/>
    </dgm:pt>
    <dgm:pt modelId="{7162214C-B7C8-404A-88F6-F61B44665878}" type="pres">
      <dgm:prSet presAssocID="{C4CFEE5A-62DF-2A40-922E-C641DEEF8B3E}" presName="node" presStyleLbl="node1" presStyleIdx="5" presStyleCnt="6">
        <dgm:presLayoutVars>
          <dgm:bulletEnabled val="1"/>
        </dgm:presLayoutVars>
      </dgm:prSet>
      <dgm:spPr/>
    </dgm:pt>
  </dgm:ptLst>
  <dgm:cxnLst>
    <dgm:cxn modelId="{BA26F70A-4635-914A-B472-4E10C7C095BA}" type="presOf" srcId="{D73918BE-0919-0A4C-924F-A456BD832322}" destId="{E0C69584-2EFB-A247-848B-754D29CAD3D7}" srcOrd="0" destOrd="0" presId="urn:microsoft.com/office/officeart/2005/8/layout/default"/>
    <dgm:cxn modelId="{F0EE070E-5489-0449-839C-2CC619F3477F}" type="presOf" srcId="{C0A1A85B-1191-6348-B8BE-5D80239F93D6}" destId="{B4CF8557-85AA-9B49-A0CE-D94F241A74F3}" srcOrd="0" destOrd="0" presId="urn:microsoft.com/office/officeart/2005/8/layout/default"/>
    <dgm:cxn modelId="{73625229-0342-FD4B-A666-356BD01D8A6D}" srcId="{57846E2C-5310-2541-B4D4-E0FEA65FB19A}" destId="{D95660F4-4867-E446-A26F-977E7283539B}" srcOrd="1" destOrd="0" parTransId="{184C9994-1536-0B41-94D4-485F1B12FA9D}" sibTransId="{00844624-803C-2148-B7DB-D18918B08B14}"/>
    <dgm:cxn modelId="{7AFA952A-FF72-E447-AF7C-C90B7392846A}" type="presOf" srcId="{CD90C1D7-D489-8C47-9BF2-C2CB3565492B}" destId="{18EE2023-63E9-4740-81D0-28E9AAB0DC57}" srcOrd="0" destOrd="0" presId="urn:microsoft.com/office/officeart/2005/8/layout/default"/>
    <dgm:cxn modelId="{2A9F7237-3C38-AC40-925F-86CBE8A33175}" srcId="{57846E2C-5310-2541-B4D4-E0FEA65FB19A}" destId="{D73918BE-0919-0A4C-924F-A456BD832322}" srcOrd="4" destOrd="0" parTransId="{1C6C767A-0CF7-014A-8E9F-8D8512544762}" sibTransId="{2FA9CE46-A9D7-5143-B304-29272CB132AB}"/>
    <dgm:cxn modelId="{8C564A44-D390-6844-AF52-F1DD94FC04DD}" type="presOf" srcId="{C4CFEE5A-62DF-2A40-922E-C641DEEF8B3E}" destId="{7162214C-B7C8-404A-88F6-F61B44665878}" srcOrd="0" destOrd="0" presId="urn:microsoft.com/office/officeart/2005/8/layout/default"/>
    <dgm:cxn modelId="{6BD15870-635E-DC41-BB6D-621E28A11FA3}" type="presOf" srcId="{57846E2C-5310-2541-B4D4-E0FEA65FB19A}" destId="{9D4BFCBA-08D6-0D44-AAFC-944B16ACF318}" srcOrd="0" destOrd="0" presId="urn:microsoft.com/office/officeart/2005/8/layout/default"/>
    <dgm:cxn modelId="{CDF83985-AFD5-C94A-A984-DA95EB144FDF}" type="presOf" srcId="{D95660F4-4867-E446-A26F-977E7283539B}" destId="{92028B49-EA1A-8C4A-B08C-C3F7FF0ACC96}" srcOrd="0" destOrd="0" presId="urn:microsoft.com/office/officeart/2005/8/layout/default"/>
    <dgm:cxn modelId="{679748DF-3146-204B-AA1E-2AC119B114C1}" type="presOf" srcId="{CFC934DB-7AC4-714F-81A1-7675E99E8AD9}" destId="{B9D98F75-B02A-D64D-92D9-EDA26D99D3E7}" srcOrd="0" destOrd="0" presId="urn:microsoft.com/office/officeart/2005/8/layout/default"/>
    <dgm:cxn modelId="{89F1A0E8-8CB3-7E43-ACE7-11D650E3680B}" srcId="{57846E2C-5310-2541-B4D4-E0FEA65FB19A}" destId="{CFC934DB-7AC4-714F-81A1-7675E99E8AD9}" srcOrd="2" destOrd="0" parTransId="{4BBFC7C4-8A32-B744-B053-284F7700C55C}" sibTransId="{C1CBBF9F-9B4D-394F-B21D-C32F5B4E45FF}"/>
    <dgm:cxn modelId="{DF7C8FEF-B213-284D-A4EF-01F82ECBFCA0}" srcId="{57846E2C-5310-2541-B4D4-E0FEA65FB19A}" destId="{CD90C1D7-D489-8C47-9BF2-C2CB3565492B}" srcOrd="3" destOrd="0" parTransId="{A09EE08C-1617-F64C-A5AD-F9764D453A1E}" sibTransId="{626D4308-8248-D547-AB67-164002BF5BB1}"/>
    <dgm:cxn modelId="{064A46F8-7BBF-F149-9231-FB3674447353}" srcId="{57846E2C-5310-2541-B4D4-E0FEA65FB19A}" destId="{C0A1A85B-1191-6348-B8BE-5D80239F93D6}" srcOrd="0" destOrd="0" parTransId="{5217386D-8036-2C45-BC24-4BE7854B50F9}" sibTransId="{73A54BA1-2322-BC40-AEAE-4610B00008A3}"/>
    <dgm:cxn modelId="{9E4722FD-33C4-534A-A1AE-A490B5368233}" srcId="{57846E2C-5310-2541-B4D4-E0FEA65FB19A}" destId="{C4CFEE5A-62DF-2A40-922E-C641DEEF8B3E}" srcOrd="5" destOrd="0" parTransId="{BCB1B687-F6AE-7344-B0ED-FCF091E0FEAD}" sibTransId="{2FBDAAAE-E1C1-FB4F-A949-439EF5DAD5B7}"/>
    <dgm:cxn modelId="{E72A1F05-8BEF-8147-9B2E-A4AD4655425C}" type="presParOf" srcId="{9D4BFCBA-08D6-0D44-AAFC-944B16ACF318}" destId="{B4CF8557-85AA-9B49-A0CE-D94F241A74F3}" srcOrd="0" destOrd="0" presId="urn:microsoft.com/office/officeart/2005/8/layout/default"/>
    <dgm:cxn modelId="{2137FC06-BCBA-9C48-B3CF-78C6EEE70D49}" type="presParOf" srcId="{9D4BFCBA-08D6-0D44-AAFC-944B16ACF318}" destId="{D978B3F1-9473-FF4C-B6F8-A8293A31FD3C}" srcOrd="1" destOrd="0" presId="urn:microsoft.com/office/officeart/2005/8/layout/default"/>
    <dgm:cxn modelId="{50D6FC38-A817-774A-B829-7905AFA44F11}" type="presParOf" srcId="{9D4BFCBA-08D6-0D44-AAFC-944B16ACF318}" destId="{92028B49-EA1A-8C4A-B08C-C3F7FF0ACC96}" srcOrd="2" destOrd="0" presId="urn:microsoft.com/office/officeart/2005/8/layout/default"/>
    <dgm:cxn modelId="{417018B2-20E1-7F45-8F1F-AC052341C3DB}" type="presParOf" srcId="{9D4BFCBA-08D6-0D44-AAFC-944B16ACF318}" destId="{5ABB3E9C-7E50-EA48-8418-22C50D42B545}" srcOrd="3" destOrd="0" presId="urn:microsoft.com/office/officeart/2005/8/layout/default"/>
    <dgm:cxn modelId="{D881DCA8-59D0-5A4E-B662-F16A35691172}" type="presParOf" srcId="{9D4BFCBA-08D6-0D44-AAFC-944B16ACF318}" destId="{B9D98F75-B02A-D64D-92D9-EDA26D99D3E7}" srcOrd="4" destOrd="0" presId="urn:microsoft.com/office/officeart/2005/8/layout/default"/>
    <dgm:cxn modelId="{DA464096-5DC7-2345-B71F-08576B7409C1}" type="presParOf" srcId="{9D4BFCBA-08D6-0D44-AAFC-944B16ACF318}" destId="{6579EA28-8554-C04A-ADB7-2607F820CA5F}" srcOrd="5" destOrd="0" presId="urn:microsoft.com/office/officeart/2005/8/layout/default"/>
    <dgm:cxn modelId="{35592206-0D70-664C-9341-5E8FEA703C7A}" type="presParOf" srcId="{9D4BFCBA-08D6-0D44-AAFC-944B16ACF318}" destId="{18EE2023-63E9-4740-81D0-28E9AAB0DC57}" srcOrd="6" destOrd="0" presId="urn:microsoft.com/office/officeart/2005/8/layout/default"/>
    <dgm:cxn modelId="{5F014EE2-F376-4D44-BC1D-DFBE96B9E274}" type="presParOf" srcId="{9D4BFCBA-08D6-0D44-AAFC-944B16ACF318}" destId="{157136C9-F840-E444-9220-3F006C09B077}" srcOrd="7" destOrd="0" presId="urn:microsoft.com/office/officeart/2005/8/layout/default"/>
    <dgm:cxn modelId="{AE3E0F95-8CBD-774E-9F94-62FBFF3FAB66}" type="presParOf" srcId="{9D4BFCBA-08D6-0D44-AAFC-944B16ACF318}" destId="{E0C69584-2EFB-A247-848B-754D29CAD3D7}" srcOrd="8" destOrd="0" presId="urn:microsoft.com/office/officeart/2005/8/layout/default"/>
    <dgm:cxn modelId="{4E307F13-45E5-9243-A9DC-4AFFA03B716A}" type="presParOf" srcId="{9D4BFCBA-08D6-0D44-AAFC-944B16ACF318}" destId="{9BCDD543-1DC5-FE4F-86D3-2DDC4AAC78CA}" srcOrd="9" destOrd="0" presId="urn:microsoft.com/office/officeart/2005/8/layout/default"/>
    <dgm:cxn modelId="{44340E8D-1049-AF41-97F3-52EBE9EDCC9D}" type="presParOf" srcId="{9D4BFCBA-08D6-0D44-AAFC-944B16ACF318}" destId="{7162214C-B7C8-404A-88F6-F61B4466587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0EFE23-051F-D142-809D-9A7D2721310B}" type="doc">
      <dgm:prSet loTypeId="urn:microsoft.com/office/officeart/2005/8/layout/venn2" loCatId="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57E1F098-A800-4A4E-B875-13D9F3AE8601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Categorizar</a:t>
          </a:r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 el riesgo</a:t>
          </a:r>
        </a:p>
      </dgm:t>
    </dgm:pt>
    <dgm:pt modelId="{DDF0A6D5-0205-234B-AAF8-52440C5484D6}" type="parTrans" cxnId="{C37660D4-C96E-4C4C-BDDA-F6D49989284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9D4E4-818A-F744-8F6B-8C060FEF0971}" type="sibTrans" cxnId="{C37660D4-C96E-4C4C-BDDA-F6D49989284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AB5E0-60EE-7C47-AEF3-0C74C1E00242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Determinar</a:t>
          </a:r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 el riesgo</a:t>
          </a:r>
        </a:p>
      </dgm:t>
    </dgm:pt>
    <dgm:pt modelId="{D8830E96-F8A6-334D-9B67-1D9B84493127}" type="parTrans" cxnId="{644C0F3A-DEBD-8649-A4CF-B8FD8D5061CE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5FDC39-503E-934C-A3C3-3636F4E6A1E6}" type="sibTrans" cxnId="{644C0F3A-DEBD-8649-A4CF-B8FD8D5061CE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17534-217C-7349-8512-654EA86C8B0C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Dosis de </a:t>
          </a:r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exposición</a:t>
          </a:r>
        </a:p>
      </dgm:t>
    </dgm:pt>
    <dgm:pt modelId="{76312479-122A-084B-B785-B26D4BE02028}" type="parTrans" cxnId="{443A65D4-08FC-E447-8B52-DE2F98047E80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6AF0F-FF93-1849-9A26-D17738F507AB}" type="sibTrans" cxnId="{443A65D4-08FC-E447-8B52-DE2F98047E80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0489A-19B0-0743-9553-783E31B4DCA9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Ruta de </a:t>
          </a:r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exposición</a:t>
          </a:r>
        </a:p>
      </dgm:t>
    </dgm:pt>
    <dgm:pt modelId="{CB112D38-7EAF-4D43-A70D-25D2323AA283}" type="parTrans" cxnId="{AA188972-D372-B440-8AA1-7968FC4A53FF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74873-203D-AB46-8740-C13EAA175C82}" type="sibTrans" cxnId="{AA188972-D372-B440-8AA1-7968FC4A53FF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9B51C-82CC-7A48-9C50-56AF0539B3E0}" type="pres">
      <dgm:prSet presAssocID="{260EFE23-051F-D142-809D-9A7D2721310B}" presName="Name0" presStyleCnt="0">
        <dgm:presLayoutVars>
          <dgm:chMax val="7"/>
          <dgm:resizeHandles val="exact"/>
        </dgm:presLayoutVars>
      </dgm:prSet>
      <dgm:spPr/>
    </dgm:pt>
    <dgm:pt modelId="{9D20B669-0A7F-C84E-B5C7-103FE6EE6131}" type="pres">
      <dgm:prSet presAssocID="{260EFE23-051F-D142-809D-9A7D2721310B}" presName="comp1" presStyleCnt="0"/>
      <dgm:spPr/>
    </dgm:pt>
    <dgm:pt modelId="{E979D611-6E09-744A-BA3A-C4207B021CDB}" type="pres">
      <dgm:prSet presAssocID="{260EFE23-051F-D142-809D-9A7D2721310B}" presName="circle1" presStyleLbl="node1" presStyleIdx="0" presStyleCnt="4"/>
      <dgm:spPr/>
    </dgm:pt>
    <dgm:pt modelId="{2856BA9C-10E5-BD47-BB0F-E9A2F76DCD01}" type="pres">
      <dgm:prSet presAssocID="{260EFE23-051F-D142-809D-9A7D2721310B}" presName="c1text" presStyleLbl="node1" presStyleIdx="0" presStyleCnt="4">
        <dgm:presLayoutVars>
          <dgm:bulletEnabled val="1"/>
        </dgm:presLayoutVars>
      </dgm:prSet>
      <dgm:spPr/>
    </dgm:pt>
    <dgm:pt modelId="{8633E7A0-D1D1-E844-B970-1010AFA18717}" type="pres">
      <dgm:prSet presAssocID="{260EFE23-051F-D142-809D-9A7D2721310B}" presName="comp2" presStyleCnt="0"/>
      <dgm:spPr/>
    </dgm:pt>
    <dgm:pt modelId="{48D9D3B4-9090-504E-B0EF-967DF6FC18B8}" type="pres">
      <dgm:prSet presAssocID="{260EFE23-051F-D142-809D-9A7D2721310B}" presName="circle2" presStyleLbl="node1" presStyleIdx="1" presStyleCnt="4"/>
      <dgm:spPr/>
    </dgm:pt>
    <dgm:pt modelId="{76D92D1F-605E-C44F-BF07-DCC688F047E7}" type="pres">
      <dgm:prSet presAssocID="{260EFE23-051F-D142-809D-9A7D2721310B}" presName="c2text" presStyleLbl="node1" presStyleIdx="1" presStyleCnt="4">
        <dgm:presLayoutVars>
          <dgm:bulletEnabled val="1"/>
        </dgm:presLayoutVars>
      </dgm:prSet>
      <dgm:spPr/>
    </dgm:pt>
    <dgm:pt modelId="{21FB2959-38BD-654D-8DF3-25EE9621EA57}" type="pres">
      <dgm:prSet presAssocID="{260EFE23-051F-D142-809D-9A7D2721310B}" presName="comp3" presStyleCnt="0"/>
      <dgm:spPr/>
    </dgm:pt>
    <dgm:pt modelId="{2A898C7F-735A-4048-9907-3821DAC9B907}" type="pres">
      <dgm:prSet presAssocID="{260EFE23-051F-D142-809D-9A7D2721310B}" presName="circle3" presStyleLbl="node1" presStyleIdx="2" presStyleCnt="4"/>
      <dgm:spPr/>
    </dgm:pt>
    <dgm:pt modelId="{C308342B-2E48-4F46-BB32-753A3E7685AD}" type="pres">
      <dgm:prSet presAssocID="{260EFE23-051F-D142-809D-9A7D2721310B}" presName="c3text" presStyleLbl="node1" presStyleIdx="2" presStyleCnt="4">
        <dgm:presLayoutVars>
          <dgm:bulletEnabled val="1"/>
        </dgm:presLayoutVars>
      </dgm:prSet>
      <dgm:spPr/>
    </dgm:pt>
    <dgm:pt modelId="{A36F570B-7C09-8641-AE86-B82BE6D734C8}" type="pres">
      <dgm:prSet presAssocID="{260EFE23-051F-D142-809D-9A7D2721310B}" presName="comp4" presStyleCnt="0"/>
      <dgm:spPr/>
    </dgm:pt>
    <dgm:pt modelId="{AD24DFB6-59C5-6344-9DE0-04C4E96E87F7}" type="pres">
      <dgm:prSet presAssocID="{260EFE23-051F-D142-809D-9A7D2721310B}" presName="circle4" presStyleLbl="node1" presStyleIdx="3" presStyleCnt="4"/>
      <dgm:spPr/>
    </dgm:pt>
    <dgm:pt modelId="{9861C5A7-D34D-C24F-B465-FE6E40DE5E44}" type="pres">
      <dgm:prSet presAssocID="{260EFE23-051F-D142-809D-9A7D2721310B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94E171C-C0B2-2E4E-B649-5F821FEC07FC}" type="presOf" srcId="{BC5AB5E0-60EE-7C47-AEF3-0C74C1E00242}" destId="{76D92D1F-605E-C44F-BF07-DCC688F047E7}" srcOrd="1" destOrd="0" presId="urn:microsoft.com/office/officeart/2005/8/layout/venn2"/>
    <dgm:cxn modelId="{143CEC26-2674-9647-A282-06BE020A083F}" type="presOf" srcId="{57E1F098-A800-4A4E-B875-13D9F3AE8601}" destId="{E979D611-6E09-744A-BA3A-C4207B021CDB}" srcOrd="0" destOrd="0" presId="urn:microsoft.com/office/officeart/2005/8/layout/venn2"/>
    <dgm:cxn modelId="{8C10942A-D184-3E4B-9588-D6E1BF4327C3}" type="presOf" srcId="{0C20489A-19B0-0743-9553-783E31B4DCA9}" destId="{9861C5A7-D34D-C24F-B465-FE6E40DE5E44}" srcOrd="1" destOrd="0" presId="urn:microsoft.com/office/officeart/2005/8/layout/venn2"/>
    <dgm:cxn modelId="{644C0F3A-DEBD-8649-A4CF-B8FD8D5061CE}" srcId="{260EFE23-051F-D142-809D-9A7D2721310B}" destId="{BC5AB5E0-60EE-7C47-AEF3-0C74C1E00242}" srcOrd="1" destOrd="0" parTransId="{D8830E96-F8A6-334D-9B67-1D9B84493127}" sibTransId="{945FDC39-503E-934C-A3C3-3636F4E6A1E6}"/>
    <dgm:cxn modelId="{AA188972-D372-B440-8AA1-7968FC4A53FF}" srcId="{260EFE23-051F-D142-809D-9A7D2721310B}" destId="{0C20489A-19B0-0743-9553-783E31B4DCA9}" srcOrd="3" destOrd="0" parTransId="{CB112D38-7EAF-4D43-A70D-25D2323AA283}" sibTransId="{0C274873-203D-AB46-8740-C13EAA175C82}"/>
    <dgm:cxn modelId="{DCC6BA7D-9CC8-3F4D-9FAD-9AC52F3C8A38}" type="presOf" srcId="{57E1F098-A800-4A4E-B875-13D9F3AE8601}" destId="{2856BA9C-10E5-BD47-BB0F-E9A2F76DCD01}" srcOrd="1" destOrd="0" presId="urn:microsoft.com/office/officeart/2005/8/layout/venn2"/>
    <dgm:cxn modelId="{C37660D4-C96E-4C4C-BDDA-F6D499892843}" srcId="{260EFE23-051F-D142-809D-9A7D2721310B}" destId="{57E1F098-A800-4A4E-B875-13D9F3AE8601}" srcOrd="0" destOrd="0" parTransId="{DDF0A6D5-0205-234B-AAF8-52440C5484D6}" sibTransId="{0349D4E4-818A-F744-8F6B-8C060FEF0971}"/>
    <dgm:cxn modelId="{443A65D4-08FC-E447-8B52-DE2F98047E80}" srcId="{260EFE23-051F-D142-809D-9A7D2721310B}" destId="{B0917534-217C-7349-8512-654EA86C8B0C}" srcOrd="2" destOrd="0" parTransId="{76312479-122A-084B-B785-B26D4BE02028}" sibTransId="{FA66AF0F-FF93-1849-9A26-D17738F507AB}"/>
    <dgm:cxn modelId="{9A7358D7-D337-CF43-AD77-D5E9D5D0A9BE}" type="presOf" srcId="{0C20489A-19B0-0743-9553-783E31B4DCA9}" destId="{AD24DFB6-59C5-6344-9DE0-04C4E96E87F7}" srcOrd="0" destOrd="0" presId="urn:microsoft.com/office/officeart/2005/8/layout/venn2"/>
    <dgm:cxn modelId="{879B8CDB-6F4A-EE47-BD32-AF069EAA2D38}" type="presOf" srcId="{B0917534-217C-7349-8512-654EA86C8B0C}" destId="{2A898C7F-735A-4048-9907-3821DAC9B907}" srcOrd="0" destOrd="0" presId="urn:microsoft.com/office/officeart/2005/8/layout/venn2"/>
    <dgm:cxn modelId="{889D5AE0-83A9-F349-A535-C52B7F094FC9}" type="presOf" srcId="{260EFE23-051F-D142-809D-9A7D2721310B}" destId="{BFD9B51C-82CC-7A48-9C50-56AF0539B3E0}" srcOrd="0" destOrd="0" presId="urn:microsoft.com/office/officeart/2005/8/layout/venn2"/>
    <dgm:cxn modelId="{25A14FF6-6361-8246-8B59-56E0F508E60C}" type="presOf" srcId="{BC5AB5E0-60EE-7C47-AEF3-0C74C1E00242}" destId="{48D9D3B4-9090-504E-B0EF-967DF6FC18B8}" srcOrd="0" destOrd="0" presId="urn:microsoft.com/office/officeart/2005/8/layout/venn2"/>
    <dgm:cxn modelId="{1065F4F7-A7C0-714F-A5A5-62D20942B350}" type="presOf" srcId="{B0917534-217C-7349-8512-654EA86C8B0C}" destId="{C308342B-2E48-4F46-BB32-753A3E7685AD}" srcOrd="1" destOrd="0" presId="urn:microsoft.com/office/officeart/2005/8/layout/venn2"/>
    <dgm:cxn modelId="{5B350411-D59B-CE40-B9ED-36406A410442}" type="presParOf" srcId="{BFD9B51C-82CC-7A48-9C50-56AF0539B3E0}" destId="{9D20B669-0A7F-C84E-B5C7-103FE6EE6131}" srcOrd="0" destOrd="0" presId="urn:microsoft.com/office/officeart/2005/8/layout/venn2"/>
    <dgm:cxn modelId="{DC05968E-6D86-BA4F-A0CF-2B9D9D27C970}" type="presParOf" srcId="{9D20B669-0A7F-C84E-B5C7-103FE6EE6131}" destId="{E979D611-6E09-744A-BA3A-C4207B021CDB}" srcOrd="0" destOrd="0" presId="urn:microsoft.com/office/officeart/2005/8/layout/venn2"/>
    <dgm:cxn modelId="{29171423-0499-2B4C-943A-3B4AF89EEFDE}" type="presParOf" srcId="{9D20B669-0A7F-C84E-B5C7-103FE6EE6131}" destId="{2856BA9C-10E5-BD47-BB0F-E9A2F76DCD01}" srcOrd="1" destOrd="0" presId="urn:microsoft.com/office/officeart/2005/8/layout/venn2"/>
    <dgm:cxn modelId="{CDA811BC-2CA3-4E49-8FAD-B5F35C6BE1F9}" type="presParOf" srcId="{BFD9B51C-82CC-7A48-9C50-56AF0539B3E0}" destId="{8633E7A0-D1D1-E844-B970-1010AFA18717}" srcOrd="1" destOrd="0" presId="urn:microsoft.com/office/officeart/2005/8/layout/venn2"/>
    <dgm:cxn modelId="{32679F10-E7E6-2144-8715-EF579C1F5CC4}" type="presParOf" srcId="{8633E7A0-D1D1-E844-B970-1010AFA18717}" destId="{48D9D3B4-9090-504E-B0EF-967DF6FC18B8}" srcOrd="0" destOrd="0" presId="urn:microsoft.com/office/officeart/2005/8/layout/venn2"/>
    <dgm:cxn modelId="{1E641A13-3A08-BB4C-A317-0ABEFC37E4DB}" type="presParOf" srcId="{8633E7A0-D1D1-E844-B970-1010AFA18717}" destId="{76D92D1F-605E-C44F-BF07-DCC688F047E7}" srcOrd="1" destOrd="0" presId="urn:microsoft.com/office/officeart/2005/8/layout/venn2"/>
    <dgm:cxn modelId="{98D555CD-1ACA-D146-A6B0-2539D575C32D}" type="presParOf" srcId="{BFD9B51C-82CC-7A48-9C50-56AF0539B3E0}" destId="{21FB2959-38BD-654D-8DF3-25EE9621EA57}" srcOrd="2" destOrd="0" presId="urn:microsoft.com/office/officeart/2005/8/layout/venn2"/>
    <dgm:cxn modelId="{DBB5A476-2072-F248-BA65-C48F77480104}" type="presParOf" srcId="{21FB2959-38BD-654D-8DF3-25EE9621EA57}" destId="{2A898C7F-735A-4048-9907-3821DAC9B907}" srcOrd="0" destOrd="0" presId="urn:microsoft.com/office/officeart/2005/8/layout/venn2"/>
    <dgm:cxn modelId="{E4D37311-1D75-8D49-97CC-7372B9ED5CEF}" type="presParOf" srcId="{21FB2959-38BD-654D-8DF3-25EE9621EA57}" destId="{C308342B-2E48-4F46-BB32-753A3E7685AD}" srcOrd="1" destOrd="0" presId="urn:microsoft.com/office/officeart/2005/8/layout/venn2"/>
    <dgm:cxn modelId="{9539A7F6-5A7F-D042-8971-89166AA94E0F}" type="presParOf" srcId="{BFD9B51C-82CC-7A48-9C50-56AF0539B3E0}" destId="{A36F570B-7C09-8641-AE86-B82BE6D734C8}" srcOrd="3" destOrd="0" presId="urn:microsoft.com/office/officeart/2005/8/layout/venn2"/>
    <dgm:cxn modelId="{5DAC0F07-5CB6-B24B-9FA9-961A8D0E3CE4}" type="presParOf" srcId="{A36F570B-7C09-8641-AE86-B82BE6D734C8}" destId="{AD24DFB6-59C5-6344-9DE0-04C4E96E87F7}" srcOrd="0" destOrd="0" presId="urn:microsoft.com/office/officeart/2005/8/layout/venn2"/>
    <dgm:cxn modelId="{D5D576CC-B01D-0843-8F97-4ADACEC7F1D2}" type="presParOf" srcId="{A36F570B-7C09-8641-AE86-B82BE6D734C8}" destId="{9861C5A7-D34D-C24F-B465-FE6E40DE5E4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ED6F8-92AA-B644-9DDE-B096FDE1B517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Antioquia , Colombia</a:t>
          </a:r>
        </a:p>
      </dsp:txBody>
      <dsp:txXfrm>
        <a:off x="3230487" y="59640"/>
        <a:ext cx="1667024" cy="1044029"/>
      </dsp:txXfrm>
    </dsp:sp>
    <dsp:sp modelId="{54D591A7-3B79-544E-BDDE-D238B95F183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B425F-27B4-7840-8587-D51F9A4BDF1A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Relaves mineros EPTs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 As, Cd, Pb, y Cr</a:t>
          </a:r>
        </a:p>
      </dsp:txBody>
      <dsp:txXfrm>
        <a:off x="5427548" y="1655898"/>
        <a:ext cx="1667024" cy="1044029"/>
      </dsp:txXfrm>
    </dsp:sp>
    <dsp:sp modelId="{B5D69818-B1B0-3F49-802C-A1BF805DC93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B9150-0547-034A-833C-9716C75FF66F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Población - Exposición ambiental y ocupacional</a:t>
          </a:r>
        </a:p>
      </dsp:txBody>
      <dsp:txXfrm>
        <a:off x="4588345" y="4238698"/>
        <a:ext cx="1667024" cy="1044029"/>
      </dsp:txXfrm>
    </dsp:sp>
    <dsp:sp modelId="{67A1C55C-FC1F-0F4F-B3EB-5384264F592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DF232-FE74-994E-8001-D70D421F30E8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Indicador tipo ERA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Indicador seleccionado fue LCR</a:t>
          </a:r>
        </a:p>
      </dsp:txBody>
      <dsp:txXfrm>
        <a:off x="1872629" y="4238698"/>
        <a:ext cx="1667024" cy="1044029"/>
      </dsp:txXfrm>
    </dsp:sp>
    <dsp:sp modelId="{0B5C8BA4-D879-AF43-B287-36CDD0F041B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D87E5-99DF-BC4A-AEA2-2F07D75ACA00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Comparación con los límites recomendables – US EPA</a:t>
          </a:r>
        </a:p>
      </dsp:txBody>
      <dsp:txXfrm>
        <a:off x="1033427" y="1655898"/>
        <a:ext cx="1667024" cy="1044029"/>
      </dsp:txXfrm>
    </dsp:sp>
    <dsp:sp modelId="{88A6FE38-8D3B-4641-B7D5-975ED5BE238B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1CBB9-1AF2-D542-A86B-2109E0C7376C}">
      <dsp:nvSpPr>
        <dsp:cNvPr id="0" name=""/>
        <dsp:cNvSpPr/>
      </dsp:nvSpPr>
      <dsp:spPr>
        <a:xfrm>
          <a:off x="0" y="2650773"/>
          <a:ext cx="3958542" cy="1556453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8E7E6-6DB0-5D48-B7BC-72301685C856}">
      <dsp:nvSpPr>
        <dsp:cNvPr id="0" name=""/>
        <dsp:cNvSpPr/>
      </dsp:nvSpPr>
      <dsp:spPr>
        <a:xfrm>
          <a:off x="1882372" y="3039886"/>
          <a:ext cx="1307075" cy="778226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Impactos ambientales</a:t>
          </a:r>
        </a:p>
      </dsp:txBody>
      <dsp:txXfrm>
        <a:off x="1882372" y="3039886"/>
        <a:ext cx="1307075" cy="778226"/>
      </dsp:txXfrm>
    </dsp:sp>
    <dsp:sp modelId="{745B36BA-D26D-B640-9467-A1F6E4309FB7}">
      <dsp:nvSpPr>
        <dsp:cNvPr id="0" name=""/>
        <dsp:cNvSpPr/>
      </dsp:nvSpPr>
      <dsp:spPr>
        <a:xfrm>
          <a:off x="318152" y="3039886"/>
          <a:ext cx="1474788" cy="778226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Interés del sector minería</a:t>
          </a:r>
        </a:p>
      </dsp:txBody>
      <dsp:txXfrm>
        <a:off x="318152" y="3039886"/>
        <a:ext cx="1474788" cy="778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5F45D-0184-6448-9F87-FC5A9FB04594}">
      <dsp:nvSpPr>
        <dsp:cNvPr id="0" name=""/>
        <dsp:cNvSpPr/>
      </dsp:nvSpPr>
      <dsp:spPr>
        <a:xfrm>
          <a:off x="771" y="322393"/>
          <a:ext cx="3010068" cy="180604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8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Relaves se disponen sobre superficie en zonas topográficamente convenientes y en ocasiones mediante estructuras de contención tipo presas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1" y="322393"/>
        <a:ext cx="3010068" cy="1806040"/>
      </dsp:txXfrm>
    </dsp:sp>
    <dsp:sp modelId="{F965417C-226E-034A-96D4-37209D5BBC91}">
      <dsp:nvSpPr>
        <dsp:cNvPr id="0" name=""/>
        <dsp:cNvSpPr/>
      </dsp:nvSpPr>
      <dsp:spPr>
        <a:xfrm>
          <a:off x="3311846" y="322393"/>
          <a:ext cx="3010068" cy="180604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Por las condiciones ambientales y/o estructurales pueden ocurrir fugas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1846" y="322393"/>
        <a:ext cx="3010068" cy="1806040"/>
      </dsp:txXfrm>
    </dsp:sp>
    <dsp:sp modelId="{79EE7854-8394-964F-A3D7-EA9440258F92}">
      <dsp:nvSpPr>
        <dsp:cNvPr id="0" name=""/>
        <dsp:cNvSpPr/>
      </dsp:nvSpPr>
      <dsp:spPr>
        <a:xfrm>
          <a:off x="771" y="2429441"/>
          <a:ext cx="3010068" cy="180604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Necesidad para cuantificar riesgo asociado a los EPTs contenidos en los relaves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1" y="2429441"/>
        <a:ext cx="3010068" cy="1806040"/>
      </dsp:txXfrm>
    </dsp:sp>
    <dsp:sp modelId="{3264C373-4624-7543-BA82-34DE8A4EDE94}">
      <dsp:nvSpPr>
        <dsp:cNvPr id="0" name=""/>
        <dsp:cNvSpPr/>
      </dsp:nvSpPr>
      <dsp:spPr>
        <a:xfrm>
          <a:off x="3311846" y="2429441"/>
          <a:ext cx="3010068" cy="180604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Términos de referencia del sector minería – Evaluación impacto ambiental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Decreto 1076 de 2015</a:t>
          </a:r>
        </a:p>
      </dsp:txBody>
      <dsp:txXfrm>
        <a:off x="3311846" y="2429441"/>
        <a:ext cx="3010068" cy="1806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6A085-C518-624D-A257-21CDDADFF3E9}">
      <dsp:nvSpPr>
        <dsp:cNvPr id="0" name=""/>
        <dsp:cNvSpPr/>
      </dsp:nvSpPr>
      <dsp:spPr>
        <a:xfrm>
          <a:off x="1904147" y="1354666"/>
          <a:ext cx="4064000" cy="4064000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ADD61-9E41-ED47-AA74-39E55D6F7E5B}">
      <dsp:nvSpPr>
        <dsp:cNvPr id="0" name=""/>
        <dsp:cNvSpPr/>
      </dsp:nvSpPr>
      <dsp:spPr>
        <a:xfrm>
          <a:off x="2484961" y="1935480"/>
          <a:ext cx="2902373" cy="2902373"/>
        </a:xfrm>
        <a:prstGeom prst="ellipse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1B202-505B-CA48-8BA8-06FAA6A573B4}">
      <dsp:nvSpPr>
        <dsp:cNvPr id="0" name=""/>
        <dsp:cNvSpPr/>
      </dsp:nvSpPr>
      <dsp:spPr>
        <a:xfrm>
          <a:off x="3065436" y="2515954"/>
          <a:ext cx="1741424" cy="1741424"/>
        </a:xfrm>
        <a:prstGeom prst="ellipse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C483F-C4DD-A646-BB61-DEBFF7BE655E}">
      <dsp:nvSpPr>
        <dsp:cNvPr id="0" name=""/>
        <dsp:cNvSpPr/>
      </dsp:nvSpPr>
      <dsp:spPr>
        <a:xfrm>
          <a:off x="3645910" y="3096429"/>
          <a:ext cx="580474" cy="580474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3C443-2D6E-A14D-ABE5-9C989BAB7991}">
      <dsp:nvSpPr>
        <dsp:cNvPr id="0" name=""/>
        <dsp:cNvSpPr/>
      </dsp:nvSpPr>
      <dsp:spPr>
        <a:xfrm>
          <a:off x="6694777" y="0"/>
          <a:ext cx="2512202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Indicadores ERA  (Environmental Risk Assessment)</a:t>
          </a:r>
        </a:p>
      </dsp:txBody>
      <dsp:txXfrm>
        <a:off x="6694777" y="0"/>
        <a:ext cx="2512202" cy="971973"/>
      </dsp:txXfrm>
    </dsp:sp>
    <dsp:sp modelId="{6E1EA854-E77C-AE4E-8AB6-9676B14F5777}">
      <dsp:nvSpPr>
        <dsp:cNvPr id="0" name=""/>
        <dsp:cNvSpPr/>
      </dsp:nvSpPr>
      <dsp:spPr>
        <a:xfrm>
          <a:off x="6137481" y="485986"/>
          <a:ext cx="50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9AF32-1277-4242-9158-6DB168CC6B40}">
      <dsp:nvSpPr>
        <dsp:cNvPr id="0" name=""/>
        <dsp:cNvSpPr/>
      </dsp:nvSpPr>
      <dsp:spPr>
        <a:xfrm rot="5400000">
          <a:off x="3583934" y="806026"/>
          <a:ext cx="2871893" cy="223520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DDF80-29E3-AE49-9348-56ACB553EDC4}">
      <dsp:nvSpPr>
        <dsp:cNvPr id="0" name=""/>
        <dsp:cNvSpPr/>
      </dsp:nvSpPr>
      <dsp:spPr>
        <a:xfrm>
          <a:off x="6692441" y="995514"/>
          <a:ext cx="3231164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Indicadores que ayudan a estimar el riesgo potencial a la salud humana asociado a la emisión de sustancias tóxicas.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US EPA, WHO y OCDE.</a:t>
          </a:r>
        </a:p>
      </dsp:txBody>
      <dsp:txXfrm>
        <a:off x="6692441" y="995514"/>
        <a:ext cx="3231164" cy="971973"/>
      </dsp:txXfrm>
    </dsp:sp>
    <dsp:sp modelId="{DD8BB79E-322F-244A-B1D6-35FB68F44547}">
      <dsp:nvSpPr>
        <dsp:cNvPr id="0" name=""/>
        <dsp:cNvSpPr/>
      </dsp:nvSpPr>
      <dsp:spPr>
        <a:xfrm>
          <a:off x="6137481" y="1457960"/>
          <a:ext cx="50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8340F-1420-0F41-B54C-322B0E5E7524}">
      <dsp:nvSpPr>
        <dsp:cNvPr id="0" name=""/>
        <dsp:cNvSpPr/>
      </dsp:nvSpPr>
      <dsp:spPr>
        <a:xfrm rot="5400000">
          <a:off x="4081097" y="1762082"/>
          <a:ext cx="2358474" cy="175090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21D5A-9478-E247-A42A-038B0553BC1D}">
      <dsp:nvSpPr>
        <dsp:cNvPr id="0" name=""/>
        <dsp:cNvSpPr/>
      </dsp:nvSpPr>
      <dsp:spPr>
        <a:xfrm>
          <a:off x="6686914" y="1952432"/>
          <a:ext cx="2032000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Identificar, estimar y categorizar el riesgo</a:t>
          </a:r>
        </a:p>
      </dsp:txBody>
      <dsp:txXfrm>
        <a:off x="6686914" y="1952432"/>
        <a:ext cx="2032000" cy="971973"/>
      </dsp:txXfrm>
    </dsp:sp>
    <dsp:sp modelId="{1792D621-492B-9C44-BE68-72135403E9C2}">
      <dsp:nvSpPr>
        <dsp:cNvPr id="0" name=""/>
        <dsp:cNvSpPr/>
      </dsp:nvSpPr>
      <dsp:spPr>
        <a:xfrm>
          <a:off x="6137481" y="2429933"/>
          <a:ext cx="50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626BD-4EC3-1A4B-B57D-FFE3C46CADEF}">
      <dsp:nvSpPr>
        <dsp:cNvPr id="0" name=""/>
        <dsp:cNvSpPr/>
      </dsp:nvSpPr>
      <dsp:spPr>
        <a:xfrm rot="5400000">
          <a:off x="4562342" y="2653114"/>
          <a:ext cx="1798997" cy="135128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C0516-34E3-434B-B8A6-F53815998735}">
      <dsp:nvSpPr>
        <dsp:cNvPr id="0" name=""/>
        <dsp:cNvSpPr/>
      </dsp:nvSpPr>
      <dsp:spPr>
        <a:xfrm>
          <a:off x="6703332" y="2915920"/>
          <a:ext cx="2032000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Herramienta útil para la gestión y toma de decisiones </a:t>
          </a:r>
        </a:p>
      </dsp:txBody>
      <dsp:txXfrm>
        <a:off x="6703332" y="2915920"/>
        <a:ext cx="2032000" cy="971973"/>
      </dsp:txXfrm>
    </dsp:sp>
    <dsp:sp modelId="{948E58EC-7DFD-CD40-BE3D-83CBA2D69756}">
      <dsp:nvSpPr>
        <dsp:cNvPr id="0" name=""/>
        <dsp:cNvSpPr/>
      </dsp:nvSpPr>
      <dsp:spPr>
        <a:xfrm>
          <a:off x="6137481" y="3401906"/>
          <a:ext cx="50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1BEB9-AC0A-3F45-853B-EE79BF2A238F}">
      <dsp:nvSpPr>
        <dsp:cNvPr id="0" name=""/>
        <dsp:cNvSpPr/>
      </dsp:nvSpPr>
      <dsp:spPr>
        <a:xfrm rot="5400000">
          <a:off x="5044739" y="3547669"/>
          <a:ext cx="1236539" cy="94420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F8557-85AA-9B49-A0CE-D94F241A74F3}">
      <dsp:nvSpPr>
        <dsp:cNvPr id="0" name=""/>
        <dsp:cNvSpPr/>
      </dsp:nvSpPr>
      <dsp:spPr>
        <a:xfrm>
          <a:off x="590" y="407900"/>
          <a:ext cx="2301433" cy="13808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40% de la minería de oro del país</a:t>
          </a:r>
        </a:p>
      </dsp:txBody>
      <dsp:txXfrm>
        <a:off x="590" y="407900"/>
        <a:ext cx="2301433" cy="1380859"/>
      </dsp:txXfrm>
    </dsp:sp>
    <dsp:sp modelId="{92028B49-EA1A-8C4A-B08C-C3F7FF0ACC96}">
      <dsp:nvSpPr>
        <dsp:cNvPr id="0" name=""/>
        <dsp:cNvSpPr/>
      </dsp:nvSpPr>
      <dsp:spPr>
        <a:xfrm>
          <a:off x="2532166" y="407900"/>
          <a:ext cx="2301433" cy="13808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Muestras de presas de relaves</a:t>
          </a:r>
        </a:p>
      </dsp:txBody>
      <dsp:txXfrm>
        <a:off x="2532166" y="407900"/>
        <a:ext cx="2301433" cy="1380859"/>
      </dsp:txXfrm>
    </dsp:sp>
    <dsp:sp modelId="{B9D98F75-B02A-D64D-92D9-EDA26D99D3E7}">
      <dsp:nvSpPr>
        <dsp:cNvPr id="0" name=""/>
        <dsp:cNvSpPr/>
      </dsp:nvSpPr>
      <dsp:spPr>
        <a:xfrm>
          <a:off x="590" y="2018903"/>
          <a:ext cx="2301433" cy="13808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Cadena de custodia de las muestras</a:t>
          </a:r>
        </a:p>
      </dsp:txBody>
      <dsp:txXfrm>
        <a:off x="590" y="2018903"/>
        <a:ext cx="2301433" cy="1380859"/>
      </dsp:txXfrm>
    </dsp:sp>
    <dsp:sp modelId="{18EE2023-63E9-4740-81D0-28E9AAB0DC57}">
      <dsp:nvSpPr>
        <dsp:cNvPr id="0" name=""/>
        <dsp:cNvSpPr/>
      </dsp:nvSpPr>
      <dsp:spPr>
        <a:xfrm>
          <a:off x="2532166" y="2018903"/>
          <a:ext cx="2301433" cy="13808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Cuatro EPTs priorizados: Cd, As, Pb y Cr</a:t>
          </a:r>
        </a:p>
      </dsp:txBody>
      <dsp:txXfrm>
        <a:off x="2532166" y="2018903"/>
        <a:ext cx="2301433" cy="1380859"/>
      </dsp:txXfrm>
    </dsp:sp>
    <dsp:sp modelId="{E0C69584-2EFB-A247-848B-754D29CAD3D7}">
      <dsp:nvSpPr>
        <dsp:cNvPr id="0" name=""/>
        <dsp:cNvSpPr/>
      </dsp:nvSpPr>
      <dsp:spPr>
        <a:xfrm>
          <a:off x="590" y="3629906"/>
          <a:ext cx="2301433" cy="13808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Totales  Geodisponibles</a:t>
          </a:r>
        </a:p>
      </dsp:txBody>
      <dsp:txXfrm>
        <a:off x="590" y="3629906"/>
        <a:ext cx="2301433" cy="1380859"/>
      </dsp:txXfrm>
    </dsp:sp>
    <dsp:sp modelId="{7162214C-B7C8-404A-88F6-F61B44665878}">
      <dsp:nvSpPr>
        <dsp:cNvPr id="0" name=""/>
        <dsp:cNvSpPr/>
      </dsp:nvSpPr>
      <dsp:spPr>
        <a:xfrm>
          <a:off x="2532166" y="3629906"/>
          <a:ext cx="2301433" cy="13808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Caracterización fisicoquímica de relaves</a:t>
          </a:r>
        </a:p>
      </dsp:txBody>
      <dsp:txXfrm>
        <a:off x="2532166" y="3629906"/>
        <a:ext cx="2301433" cy="1380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9D611-6E09-744A-BA3A-C4207B021CDB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Categorizar</a:t>
          </a: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 el riesgo</a:t>
          </a:r>
        </a:p>
      </dsp:txBody>
      <dsp:txXfrm>
        <a:off x="3306470" y="270933"/>
        <a:ext cx="1515059" cy="812800"/>
      </dsp:txXfrm>
    </dsp:sp>
    <dsp:sp modelId="{48D9D3B4-9090-504E-B0EF-967DF6FC18B8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7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7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Determinar</a:t>
          </a: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 el riesgo</a:t>
          </a:r>
        </a:p>
      </dsp:txBody>
      <dsp:txXfrm>
        <a:off x="3306470" y="1343829"/>
        <a:ext cx="1515059" cy="780288"/>
      </dsp:txXfrm>
    </dsp:sp>
    <dsp:sp modelId="{2A898C7F-735A-4048-9907-3821DAC9B907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59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359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359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Dosis de </a:t>
          </a: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exposición</a:t>
          </a:r>
        </a:p>
      </dsp:txBody>
      <dsp:txXfrm>
        <a:off x="3306470" y="2411306"/>
        <a:ext cx="1515059" cy="731520"/>
      </dsp:txXfrm>
    </dsp:sp>
    <dsp:sp modelId="{AD24DFB6-59C5-6344-9DE0-04C4E96E87F7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7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7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Ruta de </a:t>
          </a: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exposición</a:t>
          </a:r>
        </a:p>
      </dsp:txBody>
      <dsp:txXfrm>
        <a:off x="3297684" y="3793066"/>
        <a:ext cx="1532630" cy="108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8:08:44.9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24575,'82'35'0,"0"0"0,5-19 0,8-7 0,-22-3 0,-20-1 0,15-15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8:08:54.6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379 851 24575,'40'0'0,"11"0"0,-11 0 0,15 0 0,0 0 0,-14 0 0,-5 0 0,1 0 0,-12 0 0,12 0 0,-16 0 0,1 0 0,0 0 0,-1 0 0,1 0 0,0 0 0,0 0 0,-1 0 0,1 0 0,0 0 0,-1 0 0,1 0 0,0 0 0,0 0 0,-1 0 0,1 0 0,0 0 0,-1 0 0,1 0 0,0 0 0,-1 0 0,1 0 0,0 0 0,0 0 0,-1 0 0,1 0 0,0 0 0,-1 0 0,-9-10 0,8 8 0,-18-18 0,17 18 0,-16-17 0,16 16 0,-16-16 0,16 16 0,-7-16 0,0 7 0,7 0 0,-16-8 0,16 18 0,-17-18 0,18 18 0,-18-18 0,8 8 0,-10-10 0,0 1 0,0-1 0,0 0 0,0 0 0,-10 10 0,8-8 0,-18 18 0,18-17 0,-18 16 0,18-16 0,-18 16 0,47-6 0,-20 9 0,34 0 0,-4 0 0,-12 0 0,26 0 0,-25 0 0,10 0 0,-14 0 0,0 0 0,-1 0 0,1 0 0,0 9 0,0-6 0,-1 6 0,1-9 0,0 0 0,-1 0 0,1 0 0,0 0 0,-1 0 0,1 0 0,0 0 0,0 0 0,-1 0 0,1 0 0,0 0 0,-1 0 0,1 0 0,0 0 0,-1 0 0,1 0 0,0 0 0,0 0 0,-1 0 0,1 0 0,0 0 0,-1 0 0,1 0 0,0 0 0,0 0 0,-1 0 0,1 0 0,0 0 0,-1 0 0,1 0 0,0 0 0,-1 0 0,1 0 0,0 0 0,0 0 0,-1 0 0,1 0 0,0 0 0,-1 0 0,1 0 0,-10-9 0,7 6 0,-6-7 0,8 10 0,1 0 0,0 10 0,-1 2 0,1 10 0,-10-1 0,7-8 0,-16 6 0,16-17 0,-17 18 0,18-18 0,-8 8 0,10-10 0,-10 9 0,7-6 0,-7 6 0,-39-9 0,3 0 0,-31 0 0,18 0 0,0-12 0,12 9 0,-12-9 0,15 12 0,1 0 0,-1 0 0,0-10 0,0 8 0,0-8 0,0 0 0,0 8 0,1-8 0,-1 0 0,0 8 0,0-8 0,0 10 0,0 0 0,0 0 0,1 0 0,-1 0 0,0 0 0,0 0 0,0 0 0,0 0 0,0 0 0,1 0 0,-1 0 0,0 0 0,0 0 0,0 0 0,0 0 0,0 0 0,0 0 0,1 0 0,-1 0 0,0 0 0,0 0 0,0 0 0,0 0 0,0 0 0,1 0 0,-1 0 0,0 10 0,0-8 0,0 8 0,0-10 0,0 0 0,10 9 0,-7-6 0,7 7 0,-10-1 0,0-6 0,0 6 0,0 1 0,0-8 0,1 18 0,-1-18 0,0 8 0,0-10 0,10 9 0,-8-6 0,67 19 0,-20-7 0,52 12 0,-24 1 0,0-13 0,1 9 0,-16-21 0,11 22 0,-26-22 0,12 9 0,-15-12 0,-1 0 0,1 0 0,0 0 0,0 0 0,-1 0 0,1 0 0,0 0 0,-1 0 0,1 0 0,0 0 0,-1 0 0,1 0 0,15 0 0,23 0 0,0 0 0,14 0 0,-19-12 0,-14 9 0,-5-19 0,-14 19 0,0-6 0,-1 9 0,1 0 0,0 0 0,-1 0 0,1 0 0,0 0 0,0 0 0,-1 0 0,1 0 0,0 0 0,-1 0 0,1 0 0,0 0 0,-1 0 0,16 0 0,-12 0 0,27 0 0,-27 0 0,26-13 0,-25 10 0,25-9 0,-25 12 0,25 0 0,-26 0 0,12 0 0,-15 0 0,-1 0 0,1 0 0,0 0 0,-1 0 0,1 0 0,0 0 0,0 0 0,-1 0 0,1 0 0,-10-25 0,-2 10 0,-10-22 0,9 15 0,-6 0 0,6 0 0,-9 0 0,10 10 0,-8-7 0,8 7 0,-10-10 0,0 0 0,-10 10 0,-2 2 0,-10 10 0,0 0 0,1 0 0,-1 0 0,10-24 0,-8 18 0,8-19 0,-10 25 0,0 0 0,0 0 0,1 0 0,-1 0 0,0 0 0,0 0 0,0 0 0,0 0 0,0 0 0,1 0 0,-1 0 0,0 0 0,0 0 0,0 0 0,0 0 0,0 0 0,1 0 0,-1 0 0,0 0 0,0 0 0,0 0 0,0 0 0,0 0 0,1 0 0,-1 0 0,0 0 0,0 0 0,0 0 0,0-10 0,0 8 0,1-8 0,-1 10 0,0 0 0,0 0 0,0-10 0,0 8 0,0-8 0,1 1 0,-1 6 0,0-7 0,0 10 0,0-9 0,0 6 0,0-6 0,1 9 0,-1 0 0,0 0 0,0 0 0,0 0 0,10-10 0,-8 7 0,8-6 0,-10 9 0,1-10 0,-1 8 0,0-8 0,0 0 0,0 8 0,-14-20 0,10 19 0,-11-10 0,15 4 0,1 6 0,-1-6 0,0-1 0,0 7 0,0-6 0,0 9 0,10-10 0,-7 8 0,7-8 0,-10 10 0,-15-12 0,11 8 0,-10-8 0,14 2 0,0 8 0,0-17 0,0 16 0,0-7 0,10 1 0,-7 6 0,7-6 0,-10 9 0,0 0 0,0-10 0,0 7 0,0-6 0,1 9 0,8-10 0,-6 8 0,7-8 0,-10 10 0,0 0 0,0 0 0,0 0 0,10-10 0,-7 8 0,7-8 0,-10 10 0,0 0 0,10 10 0,-22-8 0,28 17 0,-29-7 0,23 1 0,0 6 0,-7-17 0,16 18 0,-16-18 0,16 17 0,-16-16 0,7 16 0,-10-17 0,10 18 0,-8-18 0,8 8 0,0-1 0,-7 3 0,6 10 0,-8-10 0,-1 7 0,0-16 0,0 6 0,0 1 0,0-7 0,0 6 0,1-9 0,-1 0 0,0 0 0,0 0 0,0 0 0,0 10 0,0-8 0,0 8 0,1-10 0,-1 0 0,0 0 0,0 0 0,0 0 0,0 0 0,0 0 0,1 0 0,-1 0 0,0 0 0,0 0 0,0 0 0,0 0 0,0 0 0,1 0 0,-1 0 0,0 0 0,0 0 0,0 0 0,0 0 0,0 0 0,1 0 0,-1 0 0,0 0 0,0 0 0,0 0 0,0 0 0,0 0 0,1 0 0,-1 0 0,0 0 0,0 0 0,0 0 0,0 0 0,0 0 0,1 0 0,-1 0 0,10-10 0,2 8 0,10-8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8:19:05.1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404 0 24575,'-55'0'0,"14"0"0,12 0 0,-1 0 0,9 0 0,-8 0 0,11 0 0,-12 0 0,-2 0 0,-1 0 0,3 0 0,12 0 0,1 0 0,-1 0 0,16 0 0,36 0 0,19 0 0,16 0 0,7 0 0,-27 0 0,11 0 0,-15 0 0,-12 0 0,-4 8 0,-11-6 0,-1 6 0,1-8 0,0 0 0,-1 0 0,1 0 0,-1 0 0,1 0 0,-1 0 0,13 10 0,-9-8 0,8 8 0,-11-2 0,-1-6 0,1 6 0,0-8 0,-1 0 0,-7 8 0,6-6 0,-7 5 0,9-7 0,-1 0 0,-7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8:19:07.0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8:19:11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43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79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332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4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799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39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873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685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0602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456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928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1366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9D74-4328-D142-91EC-FE291CBE1509}" type="datetimeFigureOut">
              <a:rPr lang="es-ES_tradnl" smtClean="0"/>
              <a:t>15/3/23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6831-DD49-4E4F-834B-7A5FD7B89A8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453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4.xml"/><Relationship Id="rId3" Type="http://schemas.openxmlformats.org/officeDocument/2006/relationships/image" Target="../media/image9.png"/><Relationship Id="rId7" Type="http://schemas.openxmlformats.org/officeDocument/2006/relationships/customXml" Target="../ink/ink2.xml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3.xml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10" Type="http://schemas.openxmlformats.org/officeDocument/2006/relationships/image" Target="../media/image14.svg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Julian.lopez@colmayor.edu.c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razonpublica.com/los-desechos-de-la-mineria-y-las-presas-de-relave-una-bomba-de-tiempo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41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echa curvada hacia la izquierda 8">
            <a:extLst>
              <a:ext uri="{FF2B5EF4-FFF2-40B4-BE49-F238E27FC236}">
                <a16:creationId xmlns:a16="http://schemas.microsoft.com/office/drawing/2014/main" id="{464E7D2B-C52A-AD97-6DD3-CDD3C7CB57A7}"/>
              </a:ext>
            </a:extLst>
          </p:cNvPr>
          <p:cNvSpPr/>
          <p:nvPr/>
        </p:nvSpPr>
        <p:spPr>
          <a:xfrm>
            <a:off x="8566726" y="2879497"/>
            <a:ext cx="2351886" cy="3064104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1028D555-31AB-88CD-83E6-9E51D3AC2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47" y="133599"/>
            <a:ext cx="3817177" cy="1103754"/>
          </a:xfrm>
          <a:custGeom>
            <a:avLst/>
            <a:gdLst>
              <a:gd name="T0" fmla="*/ 8847 w 10076"/>
              <a:gd name="T1" fmla="*/ 2354 h 2355"/>
              <a:gd name="T2" fmla="*/ 0 w 10076"/>
              <a:gd name="T3" fmla="*/ 2354 h 2355"/>
              <a:gd name="T4" fmla="*/ 0 w 10076"/>
              <a:gd name="T5" fmla="*/ 0 h 2355"/>
              <a:gd name="T6" fmla="*/ 8847 w 10076"/>
              <a:gd name="T7" fmla="*/ 0 h 2355"/>
              <a:gd name="T8" fmla="*/ 10075 w 10076"/>
              <a:gd name="T9" fmla="*/ 1177 h 2355"/>
              <a:gd name="T10" fmla="*/ 8847 w 10076"/>
              <a:gd name="T11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6" h="2355">
                <a:moveTo>
                  <a:pt x="8847" y="2354"/>
                </a:moveTo>
                <a:lnTo>
                  <a:pt x="0" y="2354"/>
                </a:lnTo>
                <a:lnTo>
                  <a:pt x="0" y="0"/>
                </a:lnTo>
                <a:lnTo>
                  <a:pt x="8847" y="0"/>
                </a:lnTo>
                <a:lnTo>
                  <a:pt x="10075" y="1177"/>
                </a:lnTo>
                <a:lnTo>
                  <a:pt x="8847" y="235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F9603156-5CDE-EB8F-E016-1B213D43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17" y="243146"/>
            <a:ext cx="884657" cy="884657"/>
          </a:xfrm>
          <a:custGeom>
            <a:avLst/>
            <a:gdLst>
              <a:gd name="T0" fmla="*/ 1885 w 1889"/>
              <a:gd name="T1" fmla="*/ 939 h 1889"/>
              <a:gd name="T2" fmla="*/ 1885 w 1889"/>
              <a:gd name="T3" fmla="*/ 939 h 1889"/>
              <a:gd name="T4" fmla="*/ 950 w 1889"/>
              <a:gd name="T5" fmla="*/ 1885 h 1889"/>
              <a:gd name="T6" fmla="*/ 950 w 1889"/>
              <a:gd name="T7" fmla="*/ 1885 h 1889"/>
              <a:gd name="T8" fmla="*/ 3 w 1889"/>
              <a:gd name="T9" fmla="*/ 949 h 1889"/>
              <a:gd name="T10" fmla="*/ 3 w 1889"/>
              <a:gd name="T11" fmla="*/ 949 h 1889"/>
              <a:gd name="T12" fmla="*/ 939 w 1889"/>
              <a:gd name="T13" fmla="*/ 3 h 1889"/>
              <a:gd name="T14" fmla="*/ 939 w 1889"/>
              <a:gd name="T15" fmla="*/ 3 h 1889"/>
              <a:gd name="T16" fmla="*/ 1885 w 1889"/>
              <a:gd name="T17" fmla="*/ 93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9" h="1889">
                <a:moveTo>
                  <a:pt x="1885" y="939"/>
                </a:moveTo>
                <a:lnTo>
                  <a:pt x="1885" y="939"/>
                </a:lnTo>
                <a:cubicBezTo>
                  <a:pt x="1888" y="1458"/>
                  <a:pt x="1469" y="1882"/>
                  <a:pt x="950" y="1885"/>
                </a:cubicBezTo>
                <a:lnTo>
                  <a:pt x="950" y="1885"/>
                </a:lnTo>
                <a:cubicBezTo>
                  <a:pt x="430" y="1888"/>
                  <a:pt x="6" y="1469"/>
                  <a:pt x="3" y="949"/>
                </a:cubicBezTo>
                <a:lnTo>
                  <a:pt x="3" y="949"/>
                </a:lnTo>
                <a:cubicBezTo>
                  <a:pt x="0" y="429"/>
                  <a:pt x="419" y="6"/>
                  <a:pt x="939" y="3"/>
                </a:cubicBezTo>
                <a:lnTo>
                  <a:pt x="939" y="3"/>
                </a:lnTo>
                <a:cubicBezTo>
                  <a:pt x="1459" y="0"/>
                  <a:pt x="1882" y="419"/>
                  <a:pt x="1885" y="939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67EA52E7-8A07-8786-DFCA-90482E4C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065" y="340293"/>
            <a:ext cx="692431" cy="692429"/>
          </a:xfrm>
          <a:custGeom>
            <a:avLst/>
            <a:gdLst>
              <a:gd name="T0" fmla="*/ 1477 w 1478"/>
              <a:gd name="T1" fmla="*/ 739 h 1479"/>
              <a:gd name="T2" fmla="*/ 1477 w 1478"/>
              <a:gd name="T3" fmla="*/ 739 h 1479"/>
              <a:gd name="T4" fmla="*/ 738 w 1478"/>
              <a:gd name="T5" fmla="*/ 1478 h 1479"/>
              <a:gd name="T6" fmla="*/ 738 w 1478"/>
              <a:gd name="T7" fmla="*/ 1478 h 1479"/>
              <a:gd name="T8" fmla="*/ 0 w 1478"/>
              <a:gd name="T9" fmla="*/ 739 h 1479"/>
              <a:gd name="T10" fmla="*/ 0 w 1478"/>
              <a:gd name="T11" fmla="*/ 739 h 1479"/>
              <a:gd name="T12" fmla="*/ 738 w 1478"/>
              <a:gd name="T13" fmla="*/ 0 h 1479"/>
              <a:gd name="T14" fmla="*/ 738 w 1478"/>
              <a:gd name="T15" fmla="*/ 0 h 1479"/>
              <a:gd name="T16" fmla="*/ 1477 w 1478"/>
              <a:gd name="T17" fmla="*/ 73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9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8"/>
                  <a:pt x="738" y="1478"/>
                </a:cubicBezTo>
                <a:lnTo>
                  <a:pt x="738" y="1478"/>
                </a:lnTo>
                <a:cubicBezTo>
                  <a:pt x="330" y="1478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0BF2A1B3-9153-7466-1A46-E8836486869D}"/>
              </a:ext>
            </a:extLst>
          </p:cNvPr>
          <p:cNvSpPr txBox="1"/>
          <p:nvPr/>
        </p:nvSpPr>
        <p:spPr>
          <a:xfrm>
            <a:off x="3103871" y="385392"/>
            <a:ext cx="44275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6" name="TextBox 45">
            <a:extLst>
              <a:ext uri="{FF2B5EF4-FFF2-40B4-BE49-F238E27FC236}">
                <a16:creationId xmlns:a16="http://schemas.microsoft.com/office/drawing/2014/main" id="{E45C133E-B8DE-F1CB-2716-BD214E9DECB0}"/>
              </a:ext>
            </a:extLst>
          </p:cNvPr>
          <p:cNvSpPr txBox="1"/>
          <p:nvPr/>
        </p:nvSpPr>
        <p:spPr>
          <a:xfrm>
            <a:off x="3864722" y="269975"/>
            <a:ext cx="2079415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Metodología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27" name="Up Arrow 7">
            <a:extLst>
              <a:ext uri="{FF2B5EF4-FFF2-40B4-BE49-F238E27FC236}">
                <a16:creationId xmlns:a16="http://schemas.microsoft.com/office/drawing/2014/main" id="{7F5EFE3B-0EF9-1D46-015D-EA49382B0F4B}"/>
              </a:ext>
            </a:extLst>
          </p:cNvPr>
          <p:cNvSpPr/>
          <p:nvPr/>
        </p:nvSpPr>
        <p:spPr>
          <a:xfrm rot="5400000">
            <a:off x="1022417" y="2079991"/>
            <a:ext cx="3621994" cy="5666827"/>
          </a:xfrm>
          <a:prstGeom prst="upArrow">
            <a:avLst>
              <a:gd name="adj1" fmla="val 50000"/>
              <a:gd name="adj2" fmla="val 6821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Light" panose="020B0306030504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847EBC3-5F77-88C1-B86B-A997D23DD00C}"/>
              </a:ext>
            </a:extLst>
          </p:cNvPr>
          <p:cNvSpPr txBox="1"/>
          <p:nvPr/>
        </p:nvSpPr>
        <p:spPr>
          <a:xfrm>
            <a:off x="2060766" y="4259637"/>
            <a:ext cx="2403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de exposición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434BA07-643E-6164-7400-45325A88A4FB}"/>
              </a:ext>
            </a:extLst>
          </p:cNvPr>
          <p:cNvSpPr txBox="1"/>
          <p:nvPr/>
        </p:nvSpPr>
        <p:spPr>
          <a:xfrm>
            <a:off x="7114860" y="1309837"/>
            <a:ext cx="517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Exposición ambiental y ocupacional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Ingesta directa.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Inhalación.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Contacto dérmico.</a:t>
            </a:r>
          </a:p>
        </p:txBody>
      </p:sp>
      <p:pic>
        <p:nvPicPr>
          <p:cNvPr id="8" name="Gráfico 7" descr="Esqueleto">
            <a:extLst>
              <a:ext uri="{FF2B5EF4-FFF2-40B4-BE49-F238E27FC236}">
                <a16:creationId xmlns:a16="http://schemas.microsoft.com/office/drawing/2014/main" id="{3D99334C-8902-27D7-BAAE-76B8AB26F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011" y="1666907"/>
            <a:ext cx="5185459" cy="51854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8F63699-5F2A-73B6-AF56-D896955EFA54}"/>
              </a:ext>
            </a:extLst>
          </p:cNvPr>
          <p:cNvSpPr txBox="1"/>
          <p:nvPr/>
        </p:nvSpPr>
        <p:spPr>
          <a:xfrm>
            <a:off x="1136707" y="6313266"/>
            <a:ext cx="609407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50"/>
              </a:lnSpc>
            </a:pPr>
            <a:r>
              <a:rPr lang="es-ES_tradnl" sz="18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(US EPA, 2002)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DCF7B2-F864-E8D1-47FB-E398D8A41F8A}"/>
              </a:ext>
            </a:extLst>
          </p:cNvPr>
          <p:cNvSpPr txBox="1"/>
          <p:nvPr/>
        </p:nvSpPr>
        <p:spPr>
          <a:xfrm>
            <a:off x="4075905" y="2365861"/>
            <a:ext cx="170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Población: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Adultos.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Niños.</a:t>
            </a:r>
          </a:p>
        </p:txBody>
      </p:sp>
    </p:spTree>
    <p:extLst>
      <p:ext uri="{BB962C8B-B14F-4D97-AF65-F5344CB8AC3E}">
        <p14:creationId xmlns:p14="http://schemas.microsoft.com/office/powerpoint/2010/main" val="133397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46185A54-5987-D5F2-4A4D-9B435DB425B2}"/>
              </a:ext>
            </a:extLst>
          </p:cNvPr>
          <p:cNvSpPr txBox="1"/>
          <p:nvPr/>
        </p:nvSpPr>
        <p:spPr>
          <a:xfrm>
            <a:off x="4921580" y="2111457"/>
            <a:ext cx="5468209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CDI</a:t>
            </a:r>
            <a:r>
              <a:rPr lang="en-US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Ingest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[(C * IngR * EF * ED) / (BW * AT)] * CF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61D709E-1722-A8E8-3671-291EB7B5E144}"/>
              </a:ext>
            </a:extLst>
          </p:cNvPr>
          <p:cNvSpPr txBox="1"/>
          <p:nvPr/>
        </p:nvSpPr>
        <p:spPr>
          <a:xfrm>
            <a:off x="4921579" y="2730326"/>
            <a:ext cx="5509065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CDI</a:t>
            </a:r>
            <a:r>
              <a:rPr lang="en-US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Inhale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(C * InhR * EF * ED) / (PEF * BW * AT)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D0C17A9-42FA-53DC-01D5-FFD5A4FE03AB}"/>
              </a:ext>
            </a:extLst>
          </p:cNvPr>
          <p:cNvSpPr txBox="1"/>
          <p:nvPr/>
        </p:nvSpPr>
        <p:spPr>
          <a:xfrm>
            <a:off x="4937972" y="3299099"/>
            <a:ext cx="6659861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CDI</a:t>
            </a:r>
            <a:r>
              <a:rPr lang="en-US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Dermal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[(C * SA * AFsoil * ABS * EF * ED) / (BW * AT)] * CF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CB92DC9-ED80-7A3A-3797-C62BC76ED6A1}"/>
              </a:ext>
            </a:extLst>
          </p:cNvPr>
          <p:cNvSpPr txBox="1"/>
          <p:nvPr/>
        </p:nvSpPr>
        <p:spPr>
          <a:xfrm>
            <a:off x="3446364" y="6407206"/>
            <a:ext cx="609407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50"/>
              </a:lnSpc>
            </a:pPr>
            <a:r>
              <a:rPr lang="es-ES_tradnl" sz="18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(US EPA, 2002; Becerra-Agudelo et al., 2022)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21FB958-9E73-A02F-C313-7ED057EAADEB}"/>
              </a:ext>
            </a:extLst>
          </p:cNvPr>
          <p:cNvSpPr txBox="1"/>
          <p:nvPr/>
        </p:nvSpPr>
        <p:spPr>
          <a:xfrm>
            <a:off x="4921580" y="1367469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Ingesta diaria crónica (CDI) (mg/kg día)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18FFAA2-028A-EFF5-FCDF-5059492A8A53}"/>
              </a:ext>
            </a:extLst>
          </p:cNvPr>
          <p:cNvSpPr txBox="1"/>
          <p:nvPr/>
        </p:nvSpPr>
        <p:spPr>
          <a:xfrm>
            <a:off x="5787837" y="4032185"/>
            <a:ext cx="5548145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C= concentración EPTs (mg / kg)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EF= frecuencia de exposición (día / año)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ED= duración de la exposición (año)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BW= peso corporal (kg)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AT= tiempo medio de exposición (año)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IngR= rata de ingesta (mg/día)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InhR= rata de inhalación (mg/día)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SA, AFSoil y ABS= variables contacto dérmico (m</a:t>
            </a:r>
            <a:r>
              <a:rPr lang="es-ES_trad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/ día)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CF= factor de conversión de unidades </a:t>
            </a:r>
          </a:p>
        </p:txBody>
      </p:sp>
      <p:sp>
        <p:nvSpPr>
          <p:cNvPr id="45" name="Freeform 8">
            <a:extLst>
              <a:ext uri="{FF2B5EF4-FFF2-40B4-BE49-F238E27FC236}">
                <a16:creationId xmlns:a16="http://schemas.microsoft.com/office/drawing/2014/main" id="{DB2FA02A-C7E3-1F85-12BB-9C4D01337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47" y="133599"/>
            <a:ext cx="3817177" cy="1103754"/>
          </a:xfrm>
          <a:custGeom>
            <a:avLst/>
            <a:gdLst>
              <a:gd name="T0" fmla="*/ 8847 w 10076"/>
              <a:gd name="T1" fmla="*/ 2354 h 2355"/>
              <a:gd name="T2" fmla="*/ 0 w 10076"/>
              <a:gd name="T3" fmla="*/ 2354 h 2355"/>
              <a:gd name="T4" fmla="*/ 0 w 10076"/>
              <a:gd name="T5" fmla="*/ 0 h 2355"/>
              <a:gd name="T6" fmla="*/ 8847 w 10076"/>
              <a:gd name="T7" fmla="*/ 0 h 2355"/>
              <a:gd name="T8" fmla="*/ 10075 w 10076"/>
              <a:gd name="T9" fmla="*/ 1177 h 2355"/>
              <a:gd name="T10" fmla="*/ 8847 w 10076"/>
              <a:gd name="T11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6" h="2355">
                <a:moveTo>
                  <a:pt x="8847" y="2354"/>
                </a:moveTo>
                <a:lnTo>
                  <a:pt x="0" y="2354"/>
                </a:lnTo>
                <a:lnTo>
                  <a:pt x="0" y="0"/>
                </a:lnTo>
                <a:lnTo>
                  <a:pt x="8847" y="0"/>
                </a:lnTo>
                <a:lnTo>
                  <a:pt x="10075" y="1177"/>
                </a:lnTo>
                <a:lnTo>
                  <a:pt x="8847" y="235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9FB62EED-9F61-AF74-60BF-9244BB6EA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17" y="243146"/>
            <a:ext cx="884657" cy="884657"/>
          </a:xfrm>
          <a:custGeom>
            <a:avLst/>
            <a:gdLst>
              <a:gd name="T0" fmla="*/ 1885 w 1889"/>
              <a:gd name="T1" fmla="*/ 939 h 1889"/>
              <a:gd name="T2" fmla="*/ 1885 w 1889"/>
              <a:gd name="T3" fmla="*/ 939 h 1889"/>
              <a:gd name="T4" fmla="*/ 950 w 1889"/>
              <a:gd name="T5" fmla="*/ 1885 h 1889"/>
              <a:gd name="T6" fmla="*/ 950 w 1889"/>
              <a:gd name="T7" fmla="*/ 1885 h 1889"/>
              <a:gd name="T8" fmla="*/ 3 w 1889"/>
              <a:gd name="T9" fmla="*/ 949 h 1889"/>
              <a:gd name="T10" fmla="*/ 3 w 1889"/>
              <a:gd name="T11" fmla="*/ 949 h 1889"/>
              <a:gd name="T12" fmla="*/ 939 w 1889"/>
              <a:gd name="T13" fmla="*/ 3 h 1889"/>
              <a:gd name="T14" fmla="*/ 939 w 1889"/>
              <a:gd name="T15" fmla="*/ 3 h 1889"/>
              <a:gd name="T16" fmla="*/ 1885 w 1889"/>
              <a:gd name="T17" fmla="*/ 93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9" h="1889">
                <a:moveTo>
                  <a:pt x="1885" y="939"/>
                </a:moveTo>
                <a:lnTo>
                  <a:pt x="1885" y="939"/>
                </a:lnTo>
                <a:cubicBezTo>
                  <a:pt x="1888" y="1458"/>
                  <a:pt x="1469" y="1882"/>
                  <a:pt x="950" y="1885"/>
                </a:cubicBezTo>
                <a:lnTo>
                  <a:pt x="950" y="1885"/>
                </a:lnTo>
                <a:cubicBezTo>
                  <a:pt x="430" y="1888"/>
                  <a:pt x="6" y="1469"/>
                  <a:pt x="3" y="949"/>
                </a:cubicBezTo>
                <a:lnTo>
                  <a:pt x="3" y="949"/>
                </a:lnTo>
                <a:cubicBezTo>
                  <a:pt x="0" y="429"/>
                  <a:pt x="419" y="6"/>
                  <a:pt x="939" y="3"/>
                </a:cubicBezTo>
                <a:lnTo>
                  <a:pt x="939" y="3"/>
                </a:lnTo>
                <a:cubicBezTo>
                  <a:pt x="1459" y="0"/>
                  <a:pt x="1882" y="419"/>
                  <a:pt x="1885" y="939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7" name="Freeform 20">
            <a:extLst>
              <a:ext uri="{FF2B5EF4-FFF2-40B4-BE49-F238E27FC236}">
                <a16:creationId xmlns:a16="http://schemas.microsoft.com/office/drawing/2014/main" id="{13713227-6308-4758-043C-39EC1A407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065" y="340293"/>
            <a:ext cx="692431" cy="692429"/>
          </a:xfrm>
          <a:custGeom>
            <a:avLst/>
            <a:gdLst>
              <a:gd name="T0" fmla="*/ 1477 w 1478"/>
              <a:gd name="T1" fmla="*/ 739 h 1479"/>
              <a:gd name="T2" fmla="*/ 1477 w 1478"/>
              <a:gd name="T3" fmla="*/ 739 h 1479"/>
              <a:gd name="T4" fmla="*/ 738 w 1478"/>
              <a:gd name="T5" fmla="*/ 1478 h 1479"/>
              <a:gd name="T6" fmla="*/ 738 w 1478"/>
              <a:gd name="T7" fmla="*/ 1478 h 1479"/>
              <a:gd name="T8" fmla="*/ 0 w 1478"/>
              <a:gd name="T9" fmla="*/ 739 h 1479"/>
              <a:gd name="T10" fmla="*/ 0 w 1478"/>
              <a:gd name="T11" fmla="*/ 739 h 1479"/>
              <a:gd name="T12" fmla="*/ 738 w 1478"/>
              <a:gd name="T13" fmla="*/ 0 h 1479"/>
              <a:gd name="T14" fmla="*/ 738 w 1478"/>
              <a:gd name="T15" fmla="*/ 0 h 1479"/>
              <a:gd name="T16" fmla="*/ 1477 w 1478"/>
              <a:gd name="T17" fmla="*/ 73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9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8"/>
                  <a:pt x="738" y="1478"/>
                </a:cubicBezTo>
                <a:lnTo>
                  <a:pt x="738" y="1478"/>
                </a:lnTo>
                <a:cubicBezTo>
                  <a:pt x="330" y="1478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8" name="TextBox 29">
            <a:extLst>
              <a:ext uri="{FF2B5EF4-FFF2-40B4-BE49-F238E27FC236}">
                <a16:creationId xmlns:a16="http://schemas.microsoft.com/office/drawing/2014/main" id="{579815A3-4AD7-CCBE-40A5-8542F260F8C7}"/>
              </a:ext>
            </a:extLst>
          </p:cNvPr>
          <p:cNvSpPr txBox="1"/>
          <p:nvPr/>
        </p:nvSpPr>
        <p:spPr>
          <a:xfrm>
            <a:off x="3103871" y="385392"/>
            <a:ext cx="44275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49" name="TextBox 45">
            <a:extLst>
              <a:ext uri="{FF2B5EF4-FFF2-40B4-BE49-F238E27FC236}">
                <a16:creationId xmlns:a16="http://schemas.microsoft.com/office/drawing/2014/main" id="{750EC652-FD94-00F0-D60F-36360204AD2F}"/>
              </a:ext>
            </a:extLst>
          </p:cNvPr>
          <p:cNvSpPr txBox="1"/>
          <p:nvPr/>
        </p:nvSpPr>
        <p:spPr>
          <a:xfrm>
            <a:off x="3864722" y="269975"/>
            <a:ext cx="2079415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Metodología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50" name="Up Arrow 7">
            <a:extLst>
              <a:ext uri="{FF2B5EF4-FFF2-40B4-BE49-F238E27FC236}">
                <a16:creationId xmlns:a16="http://schemas.microsoft.com/office/drawing/2014/main" id="{029CE64A-1D69-8A95-2C63-3FAD6E7A2A70}"/>
              </a:ext>
            </a:extLst>
          </p:cNvPr>
          <p:cNvSpPr/>
          <p:nvPr/>
        </p:nvSpPr>
        <p:spPr>
          <a:xfrm rot="5400000">
            <a:off x="1022417" y="2079991"/>
            <a:ext cx="3621994" cy="5666827"/>
          </a:xfrm>
          <a:prstGeom prst="upArrow">
            <a:avLst>
              <a:gd name="adj1" fmla="val 50000"/>
              <a:gd name="adj2" fmla="val 6821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Light" panose="020B0306030504020204" pitchFamily="34" charset="0"/>
            </a:endParaRPr>
          </a:p>
        </p:txBody>
      </p:sp>
      <p:sp>
        <p:nvSpPr>
          <p:cNvPr id="51" name="Elipse 4">
            <a:extLst>
              <a:ext uri="{FF2B5EF4-FFF2-40B4-BE49-F238E27FC236}">
                <a16:creationId xmlns:a16="http://schemas.microsoft.com/office/drawing/2014/main" id="{F1B33A6E-6475-B6D5-A11A-944A767A341B}"/>
              </a:ext>
            </a:extLst>
          </p:cNvPr>
          <p:cNvSpPr txBox="1"/>
          <p:nvPr/>
        </p:nvSpPr>
        <p:spPr>
          <a:xfrm>
            <a:off x="1949378" y="4507513"/>
            <a:ext cx="2321258" cy="7315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Dosis de exposición</a:t>
            </a:r>
          </a:p>
        </p:txBody>
      </p:sp>
    </p:spTree>
    <p:extLst>
      <p:ext uri="{BB962C8B-B14F-4D97-AF65-F5344CB8AC3E}">
        <p14:creationId xmlns:p14="http://schemas.microsoft.com/office/powerpoint/2010/main" val="177380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>
            <a:extLst>
              <a:ext uri="{FF2B5EF4-FFF2-40B4-BE49-F238E27FC236}">
                <a16:creationId xmlns:a16="http://schemas.microsoft.com/office/drawing/2014/main" id="{521FB958-9E73-A02F-C313-7ED057EAADEB}"/>
              </a:ext>
            </a:extLst>
          </p:cNvPr>
          <p:cNvSpPr txBox="1"/>
          <p:nvPr/>
        </p:nvSpPr>
        <p:spPr>
          <a:xfrm>
            <a:off x="6732400" y="1002012"/>
            <a:ext cx="5190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ERA - LCR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78EDD3-C717-304C-61DF-F7BA05942242}"/>
              </a:ext>
            </a:extLst>
          </p:cNvPr>
          <p:cNvSpPr txBox="1"/>
          <p:nvPr/>
        </p:nvSpPr>
        <p:spPr>
          <a:xfrm>
            <a:off x="1154852" y="6028359"/>
            <a:ext cx="609407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_tradn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(US EPA, 2002</a:t>
            </a:r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)</a:t>
            </a:r>
            <a:endParaRPr lang="es-ES_tradnl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23165343-E4CB-A9FB-A70E-1A55B5537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47" y="133599"/>
            <a:ext cx="3817177" cy="1103754"/>
          </a:xfrm>
          <a:custGeom>
            <a:avLst/>
            <a:gdLst>
              <a:gd name="T0" fmla="*/ 8847 w 10076"/>
              <a:gd name="T1" fmla="*/ 2354 h 2355"/>
              <a:gd name="T2" fmla="*/ 0 w 10076"/>
              <a:gd name="T3" fmla="*/ 2354 h 2355"/>
              <a:gd name="T4" fmla="*/ 0 w 10076"/>
              <a:gd name="T5" fmla="*/ 0 h 2355"/>
              <a:gd name="T6" fmla="*/ 8847 w 10076"/>
              <a:gd name="T7" fmla="*/ 0 h 2355"/>
              <a:gd name="T8" fmla="*/ 10075 w 10076"/>
              <a:gd name="T9" fmla="*/ 1177 h 2355"/>
              <a:gd name="T10" fmla="*/ 8847 w 10076"/>
              <a:gd name="T11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6" h="2355">
                <a:moveTo>
                  <a:pt x="8847" y="2354"/>
                </a:moveTo>
                <a:lnTo>
                  <a:pt x="0" y="2354"/>
                </a:lnTo>
                <a:lnTo>
                  <a:pt x="0" y="0"/>
                </a:lnTo>
                <a:lnTo>
                  <a:pt x="8847" y="0"/>
                </a:lnTo>
                <a:lnTo>
                  <a:pt x="10075" y="1177"/>
                </a:lnTo>
                <a:lnTo>
                  <a:pt x="8847" y="235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EAFCC909-A0B2-1727-4143-7DE9AAE6E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17" y="243146"/>
            <a:ext cx="884657" cy="884657"/>
          </a:xfrm>
          <a:custGeom>
            <a:avLst/>
            <a:gdLst>
              <a:gd name="T0" fmla="*/ 1885 w 1889"/>
              <a:gd name="T1" fmla="*/ 939 h 1889"/>
              <a:gd name="T2" fmla="*/ 1885 w 1889"/>
              <a:gd name="T3" fmla="*/ 939 h 1889"/>
              <a:gd name="T4" fmla="*/ 950 w 1889"/>
              <a:gd name="T5" fmla="*/ 1885 h 1889"/>
              <a:gd name="T6" fmla="*/ 950 w 1889"/>
              <a:gd name="T7" fmla="*/ 1885 h 1889"/>
              <a:gd name="T8" fmla="*/ 3 w 1889"/>
              <a:gd name="T9" fmla="*/ 949 h 1889"/>
              <a:gd name="T10" fmla="*/ 3 w 1889"/>
              <a:gd name="T11" fmla="*/ 949 h 1889"/>
              <a:gd name="T12" fmla="*/ 939 w 1889"/>
              <a:gd name="T13" fmla="*/ 3 h 1889"/>
              <a:gd name="T14" fmla="*/ 939 w 1889"/>
              <a:gd name="T15" fmla="*/ 3 h 1889"/>
              <a:gd name="T16" fmla="*/ 1885 w 1889"/>
              <a:gd name="T17" fmla="*/ 93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9" h="1889">
                <a:moveTo>
                  <a:pt x="1885" y="939"/>
                </a:moveTo>
                <a:lnTo>
                  <a:pt x="1885" y="939"/>
                </a:lnTo>
                <a:cubicBezTo>
                  <a:pt x="1888" y="1458"/>
                  <a:pt x="1469" y="1882"/>
                  <a:pt x="950" y="1885"/>
                </a:cubicBezTo>
                <a:lnTo>
                  <a:pt x="950" y="1885"/>
                </a:lnTo>
                <a:cubicBezTo>
                  <a:pt x="430" y="1888"/>
                  <a:pt x="6" y="1469"/>
                  <a:pt x="3" y="949"/>
                </a:cubicBezTo>
                <a:lnTo>
                  <a:pt x="3" y="949"/>
                </a:lnTo>
                <a:cubicBezTo>
                  <a:pt x="0" y="429"/>
                  <a:pt x="419" y="6"/>
                  <a:pt x="939" y="3"/>
                </a:cubicBezTo>
                <a:lnTo>
                  <a:pt x="939" y="3"/>
                </a:lnTo>
                <a:cubicBezTo>
                  <a:pt x="1459" y="0"/>
                  <a:pt x="1882" y="419"/>
                  <a:pt x="1885" y="939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B5C1ECFB-22FC-7EA2-A4DD-27860C99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065" y="340293"/>
            <a:ext cx="692431" cy="692429"/>
          </a:xfrm>
          <a:custGeom>
            <a:avLst/>
            <a:gdLst>
              <a:gd name="T0" fmla="*/ 1477 w 1478"/>
              <a:gd name="T1" fmla="*/ 739 h 1479"/>
              <a:gd name="T2" fmla="*/ 1477 w 1478"/>
              <a:gd name="T3" fmla="*/ 739 h 1479"/>
              <a:gd name="T4" fmla="*/ 738 w 1478"/>
              <a:gd name="T5" fmla="*/ 1478 h 1479"/>
              <a:gd name="T6" fmla="*/ 738 w 1478"/>
              <a:gd name="T7" fmla="*/ 1478 h 1479"/>
              <a:gd name="T8" fmla="*/ 0 w 1478"/>
              <a:gd name="T9" fmla="*/ 739 h 1479"/>
              <a:gd name="T10" fmla="*/ 0 w 1478"/>
              <a:gd name="T11" fmla="*/ 739 h 1479"/>
              <a:gd name="T12" fmla="*/ 738 w 1478"/>
              <a:gd name="T13" fmla="*/ 0 h 1479"/>
              <a:gd name="T14" fmla="*/ 738 w 1478"/>
              <a:gd name="T15" fmla="*/ 0 h 1479"/>
              <a:gd name="T16" fmla="*/ 1477 w 1478"/>
              <a:gd name="T17" fmla="*/ 73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9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8"/>
                  <a:pt x="738" y="1478"/>
                </a:cubicBezTo>
                <a:lnTo>
                  <a:pt x="738" y="1478"/>
                </a:lnTo>
                <a:cubicBezTo>
                  <a:pt x="330" y="1478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C8F6DF49-840A-788A-E68A-E12395AE2FDC}"/>
              </a:ext>
            </a:extLst>
          </p:cNvPr>
          <p:cNvSpPr txBox="1"/>
          <p:nvPr/>
        </p:nvSpPr>
        <p:spPr>
          <a:xfrm>
            <a:off x="3103871" y="385392"/>
            <a:ext cx="44275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13" name="TextBox 45">
            <a:extLst>
              <a:ext uri="{FF2B5EF4-FFF2-40B4-BE49-F238E27FC236}">
                <a16:creationId xmlns:a16="http://schemas.microsoft.com/office/drawing/2014/main" id="{1FAE260A-1454-75D9-1A91-AAF5153B3CBF}"/>
              </a:ext>
            </a:extLst>
          </p:cNvPr>
          <p:cNvSpPr txBox="1"/>
          <p:nvPr/>
        </p:nvSpPr>
        <p:spPr>
          <a:xfrm>
            <a:off x="3864722" y="269975"/>
            <a:ext cx="2079415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Metodología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84888FE2-064E-CD8E-2825-EFD943660A12}"/>
              </a:ext>
            </a:extLst>
          </p:cNvPr>
          <p:cNvSpPr/>
          <p:nvPr/>
        </p:nvSpPr>
        <p:spPr>
          <a:xfrm rot="5400000">
            <a:off x="1022417" y="2079991"/>
            <a:ext cx="3621994" cy="5666827"/>
          </a:xfrm>
          <a:prstGeom prst="upArrow">
            <a:avLst>
              <a:gd name="adj1" fmla="val 50000"/>
              <a:gd name="adj2" fmla="val 6821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Light" panose="020B0306030504020204" pitchFamily="34" charset="0"/>
            </a:endParaRPr>
          </a:p>
        </p:txBody>
      </p:sp>
      <p:sp>
        <p:nvSpPr>
          <p:cNvPr id="17" name="Elipse 4">
            <a:extLst>
              <a:ext uri="{FF2B5EF4-FFF2-40B4-BE49-F238E27FC236}">
                <a16:creationId xmlns:a16="http://schemas.microsoft.com/office/drawing/2014/main" id="{8CD9E741-48FD-5853-1F5A-0201F68DBD19}"/>
              </a:ext>
            </a:extLst>
          </p:cNvPr>
          <p:cNvSpPr txBox="1"/>
          <p:nvPr/>
        </p:nvSpPr>
        <p:spPr>
          <a:xfrm>
            <a:off x="2068696" y="4547644"/>
            <a:ext cx="2676924" cy="7315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Determinar el riesgo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3AB3D3DD-CE00-ECE5-C922-03512AED3C92}"/>
                  </a:ext>
                </a:extLst>
              </p:cNvPr>
              <p:cNvSpPr txBox="1"/>
              <p:nvPr/>
            </p:nvSpPr>
            <p:spPr>
              <a:xfrm>
                <a:off x="5030768" y="1965506"/>
                <a:ext cx="6891664" cy="373115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5311140" algn="l"/>
                  </a:tabLst>
                </a:pPr>
                <a:r>
                  <a:rPr lang="es-ES_trad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CR= CDI * CSF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5311140" algn="l"/>
                  </a:tabLst>
                </a:pPr>
                <a:r>
                  <a:rPr lang="es-ES_trad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LCR=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_tradn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𝐶𝑅</m:t>
                        </m:r>
                      </m:e>
                      <m:sub>
                        <m:r>
                          <a:rPr lang="es-ES_tradn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𝐼𝑛𝑔𝑒𝑠𝑡</m:t>
                        </m:r>
                      </m:sub>
                    </m:sSub>
                    <m:r>
                      <a:rPr lang="es-ES_tradnl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s-ES_tradn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_tradn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𝐶𝑅</m:t>
                        </m:r>
                      </m:e>
                      <m:sub>
                        <m:r>
                          <a:rPr lang="es-ES_tradn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𝐼𝑛h𝑎𝑙𝑒</m:t>
                        </m:r>
                      </m:sub>
                    </m:sSub>
                    <m:r>
                      <a:rPr lang="es-ES_tradnl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s-ES_tradn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_tradn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𝐶𝑅</m:t>
                        </m:r>
                      </m:e>
                      <m:sub>
                        <m:r>
                          <a:rPr lang="es-ES_tradn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𝐷𝑒𝑟𝑚𝑎𝑙</m:t>
                        </m:r>
                      </m:sub>
                    </m:sSub>
                  </m:oMath>
                </a14:m>
                <a:endParaRPr lang="es-ES_tradnl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s-ES_trad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CSF riesgo asociado a cáncer (6.3, 0.5, 0.0085, y 1.5 mg/kg*día, para Cd, Cr, Pb, y As, respectivamente.</a:t>
                </a:r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3AB3D3DD-CE00-ECE5-C922-03512AED3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68" y="1965506"/>
                <a:ext cx="6891664" cy="3731150"/>
              </a:xfrm>
              <a:prstGeom prst="rect">
                <a:avLst/>
              </a:prstGeom>
              <a:blipFill>
                <a:blip r:embed="rId2"/>
                <a:stretch>
                  <a:fillRect l="-1473" r="-1473" b="-2712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39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Up Arrow 7">
            <a:extLst>
              <a:ext uri="{FF2B5EF4-FFF2-40B4-BE49-F238E27FC236}">
                <a16:creationId xmlns:a16="http://schemas.microsoft.com/office/drawing/2014/main" id="{30798A56-2EEC-AA08-D887-CDD8A646D2AC}"/>
              </a:ext>
            </a:extLst>
          </p:cNvPr>
          <p:cNvSpPr/>
          <p:nvPr/>
        </p:nvSpPr>
        <p:spPr>
          <a:xfrm rot="5400000">
            <a:off x="1022417" y="2079991"/>
            <a:ext cx="3621994" cy="5666827"/>
          </a:xfrm>
          <a:prstGeom prst="upArrow">
            <a:avLst>
              <a:gd name="adj1" fmla="val 50000"/>
              <a:gd name="adj2" fmla="val 6821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Light" panose="020B0306030504020204" pitchFamily="34" charset="0"/>
            </a:endParaRPr>
          </a:p>
        </p:txBody>
      </p:sp>
      <p:sp>
        <p:nvSpPr>
          <p:cNvPr id="38" name="Elipse 4">
            <a:extLst>
              <a:ext uri="{FF2B5EF4-FFF2-40B4-BE49-F238E27FC236}">
                <a16:creationId xmlns:a16="http://schemas.microsoft.com/office/drawing/2014/main" id="{B72521D4-1F15-3A3A-21DF-385B2F5A2EF7}"/>
              </a:ext>
            </a:extLst>
          </p:cNvPr>
          <p:cNvSpPr txBox="1"/>
          <p:nvPr/>
        </p:nvSpPr>
        <p:spPr>
          <a:xfrm>
            <a:off x="1595343" y="4547644"/>
            <a:ext cx="3017056" cy="7315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Categorizar</a:t>
            </a:r>
            <a:r>
              <a:rPr lang="es-ES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 el riesgo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371214-C537-5C4C-F06F-EA43D201AD9B}"/>
              </a:ext>
            </a:extLst>
          </p:cNvPr>
          <p:cNvSpPr txBox="1"/>
          <p:nvPr/>
        </p:nvSpPr>
        <p:spPr>
          <a:xfrm>
            <a:off x="5243333" y="1996767"/>
            <a:ext cx="6362725" cy="367100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5311140" algn="l"/>
              </a:tabLst>
            </a:pPr>
            <a:r>
              <a:rPr lang="es-ES_tradn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LCR para adultos y niños para cada EPTs (As, Cd, Pb y Cr).</a:t>
            </a:r>
            <a:endParaRPr lang="es-ES_tradnl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5311140" algn="l"/>
              </a:tabLst>
            </a:pPr>
            <a:r>
              <a:rPr lang="es-ES_trad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s-ES_tradn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omparación con el límite sugerido por la US EPA de </a:t>
            </a:r>
            <a:r>
              <a:rPr lang="es-ES_tradn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x 10</a:t>
            </a:r>
            <a:r>
              <a:rPr lang="es-ES_tradnl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-4</a:t>
            </a:r>
            <a:r>
              <a:rPr lang="es-ES_tradn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(mg/kg día).</a:t>
            </a:r>
            <a:endParaRPr lang="es-ES_tradnl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_trad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DAF785-A63E-0C27-B4C8-FD2BC060B2F6}"/>
              </a:ext>
            </a:extLst>
          </p:cNvPr>
          <p:cNvSpPr txBox="1"/>
          <p:nvPr/>
        </p:nvSpPr>
        <p:spPr>
          <a:xfrm>
            <a:off x="1183512" y="6056380"/>
            <a:ext cx="609407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_tradn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(US EPA, 2002</a:t>
            </a:r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)</a:t>
            </a:r>
            <a:endParaRPr lang="es-ES_tradnl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EC71331-1FB9-21FF-C91A-6D1DA4DDB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47" y="133599"/>
            <a:ext cx="3817177" cy="1103754"/>
          </a:xfrm>
          <a:custGeom>
            <a:avLst/>
            <a:gdLst>
              <a:gd name="T0" fmla="*/ 8847 w 10076"/>
              <a:gd name="T1" fmla="*/ 2354 h 2355"/>
              <a:gd name="T2" fmla="*/ 0 w 10076"/>
              <a:gd name="T3" fmla="*/ 2354 h 2355"/>
              <a:gd name="T4" fmla="*/ 0 w 10076"/>
              <a:gd name="T5" fmla="*/ 0 h 2355"/>
              <a:gd name="T6" fmla="*/ 8847 w 10076"/>
              <a:gd name="T7" fmla="*/ 0 h 2355"/>
              <a:gd name="T8" fmla="*/ 10075 w 10076"/>
              <a:gd name="T9" fmla="*/ 1177 h 2355"/>
              <a:gd name="T10" fmla="*/ 8847 w 10076"/>
              <a:gd name="T11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6" h="2355">
                <a:moveTo>
                  <a:pt x="8847" y="2354"/>
                </a:moveTo>
                <a:lnTo>
                  <a:pt x="0" y="2354"/>
                </a:lnTo>
                <a:lnTo>
                  <a:pt x="0" y="0"/>
                </a:lnTo>
                <a:lnTo>
                  <a:pt x="8847" y="0"/>
                </a:lnTo>
                <a:lnTo>
                  <a:pt x="10075" y="1177"/>
                </a:lnTo>
                <a:lnTo>
                  <a:pt x="8847" y="235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CF94703F-AF9B-EA96-3A1B-5B009425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17" y="243146"/>
            <a:ext cx="884657" cy="884657"/>
          </a:xfrm>
          <a:custGeom>
            <a:avLst/>
            <a:gdLst>
              <a:gd name="T0" fmla="*/ 1885 w 1889"/>
              <a:gd name="T1" fmla="*/ 939 h 1889"/>
              <a:gd name="T2" fmla="*/ 1885 w 1889"/>
              <a:gd name="T3" fmla="*/ 939 h 1889"/>
              <a:gd name="T4" fmla="*/ 950 w 1889"/>
              <a:gd name="T5" fmla="*/ 1885 h 1889"/>
              <a:gd name="T6" fmla="*/ 950 w 1889"/>
              <a:gd name="T7" fmla="*/ 1885 h 1889"/>
              <a:gd name="T8" fmla="*/ 3 w 1889"/>
              <a:gd name="T9" fmla="*/ 949 h 1889"/>
              <a:gd name="T10" fmla="*/ 3 w 1889"/>
              <a:gd name="T11" fmla="*/ 949 h 1889"/>
              <a:gd name="T12" fmla="*/ 939 w 1889"/>
              <a:gd name="T13" fmla="*/ 3 h 1889"/>
              <a:gd name="T14" fmla="*/ 939 w 1889"/>
              <a:gd name="T15" fmla="*/ 3 h 1889"/>
              <a:gd name="T16" fmla="*/ 1885 w 1889"/>
              <a:gd name="T17" fmla="*/ 93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9" h="1889">
                <a:moveTo>
                  <a:pt x="1885" y="939"/>
                </a:moveTo>
                <a:lnTo>
                  <a:pt x="1885" y="939"/>
                </a:lnTo>
                <a:cubicBezTo>
                  <a:pt x="1888" y="1458"/>
                  <a:pt x="1469" y="1882"/>
                  <a:pt x="950" y="1885"/>
                </a:cubicBezTo>
                <a:lnTo>
                  <a:pt x="950" y="1885"/>
                </a:lnTo>
                <a:cubicBezTo>
                  <a:pt x="430" y="1888"/>
                  <a:pt x="6" y="1469"/>
                  <a:pt x="3" y="949"/>
                </a:cubicBezTo>
                <a:lnTo>
                  <a:pt x="3" y="949"/>
                </a:lnTo>
                <a:cubicBezTo>
                  <a:pt x="0" y="429"/>
                  <a:pt x="419" y="6"/>
                  <a:pt x="939" y="3"/>
                </a:cubicBezTo>
                <a:lnTo>
                  <a:pt x="939" y="3"/>
                </a:lnTo>
                <a:cubicBezTo>
                  <a:pt x="1459" y="0"/>
                  <a:pt x="1882" y="419"/>
                  <a:pt x="1885" y="939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11BA98FA-AFF3-F001-D321-C08020B01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065" y="340293"/>
            <a:ext cx="692431" cy="692429"/>
          </a:xfrm>
          <a:custGeom>
            <a:avLst/>
            <a:gdLst>
              <a:gd name="T0" fmla="*/ 1477 w 1478"/>
              <a:gd name="T1" fmla="*/ 739 h 1479"/>
              <a:gd name="T2" fmla="*/ 1477 w 1478"/>
              <a:gd name="T3" fmla="*/ 739 h 1479"/>
              <a:gd name="T4" fmla="*/ 738 w 1478"/>
              <a:gd name="T5" fmla="*/ 1478 h 1479"/>
              <a:gd name="T6" fmla="*/ 738 w 1478"/>
              <a:gd name="T7" fmla="*/ 1478 h 1479"/>
              <a:gd name="T8" fmla="*/ 0 w 1478"/>
              <a:gd name="T9" fmla="*/ 739 h 1479"/>
              <a:gd name="T10" fmla="*/ 0 w 1478"/>
              <a:gd name="T11" fmla="*/ 739 h 1479"/>
              <a:gd name="T12" fmla="*/ 738 w 1478"/>
              <a:gd name="T13" fmla="*/ 0 h 1479"/>
              <a:gd name="T14" fmla="*/ 738 w 1478"/>
              <a:gd name="T15" fmla="*/ 0 h 1479"/>
              <a:gd name="T16" fmla="*/ 1477 w 1478"/>
              <a:gd name="T17" fmla="*/ 73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9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8"/>
                  <a:pt x="738" y="1478"/>
                </a:cubicBezTo>
                <a:lnTo>
                  <a:pt x="738" y="1478"/>
                </a:lnTo>
                <a:cubicBezTo>
                  <a:pt x="330" y="1478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773AE006-E5D2-7D21-9221-AA935C4B4160}"/>
              </a:ext>
            </a:extLst>
          </p:cNvPr>
          <p:cNvSpPr txBox="1"/>
          <p:nvPr/>
        </p:nvSpPr>
        <p:spPr>
          <a:xfrm>
            <a:off x="3103871" y="385392"/>
            <a:ext cx="44275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14" name="TextBox 45">
            <a:extLst>
              <a:ext uri="{FF2B5EF4-FFF2-40B4-BE49-F238E27FC236}">
                <a16:creationId xmlns:a16="http://schemas.microsoft.com/office/drawing/2014/main" id="{980C7AD9-4940-84BA-C845-EE7AF796E6A4}"/>
              </a:ext>
            </a:extLst>
          </p:cNvPr>
          <p:cNvSpPr txBox="1"/>
          <p:nvPr/>
        </p:nvSpPr>
        <p:spPr>
          <a:xfrm>
            <a:off x="3864722" y="269975"/>
            <a:ext cx="2079415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Metodología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239834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>
            <a:extLst>
              <a:ext uri="{FF2B5EF4-FFF2-40B4-BE49-F238E27FC236}">
                <a16:creationId xmlns:a16="http://schemas.microsoft.com/office/drawing/2014/main" id="{D80C2A70-E923-3249-F165-D13D8B56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497" y="187781"/>
            <a:ext cx="4129693" cy="1103754"/>
          </a:xfrm>
          <a:custGeom>
            <a:avLst/>
            <a:gdLst>
              <a:gd name="T0" fmla="*/ 7619 w 8848"/>
              <a:gd name="T1" fmla="*/ 2353 h 2354"/>
              <a:gd name="T2" fmla="*/ 0 w 8848"/>
              <a:gd name="T3" fmla="*/ 2353 h 2354"/>
              <a:gd name="T4" fmla="*/ 0 w 8848"/>
              <a:gd name="T5" fmla="*/ 0 h 2354"/>
              <a:gd name="T6" fmla="*/ 7619 w 8848"/>
              <a:gd name="T7" fmla="*/ 0 h 2354"/>
              <a:gd name="T8" fmla="*/ 8847 w 8848"/>
              <a:gd name="T9" fmla="*/ 1177 h 2354"/>
              <a:gd name="T10" fmla="*/ 7619 w 8848"/>
              <a:gd name="T11" fmla="*/ 2353 h 2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4">
                <a:moveTo>
                  <a:pt x="7619" y="2353"/>
                </a:moveTo>
                <a:lnTo>
                  <a:pt x="0" y="2353"/>
                </a:lnTo>
                <a:lnTo>
                  <a:pt x="0" y="0"/>
                </a:lnTo>
                <a:lnTo>
                  <a:pt x="7619" y="0"/>
                </a:lnTo>
                <a:lnTo>
                  <a:pt x="8847" y="1177"/>
                </a:lnTo>
                <a:lnTo>
                  <a:pt x="7619" y="235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941D9CFF-CDC0-937A-9F39-F34EDCA1B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135" y="299396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A44D5294-C0FC-3E93-B783-DC3D8ACD3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15" y="394476"/>
            <a:ext cx="692431" cy="692431"/>
          </a:xfrm>
          <a:custGeom>
            <a:avLst/>
            <a:gdLst>
              <a:gd name="T0" fmla="*/ 1477 w 1478"/>
              <a:gd name="T1" fmla="*/ 739 h 1478"/>
              <a:gd name="T2" fmla="*/ 1477 w 1478"/>
              <a:gd name="T3" fmla="*/ 739 h 1478"/>
              <a:gd name="T4" fmla="*/ 738 w 1478"/>
              <a:gd name="T5" fmla="*/ 1477 h 1478"/>
              <a:gd name="T6" fmla="*/ 738 w 1478"/>
              <a:gd name="T7" fmla="*/ 1477 h 1478"/>
              <a:gd name="T8" fmla="*/ 0 w 1478"/>
              <a:gd name="T9" fmla="*/ 739 h 1478"/>
              <a:gd name="T10" fmla="*/ 0 w 1478"/>
              <a:gd name="T11" fmla="*/ 739 h 1478"/>
              <a:gd name="T12" fmla="*/ 738 w 1478"/>
              <a:gd name="T13" fmla="*/ 0 h 1478"/>
              <a:gd name="T14" fmla="*/ 738 w 1478"/>
              <a:gd name="T15" fmla="*/ 0 h 1478"/>
              <a:gd name="T16" fmla="*/ 1477 w 1478"/>
              <a:gd name="T17" fmla="*/ 739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8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7"/>
                  <a:pt x="738" y="1477"/>
                </a:cubicBezTo>
                <a:lnTo>
                  <a:pt x="738" y="1477"/>
                </a:lnTo>
                <a:cubicBezTo>
                  <a:pt x="330" y="1477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B6B7D76C-7716-9B89-7942-F3CBD40D4798}"/>
              </a:ext>
            </a:extLst>
          </p:cNvPr>
          <p:cNvSpPr txBox="1"/>
          <p:nvPr/>
        </p:nvSpPr>
        <p:spPr>
          <a:xfrm>
            <a:off x="3119005" y="439575"/>
            <a:ext cx="45878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7" name="TextBox 48">
            <a:extLst>
              <a:ext uri="{FF2B5EF4-FFF2-40B4-BE49-F238E27FC236}">
                <a16:creationId xmlns:a16="http://schemas.microsoft.com/office/drawing/2014/main" id="{3F8E0026-3958-37DC-AAE0-4D13B6B068B6}"/>
              </a:ext>
            </a:extLst>
          </p:cNvPr>
          <p:cNvSpPr txBox="1"/>
          <p:nvPr/>
        </p:nvSpPr>
        <p:spPr>
          <a:xfrm>
            <a:off x="3910786" y="275133"/>
            <a:ext cx="2185214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Resultados y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B3143B-EB50-0F6F-FA69-94BA585C3D00}"/>
              </a:ext>
            </a:extLst>
          </p:cNvPr>
          <p:cNvSpPr txBox="1"/>
          <p:nvPr/>
        </p:nvSpPr>
        <p:spPr>
          <a:xfrm>
            <a:off x="6206159" y="1396308"/>
            <a:ext cx="5961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Concentración total media total de EPTs</a:t>
            </a:r>
          </a:p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As y Pb EPTs con una mayor concentración pseudo total.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Relacionado con las características de la geología de la zona.</a:t>
            </a:r>
          </a:p>
          <a:p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Otros proyectos mineros (nacional e internacional)</a:t>
            </a: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As (27 – 3555 mg/kg).</a:t>
            </a: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Pb (37 – 9726 mg/kg).</a:t>
            </a: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Cd (3 – 65 mg/kg).</a:t>
            </a: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Cr (13-281 mg/kg).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76AD573-17DE-ED87-F392-1BFD95539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881680"/>
              </p:ext>
            </p:extLst>
          </p:nvPr>
        </p:nvGraphicFramePr>
        <p:xfrm>
          <a:off x="707056" y="1710159"/>
          <a:ext cx="5741458" cy="393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618E207-0012-2E3A-2F0A-99D230C98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57902"/>
              </p:ext>
            </p:extLst>
          </p:nvPr>
        </p:nvGraphicFramePr>
        <p:xfrm>
          <a:off x="1863523" y="5642853"/>
          <a:ext cx="4359796" cy="7137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8233">
                  <a:extLst>
                    <a:ext uri="{9D8B030D-6E8A-4147-A177-3AD203B41FA5}">
                      <a16:colId xmlns:a16="http://schemas.microsoft.com/office/drawing/2014/main" val="325367774"/>
                    </a:ext>
                  </a:extLst>
                </a:gridCol>
                <a:gridCol w="1090521">
                  <a:extLst>
                    <a:ext uri="{9D8B030D-6E8A-4147-A177-3AD203B41FA5}">
                      <a16:colId xmlns:a16="http://schemas.microsoft.com/office/drawing/2014/main" val="1277349392"/>
                    </a:ext>
                  </a:extLst>
                </a:gridCol>
                <a:gridCol w="1090521">
                  <a:extLst>
                    <a:ext uri="{9D8B030D-6E8A-4147-A177-3AD203B41FA5}">
                      <a16:colId xmlns:a16="http://schemas.microsoft.com/office/drawing/2014/main" val="2133622806"/>
                    </a:ext>
                  </a:extLst>
                </a:gridCol>
                <a:gridCol w="1090521">
                  <a:extLst>
                    <a:ext uri="{9D8B030D-6E8A-4147-A177-3AD203B41FA5}">
                      <a16:colId xmlns:a16="http://schemas.microsoft.com/office/drawing/2014/main" val="1758210283"/>
                    </a:ext>
                  </a:extLst>
                </a:gridCol>
              </a:tblGrid>
              <a:tr h="713785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>
                          <a:effectLst/>
                        </a:rPr>
                        <a:t>173</a:t>
                      </a:r>
                      <a:endParaRPr lang="es-ES_tradnl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>
                          <a:effectLst/>
                        </a:rPr>
                        <a:t>254</a:t>
                      </a:r>
                      <a:endParaRPr lang="es-ES_tradnl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>
                          <a:effectLst/>
                        </a:rPr>
                        <a:t>14298</a:t>
                      </a:r>
                      <a:endParaRPr lang="es-ES_tradnl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>
                          <a:effectLst/>
                        </a:rPr>
                        <a:t>1150</a:t>
                      </a:r>
                      <a:endParaRPr lang="es-ES_tradnl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046380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688B4C5-E44D-0912-E551-C66351838D8F}"/>
              </a:ext>
            </a:extLst>
          </p:cNvPr>
          <p:cNvSpPr txBox="1"/>
          <p:nvPr/>
        </p:nvSpPr>
        <p:spPr>
          <a:xfrm>
            <a:off x="6223319" y="5538080"/>
            <a:ext cx="3413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noProof="0" dirty="0">
                <a:effectLst/>
              </a:rPr>
              <a:t>Concentración (mg/kg) áreas industriales, estándares internacionales </a:t>
            </a:r>
            <a:endParaRPr lang="es-ES_tradnl" sz="2000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A2A586-949C-EF85-77B2-B679E3B6B362}"/>
              </a:ext>
            </a:extLst>
          </p:cNvPr>
          <p:cNvSpPr/>
          <p:nvPr/>
        </p:nvSpPr>
        <p:spPr>
          <a:xfrm>
            <a:off x="1932972" y="1733309"/>
            <a:ext cx="775503" cy="7205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B31766C-8D7A-D48E-30D4-C445761005A7}"/>
              </a:ext>
            </a:extLst>
          </p:cNvPr>
          <p:cNvSpPr/>
          <p:nvPr/>
        </p:nvSpPr>
        <p:spPr>
          <a:xfrm>
            <a:off x="4204740" y="2967556"/>
            <a:ext cx="775503" cy="7205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0911A50-ED00-B176-DD3B-DC2448D3B66F}"/>
              </a:ext>
            </a:extLst>
          </p:cNvPr>
          <p:cNvSpPr/>
          <p:nvPr/>
        </p:nvSpPr>
        <p:spPr>
          <a:xfrm>
            <a:off x="2012305" y="5636113"/>
            <a:ext cx="775503" cy="7205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BF996CC-9AD6-D942-840A-A6539CDCB1FF}"/>
              </a:ext>
            </a:extLst>
          </p:cNvPr>
          <p:cNvSpPr/>
          <p:nvPr/>
        </p:nvSpPr>
        <p:spPr>
          <a:xfrm>
            <a:off x="4198221" y="5643437"/>
            <a:ext cx="775503" cy="7205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7892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>
            <a:extLst>
              <a:ext uri="{FF2B5EF4-FFF2-40B4-BE49-F238E27FC236}">
                <a16:creationId xmlns:a16="http://schemas.microsoft.com/office/drawing/2014/main" id="{D80C2A70-E923-3249-F165-D13D8B56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497" y="187781"/>
            <a:ext cx="4129693" cy="1103754"/>
          </a:xfrm>
          <a:custGeom>
            <a:avLst/>
            <a:gdLst>
              <a:gd name="T0" fmla="*/ 7619 w 8848"/>
              <a:gd name="T1" fmla="*/ 2353 h 2354"/>
              <a:gd name="T2" fmla="*/ 0 w 8848"/>
              <a:gd name="T3" fmla="*/ 2353 h 2354"/>
              <a:gd name="T4" fmla="*/ 0 w 8848"/>
              <a:gd name="T5" fmla="*/ 0 h 2354"/>
              <a:gd name="T6" fmla="*/ 7619 w 8848"/>
              <a:gd name="T7" fmla="*/ 0 h 2354"/>
              <a:gd name="T8" fmla="*/ 8847 w 8848"/>
              <a:gd name="T9" fmla="*/ 1177 h 2354"/>
              <a:gd name="T10" fmla="*/ 7619 w 8848"/>
              <a:gd name="T11" fmla="*/ 2353 h 2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4">
                <a:moveTo>
                  <a:pt x="7619" y="2353"/>
                </a:moveTo>
                <a:lnTo>
                  <a:pt x="0" y="2353"/>
                </a:lnTo>
                <a:lnTo>
                  <a:pt x="0" y="0"/>
                </a:lnTo>
                <a:lnTo>
                  <a:pt x="7619" y="0"/>
                </a:lnTo>
                <a:lnTo>
                  <a:pt x="8847" y="1177"/>
                </a:lnTo>
                <a:lnTo>
                  <a:pt x="7619" y="235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941D9CFF-CDC0-937A-9F39-F34EDCA1B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135" y="299396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A44D5294-C0FC-3E93-B783-DC3D8ACD3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15" y="394476"/>
            <a:ext cx="692431" cy="692431"/>
          </a:xfrm>
          <a:custGeom>
            <a:avLst/>
            <a:gdLst>
              <a:gd name="T0" fmla="*/ 1477 w 1478"/>
              <a:gd name="T1" fmla="*/ 739 h 1478"/>
              <a:gd name="T2" fmla="*/ 1477 w 1478"/>
              <a:gd name="T3" fmla="*/ 739 h 1478"/>
              <a:gd name="T4" fmla="*/ 738 w 1478"/>
              <a:gd name="T5" fmla="*/ 1477 h 1478"/>
              <a:gd name="T6" fmla="*/ 738 w 1478"/>
              <a:gd name="T7" fmla="*/ 1477 h 1478"/>
              <a:gd name="T8" fmla="*/ 0 w 1478"/>
              <a:gd name="T9" fmla="*/ 739 h 1478"/>
              <a:gd name="T10" fmla="*/ 0 w 1478"/>
              <a:gd name="T11" fmla="*/ 739 h 1478"/>
              <a:gd name="T12" fmla="*/ 738 w 1478"/>
              <a:gd name="T13" fmla="*/ 0 h 1478"/>
              <a:gd name="T14" fmla="*/ 738 w 1478"/>
              <a:gd name="T15" fmla="*/ 0 h 1478"/>
              <a:gd name="T16" fmla="*/ 1477 w 1478"/>
              <a:gd name="T17" fmla="*/ 739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8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7"/>
                  <a:pt x="738" y="1477"/>
                </a:cubicBezTo>
                <a:lnTo>
                  <a:pt x="738" y="1477"/>
                </a:lnTo>
                <a:cubicBezTo>
                  <a:pt x="330" y="1477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B6B7D76C-7716-9B89-7942-F3CBD40D4798}"/>
              </a:ext>
            </a:extLst>
          </p:cNvPr>
          <p:cNvSpPr txBox="1"/>
          <p:nvPr/>
        </p:nvSpPr>
        <p:spPr>
          <a:xfrm>
            <a:off x="3119005" y="439575"/>
            <a:ext cx="45878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7" name="TextBox 48">
            <a:extLst>
              <a:ext uri="{FF2B5EF4-FFF2-40B4-BE49-F238E27FC236}">
                <a16:creationId xmlns:a16="http://schemas.microsoft.com/office/drawing/2014/main" id="{3F8E0026-3958-37DC-AAE0-4D13B6B068B6}"/>
              </a:ext>
            </a:extLst>
          </p:cNvPr>
          <p:cNvSpPr txBox="1"/>
          <p:nvPr/>
        </p:nvSpPr>
        <p:spPr>
          <a:xfrm>
            <a:off x="3910786" y="275133"/>
            <a:ext cx="2185214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Resultados y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B3143B-EB50-0F6F-FA69-94BA585C3D00}"/>
              </a:ext>
            </a:extLst>
          </p:cNvPr>
          <p:cNvSpPr txBox="1"/>
          <p:nvPr/>
        </p:nvSpPr>
        <p:spPr>
          <a:xfrm>
            <a:off x="6096000" y="2305614"/>
            <a:ext cx="4818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Concentración geodisponible media de EPTs</a:t>
            </a:r>
          </a:p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As y Pb EPTs con una mayor concentración geodisponible.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Relacionado con las características fisicoquímicas del relave (pH, CIC, CE, OM).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DDCEFA0-8454-82EB-5F40-83E82ACF9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701661"/>
              </p:ext>
            </p:extLst>
          </p:nvPr>
        </p:nvGraphicFramePr>
        <p:xfrm>
          <a:off x="572036" y="1435784"/>
          <a:ext cx="5552718" cy="429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F013DEB3-17B3-A524-B4BF-E5F0B9D58863}"/>
              </a:ext>
            </a:extLst>
          </p:cNvPr>
          <p:cNvSpPr/>
          <p:nvPr/>
        </p:nvSpPr>
        <p:spPr>
          <a:xfrm>
            <a:off x="1666753" y="1768035"/>
            <a:ext cx="775503" cy="7205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30299A1-7BC4-EF06-A8D5-BC0D507A1965}"/>
              </a:ext>
            </a:extLst>
          </p:cNvPr>
          <p:cNvSpPr/>
          <p:nvPr/>
        </p:nvSpPr>
        <p:spPr>
          <a:xfrm>
            <a:off x="3914172" y="3216800"/>
            <a:ext cx="775503" cy="7205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2628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>
            <a:extLst>
              <a:ext uri="{FF2B5EF4-FFF2-40B4-BE49-F238E27FC236}">
                <a16:creationId xmlns:a16="http://schemas.microsoft.com/office/drawing/2014/main" id="{D80C2A70-E923-3249-F165-D13D8B56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497" y="187781"/>
            <a:ext cx="4129693" cy="1103754"/>
          </a:xfrm>
          <a:custGeom>
            <a:avLst/>
            <a:gdLst>
              <a:gd name="T0" fmla="*/ 7619 w 8848"/>
              <a:gd name="T1" fmla="*/ 2353 h 2354"/>
              <a:gd name="T2" fmla="*/ 0 w 8848"/>
              <a:gd name="T3" fmla="*/ 2353 h 2354"/>
              <a:gd name="T4" fmla="*/ 0 w 8848"/>
              <a:gd name="T5" fmla="*/ 0 h 2354"/>
              <a:gd name="T6" fmla="*/ 7619 w 8848"/>
              <a:gd name="T7" fmla="*/ 0 h 2354"/>
              <a:gd name="T8" fmla="*/ 8847 w 8848"/>
              <a:gd name="T9" fmla="*/ 1177 h 2354"/>
              <a:gd name="T10" fmla="*/ 7619 w 8848"/>
              <a:gd name="T11" fmla="*/ 2353 h 2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4">
                <a:moveTo>
                  <a:pt x="7619" y="2353"/>
                </a:moveTo>
                <a:lnTo>
                  <a:pt x="0" y="2353"/>
                </a:lnTo>
                <a:lnTo>
                  <a:pt x="0" y="0"/>
                </a:lnTo>
                <a:lnTo>
                  <a:pt x="7619" y="0"/>
                </a:lnTo>
                <a:lnTo>
                  <a:pt x="8847" y="1177"/>
                </a:lnTo>
                <a:lnTo>
                  <a:pt x="7619" y="235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941D9CFF-CDC0-937A-9F39-F34EDCA1B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135" y="299396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A44D5294-C0FC-3E93-B783-DC3D8ACD3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15" y="394476"/>
            <a:ext cx="692431" cy="692431"/>
          </a:xfrm>
          <a:custGeom>
            <a:avLst/>
            <a:gdLst>
              <a:gd name="T0" fmla="*/ 1477 w 1478"/>
              <a:gd name="T1" fmla="*/ 739 h 1478"/>
              <a:gd name="T2" fmla="*/ 1477 w 1478"/>
              <a:gd name="T3" fmla="*/ 739 h 1478"/>
              <a:gd name="T4" fmla="*/ 738 w 1478"/>
              <a:gd name="T5" fmla="*/ 1477 h 1478"/>
              <a:gd name="T6" fmla="*/ 738 w 1478"/>
              <a:gd name="T7" fmla="*/ 1477 h 1478"/>
              <a:gd name="T8" fmla="*/ 0 w 1478"/>
              <a:gd name="T9" fmla="*/ 739 h 1478"/>
              <a:gd name="T10" fmla="*/ 0 w 1478"/>
              <a:gd name="T11" fmla="*/ 739 h 1478"/>
              <a:gd name="T12" fmla="*/ 738 w 1478"/>
              <a:gd name="T13" fmla="*/ 0 h 1478"/>
              <a:gd name="T14" fmla="*/ 738 w 1478"/>
              <a:gd name="T15" fmla="*/ 0 h 1478"/>
              <a:gd name="T16" fmla="*/ 1477 w 1478"/>
              <a:gd name="T17" fmla="*/ 739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8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7"/>
                  <a:pt x="738" y="1477"/>
                </a:cubicBezTo>
                <a:lnTo>
                  <a:pt x="738" y="1477"/>
                </a:lnTo>
                <a:cubicBezTo>
                  <a:pt x="330" y="1477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B6B7D76C-7716-9B89-7942-F3CBD40D4798}"/>
              </a:ext>
            </a:extLst>
          </p:cNvPr>
          <p:cNvSpPr txBox="1"/>
          <p:nvPr/>
        </p:nvSpPr>
        <p:spPr>
          <a:xfrm>
            <a:off x="3119005" y="439575"/>
            <a:ext cx="45878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7" name="TextBox 48">
            <a:extLst>
              <a:ext uri="{FF2B5EF4-FFF2-40B4-BE49-F238E27FC236}">
                <a16:creationId xmlns:a16="http://schemas.microsoft.com/office/drawing/2014/main" id="{3F8E0026-3958-37DC-AAE0-4D13B6B068B6}"/>
              </a:ext>
            </a:extLst>
          </p:cNvPr>
          <p:cNvSpPr txBox="1"/>
          <p:nvPr/>
        </p:nvSpPr>
        <p:spPr>
          <a:xfrm>
            <a:off x="3910786" y="275133"/>
            <a:ext cx="2185214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Resultados y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B3143B-EB50-0F6F-FA69-94BA585C3D00}"/>
              </a:ext>
            </a:extLst>
          </p:cNvPr>
          <p:cNvSpPr txBox="1"/>
          <p:nvPr/>
        </p:nvSpPr>
        <p:spPr>
          <a:xfrm>
            <a:off x="6771190" y="2327876"/>
            <a:ext cx="48189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CDI para adultos y niños </a:t>
            </a:r>
          </a:p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As EPTs con mayor significancia en cuanto a la ruta de exposición por ingesta directa en adultos.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As y Pb EPTs con mayor significancia en cuanto a la ruta de exposición por ingesta directa en niños.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Las rutas inhalación y dérmica no representaron dosis significativas.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2B2EF3-6AF3-D3DD-640D-9E7E3CBA06B9}"/>
              </a:ext>
            </a:extLst>
          </p:cNvPr>
          <p:cNvSpPr txBox="1"/>
          <p:nvPr/>
        </p:nvSpPr>
        <p:spPr>
          <a:xfrm>
            <a:off x="6771190" y="1552619"/>
            <a:ext cx="368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Rutas de exposición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C4D7C96-65CF-81BD-0B12-2EF857E99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80216"/>
              </p:ext>
            </p:extLst>
          </p:nvPr>
        </p:nvGraphicFramePr>
        <p:xfrm>
          <a:off x="695690" y="1814229"/>
          <a:ext cx="5764190" cy="36837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2838">
                  <a:extLst>
                    <a:ext uri="{9D8B030D-6E8A-4147-A177-3AD203B41FA5}">
                      <a16:colId xmlns:a16="http://schemas.microsoft.com/office/drawing/2014/main" val="791894804"/>
                    </a:ext>
                  </a:extLst>
                </a:gridCol>
                <a:gridCol w="1152838">
                  <a:extLst>
                    <a:ext uri="{9D8B030D-6E8A-4147-A177-3AD203B41FA5}">
                      <a16:colId xmlns:a16="http://schemas.microsoft.com/office/drawing/2014/main" val="2429550271"/>
                    </a:ext>
                  </a:extLst>
                </a:gridCol>
                <a:gridCol w="1152838">
                  <a:extLst>
                    <a:ext uri="{9D8B030D-6E8A-4147-A177-3AD203B41FA5}">
                      <a16:colId xmlns:a16="http://schemas.microsoft.com/office/drawing/2014/main" val="2127142648"/>
                    </a:ext>
                  </a:extLst>
                </a:gridCol>
                <a:gridCol w="1152838">
                  <a:extLst>
                    <a:ext uri="{9D8B030D-6E8A-4147-A177-3AD203B41FA5}">
                      <a16:colId xmlns:a16="http://schemas.microsoft.com/office/drawing/2014/main" val="3509238984"/>
                    </a:ext>
                  </a:extLst>
                </a:gridCol>
                <a:gridCol w="1152838">
                  <a:extLst>
                    <a:ext uri="{9D8B030D-6E8A-4147-A177-3AD203B41FA5}">
                      <a16:colId xmlns:a16="http://schemas.microsoft.com/office/drawing/2014/main" val="1626734814"/>
                    </a:ext>
                  </a:extLst>
                </a:gridCol>
              </a:tblGrid>
              <a:tr h="481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Adultos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307493"/>
                  </a:ext>
                </a:extLst>
              </a:tr>
              <a:tr h="453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CDI-Ingest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1,3,E-04*</a:t>
                      </a:r>
                      <a:endParaRPr lang="es-CO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2,5,E-06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6,8,E-05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1,6,E-06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906433"/>
                  </a:ext>
                </a:extLst>
              </a:tr>
              <a:tr h="453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CDI-Inhale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2,0,E-08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3,6,E-10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1,0,E-08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2,4,E-10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5212250"/>
                  </a:ext>
                </a:extLst>
              </a:tr>
              <a:tr h="453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CDI-Dermal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5,3,E-07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9,8,E-09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2,7,E-07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6,6,E-09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642905"/>
                  </a:ext>
                </a:extLst>
              </a:tr>
              <a:tr h="453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Niños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265337"/>
                  </a:ext>
                </a:extLst>
              </a:tr>
              <a:tr h="453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CDI-Ingest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1,2,E-03*</a:t>
                      </a:r>
                      <a:endParaRPr lang="es-CO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2,3,E-05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6,4,E-04*</a:t>
                      </a:r>
                      <a:endParaRPr lang="es-CO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1,5,E-05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6026089"/>
                  </a:ext>
                </a:extLst>
              </a:tr>
              <a:tr h="453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CDI-Inhale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9,2,E-08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1,7,E-09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4,7,E-08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1,1,E-09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304567"/>
                  </a:ext>
                </a:extLst>
              </a:tr>
              <a:tr h="481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CDI-Dermal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2,5,E-06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4,6,E-08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1,3,E-06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3,1,E-08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9674936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1A5816A-EBF8-C2A7-D92A-BED245FC45AB}"/>
              </a:ext>
            </a:extLst>
          </p:cNvPr>
          <p:cNvSpPr txBox="1"/>
          <p:nvPr/>
        </p:nvSpPr>
        <p:spPr>
          <a:xfrm>
            <a:off x="626264" y="5605037"/>
            <a:ext cx="289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1,0 E-04 (US EPA, 2012)</a:t>
            </a:r>
          </a:p>
        </p:txBody>
      </p:sp>
    </p:spTree>
    <p:extLst>
      <p:ext uri="{BB962C8B-B14F-4D97-AF65-F5344CB8AC3E}">
        <p14:creationId xmlns:p14="http://schemas.microsoft.com/office/powerpoint/2010/main" val="353067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>
            <a:extLst>
              <a:ext uri="{FF2B5EF4-FFF2-40B4-BE49-F238E27FC236}">
                <a16:creationId xmlns:a16="http://schemas.microsoft.com/office/drawing/2014/main" id="{D80C2A70-E923-3249-F165-D13D8B56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497" y="187781"/>
            <a:ext cx="4129693" cy="1103754"/>
          </a:xfrm>
          <a:custGeom>
            <a:avLst/>
            <a:gdLst>
              <a:gd name="T0" fmla="*/ 7619 w 8848"/>
              <a:gd name="T1" fmla="*/ 2353 h 2354"/>
              <a:gd name="T2" fmla="*/ 0 w 8848"/>
              <a:gd name="T3" fmla="*/ 2353 h 2354"/>
              <a:gd name="T4" fmla="*/ 0 w 8848"/>
              <a:gd name="T5" fmla="*/ 0 h 2354"/>
              <a:gd name="T6" fmla="*/ 7619 w 8848"/>
              <a:gd name="T7" fmla="*/ 0 h 2354"/>
              <a:gd name="T8" fmla="*/ 8847 w 8848"/>
              <a:gd name="T9" fmla="*/ 1177 h 2354"/>
              <a:gd name="T10" fmla="*/ 7619 w 8848"/>
              <a:gd name="T11" fmla="*/ 2353 h 2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4">
                <a:moveTo>
                  <a:pt x="7619" y="2353"/>
                </a:moveTo>
                <a:lnTo>
                  <a:pt x="0" y="2353"/>
                </a:lnTo>
                <a:lnTo>
                  <a:pt x="0" y="0"/>
                </a:lnTo>
                <a:lnTo>
                  <a:pt x="7619" y="0"/>
                </a:lnTo>
                <a:lnTo>
                  <a:pt x="8847" y="1177"/>
                </a:lnTo>
                <a:lnTo>
                  <a:pt x="7619" y="235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941D9CFF-CDC0-937A-9F39-F34EDCA1B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135" y="299396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A44D5294-C0FC-3E93-B783-DC3D8ACD3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15" y="394476"/>
            <a:ext cx="692431" cy="692431"/>
          </a:xfrm>
          <a:custGeom>
            <a:avLst/>
            <a:gdLst>
              <a:gd name="T0" fmla="*/ 1477 w 1478"/>
              <a:gd name="T1" fmla="*/ 739 h 1478"/>
              <a:gd name="T2" fmla="*/ 1477 w 1478"/>
              <a:gd name="T3" fmla="*/ 739 h 1478"/>
              <a:gd name="T4" fmla="*/ 738 w 1478"/>
              <a:gd name="T5" fmla="*/ 1477 h 1478"/>
              <a:gd name="T6" fmla="*/ 738 w 1478"/>
              <a:gd name="T7" fmla="*/ 1477 h 1478"/>
              <a:gd name="T8" fmla="*/ 0 w 1478"/>
              <a:gd name="T9" fmla="*/ 739 h 1478"/>
              <a:gd name="T10" fmla="*/ 0 w 1478"/>
              <a:gd name="T11" fmla="*/ 739 h 1478"/>
              <a:gd name="T12" fmla="*/ 738 w 1478"/>
              <a:gd name="T13" fmla="*/ 0 h 1478"/>
              <a:gd name="T14" fmla="*/ 738 w 1478"/>
              <a:gd name="T15" fmla="*/ 0 h 1478"/>
              <a:gd name="T16" fmla="*/ 1477 w 1478"/>
              <a:gd name="T17" fmla="*/ 739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8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7"/>
                  <a:pt x="738" y="1477"/>
                </a:cubicBezTo>
                <a:lnTo>
                  <a:pt x="738" y="1477"/>
                </a:lnTo>
                <a:cubicBezTo>
                  <a:pt x="330" y="1477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B6B7D76C-7716-9B89-7942-F3CBD40D4798}"/>
              </a:ext>
            </a:extLst>
          </p:cNvPr>
          <p:cNvSpPr txBox="1"/>
          <p:nvPr/>
        </p:nvSpPr>
        <p:spPr>
          <a:xfrm>
            <a:off x="3119005" y="439575"/>
            <a:ext cx="45878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7" name="TextBox 48">
            <a:extLst>
              <a:ext uri="{FF2B5EF4-FFF2-40B4-BE49-F238E27FC236}">
                <a16:creationId xmlns:a16="http://schemas.microsoft.com/office/drawing/2014/main" id="{3F8E0026-3958-37DC-AAE0-4D13B6B068B6}"/>
              </a:ext>
            </a:extLst>
          </p:cNvPr>
          <p:cNvSpPr txBox="1"/>
          <p:nvPr/>
        </p:nvSpPr>
        <p:spPr>
          <a:xfrm>
            <a:off x="3910786" y="275133"/>
            <a:ext cx="2185214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Resultados y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B3143B-EB50-0F6F-FA69-94BA585C3D00}"/>
              </a:ext>
            </a:extLst>
          </p:cNvPr>
          <p:cNvSpPr txBox="1"/>
          <p:nvPr/>
        </p:nvSpPr>
        <p:spPr>
          <a:xfrm>
            <a:off x="6771190" y="2579991"/>
            <a:ext cx="4818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LCR para EPTs contenidos en relaves</a:t>
            </a:r>
          </a:p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As EPTs indicador sobre el límite sugerido en adultos.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As y Cd indicador sobre el límite sugerido en niños.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Relacionado con la toxicidad para humanos Cd &amp; Pb.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D06472E-085E-7FA3-E531-30723CEB9CF4}"/>
              </a:ext>
            </a:extLst>
          </p:cNvPr>
          <p:cNvSpPr txBox="1"/>
          <p:nvPr/>
        </p:nvSpPr>
        <p:spPr>
          <a:xfrm>
            <a:off x="6771190" y="1813703"/>
            <a:ext cx="265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Indicador ERA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3DB3A7D-20DE-03A9-21A5-AF8B19A77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908689"/>
              </p:ext>
            </p:extLst>
          </p:nvPr>
        </p:nvGraphicFramePr>
        <p:xfrm>
          <a:off x="1062395" y="39888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F42EDDF-6BB5-0B09-D9FB-00292FDBDF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814692"/>
              </p:ext>
            </p:extLst>
          </p:nvPr>
        </p:nvGraphicFramePr>
        <p:xfrm>
          <a:off x="1062395" y="1363754"/>
          <a:ext cx="4574237" cy="269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67B189E-0D94-57A3-B9DC-1F70F03B50C3}"/>
              </a:ext>
            </a:extLst>
          </p:cNvPr>
          <p:cNvCxnSpPr>
            <a:cxnSpLocks/>
          </p:cNvCxnSpPr>
          <p:nvPr/>
        </p:nvCxnSpPr>
        <p:spPr>
          <a:xfrm>
            <a:off x="1979271" y="6146157"/>
            <a:ext cx="35071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0FE87D8-1A8B-8874-4ABB-0F75664C2874}"/>
              </a:ext>
            </a:extLst>
          </p:cNvPr>
          <p:cNvCxnSpPr>
            <a:cxnSpLocks/>
          </p:cNvCxnSpPr>
          <p:nvPr/>
        </p:nvCxnSpPr>
        <p:spPr>
          <a:xfrm>
            <a:off x="1969624" y="3454078"/>
            <a:ext cx="35071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D351AA9-E7DF-5F20-2229-22609CB29AF3}"/>
              </a:ext>
            </a:extLst>
          </p:cNvPr>
          <p:cNvSpPr txBox="1"/>
          <p:nvPr/>
        </p:nvSpPr>
        <p:spPr>
          <a:xfrm>
            <a:off x="3658544" y="5676275"/>
            <a:ext cx="289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1,0 E-04 (US EPA, 2012)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2B4ABE-0360-8EE6-CEDD-8165EBCD210F}"/>
              </a:ext>
            </a:extLst>
          </p:cNvPr>
          <p:cNvSpPr txBox="1"/>
          <p:nvPr/>
        </p:nvSpPr>
        <p:spPr>
          <a:xfrm>
            <a:off x="3656307" y="2971473"/>
            <a:ext cx="289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1,0 E-04 (US EPA, 2012)</a:t>
            </a:r>
          </a:p>
        </p:txBody>
      </p:sp>
    </p:spTree>
    <p:extLst>
      <p:ext uri="{BB962C8B-B14F-4D97-AF65-F5344CB8AC3E}">
        <p14:creationId xmlns:p14="http://schemas.microsoft.com/office/powerpoint/2010/main" val="376116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>
            <a:extLst>
              <a:ext uri="{FF2B5EF4-FFF2-40B4-BE49-F238E27FC236}">
                <a16:creationId xmlns:a16="http://schemas.microsoft.com/office/drawing/2014/main" id="{D80C2A70-E923-3249-F165-D13D8B56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497" y="187781"/>
            <a:ext cx="4129693" cy="1103754"/>
          </a:xfrm>
          <a:custGeom>
            <a:avLst/>
            <a:gdLst>
              <a:gd name="T0" fmla="*/ 7619 w 8848"/>
              <a:gd name="T1" fmla="*/ 2353 h 2354"/>
              <a:gd name="T2" fmla="*/ 0 w 8848"/>
              <a:gd name="T3" fmla="*/ 2353 h 2354"/>
              <a:gd name="T4" fmla="*/ 0 w 8848"/>
              <a:gd name="T5" fmla="*/ 0 h 2354"/>
              <a:gd name="T6" fmla="*/ 7619 w 8848"/>
              <a:gd name="T7" fmla="*/ 0 h 2354"/>
              <a:gd name="T8" fmla="*/ 8847 w 8848"/>
              <a:gd name="T9" fmla="*/ 1177 h 2354"/>
              <a:gd name="T10" fmla="*/ 7619 w 8848"/>
              <a:gd name="T11" fmla="*/ 2353 h 2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4">
                <a:moveTo>
                  <a:pt x="7619" y="2353"/>
                </a:moveTo>
                <a:lnTo>
                  <a:pt x="0" y="2353"/>
                </a:lnTo>
                <a:lnTo>
                  <a:pt x="0" y="0"/>
                </a:lnTo>
                <a:lnTo>
                  <a:pt x="7619" y="0"/>
                </a:lnTo>
                <a:lnTo>
                  <a:pt x="8847" y="1177"/>
                </a:lnTo>
                <a:lnTo>
                  <a:pt x="7619" y="235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941D9CFF-CDC0-937A-9F39-F34EDCA1B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135" y="299396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A44D5294-C0FC-3E93-B783-DC3D8ACD3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15" y="394476"/>
            <a:ext cx="692431" cy="692431"/>
          </a:xfrm>
          <a:custGeom>
            <a:avLst/>
            <a:gdLst>
              <a:gd name="T0" fmla="*/ 1477 w 1478"/>
              <a:gd name="T1" fmla="*/ 739 h 1478"/>
              <a:gd name="T2" fmla="*/ 1477 w 1478"/>
              <a:gd name="T3" fmla="*/ 739 h 1478"/>
              <a:gd name="T4" fmla="*/ 738 w 1478"/>
              <a:gd name="T5" fmla="*/ 1477 h 1478"/>
              <a:gd name="T6" fmla="*/ 738 w 1478"/>
              <a:gd name="T7" fmla="*/ 1477 h 1478"/>
              <a:gd name="T8" fmla="*/ 0 w 1478"/>
              <a:gd name="T9" fmla="*/ 739 h 1478"/>
              <a:gd name="T10" fmla="*/ 0 w 1478"/>
              <a:gd name="T11" fmla="*/ 739 h 1478"/>
              <a:gd name="T12" fmla="*/ 738 w 1478"/>
              <a:gd name="T13" fmla="*/ 0 h 1478"/>
              <a:gd name="T14" fmla="*/ 738 w 1478"/>
              <a:gd name="T15" fmla="*/ 0 h 1478"/>
              <a:gd name="T16" fmla="*/ 1477 w 1478"/>
              <a:gd name="T17" fmla="*/ 739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8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7"/>
                  <a:pt x="738" y="1477"/>
                </a:cubicBezTo>
                <a:lnTo>
                  <a:pt x="738" y="1477"/>
                </a:lnTo>
                <a:cubicBezTo>
                  <a:pt x="330" y="1477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B6B7D76C-7716-9B89-7942-F3CBD40D4798}"/>
              </a:ext>
            </a:extLst>
          </p:cNvPr>
          <p:cNvSpPr txBox="1"/>
          <p:nvPr/>
        </p:nvSpPr>
        <p:spPr>
          <a:xfrm>
            <a:off x="3119005" y="439575"/>
            <a:ext cx="45878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7" name="TextBox 48">
            <a:extLst>
              <a:ext uri="{FF2B5EF4-FFF2-40B4-BE49-F238E27FC236}">
                <a16:creationId xmlns:a16="http://schemas.microsoft.com/office/drawing/2014/main" id="{3F8E0026-3958-37DC-AAE0-4D13B6B068B6}"/>
              </a:ext>
            </a:extLst>
          </p:cNvPr>
          <p:cNvSpPr txBox="1"/>
          <p:nvPr/>
        </p:nvSpPr>
        <p:spPr>
          <a:xfrm>
            <a:off x="3910786" y="275133"/>
            <a:ext cx="2185214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Resultados y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conclusiones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AF76EAA-1355-872A-1F7A-020CC9C93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697042"/>
              </p:ext>
            </p:extLst>
          </p:nvPr>
        </p:nvGraphicFramePr>
        <p:xfrm>
          <a:off x="327221" y="1403150"/>
          <a:ext cx="6119878" cy="460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4DD8C2F-143F-C345-B069-9EEEC8E83015}"/>
              </a:ext>
            </a:extLst>
          </p:cNvPr>
          <p:cNvSpPr txBox="1"/>
          <p:nvPr/>
        </p:nvSpPr>
        <p:spPr>
          <a:xfrm>
            <a:off x="6956385" y="2591565"/>
            <a:ext cx="4818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LCR para EPTs contenidos en relaves</a:t>
            </a:r>
          </a:p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As Y Cd representan un mayor porcentaje de riesgo potencial a la salud según el indicador LCR.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El Pb y Cr representan el menor porcentaje de riesgo potencial a la salud según el indicador LCR.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791118B-0A80-96F7-CDAE-7E70DCF8B27B}"/>
              </a:ext>
            </a:extLst>
          </p:cNvPr>
          <p:cNvSpPr txBox="1"/>
          <p:nvPr/>
        </p:nvSpPr>
        <p:spPr>
          <a:xfrm>
            <a:off x="6956385" y="1871577"/>
            <a:ext cx="265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Indicador ERA</a:t>
            </a:r>
          </a:p>
        </p:txBody>
      </p:sp>
    </p:spTree>
    <p:extLst>
      <p:ext uri="{BB962C8B-B14F-4D97-AF65-F5344CB8AC3E}">
        <p14:creationId xmlns:p14="http://schemas.microsoft.com/office/powerpoint/2010/main" val="148377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>
            <a:extLst>
              <a:ext uri="{FF2B5EF4-FFF2-40B4-BE49-F238E27FC236}">
                <a16:creationId xmlns:a16="http://schemas.microsoft.com/office/drawing/2014/main" id="{96393B69-D397-5F47-9A54-02E684DFF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596" y="3976822"/>
            <a:ext cx="1357063" cy="1258225"/>
          </a:xfrm>
          <a:custGeom>
            <a:avLst/>
            <a:gdLst>
              <a:gd name="T0" fmla="*/ 0 w 3815"/>
              <a:gd name="T1" fmla="*/ 0 h 3538"/>
              <a:gd name="T2" fmla="*/ 3814 w 3815"/>
              <a:gd name="T3" fmla="*/ 0 h 3538"/>
              <a:gd name="T4" fmla="*/ 3814 w 3815"/>
              <a:gd name="T5" fmla="*/ 3537 h 3538"/>
              <a:gd name="T6" fmla="*/ 0 w 3815"/>
              <a:gd name="T7" fmla="*/ 3537 h 3538"/>
              <a:gd name="T8" fmla="*/ 0 w 3815"/>
              <a:gd name="T9" fmla="*/ 0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5" h="3538">
                <a:moveTo>
                  <a:pt x="0" y="0"/>
                </a:moveTo>
                <a:lnTo>
                  <a:pt x="3814" y="0"/>
                </a:lnTo>
                <a:lnTo>
                  <a:pt x="3814" y="3537"/>
                </a:lnTo>
                <a:lnTo>
                  <a:pt x="0" y="3537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986C091-C4E0-0940-B1FF-DA97CED09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658" y="3972117"/>
            <a:ext cx="6451351" cy="1069962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38B5D7D-61E1-A240-AAEA-6992FAE21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60" y="3973685"/>
            <a:ext cx="523999" cy="1258225"/>
          </a:xfrm>
          <a:custGeom>
            <a:avLst/>
            <a:gdLst>
              <a:gd name="T0" fmla="*/ 0 w 1473"/>
              <a:gd name="T1" fmla="*/ 3537 h 3538"/>
              <a:gd name="T2" fmla="*/ 0 w 1473"/>
              <a:gd name="T3" fmla="*/ 0 h 3538"/>
              <a:gd name="T4" fmla="*/ 1472 w 1473"/>
              <a:gd name="T5" fmla="*/ 0 h 3538"/>
              <a:gd name="T6" fmla="*/ 1472 w 1473"/>
              <a:gd name="T7" fmla="*/ 3007 h 3538"/>
              <a:gd name="T8" fmla="*/ 0 w 1473"/>
              <a:gd name="T9" fmla="*/ 3537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3538">
                <a:moveTo>
                  <a:pt x="0" y="3537"/>
                </a:moveTo>
                <a:lnTo>
                  <a:pt x="0" y="0"/>
                </a:lnTo>
                <a:lnTo>
                  <a:pt x="1472" y="0"/>
                </a:lnTo>
                <a:lnTo>
                  <a:pt x="1472" y="3007"/>
                </a:lnTo>
                <a:lnTo>
                  <a:pt x="0" y="3537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5C11E431-98E6-FA41-90F4-0E9FB21A0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393" y="4139983"/>
            <a:ext cx="933471" cy="933471"/>
          </a:xfrm>
          <a:custGeom>
            <a:avLst/>
            <a:gdLst>
              <a:gd name="T0" fmla="*/ 1312 w 2625"/>
              <a:gd name="T1" fmla="*/ 2334 h 2625"/>
              <a:gd name="T2" fmla="*/ 1312 w 2625"/>
              <a:gd name="T3" fmla="*/ 2334 h 2625"/>
              <a:gd name="T4" fmla="*/ 289 w 2625"/>
              <a:gd name="T5" fmla="*/ 1312 h 2625"/>
              <a:gd name="T6" fmla="*/ 289 w 2625"/>
              <a:gd name="T7" fmla="*/ 1312 h 2625"/>
              <a:gd name="T8" fmla="*/ 1312 w 2625"/>
              <a:gd name="T9" fmla="*/ 289 h 2625"/>
              <a:gd name="T10" fmla="*/ 1312 w 2625"/>
              <a:gd name="T11" fmla="*/ 289 h 2625"/>
              <a:gd name="T12" fmla="*/ 2334 w 2625"/>
              <a:gd name="T13" fmla="*/ 1312 h 2625"/>
              <a:gd name="T14" fmla="*/ 2334 w 2625"/>
              <a:gd name="T15" fmla="*/ 1312 h 2625"/>
              <a:gd name="T16" fmla="*/ 1312 w 2625"/>
              <a:gd name="T17" fmla="*/ 2334 h 2625"/>
              <a:gd name="T18" fmla="*/ 1312 w 2625"/>
              <a:gd name="T19" fmla="*/ 0 h 2625"/>
              <a:gd name="T20" fmla="*/ 1312 w 2625"/>
              <a:gd name="T21" fmla="*/ 0 h 2625"/>
              <a:gd name="T22" fmla="*/ 0 w 2625"/>
              <a:gd name="T23" fmla="*/ 1312 h 2625"/>
              <a:gd name="T24" fmla="*/ 0 w 2625"/>
              <a:gd name="T25" fmla="*/ 1312 h 2625"/>
              <a:gd name="T26" fmla="*/ 1312 w 2625"/>
              <a:gd name="T27" fmla="*/ 2624 h 2625"/>
              <a:gd name="T28" fmla="*/ 1312 w 2625"/>
              <a:gd name="T29" fmla="*/ 2624 h 2625"/>
              <a:gd name="T30" fmla="*/ 2624 w 2625"/>
              <a:gd name="T31" fmla="*/ 1312 h 2625"/>
              <a:gd name="T32" fmla="*/ 2624 w 2625"/>
              <a:gd name="T33" fmla="*/ 1312 h 2625"/>
              <a:gd name="T34" fmla="*/ 1312 w 2625"/>
              <a:gd name="T35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25" h="2625">
                <a:moveTo>
                  <a:pt x="1312" y="2334"/>
                </a:moveTo>
                <a:lnTo>
                  <a:pt x="1312" y="2334"/>
                </a:lnTo>
                <a:cubicBezTo>
                  <a:pt x="747" y="2334"/>
                  <a:pt x="289" y="1877"/>
                  <a:pt x="289" y="1312"/>
                </a:cubicBezTo>
                <a:lnTo>
                  <a:pt x="289" y="1312"/>
                </a:lnTo>
                <a:cubicBezTo>
                  <a:pt x="289" y="747"/>
                  <a:pt x="747" y="289"/>
                  <a:pt x="1312" y="289"/>
                </a:cubicBezTo>
                <a:lnTo>
                  <a:pt x="1312" y="289"/>
                </a:lnTo>
                <a:cubicBezTo>
                  <a:pt x="1877" y="289"/>
                  <a:pt x="2334" y="747"/>
                  <a:pt x="2334" y="1312"/>
                </a:cubicBezTo>
                <a:lnTo>
                  <a:pt x="2334" y="1312"/>
                </a:lnTo>
                <a:cubicBezTo>
                  <a:pt x="2334" y="1877"/>
                  <a:pt x="1877" y="2334"/>
                  <a:pt x="1312" y="2334"/>
                </a:cubicBezTo>
                <a:close/>
                <a:moveTo>
                  <a:pt x="1312" y="0"/>
                </a:moveTo>
                <a:lnTo>
                  <a:pt x="1312" y="0"/>
                </a:lnTo>
                <a:cubicBezTo>
                  <a:pt x="588" y="0"/>
                  <a:pt x="0" y="587"/>
                  <a:pt x="0" y="1312"/>
                </a:cubicBezTo>
                <a:lnTo>
                  <a:pt x="0" y="1312"/>
                </a:lnTo>
                <a:cubicBezTo>
                  <a:pt x="0" y="2036"/>
                  <a:pt x="588" y="2624"/>
                  <a:pt x="1312" y="2624"/>
                </a:cubicBezTo>
                <a:lnTo>
                  <a:pt x="1312" y="2624"/>
                </a:lnTo>
                <a:cubicBezTo>
                  <a:pt x="2037" y="2624"/>
                  <a:pt x="2624" y="2036"/>
                  <a:pt x="2624" y="1312"/>
                </a:cubicBezTo>
                <a:lnTo>
                  <a:pt x="2624" y="1312"/>
                </a:lnTo>
                <a:cubicBezTo>
                  <a:pt x="2624" y="587"/>
                  <a:pt x="2037" y="0"/>
                  <a:pt x="131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7F2FAE6C-1925-B94B-9429-FF7B248FB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9453" y="4129003"/>
            <a:ext cx="0" cy="760896"/>
          </a:xfrm>
          <a:prstGeom prst="line">
            <a:avLst/>
          </a:prstGeom>
          <a:noFill/>
          <a:ln w="38100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BBA9EC5B-EA6A-6646-AEDF-C405CBD5D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596" y="2715460"/>
            <a:ext cx="1357063" cy="1258225"/>
          </a:xfrm>
          <a:custGeom>
            <a:avLst/>
            <a:gdLst>
              <a:gd name="T0" fmla="*/ 0 w 3815"/>
              <a:gd name="T1" fmla="*/ 0 h 3536"/>
              <a:gd name="T2" fmla="*/ 3814 w 3815"/>
              <a:gd name="T3" fmla="*/ 0 h 3536"/>
              <a:gd name="T4" fmla="*/ 3814 w 3815"/>
              <a:gd name="T5" fmla="*/ 3535 h 3536"/>
              <a:gd name="T6" fmla="*/ 0 w 3815"/>
              <a:gd name="T7" fmla="*/ 3535 h 3536"/>
              <a:gd name="T8" fmla="*/ 0 w 3815"/>
              <a:gd name="T9" fmla="*/ 0 h 3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5" h="3536">
                <a:moveTo>
                  <a:pt x="0" y="0"/>
                </a:moveTo>
                <a:lnTo>
                  <a:pt x="3814" y="0"/>
                </a:lnTo>
                <a:lnTo>
                  <a:pt x="3814" y="3535"/>
                </a:lnTo>
                <a:lnTo>
                  <a:pt x="0" y="353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416D8589-5B5A-814B-91B3-83E8FF35E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60" y="2715460"/>
            <a:ext cx="523999" cy="1258225"/>
          </a:xfrm>
          <a:custGeom>
            <a:avLst/>
            <a:gdLst>
              <a:gd name="T0" fmla="*/ 0 w 1473"/>
              <a:gd name="T1" fmla="*/ 3535 h 3536"/>
              <a:gd name="T2" fmla="*/ 0 w 1473"/>
              <a:gd name="T3" fmla="*/ 0 h 3536"/>
              <a:gd name="T4" fmla="*/ 1472 w 1473"/>
              <a:gd name="T5" fmla="*/ 529 h 3536"/>
              <a:gd name="T6" fmla="*/ 1472 w 1473"/>
              <a:gd name="T7" fmla="*/ 3535 h 3536"/>
              <a:gd name="T8" fmla="*/ 0 w 1473"/>
              <a:gd name="T9" fmla="*/ 3535 h 3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3536">
                <a:moveTo>
                  <a:pt x="0" y="3535"/>
                </a:moveTo>
                <a:lnTo>
                  <a:pt x="0" y="0"/>
                </a:lnTo>
                <a:lnTo>
                  <a:pt x="1472" y="529"/>
                </a:lnTo>
                <a:lnTo>
                  <a:pt x="1472" y="3535"/>
                </a:lnTo>
                <a:lnTo>
                  <a:pt x="0" y="3535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8CE42860-FC71-064B-9675-1267F5A8B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658" y="2905292"/>
            <a:ext cx="7267969" cy="107153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E9C7D8EC-6650-B442-A86D-3BAADF614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393" y="2878622"/>
            <a:ext cx="933471" cy="933472"/>
          </a:xfrm>
          <a:custGeom>
            <a:avLst/>
            <a:gdLst>
              <a:gd name="T0" fmla="*/ 1312 w 2625"/>
              <a:gd name="T1" fmla="*/ 2334 h 2625"/>
              <a:gd name="T2" fmla="*/ 1312 w 2625"/>
              <a:gd name="T3" fmla="*/ 2334 h 2625"/>
              <a:gd name="T4" fmla="*/ 289 w 2625"/>
              <a:gd name="T5" fmla="*/ 1312 h 2625"/>
              <a:gd name="T6" fmla="*/ 289 w 2625"/>
              <a:gd name="T7" fmla="*/ 1312 h 2625"/>
              <a:gd name="T8" fmla="*/ 1312 w 2625"/>
              <a:gd name="T9" fmla="*/ 290 h 2625"/>
              <a:gd name="T10" fmla="*/ 1312 w 2625"/>
              <a:gd name="T11" fmla="*/ 290 h 2625"/>
              <a:gd name="T12" fmla="*/ 2334 w 2625"/>
              <a:gd name="T13" fmla="*/ 1312 h 2625"/>
              <a:gd name="T14" fmla="*/ 2334 w 2625"/>
              <a:gd name="T15" fmla="*/ 1312 h 2625"/>
              <a:gd name="T16" fmla="*/ 1312 w 2625"/>
              <a:gd name="T17" fmla="*/ 2334 h 2625"/>
              <a:gd name="T18" fmla="*/ 1312 w 2625"/>
              <a:gd name="T19" fmla="*/ 0 h 2625"/>
              <a:gd name="T20" fmla="*/ 1312 w 2625"/>
              <a:gd name="T21" fmla="*/ 0 h 2625"/>
              <a:gd name="T22" fmla="*/ 0 w 2625"/>
              <a:gd name="T23" fmla="*/ 1312 h 2625"/>
              <a:gd name="T24" fmla="*/ 0 w 2625"/>
              <a:gd name="T25" fmla="*/ 1312 h 2625"/>
              <a:gd name="T26" fmla="*/ 1312 w 2625"/>
              <a:gd name="T27" fmla="*/ 2624 h 2625"/>
              <a:gd name="T28" fmla="*/ 1312 w 2625"/>
              <a:gd name="T29" fmla="*/ 2624 h 2625"/>
              <a:gd name="T30" fmla="*/ 2624 w 2625"/>
              <a:gd name="T31" fmla="*/ 1312 h 2625"/>
              <a:gd name="T32" fmla="*/ 2624 w 2625"/>
              <a:gd name="T33" fmla="*/ 1312 h 2625"/>
              <a:gd name="T34" fmla="*/ 1312 w 2625"/>
              <a:gd name="T35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25" h="2625">
                <a:moveTo>
                  <a:pt x="1312" y="2334"/>
                </a:moveTo>
                <a:lnTo>
                  <a:pt x="1312" y="2334"/>
                </a:lnTo>
                <a:cubicBezTo>
                  <a:pt x="747" y="2334"/>
                  <a:pt x="289" y="1877"/>
                  <a:pt x="289" y="1312"/>
                </a:cubicBezTo>
                <a:lnTo>
                  <a:pt x="289" y="1312"/>
                </a:lnTo>
                <a:cubicBezTo>
                  <a:pt x="289" y="747"/>
                  <a:pt x="747" y="290"/>
                  <a:pt x="1312" y="290"/>
                </a:cubicBezTo>
                <a:lnTo>
                  <a:pt x="1312" y="290"/>
                </a:lnTo>
                <a:cubicBezTo>
                  <a:pt x="1877" y="290"/>
                  <a:pt x="2334" y="747"/>
                  <a:pt x="2334" y="1312"/>
                </a:cubicBezTo>
                <a:lnTo>
                  <a:pt x="2334" y="1312"/>
                </a:lnTo>
                <a:cubicBezTo>
                  <a:pt x="2334" y="1877"/>
                  <a:pt x="1877" y="2334"/>
                  <a:pt x="1312" y="2334"/>
                </a:cubicBezTo>
                <a:close/>
                <a:moveTo>
                  <a:pt x="1312" y="0"/>
                </a:moveTo>
                <a:lnTo>
                  <a:pt x="1312" y="0"/>
                </a:lnTo>
                <a:cubicBezTo>
                  <a:pt x="588" y="0"/>
                  <a:pt x="0" y="587"/>
                  <a:pt x="0" y="1312"/>
                </a:cubicBezTo>
                <a:lnTo>
                  <a:pt x="0" y="1312"/>
                </a:lnTo>
                <a:cubicBezTo>
                  <a:pt x="0" y="2036"/>
                  <a:pt x="588" y="2624"/>
                  <a:pt x="1312" y="2624"/>
                </a:cubicBezTo>
                <a:lnTo>
                  <a:pt x="1312" y="2624"/>
                </a:lnTo>
                <a:cubicBezTo>
                  <a:pt x="2037" y="2624"/>
                  <a:pt x="2624" y="2036"/>
                  <a:pt x="2624" y="1312"/>
                </a:cubicBezTo>
                <a:lnTo>
                  <a:pt x="2624" y="1312"/>
                </a:lnTo>
                <a:cubicBezTo>
                  <a:pt x="2624" y="587"/>
                  <a:pt x="2037" y="0"/>
                  <a:pt x="1312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729EF231-6BE9-A342-A52E-34D5A7EF2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2312" y="3062179"/>
            <a:ext cx="0" cy="760896"/>
          </a:xfrm>
          <a:prstGeom prst="line">
            <a:avLst/>
          </a:prstGeom>
          <a:noFill/>
          <a:ln w="38100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9C69F121-0C9C-BB4A-888B-E396AF5FD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596" y="1457236"/>
            <a:ext cx="1357063" cy="1258225"/>
          </a:xfrm>
          <a:custGeom>
            <a:avLst/>
            <a:gdLst>
              <a:gd name="T0" fmla="*/ 0 w 3815"/>
              <a:gd name="T1" fmla="*/ 0 h 3538"/>
              <a:gd name="T2" fmla="*/ 3814 w 3815"/>
              <a:gd name="T3" fmla="*/ 0 h 3538"/>
              <a:gd name="T4" fmla="*/ 3814 w 3815"/>
              <a:gd name="T5" fmla="*/ 3537 h 3538"/>
              <a:gd name="T6" fmla="*/ 0 w 3815"/>
              <a:gd name="T7" fmla="*/ 3537 h 3538"/>
              <a:gd name="T8" fmla="*/ 0 w 3815"/>
              <a:gd name="T9" fmla="*/ 0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5" h="3538">
                <a:moveTo>
                  <a:pt x="0" y="0"/>
                </a:moveTo>
                <a:lnTo>
                  <a:pt x="3814" y="0"/>
                </a:lnTo>
                <a:lnTo>
                  <a:pt x="3814" y="3537"/>
                </a:lnTo>
                <a:lnTo>
                  <a:pt x="0" y="3537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CC3C40FD-EE21-CB4A-BC70-08D244C79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60" y="1457236"/>
            <a:ext cx="523999" cy="1446488"/>
          </a:xfrm>
          <a:custGeom>
            <a:avLst/>
            <a:gdLst>
              <a:gd name="T0" fmla="*/ 0 w 1473"/>
              <a:gd name="T1" fmla="*/ 3537 h 4067"/>
              <a:gd name="T2" fmla="*/ 0 w 1473"/>
              <a:gd name="T3" fmla="*/ 0 h 4067"/>
              <a:gd name="T4" fmla="*/ 1472 w 1473"/>
              <a:gd name="T5" fmla="*/ 1059 h 4067"/>
              <a:gd name="T6" fmla="*/ 1472 w 1473"/>
              <a:gd name="T7" fmla="*/ 4066 h 4067"/>
              <a:gd name="T8" fmla="*/ 0 w 1473"/>
              <a:gd name="T9" fmla="*/ 3537 h 4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4067">
                <a:moveTo>
                  <a:pt x="0" y="3537"/>
                </a:moveTo>
                <a:lnTo>
                  <a:pt x="0" y="0"/>
                </a:lnTo>
                <a:lnTo>
                  <a:pt x="1472" y="1059"/>
                </a:lnTo>
                <a:lnTo>
                  <a:pt x="1472" y="4066"/>
                </a:lnTo>
                <a:lnTo>
                  <a:pt x="0" y="3537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23043B53-6EFD-734F-94FC-969BA7DC3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658" y="1835331"/>
            <a:ext cx="6682182" cy="1069962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EEE436BC-C744-7E4E-90C9-D3868F098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393" y="1620397"/>
            <a:ext cx="933471" cy="933472"/>
          </a:xfrm>
          <a:custGeom>
            <a:avLst/>
            <a:gdLst>
              <a:gd name="T0" fmla="*/ 1312 w 2625"/>
              <a:gd name="T1" fmla="*/ 2334 h 2624"/>
              <a:gd name="T2" fmla="*/ 1312 w 2625"/>
              <a:gd name="T3" fmla="*/ 2334 h 2624"/>
              <a:gd name="T4" fmla="*/ 289 w 2625"/>
              <a:gd name="T5" fmla="*/ 1311 h 2624"/>
              <a:gd name="T6" fmla="*/ 289 w 2625"/>
              <a:gd name="T7" fmla="*/ 1311 h 2624"/>
              <a:gd name="T8" fmla="*/ 1312 w 2625"/>
              <a:gd name="T9" fmla="*/ 289 h 2624"/>
              <a:gd name="T10" fmla="*/ 1312 w 2625"/>
              <a:gd name="T11" fmla="*/ 289 h 2624"/>
              <a:gd name="T12" fmla="*/ 2334 w 2625"/>
              <a:gd name="T13" fmla="*/ 1311 h 2624"/>
              <a:gd name="T14" fmla="*/ 2334 w 2625"/>
              <a:gd name="T15" fmla="*/ 1311 h 2624"/>
              <a:gd name="T16" fmla="*/ 1312 w 2625"/>
              <a:gd name="T17" fmla="*/ 2334 h 2624"/>
              <a:gd name="T18" fmla="*/ 1312 w 2625"/>
              <a:gd name="T19" fmla="*/ 0 h 2624"/>
              <a:gd name="T20" fmla="*/ 1312 w 2625"/>
              <a:gd name="T21" fmla="*/ 0 h 2624"/>
              <a:gd name="T22" fmla="*/ 0 w 2625"/>
              <a:gd name="T23" fmla="*/ 1311 h 2624"/>
              <a:gd name="T24" fmla="*/ 0 w 2625"/>
              <a:gd name="T25" fmla="*/ 1311 h 2624"/>
              <a:gd name="T26" fmla="*/ 1312 w 2625"/>
              <a:gd name="T27" fmla="*/ 2623 h 2624"/>
              <a:gd name="T28" fmla="*/ 1312 w 2625"/>
              <a:gd name="T29" fmla="*/ 2623 h 2624"/>
              <a:gd name="T30" fmla="*/ 2624 w 2625"/>
              <a:gd name="T31" fmla="*/ 1311 h 2624"/>
              <a:gd name="T32" fmla="*/ 2624 w 2625"/>
              <a:gd name="T33" fmla="*/ 1311 h 2624"/>
              <a:gd name="T34" fmla="*/ 1312 w 2625"/>
              <a:gd name="T35" fmla="*/ 0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25" h="2624">
                <a:moveTo>
                  <a:pt x="1312" y="2334"/>
                </a:moveTo>
                <a:lnTo>
                  <a:pt x="1312" y="2334"/>
                </a:lnTo>
                <a:cubicBezTo>
                  <a:pt x="747" y="2334"/>
                  <a:pt x="289" y="1876"/>
                  <a:pt x="289" y="1311"/>
                </a:cubicBezTo>
                <a:lnTo>
                  <a:pt x="289" y="1311"/>
                </a:lnTo>
                <a:cubicBezTo>
                  <a:pt x="289" y="747"/>
                  <a:pt x="747" y="289"/>
                  <a:pt x="1312" y="289"/>
                </a:cubicBezTo>
                <a:lnTo>
                  <a:pt x="1312" y="289"/>
                </a:lnTo>
                <a:cubicBezTo>
                  <a:pt x="1877" y="289"/>
                  <a:pt x="2334" y="747"/>
                  <a:pt x="2334" y="1311"/>
                </a:cubicBezTo>
                <a:lnTo>
                  <a:pt x="2334" y="1311"/>
                </a:lnTo>
                <a:cubicBezTo>
                  <a:pt x="2334" y="1876"/>
                  <a:pt x="1877" y="2334"/>
                  <a:pt x="1312" y="2334"/>
                </a:cubicBezTo>
                <a:close/>
                <a:moveTo>
                  <a:pt x="1312" y="0"/>
                </a:moveTo>
                <a:lnTo>
                  <a:pt x="1312" y="0"/>
                </a:lnTo>
                <a:cubicBezTo>
                  <a:pt x="588" y="0"/>
                  <a:pt x="0" y="587"/>
                  <a:pt x="0" y="1311"/>
                </a:cubicBezTo>
                <a:lnTo>
                  <a:pt x="0" y="1311"/>
                </a:lnTo>
                <a:cubicBezTo>
                  <a:pt x="0" y="2036"/>
                  <a:pt x="588" y="2623"/>
                  <a:pt x="1312" y="2623"/>
                </a:cubicBezTo>
                <a:lnTo>
                  <a:pt x="1312" y="2623"/>
                </a:lnTo>
                <a:cubicBezTo>
                  <a:pt x="2037" y="2623"/>
                  <a:pt x="2624" y="2036"/>
                  <a:pt x="2624" y="1311"/>
                </a:cubicBezTo>
                <a:lnTo>
                  <a:pt x="2624" y="1311"/>
                </a:lnTo>
                <a:cubicBezTo>
                  <a:pt x="2624" y="587"/>
                  <a:pt x="2037" y="0"/>
                  <a:pt x="13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D4382752-28DB-1044-8AB0-07075B0F7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992" y="1992217"/>
            <a:ext cx="0" cy="760896"/>
          </a:xfrm>
          <a:prstGeom prst="line">
            <a:avLst/>
          </a:prstGeom>
          <a:noFill/>
          <a:ln w="38100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4E8343-91A9-3C40-93B0-BF03F57931B7}"/>
              </a:ext>
            </a:extLst>
          </p:cNvPr>
          <p:cNvSpPr txBox="1"/>
          <p:nvPr/>
        </p:nvSpPr>
        <p:spPr>
          <a:xfrm>
            <a:off x="8526283" y="2071798"/>
            <a:ext cx="65595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B9E7A5-CAAE-2746-823B-44068CCABBF0}"/>
              </a:ext>
            </a:extLst>
          </p:cNvPr>
          <p:cNvSpPr txBox="1"/>
          <p:nvPr/>
        </p:nvSpPr>
        <p:spPr>
          <a:xfrm>
            <a:off x="9091744" y="3140484"/>
            <a:ext cx="655949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E432E6-3AC5-084E-8451-8281F60A7C5B}"/>
              </a:ext>
            </a:extLst>
          </p:cNvPr>
          <p:cNvSpPr txBox="1"/>
          <p:nvPr/>
        </p:nvSpPr>
        <p:spPr>
          <a:xfrm>
            <a:off x="8263219" y="4207015"/>
            <a:ext cx="655949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2" name="Shape 2554">
            <a:extLst>
              <a:ext uri="{FF2B5EF4-FFF2-40B4-BE49-F238E27FC236}">
                <a16:creationId xmlns:a16="http://schemas.microsoft.com/office/drawing/2014/main" id="{F335A15F-B627-C94E-9AEE-61C3F4B43CFD}"/>
              </a:ext>
            </a:extLst>
          </p:cNvPr>
          <p:cNvSpPr>
            <a:spLocks noChangeAspect="1"/>
          </p:cNvSpPr>
          <p:nvPr/>
        </p:nvSpPr>
        <p:spPr>
          <a:xfrm>
            <a:off x="1796763" y="3164116"/>
            <a:ext cx="398731" cy="36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43" name="Shape 2591">
            <a:extLst>
              <a:ext uri="{FF2B5EF4-FFF2-40B4-BE49-F238E27FC236}">
                <a16:creationId xmlns:a16="http://schemas.microsoft.com/office/drawing/2014/main" id="{14887E8D-D16A-6D48-AB78-D3C2359CA621}"/>
              </a:ext>
            </a:extLst>
          </p:cNvPr>
          <p:cNvSpPr>
            <a:spLocks noChangeAspect="1"/>
          </p:cNvSpPr>
          <p:nvPr/>
        </p:nvSpPr>
        <p:spPr>
          <a:xfrm>
            <a:off x="1796763" y="4407353"/>
            <a:ext cx="398731" cy="39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44" name="Shape 2616">
            <a:extLst>
              <a:ext uri="{FF2B5EF4-FFF2-40B4-BE49-F238E27FC236}">
                <a16:creationId xmlns:a16="http://schemas.microsoft.com/office/drawing/2014/main" id="{18879041-5A6B-5D4D-A0FF-C5DB6FE8A650}"/>
              </a:ext>
            </a:extLst>
          </p:cNvPr>
          <p:cNvSpPr>
            <a:spLocks noChangeAspect="1"/>
          </p:cNvSpPr>
          <p:nvPr/>
        </p:nvSpPr>
        <p:spPr>
          <a:xfrm>
            <a:off x="1796763" y="1905846"/>
            <a:ext cx="398731" cy="362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149243-3986-0F41-96F7-F8A7A3E686B4}"/>
              </a:ext>
            </a:extLst>
          </p:cNvPr>
          <p:cNvSpPr txBox="1"/>
          <p:nvPr/>
        </p:nvSpPr>
        <p:spPr>
          <a:xfrm>
            <a:off x="6578588" y="1827027"/>
            <a:ext cx="96853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Reto 1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BF9C59F-C482-F842-B269-9E4F973BD8F8}"/>
              </a:ext>
            </a:extLst>
          </p:cNvPr>
          <p:cNvSpPr txBox="1">
            <a:spLocks/>
          </p:cNvSpPr>
          <p:nvPr/>
        </p:nvSpPr>
        <p:spPr>
          <a:xfrm>
            <a:off x="3247862" y="2177118"/>
            <a:ext cx="4692634" cy="60991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Controlar la geodisponibilidad de los EPTs As y Cd en los relaves contenidos en la presas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6343C5-6583-DB45-84FB-7330C6DB8827}"/>
              </a:ext>
            </a:extLst>
          </p:cNvPr>
          <p:cNvSpPr txBox="1"/>
          <p:nvPr/>
        </p:nvSpPr>
        <p:spPr>
          <a:xfrm>
            <a:off x="6382644" y="3963812"/>
            <a:ext cx="96853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Reto 3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6C56F0F6-324F-2049-8787-AC1FE06FC02A}"/>
              </a:ext>
            </a:extLst>
          </p:cNvPr>
          <p:cNvSpPr txBox="1">
            <a:spLocks/>
          </p:cNvSpPr>
          <p:nvPr/>
        </p:nvSpPr>
        <p:spPr>
          <a:xfrm>
            <a:off x="3348394" y="4380253"/>
            <a:ext cx="4364317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s-ES_trad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indicador tipo ERA, en este caso el LCR en otras zonas.</a:t>
            </a:r>
            <a:endParaRPr lang="es-ES_tradnl" sz="1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F0C915-6C58-A34A-AEFA-338C2F3A9B1D}"/>
              </a:ext>
            </a:extLst>
          </p:cNvPr>
          <p:cNvSpPr txBox="1"/>
          <p:nvPr/>
        </p:nvSpPr>
        <p:spPr>
          <a:xfrm>
            <a:off x="7167262" y="2897281"/>
            <a:ext cx="96853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Reto 2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657EC64E-33AE-0740-955C-0D3FBF978A9E}"/>
              </a:ext>
            </a:extLst>
          </p:cNvPr>
          <p:cNvSpPr txBox="1">
            <a:spLocks/>
          </p:cNvSpPr>
          <p:nvPr/>
        </p:nvSpPr>
        <p:spPr>
          <a:xfrm>
            <a:off x="3343179" y="3271607"/>
            <a:ext cx="4972598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s-ES_tradnl" sz="18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Incrementar el monitoreo de los EPTs priorizados según el indicador tipo ERA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052C66A-3648-858E-9BB2-05C3B0BF3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497" y="187781"/>
            <a:ext cx="4129693" cy="1103754"/>
          </a:xfrm>
          <a:custGeom>
            <a:avLst/>
            <a:gdLst>
              <a:gd name="T0" fmla="*/ 7619 w 8848"/>
              <a:gd name="T1" fmla="*/ 2353 h 2354"/>
              <a:gd name="T2" fmla="*/ 0 w 8848"/>
              <a:gd name="T3" fmla="*/ 2353 h 2354"/>
              <a:gd name="T4" fmla="*/ 0 w 8848"/>
              <a:gd name="T5" fmla="*/ 0 h 2354"/>
              <a:gd name="T6" fmla="*/ 7619 w 8848"/>
              <a:gd name="T7" fmla="*/ 0 h 2354"/>
              <a:gd name="T8" fmla="*/ 8847 w 8848"/>
              <a:gd name="T9" fmla="*/ 1177 h 2354"/>
              <a:gd name="T10" fmla="*/ 7619 w 8848"/>
              <a:gd name="T11" fmla="*/ 2353 h 2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4">
                <a:moveTo>
                  <a:pt x="7619" y="2353"/>
                </a:moveTo>
                <a:lnTo>
                  <a:pt x="0" y="2353"/>
                </a:lnTo>
                <a:lnTo>
                  <a:pt x="0" y="0"/>
                </a:lnTo>
                <a:lnTo>
                  <a:pt x="7619" y="0"/>
                </a:lnTo>
                <a:lnTo>
                  <a:pt x="8847" y="1177"/>
                </a:lnTo>
                <a:lnTo>
                  <a:pt x="7619" y="235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AD08FF43-AFC6-94A1-A52D-D4B35279F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135" y="299396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92FBE365-AC3A-8084-235D-D95D4EB9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15" y="394476"/>
            <a:ext cx="692431" cy="692431"/>
          </a:xfrm>
          <a:custGeom>
            <a:avLst/>
            <a:gdLst>
              <a:gd name="T0" fmla="*/ 1477 w 1478"/>
              <a:gd name="T1" fmla="*/ 739 h 1478"/>
              <a:gd name="T2" fmla="*/ 1477 w 1478"/>
              <a:gd name="T3" fmla="*/ 739 h 1478"/>
              <a:gd name="T4" fmla="*/ 738 w 1478"/>
              <a:gd name="T5" fmla="*/ 1477 h 1478"/>
              <a:gd name="T6" fmla="*/ 738 w 1478"/>
              <a:gd name="T7" fmla="*/ 1477 h 1478"/>
              <a:gd name="T8" fmla="*/ 0 w 1478"/>
              <a:gd name="T9" fmla="*/ 739 h 1478"/>
              <a:gd name="T10" fmla="*/ 0 w 1478"/>
              <a:gd name="T11" fmla="*/ 739 h 1478"/>
              <a:gd name="T12" fmla="*/ 738 w 1478"/>
              <a:gd name="T13" fmla="*/ 0 h 1478"/>
              <a:gd name="T14" fmla="*/ 738 w 1478"/>
              <a:gd name="T15" fmla="*/ 0 h 1478"/>
              <a:gd name="T16" fmla="*/ 1477 w 1478"/>
              <a:gd name="T17" fmla="*/ 739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8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7"/>
                  <a:pt x="738" y="1477"/>
                </a:cubicBezTo>
                <a:lnTo>
                  <a:pt x="738" y="1477"/>
                </a:lnTo>
                <a:cubicBezTo>
                  <a:pt x="330" y="1477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E6199CF7-E65D-A50B-CF36-2F7FCC9C8027}"/>
              </a:ext>
            </a:extLst>
          </p:cNvPr>
          <p:cNvSpPr txBox="1"/>
          <p:nvPr/>
        </p:nvSpPr>
        <p:spPr>
          <a:xfrm>
            <a:off x="3138241" y="439575"/>
            <a:ext cx="420307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265CFC8C-45C8-9462-DA37-A0CD771E2902}"/>
              </a:ext>
            </a:extLst>
          </p:cNvPr>
          <p:cNvSpPr txBox="1"/>
          <p:nvPr/>
        </p:nvSpPr>
        <p:spPr>
          <a:xfrm>
            <a:off x="3910786" y="275133"/>
            <a:ext cx="2185214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Resultados y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611B08D-2960-5F78-B64C-7E05452D342A}"/>
              </a:ext>
            </a:extLst>
          </p:cNvPr>
          <p:cNvSpPr txBox="1"/>
          <p:nvPr/>
        </p:nvSpPr>
        <p:spPr>
          <a:xfrm>
            <a:off x="3169969" y="981504"/>
            <a:ext cx="6094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Corto plazo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48D3BC2D-1B45-5AC3-9D22-FF4DDB22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596" y="5240347"/>
            <a:ext cx="1357063" cy="1258225"/>
          </a:xfrm>
          <a:custGeom>
            <a:avLst/>
            <a:gdLst>
              <a:gd name="T0" fmla="*/ 0 w 3815"/>
              <a:gd name="T1" fmla="*/ 0 h 3538"/>
              <a:gd name="T2" fmla="*/ 3814 w 3815"/>
              <a:gd name="T3" fmla="*/ 0 h 3538"/>
              <a:gd name="T4" fmla="*/ 3814 w 3815"/>
              <a:gd name="T5" fmla="*/ 3537 h 3538"/>
              <a:gd name="T6" fmla="*/ 0 w 3815"/>
              <a:gd name="T7" fmla="*/ 3537 h 3538"/>
              <a:gd name="T8" fmla="*/ 0 w 3815"/>
              <a:gd name="T9" fmla="*/ 0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5" h="3538">
                <a:moveTo>
                  <a:pt x="0" y="0"/>
                </a:moveTo>
                <a:lnTo>
                  <a:pt x="3814" y="0"/>
                </a:lnTo>
                <a:lnTo>
                  <a:pt x="3814" y="3537"/>
                </a:lnTo>
                <a:lnTo>
                  <a:pt x="0" y="3537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9844535F-EFAD-9639-F2D8-54552C54C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60" y="5053653"/>
            <a:ext cx="523999" cy="1446488"/>
          </a:xfrm>
          <a:custGeom>
            <a:avLst/>
            <a:gdLst>
              <a:gd name="T0" fmla="*/ 0 w 1473"/>
              <a:gd name="T1" fmla="*/ 4066 h 4067"/>
              <a:gd name="T2" fmla="*/ 0 w 1473"/>
              <a:gd name="T3" fmla="*/ 529 h 4067"/>
              <a:gd name="T4" fmla="*/ 1472 w 1473"/>
              <a:gd name="T5" fmla="*/ 0 h 4067"/>
              <a:gd name="T6" fmla="*/ 1472 w 1473"/>
              <a:gd name="T7" fmla="*/ 3007 h 4067"/>
              <a:gd name="T8" fmla="*/ 0 w 1473"/>
              <a:gd name="T9" fmla="*/ 4066 h 4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4067">
                <a:moveTo>
                  <a:pt x="0" y="4066"/>
                </a:moveTo>
                <a:lnTo>
                  <a:pt x="0" y="529"/>
                </a:lnTo>
                <a:lnTo>
                  <a:pt x="1472" y="0"/>
                </a:lnTo>
                <a:lnTo>
                  <a:pt x="1472" y="3007"/>
                </a:lnTo>
                <a:lnTo>
                  <a:pt x="0" y="4066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698A8519-8E5A-95C1-3332-976963DB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659" y="5053653"/>
            <a:ext cx="7057147" cy="1069962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0975A82-F5D4-9C8B-A9A7-C228DA980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393" y="5405077"/>
            <a:ext cx="933471" cy="933471"/>
          </a:xfrm>
          <a:custGeom>
            <a:avLst/>
            <a:gdLst>
              <a:gd name="T0" fmla="*/ 1312 w 2625"/>
              <a:gd name="T1" fmla="*/ 2335 h 2625"/>
              <a:gd name="T2" fmla="*/ 1312 w 2625"/>
              <a:gd name="T3" fmla="*/ 2335 h 2625"/>
              <a:gd name="T4" fmla="*/ 289 w 2625"/>
              <a:gd name="T5" fmla="*/ 1313 h 2625"/>
              <a:gd name="T6" fmla="*/ 289 w 2625"/>
              <a:gd name="T7" fmla="*/ 1313 h 2625"/>
              <a:gd name="T8" fmla="*/ 1312 w 2625"/>
              <a:gd name="T9" fmla="*/ 290 h 2625"/>
              <a:gd name="T10" fmla="*/ 1312 w 2625"/>
              <a:gd name="T11" fmla="*/ 290 h 2625"/>
              <a:gd name="T12" fmla="*/ 2334 w 2625"/>
              <a:gd name="T13" fmla="*/ 1313 h 2625"/>
              <a:gd name="T14" fmla="*/ 2334 w 2625"/>
              <a:gd name="T15" fmla="*/ 1313 h 2625"/>
              <a:gd name="T16" fmla="*/ 1312 w 2625"/>
              <a:gd name="T17" fmla="*/ 2335 h 2625"/>
              <a:gd name="T18" fmla="*/ 1312 w 2625"/>
              <a:gd name="T19" fmla="*/ 0 h 2625"/>
              <a:gd name="T20" fmla="*/ 1312 w 2625"/>
              <a:gd name="T21" fmla="*/ 0 h 2625"/>
              <a:gd name="T22" fmla="*/ 0 w 2625"/>
              <a:gd name="T23" fmla="*/ 1313 h 2625"/>
              <a:gd name="T24" fmla="*/ 0 w 2625"/>
              <a:gd name="T25" fmla="*/ 1313 h 2625"/>
              <a:gd name="T26" fmla="*/ 1312 w 2625"/>
              <a:gd name="T27" fmla="*/ 2624 h 2625"/>
              <a:gd name="T28" fmla="*/ 1312 w 2625"/>
              <a:gd name="T29" fmla="*/ 2624 h 2625"/>
              <a:gd name="T30" fmla="*/ 2624 w 2625"/>
              <a:gd name="T31" fmla="*/ 1313 h 2625"/>
              <a:gd name="T32" fmla="*/ 2624 w 2625"/>
              <a:gd name="T33" fmla="*/ 1313 h 2625"/>
              <a:gd name="T34" fmla="*/ 1312 w 2625"/>
              <a:gd name="T35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25" h="2625">
                <a:moveTo>
                  <a:pt x="1312" y="2335"/>
                </a:moveTo>
                <a:lnTo>
                  <a:pt x="1312" y="2335"/>
                </a:lnTo>
                <a:cubicBezTo>
                  <a:pt x="747" y="2335"/>
                  <a:pt x="289" y="1877"/>
                  <a:pt x="289" y="1313"/>
                </a:cubicBezTo>
                <a:lnTo>
                  <a:pt x="289" y="1313"/>
                </a:lnTo>
                <a:cubicBezTo>
                  <a:pt x="289" y="747"/>
                  <a:pt x="747" y="290"/>
                  <a:pt x="1312" y="290"/>
                </a:cubicBezTo>
                <a:lnTo>
                  <a:pt x="1312" y="290"/>
                </a:lnTo>
                <a:cubicBezTo>
                  <a:pt x="1877" y="290"/>
                  <a:pt x="2334" y="747"/>
                  <a:pt x="2334" y="1313"/>
                </a:cubicBezTo>
                <a:lnTo>
                  <a:pt x="2334" y="1313"/>
                </a:lnTo>
                <a:cubicBezTo>
                  <a:pt x="2334" y="1877"/>
                  <a:pt x="1877" y="2335"/>
                  <a:pt x="1312" y="2335"/>
                </a:cubicBezTo>
                <a:close/>
                <a:moveTo>
                  <a:pt x="1312" y="0"/>
                </a:moveTo>
                <a:lnTo>
                  <a:pt x="1312" y="0"/>
                </a:lnTo>
                <a:cubicBezTo>
                  <a:pt x="588" y="0"/>
                  <a:pt x="0" y="588"/>
                  <a:pt x="0" y="1313"/>
                </a:cubicBezTo>
                <a:lnTo>
                  <a:pt x="0" y="1313"/>
                </a:lnTo>
                <a:cubicBezTo>
                  <a:pt x="0" y="2037"/>
                  <a:pt x="588" y="2624"/>
                  <a:pt x="1312" y="2624"/>
                </a:cubicBezTo>
                <a:lnTo>
                  <a:pt x="1312" y="2624"/>
                </a:lnTo>
                <a:cubicBezTo>
                  <a:pt x="2037" y="2624"/>
                  <a:pt x="2624" y="2037"/>
                  <a:pt x="2624" y="1313"/>
                </a:cubicBezTo>
                <a:lnTo>
                  <a:pt x="2624" y="1313"/>
                </a:lnTo>
                <a:cubicBezTo>
                  <a:pt x="2624" y="588"/>
                  <a:pt x="2037" y="0"/>
                  <a:pt x="1312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8">
            <a:extLst>
              <a:ext uri="{FF2B5EF4-FFF2-40B4-BE49-F238E27FC236}">
                <a16:creationId xmlns:a16="http://schemas.microsoft.com/office/drawing/2014/main" id="{C2E9732F-7D3F-2233-70FA-C8CEE1429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9344" y="5208969"/>
            <a:ext cx="0" cy="760897"/>
          </a:xfrm>
          <a:prstGeom prst="line">
            <a:avLst/>
          </a:prstGeom>
          <a:noFill/>
          <a:ln w="38100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8B8008EE-D6FC-E9C7-2F10-B5B202213A42}"/>
              </a:ext>
            </a:extLst>
          </p:cNvPr>
          <p:cNvSpPr txBox="1"/>
          <p:nvPr/>
        </p:nvSpPr>
        <p:spPr>
          <a:xfrm>
            <a:off x="8879895" y="5292379"/>
            <a:ext cx="655949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3" name="Shape 2525">
            <a:extLst>
              <a:ext uri="{FF2B5EF4-FFF2-40B4-BE49-F238E27FC236}">
                <a16:creationId xmlns:a16="http://schemas.microsoft.com/office/drawing/2014/main" id="{B2ED44D4-19DB-7082-F77D-0D7379826AAF}"/>
              </a:ext>
            </a:extLst>
          </p:cNvPr>
          <p:cNvSpPr>
            <a:spLocks noChangeAspect="1"/>
          </p:cNvSpPr>
          <p:nvPr/>
        </p:nvSpPr>
        <p:spPr>
          <a:xfrm>
            <a:off x="1796763" y="5672447"/>
            <a:ext cx="398731" cy="39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34" name="TextBox 54">
            <a:extLst>
              <a:ext uri="{FF2B5EF4-FFF2-40B4-BE49-F238E27FC236}">
                <a16:creationId xmlns:a16="http://schemas.microsoft.com/office/drawing/2014/main" id="{C281B73E-FCC5-579F-DB7F-F75792619EC8}"/>
              </a:ext>
            </a:extLst>
          </p:cNvPr>
          <p:cNvSpPr txBox="1"/>
          <p:nvPr/>
        </p:nvSpPr>
        <p:spPr>
          <a:xfrm>
            <a:off x="6972729" y="5051733"/>
            <a:ext cx="96853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Reto 4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FAA250F0-E5C9-C9AC-6041-3A65BDFF4B0A}"/>
              </a:ext>
            </a:extLst>
          </p:cNvPr>
          <p:cNvSpPr txBox="1">
            <a:spLocks/>
          </p:cNvSpPr>
          <p:nvPr/>
        </p:nvSpPr>
        <p:spPr>
          <a:xfrm>
            <a:off x="3065209" y="5342953"/>
            <a:ext cx="5332497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s-ES_tradnl" sz="18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Determinar otros indicadores tipo ERA como: ER, RI, HQ.</a:t>
            </a:r>
          </a:p>
        </p:txBody>
      </p:sp>
    </p:spTree>
    <p:extLst>
      <p:ext uri="{BB962C8B-B14F-4D97-AF65-F5344CB8AC3E}">
        <p14:creationId xmlns:p14="http://schemas.microsoft.com/office/powerpoint/2010/main" val="13156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BD0F56A-9BFF-3D7A-5CE6-0DB4A2220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6784"/>
            <a:ext cx="9144000" cy="165576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Julián Esteban López Correa</a:t>
            </a:r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Institución Universitaria Colegio Mayor de Antioquia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9DC1D8-BC2F-07D3-50A8-7AF46EAEC424}"/>
              </a:ext>
            </a:extLst>
          </p:cNvPr>
          <p:cNvSpPr txBox="1"/>
          <p:nvPr/>
        </p:nvSpPr>
        <p:spPr>
          <a:xfrm>
            <a:off x="574876" y="1930536"/>
            <a:ext cx="11042248" cy="193899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Implementación de indicadores de riesgo ambiental (ERA) para residuos peligrosos de la industria minera</a:t>
            </a:r>
            <a:endParaRPr lang="es-ES_trad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0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">
            <a:extLst>
              <a:ext uri="{FF2B5EF4-FFF2-40B4-BE49-F238E27FC236}">
                <a16:creationId xmlns:a16="http://schemas.microsoft.com/office/drawing/2014/main" id="{BEA72161-C6A7-1B48-83A4-95716D60C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596" y="5275081"/>
            <a:ext cx="1357063" cy="1258225"/>
          </a:xfrm>
          <a:custGeom>
            <a:avLst/>
            <a:gdLst>
              <a:gd name="T0" fmla="*/ 0 w 3815"/>
              <a:gd name="T1" fmla="*/ 0 h 3538"/>
              <a:gd name="T2" fmla="*/ 3814 w 3815"/>
              <a:gd name="T3" fmla="*/ 0 h 3538"/>
              <a:gd name="T4" fmla="*/ 3814 w 3815"/>
              <a:gd name="T5" fmla="*/ 3537 h 3538"/>
              <a:gd name="T6" fmla="*/ 0 w 3815"/>
              <a:gd name="T7" fmla="*/ 3537 h 3538"/>
              <a:gd name="T8" fmla="*/ 0 w 3815"/>
              <a:gd name="T9" fmla="*/ 0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5" h="3538">
                <a:moveTo>
                  <a:pt x="0" y="0"/>
                </a:moveTo>
                <a:lnTo>
                  <a:pt x="3814" y="0"/>
                </a:lnTo>
                <a:lnTo>
                  <a:pt x="3814" y="3537"/>
                </a:lnTo>
                <a:lnTo>
                  <a:pt x="0" y="3537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B72A710C-A6B2-A541-B5AA-9B908A8D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60" y="5088387"/>
            <a:ext cx="523999" cy="1446488"/>
          </a:xfrm>
          <a:custGeom>
            <a:avLst/>
            <a:gdLst>
              <a:gd name="T0" fmla="*/ 0 w 1473"/>
              <a:gd name="T1" fmla="*/ 4066 h 4067"/>
              <a:gd name="T2" fmla="*/ 0 w 1473"/>
              <a:gd name="T3" fmla="*/ 529 h 4067"/>
              <a:gd name="T4" fmla="*/ 1472 w 1473"/>
              <a:gd name="T5" fmla="*/ 0 h 4067"/>
              <a:gd name="T6" fmla="*/ 1472 w 1473"/>
              <a:gd name="T7" fmla="*/ 3007 h 4067"/>
              <a:gd name="T8" fmla="*/ 0 w 1473"/>
              <a:gd name="T9" fmla="*/ 4066 h 4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4067">
                <a:moveTo>
                  <a:pt x="0" y="4066"/>
                </a:moveTo>
                <a:lnTo>
                  <a:pt x="0" y="529"/>
                </a:lnTo>
                <a:lnTo>
                  <a:pt x="1472" y="0"/>
                </a:lnTo>
                <a:lnTo>
                  <a:pt x="1472" y="3007"/>
                </a:lnTo>
                <a:lnTo>
                  <a:pt x="0" y="4066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8E93CD3E-C215-494F-B50C-DA52B8077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659" y="5088387"/>
            <a:ext cx="7057147" cy="1069962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CA397FAA-644A-5F4A-927A-98A88CDD9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393" y="5439811"/>
            <a:ext cx="933471" cy="933471"/>
          </a:xfrm>
          <a:custGeom>
            <a:avLst/>
            <a:gdLst>
              <a:gd name="T0" fmla="*/ 1312 w 2625"/>
              <a:gd name="T1" fmla="*/ 2335 h 2625"/>
              <a:gd name="T2" fmla="*/ 1312 w 2625"/>
              <a:gd name="T3" fmla="*/ 2335 h 2625"/>
              <a:gd name="T4" fmla="*/ 289 w 2625"/>
              <a:gd name="T5" fmla="*/ 1313 h 2625"/>
              <a:gd name="T6" fmla="*/ 289 w 2625"/>
              <a:gd name="T7" fmla="*/ 1313 h 2625"/>
              <a:gd name="T8" fmla="*/ 1312 w 2625"/>
              <a:gd name="T9" fmla="*/ 290 h 2625"/>
              <a:gd name="T10" fmla="*/ 1312 w 2625"/>
              <a:gd name="T11" fmla="*/ 290 h 2625"/>
              <a:gd name="T12" fmla="*/ 2334 w 2625"/>
              <a:gd name="T13" fmla="*/ 1313 h 2625"/>
              <a:gd name="T14" fmla="*/ 2334 w 2625"/>
              <a:gd name="T15" fmla="*/ 1313 h 2625"/>
              <a:gd name="T16" fmla="*/ 1312 w 2625"/>
              <a:gd name="T17" fmla="*/ 2335 h 2625"/>
              <a:gd name="T18" fmla="*/ 1312 w 2625"/>
              <a:gd name="T19" fmla="*/ 0 h 2625"/>
              <a:gd name="T20" fmla="*/ 1312 w 2625"/>
              <a:gd name="T21" fmla="*/ 0 h 2625"/>
              <a:gd name="T22" fmla="*/ 0 w 2625"/>
              <a:gd name="T23" fmla="*/ 1313 h 2625"/>
              <a:gd name="T24" fmla="*/ 0 w 2625"/>
              <a:gd name="T25" fmla="*/ 1313 h 2625"/>
              <a:gd name="T26" fmla="*/ 1312 w 2625"/>
              <a:gd name="T27" fmla="*/ 2624 h 2625"/>
              <a:gd name="T28" fmla="*/ 1312 w 2625"/>
              <a:gd name="T29" fmla="*/ 2624 h 2625"/>
              <a:gd name="T30" fmla="*/ 2624 w 2625"/>
              <a:gd name="T31" fmla="*/ 1313 h 2625"/>
              <a:gd name="T32" fmla="*/ 2624 w 2625"/>
              <a:gd name="T33" fmla="*/ 1313 h 2625"/>
              <a:gd name="T34" fmla="*/ 1312 w 2625"/>
              <a:gd name="T35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25" h="2625">
                <a:moveTo>
                  <a:pt x="1312" y="2335"/>
                </a:moveTo>
                <a:lnTo>
                  <a:pt x="1312" y="2335"/>
                </a:lnTo>
                <a:cubicBezTo>
                  <a:pt x="747" y="2335"/>
                  <a:pt x="289" y="1877"/>
                  <a:pt x="289" y="1313"/>
                </a:cubicBezTo>
                <a:lnTo>
                  <a:pt x="289" y="1313"/>
                </a:lnTo>
                <a:cubicBezTo>
                  <a:pt x="289" y="747"/>
                  <a:pt x="747" y="290"/>
                  <a:pt x="1312" y="290"/>
                </a:cubicBezTo>
                <a:lnTo>
                  <a:pt x="1312" y="290"/>
                </a:lnTo>
                <a:cubicBezTo>
                  <a:pt x="1877" y="290"/>
                  <a:pt x="2334" y="747"/>
                  <a:pt x="2334" y="1313"/>
                </a:cubicBezTo>
                <a:lnTo>
                  <a:pt x="2334" y="1313"/>
                </a:lnTo>
                <a:cubicBezTo>
                  <a:pt x="2334" y="1877"/>
                  <a:pt x="1877" y="2335"/>
                  <a:pt x="1312" y="2335"/>
                </a:cubicBezTo>
                <a:close/>
                <a:moveTo>
                  <a:pt x="1312" y="0"/>
                </a:moveTo>
                <a:lnTo>
                  <a:pt x="1312" y="0"/>
                </a:lnTo>
                <a:cubicBezTo>
                  <a:pt x="588" y="0"/>
                  <a:pt x="0" y="588"/>
                  <a:pt x="0" y="1313"/>
                </a:cubicBezTo>
                <a:lnTo>
                  <a:pt x="0" y="1313"/>
                </a:lnTo>
                <a:cubicBezTo>
                  <a:pt x="0" y="2037"/>
                  <a:pt x="588" y="2624"/>
                  <a:pt x="1312" y="2624"/>
                </a:cubicBezTo>
                <a:lnTo>
                  <a:pt x="1312" y="2624"/>
                </a:lnTo>
                <a:cubicBezTo>
                  <a:pt x="2037" y="2624"/>
                  <a:pt x="2624" y="2037"/>
                  <a:pt x="2624" y="1313"/>
                </a:cubicBezTo>
                <a:lnTo>
                  <a:pt x="2624" y="1313"/>
                </a:lnTo>
                <a:cubicBezTo>
                  <a:pt x="2624" y="588"/>
                  <a:pt x="2037" y="0"/>
                  <a:pt x="1312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61D22A9E-1BB7-A840-88E5-2D55E466C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9344" y="5243703"/>
            <a:ext cx="0" cy="760897"/>
          </a:xfrm>
          <a:prstGeom prst="line">
            <a:avLst/>
          </a:prstGeom>
          <a:noFill/>
          <a:ln w="38100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6393B69-D397-5F47-9A54-02E684DFF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596" y="4023131"/>
            <a:ext cx="1357063" cy="1258225"/>
          </a:xfrm>
          <a:custGeom>
            <a:avLst/>
            <a:gdLst>
              <a:gd name="T0" fmla="*/ 0 w 3815"/>
              <a:gd name="T1" fmla="*/ 0 h 3538"/>
              <a:gd name="T2" fmla="*/ 3814 w 3815"/>
              <a:gd name="T3" fmla="*/ 0 h 3538"/>
              <a:gd name="T4" fmla="*/ 3814 w 3815"/>
              <a:gd name="T5" fmla="*/ 3537 h 3538"/>
              <a:gd name="T6" fmla="*/ 0 w 3815"/>
              <a:gd name="T7" fmla="*/ 3537 h 3538"/>
              <a:gd name="T8" fmla="*/ 0 w 3815"/>
              <a:gd name="T9" fmla="*/ 0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5" h="3538">
                <a:moveTo>
                  <a:pt x="0" y="0"/>
                </a:moveTo>
                <a:lnTo>
                  <a:pt x="3814" y="0"/>
                </a:lnTo>
                <a:lnTo>
                  <a:pt x="3814" y="3537"/>
                </a:lnTo>
                <a:lnTo>
                  <a:pt x="0" y="3537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986C091-C4E0-0940-B1FF-DA97CED09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658" y="4018426"/>
            <a:ext cx="6451351" cy="1069962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38B5D7D-61E1-A240-AAEA-6992FAE21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60" y="4019994"/>
            <a:ext cx="523999" cy="1258225"/>
          </a:xfrm>
          <a:custGeom>
            <a:avLst/>
            <a:gdLst>
              <a:gd name="T0" fmla="*/ 0 w 1473"/>
              <a:gd name="T1" fmla="*/ 3537 h 3538"/>
              <a:gd name="T2" fmla="*/ 0 w 1473"/>
              <a:gd name="T3" fmla="*/ 0 h 3538"/>
              <a:gd name="T4" fmla="*/ 1472 w 1473"/>
              <a:gd name="T5" fmla="*/ 0 h 3538"/>
              <a:gd name="T6" fmla="*/ 1472 w 1473"/>
              <a:gd name="T7" fmla="*/ 3007 h 3538"/>
              <a:gd name="T8" fmla="*/ 0 w 1473"/>
              <a:gd name="T9" fmla="*/ 3537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3538">
                <a:moveTo>
                  <a:pt x="0" y="3537"/>
                </a:moveTo>
                <a:lnTo>
                  <a:pt x="0" y="0"/>
                </a:lnTo>
                <a:lnTo>
                  <a:pt x="1472" y="0"/>
                </a:lnTo>
                <a:lnTo>
                  <a:pt x="1472" y="3007"/>
                </a:lnTo>
                <a:lnTo>
                  <a:pt x="0" y="3537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5C11E431-98E6-FA41-90F4-0E9FB21A0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393" y="4186292"/>
            <a:ext cx="933471" cy="933471"/>
          </a:xfrm>
          <a:custGeom>
            <a:avLst/>
            <a:gdLst>
              <a:gd name="T0" fmla="*/ 1312 w 2625"/>
              <a:gd name="T1" fmla="*/ 2334 h 2625"/>
              <a:gd name="T2" fmla="*/ 1312 w 2625"/>
              <a:gd name="T3" fmla="*/ 2334 h 2625"/>
              <a:gd name="T4" fmla="*/ 289 w 2625"/>
              <a:gd name="T5" fmla="*/ 1312 h 2625"/>
              <a:gd name="T6" fmla="*/ 289 w 2625"/>
              <a:gd name="T7" fmla="*/ 1312 h 2625"/>
              <a:gd name="T8" fmla="*/ 1312 w 2625"/>
              <a:gd name="T9" fmla="*/ 289 h 2625"/>
              <a:gd name="T10" fmla="*/ 1312 w 2625"/>
              <a:gd name="T11" fmla="*/ 289 h 2625"/>
              <a:gd name="T12" fmla="*/ 2334 w 2625"/>
              <a:gd name="T13" fmla="*/ 1312 h 2625"/>
              <a:gd name="T14" fmla="*/ 2334 w 2625"/>
              <a:gd name="T15" fmla="*/ 1312 h 2625"/>
              <a:gd name="T16" fmla="*/ 1312 w 2625"/>
              <a:gd name="T17" fmla="*/ 2334 h 2625"/>
              <a:gd name="T18" fmla="*/ 1312 w 2625"/>
              <a:gd name="T19" fmla="*/ 0 h 2625"/>
              <a:gd name="T20" fmla="*/ 1312 w 2625"/>
              <a:gd name="T21" fmla="*/ 0 h 2625"/>
              <a:gd name="T22" fmla="*/ 0 w 2625"/>
              <a:gd name="T23" fmla="*/ 1312 h 2625"/>
              <a:gd name="T24" fmla="*/ 0 w 2625"/>
              <a:gd name="T25" fmla="*/ 1312 h 2625"/>
              <a:gd name="T26" fmla="*/ 1312 w 2625"/>
              <a:gd name="T27" fmla="*/ 2624 h 2625"/>
              <a:gd name="T28" fmla="*/ 1312 w 2625"/>
              <a:gd name="T29" fmla="*/ 2624 h 2625"/>
              <a:gd name="T30" fmla="*/ 2624 w 2625"/>
              <a:gd name="T31" fmla="*/ 1312 h 2625"/>
              <a:gd name="T32" fmla="*/ 2624 w 2625"/>
              <a:gd name="T33" fmla="*/ 1312 h 2625"/>
              <a:gd name="T34" fmla="*/ 1312 w 2625"/>
              <a:gd name="T35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25" h="2625">
                <a:moveTo>
                  <a:pt x="1312" y="2334"/>
                </a:moveTo>
                <a:lnTo>
                  <a:pt x="1312" y="2334"/>
                </a:lnTo>
                <a:cubicBezTo>
                  <a:pt x="747" y="2334"/>
                  <a:pt x="289" y="1877"/>
                  <a:pt x="289" y="1312"/>
                </a:cubicBezTo>
                <a:lnTo>
                  <a:pt x="289" y="1312"/>
                </a:lnTo>
                <a:cubicBezTo>
                  <a:pt x="289" y="747"/>
                  <a:pt x="747" y="289"/>
                  <a:pt x="1312" y="289"/>
                </a:cubicBezTo>
                <a:lnTo>
                  <a:pt x="1312" y="289"/>
                </a:lnTo>
                <a:cubicBezTo>
                  <a:pt x="1877" y="289"/>
                  <a:pt x="2334" y="747"/>
                  <a:pt x="2334" y="1312"/>
                </a:cubicBezTo>
                <a:lnTo>
                  <a:pt x="2334" y="1312"/>
                </a:lnTo>
                <a:cubicBezTo>
                  <a:pt x="2334" y="1877"/>
                  <a:pt x="1877" y="2334"/>
                  <a:pt x="1312" y="2334"/>
                </a:cubicBezTo>
                <a:close/>
                <a:moveTo>
                  <a:pt x="1312" y="0"/>
                </a:moveTo>
                <a:lnTo>
                  <a:pt x="1312" y="0"/>
                </a:lnTo>
                <a:cubicBezTo>
                  <a:pt x="588" y="0"/>
                  <a:pt x="0" y="587"/>
                  <a:pt x="0" y="1312"/>
                </a:cubicBezTo>
                <a:lnTo>
                  <a:pt x="0" y="1312"/>
                </a:lnTo>
                <a:cubicBezTo>
                  <a:pt x="0" y="2036"/>
                  <a:pt x="588" y="2624"/>
                  <a:pt x="1312" y="2624"/>
                </a:cubicBezTo>
                <a:lnTo>
                  <a:pt x="1312" y="2624"/>
                </a:lnTo>
                <a:cubicBezTo>
                  <a:pt x="2037" y="2624"/>
                  <a:pt x="2624" y="2036"/>
                  <a:pt x="2624" y="1312"/>
                </a:cubicBezTo>
                <a:lnTo>
                  <a:pt x="2624" y="1312"/>
                </a:lnTo>
                <a:cubicBezTo>
                  <a:pt x="2624" y="587"/>
                  <a:pt x="2037" y="0"/>
                  <a:pt x="131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7F2FAE6C-1925-B94B-9429-FF7B248FB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9453" y="4175312"/>
            <a:ext cx="0" cy="760896"/>
          </a:xfrm>
          <a:prstGeom prst="line">
            <a:avLst/>
          </a:prstGeom>
          <a:noFill/>
          <a:ln w="38100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BBA9EC5B-EA6A-6646-AEDF-C405CBD5D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596" y="2761769"/>
            <a:ext cx="1357063" cy="1258225"/>
          </a:xfrm>
          <a:custGeom>
            <a:avLst/>
            <a:gdLst>
              <a:gd name="T0" fmla="*/ 0 w 3815"/>
              <a:gd name="T1" fmla="*/ 0 h 3536"/>
              <a:gd name="T2" fmla="*/ 3814 w 3815"/>
              <a:gd name="T3" fmla="*/ 0 h 3536"/>
              <a:gd name="T4" fmla="*/ 3814 w 3815"/>
              <a:gd name="T5" fmla="*/ 3535 h 3536"/>
              <a:gd name="T6" fmla="*/ 0 w 3815"/>
              <a:gd name="T7" fmla="*/ 3535 h 3536"/>
              <a:gd name="T8" fmla="*/ 0 w 3815"/>
              <a:gd name="T9" fmla="*/ 0 h 3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5" h="3536">
                <a:moveTo>
                  <a:pt x="0" y="0"/>
                </a:moveTo>
                <a:lnTo>
                  <a:pt x="3814" y="0"/>
                </a:lnTo>
                <a:lnTo>
                  <a:pt x="3814" y="3535"/>
                </a:lnTo>
                <a:lnTo>
                  <a:pt x="0" y="353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416D8589-5B5A-814B-91B3-83E8FF35E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60" y="2761769"/>
            <a:ext cx="523999" cy="1258225"/>
          </a:xfrm>
          <a:custGeom>
            <a:avLst/>
            <a:gdLst>
              <a:gd name="T0" fmla="*/ 0 w 1473"/>
              <a:gd name="T1" fmla="*/ 3535 h 3536"/>
              <a:gd name="T2" fmla="*/ 0 w 1473"/>
              <a:gd name="T3" fmla="*/ 0 h 3536"/>
              <a:gd name="T4" fmla="*/ 1472 w 1473"/>
              <a:gd name="T5" fmla="*/ 529 h 3536"/>
              <a:gd name="T6" fmla="*/ 1472 w 1473"/>
              <a:gd name="T7" fmla="*/ 3535 h 3536"/>
              <a:gd name="T8" fmla="*/ 0 w 1473"/>
              <a:gd name="T9" fmla="*/ 3535 h 3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3536">
                <a:moveTo>
                  <a:pt x="0" y="3535"/>
                </a:moveTo>
                <a:lnTo>
                  <a:pt x="0" y="0"/>
                </a:lnTo>
                <a:lnTo>
                  <a:pt x="1472" y="529"/>
                </a:lnTo>
                <a:lnTo>
                  <a:pt x="1472" y="3535"/>
                </a:lnTo>
                <a:lnTo>
                  <a:pt x="0" y="3535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8CE42860-FC71-064B-9675-1267F5A8B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658" y="2951601"/>
            <a:ext cx="7267969" cy="107153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E9C7D8EC-6650-B442-A86D-3BAADF614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393" y="2924931"/>
            <a:ext cx="933471" cy="933472"/>
          </a:xfrm>
          <a:custGeom>
            <a:avLst/>
            <a:gdLst>
              <a:gd name="T0" fmla="*/ 1312 w 2625"/>
              <a:gd name="T1" fmla="*/ 2334 h 2625"/>
              <a:gd name="T2" fmla="*/ 1312 w 2625"/>
              <a:gd name="T3" fmla="*/ 2334 h 2625"/>
              <a:gd name="T4" fmla="*/ 289 w 2625"/>
              <a:gd name="T5" fmla="*/ 1312 h 2625"/>
              <a:gd name="T6" fmla="*/ 289 w 2625"/>
              <a:gd name="T7" fmla="*/ 1312 h 2625"/>
              <a:gd name="T8" fmla="*/ 1312 w 2625"/>
              <a:gd name="T9" fmla="*/ 290 h 2625"/>
              <a:gd name="T10" fmla="*/ 1312 w 2625"/>
              <a:gd name="T11" fmla="*/ 290 h 2625"/>
              <a:gd name="T12" fmla="*/ 2334 w 2625"/>
              <a:gd name="T13" fmla="*/ 1312 h 2625"/>
              <a:gd name="T14" fmla="*/ 2334 w 2625"/>
              <a:gd name="T15" fmla="*/ 1312 h 2625"/>
              <a:gd name="T16" fmla="*/ 1312 w 2625"/>
              <a:gd name="T17" fmla="*/ 2334 h 2625"/>
              <a:gd name="T18" fmla="*/ 1312 w 2625"/>
              <a:gd name="T19" fmla="*/ 0 h 2625"/>
              <a:gd name="T20" fmla="*/ 1312 w 2625"/>
              <a:gd name="T21" fmla="*/ 0 h 2625"/>
              <a:gd name="T22" fmla="*/ 0 w 2625"/>
              <a:gd name="T23" fmla="*/ 1312 h 2625"/>
              <a:gd name="T24" fmla="*/ 0 w 2625"/>
              <a:gd name="T25" fmla="*/ 1312 h 2625"/>
              <a:gd name="T26" fmla="*/ 1312 w 2625"/>
              <a:gd name="T27" fmla="*/ 2624 h 2625"/>
              <a:gd name="T28" fmla="*/ 1312 w 2625"/>
              <a:gd name="T29" fmla="*/ 2624 h 2625"/>
              <a:gd name="T30" fmla="*/ 2624 w 2625"/>
              <a:gd name="T31" fmla="*/ 1312 h 2625"/>
              <a:gd name="T32" fmla="*/ 2624 w 2625"/>
              <a:gd name="T33" fmla="*/ 1312 h 2625"/>
              <a:gd name="T34" fmla="*/ 1312 w 2625"/>
              <a:gd name="T35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25" h="2625">
                <a:moveTo>
                  <a:pt x="1312" y="2334"/>
                </a:moveTo>
                <a:lnTo>
                  <a:pt x="1312" y="2334"/>
                </a:lnTo>
                <a:cubicBezTo>
                  <a:pt x="747" y="2334"/>
                  <a:pt x="289" y="1877"/>
                  <a:pt x="289" y="1312"/>
                </a:cubicBezTo>
                <a:lnTo>
                  <a:pt x="289" y="1312"/>
                </a:lnTo>
                <a:cubicBezTo>
                  <a:pt x="289" y="747"/>
                  <a:pt x="747" y="290"/>
                  <a:pt x="1312" y="290"/>
                </a:cubicBezTo>
                <a:lnTo>
                  <a:pt x="1312" y="290"/>
                </a:lnTo>
                <a:cubicBezTo>
                  <a:pt x="1877" y="290"/>
                  <a:pt x="2334" y="747"/>
                  <a:pt x="2334" y="1312"/>
                </a:cubicBezTo>
                <a:lnTo>
                  <a:pt x="2334" y="1312"/>
                </a:lnTo>
                <a:cubicBezTo>
                  <a:pt x="2334" y="1877"/>
                  <a:pt x="1877" y="2334"/>
                  <a:pt x="1312" y="2334"/>
                </a:cubicBezTo>
                <a:close/>
                <a:moveTo>
                  <a:pt x="1312" y="0"/>
                </a:moveTo>
                <a:lnTo>
                  <a:pt x="1312" y="0"/>
                </a:lnTo>
                <a:cubicBezTo>
                  <a:pt x="588" y="0"/>
                  <a:pt x="0" y="587"/>
                  <a:pt x="0" y="1312"/>
                </a:cubicBezTo>
                <a:lnTo>
                  <a:pt x="0" y="1312"/>
                </a:lnTo>
                <a:cubicBezTo>
                  <a:pt x="0" y="2036"/>
                  <a:pt x="588" y="2624"/>
                  <a:pt x="1312" y="2624"/>
                </a:cubicBezTo>
                <a:lnTo>
                  <a:pt x="1312" y="2624"/>
                </a:lnTo>
                <a:cubicBezTo>
                  <a:pt x="2037" y="2624"/>
                  <a:pt x="2624" y="2036"/>
                  <a:pt x="2624" y="1312"/>
                </a:cubicBezTo>
                <a:lnTo>
                  <a:pt x="2624" y="1312"/>
                </a:lnTo>
                <a:cubicBezTo>
                  <a:pt x="2624" y="587"/>
                  <a:pt x="2037" y="0"/>
                  <a:pt x="1312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729EF231-6BE9-A342-A52E-34D5A7EF2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2312" y="3108488"/>
            <a:ext cx="0" cy="760896"/>
          </a:xfrm>
          <a:prstGeom prst="line">
            <a:avLst/>
          </a:prstGeom>
          <a:noFill/>
          <a:ln w="38100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9C69F121-0C9C-BB4A-888B-E396AF5FD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596" y="1503545"/>
            <a:ext cx="1357063" cy="1258225"/>
          </a:xfrm>
          <a:custGeom>
            <a:avLst/>
            <a:gdLst>
              <a:gd name="T0" fmla="*/ 0 w 3815"/>
              <a:gd name="T1" fmla="*/ 0 h 3538"/>
              <a:gd name="T2" fmla="*/ 3814 w 3815"/>
              <a:gd name="T3" fmla="*/ 0 h 3538"/>
              <a:gd name="T4" fmla="*/ 3814 w 3815"/>
              <a:gd name="T5" fmla="*/ 3537 h 3538"/>
              <a:gd name="T6" fmla="*/ 0 w 3815"/>
              <a:gd name="T7" fmla="*/ 3537 h 3538"/>
              <a:gd name="T8" fmla="*/ 0 w 3815"/>
              <a:gd name="T9" fmla="*/ 0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5" h="3538">
                <a:moveTo>
                  <a:pt x="0" y="0"/>
                </a:moveTo>
                <a:lnTo>
                  <a:pt x="3814" y="0"/>
                </a:lnTo>
                <a:lnTo>
                  <a:pt x="3814" y="3537"/>
                </a:lnTo>
                <a:lnTo>
                  <a:pt x="0" y="3537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CC3C40FD-EE21-CB4A-BC70-08D244C79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60" y="1503545"/>
            <a:ext cx="523999" cy="1446488"/>
          </a:xfrm>
          <a:custGeom>
            <a:avLst/>
            <a:gdLst>
              <a:gd name="T0" fmla="*/ 0 w 1473"/>
              <a:gd name="T1" fmla="*/ 3537 h 4067"/>
              <a:gd name="T2" fmla="*/ 0 w 1473"/>
              <a:gd name="T3" fmla="*/ 0 h 4067"/>
              <a:gd name="T4" fmla="*/ 1472 w 1473"/>
              <a:gd name="T5" fmla="*/ 1059 h 4067"/>
              <a:gd name="T6" fmla="*/ 1472 w 1473"/>
              <a:gd name="T7" fmla="*/ 4066 h 4067"/>
              <a:gd name="T8" fmla="*/ 0 w 1473"/>
              <a:gd name="T9" fmla="*/ 3537 h 4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4067">
                <a:moveTo>
                  <a:pt x="0" y="3537"/>
                </a:moveTo>
                <a:lnTo>
                  <a:pt x="0" y="0"/>
                </a:lnTo>
                <a:lnTo>
                  <a:pt x="1472" y="1059"/>
                </a:lnTo>
                <a:lnTo>
                  <a:pt x="1472" y="4066"/>
                </a:lnTo>
                <a:lnTo>
                  <a:pt x="0" y="3537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23043B53-6EFD-734F-94FC-969BA7DC3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658" y="1881640"/>
            <a:ext cx="6682182" cy="1069962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EEE436BC-C744-7E4E-90C9-D3868F098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393" y="1666706"/>
            <a:ext cx="933471" cy="933472"/>
          </a:xfrm>
          <a:custGeom>
            <a:avLst/>
            <a:gdLst>
              <a:gd name="T0" fmla="*/ 1312 w 2625"/>
              <a:gd name="T1" fmla="*/ 2334 h 2624"/>
              <a:gd name="T2" fmla="*/ 1312 w 2625"/>
              <a:gd name="T3" fmla="*/ 2334 h 2624"/>
              <a:gd name="T4" fmla="*/ 289 w 2625"/>
              <a:gd name="T5" fmla="*/ 1311 h 2624"/>
              <a:gd name="T6" fmla="*/ 289 w 2625"/>
              <a:gd name="T7" fmla="*/ 1311 h 2624"/>
              <a:gd name="T8" fmla="*/ 1312 w 2625"/>
              <a:gd name="T9" fmla="*/ 289 h 2624"/>
              <a:gd name="T10" fmla="*/ 1312 w 2625"/>
              <a:gd name="T11" fmla="*/ 289 h 2624"/>
              <a:gd name="T12" fmla="*/ 2334 w 2625"/>
              <a:gd name="T13" fmla="*/ 1311 h 2624"/>
              <a:gd name="T14" fmla="*/ 2334 w 2625"/>
              <a:gd name="T15" fmla="*/ 1311 h 2624"/>
              <a:gd name="T16" fmla="*/ 1312 w 2625"/>
              <a:gd name="T17" fmla="*/ 2334 h 2624"/>
              <a:gd name="T18" fmla="*/ 1312 w 2625"/>
              <a:gd name="T19" fmla="*/ 0 h 2624"/>
              <a:gd name="T20" fmla="*/ 1312 w 2625"/>
              <a:gd name="T21" fmla="*/ 0 h 2624"/>
              <a:gd name="T22" fmla="*/ 0 w 2625"/>
              <a:gd name="T23" fmla="*/ 1311 h 2624"/>
              <a:gd name="T24" fmla="*/ 0 w 2625"/>
              <a:gd name="T25" fmla="*/ 1311 h 2624"/>
              <a:gd name="T26" fmla="*/ 1312 w 2625"/>
              <a:gd name="T27" fmla="*/ 2623 h 2624"/>
              <a:gd name="T28" fmla="*/ 1312 w 2625"/>
              <a:gd name="T29" fmla="*/ 2623 h 2624"/>
              <a:gd name="T30" fmla="*/ 2624 w 2625"/>
              <a:gd name="T31" fmla="*/ 1311 h 2624"/>
              <a:gd name="T32" fmla="*/ 2624 w 2625"/>
              <a:gd name="T33" fmla="*/ 1311 h 2624"/>
              <a:gd name="T34" fmla="*/ 1312 w 2625"/>
              <a:gd name="T35" fmla="*/ 0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25" h="2624">
                <a:moveTo>
                  <a:pt x="1312" y="2334"/>
                </a:moveTo>
                <a:lnTo>
                  <a:pt x="1312" y="2334"/>
                </a:lnTo>
                <a:cubicBezTo>
                  <a:pt x="747" y="2334"/>
                  <a:pt x="289" y="1876"/>
                  <a:pt x="289" y="1311"/>
                </a:cubicBezTo>
                <a:lnTo>
                  <a:pt x="289" y="1311"/>
                </a:lnTo>
                <a:cubicBezTo>
                  <a:pt x="289" y="747"/>
                  <a:pt x="747" y="289"/>
                  <a:pt x="1312" y="289"/>
                </a:cubicBezTo>
                <a:lnTo>
                  <a:pt x="1312" y="289"/>
                </a:lnTo>
                <a:cubicBezTo>
                  <a:pt x="1877" y="289"/>
                  <a:pt x="2334" y="747"/>
                  <a:pt x="2334" y="1311"/>
                </a:cubicBezTo>
                <a:lnTo>
                  <a:pt x="2334" y="1311"/>
                </a:lnTo>
                <a:cubicBezTo>
                  <a:pt x="2334" y="1876"/>
                  <a:pt x="1877" y="2334"/>
                  <a:pt x="1312" y="2334"/>
                </a:cubicBezTo>
                <a:close/>
                <a:moveTo>
                  <a:pt x="1312" y="0"/>
                </a:moveTo>
                <a:lnTo>
                  <a:pt x="1312" y="0"/>
                </a:lnTo>
                <a:cubicBezTo>
                  <a:pt x="588" y="0"/>
                  <a:pt x="0" y="587"/>
                  <a:pt x="0" y="1311"/>
                </a:cubicBezTo>
                <a:lnTo>
                  <a:pt x="0" y="1311"/>
                </a:lnTo>
                <a:cubicBezTo>
                  <a:pt x="0" y="2036"/>
                  <a:pt x="588" y="2623"/>
                  <a:pt x="1312" y="2623"/>
                </a:cubicBezTo>
                <a:lnTo>
                  <a:pt x="1312" y="2623"/>
                </a:lnTo>
                <a:cubicBezTo>
                  <a:pt x="2037" y="2623"/>
                  <a:pt x="2624" y="2036"/>
                  <a:pt x="2624" y="1311"/>
                </a:cubicBezTo>
                <a:lnTo>
                  <a:pt x="2624" y="1311"/>
                </a:lnTo>
                <a:cubicBezTo>
                  <a:pt x="2624" y="587"/>
                  <a:pt x="2037" y="0"/>
                  <a:pt x="13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D4382752-28DB-1044-8AB0-07075B0F7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992" y="2038526"/>
            <a:ext cx="0" cy="760896"/>
          </a:xfrm>
          <a:prstGeom prst="line">
            <a:avLst/>
          </a:prstGeom>
          <a:noFill/>
          <a:ln w="38100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4E8343-91A9-3C40-93B0-BF03F57931B7}"/>
              </a:ext>
            </a:extLst>
          </p:cNvPr>
          <p:cNvSpPr txBox="1"/>
          <p:nvPr/>
        </p:nvSpPr>
        <p:spPr>
          <a:xfrm>
            <a:off x="8526283" y="2118107"/>
            <a:ext cx="65595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B9E7A5-CAAE-2746-823B-44068CCABBF0}"/>
              </a:ext>
            </a:extLst>
          </p:cNvPr>
          <p:cNvSpPr txBox="1"/>
          <p:nvPr/>
        </p:nvSpPr>
        <p:spPr>
          <a:xfrm>
            <a:off x="9091744" y="3186793"/>
            <a:ext cx="655949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E432E6-3AC5-084E-8451-8281F60A7C5B}"/>
              </a:ext>
            </a:extLst>
          </p:cNvPr>
          <p:cNvSpPr txBox="1"/>
          <p:nvPr/>
        </p:nvSpPr>
        <p:spPr>
          <a:xfrm>
            <a:off x="8263219" y="4253324"/>
            <a:ext cx="655949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011CA-F27D-EC4A-903F-99A2D1BE62A1}"/>
              </a:ext>
            </a:extLst>
          </p:cNvPr>
          <p:cNvSpPr txBox="1"/>
          <p:nvPr/>
        </p:nvSpPr>
        <p:spPr>
          <a:xfrm>
            <a:off x="8879895" y="5327113"/>
            <a:ext cx="655949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1" name="Shape 2525">
            <a:extLst>
              <a:ext uri="{FF2B5EF4-FFF2-40B4-BE49-F238E27FC236}">
                <a16:creationId xmlns:a16="http://schemas.microsoft.com/office/drawing/2014/main" id="{F50C55B3-F165-5245-BFCF-649F6044F2A7}"/>
              </a:ext>
            </a:extLst>
          </p:cNvPr>
          <p:cNvSpPr>
            <a:spLocks noChangeAspect="1"/>
          </p:cNvSpPr>
          <p:nvPr/>
        </p:nvSpPr>
        <p:spPr>
          <a:xfrm>
            <a:off x="1796763" y="5707181"/>
            <a:ext cx="398731" cy="39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42" name="Shape 2554">
            <a:extLst>
              <a:ext uri="{FF2B5EF4-FFF2-40B4-BE49-F238E27FC236}">
                <a16:creationId xmlns:a16="http://schemas.microsoft.com/office/drawing/2014/main" id="{F335A15F-B627-C94E-9AEE-61C3F4B43CFD}"/>
              </a:ext>
            </a:extLst>
          </p:cNvPr>
          <p:cNvSpPr>
            <a:spLocks noChangeAspect="1"/>
          </p:cNvSpPr>
          <p:nvPr/>
        </p:nvSpPr>
        <p:spPr>
          <a:xfrm>
            <a:off x="1796763" y="3210425"/>
            <a:ext cx="398731" cy="36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43" name="Shape 2591">
            <a:extLst>
              <a:ext uri="{FF2B5EF4-FFF2-40B4-BE49-F238E27FC236}">
                <a16:creationId xmlns:a16="http://schemas.microsoft.com/office/drawing/2014/main" id="{14887E8D-D16A-6D48-AB78-D3C2359CA621}"/>
              </a:ext>
            </a:extLst>
          </p:cNvPr>
          <p:cNvSpPr>
            <a:spLocks noChangeAspect="1"/>
          </p:cNvSpPr>
          <p:nvPr/>
        </p:nvSpPr>
        <p:spPr>
          <a:xfrm>
            <a:off x="1796763" y="4453662"/>
            <a:ext cx="398731" cy="39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44" name="Shape 2616">
            <a:extLst>
              <a:ext uri="{FF2B5EF4-FFF2-40B4-BE49-F238E27FC236}">
                <a16:creationId xmlns:a16="http://schemas.microsoft.com/office/drawing/2014/main" id="{18879041-5A6B-5D4D-A0FF-C5DB6FE8A650}"/>
              </a:ext>
            </a:extLst>
          </p:cNvPr>
          <p:cNvSpPr>
            <a:spLocks noChangeAspect="1"/>
          </p:cNvSpPr>
          <p:nvPr/>
        </p:nvSpPr>
        <p:spPr>
          <a:xfrm>
            <a:off x="1796763" y="1952155"/>
            <a:ext cx="398731" cy="362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149243-3986-0F41-96F7-F8A7A3E686B4}"/>
              </a:ext>
            </a:extLst>
          </p:cNvPr>
          <p:cNvSpPr txBox="1"/>
          <p:nvPr/>
        </p:nvSpPr>
        <p:spPr>
          <a:xfrm>
            <a:off x="6578588" y="1873336"/>
            <a:ext cx="96853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Reto 1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BF9C59F-C482-F842-B269-9E4F973BD8F8}"/>
              </a:ext>
            </a:extLst>
          </p:cNvPr>
          <p:cNvSpPr txBox="1">
            <a:spLocks/>
          </p:cNvSpPr>
          <p:nvPr/>
        </p:nvSpPr>
        <p:spPr>
          <a:xfrm>
            <a:off x="3884425" y="2304565"/>
            <a:ext cx="3801594" cy="57047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s-ES_tradnl" sz="16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Indicador ERA para otros EPTs como Fe, Cu, Zn, Ni,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6343C5-6583-DB45-84FB-7330C6DB8827}"/>
              </a:ext>
            </a:extLst>
          </p:cNvPr>
          <p:cNvSpPr txBox="1"/>
          <p:nvPr/>
        </p:nvSpPr>
        <p:spPr>
          <a:xfrm>
            <a:off x="6382644" y="4010121"/>
            <a:ext cx="96853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Reto 3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6C56F0F6-324F-2049-8787-AC1FE06FC02A}"/>
              </a:ext>
            </a:extLst>
          </p:cNvPr>
          <p:cNvSpPr txBox="1">
            <a:spLocks/>
          </p:cNvSpPr>
          <p:nvPr/>
        </p:nvSpPr>
        <p:spPr>
          <a:xfrm>
            <a:off x="3183635" y="4441351"/>
            <a:ext cx="4364317" cy="56412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s-ES_tradnl" sz="16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Evaluar indicador ERA en la zona de influencia directa e indirecta – movilidad EPTs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F0C915-6C58-A34A-AEFA-338C2F3A9B1D}"/>
              </a:ext>
            </a:extLst>
          </p:cNvPr>
          <p:cNvSpPr txBox="1"/>
          <p:nvPr/>
        </p:nvSpPr>
        <p:spPr>
          <a:xfrm>
            <a:off x="7167262" y="2943590"/>
            <a:ext cx="96853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Reto 2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657EC64E-33AE-0740-955C-0D3FBF978A9E}"/>
              </a:ext>
            </a:extLst>
          </p:cNvPr>
          <p:cNvSpPr txBox="1">
            <a:spLocks/>
          </p:cNvSpPr>
          <p:nvPr/>
        </p:nvSpPr>
        <p:spPr>
          <a:xfrm>
            <a:off x="3930369" y="3374820"/>
            <a:ext cx="4390623" cy="56412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s-ES_tradnl" sz="16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Evaluar el comportamiento del indicador ERA en el tiempo.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16AF84-E6E5-E045-8005-D35857F834D5}"/>
              </a:ext>
            </a:extLst>
          </p:cNvPr>
          <p:cNvSpPr txBox="1"/>
          <p:nvPr/>
        </p:nvSpPr>
        <p:spPr>
          <a:xfrm>
            <a:off x="6972729" y="5086467"/>
            <a:ext cx="96853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Reto 4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59A8C15F-936E-D643-9FE5-A15E6613B105}"/>
              </a:ext>
            </a:extLst>
          </p:cNvPr>
          <p:cNvSpPr txBox="1">
            <a:spLocks/>
          </p:cNvSpPr>
          <p:nvPr/>
        </p:nvSpPr>
        <p:spPr>
          <a:xfrm>
            <a:off x="3076240" y="5378594"/>
            <a:ext cx="5332497" cy="82811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s-ES_tradnl" sz="16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Desarrollar cartografía que nos ayude a visualizar la zonificación del riesgo según los resultados del indicador ERA.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052C66A-3648-858E-9BB2-05C3B0BF3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497" y="187781"/>
            <a:ext cx="4129693" cy="1103754"/>
          </a:xfrm>
          <a:custGeom>
            <a:avLst/>
            <a:gdLst>
              <a:gd name="T0" fmla="*/ 7619 w 8848"/>
              <a:gd name="T1" fmla="*/ 2353 h 2354"/>
              <a:gd name="T2" fmla="*/ 0 w 8848"/>
              <a:gd name="T3" fmla="*/ 2353 h 2354"/>
              <a:gd name="T4" fmla="*/ 0 w 8848"/>
              <a:gd name="T5" fmla="*/ 0 h 2354"/>
              <a:gd name="T6" fmla="*/ 7619 w 8848"/>
              <a:gd name="T7" fmla="*/ 0 h 2354"/>
              <a:gd name="T8" fmla="*/ 8847 w 8848"/>
              <a:gd name="T9" fmla="*/ 1177 h 2354"/>
              <a:gd name="T10" fmla="*/ 7619 w 8848"/>
              <a:gd name="T11" fmla="*/ 2353 h 2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4">
                <a:moveTo>
                  <a:pt x="7619" y="2353"/>
                </a:moveTo>
                <a:lnTo>
                  <a:pt x="0" y="2353"/>
                </a:lnTo>
                <a:lnTo>
                  <a:pt x="0" y="0"/>
                </a:lnTo>
                <a:lnTo>
                  <a:pt x="7619" y="0"/>
                </a:lnTo>
                <a:lnTo>
                  <a:pt x="8847" y="1177"/>
                </a:lnTo>
                <a:lnTo>
                  <a:pt x="7619" y="235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AD08FF43-AFC6-94A1-A52D-D4B35279F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135" y="299396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92FBE365-AC3A-8084-235D-D95D4EB9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15" y="394476"/>
            <a:ext cx="692431" cy="692431"/>
          </a:xfrm>
          <a:custGeom>
            <a:avLst/>
            <a:gdLst>
              <a:gd name="T0" fmla="*/ 1477 w 1478"/>
              <a:gd name="T1" fmla="*/ 739 h 1478"/>
              <a:gd name="T2" fmla="*/ 1477 w 1478"/>
              <a:gd name="T3" fmla="*/ 739 h 1478"/>
              <a:gd name="T4" fmla="*/ 738 w 1478"/>
              <a:gd name="T5" fmla="*/ 1477 h 1478"/>
              <a:gd name="T6" fmla="*/ 738 w 1478"/>
              <a:gd name="T7" fmla="*/ 1477 h 1478"/>
              <a:gd name="T8" fmla="*/ 0 w 1478"/>
              <a:gd name="T9" fmla="*/ 739 h 1478"/>
              <a:gd name="T10" fmla="*/ 0 w 1478"/>
              <a:gd name="T11" fmla="*/ 739 h 1478"/>
              <a:gd name="T12" fmla="*/ 738 w 1478"/>
              <a:gd name="T13" fmla="*/ 0 h 1478"/>
              <a:gd name="T14" fmla="*/ 738 w 1478"/>
              <a:gd name="T15" fmla="*/ 0 h 1478"/>
              <a:gd name="T16" fmla="*/ 1477 w 1478"/>
              <a:gd name="T17" fmla="*/ 739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8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7"/>
                  <a:pt x="738" y="1477"/>
                </a:cubicBezTo>
                <a:lnTo>
                  <a:pt x="738" y="1477"/>
                </a:lnTo>
                <a:cubicBezTo>
                  <a:pt x="330" y="1477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E6199CF7-E65D-A50B-CF36-2F7FCC9C8027}"/>
              </a:ext>
            </a:extLst>
          </p:cNvPr>
          <p:cNvSpPr txBox="1"/>
          <p:nvPr/>
        </p:nvSpPr>
        <p:spPr>
          <a:xfrm>
            <a:off x="3138241" y="439575"/>
            <a:ext cx="420307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265CFC8C-45C8-9462-DA37-A0CD771E2902}"/>
              </a:ext>
            </a:extLst>
          </p:cNvPr>
          <p:cNvSpPr txBox="1"/>
          <p:nvPr/>
        </p:nvSpPr>
        <p:spPr>
          <a:xfrm>
            <a:off x="3910786" y="275133"/>
            <a:ext cx="2185214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Resultados y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611B08D-2960-5F78-B64C-7E05452D342A}"/>
              </a:ext>
            </a:extLst>
          </p:cNvPr>
          <p:cNvSpPr txBox="1"/>
          <p:nvPr/>
        </p:nvSpPr>
        <p:spPr>
          <a:xfrm>
            <a:off x="3177015" y="1059661"/>
            <a:ext cx="6094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Mediano  y Largo plazo</a:t>
            </a:r>
          </a:p>
        </p:txBody>
      </p:sp>
    </p:spTree>
    <p:extLst>
      <p:ext uri="{BB962C8B-B14F-4D97-AF65-F5344CB8AC3E}">
        <p14:creationId xmlns:p14="http://schemas.microsoft.com/office/powerpoint/2010/main" val="249502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D2E32-1C46-8643-4DB4-3F7526748F07}"/>
              </a:ext>
            </a:extLst>
          </p:cNvPr>
          <p:cNvSpPr txBox="1"/>
          <p:nvPr/>
        </p:nvSpPr>
        <p:spPr>
          <a:xfrm>
            <a:off x="574876" y="1264945"/>
            <a:ext cx="11042248" cy="10772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Implementación de indicadores de riesgo ambiental (ERA) para residuos peligrosos de la industria minera</a:t>
            </a:r>
            <a:endParaRPr lang="es-ES_trad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Sena Logo PNG Vectors Free Download">
            <a:extLst>
              <a:ext uri="{FF2B5EF4-FFF2-40B4-BE49-F238E27FC236}">
                <a16:creationId xmlns:a16="http://schemas.microsoft.com/office/drawing/2014/main" id="{5DF8FF95-3B31-48ED-7710-360A7003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15" y="4021353"/>
            <a:ext cx="1669648" cy="16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iversidad de los Andes – Colombia – Sitio oficial">
            <a:extLst>
              <a:ext uri="{FF2B5EF4-FFF2-40B4-BE49-F238E27FC236}">
                <a16:creationId xmlns:a16="http://schemas.microsoft.com/office/drawing/2014/main" id="{129A8FE9-EA9D-E7EB-FC38-7F564170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864" y="3827098"/>
            <a:ext cx="3588313" cy="205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C6C79E-E148-0ED6-DAE9-DA065940E0A3}"/>
              </a:ext>
            </a:extLst>
          </p:cNvPr>
          <p:cNvSpPr txBox="1"/>
          <p:nvPr/>
        </p:nvSpPr>
        <p:spPr>
          <a:xfrm>
            <a:off x="790550" y="5206341"/>
            <a:ext cx="215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B21CF4-F482-B0D5-DD89-9806952B95ED}"/>
              </a:ext>
            </a:extLst>
          </p:cNvPr>
          <p:cNvSpPr txBox="1"/>
          <p:nvPr/>
        </p:nvSpPr>
        <p:spPr>
          <a:xfrm>
            <a:off x="3789118" y="2611986"/>
            <a:ext cx="4613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Fuentes de financiación del estudio:</a:t>
            </a:r>
          </a:p>
        </p:txBody>
      </p:sp>
      <p:pic>
        <p:nvPicPr>
          <p:cNvPr id="7174" name="Picture 6" descr="No hay ninguna descripción de la foto disponible.">
            <a:extLst>
              <a:ext uri="{FF2B5EF4-FFF2-40B4-BE49-F238E27FC236}">
                <a16:creationId xmlns:a16="http://schemas.microsoft.com/office/drawing/2014/main" id="{763846B5-45FF-CB52-71E8-744A2007E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6"/>
          <a:stretch/>
        </p:blipFill>
        <p:spPr bwMode="auto">
          <a:xfrm>
            <a:off x="5439137" y="4055955"/>
            <a:ext cx="1814749" cy="161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61CF8496-FB7F-8999-7C5B-5C798FD6896E}"/>
                  </a:ext>
                </a:extLst>
              </p14:cNvPr>
              <p14:cNvContentPartPr/>
              <p14:nvPr/>
            </p14:nvContentPartPr>
            <p14:xfrm>
              <a:off x="5902942" y="5514007"/>
              <a:ext cx="219240" cy="3852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61CF8496-FB7F-8999-7C5B-5C798FD689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0302" y="5451007"/>
                <a:ext cx="344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65C37E1-5987-8B3D-D2ED-C4D656E3B1AD}"/>
                  </a:ext>
                </a:extLst>
              </p14:cNvPr>
              <p14:cNvContentPartPr/>
              <p14:nvPr/>
            </p14:nvContentPartPr>
            <p14:xfrm>
              <a:off x="5436923" y="5399332"/>
              <a:ext cx="1366200" cy="30672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65C37E1-5987-8B3D-D2ED-C4D656E3B1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4283" y="5336332"/>
                <a:ext cx="1491840" cy="4323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áfico 8" descr="Fábrica">
            <a:extLst>
              <a:ext uri="{FF2B5EF4-FFF2-40B4-BE49-F238E27FC236}">
                <a16:creationId xmlns:a16="http://schemas.microsoft.com/office/drawing/2014/main" id="{D8EBD772-843D-E034-4513-698B519B65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01932" y="4034477"/>
            <a:ext cx="1330129" cy="1330129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956D2751-7439-2342-80F1-7F98973626FB}"/>
              </a:ext>
            </a:extLst>
          </p:cNvPr>
          <p:cNvGrpSpPr/>
          <p:nvPr/>
        </p:nvGrpSpPr>
        <p:grpSpPr>
          <a:xfrm>
            <a:off x="5662800" y="5513942"/>
            <a:ext cx="870120" cy="150120"/>
            <a:chOff x="5662800" y="5513942"/>
            <a:chExt cx="87012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392FCD03-8130-BFEF-BBB0-3ED5AA1E7FBE}"/>
                    </a:ext>
                  </a:extLst>
                </p14:cNvPr>
                <p14:cNvContentPartPr/>
                <p14:nvPr/>
              </p14:nvContentPartPr>
              <p14:xfrm>
                <a:off x="5662800" y="5636702"/>
                <a:ext cx="310680" cy="2736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392FCD03-8130-BFEF-BBB0-3ED5AA1E7FB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00160" y="5573702"/>
                  <a:ext cx="436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9CA0EBF7-9326-4E4A-F7B5-E3C6C8D021AD}"/>
                    </a:ext>
                  </a:extLst>
                </p14:cNvPr>
                <p14:cNvContentPartPr/>
                <p14:nvPr/>
              </p14:nvContentPartPr>
              <p14:xfrm>
                <a:off x="6532560" y="5513942"/>
                <a:ext cx="360" cy="36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9CA0EBF7-9326-4E4A-F7B5-E3C6C8D021A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69920" y="545094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11F93898-D600-9D23-6707-C755049B5724}"/>
                  </a:ext>
                </a:extLst>
              </p14:cNvPr>
              <p14:cNvContentPartPr/>
              <p14:nvPr/>
            </p14:nvContentPartPr>
            <p14:xfrm>
              <a:off x="7120440" y="5403782"/>
              <a:ext cx="360" cy="3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11F93898-D600-9D23-6707-C755049B57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57800" y="534078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4042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3CB37CD-4434-1AE8-09A9-C6D4200A4616}"/>
              </a:ext>
            </a:extLst>
          </p:cNvPr>
          <p:cNvSpPr txBox="1"/>
          <p:nvPr/>
        </p:nvSpPr>
        <p:spPr>
          <a:xfrm>
            <a:off x="574876" y="2767280"/>
            <a:ext cx="11042248" cy="13234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Gracias</a:t>
            </a:r>
            <a:endParaRPr lang="es-ES_tradnl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16B953-5E17-0425-C4B5-244A32A3FE30}"/>
              </a:ext>
            </a:extLst>
          </p:cNvPr>
          <p:cNvSpPr txBox="1"/>
          <p:nvPr/>
        </p:nvSpPr>
        <p:spPr>
          <a:xfrm>
            <a:off x="4896091" y="4090719"/>
            <a:ext cx="3666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_tradnl" sz="2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julian.lopez@colmayor.edu.co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12D8D7-6CC0-24F3-FA58-D7B48E8DB23A}"/>
              </a:ext>
            </a:extLst>
          </p:cNvPr>
          <p:cNvSpPr txBox="1"/>
          <p:nvPr/>
        </p:nvSpPr>
        <p:spPr>
          <a:xfrm>
            <a:off x="3379808" y="4367719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Contacto: </a:t>
            </a:r>
          </a:p>
        </p:txBody>
      </p:sp>
    </p:spTree>
    <p:extLst>
      <p:ext uri="{BB962C8B-B14F-4D97-AF65-F5344CB8AC3E}">
        <p14:creationId xmlns:p14="http://schemas.microsoft.com/office/powerpoint/2010/main" val="152009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9C106EB3-018D-6C4D-B638-87217E3AD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4643612"/>
            <a:ext cx="2676257" cy="719300"/>
          </a:xfrm>
          <a:custGeom>
            <a:avLst/>
            <a:gdLst>
              <a:gd name="T0" fmla="*/ 4433 w 4434"/>
              <a:gd name="T1" fmla="*/ 1535 h 1536"/>
              <a:gd name="T2" fmla="*/ 0 w 4434"/>
              <a:gd name="T3" fmla="*/ 1535 h 1536"/>
              <a:gd name="T4" fmla="*/ 0 w 4434"/>
              <a:gd name="T5" fmla="*/ 0 h 1536"/>
              <a:gd name="T6" fmla="*/ 4433 w 4434"/>
              <a:gd name="T7" fmla="*/ 0 h 1536"/>
              <a:gd name="T8" fmla="*/ 4433 w 4434"/>
              <a:gd name="T9" fmla="*/ 153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4" h="1536">
                <a:moveTo>
                  <a:pt x="4433" y="1535"/>
                </a:moveTo>
                <a:lnTo>
                  <a:pt x="0" y="1535"/>
                </a:lnTo>
                <a:lnTo>
                  <a:pt x="0" y="0"/>
                </a:lnTo>
                <a:lnTo>
                  <a:pt x="4433" y="0"/>
                </a:lnTo>
                <a:lnTo>
                  <a:pt x="4433" y="153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FF5A1DD-2BF2-2441-934D-844712BC4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845" y="4643611"/>
            <a:ext cx="1308383" cy="1486141"/>
          </a:xfrm>
          <a:custGeom>
            <a:avLst/>
            <a:gdLst>
              <a:gd name="T0" fmla="*/ 2789 w 2790"/>
              <a:gd name="T1" fmla="*/ 3171 h 3172"/>
              <a:gd name="T2" fmla="*/ 0 w 2790"/>
              <a:gd name="T3" fmla="*/ 1535 h 3172"/>
              <a:gd name="T4" fmla="*/ 0 w 2790"/>
              <a:gd name="T5" fmla="*/ 0 h 3172"/>
              <a:gd name="T6" fmla="*/ 2789 w 2790"/>
              <a:gd name="T7" fmla="*/ 818 h 3172"/>
              <a:gd name="T8" fmla="*/ 2789 w 2790"/>
              <a:gd name="T9" fmla="*/ 3171 h 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3172">
                <a:moveTo>
                  <a:pt x="2789" y="3171"/>
                </a:moveTo>
                <a:lnTo>
                  <a:pt x="0" y="1535"/>
                </a:lnTo>
                <a:lnTo>
                  <a:pt x="0" y="0"/>
                </a:lnTo>
                <a:lnTo>
                  <a:pt x="2789" y="818"/>
                </a:lnTo>
                <a:lnTo>
                  <a:pt x="2789" y="3171"/>
                </a:lnTo>
              </a:path>
            </a:pathLst>
          </a:custGeom>
          <a:solidFill>
            <a:srgbClr val="F89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DA2C6CC-B51C-CB4C-A1D2-425D6EF92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845" y="4643611"/>
            <a:ext cx="1308383" cy="1486141"/>
          </a:xfrm>
          <a:custGeom>
            <a:avLst/>
            <a:gdLst>
              <a:gd name="T0" fmla="*/ 2789 w 2790"/>
              <a:gd name="T1" fmla="*/ 3171 h 3172"/>
              <a:gd name="T2" fmla="*/ 0 w 2790"/>
              <a:gd name="T3" fmla="*/ 1535 h 3172"/>
              <a:gd name="T4" fmla="*/ 0 w 2790"/>
              <a:gd name="T5" fmla="*/ 0 h 3172"/>
              <a:gd name="T6" fmla="*/ 2789 w 2790"/>
              <a:gd name="T7" fmla="*/ 818 h 3172"/>
              <a:gd name="T8" fmla="*/ 2789 w 2790"/>
              <a:gd name="T9" fmla="*/ 3171 h 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3172">
                <a:moveTo>
                  <a:pt x="2789" y="3171"/>
                </a:moveTo>
                <a:lnTo>
                  <a:pt x="0" y="1535"/>
                </a:lnTo>
                <a:lnTo>
                  <a:pt x="0" y="0"/>
                </a:lnTo>
                <a:lnTo>
                  <a:pt x="2789" y="818"/>
                </a:lnTo>
                <a:lnTo>
                  <a:pt x="2789" y="3171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8BF44F3-37AA-CE41-A080-D83534F32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160" y="5025999"/>
            <a:ext cx="4754190" cy="1103754"/>
          </a:xfrm>
          <a:custGeom>
            <a:avLst/>
            <a:gdLst>
              <a:gd name="T0" fmla="*/ 7619 w 8848"/>
              <a:gd name="T1" fmla="*/ 2353 h 2354"/>
              <a:gd name="T2" fmla="*/ 0 w 8848"/>
              <a:gd name="T3" fmla="*/ 2353 h 2354"/>
              <a:gd name="T4" fmla="*/ 0 w 8848"/>
              <a:gd name="T5" fmla="*/ 0 h 2354"/>
              <a:gd name="T6" fmla="*/ 7619 w 8848"/>
              <a:gd name="T7" fmla="*/ 0 h 2354"/>
              <a:gd name="T8" fmla="*/ 8847 w 8848"/>
              <a:gd name="T9" fmla="*/ 1177 h 2354"/>
              <a:gd name="T10" fmla="*/ 7619 w 8848"/>
              <a:gd name="T11" fmla="*/ 2353 h 2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4">
                <a:moveTo>
                  <a:pt x="7619" y="2353"/>
                </a:moveTo>
                <a:lnTo>
                  <a:pt x="0" y="2353"/>
                </a:lnTo>
                <a:lnTo>
                  <a:pt x="0" y="0"/>
                </a:lnTo>
                <a:lnTo>
                  <a:pt x="7619" y="0"/>
                </a:lnTo>
                <a:lnTo>
                  <a:pt x="8847" y="1177"/>
                </a:lnTo>
                <a:lnTo>
                  <a:pt x="7619" y="235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25F541C-95F7-3D45-96E6-E7F21FEE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3721750"/>
            <a:ext cx="2676257" cy="719300"/>
          </a:xfrm>
          <a:custGeom>
            <a:avLst/>
            <a:gdLst>
              <a:gd name="T0" fmla="*/ 4433 w 4434"/>
              <a:gd name="T1" fmla="*/ 1535 h 1536"/>
              <a:gd name="T2" fmla="*/ 0 w 4434"/>
              <a:gd name="T3" fmla="*/ 1535 h 1536"/>
              <a:gd name="T4" fmla="*/ 0 w 4434"/>
              <a:gd name="T5" fmla="*/ 0 h 1536"/>
              <a:gd name="T6" fmla="*/ 4433 w 4434"/>
              <a:gd name="T7" fmla="*/ 0 h 1536"/>
              <a:gd name="T8" fmla="*/ 4433 w 4434"/>
              <a:gd name="T9" fmla="*/ 153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4" h="1536">
                <a:moveTo>
                  <a:pt x="4433" y="1535"/>
                </a:moveTo>
                <a:lnTo>
                  <a:pt x="0" y="1535"/>
                </a:lnTo>
                <a:lnTo>
                  <a:pt x="0" y="0"/>
                </a:lnTo>
                <a:lnTo>
                  <a:pt x="4433" y="0"/>
                </a:lnTo>
                <a:lnTo>
                  <a:pt x="4433" y="153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3E2A3EE-9F56-464F-B57D-3FC563F41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845" y="3721751"/>
            <a:ext cx="1308383" cy="1103754"/>
          </a:xfrm>
          <a:custGeom>
            <a:avLst/>
            <a:gdLst>
              <a:gd name="T0" fmla="*/ 2789 w 2790"/>
              <a:gd name="T1" fmla="*/ 2354 h 2355"/>
              <a:gd name="T2" fmla="*/ 0 w 2790"/>
              <a:gd name="T3" fmla="*/ 1535 h 2355"/>
              <a:gd name="T4" fmla="*/ 0 w 2790"/>
              <a:gd name="T5" fmla="*/ 0 h 2355"/>
              <a:gd name="T6" fmla="*/ 2789 w 2790"/>
              <a:gd name="T7" fmla="*/ 0 h 2355"/>
              <a:gd name="T8" fmla="*/ 2789 w 2790"/>
              <a:gd name="T9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2355">
                <a:moveTo>
                  <a:pt x="2789" y="2354"/>
                </a:moveTo>
                <a:lnTo>
                  <a:pt x="0" y="1535"/>
                </a:lnTo>
                <a:lnTo>
                  <a:pt x="0" y="0"/>
                </a:lnTo>
                <a:lnTo>
                  <a:pt x="2789" y="0"/>
                </a:lnTo>
                <a:lnTo>
                  <a:pt x="2789" y="2354"/>
                </a:lnTo>
              </a:path>
            </a:pathLst>
          </a:custGeom>
          <a:solidFill>
            <a:srgbClr val="6C16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FE2ADDA-F9D5-5947-B8AF-215FD6539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845" y="3721751"/>
            <a:ext cx="1308383" cy="1103754"/>
          </a:xfrm>
          <a:custGeom>
            <a:avLst/>
            <a:gdLst>
              <a:gd name="T0" fmla="*/ 2789 w 2790"/>
              <a:gd name="T1" fmla="*/ 2354 h 2355"/>
              <a:gd name="T2" fmla="*/ 0 w 2790"/>
              <a:gd name="T3" fmla="*/ 1535 h 2355"/>
              <a:gd name="T4" fmla="*/ 0 w 2790"/>
              <a:gd name="T5" fmla="*/ 0 h 2355"/>
              <a:gd name="T6" fmla="*/ 2789 w 2790"/>
              <a:gd name="T7" fmla="*/ 0 h 2355"/>
              <a:gd name="T8" fmla="*/ 2789 w 2790"/>
              <a:gd name="T9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2355">
                <a:moveTo>
                  <a:pt x="2789" y="2354"/>
                </a:moveTo>
                <a:lnTo>
                  <a:pt x="0" y="1535"/>
                </a:lnTo>
                <a:lnTo>
                  <a:pt x="0" y="0"/>
                </a:lnTo>
                <a:lnTo>
                  <a:pt x="2789" y="0"/>
                </a:lnTo>
                <a:lnTo>
                  <a:pt x="2789" y="2354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330179D-5CBE-334D-8013-4442D3DD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160" y="3721751"/>
            <a:ext cx="5415414" cy="1103754"/>
          </a:xfrm>
          <a:custGeom>
            <a:avLst/>
            <a:gdLst>
              <a:gd name="T0" fmla="*/ 8847 w 10076"/>
              <a:gd name="T1" fmla="*/ 2354 h 2355"/>
              <a:gd name="T2" fmla="*/ 0 w 10076"/>
              <a:gd name="T3" fmla="*/ 2354 h 2355"/>
              <a:gd name="T4" fmla="*/ 0 w 10076"/>
              <a:gd name="T5" fmla="*/ 0 h 2355"/>
              <a:gd name="T6" fmla="*/ 8847 w 10076"/>
              <a:gd name="T7" fmla="*/ 0 h 2355"/>
              <a:gd name="T8" fmla="*/ 10075 w 10076"/>
              <a:gd name="T9" fmla="*/ 1177 h 2355"/>
              <a:gd name="T10" fmla="*/ 8847 w 10076"/>
              <a:gd name="T11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6" h="2355">
                <a:moveTo>
                  <a:pt x="8847" y="2354"/>
                </a:moveTo>
                <a:lnTo>
                  <a:pt x="0" y="2354"/>
                </a:lnTo>
                <a:lnTo>
                  <a:pt x="0" y="0"/>
                </a:lnTo>
                <a:lnTo>
                  <a:pt x="8847" y="0"/>
                </a:lnTo>
                <a:lnTo>
                  <a:pt x="10075" y="1177"/>
                </a:lnTo>
                <a:lnTo>
                  <a:pt x="8847" y="235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9661478-26CE-4843-9C87-F4BD73736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801954"/>
            <a:ext cx="2676257" cy="719300"/>
          </a:xfrm>
          <a:custGeom>
            <a:avLst/>
            <a:gdLst>
              <a:gd name="T0" fmla="*/ 4433 w 4434"/>
              <a:gd name="T1" fmla="*/ 1533 h 1534"/>
              <a:gd name="T2" fmla="*/ 0 w 4434"/>
              <a:gd name="T3" fmla="*/ 1533 h 1534"/>
              <a:gd name="T4" fmla="*/ 0 w 4434"/>
              <a:gd name="T5" fmla="*/ 0 h 1534"/>
              <a:gd name="T6" fmla="*/ 4433 w 4434"/>
              <a:gd name="T7" fmla="*/ 0 h 1534"/>
              <a:gd name="T8" fmla="*/ 4433 w 4434"/>
              <a:gd name="T9" fmla="*/ 153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4" h="1534">
                <a:moveTo>
                  <a:pt x="4433" y="1533"/>
                </a:moveTo>
                <a:lnTo>
                  <a:pt x="0" y="1533"/>
                </a:lnTo>
                <a:lnTo>
                  <a:pt x="0" y="0"/>
                </a:lnTo>
                <a:lnTo>
                  <a:pt x="4433" y="0"/>
                </a:lnTo>
                <a:lnTo>
                  <a:pt x="4433" y="153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BB0A6E8-E818-CE47-B6C5-46FF8232B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845" y="2417501"/>
            <a:ext cx="1308383" cy="1103754"/>
          </a:xfrm>
          <a:custGeom>
            <a:avLst/>
            <a:gdLst>
              <a:gd name="T0" fmla="*/ 2789 w 2790"/>
              <a:gd name="T1" fmla="*/ 2352 h 2353"/>
              <a:gd name="T2" fmla="*/ 0 w 2790"/>
              <a:gd name="T3" fmla="*/ 2352 h 2353"/>
              <a:gd name="T4" fmla="*/ 0 w 2790"/>
              <a:gd name="T5" fmla="*/ 819 h 2353"/>
              <a:gd name="T6" fmla="*/ 2789 w 2790"/>
              <a:gd name="T7" fmla="*/ 0 h 2353"/>
              <a:gd name="T8" fmla="*/ 2789 w 2790"/>
              <a:gd name="T9" fmla="*/ 2352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2353">
                <a:moveTo>
                  <a:pt x="2789" y="2352"/>
                </a:moveTo>
                <a:lnTo>
                  <a:pt x="0" y="2352"/>
                </a:lnTo>
                <a:lnTo>
                  <a:pt x="0" y="819"/>
                </a:lnTo>
                <a:lnTo>
                  <a:pt x="2789" y="0"/>
                </a:lnTo>
                <a:lnTo>
                  <a:pt x="2789" y="2352"/>
                </a:lnTo>
              </a:path>
            </a:pathLst>
          </a:custGeom>
          <a:solidFill>
            <a:srgbClr val="D842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65542AC-C566-A642-BFBF-2C3B49F3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845" y="2417501"/>
            <a:ext cx="1308383" cy="1103754"/>
          </a:xfrm>
          <a:custGeom>
            <a:avLst/>
            <a:gdLst>
              <a:gd name="T0" fmla="*/ 2789 w 2790"/>
              <a:gd name="T1" fmla="*/ 2352 h 2353"/>
              <a:gd name="T2" fmla="*/ 0 w 2790"/>
              <a:gd name="T3" fmla="*/ 2352 h 2353"/>
              <a:gd name="T4" fmla="*/ 0 w 2790"/>
              <a:gd name="T5" fmla="*/ 819 h 2353"/>
              <a:gd name="T6" fmla="*/ 2789 w 2790"/>
              <a:gd name="T7" fmla="*/ 0 h 2353"/>
              <a:gd name="T8" fmla="*/ 2789 w 2790"/>
              <a:gd name="T9" fmla="*/ 2352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2353">
                <a:moveTo>
                  <a:pt x="2789" y="2352"/>
                </a:moveTo>
                <a:lnTo>
                  <a:pt x="0" y="2352"/>
                </a:lnTo>
                <a:lnTo>
                  <a:pt x="0" y="819"/>
                </a:lnTo>
                <a:lnTo>
                  <a:pt x="2789" y="0"/>
                </a:lnTo>
                <a:lnTo>
                  <a:pt x="2789" y="235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6B8AFE5-F6AA-8C4E-A3AC-8F526D6C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160" y="2417501"/>
            <a:ext cx="4754190" cy="1103754"/>
          </a:xfrm>
          <a:custGeom>
            <a:avLst/>
            <a:gdLst>
              <a:gd name="T0" fmla="*/ 7619 w 8848"/>
              <a:gd name="T1" fmla="*/ 2352 h 2353"/>
              <a:gd name="T2" fmla="*/ 0 w 8848"/>
              <a:gd name="T3" fmla="*/ 2352 h 2353"/>
              <a:gd name="T4" fmla="*/ 0 w 8848"/>
              <a:gd name="T5" fmla="*/ 0 h 2353"/>
              <a:gd name="T6" fmla="*/ 7619 w 8848"/>
              <a:gd name="T7" fmla="*/ 0 h 2353"/>
              <a:gd name="T8" fmla="*/ 8847 w 8848"/>
              <a:gd name="T9" fmla="*/ 1176 h 2353"/>
              <a:gd name="T10" fmla="*/ 7619 w 8848"/>
              <a:gd name="T11" fmla="*/ 2352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3">
                <a:moveTo>
                  <a:pt x="7619" y="2352"/>
                </a:moveTo>
                <a:lnTo>
                  <a:pt x="0" y="2352"/>
                </a:lnTo>
                <a:lnTo>
                  <a:pt x="0" y="0"/>
                </a:lnTo>
                <a:lnTo>
                  <a:pt x="7619" y="0"/>
                </a:lnTo>
                <a:lnTo>
                  <a:pt x="8847" y="1176"/>
                </a:lnTo>
                <a:lnTo>
                  <a:pt x="7619" y="235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3B9B844-C27E-724B-A8F1-3A0A0512B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882160"/>
            <a:ext cx="2676257" cy="719300"/>
          </a:xfrm>
          <a:custGeom>
            <a:avLst/>
            <a:gdLst>
              <a:gd name="T0" fmla="*/ 4433 w 4434"/>
              <a:gd name="T1" fmla="*/ 1535 h 1536"/>
              <a:gd name="T2" fmla="*/ 0 w 4434"/>
              <a:gd name="T3" fmla="*/ 1535 h 1536"/>
              <a:gd name="T4" fmla="*/ 0 w 4434"/>
              <a:gd name="T5" fmla="*/ 0 h 1536"/>
              <a:gd name="T6" fmla="*/ 4433 w 4434"/>
              <a:gd name="T7" fmla="*/ 0 h 1536"/>
              <a:gd name="T8" fmla="*/ 4433 w 4434"/>
              <a:gd name="T9" fmla="*/ 153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4" h="1536">
                <a:moveTo>
                  <a:pt x="4433" y="1535"/>
                </a:moveTo>
                <a:lnTo>
                  <a:pt x="0" y="1535"/>
                </a:lnTo>
                <a:lnTo>
                  <a:pt x="0" y="0"/>
                </a:lnTo>
                <a:lnTo>
                  <a:pt x="4433" y="0"/>
                </a:lnTo>
                <a:lnTo>
                  <a:pt x="4433" y="153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6F1B92B-438C-FD4E-9C2B-C155C1417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845" y="1113252"/>
            <a:ext cx="1308383" cy="1488208"/>
          </a:xfrm>
          <a:custGeom>
            <a:avLst/>
            <a:gdLst>
              <a:gd name="T0" fmla="*/ 2789 w 2790"/>
              <a:gd name="T1" fmla="*/ 2354 h 3173"/>
              <a:gd name="T2" fmla="*/ 0 w 2790"/>
              <a:gd name="T3" fmla="*/ 3172 h 3173"/>
              <a:gd name="T4" fmla="*/ 0 w 2790"/>
              <a:gd name="T5" fmla="*/ 1637 h 3173"/>
              <a:gd name="T6" fmla="*/ 2789 w 2790"/>
              <a:gd name="T7" fmla="*/ 0 h 3173"/>
              <a:gd name="T8" fmla="*/ 2789 w 2790"/>
              <a:gd name="T9" fmla="*/ 2354 h 3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3173">
                <a:moveTo>
                  <a:pt x="2789" y="2354"/>
                </a:moveTo>
                <a:lnTo>
                  <a:pt x="0" y="3172"/>
                </a:lnTo>
                <a:lnTo>
                  <a:pt x="0" y="1637"/>
                </a:lnTo>
                <a:lnTo>
                  <a:pt x="2789" y="0"/>
                </a:lnTo>
                <a:lnTo>
                  <a:pt x="2789" y="2354"/>
                </a:lnTo>
              </a:path>
            </a:pathLst>
          </a:custGeom>
          <a:solidFill>
            <a:srgbClr val="FA4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29C5733-29CE-6349-8A58-1BE8B0D6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845" y="1113252"/>
            <a:ext cx="1308383" cy="1488208"/>
          </a:xfrm>
          <a:custGeom>
            <a:avLst/>
            <a:gdLst>
              <a:gd name="T0" fmla="*/ 2789 w 2790"/>
              <a:gd name="T1" fmla="*/ 2354 h 3173"/>
              <a:gd name="T2" fmla="*/ 0 w 2790"/>
              <a:gd name="T3" fmla="*/ 3172 h 3173"/>
              <a:gd name="T4" fmla="*/ 0 w 2790"/>
              <a:gd name="T5" fmla="*/ 1637 h 3173"/>
              <a:gd name="T6" fmla="*/ 2789 w 2790"/>
              <a:gd name="T7" fmla="*/ 0 h 3173"/>
              <a:gd name="T8" fmla="*/ 2789 w 2790"/>
              <a:gd name="T9" fmla="*/ 2354 h 3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3173">
                <a:moveTo>
                  <a:pt x="2789" y="2354"/>
                </a:moveTo>
                <a:lnTo>
                  <a:pt x="0" y="3172"/>
                </a:lnTo>
                <a:lnTo>
                  <a:pt x="0" y="1637"/>
                </a:lnTo>
                <a:lnTo>
                  <a:pt x="2789" y="0"/>
                </a:lnTo>
                <a:lnTo>
                  <a:pt x="2789" y="2354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A453DFA-D631-804C-B3EA-E5CDCFA9B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160" y="1113253"/>
            <a:ext cx="5415414" cy="1103754"/>
          </a:xfrm>
          <a:custGeom>
            <a:avLst/>
            <a:gdLst>
              <a:gd name="T0" fmla="*/ 8847 w 10076"/>
              <a:gd name="T1" fmla="*/ 2354 h 2355"/>
              <a:gd name="T2" fmla="*/ 0 w 10076"/>
              <a:gd name="T3" fmla="*/ 2354 h 2355"/>
              <a:gd name="T4" fmla="*/ 0 w 10076"/>
              <a:gd name="T5" fmla="*/ 0 h 2355"/>
              <a:gd name="T6" fmla="*/ 8847 w 10076"/>
              <a:gd name="T7" fmla="*/ 0 h 2355"/>
              <a:gd name="T8" fmla="*/ 10075 w 10076"/>
              <a:gd name="T9" fmla="*/ 1177 h 2355"/>
              <a:gd name="T10" fmla="*/ 8847 w 10076"/>
              <a:gd name="T11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6" h="2355">
                <a:moveTo>
                  <a:pt x="8847" y="2354"/>
                </a:moveTo>
                <a:lnTo>
                  <a:pt x="0" y="2354"/>
                </a:lnTo>
                <a:lnTo>
                  <a:pt x="0" y="0"/>
                </a:lnTo>
                <a:lnTo>
                  <a:pt x="8847" y="0"/>
                </a:lnTo>
                <a:lnTo>
                  <a:pt x="10075" y="1177"/>
                </a:lnTo>
                <a:lnTo>
                  <a:pt x="8847" y="235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CF4D97D-5F3A-5C4B-9DFC-10263AC32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798" y="5137614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589032D-3367-D643-8C02-84AA29DB8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878" y="5232694"/>
            <a:ext cx="692431" cy="692431"/>
          </a:xfrm>
          <a:custGeom>
            <a:avLst/>
            <a:gdLst>
              <a:gd name="T0" fmla="*/ 1477 w 1478"/>
              <a:gd name="T1" fmla="*/ 739 h 1478"/>
              <a:gd name="T2" fmla="*/ 1477 w 1478"/>
              <a:gd name="T3" fmla="*/ 739 h 1478"/>
              <a:gd name="T4" fmla="*/ 738 w 1478"/>
              <a:gd name="T5" fmla="*/ 1477 h 1478"/>
              <a:gd name="T6" fmla="*/ 738 w 1478"/>
              <a:gd name="T7" fmla="*/ 1477 h 1478"/>
              <a:gd name="T8" fmla="*/ 0 w 1478"/>
              <a:gd name="T9" fmla="*/ 739 h 1478"/>
              <a:gd name="T10" fmla="*/ 0 w 1478"/>
              <a:gd name="T11" fmla="*/ 739 h 1478"/>
              <a:gd name="T12" fmla="*/ 738 w 1478"/>
              <a:gd name="T13" fmla="*/ 0 h 1478"/>
              <a:gd name="T14" fmla="*/ 738 w 1478"/>
              <a:gd name="T15" fmla="*/ 0 h 1478"/>
              <a:gd name="T16" fmla="*/ 1477 w 1478"/>
              <a:gd name="T17" fmla="*/ 739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8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7"/>
                  <a:pt x="738" y="1477"/>
                </a:cubicBezTo>
                <a:lnTo>
                  <a:pt x="738" y="1477"/>
                </a:lnTo>
                <a:cubicBezTo>
                  <a:pt x="330" y="1477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6ECFF20-6FE1-A147-9285-427FFB96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730" y="3831298"/>
            <a:ext cx="884657" cy="884657"/>
          </a:xfrm>
          <a:custGeom>
            <a:avLst/>
            <a:gdLst>
              <a:gd name="T0" fmla="*/ 1885 w 1889"/>
              <a:gd name="T1" fmla="*/ 939 h 1889"/>
              <a:gd name="T2" fmla="*/ 1885 w 1889"/>
              <a:gd name="T3" fmla="*/ 939 h 1889"/>
              <a:gd name="T4" fmla="*/ 950 w 1889"/>
              <a:gd name="T5" fmla="*/ 1885 h 1889"/>
              <a:gd name="T6" fmla="*/ 950 w 1889"/>
              <a:gd name="T7" fmla="*/ 1885 h 1889"/>
              <a:gd name="T8" fmla="*/ 3 w 1889"/>
              <a:gd name="T9" fmla="*/ 949 h 1889"/>
              <a:gd name="T10" fmla="*/ 3 w 1889"/>
              <a:gd name="T11" fmla="*/ 949 h 1889"/>
              <a:gd name="T12" fmla="*/ 939 w 1889"/>
              <a:gd name="T13" fmla="*/ 3 h 1889"/>
              <a:gd name="T14" fmla="*/ 939 w 1889"/>
              <a:gd name="T15" fmla="*/ 3 h 1889"/>
              <a:gd name="T16" fmla="*/ 1885 w 1889"/>
              <a:gd name="T17" fmla="*/ 93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9" h="1889">
                <a:moveTo>
                  <a:pt x="1885" y="939"/>
                </a:moveTo>
                <a:lnTo>
                  <a:pt x="1885" y="939"/>
                </a:lnTo>
                <a:cubicBezTo>
                  <a:pt x="1888" y="1458"/>
                  <a:pt x="1469" y="1882"/>
                  <a:pt x="950" y="1885"/>
                </a:cubicBezTo>
                <a:lnTo>
                  <a:pt x="950" y="1885"/>
                </a:lnTo>
                <a:cubicBezTo>
                  <a:pt x="430" y="1888"/>
                  <a:pt x="6" y="1469"/>
                  <a:pt x="3" y="949"/>
                </a:cubicBezTo>
                <a:lnTo>
                  <a:pt x="3" y="949"/>
                </a:lnTo>
                <a:cubicBezTo>
                  <a:pt x="0" y="429"/>
                  <a:pt x="419" y="6"/>
                  <a:pt x="939" y="3"/>
                </a:cubicBezTo>
                <a:lnTo>
                  <a:pt x="939" y="3"/>
                </a:lnTo>
                <a:cubicBezTo>
                  <a:pt x="1459" y="0"/>
                  <a:pt x="1882" y="419"/>
                  <a:pt x="1885" y="939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401CBF0-C548-8F49-9210-08BE0E17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878" y="3928445"/>
            <a:ext cx="692431" cy="692429"/>
          </a:xfrm>
          <a:custGeom>
            <a:avLst/>
            <a:gdLst>
              <a:gd name="T0" fmla="*/ 1477 w 1478"/>
              <a:gd name="T1" fmla="*/ 739 h 1479"/>
              <a:gd name="T2" fmla="*/ 1477 w 1478"/>
              <a:gd name="T3" fmla="*/ 739 h 1479"/>
              <a:gd name="T4" fmla="*/ 738 w 1478"/>
              <a:gd name="T5" fmla="*/ 1478 h 1479"/>
              <a:gd name="T6" fmla="*/ 738 w 1478"/>
              <a:gd name="T7" fmla="*/ 1478 h 1479"/>
              <a:gd name="T8" fmla="*/ 0 w 1478"/>
              <a:gd name="T9" fmla="*/ 739 h 1479"/>
              <a:gd name="T10" fmla="*/ 0 w 1478"/>
              <a:gd name="T11" fmla="*/ 739 h 1479"/>
              <a:gd name="T12" fmla="*/ 738 w 1478"/>
              <a:gd name="T13" fmla="*/ 0 h 1479"/>
              <a:gd name="T14" fmla="*/ 738 w 1478"/>
              <a:gd name="T15" fmla="*/ 0 h 1479"/>
              <a:gd name="T16" fmla="*/ 1477 w 1478"/>
              <a:gd name="T17" fmla="*/ 73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9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8"/>
                  <a:pt x="738" y="1478"/>
                </a:cubicBezTo>
                <a:lnTo>
                  <a:pt x="738" y="1478"/>
                </a:lnTo>
                <a:cubicBezTo>
                  <a:pt x="330" y="1478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682E0BC-8F54-1D4D-A042-49F61587A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798" y="2529116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2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2"/>
                  <a:pt x="1882" y="941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E8A66BD-21B2-E849-9D50-74D209857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878" y="2624196"/>
            <a:ext cx="692431" cy="692431"/>
          </a:xfrm>
          <a:custGeom>
            <a:avLst/>
            <a:gdLst>
              <a:gd name="T0" fmla="*/ 1477 w 1478"/>
              <a:gd name="T1" fmla="*/ 738 h 1477"/>
              <a:gd name="T2" fmla="*/ 1477 w 1478"/>
              <a:gd name="T3" fmla="*/ 738 h 1477"/>
              <a:gd name="T4" fmla="*/ 738 w 1478"/>
              <a:gd name="T5" fmla="*/ 1476 h 1477"/>
              <a:gd name="T6" fmla="*/ 738 w 1478"/>
              <a:gd name="T7" fmla="*/ 1476 h 1477"/>
              <a:gd name="T8" fmla="*/ 0 w 1478"/>
              <a:gd name="T9" fmla="*/ 738 h 1477"/>
              <a:gd name="T10" fmla="*/ 0 w 1478"/>
              <a:gd name="T11" fmla="*/ 738 h 1477"/>
              <a:gd name="T12" fmla="*/ 738 w 1478"/>
              <a:gd name="T13" fmla="*/ 0 h 1477"/>
              <a:gd name="T14" fmla="*/ 738 w 1478"/>
              <a:gd name="T15" fmla="*/ 0 h 1477"/>
              <a:gd name="T16" fmla="*/ 1477 w 1478"/>
              <a:gd name="T17" fmla="*/ 738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7">
                <a:moveTo>
                  <a:pt x="1477" y="738"/>
                </a:moveTo>
                <a:lnTo>
                  <a:pt x="1477" y="738"/>
                </a:lnTo>
                <a:cubicBezTo>
                  <a:pt x="1477" y="1146"/>
                  <a:pt x="1146" y="1476"/>
                  <a:pt x="738" y="1476"/>
                </a:cubicBezTo>
                <a:lnTo>
                  <a:pt x="738" y="1476"/>
                </a:lnTo>
                <a:cubicBezTo>
                  <a:pt x="330" y="1476"/>
                  <a:pt x="0" y="1146"/>
                  <a:pt x="0" y="738"/>
                </a:cubicBezTo>
                <a:lnTo>
                  <a:pt x="0" y="738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8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9181DEB-66E6-7348-A0BB-86B8D1C9C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798" y="1224868"/>
            <a:ext cx="882591" cy="882589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4640073-C42A-9E41-9FC1-722EA75A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878" y="1319948"/>
            <a:ext cx="692431" cy="692429"/>
          </a:xfrm>
          <a:custGeom>
            <a:avLst/>
            <a:gdLst>
              <a:gd name="T0" fmla="*/ 1477 w 1478"/>
              <a:gd name="T1" fmla="*/ 739 h 1479"/>
              <a:gd name="T2" fmla="*/ 1477 w 1478"/>
              <a:gd name="T3" fmla="*/ 739 h 1479"/>
              <a:gd name="T4" fmla="*/ 738 w 1478"/>
              <a:gd name="T5" fmla="*/ 1478 h 1479"/>
              <a:gd name="T6" fmla="*/ 738 w 1478"/>
              <a:gd name="T7" fmla="*/ 1478 h 1479"/>
              <a:gd name="T8" fmla="*/ 0 w 1478"/>
              <a:gd name="T9" fmla="*/ 739 h 1479"/>
              <a:gd name="T10" fmla="*/ 0 w 1478"/>
              <a:gd name="T11" fmla="*/ 739 h 1479"/>
              <a:gd name="T12" fmla="*/ 738 w 1478"/>
              <a:gd name="T13" fmla="*/ 0 h 1479"/>
              <a:gd name="T14" fmla="*/ 738 w 1478"/>
              <a:gd name="T15" fmla="*/ 0 h 1479"/>
              <a:gd name="T16" fmla="*/ 1477 w 1478"/>
              <a:gd name="T17" fmla="*/ 73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9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8"/>
                  <a:pt x="738" y="1478"/>
                </a:cubicBezTo>
                <a:lnTo>
                  <a:pt x="738" y="1478"/>
                </a:lnTo>
                <a:cubicBezTo>
                  <a:pt x="330" y="1478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1FA114-3B7C-BD42-8DD5-AF10FC20B55E}"/>
              </a:ext>
            </a:extLst>
          </p:cNvPr>
          <p:cNvSpPr txBox="1"/>
          <p:nvPr/>
        </p:nvSpPr>
        <p:spPr>
          <a:xfrm>
            <a:off x="4461668" y="5277793"/>
            <a:ext cx="45878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559965-5380-EB4E-82FE-37083C78BD1A}"/>
              </a:ext>
            </a:extLst>
          </p:cNvPr>
          <p:cNvSpPr txBox="1"/>
          <p:nvPr/>
        </p:nvSpPr>
        <p:spPr>
          <a:xfrm>
            <a:off x="4469684" y="3973544"/>
            <a:ext cx="44275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C0EA8D-FDFC-7340-A42A-4041D99A1CBF}"/>
              </a:ext>
            </a:extLst>
          </p:cNvPr>
          <p:cNvSpPr txBox="1"/>
          <p:nvPr/>
        </p:nvSpPr>
        <p:spPr>
          <a:xfrm>
            <a:off x="4472890" y="2672873"/>
            <a:ext cx="436338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26E9D3-8EE3-AE43-9704-32D72A140DF5}"/>
              </a:ext>
            </a:extLst>
          </p:cNvPr>
          <p:cNvSpPr txBox="1"/>
          <p:nvPr/>
        </p:nvSpPr>
        <p:spPr>
          <a:xfrm>
            <a:off x="4526590" y="1365047"/>
            <a:ext cx="328937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F2A7D8-0A9E-6A4A-AE4C-2D1CFFC38126}"/>
              </a:ext>
            </a:extLst>
          </p:cNvPr>
          <p:cNvSpPr txBox="1"/>
          <p:nvPr/>
        </p:nvSpPr>
        <p:spPr>
          <a:xfrm>
            <a:off x="5419164" y="2550514"/>
            <a:ext cx="2645637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Problemática y necesidad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D0AF5E-20EE-9347-9711-66FB1D2B00CA}"/>
              </a:ext>
            </a:extLst>
          </p:cNvPr>
          <p:cNvSpPr txBox="1"/>
          <p:nvPr/>
        </p:nvSpPr>
        <p:spPr>
          <a:xfrm>
            <a:off x="5433492" y="3858127"/>
            <a:ext cx="2079415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Metodología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92AC21-9A79-EA40-8EBD-444319B785FB}"/>
              </a:ext>
            </a:extLst>
          </p:cNvPr>
          <p:cNvSpPr txBox="1"/>
          <p:nvPr/>
        </p:nvSpPr>
        <p:spPr>
          <a:xfrm>
            <a:off x="5419164" y="5120112"/>
            <a:ext cx="2185214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Resultados y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6BE574-39F0-FC4C-8D79-22685F1EFD94}"/>
              </a:ext>
            </a:extLst>
          </p:cNvPr>
          <p:cNvSpPr txBox="1"/>
          <p:nvPr/>
        </p:nvSpPr>
        <p:spPr>
          <a:xfrm>
            <a:off x="5433492" y="1434296"/>
            <a:ext cx="1571264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259283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54092F9-566C-A535-A690-B2D6AE676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11227"/>
              </p:ext>
            </p:extLst>
          </p:nvPr>
        </p:nvGraphicFramePr>
        <p:xfrm>
          <a:off x="3455686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CFA27CA-9D67-AAA8-D77E-EB9351929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607825"/>
              </p:ext>
            </p:extLst>
          </p:nvPr>
        </p:nvGraphicFramePr>
        <p:xfrm>
          <a:off x="173621" y="0"/>
          <a:ext cx="39585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12BDAE2-F53A-812A-F8E3-3C1469D8191E}"/>
              </a:ext>
            </a:extLst>
          </p:cNvPr>
          <p:cNvSpPr txBox="1"/>
          <p:nvPr/>
        </p:nvSpPr>
        <p:spPr>
          <a:xfrm>
            <a:off x="7427279" y="35033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¿Dónde?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2B6351-7615-563A-48FD-40BF1202BC08}"/>
              </a:ext>
            </a:extLst>
          </p:cNvPr>
          <p:cNvSpPr txBox="1"/>
          <p:nvPr/>
        </p:nvSpPr>
        <p:spPr>
          <a:xfrm>
            <a:off x="9845895" y="193693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¿Qué?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2AAD88-634F-9427-7CB3-FA0F8231FA36}"/>
              </a:ext>
            </a:extLst>
          </p:cNvPr>
          <p:cNvSpPr txBox="1"/>
          <p:nvPr/>
        </p:nvSpPr>
        <p:spPr>
          <a:xfrm>
            <a:off x="8673779" y="4554613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¿Quién?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0CFE0D-14F9-E641-2E94-BD978AE089DF}"/>
              </a:ext>
            </a:extLst>
          </p:cNvPr>
          <p:cNvSpPr txBox="1"/>
          <p:nvPr/>
        </p:nvSpPr>
        <p:spPr>
          <a:xfrm>
            <a:off x="6130725" y="4554613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¿Cómo?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BA073F-B4FA-561F-280D-D2DA9E1BEFE8}"/>
              </a:ext>
            </a:extLst>
          </p:cNvPr>
          <p:cNvSpPr txBox="1"/>
          <p:nvPr/>
        </p:nvSpPr>
        <p:spPr>
          <a:xfrm>
            <a:off x="4862906" y="1936937"/>
            <a:ext cx="144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¿Resultados?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E9EA2F-360F-3564-AD93-022BBCF46F8B}"/>
              </a:ext>
            </a:extLst>
          </p:cNvPr>
          <p:cNvSpPr txBox="1"/>
          <p:nvPr/>
        </p:nvSpPr>
        <p:spPr>
          <a:xfrm>
            <a:off x="135615" y="2644921"/>
            <a:ext cx="17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Punto de partida</a:t>
            </a: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368DBE8D-B992-99CA-9405-1E91D0327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314" y="167789"/>
            <a:ext cx="3355372" cy="1103754"/>
          </a:xfrm>
          <a:custGeom>
            <a:avLst/>
            <a:gdLst>
              <a:gd name="T0" fmla="*/ 8847 w 10076"/>
              <a:gd name="T1" fmla="*/ 2354 h 2355"/>
              <a:gd name="T2" fmla="*/ 0 w 10076"/>
              <a:gd name="T3" fmla="*/ 2354 h 2355"/>
              <a:gd name="T4" fmla="*/ 0 w 10076"/>
              <a:gd name="T5" fmla="*/ 0 h 2355"/>
              <a:gd name="T6" fmla="*/ 8847 w 10076"/>
              <a:gd name="T7" fmla="*/ 0 h 2355"/>
              <a:gd name="T8" fmla="*/ 10075 w 10076"/>
              <a:gd name="T9" fmla="*/ 1177 h 2355"/>
              <a:gd name="T10" fmla="*/ 8847 w 10076"/>
              <a:gd name="T11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6" h="2355">
                <a:moveTo>
                  <a:pt x="8847" y="2354"/>
                </a:moveTo>
                <a:lnTo>
                  <a:pt x="0" y="2354"/>
                </a:lnTo>
                <a:lnTo>
                  <a:pt x="0" y="0"/>
                </a:lnTo>
                <a:lnTo>
                  <a:pt x="8847" y="0"/>
                </a:lnTo>
                <a:lnTo>
                  <a:pt x="10075" y="1177"/>
                </a:lnTo>
                <a:lnTo>
                  <a:pt x="8847" y="235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2328AC9A-DD3B-5ED5-CBC0-3DB6D791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916" y="278369"/>
            <a:ext cx="882591" cy="882589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52AAB9D3-442E-C74B-263E-73AF7B63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032" y="374484"/>
            <a:ext cx="692431" cy="692429"/>
          </a:xfrm>
          <a:custGeom>
            <a:avLst/>
            <a:gdLst>
              <a:gd name="T0" fmla="*/ 1477 w 1478"/>
              <a:gd name="T1" fmla="*/ 739 h 1479"/>
              <a:gd name="T2" fmla="*/ 1477 w 1478"/>
              <a:gd name="T3" fmla="*/ 739 h 1479"/>
              <a:gd name="T4" fmla="*/ 738 w 1478"/>
              <a:gd name="T5" fmla="*/ 1478 h 1479"/>
              <a:gd name="T6" fmla="*/ 738 w 1478"/>
              <a:gd name="T7" fmla="*/ 1478 h 1479"/>
              <a:gd name="T8" fmla="*/ 0 w 1478"/>
              <a:gd name="T9" fmla="*/ 739 h 1479"/>
              <a:gd name="T10" fmla="*/ 0 w 1478"/>
              <a:gd name="T11" fmla="*/ 739 h 1479"/>
              <a:gd name="T12" fmla="*/ 738 w 1478"/>
              <a:gd name="T13" fmla="*/ 0 h 1479"/>
              <a:gd name="T14" fmla="*/ 738 w 1478"/>
              <a:gd name="T15" fmla="*/ 0 h 1479"/>
              <a:gd name="T16" fmla="*/ 1477 w 1478"/>
              <a:gd name="T17" fmla="*/ 73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9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8"/>
                  <a:pt x="738" y="1478"/>
                </a:cubicBezTo>
                <a:lnTo>
                  <a:pt x="738" y="1478"/>
                </a:lnTo>
                <a:cubicBezTo>
                  <a:pt x="330" y="1478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1740792D-00AA-DCA4-6553-08D9E60003C9}"/>
              </a:ext>
            </a:extLst>
          </p:cNvPr>
          <p:cNvSpPr txBox="1"/>
          <p:nvPr/>
        </p:nvSpPr>
        <p:spPr>
          <a:xfrm>
            <a:off x="3182744" y="419583"/>
            <a:ext cx="328937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16" name="TextBox 51">
            <a:extLst>
              <a:ext uri="{FF2B5EF4-FFF2-40B4-BE49-F238E27FC236}">
                <a16:creationId xmlns:a16="http://schemas.microsoft.com/office/drawing/2014/main" id="{B544D9B7-994E-A009-096E-678C9BC0C91A}"/>
              </a:ext>
            </a:extLst>
          </p:cNvPr>
          <p:cNvSpPr txBox="1"/>
          <p:nvPr/>
        </p:nvSpPr>
        <p:spPr>
          <a:xfrm>
            <a:off x="3884623" y="488830"/>
            <a:ext cx="1571264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359539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921D86-4A19-4EAE-B873-AE4CBD286E96}"/>
              </a:ext>
            </a:extLst>
          </p:cNvPr>
          <p:cNvSpPr/>
          <p:nvPr/>
        </p:nvSpPr>
        <p:spPr>
          <a:xfrm>
            <a:off x="6072850" y="1429599"/>
            <a:ext cx="2668588" cy="4373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A2526-53AB-4656-9899-7B930D47EC82}"/>
              </a:ext>
            </a:extLst>
          </p:cNvPr>
          <p:cNvSpPr/>
          <p:nvPr/>
        </p:nvSpPr>
        <p:spPr>
          <a:xfrm>
            <a:off x="738850" y="1429599"/>
            <a:ext cx="2668588" cy="437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0BA9A0-B1E2-40ED-9400-D3551D04760F}"/>
              </a:ext>
            </a:extLst>
          </p:cNvPr>
          <p:cNvSpPr/>
          <p:nvPr/>
        </p:nvSpPr>
        <p:spPr>
          <a:xfrm>
            <a:off x="3404263" y="1429599"/>
            <a:ext cx="2668588" cy="437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99C70-5E2F-4168-82E8-B5A282E2A622}"/>
              </a:ext>
            </a:extLst>
          </p:cNvPr>
          <p:cNvSpPr/>
          <p:nvPr/>
        </p:nvSpPr>
        <p:spPr>
          <a:xfrm>
            <a:off x="8741438" y="1429599"/>
            <a:ext cx="2668588" cy="4373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34D8F6-15DB-4BCB-8845-2C560C91A40D}"/>
              </a:ext>
            </a:extLst>
          </p:cNvPr>
          <p:cNvSpPr/>
          <p:nvPr/>
        </p:nvSpPr>
        <p:spPr>
          <a:xfrm>
            <a:off x="735675" y="1866920"/>
            <a:ext cx="2668588" cy="3781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367B6A-A1B6-4131-8244-74F8C21B2D63}"/>
              </a:ext>
            </a:extLst>
          </p:cNvPr>
          <p:cNvSpPr/>
          <p:nvPr/>
        </p:nvSpPr>
        <p:spPr>
          <a:xfrm>
            <a:off x="3410613" y="1866920"/>
            <a:ext cx="2668588" cy="3781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E650D4-1946-4773-B9B7-DA99A9D3A647}"/>
              </a:ext>
            </a:extLst>
          </p:cNvPr>
          <p:cNvSpPr/>
          <p:nvPr/>
        </p:nvSpPr>
        <p:spPr>
          <a:xfrm>
            <a:off x="6085550" y="1866920"/>
            <a:ext cx="2668588" cy="3781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8BCAF-F70F-459F-8CD0-62784C1E0D8C}"/>
              </a:ext>
            </a:extLst>
          </p:cNvPr>
          <p:cNvSpPr/>
          <p:nvPr/>
        </p:nvSpPr>
        <p:spPr>
          <a:xfrm>
            <a:off x="8738263" y="1866920"/>
            <a:ext cx="2668588" cy="3781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54876119-0B5B-4C51-A89D-86EDFE58D8AB}"/>
              </a:ext>
            </a:extLst>
          </p:cNvPr>
          <p:cNvSpPr/>
          <p:nvPr/>
        </p:nvSpPr>
        <p:spPr>
          <a:xfrm>
            <a:off x="1249128" y="3149068"/>
            <a:ext cx="1641682" cy="690770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Data 21">
            <a:extLst>
              <a:ext uri="{FF2B5EF4-FFF2-40B4-BE49-F238E27FC236}">
                <a16:creationId xmlns:a16="http://schemas.microsoft.com/office/drawing/2014/main" id="{A25D1CA0-03A9-403A-AB30-BF41DE599699}"/>
              </a:ext>
            </a:extLst>
          </p:cNvPr>
          <p:cNvSpPr/>
          <p:nvPr/>
        </p:nvSpPr>
        <p:spPr>
          <a:xfrm>
            <a:off x="3614667" y="3149068"/>
            <a:ext cx="2260478" cy="690770"/>
          </a:xfrm>
          <a:prstGeom prst="flowChartInputOut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14411030-8BE5-4A06-AC10-F80EF6E8944A}"/>
              </a:ext>
            </a:extLst>
          </p:cNvPr>
          <p:cNvSpPr/>
          <p:nvPr/>
        </p:nvSpPr>
        <p:spPr>
          <a:xfrm>
            <a:off x="6379866" y="3149068"/>
            <a:ext cx="2023353" cy="69077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/>
              <a:t>Procesos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D22649A8-F9E0-4E41-9C4B-D3A5F909B5AC}"/>
              </a:ext>
            </a:extLst>
          </p:cNvPr>
          <p:cNvSpPr/>
          <p:nvPr/>
        </p:nvSpPr>
        <p:spPr>
          <a:xfrm>
            <a:off x="6580284" y="4436187"/>
            <a:ext cx="1641682" cy="69077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60710666-B436-4BE6-BD6A-B90F6CFA5D61}"/>
              </a:ext>
            </a:extLst>
          </p:cNvPr>
          <p:cNvSpPr/>
          <p:nvPr/>
        </p:nvSpPr>
        <p:spPr>
          <a:xfrm>
            <a:off x="9251715" y="3970470"/>
            <a:ext cx="1641682" cy="820820"/>
          </a:xfrm>
          <a:prstGeom prst="flowChartDocumen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D8ACC8C-9645-4028-BB63-26D519E106F5}"/>
              </a:ext>
            </a:extLst>
          </p:cNvPr>
          <p:cNvSpPr/>
          <p:nvPr/>
        </p:nvSpPr>
        <p:spPr>
          <a:xfrm>
            <a:off x="1659559" y="1985025"/>
            <a:ext cx="820820" cy="8208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A1135F9-3690-4C52-BD46-57D1E4FF1C95}"/>
              </a:ext>
            </a:extLst>
          </p:cNvPr>
          <p:cNvCxnSpPr>
            <a:cxnSpLocks/>
            <a:stCxn id="27" idx="4"/>
            <a:endCxn id="21" idx="0"/>
          </p:cNvCxnSpPr>
          <p:nvPr/>
        </p:nvCxnSpPr>
        <p:spPr>
          <a:xfrm>
            <a:off x="2069969" y="2805845"/>
            <a:ext cx="0" cy="3432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3E250DC-3E8B-490C-A660-92D8EC52ACE3}"/>
              </a:ext>
            </a:extLst>
          </p:cNvPr>
          <p:cNvCxnSpPr>
            <a:cxnSpLocks/>
            <a:stCxn id="21" idx="3"/>
            <a:endCxn id="22" idx="2"/>
          </p:cNvCxnSpPr>
          <p:nvPr/>
        </p:nvCxnSpPr>
        <p:spPr>
          <a:xfrm>
            <a:off x="2890810" y="3494453"/>
            <a:ext cx="94990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8EE01-1B95-4EF8-86CF-7ADB5F5F31B3}"/>
              </a:ext>
            </a:extLst>
          </p:cNvPr>
          <p:cNvCxnSpPr>
            <a:cxnSpLocks/>
            <a:stCxn id="22" idx="5"/>
            <a:endCxn id="23" idx="1"/>
          </p:cNvCxnSpPr>
          <p:nvPr/>
        </p:nvCxnSpPr>
        <p:spPr>
          <a:xfrm>
            <a:off x="5649097" y="3494453"/>
            <a:ext cx="73076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B31C3DE-4708-4F32-A658-1F6FADD1E62E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7391543" y="3839838"/>
            <a:ext cx="9582" cy="59634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65FBEC91-89E5-4DC5-B244-6B19614AB982}"/>
              </a:ext>
            </a:extLst>
          </p:cNvPr>
          <p:cNvCxnSpPr>
            <a:cxnSpLocks/>
            <a:stCxn id="23" idx="3"/>
            <a:endCxn id="26" idx="0"/>
          </p:cNvCxnSpPr>
          <p:nvPr/>
        </p:nvCxnSpPr>
        <p:spPr>
          <a:xfrm>
            <a:off x="8403219" y="3494453"/>
            <a:ext cx="1669337" cy="476017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ubtitle 2">
            <a:extLst>
              <a:ext uri="{FF2B5EF4-FFF2-40B4-BE49-F238E27FC236}">
                <a16:creationId xmlns:a16="http://schemas.microsoft.com/office/drawing/2014/main" id="{6D99C323-8B4A-4AA6-9166-C1AF47742A6F}"/>
              </a:ext>
            </a:extLst>
          </p:cNvPr>
          <p:cNvSpPr txBox="1">
            <a:spLocks/>
          </p:cNvSpPr>
          <p:nvPr/>
        </p:nvSpPr>
        <p:spPr>
          <a:xfrm>
            <a:off x="1323488" y="3347041"/>
            <a:ext cx="1492962" cy="29482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Extracción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4DD04A94-404A-42D9-8BDC-9AEE94B19172}"/>
              </a:ext>
            </a:extLst>
          </p:cNvPr>
          <p:cNvSpPr txBox="1">
            <a:spLocks/>
          </p:cNvSpPr>
          <p:nvPr/>
        </p:nvSpPr>
        <p:spPr>
          <a:xfrm>
            <a:off x="3940551" y="3347040"/>
            <a:ext cx="1702966" cy="29482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Beneficio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EFB9E938-C609-4CD3-A688-5EAFFD0FB198}"/>
              </a:ext>
            </a:extLst>
          </p:cNvPr>
          <p:cNvSpPr txBox="1">
            <a:spLocks/>
          </p:cNvSpPr>
          <p:nvPr/>
        </p:nvSpPr>
        <p:spPr>
          <a:xfrm>
            <a:off x="6666219" y="4489184"/>
            <a:ext cx="1492962" cy="584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Metales objetivo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38FB48CE-24AE-4EBC-B80F-7227F6F349D4}"/>
              </a:ext>
            </a:extLst>
          </p:cNvPr>
          <p:cNvSpPr txBox="1">
            <a:spLocks/>
          </p:cNvSpPr>
          <p:nvPr/>
        </p:nvSpPr>
        <p:spPr>
          <a:xfrm>
            <a:off x="9326076" y="4164812"/>
            <a:ext cx="1492962" cy="29482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Residuos</a:t>
            </a:r>
          </a:p>
        </p:txBody>
      </p:sp>
      <p:sp>
        <p:nvSpPr>
          <p:cNvPr id="64" name="Shape 2546">
            <a:extLst>
              <a:ext uri="{FF2B5EF4-FFF2-40B4-BE49-F238E27FC236}">
                <a16:creationId xmlns:a16="http://schemas.microsoft.com/office/drawing/2014/main" id="{6D92DC0C-4460-4DB8-A9FE-DCC39AB18DC4}"/>
              </a:ext>
            </a:extLst>
          </p:cNvPr>
          <p:cNvSpPr>
            <a:spLocks noChangeAspect="1"/>
          </p:cNvSpPr>
          <p:nvPr/>
        </p:nvSpPr>
        <p:spPr>
          <a:xfrm>
            <a:off x="1930305" y="228116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1BF73AED-93C2-6C82-2EF9-428D35D67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404" y="148862"/>
            <a:ext cx="3937016" cy="1103754"/>
          </a:xfrm>
          <a:custGeom>
            <a:avLst/>
            <a:gdLst>
              <a:gd name="T0" fmla="*/ 7619 w 8848"/>
              <a:gd name="T1" fmla="*/ 2352 h 2353"/>
              <a:gd name="T2" fmla="*/ 0 w 8848"/>
              <a:gd name="T3" fmla="*/ 2352 h 2353"/>
              <a:gd name="T4" fmla="*/ 0 w 8848"/>
              <a:gd name="T5" fmla="*/ 0 h 2353"/>
              <a:gd name="T6" fmla="*/ 7619 w 8848"/>
              <a:gd name="T7" fmla="*/ 0 h 2353"/>
              <a:gd name="T8" fmla="*/ 8847 w 8848"/>
              <a:gd name="T9" fmla="*/ 1176 h 2353"/>
              <a:gd name="T10" fmla="*/ 7619 w 8848"/>
              <a:gd name="T11" fmla="*/ 2352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3">
                <a:moveTo>
                  <a:pt x="7619" y="2352"/>
                </a:moveTo>
                <a:lnTo>
                  <a:pt x="0" y="2352"/>
                </a:lnTo>
                <a:lnTo>
                  <a:pt x="0" y="0"/>
                </a:lnTo>
                <a:lnTo>
                  <a:pt x="7619" y="0"/>
                </a:lnTo>
                <a:lnTo>
                  <a:pt x="8847" y="1176"/>
                </a:lnTo>
                <a:lnTo>
                  <a:pt x="7619" y="235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21">
            <a:extLst>
              <a:ext uri="{FF2B5EF4-FFF2-40B4-BE49-F238E27FC236}">
                <a16:creationId xmlns:a16="http://schemas.microsoft.com/office/drawing/2014/main" id="{5602052A-4482-0538-087B-762CE0EF3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042" y="260477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2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2"/>
                  <a:pt x="1882" y="941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1A8D96AE-9069-E43C-866B-4A5CE7B19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122" y="355557"/>
            <a:ext cx="692431" cy="692431"/>
          </a:xfrm>
          <a:custGeom>
            <a:avLst/>
            <a:gdLst>
              <a:gd name="T0" fmla="*/ 1477 w 1478"/>
              <a:gd name="T1" fmla="*/ 738 h 1477"/>
              <a:gd name="T2" fmla="*/ 1477 w 1478"/>
              <a:gd name="T3" fmla="*/ 738 h 1477"/>
              <a:gd name="T4" fmla="*/ 738 w 1478"/>
              <a:gd name="T5" fmla="*/ 1476 h 1477"/>
              <a:gd name="T6" fmla="*/ 738 w 1478"/>
              <a:gd name="T7" fmla="*/ 1476 h 1477"/>
              <a:gd name="T8" fmla="*/ 0 w 1478"/>
              <a:gd name="T9" fmla="*/ 738 h 1477"/>
              <a:gd name="T10" fmla="*/ 0 w 1478"/>
              <a:gd name="T11" fmla="*/ 738 h 1477"/>
              <a:gd name="T12" fmla="*/ 738 w 1478"/>
              <a:gd name="T13" fmla="*/ 0 h 1477"/>
              <a:gd name="T14" fmla="*/ 738 w 1478"/>
              <a:gd name="T15" fmla="*/ 0 h 1477"/>
              <a:gd name="T16" fmla="*/ 1477 w 1478"/>
              <a:gd name="T17" fmla="*/ 738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7">
                <a:moveTo>
                  <a:pt x="1477" y="738"/>
                </a:moveTo>
                <a:lnTo>
                  <a:pt x="1477" y="738"/>
                </a:lnTo>
                <a:cubicBezTo>
                  <a:pt x="1477" y="1146"/>
                  <a:pt x="1146" y="1476"/>
                  <a:pt x="738" y="1476"/>
                </a:cubicBezTo>
                <a:lnTo>
                  <a:pt x="738" y="1476"/>
                </a:lnTo>
                <a:cubicBezTo>
                  <a:pt x="330" y="1476"/>
                  <a:pt x="0" y="1146"/>
                  <a:pt x="0" y="738"/>
                </a:cubicBezTo>
                <a:lnTo>
                  <a:pt x="0" y="738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8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BE30F124-605C-AEEB-1104-D856D5B63355}"/>
              </a:ext>
            </a:extLst>
          </p:cNvPr>
          <p:cNvSpPr txBox="1"/>
          <p:nvPr/>
        </p:nvSpPr>
        <p:spPr>
          <a:xfrm>
            <a:off x="3126134" y="404234"/>
            <a:ext cx="436338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88D41F31-9D16-3F01-4473-8E3B7EAA0D3D}"/>
              </a:ext>
            </a:extLst>
          </p:cNvPr>
          <p:cNvSpPr txBox="1"/>
          <p:nvPr/>
        </p:nvSpPr>
        <p:spPr>
          <a:xfrm>
            <a:off x="3818565" y="285240"/>
            <a:ext cx="2645637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Problemática y necesidad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372C1F3-EDBF-3868-B4C5-B6C7985E670E}"/>
              </a:ext>
            </a:extLst>
          </p:cNvPr>
          <p:cNvSpPr txBox="1"/>
          <p:nvPr/>
        </p:nvSpPr>
        <p:spPr>
          <a:xfrm>
            <a:off x="1239210" y="4117028"/>
            <a:ext cx="164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Todo tipo de proceso en el sector minería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EA8E12A-C599-3B64-07D6-36039712C681}"/>
              </a:ext>
            </a:extLst>
          </p:cNvPr>
          <p:cNvSpPr txBox="1"/>
          <p:nvPr/>
        </p:nvSpPr>
        <p:spPr>
          <a:xfrm>
            <a:off x="6096000" y="2184304"/>
            <a:ext cx="262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Molienda, concentración, otros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43CDBB2-FB01-A812-45FC-A40BEC1C44C7}"/>
              </a:ext>
            </a:extLst>
          </p:cNvPr>
          <p:cNvSpPr txBox="1"/>
          <p:nvPr/>
        </p:nvSpPr>
        <p:spPr>
          <a:xfrm>
            <a:off x="8738263" y="2072838"/>
            <a:ext cx="2649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artículas desde muy finas (tamaño arcilla y limo) hasta tamaño arena fina -&gt; “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elaves” o “Colas”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6AE0F69-2816-78F5-F72E-B54BAA55E447}"/>
              </a:ext>
            </a:extLst>
          </p:cNvPr>
          <p:cNvSpPr txBox="1"/>
          <p:nvPr/>
        </p:nvSpPr>
        <p:spPr>
          <a:xfrm>
            <a:off x="8764589" y="4815810"/>
            <a:ext cx="2614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EPTs: As, Pb, otros – Residuo peligroso Decreto 4741 de 2005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7572CFB2-65AC-CC81-F417-CCB17A45D516}"/>
              </a:ext>
            </a:extLst>
          </p:cNvPr>
          <p:cNvSpPr txBox="1"/>
          <p:nvPr/>
        </p:nvSpPr>
        <p:spPr>
          <a:xfrm>
            <a:off x="735675" y="5683891"/>
            <a:ext cx="346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EPTs= Elementos potencialmente tóxicos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9E5A9EC-EF25-822B-30EF-5AC80824F6BD}"/>
              </a:ext>
            </a:extLst>
          </p:cNvPr>
          <p:cNvSpPr txBox="1"/>
          <p:nvPr/>
        </p:nvSpPr>
        <p:spPr>
          <a:xfrm>
            <a:off x="10091276" y="3366445"/>
            <a:ext cx="1417557" cy="60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50"/>
              </a:lnSpc>
            </a:pPr>
            <a:r>
              <a:rPr lang="es-ES_tradnl" sz="1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Generación: </a:t>
            </a:r>
          </a:p>
          <a:p>
            <a:pPr>
              <a:lnSpc>
                <a:spcPts val="2050"/>
              </a:lnSpc>
            </a:pPr>
            <a:r>
              <a:rPr lang="es-ES_tradnl" sz="1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1-12 t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579CF1A-CFAF-69E8-F177-A7E09C043BEF}"/>
              </a:ext>
            </a:extLst>
          </p:cNvPr>
          <p:cNvSpPr txBox="1"/>
          <p:nvPr/>
        </p:nvSpPr>
        <p:spPr>
          <a:xfrm>
            <a:off x="1157512" y="6183416"/>
            <a:ext cx="431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(UPME, 2014; Becerra-Agudelo et al., 2022)</a:t>
            </a:r>
          </a:p>
        </p:txBody>
      </p:sp>
    </p:spTree>
    <p:extLst>
      <p:ext uri="{BB962C8B-B14F-4D97-AF65-F5344CB8AC3E}">
        <p14:creationId xmlns:p14="http://schemas.microsoft.com/office/powerpoint/2010/main" val="98375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85CE09FA-01F9-991C-DBDE-F520293C4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404" y="148862"/>
            <a:ext cx="3937016" cy="1103754"/>
          </a:xfrm>
          <a:custGeom>
            <a:avLst/>
            <a:gdLst>
              <a:gd name="T0" fmla="*/ 7619 w 8848"/>
              <a:gd name="T1" fmla="*/ 2352 h 2353"/>
              <a:gd name="T2" fmla="*/ 0 w 8848"/>
              <a:gd name="T3" fmla="*/ 2352 h 2353"/>
              <a:gd name="T4" fmla="*/ 0 w 8848"/>
              <a:gd name="T5" fmla="*/ 0 h 2353"/>
              <a:gd name="T6" fmla="*/ 7619 w 8848"/>
              <a:gd name="T7" fmla="*/ 0 h 2353"/>
              <a:gd name="T8" fmla="*/ 8847 w 8848"/>
              <a:gd name="T9" fmla="*/ 1176 h 2353"/>
              <a:gd name="T10" fmla="*/ 7619 w 8848"/>
              <a:gd name="T11" fmla="*/ 2352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3">
                <a:moveTo>
                  <a:pt x="7619" y="2352"/>
                </a:moveTo>
                <a:lnTo>
                  <a:pt x="0" y="2352"/>
                </a:lnTo>
                <a:lnTo>
                  <a:pt x="0" y="0"/>
                </a:lnTo>
                <a:lnTo>
                  <a:pt x="7619" y="0"/>
                </a:lnTo>
                <a:lnTo>
                  <a:pt x="8847" y="1176"/>
                </a:lnTo>
                <a:lnTo>
                  <a:pt x="7619" y="235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F2CB27C9-AC7E-BD95-FFEA-D09AE907C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042" y="260477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2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2"/>
                  <a:pt x="1882" y="941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D5ACF466-E668-1A43-1507-C86C5FD2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122" y="355557"/>
            <a:ext cx="692431" cy="692431"/>
          </a:xfrm>
          <a:custGeom>
            <a:avLst/>
            <a:gdLst>
              <a:gd name="T0" fmla="*/ 1477 w 1478"/>
              <a:gd name="T1" fmla="*/ 738 h 1477"/>
              <a:gd name="T2" fmla="*/ 1477 w 1478"/>
              <a:gd name="T3" fmla="*/ 738 h 1477"/>
              <a:gd name="T4" fmla="*/ 738 w 1478"/>
              <a:gd name="T5" fmla="*/ 1476 h 1477"/>
              <a:gd name="T6" fmla="*/ 738 w 1478"/>
              <a:gd name="T7" fmla="*/ 1476 h 1477"/>
              <a:gd name="T8" fmla="*/ 0 w 1478"/>
              <a:gd name="T9" fmla="*/ 738 h 1477"/>
              <a:gd name="T10" fmla="*/ 0 w 1478"/>
              <a:gd name="T11" fmla="*/ 738 h 1477"/>
              <a:gd name="T12" fmla="*/ 738 w 1478"/>
              <a:gd name="T13" fmla="*/ 0 h 1477"/>
              <a:gd name="T14" fmla="*/ 738 w 1478"/>
              <a:gd name="T15" fmla="*/ 0 h 1477"/>
              <a:gd name="T16" fmla="*/ 1477 w 1478"/>
              <a:gd name="T17" fmla="*/ 738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7">
                <a:moveTo>
                  <a:pt x="1477" y="738"/>
                </a:moveTo>
                <a:lnTo>
                  <a:pt x="1477" y="738"/>
                </a:lnTo>
                <a:cubicBezTo>
                  <a:pt x="1477" y="1146"/>
                  <a:pt x="1146" y="1476"/>
                  <a:pt x="738" y="1476"/>
                </a:cubicBezTo>
                <a:lnTo>
                  <a:pt x="738" y="1476"/>
                </a:lnTo>
                <a:cubicBezTo>
                  <a:pt x="330" y="1476"/>
                  <a:pt x="0" y="1146"/>
                  <a:pt x="0" y="738"/>
                </a:cubicBezTo>
                <a:lnTo>
                  <a:pt x="0" y="738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8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162E3641-023B-2734-F545-0B3663613287}"/>
              </a:ext>
            </a:extLst>
          </p:cNvPr>
          <p:cNvSpPr txBox="1"/>
          <p:nvPr/>
        </p:nvSpPr>
        <p:spPr>
          <a:xfrm>
            <a:off x="3126134" y="404234"/>
            <a:ext cx="436338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ACBE8D82-EDE5-AC63-7D63-FBACCE9C6FEF}"/>
              </a:ext>
            </a:extLst>
          </p:cNvPr>
          <p:cNvSpPr txBox="1"/>
          <p:nvPr/>
        </p:nvSpPr>
        <p:spPr>
          <a:xfrm>
            <a:off x="3818565" y="285240"/>
            <a:ext cx="2645637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Problemática y necesidad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4423E51-041D-3306-C14A-3BE6337D0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7" y="1707217"/>
            <a:ext cx="6825519" cy="3678711"/>
          </a:xfrm>
          <a:prstGeom prst="rect">
            <a:avLst/>
          </a:prstGeom>
        </p:spPr>
      </p:pic>
      <p:sp>
        <p:nvSpPr>
          <p:cNvPr id="15" name="Flowchart: Document 25">
            <a:extLst>
              <a:ext uri="{FF2B5EF4-FFF2-40B4-BE49-F238E27FC236}">
                <a16:creationId xmlns:a16="http://schemas.microsoft.com/office/drawing/2014/main" id="{F7D16491-A818-E036-D3F5-491A8304E826}"/>
              </a:ext>
            </a:extLst>
          </p:cNvPr>
          <p:cNvSpPr/>
          <p:nvPr/>
        </p:nvSpPr>
        <p:spPr>
          <a:xfrm>
            <a:off x="258187" y="1707217"/>
            <a:ext cx="3340769" cy="1932619"/>
          </a:xfrm>
          <a:prstGeom prst="flowChartDocumen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2CF4401-C680-F257-71A2-CA410590885A}"/>
              </a:ext>
            </a:extLst>
          </p:cNvPr>
          <p:cNvSpPr txBox="1">
            <a:spLocks/>
          </p:cNvSpPr>
          <p:nvPr/>
        </p:nvSpPr>
        <p:spPr>
          <a:xfrm>
            <a:off x="406974" y="2491072"/>
            <a:ext cx="3038129" cy="36490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ES_tradnl" sz="40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Residuos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101EA1A-E0AB-0D4B-FE1E-EADBADBFF3AC}"/>
              </a:ext>
            </a:extLst>
          </p:cNvPr>
          <p:cNvSpPr txBox="1"/>
          <p:nvPr/>
        </p:nvSpPr>
        <p:spPr>
          <a:xfrm>
            <a:off x="211178" y="5347006"/>
            <a:ext cx="46154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50" dirty="0"/>
              <a:t>Fuente: </a:t>
            </a:r>
            <a:r>
              <a:rPr lang="es-ES_tradnl" sz="1050" dirty="0">
                <a:hlinkClick r:id="rId3"/>
              </a:rPr>
              <a:t>https://razonpublica.com/los-desechos-de-la-mineria-y-las-presas-de-relave-una-bomba-de-tiempo/</a:t>
            </a:r>
            <a:endParaRPr lang="es-ES_tradnl" sz="1050" dirty="0"/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4ADA2468-C66B-CC9C-3EEE-F9E84652D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171609"/>
              </p:ext>
            </p:extLst>
          </p:nvPr>
        </p:nvGraphicFramePr>
        <p:xfrm>
          <a:off x="5664738" y="1252616"/>
          <a:ext cx="6322687" cy="455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7D3AA5E-BC6E-5B09-0C1C-DDB675C2C512}"/>
              </a:ext>
            </a:extLst>
          </p:cNvPr>
          <p:cNvSpPr txBox="1"/>
          <p:nvPr/>
        </p:nvSpPr>
        <p:spPr>
          <a:xfrm>
            <a:off x="1157512" y="6183416"/>
            <a:ext cx="627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(UPME, 2014; MinAmbiente, 2015; Becerra-Agudelo et al., 2022)</a:t>
            </a:r>
          </a:p>
        </p:txBody>
      </p:sp>
    </p:spTree>
    <p:extLst>
      <p:ext uri="{BB962C8B-B14F-4D97-AF65-F5344CB8AC3E}">
        <p14:creationId xmlns:p14="http://schemas.microsoft.com/office/powerpoint/2010/main" val="365335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2">
            <a:extLst>
              <a:ext uri="{FF2B5EF4-FFF2-40B4-BE49-F238E27FC236}">
                <a16:creationId xmlns:a16="http://schemas.microsoft.com/office/drawing/2014/main" id="{552B4309-72EB-897C-41E2-5F783F14C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404" y="148862"/>
            <a:ext cx="3937016" cy="1103754"/>
          </a:xfrm>
          <a:custGeom>
            <a:avLst/>
            <a:gdLst>
              <a:gd name="T0" fmla="*/ 7619 w 8848"/>
              <a:gd name="T1" fmla="*/ 2352 h 2353"/>
              <a:gd name="T2" fmla="*/ 0 w 8848"/>
              <a:gd name="T3" fmla="*/ 2352 h 2353"/>
              <a:gd name="T4" fmla="*/ 0 w 8848"/>
              <a:gd name="T5" fmla="*/ 0 h 2353"/>
              <a:gd name="T6" fmla="*/ 7619 w 8848"/>
              <a:gd name="T7" fmla="*/ 0 h 2353"/>
              <a:gd name="T8" fmla="*/ 8847 w 8848"/>
              <a:gd name="T9" fmla="*/ 1176 h 2353"/>
              <a:gd name="T10" fmla="*/ 7619 w 8848"/>
              <a:gd name="T11" fmla="*/ 2352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3">
                <a:moveTo>
                  <a:pt x="7619" y="2352"/>
                </a:moveTo>
                <a:lnTo>
                  <a:pt x="0" y="2352"/>
                </a:lnTo>
                <a:lnTo>
                  <a:pt x="0" y="0"/>
                </a:lnTo>
                <a:lnTo>
                  <a:pt x="7619" y="0"/>
                </a:lnTo>
                <a:lnTo>
                  <a:pt x="8847" y="1176"/>
                </a:lnTo>
                <a:lnTo>
                  <a:pt x="7619" y="235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F6EAAF5-D222-12E0-6DBB-3BC9FB4EF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042" y="260477"/>
            <a:ext cx="882591" cy="88259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2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2"/>
                  <a:pt x="1882" y="941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8CA61253-AD95-AE44-E509-1E35459C1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122" y="355557"/>
            <a:ext cx="692431" cy="692431"/>
          </a:xfrm>
          <a:custGeom>
            <a:avLst/>
            <a:gdLst>
              <a:gd name="T0" fmla="*/ 1477 w 1478"/>
              <a:gd name="T1" fmla="*/ 738 h 1477"/>
              <a:gd name="T2" fmla="*/ 1477 w 1478"/>
              <a:gd name="T3" fmla="*/ 738 h 1477"/>
              <a:gd name="T4" fmla="*/ 738 w 1478"/>
              <a:gd name="T5" fmla="*/ 1476 h 1477"/>
              <a:gd name="T6" fmla="*/ 738 w 1478"/>
              <a:gd name="T7" fmla="*/ 1476 h 1477"/>
              <a:gd name="T8" fmla="*/ 0 w 1478"/>
              <a:gd name="T9" fmla="*/ 738 h 1477"/>
              <a:gd name="T10" fmla="*/ 0 w 1478"/>
              <a:gd name="T11" fmla="*/ 738 h 1477"/>
              <a:gd name="T12" fmla="*/ 738 w 1478"/>
              <a:gd name="T13" fmla="*/ 0 h 1477"/>
              <a:gd name="T14" fmla="*/ 738 w 1478"/>
              <a:gd name="T15" fmla="*/ 0 h 1477"/>
              <a:gd name="T16" fmla="*/ 1477 w 1478"/>
              <a:gd name="T17" fmla="*/ 738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7">
                <a:moveTo>
                  <a:pt x="1477" y="738"/>
                </a:moveTo>
                <a:lnTo>
                  <a:pt x="1477" y="738"/>
                </a:lnTo>
                <a:cubicBezTo>
                  <a:pt x="1477" y="1146"/>
                  <a:pt x="1146" y="1476"/>
                  <a:pt x="738" y="1476"/>
                </a:cubicBezTo>
                <a:lnTo>
                  <a:pt x="738" y="1476"/>
                </a:lnTo>
                <a:cubicBezTo>
                  <a:pt x="330" y="1476"/>
                  <a:pt x="0" y="1146"/>
                  <a:pt x="0" y="738"/>
                </a:cubicBezTo>
                <a:lnTo>
                  <a:pt x="0" y="738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8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9" name="TextBox 42">
            <a:extLst>
              <a:ext uri="{FF2B5EF4-FFF2-40B4-BE49-F238E27FC236}">
                <a16:creationId xmlns:a16="http://schemas.microsoft.com/office/drawing/2014/main" id="{1B176F6F-D1EF-F565-B7A3-8A5363811EFB}"/>
              </a:ext>
            </a:extLst>
          </p:cNvPr>
          <p:cNvSpPr txBox="1"/>
          <p:nvPr/>
        </p:nvSpPr>
        <p:spPr>
          <a:xfrm>
            <a:off x="3818565" y="285240"/>
            <a:ext cx="2645637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Problemática y necesidad</a:t>
            </a: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268AE255-8AF4-4896-B9FA-23761D9001FB}"/>
              </a:ext>
            </a:extLst>
          </p:cNvPr>
          <p:cNvSpPr txBox="1"/>
          <p:nvPr/>
        </p:nvSpPr>
        <p:spPr>
          <a:xfrm>
            <a:off x="3126134" y="404234"/>
            <a:ext cx="436338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47250FD-DE71-D601-8394-60E3975DF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871939"/>
              </p:ext>
            </p:extLst>
          </p:nvPr>
        </p:nvGraphicFramePr>
        <p:xfrm>
          <a:off x="1010788" y="1047988"/>
          <a:ext cx="111812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lowchart: Document 25">
            <a:extLst>
              <a:ext uri="{FF2B5EF4-FFF2-40B4-BE49-F238E27FC236}">
                <a16:creationId xmlns:a16="http://schemas.microsoft.com/office/drawing/2014/main" id="{1ECF6F52-392C-BA25-E456-D6AE8E0649F8}"/>
              </a:ext>
            </a:extLst>
          </p:cNvPr>
          <p:cNvSpPr/>
          <p:nvPr/>
        </p:nvSpPr>
        <p:spPr>
          <a:xfrm>
            <a:off x="732491" y="2673752"/>
            <a:ext cx="3937016" cy="2152193"/>
          </a:xfrm>
          <a:prstGeom prst="flowChartDocumen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5B62CB7-25B6-1AC5-CEA0-BCA94E628352}"/>
              </a:ext>
            </a:extLst>
          </p:cNvPr>
          <p:cNvSpPr txBox="1">
            <a:spLocks/>
          </p:cNvSpPr>
          <p:nvPr/>
        </p:nvSpPr>
        <p:spPr>
          <a:xfrm>
            <a:off x="1118339" y="3168139"/>
            <a:ext cx="3038129" cy="11497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ES_tradnl" sz="40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Indicadores</a:t>
            </a:r>
          </a:p>
          <a:p>
            <a:pPr>
              <a:lnSpc>
                <a:spcPts val="2050"/>
              </a:lnSpc>
            </a:pPr>
            <a:endParaRPr lang="es-ES_tradnl" sz="40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>
              <a:lnSpc>
                <a:spcPts val="2050"/>
              </a:lnSpc>
            </a:pPr>
            <a:r>
              <a:rPr lang="es-ES_tradnl" sz="40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ERA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5258C5-06AB-F2E6-2678-1B848006B552}"/>
              </a:ext>
            </a:extLst>
          </p:cNvPr>
          <p:cNvSpPr txBox="1"/>
          <p:nvPr/>
        </p:nvSpPr>
        <p:spPr>
          <a:xfrm>
            <a:off x="1118339" y="6451709"/>
            <a:ext cx="560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(WHO, 2010; US EPA, 2012; Becerra-Agudelo et al., 2022)</a:t>
            </a:r>
          </a:p>
        </p:txBody>
      </p:sp>
    </p:spTree>
    <p:extLst>
      <p:ext uri="{BB962C8B-B14F-4D97-AF65-F5344CB8AC3E}">
        <p14:creationId xmlns:p14="http://schemas.microsoft.com/office/powerpoint/2010/main" val="248444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1028D555-31AB-88CD-83E6-9E51D3AC2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47" y="133599"/>
            <a:ext cx="3817177" cy="1103754"/>
          </a:xfrm>
          <a:custGeom>
            <a:avLst/>
            <a:gdLst>
              <a:gd name="T0" fmla="*/ 8847 w 10076"/>
              <a:gd name="T1" fmla="*/ 2354 h 2355"/>
              <a:gd name="T2" fmla="*/ 0 w 10076"/>
              <a:gd name="T3" fmla="*/ 2354 h 2355"/>
              <a:gd name="T4" fmla="*/ 0 w 10076"/>
              <a:gd name="T5" fmla="*/ 0 h 2355"/>
              <a:gd name="T6" fmla="*/ 8847 w 10076"/>
              <a:gd name="T7" fmla="*/ 0 h 2355"/>
              <a:gd name="T8" fmla="*/ 10075 w 10076"/>
              <a:gd name="T9" fmla="*/ 1177 h 2355"/>
              <a:gd name="T10" fmla="*/ 8847 w 10076"/>
              <a:gd name="T11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6" h="2355">
                <a:moveTo>
                  <a:pt x="8847" y="2354"/>
                </a:moveTo>
                <a:lnTo>
                  <a:pt x="0" y="2354"/>
                </a:lnTo>
                <a:lnTo>
                  <a:pt x="0" y="0"/>
                </a:lnTo>
                <a:lnTo>
                  <a:pt x="8847" y="0"/>
                </a:lnTo>
                <a:lnTo>
                  <a:pt x="10075" y="1177"/>
                </a:lnTo>
                <a:lnTo>
                  <a:pt x="8847" y="235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F9603156-5CDE-EB8F-E016-1B213D43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17" y="243146"/>
            <a:ext cx="884657" cy="884657"/>
          </a:xfrm>
          <a:custGeom>
            <a:avLst/>
            <a:gdLst>
              <a:gd name="T0" fmla="*/ 1885 w 1889"/>
              <a:gd name="T1" fmla="*/ 939 h 1889"/>
              <a:gd name="T2" fmla="*/ 1885 w 1889"/>
              <a:gd name="T3" fmla="*/ 939 h 1889"/>
              <a:gd name="T4" fmla="*/ 950 w 1889"/>
              <a:gd name="T5" fmla="*/ 1885 h 1889"/>
              <a:gd name="T6" fmla="*/ 950 w 1889"/>
              <a:gd name="T7" fmla="*/ 1885 h 1889"/>
              <a:gd name="T8" fmla="*/ 3 w 1889"/>
              <a:gd name="T9" fmla="*/ 949 h 1889"/>
              <a:gd name="T10" fmla="*/ 3 w 1889"/>
              <a:gd name="T11" fmla="*/ 949 h 1889"/>
              <a:gd name="T12" fmla="*/ 939 w 1889"/>
              <a:gd name="T13" fmla="*/ 3 h 1889"/>
              <a:gd name="T14" fmla="*/ 939 w 1889"/>
              <a:gd name="T15" fmla="*/ 3 h 1889"/>
              <a:gd name="T16" fmla="*/ 1885 w 1889"/>
              <a:gd name="T17" fmla="*/ 93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9" h="1889">
                <a:moveTo>
                  <a:pt x="1885" y="939"/>
                </a:moveTo>
                <a:lnTo>
                  <a:pt x="1885" y="939"/>
                </a:lnTo>
                <a:cubicBezTo>
                  <a:pt x="1888" y="1458"/>
                  <a:pt x="1469" y="1882"/>
                  <a:pt x="950" y="1885"/>
                </a:cubicBezTo>
                <a:lnTo>
                  <a:pt x="950" y="1885"/>
                </a:lnTo>
                <a:cubicBezTo>
                  <a:pt x="430" y="1888"/>
                  <a:pt x="6" y="1469"/>
                  <a:pt x="3" y="949"/>
                </a:cubicBezTo>
                <a:lnTo>
                  <a:pt x="3" y="949"/>
                </a:lnTo>
                <a:cubicBezTo>
                  <a:pt x="0" y="429"/>
                  <a:pt x="419" y="6"/>
                  <a:pt x="939" y="3"/>
                </a:cubicBezTo>
                <a:lnTo>
                  <a:pt x="939" y="3"/>
                </a:lnTo>
                <a:cubicBezTo>
                  <a:pt x="1459" y="0"/>
                  <a:pt x="1882" y="419"/>
                  <a:pt x="1885" y="939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67EA52E7-8A07-8786-DFCA-90482E4C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065" y="340293"/>
            <a:ext cx="692431" cy="692429"/>
          </a:xfrm>
          <a:custGeom>
            <a:avLst/>
            <a:gdLst>
              <a:gd name="T0" fmla="*/ 1477 w 1478"/>
              <a:gd name="T1" fmla="*/ 739 h 1479"/>
              <a:gd name="T2" fmla="*/ 1477 w 1478"/>
              <a:gd name="T3" fmla="*/ 739 h 1479"/>
              <a:gd name="T4" fmla="*/ 738 w 1478"/>
              <a:gd name="T5" fmla="*/ 1478 h 1479"/>
              <a:gd name="T6" fmla="*/ 738 w 1478"/>
              <a:gd name="T7" fmla="*/ 1478 h 1479"/>
              <a:gd name="T8" fmla="*/ 0 w 1478"/>
              <a:gd name="T9" fmla="*/ 739 h 1479"/>
              <a:gd name="T10" fmla="*/ 0 w 1478"/>
              <a:gd name="T11" fmla="*/ 739 h 1479"/>
              <a:gd name="T12" fmla="*/ 738 w 1478"/>
              <a:gd name="T13" fmla="*/ 0 h 1479"/>
              <a:gd name="T14" fmla="*/ 738 w 1478"/>
              <a:gd name="T15" fmla="*/ 0 h 1479"/>
              <a:gd name="T16" fmla="*/ 1477 w 1478"/>
              <a:gd name="T17" fmla="*/ 73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9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8"/>
                  <a:pt x="738" y="1478"/>
                </a:cubicBezTo>
                <a:lnTo>
                  <a:pt x="738" y="1478"/>
                </a:lnTo>
                <a:cubicBezTo>
                  <a:pt x="330" y="1478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0BF2A1B3-9153-7466-1A46-E8836486869D}"/>
              </a:ext>
            </a:extLst>
          </p:cNvPr>
          <p:cNvSpPr txBox="1"/>
          <p:nvPr/>
        </p:nvSpPr>
        <p:spPr>
          <a:xfrm>
            <a:off x="3103871" y="385392"/>
            <a:ext cx="44275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6" name="TextBox 45">
            <a:extLst>
              <a:ext uri="{FF2B5EF4-FFF2-40B4-BE49-F238E27FC236}">
                <a16:creationId xmlns:a16="http://schemas.microsoft.com/office/drawing/2014/main" id="{E45C133E-B8DE-F1CB-2716-BD214E9DECB0}"/>
              </a:ext>
            </a:extLst>
          </p:cNvPr>
          <p:cNvSpPr txBox="1"/>
          <p:nvPr/>
        </p:nvSpPr>
        <p:spPr>
          <a:xfrm>
            <a:off x="3864722" y="269975"/>
            <a:ext cx="2079415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Metodología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general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E98D36-ED72-7961-5DB6-15F7C1D82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86718" y="539548"/>
            <a:ext cx="4519804" cy="640091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A42E91F-ED54-9DB1-BAA2-96CA91BAFCF7}"/>
              </a:ext>
            </a:extLst>
          </p:cNvPr>
          <p:cNvSpPr/>
          <p:nvPr/>
        </p:nvSpPr>
        <p:spPr>
          <a:xfrm>
            <a:off x="5347504" y="4606724"/>
            <a:ext cx="799590" cy="231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7668A6-D47C-7184-F66D-682C1D12E272}"/>
              </a:ext>
            </a:extLst>
          </p:cNvPr>
          <p:cNvSpPr/>
          <p:nvPr/>
        </p:nvSpPr>
        <p:spPr>
          <a:xfrm>
            <a:off x="4947709" y="5071823"/>
            <a:ext cx="1638286" cy="231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3195E10-974E-5486-5DA3-0B657258D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968143"/>
              </p:ext>
            </p:extLst>
          </p:nvPr>
        </p:nvGraphicFramePr>
        <p:xfrm>
          <a:off x="7011650" y="719341"/>
          <a:ext cx="48341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B46C973D-6E62-9266-41ED-D3CA6284B0C8}"/>
              </a:ext>
            </a:extLst>
          </p:cNvPr>
          <p:cNvSpPr/>
          <p:nvPr/>
        </p:nvSpPr>
        <p:spPr>
          <a:xfrm>
            <a:off x="2583622" y="3622876"/>
            <a:ext cx="784610" cy="74078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285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1028D555-31AB-88CD-83E6-9E51D3AC2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47" y="133599"/>
            <a:ext cx="3817177" cy="1103754"/>
          </a:xfrm>
          <a:custGeom>
            <a:avLst/>
            <a:gdLst>
              <a:gd name="T0" fmla="*/ 8847 w 10076"/>
              <a:gd name="T1" fmla="*/ 2354 h 2355"/>
              <a:gd name="T2" fmla="*/ 0 w 10076"/>
              <a:gd name="T3" fmla="*/ 2354 h 2355"/>
              <a:gd name="T4" fmla="*/ 0 w 10076"/>
              <a:gd name="T5" fmla="*/ 0 h 2355"/>
              <a:gd name="T6" fmla="*/ 8847 w 10076"/>
              <a:gd name="T7" fmla="*/ 0 h 2355"/>
              <a:gd name="T8" fmla="*/ 10075 w 10076"/>
              <a:gd name="T9" fmla="*/ 1177 h 2355"/>
              <a:gd name="T10" fmla="*/ 8847 w 10076"/>
              <a:gd name="T11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6" h="2355">
                <a:moveTo>
                  <a:pt x="8847" y="2354"/>
                </a:moveTo>
                <a:lnTo>
                  <a:pt x="0" y="2354"/>
                </a:lnTo>
                <a:lnTo>
                  <a:pt x="0" y="0"/>
                </a:lnTo>
                <a:lnTo>
                  <a:pt x="8847" y="0"/>
                </a:lnTo>
                <a:lnTo>
                  <a:pt x="10075" y="1177"/>
                </a:lnTo>
                <a:lnTo>
                  <a:pt x="8847" y="235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F9603156-5CDE-EB8F-E016-1B213D43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17" y="243146"/>
            <a:ext cx="884657" cy="884657"/>
          </a:xfrm>
          <a:custGeom>
            <a:avLst/>
            <a:gdLst>
              <a:gd name="T0" fmla="*/ 1885 w 1889"/>
              <a:gd name="T1" fmla="*/ 939 h 1889"/>
              <a:gd name="T2" fmla="*/ 1885 w 1889"/>
              <a:gd name="T3" fmla="*/ 939 h 1889"/>
              <a:gd name="T4" fmla="*/ 950 w 1889"/>
              <a:gd name="T5" fmla="*/ 1885 h 1889"/>
              <a:gd name="T6" fmla="*/ 950 w 1889"/>
              <a:gd name="T7" fmla="*/ 1885 h 1889"/>
              <a:gd name="T8" fmla="*/ 3 w 1889"/>
              <a:gd name="T9" fmla="*/ 949 h 1889"/>
              <a:gd name="T10" fmla="*/ 3 w 1889"/>
              <a:gd name="T11" fmla="*/ 949 h 1889"/>
              <a:gd name="T12" fmla="*/ 939 w 1889"/>
              <a:gd name="T13" fmla="*/ 3 h 1889"/>
              <a:gd name="T14" fmla="*/ 939 w 1889"/>
              <a:gd name="T15" fmla="*/ 3 h 1889"/>
              <a:gd name="T16" fmla="*/ 1885 w 1889"/>
              <a:gd name="T17" fmla="*/ 93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9" h="1889">
                <a:moveTo>
                  <a:pt x="1885" y="939"/>
                </a:moveTo>
                <a:lnTo>
                  <a:pt x="1885" y="939"/>
                </a:lnTo>
                <a:cubicBezTo>
                  <a:pt x="1888" y="1458"/>
                  <a:pt x="1469" y="1882"/>
                  <a:pt x="950" y="1885"/>
                </a:cubicBezTo>
                <a:lnTo>
                  <a:pt x="950" y="1885"/>
                </a:lnTo>
                <a:cubicBezTo>
                  <a:pt x="430" y="1888"/>
                  <a:pt x="6" y="1469"/>
                  <a:pt x="3" y="949"/>
                </a:cubicBezTo>
                <a:lnTo>
                  <a:pt x="3" y="949"/>
                </a:lnTo>
                <a:cubicBezTo>
                  <a:pt x="0" y="429"/>
                  <a:pt x="419" y="6"/>
                  <a:pt x="939" y="3"/>
                </a:cubicBezTo>
                <a:lnTo>
                  <a:pt x="939" y="3"/>
                </a:lnTo>
                <a:cubicBezTo>
                  <a:pt x="1459" y="0"/>
                  <a:pt x="1882" y="419"/>
                  <a:pt x="1885" y="939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67EA52E7-8A07-8786-DFCA-90482E4C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065" y="340293"/>
            <a:ext cx="692431" cy="692429"/>
          </a:xfrm>
          <a:custGeom>
            <a:avLst/>
            <a:gdLst>
              <a:gd name="T0" fmla="*/ 1477 w 1478"/>
              <a:gd name="T1" fmla="*/ 739 h 1479"/>
              <a:gd name="T2" fmla="*/ 1477 w 1478"/>
              <a:gd name="T3" fmla="*/ 739 h 1479"/>
              <a:gd name="T4" fmla="*/ 738 w 1478"/>
              <a:gd name="T5" fmla="*/ 1478 h 1479"/>
              <a:gd name="T6" fmla="*/ 738 w 1478"/>
              <a:gd name="T7" fmla="*/ 1478 h 1479"/>
              <a:gd name="T8" fmla="*/ 0 w 1478"/>
              <a:gd name="T9" fmla="*/ 739 h 1479"/>
              <a:gd name="T10" fmla="*/ 0 w 1478"/>
              <a:gd name="T11" fmla="*/ 739 h 1479"/>
              <a:gd name="T12" fmla="*/ 738 w 1478"/>
              <a:gd name="T13" fmla="*/ 0 h 1479"/>
              <a:gd name="T14" fmla="*/ 738 w 1478"/>
              <a:gd name="T15" fmla="*/ 0 h 1479"/>
              <a:gd name="T16" fmla="*/ 1477 w 1478"/>
              <a:gd name="T17" fmla="*/ 73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9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8"/>
                  <a:pt x="738" y="1478"/>
                </a:cubicBezTo>
                <a:lnTo>
                  <a:pt x="738" y="1478"/>
                </a:lnTo>
                <a:cubicBezTo>
                  <a:pt x="330" y="1478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3266" dirty="0">
              <a:latin typeface="Open Sans Light" panose="020B0306030504020204" pitchFamily="34" charset="0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0BF2A1B3-9153-7466-1A46-E8836486869D}"/>
              </a:ext>
            </a:extLst>
          </p:cNvPr>
          <p:cNvSpPr txBox="1"/>
          <p:nvPr/>
        </p:nvSpPr>
        <p:spPr>
          <a:xfrm>
            <a:off x="3103871" y="385392"/>
            <a:ext cx="44275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6" name="TextBox 45">
            <a:extLst>
              <a:ext uri="{FF2B5EF4-FFF2-40B4-BE49-F238E27FC236}">
                <a16:creationId xmlns:a16="http://schemas.microsoft.com/office/drawing/2014/main" id="{E45C133E-B8DE-F1CB-2716-BD214E9DECB0}"/>
              </a:ext>
            </a:extLst>
          </p:cNvPr>
          <p:cNvSpPr txBox="1"/>
          <p:nvPr/>
        </p:nvSpPr>
        <p:spPr>
          <a:xfrm>
            <a:off x="3864722" y="269975"/>
            <a:ext cx="2079415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Metodología 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A42E91F-ED54-9DB1-BAA2-96CA91BAFCF7}"/>
              </a:ext>
            </a:extLst>
          </p:cNvPr>
          <p:cNvSpPr/>
          <p:nvPr/>
        </p:nvSpPr>
        <p:spPr>
          <a:xfrm>
            <a:off x="5347504" y="4606724"/>
            <a:ext cx="799590" cy="231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7668A6-D47C-7184-F66D-682C1D12E272}"/>
              </a:ext>
            </a:extLst>
          </p:cNvPr>
          <p:cNvSpPr/>
          <p:nvPr/>
        </p:nvSpPr>
        <p:spPr>
          <a:xfrm>
            <a:off x="4947709" y="5071823"/>
            <a:ext cx="1638286" cy="231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22451085-D9E7-6241-6D7A-F6AC8980F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650106"/>
              </p:ext>
            </p:extLst>
          </p:nvPr>
        </p:nvGraphicFramePr>
        <p:xfrm>
          <a:off x="462935" y="13737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Flowchart: Document 25">
            <a:extLst>
              <a:ext uri="{FF2B5EF4-FFF2-40B4-BE49-F238E27FC236}">
                <a16:creationId xmlns:a16="http://schemas.microsoft.com/office/drawing/2014/main" id="{311AE00C-6008-06B9-007B-10FC4621E5AD}"/>
              </a:ext>
            </a:extLst>
          </p:cNvPr>
          <p:cNvSpPr/>
          <p:nvPr/>
        </p:nvSpPr>
        <p:spPr>
          <a:xfrm>
            <a:off x="6585995" y="1430551"/>
            <a:ext cx="3240911" cy="2152193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C68D3E7-9C77-ED61-88AA-8EFCD1EBD6E3}"/>
              </a:ext>
            </a:extLst>
          </p:cNvPr>
          <p:cNvSpPr txBox="1">
            <a:spLocks/>
          </p:cNvSpPr>
          <p:nvPr/>
        </p:nvSpPr>
        <p:spPr>
          <a:xfrm>
            <a:off x="6430866" y="1728302"/>
            <a:ext cx="3551168" cy="13722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ES_tradnl" sz="2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Indicador ERA </a:t>
            </a:r>
          </a:p>
          <a:p>
            <a:pPr>
              <a:lnSpc>
                <a:spcPts val="2050"/>
              </a:lnSpc>
            </a:pPr>
            <a:r>
              <a:rPr lang="es-ES_tradnl" sz="2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seleccionado</a:t>
            </a:r>
          </a:p>
          <a:p>
            <a:pPr>
              <a:lnSpc>
                <a:spcPts val="2050"/>
              </a:lnSpc>
            </a:pPr>
            <a:r>
              <a:rPr lang="es-ES_tradnl" sz="2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fue LCR </a:t>
            </a:r>
          </a:p>
          <a:p>
            <a:pPr>
              <a:lnSpc>
                <a:spcPts val="2050"/>
              </a:lnSpc>
            </a:pPr>
            <a:r>
              <a:rPr lang="es-ES_tradnl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(US EPA, 2002)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48F33D-8BEA-1DBC-ABAE-A75935894599}"/>
              </a:ext>
            </a:extLst>
          </p:cNvPr>
          <p:cNvSpPr txBox="1"/>
          <p:nvPr/>
        </p:nvSpPr>
        <p:spPr>
          <a:xfrm>
            <a:off x="7330685" y="3684056"/>
            <a:ext cx="4398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LCR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es un Indicador ampliamente utilizado para determinar el riesgo a la salud humana asociado a sustancias tóxicas.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Indicador usado en el campo ambiental y para riesgo ocupacional.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Validado en campo / correlacionado con enfermedades.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37B50-F081-DCB6-426F-25C46204B9D5}"/>
              </a:ext>
            </a:extLst>
          </p:cNvPr>
          <p:cNvSpPr txBox="1"/>
          <p:nvPr/>
        </p:nvSpPr>
        <p:spPr>
          <a:xfrm>
            <a:off x="5634995" y="647372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/>
              <a:t>(WHO, 2010; US EPA, 2012)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94806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1364</Words>
  <Application>Microsoft Macintosh PowerPoint</Application>
  <PresentationFormat>Panorámica</PresentationFormat>
  <Paragraphs>272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Open Sans Light</vt:lpstr>
      <vt:lpstr>Open Sans Semibold</vt:lpstr>
      <vt:lpstr>Poppins SemiBold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Julián Esteban López Correa</cp:lastModifiedBy>
  <cp:revision>125</cp:revision>
  <dcterms:created xsi:type="dcterms:W3CDTF">2021-04-09T21:10:09Z</dcterms:created>
  <dcterms:modified xsi:type="dcterms:W3CDTF">2023-03-15T18:53:49Z</dcterms:modified>
</cp:coreProperties>
</file>