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36"/>
  </p:notesMasterIdLst>
  <p:sldIdLst>
    <p:sldId id="257" r:id="rId3"/>
    <p:sldId id="258" r:id="rId4"/>
    <p:sldId id="259" r:id="rId5"/>
    <p:sldId id="313" r:id="rId6"/>
    <p:sldId id="260" r:id="rId7"/>
    <p:sldId id="262" r:id="rId8"/>
    <p:sldId id="263" r:id="rId9"/>
    <p:sldId id="315" r:id="rId10"/>
    <p:sldId id="303" r:id="rId11"/>
    <p:sldId id="311" r:id="rId12"/>
    <p:sldId id="314" r:id="rId13"/>
    <p:sldId id="269" r:id="rId14"/>
    <p:sldId id="266" r:id="rId15"/>
    <p:sldId id="267" r:id="rId16"/>
    <p:sldId id="268" r:id="rId17"/>
    <p:sldId id="316" r:id="rId18"/>
    <p:sldId id="264" r:id="rId19"/>
    <p:sldId id="317" r:id="rId20"/>
    <p:sldId id="318" r:id="rId21"/>
    <p:sldId id="275" r:id="rId22"/>
    <p:sldId id="319" r:id="rId23"/>
    <p:sldId id="320" r:id="rId24"/>
    <p:sldId id="321" r:id="rId25"/>
    <p:sldId id="280" r:id="rId26"/>
    <p:sldId id="281" r:id="rId27"/>
    <p:sldId id="322" r:id="rId28"/>
    <p:sldId id="324" r:id="rId29"/>
    <p:sldId id="323" r:id="rId30"/>
    <p:sldId id="325" r:id="rId31"/>
    <p:sldId id="326" r:id="rId32"/>
    <p:sldId id="290" r:id="rId33"/>
    <p:sldId id="295" r:id="rId34"/>
    <p:sldId id="327" r:id="rId35"/>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C3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249" autoAdjust="0"/>
  </p:normalViewPr>
  <p:slideViewPr>
    <p:cSldViewPr snapToGrid="0" snapToObjects="1">
      <p:cViewPr varScale="1">
        <p:scale>
          <a:sx n="72" d="100"/>
          <a:sy n="72" d="100"/>
        </p:scale>
        <p:origin x="7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896EE5-81B5-4695-B105-98FEC13115DF}" type="datetimeFigureOut">
              <a:rPr lang="es-CO" smtClean="0"/>
              <a:t>18/03/2023</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A9D7F0-BDDB-421D-A39D-63B705A21130}" type="slidenum">
              <a:rPr lang="es-CO" smtClean="0"/>
              <a:t>‹Nº›</a:t>
            </a:fld>
            <a:endParaRPr lang="es-CO"/>
          </a:p>
        </p:txBody>
      </p:sp>
    </p:spTree>
    <p:extLst>
      <p:ext uri="{BB962C8B-B14F-4D97-AF65-F5344CB8AC3E}">
        <p14:creationId xmlns:p14="http://schemas.microsoft.com/office/powerpoint/2010/main" val="2583245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6" name="Google Shape;17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a708d67326_3_8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6" name="Google Shape;306;g1a708d67326_3_8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a708d67326_3_8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g1a708d67326_3_8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s" sz="900"/>
              <a:t>Mansilla, Tocancipá y San Antero:</a:t>
            </a:r>
            <a:endParaRPr sz="900"/>
          </a:p>
          <a:p>
            <a:pPr marL="0" lvl="0" indent="0" algn="l" rtl="0">
              <a:lnSpc>
                <a:spcPct val="115000"/>
              </a:lnSpc>
              <a:spcBef>
                <a:spcPts val="1200"/>
              </a:spcBef>
              <a:spcAft>
                <a:spcPts val="0"/>
              </a:spcAft>
              <a:buClr>
                <a:schemeClr val="dk1"/>
              </a:buClr>
              <a:buSzPts val="1100"/>
              <a:buFont typeface="Arial"/>
              <a:buNone/>
            </a:pPr>
            <a:r>
              <a:rPr lang="es" sz="900"/>
              <a:t>Total especies 1001</a:t>
            </a:r>
            <a:endParaRPr sz="900"/>
          </a:p>
          <a:p>
            <a:pPr marL="0" lvl="0" indent="0" algn="l" rtl="0">
              <a:lnSpc>
                <a:spcPct val="115000"/>
              </a:lnSpc>
              <a:spcBef>
                <a:spcPts val="1200"/>
              </a:spcBef>
              <a:spcAft>
                <a:spcPts val="0"/>
              </a:spcAft>
              <a:buClr>
                <a:schemeClr val="dk1"/>
              </a:buClr>
              <a:buSzPts val="1100"/>
              <a:buFont typeface="Arial"/>
              <a:buNone/>
            </a:pPr>
            <a:r>
              <a:rPr lang="es" sz="900"/>
              <a:t>Endémicas 52</a:t>
            </a:r>
            <a:endParaRPr sz="900"/>
          </a:p>
          <a:p>
            <a:pPr marL="0" lvl="0" indent="0" algn="l" rtl="0">
              <a:lnSpc>
                <a:spcPct val="115000"/>
              </a:lnSpc>
              <a:spcBef>
                <a:spcPts val="1200"/>
              </a:spcBef>
              <a:spcAft>
                <a:spcPts val="0"/>
              </a:spcAft>
              <a:buClr>
                <a:schemeClr val="dk1"/>
              </a:buClr>
              <a:buSzPts val="1100"/>
              <a:buFont typeface="Arial"/>
              <a:buNone/>
            </a:pPr>
            <a:r>
              <a:rPr lang="es" sz="900"/>
              <a:t>Amenazadas nivel nacional 3</a:t>
            </a:r>
            <a:endParaRPr sz="900"/>
          </a:p>
          <a:p>
            <a:pPr marL="0" lvl="0" indent="0" algn="l" rtl="0">
              <a:lnSpc>
                <a:spcPct val="115000"/>
              </a:lnSpc>
              <a:spcBef>
                <a:spcPts val="1200"/>
              </a:spcBef>
              <a:spcAft>
                <a:spcPts val="0"/>
              </a:spcAft>
              <a:buClr>
                <a:schemeClr val="dk1"/>
              </a:buClr>
              <a:buSzPts val="1100"/>
              <a:buFont typeface="Arial"/>
              <a:buNone/>
            </a:pPr>
            <a:r>
              <a:rPr lang="es" sz="900"/>
              <a:t>Amenazadas a nivel internacional 4</a:t>
            </a:r>
            <a:endParaRPr sz="900"/>
          </a:p>
          <a:p>
            <a:pPr marL="0" lvl="0" indent="0" algn="l" rtl="0">
              <a:lnSpc>
                <a:spcPct val="100000"/>
              </a:lnSpc>
              <a:spcBef>
                <a:spcPts val="120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a9477c0768_0_5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400">
              <a:solidFill>
                <a:schemeClr val="dk1"/>
              </a:solidFill>
            </a:endParaRPr>
          </a:p>
        </p:txBody>
      </p:sp>
      <p:sp>
        <p:nvSpPr>
          <p:cNvPr id="368" name="Google Shape;368;g1a9477c0768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a9ab65e1d9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400"/>
              <a:buNone/>
            </a:pPr>
            <a:r>
              <a:rPr lang="es" sz="1800">
                <a:solidFill>
                  <a:schemeClr val="dk1"/>
                </a:solidFill>
              </a:rPr>
              <a:t>Son áreas delimitadas geográficamente, de propiedad del grupo empresarial Ecopetrol, que voluntariamente se destinan en parte o completamente a la conservación de la biodiversidad y la oferta de servicios ecosistémicos, sin limitar su vocación productiva y exploratoria.</a:t>
            </a:r>
            <a:endParaRPr sz="1800" b="1">
              <a:solidFill>
                <a:schemeClr val="dk1"/>
              </a:solidFill>
            </a:endParaRPr>
          </a:p>
          <a:p>
            <a:pPr marL="0" lvl="0" indent="0" algn="l" rtl="0">
              <a:lnSpc>
                <a:spcPct val="100000"/>
              </a:lnSpc>
              <a:spcBef>
                <a:spcPts val="0"/>
              </a:spcBef>
              <a:spcAft>
                <a:spcPts val="0"/>
              </a:spcAft>
              <a:buSzPts val="1100"/>
              <a:buNone/>
            </a:pPr>
            <a:endParaRPr/>
          </a:p>
        </p:txBody>
      </p:sp>
      <p:sp>
        <p:nvSpPr>
          <p:cNvPr id="472" name="Google Shape;472;g1a9ab65e1d9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5" name="Google Shape;52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6" name="Google Shape;17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19251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6" name="Google Shape;17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06037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7fef134aaf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7fef134aa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7fef134aa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17fef134aa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a708d67326_3_9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1400"/>
              <a:buFont typeface="Arial"/>
              <a:buNone/>
            </a:pPr>
            <a:r>
              <a:rPr lang="es" sz="1800">
                <a:solidFill>
                  <a:schemeClr val="dk1"/>
                </a:solidFill>
              </a:rPr>
              <a:t>Son áreas delimitadas geográficamente, de propiedad del grupo empresarial Ecopetrol, que voluntariamente se destinan en parte o completamente a la conservación de la biodiversidad y la oferta de servicios ecosistémicos, sin limitar su vocación productiva y exploratoria.</a:t>
            </a:r>
            <a:endParaRPr sz="1800" b="1">
              <a:solidFill>
                <a:schemeClr val="dk1"/>
              </a:solidFill>
            </a:endParaRPr>
          </a:p>
          <a:p>
            <a:pPr marL="0" lvl="0" indent="0" algn="l" rtl="0">
              <a:lnSpc>
                <a:spcPct val="100000"/>
              </a:lnSpc>
              <a:spcBef>
                <a:spcPts val="0"/>
              </a:spcBef>
              <a:spcAft>
                <a:spcPts val="0"/>
              </a:spcAft>
              <a:buSzPts val="1100"/>
              <a:buNone/>
            </a:pPr>
            <a:endParaRPr/>
          </a:p>
        </p:txBody>
      </p:sp>
      <p:sp>
        <p:nvSpPr>
          <p:cNvPr id="244" name="Google Shape;244;g1a708d67326_3_9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6" name="Google Shape;17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6886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Clic para editar título</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S_tradnl"/>
          </a:p>
        </p:txBody>
      </p:sp>
      <p:sp>
        <p:nvSpPr>
          <p:cNvPr id="4" name="Marcador de fecha 3"/>
          <p:cNvSpPr>
            <a:spLocks noGrp="1"/>
          </p:cNvSpPr>
          <p:nvPr>
            <p:ph type="dt" sz="half" idx="10"/>
          </p:nvPr>
        </p:nvSpPr>
        <p:spPr/>
        <p:txBody>
          <a:bodyPr/>
          <a:lstStyle/>
          <a:p>
            <a:fld id="{ACA39D74-4328-D142-91EC-FE291CBE1509}" type="datetimeFigureOut">
              <a:rPr lang="es-ES_tradnl" smtClean="0"/>
              <a:t>18/03/2023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424C6831-DD49-4E4F-834B-7A5FD7B89A82}" type="slidenum">
              <a:rPr lang="es-ES_tradnl" smtClean="0"/>
              <a:t>‹Nº›</a:t>
            </a:fld>
            <a:endParaRPr lang="es-ES_tradnl"/>
          </a:p>
        </p:txBody>
      </p:sp>
    </p:spTree>
    <p:extLst>
      <p:ext uri="{BB962C8B-B14F-4D97-AF65-F5344CB8AC3E}">
        <p14:creationId xmlns:p14="http://schemas.microsoft.com/office/powerpoint/2010/main" val="182436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ACA39D74-4328-D142-91EC-FE291CBE1509}" type="datetimeFigureOut">
              <a:rPr lang="es-ES_tradnl" smtClean="0"/>
              <a:t>18/03/2023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424C6831-DD49-4E4F-834B-7A5FD7B89A82}" type="slidenum">
              <a:rPr lang="es-ES_tradnl" smtClean="0"/>
              <a:t>‹Nº›</a:t>
            </a:fld>
            <a:endParaRPr lang="es-ES_tradnl"/>
          </a:p>
        </p:txBody>
      </p:sp>
    </p:spTree>
    <p:extLst>
      <p:ext uri="{BB962C8B-B14F-4D97-AF65-F5344CB8AC3E}">
        <p14:creationId xmlns:p14="http://schemas.microsoft.com/office/powerpoint/2010/main" val="58798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Clic para editar título</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ACA39D74-4328-D142-91EC-FE291CBE1509}" type="datetimeFigureOut">
              <a:rPr lang="es-ES_tradnl" smtClean="0"/>
              <a:t>18/03/2023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424C6831-DD49-4E4F-834B-7A5FD7B89A82}" type="slidenum">
              <a:rPr lang="es-ES_tradnl" smtClean="0"/>
              <a:t>‹Nº›</a:t>
            </a:fld>
            <a:endParaRPr lang="es-ES_tradnl"/>
          </a:p>
        </p:txBody>
      </p:sp>
    </p:spTree>
    <p:extLst>
      <p:ext uri="{BB962C8B-B14F-4D97-AF65-F5344CB8AC3E}">
        <p14:creationId xmlns:p14="http://schemas.microsoft.com/office/powerpoint/2010/main" val="388332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F2F2F2"/>
        </a:solidFill>
        <a:effectLst/>
      </p:bgPr>
    </p:bg>
    <p:spTree>
      <p:nvGrpSpPr>
        <p:cNvPr id="1" name="Shape 14"/>
        <p:cNvGrpSpPr/>
        <p:nvPr/>
      </p:nvGrpSpPr>
      <p:grpSpPr>
        <a:xfrm>
          <a:off x="0" y="0"/>
          <a:ext cx="0" cy="0"/>
          <a:chOff x="0" y="0"/>
          <a:chExt cx="0" cy="0"/>
        </a:xfrm>
      </p:grpSpPr>
      <p:sp>
        <p:nvSpPr>
          <p:cNvPr id="15" name="Google Shape;15;g1a9477c0768_0_596"/>
          <p:cNvSpPr/>
          <p:nvPr/>
        </p:nvSpPr>
        <p:spPr>
          <a:xfrm>
            <a:off x="457200" y="489857"/>
            <a:ext cx="11277600" cy="5878400"/>
          </a:xfrm>
          <a:prstGeom prst="rect">
            <a:avLst/>
          </a:prstGeom>
          <a:solidFill>
            <a:schemeClr val="lt1"/>
          </a:solidFill>
          <a:ln>
            <a:noFill/>
          </a:ln>
          <a:effectLst>
            <a:outerShdw blurRad="558800" sx="103000" sy="103000" algn="tl" rotWithShape="0">
              <a:srgbClr val="A5A5A5">
                <a:alpha val="17647"/>
              </a:srgbClr>
            </a:outerShdw>
          </a:effectLst>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6" name="Google Shape;16;g1a9477c0768_0_596"/>
          <p:cNvSpPr/>
          <p:nvPr/>
        </p:nvSpPr>
        <p:spPr>
          <a:xfrm>
            <a:off x="11582399" y="6436815"/>
            <a:ext cx="284000" cy="284000"/>
          </a:xfrm>
          <a:prstGeom prst="ellipse">
            <a:avLst/>
          </a:prstGeom>
          <a:solidFill>
            <a:srgbClr val="EBAD28"/>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7" name="Google Shape;17;g1a9477c0768_0_596"/>
          <p:cNvSpPr/>
          <p:nvPr/>
        </p:nvSpPr>
        <p:spPr>
          <a:xfrm>
            <a:off x="11556707" y="6486969"/>
            <a:ext cx="356000" cy="184800"/>
          </a:xfrm>
          <a:prstGeom prst="rect">
            <a:avLst/>
          </a:prstGeom>
          <a:noFill/>
          <a:ln>
            <a:noFill/>
          </a:ln>
        </p:spPr>
        <p:txBody>
          <a:bodyPr spcFirstLastPara="1" wrap="square" lIns="91433" tIns="45700" rIns="91433" bIns="45700" anchor="t" anchorCtr="0">
            <a:noAutofit/>
          </a:bodyPr>
          <a:lstStyle/>
          <a:p>
            <a:pPr marL="0" marR="0" lvl="0" indent="0" algn="ctr" rtl="0">
              <a:lnSpc>
                <a:spcPct val="100000"/>
              </a:lnSpc>
              <a:spcBef>
                <a:spcPts val="0"/>
              </a:spcBef>
              <a:spcAft>
                <a:spcPts val="0"/>
              </a:spcAft>
              <a:buClr>
                <a:srgbClr val="000000"/>
              </a:buClr>
              <a:buSzPts val="500"/>
              <a:buFont typeface="Arial"/>
              <a:buNone/>
            </a:pPr>
            <a:fld id="{00000000-1234-1234-1234-123412341234}" type="slidenum">
              <a:rPr lang="es" sz="667" b="0" i="0" u="none" strike="noStrike" cap="none">
                <a:solidFill>
                  <a:srgbClr val="0F3546"/>
                </a:solidFill>
                <a:latin typeface="Arial"/>
                <a:ea typeface="Arial"/>
                <a:cs typeface="Arial"/>
                <a:sym typeface="Arial"/>
              </a:rPr>
              <a:pPr marL="0" marR="0" lvl="0" indent="0" algn="ctr" rtl="0">
                <a:lnSpc>
                  <a:spcPct val="100000"/>
                </a:lnSpc>
                <a:spcBef>
                  <a:spcPts val="0"/>
                </a:spcBef>
                <a:spcAft>
                  <a:spcPts val="0"/>
                </a:spcAft>
                <a:buClr>
                  <a:srgbClr val="000000"/>
                </a:buClr>
                <a:buSzPts val="500"/>
                <a:buFont typeface="Arial"/>
                <a:buNone/>
              </a:pPr>
              <a:t>‹Nº›</a:t>
            </a:fld>
            <a:endParaRPr sz="667" b="1" i="0" u="none" strike="noStrike" cap="none">
              <a:solidFill>
                <a:srgbClr val="0F3546"/>
              </a:solidFill>
              <a:latin typeface="Arial"/>
              <a:ea typeface="Arial"/>
              <a:cs typeface="Arial"/>
              <a:sym typeface="Arial"/>
            </a:endParaRPr>
          </a:p>
        </p:txBody>
      </p:sp>
    </p:spTree>
    <p:extLst>
      <p:ext uri="{BB962C8B-B14F-4D97-AF65-F5344CB8AC3E}">
        <p14:creationId xmlns:p14="http://schemas.microsoft.com/office/powerpoint/2010/main" val="3367110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0"/>
        <p:cNvGrpSpPr/>
        <p:nvPr/>
      </p:nvGrpSpPr>
      <p:grpSpPr>
        <a:xfrm>
          <a:off x="0" y="0"/>
          <a:ext cx="0" cy="0"/>
          <a:chOff x="0" y="0"/>
          <a:chExt cx="0" cy="0"/>
        </a:xfrm>
      </p:grpSpPr>
      <p:sp>
        <p:nvSpPr>
          <p:cNvPr id="61" name="Google Shape;61;g1a9477c0768_0_58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609585" lvl="0" indent="-304792" algn="l">
              <a:lnSpc>
                <a:spcPct val="100000"/>
              </a:lnSpc>
              <a:spcBef>
                <a:spcPts val="0"/>
              </a:spcBef>
              <a:spcAft>
                <a:spcPts val="0"/>
              </a:spcAft>
              <a:buSzPts val="1800"/>
              <a:buNone/>
              <a:defRPr/>
            </a:lvl1pPr>
          </a:lstStyle>
          <a:p>
            <a:endParaRPr/>
          </a:p>
        </p:txBody>
      </p:sp>
      <p:sp>
        <p:nvSpPr>
          <p:cNvPr id="62" name="Google Shape;62;g1a9477c0768_0_58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2434064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F2F2F2"/>
        </a:solidFill>
        <a:effectLst/>
      </p:bgPr>
    </p:bg>
    <p:spTree>
      <p:nvGrpSpPr>
        <p:cNvPr id="1" name="Shape 14"/>
        <p:cNvGrpSpPr/>
        <p:nvPr/>
      </p:nvGrpSpPr>
      <p:grpSpPr>
        <a:xfrm>
          <a:off x="0" y="0"/>
          <a:ext cx="0" cy="0"/>
          <a:chOff x="0" y="0"/>
          <a:chExt cx="0" cy="0"/>
        </a:xfrm>
      </p:grpSpPr>
      <p:sp>
        <p:nvSpPr>
          <p:cNvPr id="15" name="Google Shape;15;g1a9477c0768_0_596"/>
          <p:cNvSpPr/>
          <p:nvPr/>
        </p:nvSpPr>
        <p:spPr>
          <a:xfrm>
            <a:off x="457200" y="489857"/>
            <a:ext cx="11277600" cy="5878400"/>
          </a:xfrm>
          <a:prstGeom prst="rect">
            <a:avLst/>
          </a:prstGeom>
          <a:solidFill>
            <a:schemeClr val="lt1"/>
          </a:solidFill>
          <a:ln>
            <a:noFill/>
          </a:ln>
          <a:effectLst>
            <a:outerShdw blurRad="558800" sx="103000" sy="103000" algn="tl" rotWithShape="0">
              <a:srgbClr val="A5A5A5">
                <a:alpha val="17647"/>
              </a:srgbClr>
            </a:outerShdw>
          </a:effectLst>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6" name="Google Shape;16;g1a9477c0768_0_596"/>
          <p:cNvSpPr/>
          <p:nvPr/>
        </p:nvSpPr>
        <p:spPr>
          <a:xfrm>
            <a:off x="11582399" y="6436815"/>
            <a:ext cx="284000" cy="284000"/>
          </a:xfrm>
          <a:prstGeom prst="ellipse">
            <a:avLst/>
          </a:prstGeom>
          <a:solidFill>
            <a:srgbClr val="EBAD28"/>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7" name="Google Shape;17;g1a9477c0768_0_596"/>
          <p:cNvSpPr/>
          <p:nvPr/>
        </p:nvSpPr>
        <p:spPr>
          <a:xfrm>
            <a:off x="11556707" y="6486969"/>
            <a:ext cx="356000" cy="184800"/>
          </a:xfrm>
          <a:prstGeom prst="rect">
            <a:avLst/>
          </a:prstGeom>
          <a:noFill/>
          <a:ln>
            <a:noFill/>
          </a:ln>
        </p:spPr>
        <p:txBody>
          <a:bodyPr spcFirstLastPara="1" wrap="square" lIns="91433" tIns="45700" rIns="91433" bIns="45700" anchor="t" anchorCtr="0">
            <a:noAutofit/>
          </a:bodyPr>
          <a:lstStyle/>
          <a:p>
            <a:pPr marL="0" marR="0" lvl="0" indent="0" algn="ctr" rtl="0">
              <a:lnSpc>
                <a:spcPct val="100000"/>
              </a:lnSpc>
              <a:spcBef>
                <a:spcPts val="0"/>
              </a:spcBef>
              <a:spcAft>
                <a:spcPts val="0"/>
              </a:spcAft>
              <a:buClr>
                <a:srgbClr val="000000"/>
              </a:buClr>
              <a:buSzPts val="500"/>
              <a:buFont typeface="Arial"/>
              <a:buNone/>
            </a:pPr>
            <a:fld id="{00000000-1234-1234-1234-123412341234}" type="slidenum">
              <a:rPr lang="es" sz="667" b="0" i="0" u="none" strike="noStrike" cap="none">
                <a:solidFill>
                  <a:srgbClr val="0F3546"/>
                </a:solidFill>
                <a:latin typeface="Arial"/>
                <a:ea typeface="Arial"/>
                <a:cs typeface="Arial"/>
                <a:sym typeface="Arial"/>
              </a:rPr>
              <a:pPr marL="0" marR="0" lvl="0" indent="0" algn="ctr" rtl="0">
                <a:lnSpc>
                  <a:spcPct val="100000"/>
                </a:lnSpc>
                <a:spcBef>
                  <a:spcPts val="0"/>
                </a:spcBef>
                <a:spcAft>
                  <a:spcPts val="0"/>
                </a:spcAft>
                <a:buClr>
                  <a:srgbClr val="000000"/>
                </a:buClr>
                <a:buSzPts val="500"/>
                <a:buFont typeface="Arial"/>
                <a:buNone/>
              </a:pPr>
              <a:t>‹Nº›</a:t>
            </a:fld>
            <a:endParaRPr sz="667" b="1" i="0" u="none" strike="noStrike" cap="none">
              <a:solidFill>
                <a:srgbClr val="0F3546"/>
              </a:solidFill>
              <a:latin typeface="Arial"/>
              <a:ea typeface="Arial"/>
              <a:cs typeface="Arial"/>
              <a:sym typeface="Arial"/>
            </a:endParaRPr>
          </a:p>
        </p:txBody>
      </p:sp>
    </p:spTree>
    <p:extLst>
      <p:ext uri="{BB962C8B-B14F-4D97-AF65-F5344CB8AC3E}">
        <p14:creationId xmlns:p14="http://schemas.microsoft.com/office/powerpoint/2010/main" val="3333067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18"/>
        <p:cNvGrpSpPr/>
        <p:nvPr/>
      </p:nvGrpSpPr>
      <p:grpSpPr>
        <a:xfrm>
          <a:off x="0" y="0"/>
          <a:ext cx="0" cy="0"/>
          <a:chOff x="0" y="0"/>
          <a:chExt cx="0" cy="0"/>
        </a:xfrm>
      </p:grpSpPr>
      <p:sp>
        <p:nvSpPr>
          <p:cNvPr id="19" name="Google Shape;19;p20"/>
          <p:cNvSpPr txBox="1">
            <a:spLocks noGrp="1"/>
          </p:cNvSpPr>
          <p:nvPr>
            <p:ph type="body" idx="1"/>
          </p:nvPr>
        </p:nvSpPr>
        <p:spPr>
          <a:xfrm>
            <a:off x="695323" y="1606379"/>
            <a:ext cx="10658475" cy="4570584"/>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gt;"/>
              <a:defRPr/>
            </a:lvl1pPr>
            <a:lvl2pPr marL="1219170" lvl="1" indent="-423323" algn="l">
              <a:lnSpc>
                <a:spcPct val="90000"/>
              </a:lnSpc>
              <a:spcBef>
                <a:spcPts val="533"/>
              </a:spcBef>
              <a:spcAft>
                <a:spcPts val="0"/>
              </a:spcAft>
              <a:buSzPts val="1400"/>
              <a:buChar char="&gt;"/>
              <a:defRPr/>
            </a:lvl2pPr>
            <a:lvl3pPr marL="1828754" lvl="2" indent="-423323" algn="l">
              <a:lnSpc>
                <a:spcPct val="90000"/>
              </a:lnSpc>
              <a:spcBef>
                <a:spcPts val="533"/>
              </a:spcBef>
              <a:spcAft>
                <a:spcPts val="0"/>
              </a:spcAft>
              <a:buSzPts val="1400"/>
              <a:buChar char="&gt;"/>
              <a:defRPr/>
            </a:lvl3pPr>
            <a:lvl4pPr marL="2438339" lvl="3" indent="-423323" algn="l">
              <a:lnSpc>
                <a:spcPct val="90000"/>
              </a:lnSpc>
              <a:spcBef>
                <a:spcPts val="533"/>
              </a:spcBef>
              <a:spcAft>
                <a:spcPts val="0"/>
              </a:spcAft>
              <a:buSzPts val="1400"/>
              <a:buChar char="&gt;"/>
              <a:defRPr/>
            </a:lvl4pPr>
            <a:lvl5pPr marL="3047924" lvl="4" indent="-423323" algn="l">
              <a:lnSpc>
                <a:spcPct val="90000"/>
              </a:lnSpc>
              <a:spcBef>
                <a:spcPts val="533"/>
              </a:spcBef>
              <a:spcAft>
                <a:spcPts val="0"/>
              </a:spcAft>
              <a:buSzPts val="1400"/>
              <a:buChar char="&gt;"/>
              <a:defRPr/>
            </a:lvl5pPr>
            <a:lvl6pPr marL="3657509" lvl="5" indent="-423323" algn="l">
              <a:lnSpc>
                <a:spcPct val="90000"/>
              </a:lnSpc>
              <a:spcBef>
                <a:spcPts val="533"/>
              </a:spcBef>
              <a:spcAft>
                <a:spcPts val="0"/>
              </a:spcAft>
              <a:buClr>
                <a:schemeClr val="dk1"/>
              </a:buClr>
              <a:buSzPts val="1400"/>
              <a:buChar char="&gt;"/>
              <a:defRPr/>
            </a:lvl6pPr>
            <a:lvl7pPr marL="4267093" lvl="6" indent="-423323" algn="l">
              <a:lnSpc>
                <a:spcPct val="90000"/>
              </a:lnSpc>
              <a:spcBef>
                <a:spcPts val="533"/>
              </a:spcBef>
              <a:spcAft>
                <a:spcPts val="0"/>
              </a:spcAft>
              <a:buClr>
                <a:schemeClr val="dk1"/>
              </a:buClr>
              <a:buSzPts val="1400"/>
              <a:buChar char="&gt;"/>
              <a:defRPr/>
            </a:lvl7pPr>
            <a:lvl8pPr marL="4876678" lvl="7" indent="-423323" algn="l">
              <a:lnSpc>
                <a:spcPct val="90000"/>
              </a:lnSpc>
              <a:spcBef>
                <a:spcPts val="533"/>
              </a:spcBef>
              <a:spcAft>
                <a:spcPts val="0"/>
              </a:spcAft>
              <a:buClr>
                <a:schemeClr val="dk1"/>
              </a:buClr>
              <a:buSzPts val="1400"/>
              <a:buChar char="&gt;"/>
              <a:defRPr/>
            </a:lvl8pPr>
            <a:lvl9pPr marL="5486263" lvl="8" indent="-423323" algn="l">
              <a:lnSpc>
                <a:spcPct val="90000"/>
              </a:lnSpc>
              <a:spcBef>
                <a:spcPts val="533"/>
              </a:spcBef>
              <a:spcAft>
                <a:spcPts val="0"/>
              </a:spcAft>
              <a:buClr>
                <a:schemeClr val="dk1"/>
              </a:buClr>
              <a:buSzPts val="1400"/>
              <a:buChar char="&gt;"/>
              <a:defRPr/>
            </a:lvl9pPr>
          </a:lstStyle>
          <a:p>
            <a:endParaRPr/>
          </a:p>
        </p:txBody>
      </p:sp>
      <p:sp>
        <p:nvSpPr>
          <p:cNvPr id="20" name="Google Shape;20;p20"/>
          <p:cNvSpPr txBox="1"/>
          <p:nvPr/>
        </p:nvSpPr>
        <p:spPr>
          <a:xfrm rot="5400000" flipH="1">
            <a:off x="5853905" y="-137055"/>
            <a:ext cx="484187" cy="933613"/>
          </a:xfrm>
          <a:prstGeom prst="rect">
            <a:avLst/>
          </a:prstGeom>
          <a:noFill/>
          <a:ln>
            <a:noFill/>
          </a:ln>
        </p:spPr>
        <p:txBody>
          <a:bodyPr spcFirstLastPara="1" wrap="square" lIns="91433" tIns="45700" rIns="91433" bIns="45700" anchor="t" anchorCtr="0">
            <a:spAutoFit/>
          </a:bodyPr>
          <a:lstStyle/>
          <a:p>
            <a:pPr marL="0" marR="0" lvl="0" indent="0" algn="l" rtl="0">
              <a:lnSpc>
                <a:spcPct val="100000"/>
              </a:lnSpc>
              <a:spcBef>
                <a:spcPts val="0"/>
              </a:spcBef>
              <a:spcAft>
                <a:spcPts val="0"/>
              </a:spcAft>
              <a:buClr>
                <a:srgbClr val="000000"/>
              </a:buClr>
              <a:buSzPts val="4100"/>
              <a:buFont typeface="Arial"/>
              <a:buNone/>
            </a:pPr>
            <a:r>
              <a:rPr lang="es" sz="5467" b="0" i="0" u="none" strike="noStrike" cap="none">
                <a:solidFill>
                  <a:schemeClr val="accent1"/>
                </a:solidFill>
                <a:latin typeface="Calibri"/>
                <a:ea typeface="Calibri"/>
                <a:cs typeface="Calibri"/>
                <a:sym typeface="Calibri"/>
              </a:rPr>
              <a:t>❯</a:t>
            </a:r>
            <a:endParaRPr sz="1467" b="0" i="0" u="none" strike="noStrike" cap="none">
              <a:solidFill>
                <a:srgbClr val="000000"/>
              </a:solidFill>
              <a:latin typeface="Arial"/>
              <a:ea typeface="Arial"/>
              <a:cs typeface="Arial"/>
              <a:sym typeface="Arial"/>
            </a:endParaRPr>
          </a:p>
        </p:txBody>
      </p:sp>
      <p:pic>
        <p:nvPicPr>
          <p:cNvPr id="21" name="Google Shape;21;p20"/>
          <p:cNvPicPr preferRelativeResize="0"/>
          <p:nvPr/>
        </p:nvPicPr>
        <p:blipFill rotWithShape="1">
          <a:blip r:embed="rId2">
            <a:alphaModFix/>
          </a:blip>
          <a:srcRect/>
          <a:stretch/>
        </p:blipFill>
        <p:spPr>
          <a:xfrm>
            <a:off x="10202564" y="6380893"/>
            <a:ext cx="1762424" cy="288195"/>
          </a:xfrm>
          <a:prstGeom prst="rect">
            <a:avLst/>
          </a:prstGeom>
          <a:noFill/>
          <a:ln>
            <a:noFill/>
          </a:ln>
        </p:spPr>
      </p:pic>
      <p:sp>
        <p:nvSpPr>
          <p:cNvPr id="22" name="Google Shape;22;p20"/>
          <p:cNvSpPr txBox="1">
            <a:spLocks noGrp="1"/>
          </p:cNvSpPr>
          <p:nvPr>
            <p:ph type="title"/>
          </p:nvPr>
        </p:nvSpPr>
        <p:spPr>
          <a:xfrm>
            <a:off x="695325" y="365126"/>
            <a:ext cx="10658475" cy="1037324"/>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4AB692"/>
              </a:buClr>
              <a:buSzPts val="2400"/>
              <a:buFont typeface="Avenir"/>
              <a:buNone/>
              <a:defRPr sz="3200" b="1">
                <a:solidFill>
                  <a:srgbClr val="4AB69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494420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g1a9477c0768_0_58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1793254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ierre">
  <p:cSld name="Cierre">
    <p:bg>
      <p:bgPr>
        <a:solidFill>
          <a:schemeClr val="accent1"/>
        </a:solidFill>
        <a:effectLst/>
      </p:bgPr>
    </p:bg>
    <p:spTree>
      <p:nvGrpSpPr>
        <p:cNvPr id="1" name="Shape 25"/>
        <p:cNvGrpSpPr/>
        <p:nvPr/>
      </p:nvGrpSpPr>
      <p:grpSpPr>
        <a:xfrm>
          <a:off x="0" y="0"/>
          <a:ext cx="0" cy="0"/>
          <a:chOff x="0" y="0"/>
          <a:chExt cx="0" cy="0"/>
        </a:xfrm>
      </p:grpSpPr>
      <p:sp>
        <p:nvSpPr>
          <p:cNvPr id="26" name="Google Shape;26;p21"/>
          <p:cNvSpPr txBox="1">
            <a:spLocks noGrp="1"/>
          </p:cNvSpPr>
          <p:nvPr>
            <p:ph type="body" idx="1"/>
          </p:nvPr>
        </p:nvSpPr>
        <p:spPr>
          <a:xfrm>
            <a:off x="1272209" y="5140751"/>
            <a:ext cx="8989547" cy="890847"/>
          </a:xfrm>
          <a:prstGeom prst="rect">
            <a:avLst/>
          </a:prstGeom>
          <a:noFill/>
          <a:ln>
            <a:noFill/>
          </a:ln>
        </p:spPr>
        <p:txBody>
          <a:bodyPr spcFirstLastPara="1" wrap="square" lIns="68575" tIns="34275" rIns="68575" bIns="34275" anchor="ctr" anchorCtr="0">
            <a:noAutofit/>
          </a:bodyPr>
          <a:lstStyle>
            <a:lvl1pPr marL="609585" lvl="0" indent="-304792" algn="r">
              <a:lnSpc>
                <a:spcPct val="90000"/>
              </a:lnSpc>
              <a:spcBef>
                <a:spcPts val="1067"/>
              </a:spcBef>
              <a:spcAft>
                <a:spcPts val="0"/>
              </a:spcAft>
              <a:buSzPts val="3600"/>
              <a:buNone/>
              <a:defRPr sz="4800" b="0">
                <a:solidFill>
                  <a:srgbClr val="004848"/>
                </a:solidFill>
              </a:defRPr>
            </a:lvl1pPr>
            <a:lvl2pPr marL="1219170" lvl="1" indent="-304792" algn="l">
              <a:lnSpc>
                <a:spcPct val="90000"/>
              </a:lnSpc>
              <a:spcBef>
                <a:spcPts val="533"/>
              </a:spcBef>
              <a:spcAft>
                <a:spcPts val="0"/>
              </a:spcAft>
              <a:buSzPts val="1500"/>
              <a:buNone/>
              <a:defRPr sz="2000" b="1"/>
            </a:lvl2pPr>
            <a:lvl3pPr marL="1828754" lvl="2" indent="-304792" algn="l">
              <a:lnSpc>
                <a:spcPct val="90000"/>
              </a:lnSpc>
              <a:spcBef>
                <a:spcPts val="533"/>
              </a:spcBef>
              <a:spcAft>
                <a:spcPts val="0"/>
              </a:spcAft>
              <a:buSzPts val="1400"/>
              <a:buNone/>
              <a:defRPr sz="1867" b="1"/>
            </a:lvl3pPr>
            <a:lvl4pPr marL="2438339" lvl="3" indent="-304792" algn="l">
              <a:lnSpc>
                <a:spcPct val="90000"/>
              </a:lnSpc>
              <a:spcBef>
                <a:spcPts val="533"/>
              </a:spcBef>
              <a:spcAft>
                <a:spcPts val="0"/>
              </a:spcAft>
              <a:buSzPts val="1200"/>
              <a:buNone/>
              <a:defRPr sz="1600" b="1"/>
            </a:lvl4pPr>
            <a:lvl5pPr marL="3047924" lvl="4" indent="-304792" algn="l">
              <a:lnSpc>
                <a:spcPct val="90000"/>
              </a:lnSpc>
              <a:spcBef>
                <a:spcPts val="533"/>
              </a:spcBef>
              <a:spcAft>
                <a:spcPts val="0"/>
              </a:spcAft>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pic>
        <p:nvPicPr>
          <p:cNvPr id="27" name="Google Shape;27;p21"/>
          <p:cNvPicPr preferRelativeResize="0"/>
          <p:nvPr/>
        </p:nvPicPr>
        <p:blipFill rotWithShape="1">
          <a:blip r:embed="rId2">
            <a:alphaModFix/>
          </a:blip>
          <a:srcRect/>
          <a:stretch/>
        </p:blipFill>
        <p:spPr>
          <a:xfrm>
            <a:off x="2080487" y="2343151"/>
            <a:ext cx="8031027" cy="1472355"/>
          </a:xfrm>
          <a:prstGeom prst="rect">
            <a:avLst/>
          </a:prstGeom>
          <a:noFill/>
          <a:ln>
            <a:noFill/>
          </a:ln>
        </p:spPr>
      </p:pic>
    </p:spTree>
    <p:extLst>
      <p:ext uri="{BB962C8B-B14F-4D97-AF65-F5344CB8AC3E}">
        <p14:creationId xmlns:p14="http://schemas.microsoft.com/office/powerpoint/2010/main" val="3618009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2_Title slide">
    <p:spTree>
      <p:nvGrpSpPr>
        <p:cNvPr id="1" name="Shape 28"/>
        <p:cNvGrpSpPr/>
        <p:nvPr/>
      </p:nvGrpSpPr>
      <p:grpSpPr>
        <a:xfrm>
          <a:off x="0" y="0"/>
          <a:ext cx="0" cy="0"/>
          <a:chOff x="0" y="0"/>
          <a:chExt cx="0" cy="0"/>
        </a:xfrm>
      </p:grpSpPr>
      <p:sp>
        <p:nvSpPr>
          <p:cNvPr id="29" name="Google Shape;29;g1a9477c0768_0_550"/>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0" name="Google Shape;30;g1a9477c0768_0_550"/>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1" name="Google Shape;31;g1a9477c0768_0_55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2377678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2"/>
        <p:cNvGrpSpPr/>
        <p:nvPr/>
      </p:nvGrpSpPr>
      <p:grpSpPr>
        <a:xfrm>
          <a:off x="0" y="0"/>
          <a:ext cx="0" cy="0"/>
          <a:chOff x="0" y="0"/>
          <a:chExt cx="0" cy="0"/>
        </a:xfrm>
      </p:grpSpPr>
      <p:sp>
        <p:nvSpPr>
          <p:cNvPr id="33" name="Google Shape;33;g1a9477c0768_0_554"/>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4" name="Google Shape;34;g1a9477c0768_0_55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3782291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ACA39D74-4328-D142-91EC-FE291CBE1509}" type="datetimeFigureOut">
              <a:rPr lang="es-ES_tradnl" smtClean="0"/>
              <a:t>18/03/2023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424C6831-DD49-4E4F-834B-7A5FD7B89A82}" type="slidenum">
              <a:rPr lang="es-ES_tradnl" smtClean="0"/>
              <a:t>‹Nº›</a:t>
            </a:fld>
            <a:endParaRPr lang="es-ES_tradnl"/>
          </a:p>
        </p:txBody>
      </p:sp>
    </p:spTree>
    <p:extLst>
      <p:ext uri="{BB962C8B-B14F-4D97-AF65-F5344CB8AC3E}">
        <p14:creationId xmlns:p14="http://schemas.microsoft.com/office/powerpoint/2010/main" val="879976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g1a9477c0768_0_55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 name="Google Shape;37;g1a9477c0768_0_55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38" name="Google Shape;38;g1a9477c0768_0_55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3482920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9"/>
        <p:cNvGrpSpPr/>
        <p:nvPr/>
      </p:nvGrpSpPr>
      <p:grpSpPr>
        <a:xfrm>
          <a:off x="0" y="0"/>
          <a:ext cx="0" cy="0"/>
          <a:chOff x="0" y="0"/>
          <a:chExt cx="0" cy="0"/>
        </a:xfrm>
      </p:grpSpPr>
      <p:sp>
        <p:nvSpPr>
          <p:cNvPr id="40" name="Google Shape;40;g1a9477c0768_0_56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1" name="Google Shape;41;g1a9477c0768_0_561"/>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42" name="Google Shape;42;g1a9477c0768_0_561"/>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43" name="Google Shape;43;g1a9477c0768_0_56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971145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g1a9477c0768_0_56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6" name="Google Shape;46;g1a9477c0768_0_56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3481210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
        <p:cNvGrpSpPr/>
        <p:nvPr/>
      </p:nvGrpSpPr>
      <p:grpSpPr>
        <a:xfrm>
          <a:off x="0" y="0"/>
          <a:ext cx="0" cy="0"/>
          <a:chOff x="0" y="0"/>
          <a:chExt cx="0" cy="0"/>
        </a:xfrm>
      </p:grpSpPr>
      <p:sp>
        <p:nvSpPr>
          <p:cNvPr id="48" name="Google Shape;48;g1a9477c0768_0_56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49" name="Google Shape;49;g1a9477c0768_0_56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50" name="Google Shape;50;g1a9477c0768_0_56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539372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1"/>
        <p:cNvGrpSpPr/>
        <p:nvPr/>
      </p:nvGrpSpPr>
      <p:grpSpPr>
        <a:xfrm>
          <a:off x="0" y="0"/>
          <a:ext cx="0" cy="0"/>
          <a:chOff x="0" y="0"/>
          <a:chExt cx="0" cy="0"/>
        </a:xfrm>
      </p:grpSpPr>
      <p:sp>
        <p:nvSpPr>
          <p:cNvPr id="52" name="Google Shape;52;g1a9477c0768_0_573"/>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53" name="Google Shape;53;g1a9477c0768_0_57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3181531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
        <p:cNvGrpSpPr/>
        <p:nvPr/>
      </p:nvGrpSpPr>
      <p:grpSpPr>
        <a:xfrm>
          <a:off x="0" y="0"/>
          <a:ext cx="0" cy="0"/>
          <a:chOff x="0" y="0"/>
          <a:chExt cx="0" cy="0"/>
        </a:xfrm>
      </p:grpSpPr>
      <p:sp>
        <p:nvSpPr>
          <p:cNvPr id="55" name="Google Shape;55;g1a9477c0768_0_576"/>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56" name="Google Shape;56;g1a9477c0768_0_576"/>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57" name="Google Shape;57;g1a9477c0768_0_576"/>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8" name="Google Shape;58;g1a9477c0768_0_576"/>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59" name="Google Shape;59;g1a9477c0768_0_57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29665524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0"/>
        <p:cNvGrpSpPr/>
        <p:nvPr/>
      </p:nvGrpSpPr>
      <p:grpSpPr>
        <a:xfrm>
          <a:off x="0" y="0"/>
          <a:ext cx="0" cy="0"/>
          <a:chOff x="0" y="0"/>
          <a:chExt cx="0" cy="0"/>
        </a:xfrm>
      </p:grpSpPr>
      <p:sp>
        <p:nvSpPr>
          <p:cNvPr id="61" name="Google Shape;61;g1a9477c0768_0_58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609585" lvl="0" indent="-304792" algn="l">
              <a:lnSpc>
                <a:spcPct val="100000"/>
              </a:lnSpc>
              <a:spcBef>
                <a:spcPts val="0"/>
              </a:spcBef>
              <a:spcAft>
                <a:spcPts val="0"/>
              </a:spcAft>
              <a:buSzPts val="1800"/>
              <a:buNone/>
              <a:defRPr/>
            </a:lvl1pPr>
          </a:lstStyle>
          <a:p>
            <a:endParaRPr/>
          </a:p>
        </p:txBody>
      </p:sp>
      <p:sp>
        <p:nvSpPr>
          <p:cNvPr id="62" name="Google Shape;62;g1a9477c0768_0_58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375804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3"/>
        <p:cNvGrpSpPr/>
        <p:nvPr/>
      </p:nvGrpSpPr>
      <p:grpSpPr>
        <a:xfrm>
          <a:off x="0" y="0"/>
          <a:ext cx="0" cy="0"/>
          <a:chOff x="0" y="0"/>
          <a:chExt cx="0" cy="0"/>
        </a:xfrm>
      </p:grpSpPr>
      <p:sp>
        <p:nvSpPr>
          <p:cNvPr id="64" name="Google Shape;64;g1a9477c0768_0_585"/>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65" name="Google Shape;65;g1a9477c0768_0_585"/>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rm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0"/>
              </a:spcBef>
              <a:spcAft>
                <a:spcPts val="0"/>
              </a:spcAft>
              <a:buSzPts val="1400"/>
              <a:buChar char="○"/>
              <a:defRPr/>
            </a:lvl2pPr>
            <a:lvl3pPr marL="1828754" lvl="2" indent="-423323" algn="ctr">
              <a:lnSpc>
                <a:spcPct val="115000"/>
              </a:lnSpc>
              <a:spcBef>
                <a:spcPts val="0"/>
              </a:spcBef>
              <a:spcAft>
                <a:spcPts val="0"/>
              </a:spcAft>
              <a:buSzPts val="1400"/>
              <a:buChar char="■"/>
              <a:defRPr/>
            </a:lvl3pPr>
            <a:lvl4pPr marL="2438339" lvl="3" indent="-423323" algn="ctr">
              <a:lnSpc>
                <a:spcPct val="115000"/>
              </a:lnSpc>
              <a:spcBef>
                <a:spcPts val="0"/>
              </a:spcBef>
              <a:spcAft>
                <a:spcPts val="0"/>
              </a:spcAft>
              <a:buSzPts val="1400"/>
              <a:buChar char="●"/>
              <a:defRPr/>
            </a:lvl4pPr>
            <a:lvl5pPr marL="3047924" lvl="4" indent="-423323" algn="ctr">
              <a:lnSpc>
                <a:spcPct val="115000"/>
              </a:lnSpc>
              <a:spcBef>
                <a:spcPts val="0"/>
              </a:spcBef>
              <a:spcAft>
                <a:spcPts val="0"/>
              </a:spcAft>
              <a:buSzPts val="1400"/>
              <a:buChar char="○"/>
              <a:defRPr/>
            </a:lvl5pPr>
            <a:lvl6pPr marL="3657509" lvl="5" indent="-423323" algn="ctr">
              <a:lnSpc>
                <a:spcPct val="115000"/>
              </a:lnSpc>
              <a:spcBef>
                <a:spcPts val="0"/>
              </a:spcBef>
              <a:spcAft>
                <a:spcPts val="0"/>
              </a:spcAft>
              <a:buSzPts val="1400"/>
              <a:buChar char="■"/>
              <a:defRPr/>
            </a:lvl6pPr>
            <a:lvl7pPr marL="4267093" lvl="6" indent="-423323" algn="ctr">
              <a:lnSpc>
                <a:spcPct val="115000"/>
              </a:lnSpc>
              <a:spcBef>
                <a:spcPts val="0"/>
              </a:spcBef>
              <a:spcAft>
                <a:spcPts val="0"/>
              </a:spcAft>
              <a:buSzPts val="1400"/>
              <a:buChar char="●"/>
              <a:defRPr/>
            </a:lvl7pPr>
            <a:lvl8pPr marL="4876678" lvl="7" indent="-423323" algn="ctr">
              <a:lnSpc>
                <a:spcPct val="115000"/>
              </a:lnSpc>
              <a:spcBef>
                <a:spcPts val="0"/>
              </a:spcBef>
              <a:spcAft>
                <a:spcPts val="0"/>
              </a:spcAft>
              <a:buSzPts val="1400"/>
              <a:buChar char="○"/>
              <a:defRPr/>
            </a:lvl8pPr>
            <a:lvl9pPr marL="5486263" lvl="8" indent="-423323" algn="ctr">
              <a:lnSpc>
                <a:spcPct val="115000"/>
              </a:lnSpc>
              <a:spcBef>
                <a:spcPts val="0"/>
              </a:spcBef>
              <a:spcAft>
                <a:spcPts val="0"/>
              </a:spcAft>
              <a:buSzPts val="1400"/>
              <a:buChar char="■"/>
              <a:defRPr/>
            </a:lvl9pPr>
          </a:lstStyle>
          <a:p>
            <a:endParaRPr/>
          </a:p>
        </p:txBody>
      </p:sp>
      <p:sp>
        <p:nvSpPr>
          <p:cNvPr id="66" name="Google Shape;66;g1a9477c0768_0_58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1512119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67"/>
        <p:cNvGrpSpPr/>
        <p:nvPr/>
      </p:nvGrpSpPr>
      <p:grpSpPr>
        <a:xfrm>
          <a:off x="0" y="0"/>
          <a:ext cx="0" cy="0"/>
          <a:chOff x="0" y="0"/>
          <a:chExt cx="0" cy="0"/>
        </a:xfrm>
      </p:grpSpPr>
      <p:sp>
        <p:nvSpPr>
          <p:cNvPr id="68" name="Google Shape;68;g1a9477c0768_0_606"/>
          <p:cNvSpPr/>
          <p:nvPr/>
        </p:nvSpPr>
        <p:spPr>
          <a:xfrm>
            <a:off x="0" y="1224725"/>
            <a:ext cx="4434800" cy="4224000"/>
          </a:xfrm>
          <a:prstGeom prst="rect">
            <a:avLst/>
          </a:prstGeom>
          <a:solidFill>
            <a:srgbClr val="4AB692"/>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Montserrat"/>
              <a:ea typeface="Montserrat"/>
              <a:cs typeface="Montserrat"/>
              <a:sym typeface="Montserrat"/>
            </a:endParaRPr>
          </a:p>
        </p:txBody>
      </p:sp>
      <p:sp>
        <p:nvSpPr>
          <p:cNvPr id="69" name="Google Shape;69;g1a9477c0768_0_606"/>
          <p:cNvSpPr txBox="1">
            <a:spLocks noGrp="1"/>
          </p:cNvSpPr>
          <p:nvPr>
            <p:ph type="title"/>
          </p:nvPr>
        </p:nvSpPr>
        <p:spPr>
          <a:xfrm>
            <a:off x="227013" y="2195536"/>
            <a:ext cx="3788400" cy="29152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lt1"/>
              </a:buClr>
              <a:buSzPts val="2700"/>
              <a:buNone/>
              <a:defRPr sz="3600" b="1">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0" name="Google Shape;70;g1a9477c0768_0_606"/>
          <p:cNvSpPr txBox="1">
            <a:spLocks noGrp="1"/>
          </p:cNvSpPr>
          <p:nvPr>
            <p:ph type="body" idx="1"/>
          </p:nvPr>
        </p:nvSpPr>
        <p:spPr>
          <a:xfrm>
            <a:off x="5049079" y="594485"/>
            <a:ext cx="6916000" cy="5685200"/>
          </a:xfrm>
          <a:prstGeom prst="rect">
            <a:avLst/>
          </a:prstGeom>
          <a:noFill/>
          <a:ln>
            <a:noFill/>
          </a:ln>
        </p:spPr>
        <p:txBody>
          <a:bodyPr spcFirstLastPara="1" wrap="square" lIns="68575" tIns="34275" rIns="68575" bIns="34275" anchor="ctr" anchorCtr="0">
            <a:noAutofit/>
          </a:bodyPr>
          <a:lstStyle>
            <a:lvl1pPr marL="609585" lvl="0" indent="-414856" algn="l">
              <a:lnSpc>
                <a:spcPct val="100000"/>
              </a:lnSpc>
              <a:spcBef>
                <a:spcPts val="1067"/>
              </a:spcBef>
              <a:spcAft>
                <a:spcPts val="0"/>
              </a:spcAft>
              <a:buSzPts val="1300"/>
              <a:buFont typeface="Montserrat Black"/>
              <a:buChar char="&gt;"/>
              <a:defRPr/>
            </a:lvl1pPr>
            <a:lvl2pPr marL="1219170" lvl="1" indent="-380990" algn="l">
              <a:lnSpc>
                <a:spcPct val="100000"/>
              </a:lnSpc>
              <a:spcBef>
                <a:spcPts val="533"/>
              </a:spcBef>
              <a:spcAft>
                <a:spcPts val="0"/>
              </a:spcAft>
              <a:buSzPts val="900"/>
              <a:buFont typeface="Montserrat"/>
              <a:buChar char="͕"/>
              <a:defRPr/>
            </a:lvl2pPr>
            <a:lvl3pPr marL="1828754" lvl="2" indent="-372524" algn="l">
              <a:lnSpc>
                <a:spcPct val="100000"/>
              </a:lnSpc>
              <a:spcBef>
                <a:spcPts val="533"/>
              </a:spcBef>
              <a:spcAft>
                <a:spcPts val="0"/>
              </a:spcAft>
              <a:buSzPts val="800"/>
              <a:buFont typeface="Montserrat"/>
              <a:buChar char="●"/>
              <a:defRPr/>
            </a:lvl3pPr>
            <a:lvl4pPr marL="2438339" lvl="3" indent="-364058" algn="l">
              <a:lnSpc>
                <a:spcPct val="100000"/>
              </a:lnSpc>
              <a:spcBef>
                <a:spcPts val="533"/>
              </a:spcBef>
              <a:spcAft>
                <a:spcPts val="0"/>
              </a:spcAft>
              <a:buSzPts val="700"/>
              <a:buFont typeface="Montserrat"/>
              <a:buChar char="●"/>
              <a:defRPr/>
            </a:lvl4pPr>
            <a:lvl5pPr marL="3047924" lvl="4" indent="-355591" algn="l">
              <a:lnSpc>
                <a:spcPct val="100000"/>
              </a:lnSpc>
              <a:spcBef>
                <a:spcPts val="533"/>
              </a:spcBef>
              <a:spcAft>
                <a:spcPts val="0"/>
              </a:spcAft>
              <a:buSzPts val="600"/>
              <a:buFont typeface="Montserrat"/>
              <a:buChar char="●"/>
              <a:defRPr/>
            </a:lvl5pPr>
            <a:lvl6pPr marL="3657509" lvl="5" indent="-423323" algn="l">
              <a:lnSpc>
                <a:spcPct val="90000"/>
              </a:lnSpc>
              <a:spcBef>
                <a:spcPts val="533"/>
              </a:spcBef>
              <a:spcAft>
                <a:spcPts val="0"/>
              </a:spcAft>
              <a:buClr>
                <a:schemeClr val="dk1"/>
              </a:buClr>
              <a:buSzPts val="1400"/>
              <a:buChar char="&gt;"/>
              <a:defRPr/>
            </a:lvl6pPr>
            <a:lvl7pPr marL="4267093" lvl="6" indent="-423323" algn="l">
              <a:lnSpc>
                <a:spcPct val="90000"/>
              </a:lnSpc>
              <a:spcBef>
                <a:spcPts val="533"/>
              </a:spcBef>
              <a:spcAft>
                <a:spcPts val="0"/>
              </a:spcAft>
              <a:buClr>
                <a:schemeClr val="dk1"/>
              </a:buClr>
              <a:buSzPts val="1400"/>
              <a:buChar char="&gt;"/>
              <a:defRPr/>
            </a:lvl7pPr>
            <a:lvl8pPr marL="4876678" lvl="7" indent="-423323" algn="l">
              <a:lnSpc>
                <a:spcPct val="90000"/>
              </a:lnSpc>
              <a:spcBef>
                <a:spcPts val="533"/>
              </a:spcBef>
              <a:spcAft>
                <a:spcPts val="0"/>
              </a:spcAft>
              <a:buClr>
                <a:schemeClr val="dk1"/>
              </a:buClr>
              <a:buSzPts val="1400"/>
              <a:buChar char="&gt;"/>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1" name="Google Shape;71;g1a9477c0768_0_606"/>
          <p:cNvSpPr txBox="1"/>
          <p:nvPr/>
        </p:nvSpPr>
        <p:spPr>
          <a:xfrm flipH="1">
            <a:off x="188385" y="1364540"/>
            <a:ext cx="484000" cy="769401"/>
          </a:xfrm>
          <a:prstGeom prst="rect">
            <a:avLst/>
          </a:prstGeom>
          <a:noFill/>
          <a:ln>
            <a:noFill/>
          </a:ln>
        </p:spPr>
        <p:txBody>
          <a:bodyPr spcFirstLastPara="1" wrap="square" lIns="91433" tIns="45700" rIns="91433" bIns="45700"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s" sz="4400" b="0" i="0" u="none" strike="noStrike" cap="none">
                <a:solidFill>
                  <a:schemeClr val="lt1"/>
                </a:solidFill>
                <a:latin typeface="Montserrat"/>
                <a:ea typeface="Montserrat"/>
                <a:cs typeface="Montserrat"/>
                <a:sym typeface="Montserrat"/>
              </a:rPr>
              <a:t>❯</a:t>
            </a:r>
            <a:endParaRPr sz="5467" b="0" i="0" u="none" strike="noStrike" cap="none">
              <a:solidFill>
                <a:schemeClr val="lt1"/>
              </a:solidFill>
              <a:latin typeface="Montserrat"/>
              <a:ea typeface="Montserrat"/>
              <a:cs typeface="Montserrat"/>
              <a:sym typeface="Montserrat"/>
            </a:endParaRPr>
          </a:p>
        </p:txBody>
      </p:sp>
      <p:pic>
        <p:nvPicPr>
          <p:cNvPr id="72" name="Google Shape;72;g1a9477c0768_0_606"/>
          <p:cNvPicPr preferRelativeResize="0"/>
          <p:nvPr/>
        </p:nvPicPr>
        <p:blipFill rotWithShape="1">
          <a:blip r:embed="rId2">
            <a:alphaModFix/>
          </a:blip>
          <a:srcRect/>
          <a:stretch/>
        </p:blipFill>
        <p:spPr>
          <a:xfrm>
            <a:off x="10202564" y="6380893"/>
            <a:ext cx="1762424" cy="288195"/>
          </a:xfrm>
          <a:prstGeom prst="rect">
            <a:avLst/>
          </a:prstGeom>
          <a:noFill/>
          <a:ln>
            <a:noFill/>
          </a:ln>
        </p:spPr>
      </p:pic>
    </p:spTree>
    <p:extLst>
      <p:ext uri="{BB962C8B-B14F-4D97-AF65-F5344CB8AC3E}">
        <p14:creationId xmlns:p14="http://schemas.microsoft.com/office/powerpoint/2010/main" val="70462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73"/>
        <p:cNvGrpSpPr/>
        <p:nvPr/>
      </p:nvGrpSpPr>
      <p:grpSpPr>
        <a:xfrm>
          <a:off x="0" y="0"/>
          <a:ext cx="0" cy="0"/>
          <a:chOff x="0" y="0"/>
          <a:chExt cx="0" cy="0"/>
        </a:xfrm>
      </p:grpSpPr>
      <p:sp>
        <p:nvSpPr>
          <p:cNvPr id="74" name="Google Shape;74;g1a9477c0768_0_61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609585" lvl="0" indent="-304792" algn="l">
              <a:lnSpc>
                <a:spcPct val="100000"/>
              </a:lnSpc>
              <a:spcBef>
                <a:spcPts val="0"/>
              </a:spcBef>
              <a:spcAft>
                <a:spcPts val="0"/>
              </a:spcAft>
              <a:buSzPts val="1800"/>
              <a:buNone/>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75" name="Google Shape;75;g1a9477c0768_0_6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2961672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Clic para editar título</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ACA39D74-4328-D142-91EC-FE291CBE1509}" type="datetimeFigureOut">
              <a:rPr lang="es-ES_tradnl" smtClean="0"/>
              <a:t>18/03/2023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424C6831-DD49-4E4F-834B-7A5FD7B89A82}" type="slidenum">
              <a:rPr lang="es-ES_tradnl" smtClean="0"/>
              <a:t>‹Nº›</a:t>
            </a:fld>
            <a:endParaRPr lang="es-ES_tradnl"/>
          </a:p>
        </p:txBody>
      </p:sp>
    </p:spTree>
    <p:extLst>
      <p:ext uri="{BB962C8B-B14F-4D97-AF65-F5344CB8AC3E}">
        <p14:creationId xmlns:p14="http://schemas.microsoft.com/office/powerpoint/2010/main" val="453939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ACA39D74-4328-D142-91EC-FE291CBE1509}" type="datetimeFigureOut">
              <a:rPr lang="es-ES_tradnl" smtClean="0"/>
              <a:t>18/03/2023</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424C6831-DD49-4E4F-834B-7A5FD7B89A82}" type="slidenum">
              <a:rPr lang="es-ES_tradnl" smtClean="0"/>
              <a:t>‹Nº›</a:t>
            </a:fld>
            <a:endParaRPr lang="es-ES_tradnl"/>
          </a:p>
        </p:txBody>
      </p:sp>
    </p:spTree>
    <p:extLst>
      <p:ext uri="{BB962C8B-B14F-4D97-AF65-F5344CB8AC3E}">
        <p14:creationId xmlns:p14="http://schemas.microsoft.com/office/powerpoint/2010/main" val="3076250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fecha 4"/>
          <p:cNvSpPr>
            <a:spLocks noGrp="1"/>
          </p:cNvSpPr>
          <p:nvPr>
            <p:ph type="dt" sz="half" idx="10"/>
          </p:nvPr>
        </p:nvSpPr>
        <p:spPr/>
        <p:txBody>
          <a:bodyPr/>
          <a:lstStyle/>
          <a:p>
            <a:fld id="{ACA39D74-4328-D142-91EC-FE291CBE1509}" type="datetimeFigureOut">
              <a:rPr lang="es-ES_tradnl" smtClean="0"/>
              <a:t>18/03/2023</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424C6831-DD49-4E4F-834B-7A5FD7B89A82}" type="slidenum">
              <a:rPr lang="es-ES_tradnl" smtClean="0"/>
              <a:t>‹Nº›</a:t>
            </a:fld>
            <a:endParaRPr lang="es-ES_tradnl"/>
          </a:p>
        </p:txBody>
      </p:sp>
    </p:spTree>
    <p:extLst>
      <p:ext uri="{BB962C8B-B14F-4D97-AF65-F5344CB8AC3E}">
        <p14:creationId xmlns:p14="http://schemas.microsoft.com/office/powerpoint/2010/main" val="578733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Clic para editar título</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7" name="Marcador de fecha 6"/>
          <p:cNvSpPr>
            <a:spLocks noGrp="1"/>
          </p:cNvSpPr>
          <p:nvPr>
            <p:ph type="dt" sz="half" idx="10"/>
          </p:nvPr>
        </p:nvSpPr>
        <p:spPr/>
        <p:txBody>
          <a:bodyPr/>
          <a:lstStyle/>
          <a:p>
            <a:fld id="{ACA39D74-4328-D142-91EC-FE291CBE1509}" type="datetimeFigureOut">
              <a:rPr lang="es-ES_tradnl" smtClean="0"/>
              <a:t>18/03/2023</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424C6831-DD49-4E4F-834B-7A5FD7B89A82}" type="slidenum">
              <a:rPr lang="es-ES_tradnl" smtClean="0"/>
              <a:t>‹Nº›</a:t>
            </a:fld>
            <a:endParaRPr lang="es-ES_tradnl"/>
          </a:p>
        </p:txBody>
      </p:sp>
    </p:spTree>
    <p:extLst>
      <p:ext uri="{BB962C8B-B14F-4D97-AF65-F5344CB8AC3E}">
        <p14:creationId xmlns:p14="http://schemas.microsoft.com/office/powerpoint/2010/main" val="826850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fecha 2"/>
          <p:cNvSpPr>
            <a:spLocks noGrp="1"/>
          </p:cNvSpPr>
          <p:nvPr>
            <p:ph type="dt" sz="half" idx="10"/>
          </p:nvPr>
        </p:nvSpPr>
        <p:spPr/>
        <p:txBody>
          <a:bodyPr/>
          <a:lstStyle/>
          <a:p>
            <a:fld id="{ACA39D74-4328-D142-91EC-FE291CBE1509}" type="datetimeFigureOut">
              <a:rPr lang="es-ES_tradnl" smtClean="0"/>
              <a:t>18/03/2023</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424C6831-DD49-4E4F-834B-7A5FD7B89A82}" type="slidenum">
              <a:rPr lang="es-ES_tradnl" smtClean="0"/>
              <a:t>‹Nº›</a:t>
            </a:fld>
            <a:endParaRPr lang="es-ES_tradnl"/>
          </a:p>
        </p:txBody>
      </p:sp>
    </p:spTree>
    <p:extLst>
      <p:ext uri="{BB962C8B-B14F-4D97-AF65-F5344CB8AC3E}">
        <p14:creationId xmlns:p14="http://schemas.microsoft.com/office/powerpoint/2010/main" val="50602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CA39D74-4328-D142-91EC-FE291CBE1509}" type="datetimeFigureOut">
              <a:rPr lang="es-ES_tradnl" smtClean="0"/>
              <a:t>18/03/2023</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424C6831-DD49-4E4F-834B-7A5FD7B89A82}" type="slidenum">
              <a:rPr lang="es-ES_tradnl" smtClean="0"/>
              <a:t>‹Nº›</a:t>
            </a:fld>
            <a:endParaRPr lang="es-ES_tradnl"/>
          </a:p>
        </p:txBody>
      </p:sp>
    </p:spTree>
    <p:extLst>
      <p:ext uri="{BB962C8B-B14F-4D97-AF65-F5344CB8AC3E}">
        <p14:creationId xmlns:p14="http://schemas.microsoft.com/office/powerpoint/2010/main" val="754563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Clic para editar título</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ACA39D74-4328-D142-91EC-FE291CBE1509}" type="datetimeFigureOut">
              <a:rPr lang="es-ES_tradnl" smtClean="0"/>
              <a:t>18/03/2023</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424C6831-DD49-4E4F-834B-7A5FD7B89A82}" type="slidenum">
              <a:rPr lang="es-ES_tradnl" smtClean="0"/>
              <a:t>‹Nº›</a:t>
            </a:fld>
            <a:endParaRPr lang="es-ES_tradnl"/>
          </a:p>
        </p:txBody>
      </p:sp>
    </p:spTree>
    <p:extLst>
      <p:ext uri="{BB962C8B-B14F-4D97-AF65-F5344CB8AC3E}">
        <p14:creationId xmlns:p14="http://schemas.microsoft.com/office/powerpoint/2010/main" val="1059287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Clic para editar título</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ACA39D74-4328-D142-91EC-FE291CBE1509}" type="datetimeFigureOut">
              <a:rPr lang="es-ES_tradnl" smtClean="0"/>
              <a:t>18/03/2023</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424C6831-DD49-4E4F-834B-7A5FD7B89A82}" type="slidenum">
              <a:rPr lang="es-ES_tradnl" smtClean="0"/>
              <a:t>‹Nº›</a:t>
            </a:fld>
            <a:endParaRPr lang="es-ES_tradnl"/>
          </a:p>
        </p:txBody>
      </p:sp>
    </p:spTree>
    <p:extLst>
      <p:ext uri="{BB962C8B-B14F-4D97-AF65-F5344CB8AC3E}">
        <p14:creationId xmlns:p14="http://schemas.microsoft.com/office/powerpoint/2010/main" val="813663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Clic para editar título</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39D74-4328-D142-91EC-FE291CBE1509}" type="datetimeFigureOut">
              <a:rPr lang="es-ES_tradnl" smtClean="0"/>
              <a:t>18/03/2023</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4C6831-DD49-4E4F-834B-7A5FD7B89A82}" type="slidenum">
              <a:rPr lang="es-ES_tradnl" smtClean="0"/>
              <a:t>‹Nº›</a:t>
            </a:fld>
            <a:endParaRPr lang="es-ES_tradnl"/>
          </a:p>
        </p:txBody>
      </p:sp>
    </p:spTree>
    <p:extLst>
      <p:ext uri="{BB962C8B-B14F-4D97-AF65-F5344CB8AC3E}">
        <p14:creationId xmlns:p14="http://schemas.microsoft.com/office/powerpoint/2010/main" val="64536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1a9477c0768_0_54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g1a9477c0768_0_54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g1a9477c0768_0_54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s-CO" smtClean="0"/>
              <a:pPr/>
              <a:t>‹Nº›</a:t>
            </a:fld>
            <a:endParaRPr lang="es-CO"/>
          </a:p>
        </p:txBody>
      </p:sp>
    </p:spTree>
    <p:extLst>
      <p:ext uri="{BB962C8B-B14F-4D97-AF65-F5344CB8AC3E}">
        <p14:creationId xmlns:p14="http://schemas.microsoft.com/office/powerpoint/2010/main" val="3861694737"/>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2671381"/>
            <a:ext cx="10515600" cy="2308582"/>
          </a:xfrm>
        </p:spPr>
        <p:txBody>
          <a:bodyPr>
            <a:normAutofit/>
          </a:bodyPr>
          <a:lstStyle/>
          <a:p>
            <a:pPr marL="0" indent="0" algn="ctr">
              <a:buNone/>
            </a:pPr>
            <a:r>
              <a:rPr lang="es-CO" sz="3000" b="1" dirty="0">
                <a:solidFill>
                  <a:schemeClr val="accent4">
                    <a:lumMod val="75000"/>
                  </a:schemeClr>
                </a:solidFill>
                <a:latin typeface="Arial" panose="020B0604020202020204" pitchFamily="34" charset="0"/>
                <a:ea typeface="Calibri" panose="020F0502020204030204" pitchFamily="34" charset="0"/>
              </a:rPr>
              <a:t>U</a:t>
            </a:r>
            <a:r>
              <a:rPr lang="es-CO" sz="3000" b="1" dirty="0">
                <a:solidFill>
                  <a:schemeClr val="accent4">
                    <a:lumMod val="75000"/>
                  </a:schemeClr>
                </a:solidFill>
                <a:effectLst/>
                <a:latin typeface="Arial" panose="020B0604020202020204" pitchFamily="34" charset="0"/>
                <a:ea typeface="Calibri" panose="020F0502020204030204" pitchFamily="34" charset="0"/>
              </a:rPr>
              <a:t>na iniciativa empresarial por la conservación de la biodiversidad en paisajes transformados</a:t>
            </a:r>
            <a:endParaRPr lang="es-ES_tradnl" sz="3000" dirty="0">
              <a:solidFill>
                <a:schemeClr val="accent4">
                  <a:lumMod val="75000"/>
                </a:schemeClr>
              </a:solidFill>
              <a:latin typeface="Arial" charset="0"/>
              <a:ea typeface="Arial" charset="0"/>
              <a:cs typeface="Arial" charset="0"/>
            </a:endParaRPr>
          </a:p>
          <a:p>
            <a:pPr marL="0" indent="0" algn="ctr">
              <a:buNone/>
            </a:pPr>
            <a:endParaRPr lang="es-ES_tradnl" sz="3000" dirty="0">
              <a:latin typeface="Arial" charset="0"/>
              <a:ea typeface="Arial" charset="0"/>
              <a:cs typeface="Arial" charset="0"/>
            </a:endParaRPr>
          </a:p>
        </p:txBody>
      </p:sp>
      <p:pic>
        <p:nvPicPr>
          <p:cNvPr id="5" name="Google Shape;160;p1">
            <a:extLst>
              <a:ext uri="{FF2B5EF4-FFF2-40B4-BE49-F238E27FC236}">
                <a16:creationId xmlns:a16="http://schemas.microsoft.com/office/drawing/2014/main" id="{4D9587D3-8824-83DC-21D6-09240E0005AE}"/>
              </a:ext>
            </a:extLst>
          </p:cNvPr>
          <p:cNvPicPr preferRelativeResize="0"/>
          <p:nvPr/>
        </p:nvPicPr>
        <p:blipFill rotWithShape="1">
          <a:blip r:embed="rId2">
            <a:alphaModFix/>
          </a:blip>
          <a:srcRect/>
          <a:stretch/>
        </p:blipFill>
        <p:spPr>
          <a:xfrm>
            <a:off x="2119696" y="3921102"/>
            <a:ext cx="925135" cy="907908"/>
          </a:xfrm>
          <a:prstGeom prst="rect">
            <a:avLst/>
          </a:prstGeom>
          <a:noFill/>
          <a:ln>
            <a:noFill/>
          </a:ln>
        </p:spPr>
      </p:pic>
      <p:sp>
        <p:nvSpPr>
          <p:cNvPr id="9" name="AutoShape 2" descr="ecopetrol industry logo vector download free">
            <a:extLst>
              <a:ext uri="{FF2B5EF4-FFF2-40B4-BE49-F238E27FC236}">
                <a16:creationId xmlns:a16="http://schemas.microsoft.com/office/drawing/2014/main" id="{FC0ABADD-766C-D699-0A53-FCA46E9F500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028" name="Picture 4" descr="Ecopetrol Logo PNG Vector">
            <a:extLst>
              <a:ext uri="{FF2B5EF4-FFF2-40B4-BE49-F238E27FC236}">
                <a16:creationId xmlns:a16="http://schemas.microsoft.com/office/drawing/2014/main" id="{D15F955A-EC12-DFEF-3072-79DDD7D0D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185" y="3939386"/>
            <a:ext cx="1840601" cy="8896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1E871C3-957E-0BB3-2DD2-05E72E8737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3655" y="4045782"/>
            <a:ext cx="2217706" cy="889624"/>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1C122758-6FA8-974B-6DB1-D1ADE7645807}"/>
              </a:ext>
            </a:extLst>
          </p:cNvPr>
          <p:cNvPicPr>
            <a:picLocks noChangeAspect="1"/>
          </p:cNvPicPr>
          <p:nvPr/>
        </p:nvPicPr>
        <p:blipFill>
          <a:blip r:embed="rId5"/>
          <a:stretch>
            <a:fillRect/>
          </a:stretch>
        </p:blipFill>
        <p:spPr>
          <a:xfrm>
            <a:off x="3044831" y="1136292"/>
            <a:ext cx="5702258" cy="1448701"/>
          </a:xfrm>
          <a:prstGeom prst="rect">
            <a:avLst/>
          </a:prstGeom>
        </p:spPr>
      </p:pic>
      <p:sp>
        <p:nvSpPr>
          <p:cNvPr id="14" name="Marcador de contenido 2">
            <a:extLst>
              <a:ext uri="{FF2B5EF4-FFF2-40B4-BE49-F238E27FC236}">
                <a16:creationId xmlns:a16="http://schemas.microsoft.com/office/drawing/2014/main" id="{395791FF-7218-8BFD-4CCA-26069178F558}"/>
              </a:ext>
            </a:extLst>
          </p:cNvPr>
          <p:cNvSpPr txBox="1">
            <a:spLocks/>
          </p:cNvSpPr>
          <p:nvPr/>
        </p:nvSpPr>
        <p:spPr>
          <a:xfrm>
            <a:off x="3525198" y="5124515"/>
            <a:ext cx="5141604" cy="10350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s-CO" sz="2200" dirty="0">
                <a:solidFill>
                  <a:schemeClr val="tx1">
                    <a:lumMod val="85000"/>
                    <a:lumOff val="15000"/>
                  </a:schemeClr>
                </a:solidFill>
                <a:latin typeface="Arial" panose="020B0604020202020204" pitchFamily="34" charset="0"/>
                <a:ea typeface="Calibri" panose="020F0502020204030204" pitchFamily="34" charset="0"/>
              </a:rPr>
              <a:t>Gustavo Aristizábal – H</a:t>
            </a:r>
          </a:p>
          <a:p>
            <a:pPr marL="0" indent="0" algn="ctr">
              <a:buFont typeface="Arial"/>
              <a:buNone/>
            </a:pPr>
            <a:r>
              <a:rPr lang="es-CO" sz="2200" i="1" dirty="0">
                <a:solidFill>
                  <a:schemeClr val="tx1">
                    <a:lumMod val="85000"/>
                    <a:lumOff val="15000"/>
                  </a:schemeClr>
                </a:solidFill>
                <a:latin typeface="Arial" panose="020B0604020202020204" pitchFamily="34" charset="0"/>
                <a:ea typeface="Arial" charset="0"/>
                <a:cs typeface="Arial" charset="0"/>
              </a:rPr>
              <a:t>Coordinador de convenio</a:t>
            </a:r>
            <a:endParaRPr lang="es-ES_tradnl" sz="2200" i="1" dirty="0">
              <a:solidFill>
                <a:schemeClr val="tx1">
                  <a:lumMod val="85000"/>
                  <a:lumOff val="15000"/>
                </a:schemeClr>
              </a:solidFill>
              <a:latin typeface="Arial" charset="0"/>
              <a:ea typeface="Arial" charset="0"/>
              <a:cs typeface="Arial" charset="0"/>
            </a:endParaRPr>
          </a:p>
        </p:txBody>
      </p:sp>
      <p:pic>
        <p:nvPicPr>
          <p:cNvPr id="1026" name="Picture 2" descr="Oleoducto Bicentenario">
            <a:extLst>
              <a:ext uri="{FF2B5EF4-FFF2-40B4-BE49-F238E27FC236}">
                <a16:creationId xmlns:a16="http://schemas.microsoft.com/office/drawing/2014/main" id="{E1E24CF6-2C5E-0857-D763-53A4B34DC2A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739" b="37049"/>
          <a:stretch/>
        </p:blipFill>
        <p:spPr bwMode="auto">
          <a:xfrm>
            <a:off x="8332797" y="4045782"/>
            <a:ext cx="2162875" cy="783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214652"/>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31"/>
          <p:cNvPicPr preferRelativeResize="0"/>
          <p:nvPr/>
        </p:nvPicPr>
        <p:blipFill rotWithShape="1">
          <a:blip r:embed="rId3">
            <a:alphaModFix/>
          </a:blip>
          <a:srcRect/>
          <a:stretch/>
        </p:blipFill>
        <p:spPr>
          <a:xfrm>
            <a:off x="21392" y="-64168"/>
            <a:ext cx="12213389" cy="6972968"/>
          </a:xfrm>
          <a:prstGeom prst="rect">
            <a:avLst/>
          </a:prstGeom>
          <a:noFill/>
          <a:ln>
            <a:noFill/>
          </a:ln>
        </p:spPr>
      </p:pic>
      <p:sp>
        <p:nvSpPr>
          <p:cNvPr id="272" name="Google Shape;272;p31"/>
          <p:cNvSpPr/>
          <p:nvPr/>
        </p:nvSpPr>
        <p:spPr>
          <a:xfrm>
            <a:off x="5351" y="-112292"/>
            <a:ext cx="7186863" cy="6922167"/>
          </a:xfrm>
          <a:prstGeom prst="rect">
            <a:avLst/>
          </a:prstGeom>
          <a:solidFill>
            <a:srgbClr val="222A35">
              <a:alpha val="64705"/>
            </a:srgbClr>
          </a:solidFill>
          <a:ln>
            <a:noFill/>
          </a:ln>
        </p:spPr>
        <p:txBody>
          <a:bodyPr spcFirstLastPara="1" wrap="square" lIns="91425" tIns="45700" rIns="91425" bIns="45700" anchor="ctr" anchorCtr="0">
            <a:noAutofit/>
          </a:bodyPr>
          <a:lstStyle/>
          <a:p>
            <a:pPr algn="ctr"/>
            <a:endParaRPr lang="es-CO" sz="2400" dirty="0">
              <a:solidFill>
                <a:schemeClr val="lt1"/>
              </a:solidFill>
            </a:endParaRPr>
          </a:p>
        </p:txBody>
      </p:sp>
      <p:sp>
        <p:nvSpPr>
          <p:cNvPr id="274" name="Google Shape;274;p31"/>
          <p:cNvSpPr txBox="1"/>
          <p:nvPr/>
        </p:nvSpPr>
        <p:spPr>
          <a:xfrm>
            <a:off x="212797" y="278065"/>
            <a:ext cx="5968760" cy="461624"/>
          </a:xfrm>
          <a:prstGeom prst="rect">
            <a:avLst/>
          </a:prstGeom>
          <a:noFill/>
          <a:ln>
            <a:noFill/>
          </a:ln>
        </p:spPr>
        <p:txBody>
          <a:bodyPr spcFirstLastPara="1" wrap="square" lIns="91425" tIns="45700" rIns="91425" bIns="45700" anchor="t" anchorCtr="0">
            <a:spAutoFit/>
          </a:bodyPr>
          <a:lstStyle/>
          <a:p>
            <a:r>
              <a:rPr lang="en-US" sz="2400" b="1">
                <a:solidFill>
                  <a:schemeClr val="lt1"/>
                </a:solidFill>
              </a:rPr>
              <a:t>Beneficios de las Ecoreservas</a:t>
            </a:r>
            <a:endParaRPr sz="1400"/>
          </a:p>
        </p:txBody>
      </p:sp>
      <p:cxnSp>
        <p:nvCxnSpPr>
          <p:cNvPr id="275" name="Google Shape;275;p31"/>
          <p:cNvCxnSpPr/>
          <p:nvPr/>
        </p:nvCxnSpPr>
        <p:spPr>
          <a:xfrm rot="10800000" flipH="1">
            <a:off x="-42777" y="899328"/>
            <a:ext cx="12042273" cy="42781"/>
          </a:xfrm>
          <a:prstGeom prst="straightConnector1">
            <a:avLst/>
          </a:prstGeom>
          <a:noFill/>
          <a:ln w="9525" cap="flat" cmpd="sng">
            <a:solidFill>
              <a:schemeClr val="lt1"/>
            </a:solidFill>
            <a:prstDash val="solid"/>
            <a:round/>
            <a:headEnd type="none" w="sm" len="sm"/>
            <a:tailEnd type="none" w="sm" len="sm"/>
          </a:ln>
        </p:spPr>
      </p:cxnSp>
      <p:sp>
        <p:nvSpPr>
          <p:cNvPr id="276" name="Google Shape;276;p31"/>
          <p:cNvSpPr txBox="1"/>
          <p:nvPr/>
        </p:nvSpPr>
        <p:spPr>
          <a:xfrm>
            <a:off x="10935367" y="5609587"/>
            <a:ext cx="1235241" cy="1200288"/>
          </a:xfrm>
          <a:prstGeom prst="rect">
            <a:avLst/>
          </a:prstGeom>
          <a:solidFill>
            <a:srgbClr val="D5DBE5">
              <a:alpha val="45882"/>
            </a:srgbClr>
          </a:solidFill>
          <a:ln>
            <a:noFill/>
          </a:ln>
        </p:spPr>
        <p:txBody>
          <a:bodyPr spcFirstLastPara="1" wrap="square" lIns="91425" tIns="45700" rIns="91425" bIns="45700" anchor="t" anchorCtr="0">
            <a:spAutoFit/>
          </a:bodyPr>
          <a:lstStyle/>
          <a:p>
            <a:r>
              <a:rPr lang="en-US" sz="1200" b="1" dirty="0" err="1">
                <a:solidFill>
                  <a:schemeClr val="dk1"/>
                </a:solidFill>
                <a:latin typeface="Calibri"/>
                <a:ea typeface="Calibri"/>
                <a:cs typeface="Calibri"/>
                <a:sym typeface="Calibri"/>
              </a:rPr>
              <a:t>Foto</a:t>
            </a:r>
            <a:r>
              <a:rPr lang="en-US" sz="1200" b="1" dirty="0">
                <a:solidFill>
                  <a:schemeClr val="dk1"/>
                </a:solidFill>
                <a:latin typeface="Calibri"/>
                <a:ea typeface="Calibri"/>
                <a:cs typeface="Calibri"/>
                <a:sym typeface="Calibri"/>
              </a:rPr>
              <a:t>: Felipe Villegas/I. Humboldt</a:t>
            </a:r>
            <a:endParaRPr sz="1200" dirty="0"/>
          </a:p>
          <a:p>
            <a:r>
              <a:rPr lang="en-US" sz="1200" b="1" dirty="0">
                <a:solidFill>
                  <a:schemeClr val="dk1"/>
                </a:solidFill>
                <a:latin typeface="Calibri"/>
                <a:ea typeface="Calibri"/>
                <a:cs typeface="Calibri"/>
                <a:sym typeface="Calibri"/>
              </a:rPr>
              <a:t>Lugar: </a:t>
            </a:r>
            <a:r>
              <a:rPr lang="en-US" sz="1200" b="1" dirty="0" err="1">
                <a:solidFill>
                  <a:schemeClr val="dk1"/>
                </a:solidFill>
                <a:latin typeface="Calibri"/>
                <a:ea typeface="Calibri"/>
                <a:cs typeface="Calibri"/>
                <a:sym typeface="Calibri"/>
              </a:rPr>
              <a:t>Ecoreserva</a:t>
            </a:r>
            <a:r>
              <a:rPr lang="en-US" sz="1200" b="1" dirty="0">
                <a:solidFill>
                  <a:schemeClr val="dk1"/>
                </a:solidFill>
                <a:latin typeface="Calibri"/>
                <a:ea typeface="Calibri"/>
                <a:cs typeface="Calibri"/>
                <a:sym typeface="Calibri"/>
              </a:rPr>
              <a:t> La </a:t>
            </a:r>
            <a:r>
              <a:rPr lang="en-US" sz="1200" b="1" dirty="0" err="1">
                <a:solidFill>
                  <a:schemeClr val="dk1"/>
                </a:solidFill>
                <a:latin typeface="Calibri"/>
                <a:ea typeface="Calibri"/>
                <a:cs typeface="Calibri"/>
                <a:sym typeface="Calibri"/>
              </a:rPr>
              <a:t>Tribuna</a:t>
            </a:r>
            <a:r>
              <a:rPr lang="en-US" sz="1200" b="1" dirty="0">
                <a:solidFill>
                  <a:schemeClr val="dk1"/>
                </a:solidFill>
                <a:latin typeface="Calibri"/>
                <a:ea typeface="Calibri"/>
                <a:cs typeface="Calibri"/>
                <a:sym typeface="Calibri"/>
              </a:rPr>
              <a:t>, Huila</a:t>
            </a:r>
            <a:endParaRPr sz="1200" dirty="0"/>
          </a:p>
        </p:txBody>
      </p:sp>
      <p:sp>
        <p:nvSpPr>
          <p:cNvPr id="7" name="CuadroTexto 6">
            <a:extLst>
              <a:ext uri="{FF2B5EF4-FFF2-40B4-BE49-F238E27FC236}">
                <a16:creationId xmlns:a16="http://schemas.microsoft.com/office/drawing/2014/main" id="{87642665-37B1-3EAA-3BF6-033AADD445F2}"/>
              </a:ext>
            </a:extLst>
          </p:cNvPr>
          <p:cNvSpPr txBox="1"/>
          <p:nvPr/>
        </p:nvSpPr>
        <p:spPr>
          <a:xfrm>
            <a:off x="166398" y="2243725"/>
            <a:ext cx="6864767" cy="410433"/>
          </a:xfrm>
          <a:prstGeom prst="rect">
            <a:avLst/>
          </a:prstGeom>
          <a:noFill/>
        </p:spPr>
        <p:txBody>
          <a:bodyPr wrap="square" rtlCol="0">
            <a:spAutoFit/>
          </a:bodyPr>
          <a:lstStyle>
            <a:defPPr marR="0" lvl="0" algn="l" rtl="0">
              <a:lnSpc>
                <a:spcPct val="100000"/>
              </a:lnSpc>
              <a:spcBef>
                <a:spcPts val="0"/>
              </a:spcBef>
              <a:spcAft>
                <a:spcPts val="0"/>
              </a:spcAft>
              <a:defRPr/>
            </a:defPPr>
            <a:lvl1pPr marL="285750" indent="-285750">
              <a:buFont typeface="Wingdings" panose="05000000000000000000" pitchFamily="2" charset="2"/>
              <a:buChar char="ü"/>
              <a:defRPr sz="1550">
                <a:solidFill>
                  <a:schemeClr val="bg1"/>
                </a:solidFill>
              </a:defRPr>
            </a:lvl1pPr>
          </a:lstStyle>
          <a:p>
            <a:r>
              <a:rPr lang="es-MX" sz="2067" dirty="0"/>
              <a:t>Se articulan a los objetivos estratégicos de la empresa</a:t>
            </a:r>
          </a:p>
        </p:txBody>
      </p:sp>
      <p:sp>
        <p:nvSpPr>
          <p:cNvPr id="9" name="CuadroTexto 8">
            <a:extLst>
              <a:ext uri="{FF2B5EF4-FFF2-40B4-BE49-F238E27FC236}">
                <a16:creationId xmlns:a16="http://schemas.microsoft.com/office/drawing/2014/main" id="{43ED7E1F-5174-F527-2BF1-40A7C1E462C7}"/>
              </a:ext>
            </a:extLst>
          </p:cNvPr>
          <p:cNvSpPr txBox="1"/>
          <p:nvPr/>
        </p:nvSpPr>
        <p:spPr>
          <a:xfrm>
            <a:off x="146625" y="2994500"/>
            <a:ext cx="7045589" cy="728533"/>
          </a:xfrm>
          <a:prstGeom prst="rect">
            <a:avLst/>
          </a:prstGeom>
          <a:noFill/>
        </p:spPr>
        <p:txBody>
          <a:bodyPr wrap="square" rtlCol="0">
            <a:spAutoFit/>
          </a:bodyPr>
          <a:lstStyle>
            <a:defPPr marR="0" lvl="0" algn="l" rtl="0">
              <a:lnSpc>
                <a:spcPct val="100000"/>
              </a:lnSpc>
              <a:spcBef>
                <a:spcPts val="0"/>
              </a:spcBef>
              <a:spcAft>
                <a:spcPts val="0"/>
              </a:spcAft>
              <a:defRPr/>
            </a:defPPr>
            <a:lvl1pPr marL="285750" indent="-285750">
              <a:buFont typeface="Wingdings" panose="05000000000000000000" pitchFamily="2" charset="2"/>
              <a:buChar char="ü"/>
              <a:defRPr sz="1550">
                <a:solidFill>
                  <a:schemeClr val="bg1"/>
                </a:solidFill>
              </a:defRPr>
            </a:lvl1pPr>
          </a:lstStyle>
          <a:p>
            <a:r>
              <a:rPr lang="es-CO" sz="2067" dirty="0"/>
              <a:t>Alinear las acciones empresariales de inversión social y de conservación con la </a:t>
            </a:r>
            <a:r>
              <a:rPr lang="es-CO" sz="2067" dirty="0" err="1"/>
              <a:t>Ecoreserva</a:t>
            </a:r>
            <a:endParaRPr lang="es-CO" sz="2067" dirty="0"/>
          </a:p>
        </p:txBody>
      </p:sp>
      <p:sp>
        <p:nvSpPr>
          <p:cNvPr id="6" name="CuadroTexto 5">
            <a:extLst>
              <a:ext uri="{FF2B5EF4-FFF2-40B4-BE49-F238E27FC236}">
                <a16:creationId xmlns:a16="http://schemas.microsoft.com/office/drawing/2014/main" id="{447F0FC9-5DF2-9BD0-E2C6-5BEA9CD7927F}"/>
              </a:ext>
            </a:extLst>
          </p:cNvPr>
          <p:cNvSpPr txBox="1"/>
          <p:nvPr/>
        </p:nvSpPr>
        <p:spPr>
          <a:xfrm>
            <a:off x="212797" y="1345586"/>
            <a:ext cx="7045589" cy="728533"/>
          </a:xfrm>
          <a:prstGeom prst="rect">
            <a:avLst/>
          </a:prstGeom>
          <a:noFill/>
        </p:spPr>
        <p:txBody>
          <a:bodyPr wrap="square" rtlCol="0">
            <a:spAutoFit/>
          </a:bodyPr>
          <a:lstStyle>
            <a:defPPr marR="0" lvl="0" algn="l" rtl="0">
              <a:lnSpc>
                <a:spcPct val="100000"/>
              </a:lnSpc>
              <a:spcBef>
                <a:spcPts val="0"/>
              </a:spcBef>
              <a:spcAft>
                <a:spcPts val="0"/>
              </a:spcAft>
              <a:defRPr lang="es-ES_tradnl"/>
            </a:defPPr>
            <a:lvl1pPr marL="285750" indent="-285750">
              <a:buFont typeface="Wingdings" panose="05000000000000000000" pitchFamily="2" charset="2"/>
              <a:buChar char="ü"/>
              <a:defRPr sz="2067">
                <a:solidFill>
                  <a:schemeClr val="bg1"/>
                </a:solidFill>
              </a:defRPr>
            </a:lvl1pPr>
          </a:lstStyle>
          <a:p>
            <a:r>
              <a:rPr lang="es-MX" dirty="0"/>
              <a:t>Contribuyen al desarrollo de un modelo de funcionalidad conjunta entre industria y conservación</a:t>
            </a:r>
            <a:endParaRPr lang="es-CO" dirty="0"/>
          </a:p>
        </p:txBody>
      </p:sp>
      <p:sp>
        <p:nvSpPr>
          <p:cNvPr id="8" name="CuadroTexto 7">
            <a:extLst>
              <a:ext uri="{FF2B5EF4-FFF2-40B4-BE49-F238E27FC236}">
                <a16:creationId xmlns:a16="http://schemas.microsoft.com/office/drawing/2014/main" id="{DA9C00F6-34CA-449A-C47B-8DB7D7BD9043}"/>
              </a:ext>
            </a:extLst>
          </p:cNvPr>
          <p:cNvSpPr txBox="1"/>
          <p:nvPr/>
        </p:nvSpPr>
        <p:spPr>
          <a:xfrm>
            <a:off x="144224" y="4673010"/>
            <a:ext cx="6829765" cy="728533"/>
          </a:xfrm>
          <a:prstGeom prst="rect">
            <a:avLst/>
          </a:prstGeom>
          <a:noFill/>
        </p:spPr>
        <p:txBody>
          <a:bodyPr wrap="square" rtlCol="0">
            <a:spAutoFit/>
          </a:bodyPr>
          <a:lstStyle/>
          <a:p>
            <a:pPr marL="380990" indent="-380990">
              <a:buFont typeface="Wingdings" panose="05000000000000000000" pitchFamily="2" charset="2"/>
              <a:buChar char="ü"/>
            </a:pPr>
            <a:r>
              <a:rPr lang="es-CO" sz="2067" dirty="0">
                <a:solidFill>
                  <a:schemeClr val="bg1"/>
                </a:solidFill>
              </a:rPr>
              <a:t>Fortalecen relacionamiento de las empresas con actores locales y otros grupos de interés</a:t>
            </a:r>
          </a:p>
        </p:txBody>
      </p:sp>
      <p:sp>
        <p:nvSpPr>
          <p:cNvPr id="10" name="CuadroTexto 9">
            <a:extLst>
              <a:ext uri="{FF2B5EF4-FFF2-40B4-BE49-F238E27FC236}">
                <a16:creationId xmlns:a16="http://schemas.microsoft.com/office/drawing/2014/main" id="{05C4A9B8-C748-671E-CF28-F42E513B6254}"/>
              </a:ext>
            </a:extLst>
          </p:cNvPr>
          <p:cNvSpPr txBox="1"/>
          <p:nvPr/>
        </p:nvSpPr>
        <p:spPr>
          <a:xfrm>
            <a:off x="130576" y="5518857"/>
            <a:ext cx="6829765" cy="728533"/>
          </a:xfrm>
          <a:prstGeom prst="rect">
            <a:avLst/>
          </a:prstGeom>
          <a:noFill/>
        </p:spPr>
        <p:txBody>
          <a:bodyPr wrap="square" rtlCol="0">
            <a:spAutoFit/>
          </a:bodyPr>
          <a:lstStyle/>
          <a:p>
            <a:pPr marL="380990" indent="-380990">
              <a:buFont typeface="Wingdings" panose="05000000000000000000" pitchFamily="2" charset="2"/>
              <a:buChar char="ü"/>
            </a:pPr>
            <a:r>
              <a:rPr lang="es-CO" sz="2067" dirty="0">
                <a:solidFill>
                  <a:schemeClr val="bg1"/>
                </a:solidFill>
              </a:rPr>
              <a:t>Estrategias para la sostenibilidad financiera de los predios</a:t>
            </a:r>
          </a:p>
          <a:p>
            <a:endParaRPr lang="es-CO" sz="2067" dirty="0"/>
          </a:p>
        </p:txBody>
      </p:sp>
      <p:sp>
        <p:nvSpPr>
          <p:cNvPr id="11" name="CuadroTexto 10">
            <a:extLst>
              <a:ext uri="{FF2B5EF4-FFF2-40B4-BE49-F238E27FC236}">
                <a16:creationId xmlns:a16="http://schemas.microsoft.com/office/drawing/2014/main" id="{7E7FA2A8-89DA-84A3-0129-FB2B24B6AF01}"/>
              </a:ext>
            </a:extLst>
          </p:cNvPr>
          <p:cNvSpPr txBox="1"/>
          <p:nvPr/>
        </p:nvSpPr>
        <p:spPr>
          <a:xfrm>
            <a:off x="135770" y="4008807"/>
            <a:ext cx="6829765" cy="410433"/>
          </a:xfrm>
          <a:prstGeom prst="rect">
            <a:avLst/>
          </a:prstGeom>
          <a:noFill/>
        </p:spPr>
        <p:txBody>
          <a:bodyPr wrap="square" rtlCol="0">
            <a:spAutoFit/>
          </a:bodyPr>
          <a:lstStyle/>
          <a:p>
            <a:pPr marL="380990" indent="-380990">
              <a:buFont typeface="Wingdings" panose="05000000000000000000" pitchFamily="2" charset="2"/>
              <a:buChar char="ü"/>
            </a:pPr>
            <a:r>
              <a:rPr lang="es-CO" sz="2067" dirty="0">
                <a:solidFill>
                  <a:schemeClr val="bg1"/>
                </a:solidFill>
              </a:rPr>
              <a:t>Fomento de diversificación económica local</a:t>
            </a:r>
            <a:endParaRPr lang="es-CO" sz="2067" dirty="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6" grpId="0"/>
      <p:bldP spid="8"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5"/>
          <p:cNvPicPr preferRelativeResize="0"/>
          <p:nvPr/>
        </p:nvPicPr>
        <p:blipFill rotWithShape="1">
          <a:blip r:embed="rId3">
            <a:alphaModFix/>
          </a:blip>
          <a:srcRect b="15767"/>
          <a:stretch/>
        </p:blipFill>
        <p:spPr>
          <a:xfrm>
            <a:off x="462333" y="501768"/>
            <a:ext cx="11260400" cy="5854465"/>
          </a:xfrm>
          <a:prstGeom prst="rect">
            <a:avLst/>
          </a:prstGeom>
          <a:noFill/>
          <a:ln>
            <a:noFill/>
          </a:ln>
        </p:spPr>
      </p:pic>
      <p:sp>
        <p:nvSpPr>
          <p:cNvPr id="179" name="Google Shape;179;p5"/>
          <p:cNvSpPr txBox="1">
            <a:spLocks noGrp="1"/>
          </p:cNvSpPr>
          <p:nvPr>
            <p:ph type="title" idx="4294967295"/>
          </p:nvPr>
        </p:nvSpPr>
        <p:spPr>
          <a:xfrm>
            <a:off x="792329" y="2915328"/>
            <a:ext cx="2734000" cy="513672"/>
          </a:xfrm>
          <a:prstGeom prst="rect">
            <a:avLst/>
          </a:prstGeom>
          <a:noFill/>
          <a:ln>
            <a:noFill/>
          </a:ln>
        </p:spPr>
        <p:txBody>
          <a:bodyPr spcFirstLastPara="1" vert="horz" wrap="square" lIns="91433" tIns="45700" rIns="91433" bIns="45700" rtlCol="0" anchor="t" anchorCtr="0">
            <a:noAutofit/>
          </a:bodyPr>
          <a:lstStyle/>
          <a:p>
            <a:pPr algn="ctr">
              <a:spcBef>
                <a:spcPts val="0"/>
              </a:spcBef>
              <a:buClr>
                <a:schemeClr val="dk1"/>
              </a:buClr>
              <a:buSzPts val="2700"/>
            </a:pPr>
            <a:r>
              <a:rPr lang="es" sz="3200">
                <a:latin typeface="Arial Black"/>
                <a:ea typeface="Arial Black"/>
                <a:cs typeface="Arial Black"/>
                <a:sym typeface="Arial Black"/>
              </a:rPr>
              <a:t>Contenido</a:t>
            </a:r>
            <a:endParaRPr sz="2400">
              <a:latin typeface="Arial Black"/>
              <a:ea typeface="Arial Black"/>
              <a:cs typeface="Arial Black"/>
              <a:sym typeface="Arial Black"/>
            </a:endParaRPr>
          </a:p>
        </p:txBody>
      </p:sp>
      <p:sp>
        <p:nvSpPr>
          <p:cNvPr id="180" name="Google Shape;180;p5"/>
          <p:cNvSpPr txBox="1"/>
          <p:nvPr/>
        </p:nvSpPr>
        <p:spPr>
          <a:xfrm>
            <a:off x="7051540" y="5863823"/>
            <a:ext cx="4671200" cy="492388"/>
          </a:xfrm>
          <a:prstGeom prst="rect">
            <a:avLst/>
          </a:prstGeom>
          <a:noFill/>
          <a:ln>
            <a:noFill/>
          </a:ln>
        </p:spPr>
        <p:txBody>
          <a:bodyPr spcFirstLastPara="1" wrap="square" lIns="121900" tIns="60933" rIns="121900" bIns="60933" anchor="t" anchorCtr="0">
            <a:spAutoFit/>
          </a:bodyPr>
          <a:lstStyle/>
          <a:p>
            <a:pPr algn="r">
              <a:buClr>
                <a:srgbClr val="000000"/>
              </a:buClr>
              <a:buSzPts val="900"/>
            </a:pPr>
            <a:r>
              <a:rPr lang="es" sz="1200" b="1" dirty="0">
                <a:solidFill>
                  <a:schemeClr val="lt1"/>
                </a:solidFill>
                <a:latin typeface="Arial"/>
                <a:ea typeface="Arial"/>
                <a:cs typeface="Arial"/>
                <a:sym typeface="Arial"/>
              </a:rPr>
              <a:t>Ecoreserva La Danta, Meta</a:t>
            </a:r>
            <a:endParaRPr sz="1867" dirty="0">
              <a:solidFill>
                <a:srgbClr val="000000"/>
              </a:solidFill>
              <a:latin typeface="Arial"/>
              <a:ea typeface="Arial"/>
              <a:cs typeface="Arial"/>
              <a:sym typeface="Arial"/>
            </a:endParaRPr>
          </a:p>
          <a:p>
            <a:pPr algn="r">
              <a:buClr>
                <a:srgbClr val="000000"/>
              </a:buClr>
              <a:buSzPts val="900"/>
            </a:pPr>
            <a:r>
              <a:rPr lang="es" sz="1200" b="1" dirty="0">
                <a:solidFill>
                  <a:schemeClr val="lt1"/>
                </a:solidFill>
                <a:latin typeface="Arial"/>
                <a:ea typeface="Arial"/>
                <a:cs typeface="Arial"/>
                <a:sym typeface="Arial"/>
              </a:rPr>
              <a:t>Foto: John Jairo Bernal/ Instituto Humboldt</a:t>
            </a:r>
            <a:endParaRPr sz="1867" dirty="0">
              <a:solidFill>
                <a:srgbClr val="000000"/>
              </a:solidFill>
              <a:latin typeface="Arial"/>
              <a:ea typeface="Arial"/>
              <a:cs typeface="Arial"/>
              <a:sym typeface="Arial"/>
            </a:endParaRPr>
          </a:p>
        </p:txBody>
      </p:sp>
      <p:sp>
        <p:nvSpPr>
          <p:cNvPr id="181" name="Google Shape;181;p5"/>
          <p:cNvSpPr txBox="1"/>
          <p:nvPr/>
        </p:nvSpPr>
        <p:spPr>
          <a:xfrm>
            <a:off x="3856325" y="841185"/>
            <a:ext cx="7866400" cy="3807991"/>
          </a:xfrm>
          <a:prstGeom prst="rect">
            <a:avLst/>
          </a:prstGeom>
          <a:noFill/>
          <a:ln>
            <a:noFill/>
          </a:ln>
        </p:spPr>
        <p:txBody>
          <a:bodyPr spcFirstLastPara="1" wrap="square" lIns="91433" tIns="45700" rIns="91433" bIns="45700" anchor="ctr" anchorCtr="0">
            <a:noAutofit/>
          </a:bodyPr>
          <a:lstStyle/>
          <a:p>
            <a:pPr marL="719649" indent="-609585">
              <a:buClr>
                <a:schemeClr val="lt1"/>
              </a:buClr>
              <a:buSzPts val="2300"/>
              <a:buFont typeface="+mj-lt"/>
              <a:buAutoNum type="arabicPeriod" startAt="3"/>
            </a:pPr>
            <a:endParaRPr lang="es-MX" sz="2400" dirty="0">
              <a:solidFill>
                <a:schemeClr val="lt1"/>
              </a:solidFill>
              <a:latin typeface="Arial Black"/>
              <a:ea typeface="Arial Black"/>
              <a:cs typeface="Arial Black"/>
              <a:sym typeface="Arial Black"/>
            </a:endParaRPr>
          </a:p>
          <a:p>
            <a:pPr marL="719649" indent="-609585">
              <a:buClr>
                <a:schemeClr val="lt1"/>
              </a:buClr>
              <a:buSzPts val="2300"/>
              <a:buFont typeface="+mj-lt"/>
              <a:buAutoNum type="arabicPeriod" startAt="3"/>
            </a:pPr>
            <a:endParaRPr lang="es-MX" sz="2400" dirty="0">
              <a:solidFill>
                <a:schemeClr val="lt1"/>
              </a:solidFill>
              <a:latin typeface="Arial Black"/>
              <a:ea typeface="Arial Black"/>
              <a:cs typeface="Arial Black"/>
              <a:sym typeface="Arial Black"/>
            </a:endParaRPr>
          </a:p>
          <a:p>
            <a:pPr marL="719649" indent="-609585">
              <a:buClr>
                <a:schemeClr val="lt1"/>
              </a:buClr>
              <a:buSzPts val="2300"/>
              <a:buFont typeface="+mj-lt"/>
              <a:buAutoNum type="arabicPeriod" startAt="3"/>
            </a:pPr>
            <a:endParaRPr lang="es-MX" sz="2400" dirty="0">
              <a:solidFill>
                <a:schemeClr val="lt1"/>
              </a:solidFill>
              <a:latin typeface="Arial Black"/>
              <a:ea typeface="Arial Black"/>
              <a:cs typeface="Arial Black"/>
              <a:sym typeface="Arial Black"/>
            </a:endParaRPr>
          </a:p>
          <a:p>
            <a:pPr marL="567264" indent="-457200">
              <a:buClr>
                <a:schemeClr val="lt1"/>
              </a:buClr>
              <a:buSzPts val="2300"/>
              <a:buFont typeface="+mj-lt"/>
              <a:buAutoNum type="arabicPeriod" startAt="4"/>
            </a:pPr>
            <a:r>
              <a:rPr lang="es-MX" sz="2400" dirty="0">
                <a:solidFill>
                  <a:schemeClr val="lt1"/>
                </a:solidFill>
                <a:latin typeface="Arial Black"/>
                <a:ea typeface="Arial Black"/>
                <a:cs typeface="Arial Black"/>
                <a:sym typeface="Arial Black"/>
              </a:rPr>
              <a:t>Ubicación de las </a:t>
            </a:r>
            <a:r>
              <a:rPr lang="es-MX" sz="2400" dirty="0" err="1">
                <a:solidFill>
                  <a:schemeClr val="lt1"/>
                </a:solidFill>
                <a:latin typeface="Arial Black"/>
                <a:ea typeface="Arial Black"/>
                <a:cs typeface="Arial Black"/>
                <a:sym typeface="Arial Black"/>
              </a:rPr>
              <a:t>Ecoreservas</a:t>
            </a:r>
            <a:endParaRPr sz="2400" dirty="0"/>
          </a:p>
          <a:p>
            <a:pPr marL="1066773" indent="-389457">
              <a:buClr>
                <a:schemeClr val="dk2"/>
              </a:buClr>
              <a:buSzPts val="1300"/>
            </a:pPr>
            <a:endParaRPr sz="2400" dirty="0">
              <a:solidFill>
                <a:schemeClr val="lt1"/>
              </a:solidFill>
              <a:latin typeface="Arial Black"/>
              <a:ea typeface="Arial Black"/>
              <a:cs typeface="Arial Black"/>
              <a:sym typeface="Arial Black"/>
            </a:endParaRPr>
          </a:p>
          <a:p>
            <a:pPr marL="609585" indent="-372524">
              <a:buClr>
                <a:schemeClr val="dk1"/>
              </a:buClr>
              <a:buSzPts val="1400"/>
            </a:pPr>
            <a:endParaRPr sz="2400" dirty="0">
              <a:solidFill>
                <a:schemeClr val="dk2"/>
              </a:solidFill>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307553527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837E6C9B-D3AC-09EA-1F0A-06372BA7B2C0}"/>
              </a:ext>
            </a:extLst>
          </p:cNvPr>
          <p:cNvSpPr/>
          <p:nvPr/>
        </p:nvSpPr>
        <p:spPr>
          <a:xfrm>
            <a:off x="389206" y="2594346"/>
            <a:ext cx="11422966" cy="187918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B3419B96-DD5E-2B06-162A-E38BAE8358EB}"/>
              </a:ext>
            </a:extLst>
          </p:cNvPr>
          <p:cNvPicPr>
            <a:picLocks noChangeAspect="1"/>
          </p:cNvPicPr>
          <p:nvPr/>
        </p:nvPicPr>
        <p:blipFill>
          <a:blip r:embed="rId2"/>
          <a:stretch>
            <a:fillRect/>
          </a:stretch>
        </p:blipFill>
        <p:spPr>
          <a:xfrm>
            <a:off x="6608423" y="2912012"/>
            <a:ext cx="4895932" cy="1243848"/>
          </a:xfrm>
          <a:prstGeom prst="rect">
            <a:avLst/>
          </a:prstGeom>
        </p:spPr>
      </p:pic>
      <p:pic>
        <p:nvPicPr>
          <p:cNvPr id="2050" name="Picture 2" descr="Fibras - Esencia y territorio">
            <a:extLst>
              <a:ext uri="{FF2B5EF4-FFF2-40B4-BE49-F238E27FC236}">
                <a16:creationId xmlns:a16="http://schemas.microsoft.com/office/drawing/2014/main" id="{D84479F0-359A-BAC5-6077-2A63B76B0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398" y="2814798"/>
            <a:ext cx="3171825" cy="1438275"/>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65FEE458-6D70-D93A-1271-39657DC4A953}"/>
              </a:ext>
            </a:extLst>
          </p:cNvPr>
          <p:cNvSpPr txBox="1"/>
          <p:nvPr/>
        </p:nvSpPr>
        <p:spPr>
          <a:xfrm>
            <a:off x="4798433" y="1599018"/>
            <a:ext cx="2595134" cy="769441"/>
          </a:xfrm>
          <a:prstGeom prst="rect">
            <a:avLst/>
          </a:prstGeom>
          <a:noFill/>
        </p:spPr>
        <p:txBody>
          <a:bodyPr wrap="none" rtlCol="0">
            <a:spAutoFit/>
          </a:bodyPr>
          <a:lstStyle/>
          <a:p>
            <a:r>
              <a:rPr lang="es-MX" sz="4400" b="1" dirty="0"/>
              <a:t>Convenios</a:t>
            </a:r>
            <a:endParaRPr lang="es-CO" sz="4400" b="1" dirty="0"/>
          </a:p>
        </p:txBody>
      </p:sp>
    </p:spTree>
    <p:extLst>
      <p:ext uri="{BB962C8B-B14F-4D97-AF65-F5344CB8AC3E}">
        <p14:creationId xmlns:p14="http://schemas.microsoft.com/office/powerpoint/2010/main" val="7346415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750"/>
                                        <p:tgtEl>
                                          <p:spTgt spid="2050"/>
                                        </p:tgtEl>
                                      </p:cBhvr>
                                    </p:animEffect>
                                  </p:childTnLst>
                                </p:cTn>
                              </p:par>
                            </p:childTnLst>
                          </p:cTn>
                        </p:par>
                        <p:par>
                          <p:cTn id="8" fill="hold">
                            <p:stCondLst>
                              <p:cond delay="2750"/>
                            </p:stCondLst>
                            <p:childTnLst>
                              <p:par>
                                <p:cTn id="9" presetID="10" presetClass="entr" presetSubtype="0" fill="hold" nodeType="afterEffect">
                                  <p:stCondLst>
                                    <p:cond delay="1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g17fef134aaf_0_19"/>
          <p:cNvPicPr preferRelativeResize="0"/>
          <p:nvPr/>
        </p:nvPicPr>
        <p:blipFill>
          <a:blip r:embed="rId3">
            <a:alphaModFix/>
          </a:blip>
          <a:stretch>
            <a:fillRect/>
          </a:stretch>
        </p:blipFill>
        <p:spPr>
          <a:xfrm>
            <a:off x="203200" y="203200"/>
            <a:ext cx="11466421" cy="6451600"/>
          </a:xfrm>
          <a:prstGeom prst="rect">
            <a:avLst/>
          </a:prstGeom>
          <a:noFill/>
          <a:ln>
            <a:noFill/>
          </a:ln>
        </p:spPr>
      </p:pic>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g17fef134aaf_0_23"/>
          <p:cNvPicPr preferRelativeResize="0"/>
          <p:nvPr/>
        </p:nvPicPr>
        <p:blipFill>
          <a:blip r:embed="rId3">
            <a:alphaModFix/>
          </a:blip>
          <a:stretch>
            <a:fillRect/>
          </a:stretch>
        </p:blipFill>
        <p:spPr>
          <a:xfrm>
            <a:off x="203200" y="203200"/>
            <a:ext cx="11457152" cy="6451600"/>
          </a:xfrm>
          <a:prstGeom prst="rect">
            <a:avLst/>
          </a:prstGeom>
          <a:noFill/>
          <a:ln>
            <a:noFill/>
          </a:ln>
        </p:spPr>
      </p:pic>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3" name="Imagen 2">
            <a:extLst>
              <a:ext uri="{FF2B5EF4-FFF2-40B4-BE49-F238E27FC236}">
                <a16:creationId xmlns:a16="http://schemas.microsoft.com/office/drawing/2014/main" id="{3CFE126A-71DB-C82F-E1B1-486F33C6B1B4}"/>
              </a:ext>
            </a:extLst>
          </p:cNvPr>
          <p:cNvPicPr>
            <a:picLocks noChangeAspect="1"/>
          </p:cNvPicPr>
          <p:nvPr/>
        </p:nvPicPr>
        <p:blipFill>
          <a:blip r:embed="rId3"/>
          <a:stretch>
            <a:fillRect/>
          </a:stretch>
        </p:blipFill>
        <p:spPr>
          <a:xfrm>
            <a:off x="423862" y="452437"/>
            <a:ext cx="11344275" cy="5953125"/>
          </a:xfrm>
          <a:prstGeom prst="rect">
            <a:avLst/>
          </a:prstGeom>
        </p:spPr>
      </p:pic>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5"/>
          <p:cNvPicPr preferRelativeResize="0"/>
          <p:nvPr/>
        </p:nvPicPr>
        <p:blipFill rotWithShape="1">
          <a:blip r:embed="rId3">
            <a:alphaModFix/>
          </a:blip>
          <a:srcRect b="15767"/>
          <a:stretch/>
        </p:blipFill>
        <p:spPr>
          <a:xfrm>
            <a:off x="462333" y="501768"/>
            <a:ext cx="11260400" cy="5854465"/>
          </a:xfrm>
          <a:prstGeom prst="rect">
            <a:avLst/>
          </a:prstGeom>
          <a:noFill/>
          <a:ln>
            <a:noFill/>
          </a:ln>
        </p:spPr>
      </p:pic>
      <p:sp>
        <p:nvSpPr>
          <p:cNvPr id="179" name="Google Shape;179;p5"/>
          <p:cNvSpPr txBox="1">
            <a:spLocks noGrp="1"/>
          </p:cNvSpPr>
          <p:nvPr>
            <p:ph type="title" idx="4294967295"/>
          </p:nvPr>
        </p:nvSpPr>
        <p:spPr>
          <a:xfrm>
            <a:off x="792329" y="2915328"/>
            <a:ext cx="2734000" cy="513672"/>
          </a:xfrm>
          <a:prstGeom prst="rect">
            <a:avLst/>
          </a:prstGeom>
          <a:noFill/>
          <a:ln>
            <a:noFill/>
          </a:ln>
        </p:spPr>
        <p:txBody>
          <a:bodyPr spcFirstLastPara="1" vert="horz" wrap="square" lIns="91433" tIns="45700" rIns="91433" bIns="45700" rtlCol="0" anchor="t" anchorCtr="0">
            <a:noAutofit/>
          </a:bodyPr>
          <a:lstStyle/>
          <a:p>
            <a:pPr algn="ctr">
              <a:spcBef>
                <a:spcPts val="0"/>
              </a:spcBef>
              <a:buClr>
                <a:schemeClr val="dk1"/>
              </a:buClr>
              <a:buSzPts val="2700"/>
            </a:pPr>
            <a:r>
              <a:rPr lang="es" sz="3200">
                <a:latin typeface="Arial Black"/>
                <a:ea typeface="Arial Black"/>
                <a:cs typeface="Arial Black"/>
                <a:sym typeface="Arial Black"/>
              </a:rPr>
              <a:t>Contenido</a:t>
            </a:r>
            <a:endParaRPr sz="2400">
              <a:latin typeface="Arial Black"/>
              <a:ea typeface="Arial Black"/>
              <a:cs typeface="Arial Black"/>
              <a:sym typeface="Arial Black"/>
            </a:endParaRPr>
          </a:p>
        </p:txBody>
      </p:sp>
      <p:sp>
        <p:nvSpPr>
          <p:cNvPr id="180" name="Google Shape;180;p5"/>
          <p:cNvSpPr txBox="1"/>
          <p:nvPr/>
        </p:nvSpPr>
        <p:spPr>
          <a:xfrm>
            <a:off x="7051540" y="5863823"/>
            <a:ext cx="4671200" cy="492388"/>
          </a:xfrm>
          <a:prstGeom prst="rect">
            <a:avLst/>
          </a:prstGeom>
          <a:noFill/>
          <a:ln>
            <a:noFill/>
          </a:ln>
        </p:spPr>
        <p:txBody>
          <a:bodyPr spcFirstLastPara="1" wrap="square" lIns="121900" tIns="60933" rIns="121900" bIns="60933" anchor="t" anchorCtr="0">
            <a:spAutoFit/>
          </a:bodyPr>
          <a:lstStyle/>
          <a:p>
            <a:pPr algn="r">
              <a:buClr>
                <a:srgbClr val="000000"/>
              </a:buClr>
              <a:buSzPts val="900"/>
            </a:pPr>
            <a:r>
              <a:rPr lang="es" sz="1200" b="1">
                <a:solidFill>
                  <a:schemeClr val="lt1"/>
                </a:solidFill>
                <a:latin typeface="Arial"/>
                <a:ea typeface="Arial"/>
                <a:cs typeface="Arial"/>
                <a:sym typeface="Arial"/>
              </a:rPr>
              <a:t>Ecoreserva La Danta, Meta</a:t>
            </a:r>
            <a:endParaRPr sz="1867">
              <a:solidFill>
                <a:srgbClr val="000000"/>
              </a:solidFill>
              <a:latin typeface="Arial"/>
              <a:ea typeface="Arial"/>
              <a:cs typeface="Arial"/>
              <a:sym typeface="Arial"/>
            </a:endParaRPr>
          </a:p>
          <a:p>
            <a:pPr algn="r">
              <a:buClr>
                <a:srgbClr val="000000"/>
              </a:buClr>
              <a:buSzPts val="900"/>
            </a:pPr>
            <a:r>
              <a:rPr lang="es" sz="1200" b="1">
                <a:solidFill>
                  <a:schemeClr val="lt1"/>
                </a:solidFill>
                <a:latin typeface="Arial"/>
                <a:ea typeface="Arial"/>
                <a:cs typeface="Arial"/>
                <a:sym typeface="Arial"/>
              </a:rPr>
              <a:t>Foto: John Jairo Bernal/ Instituto Humboldt</a:t>
            </a:r>
            <a:endParaRPr sz="1867">
              <a:solidFill>
                <a:srgbClr val="000000"/>
              </a:solidFill>
              <a:latin typeface="Arial"/>
              <a:ea typeface="Arial"/>
              <a:cs typeface="Arial"/>
              <a:sym typeface="Arial"/>
            </a:endParaRPr>
          </a:p>
        </p:txBody>
      </p:sp>
      <p:sp>
        <p:nvSpPr>
          <p:cNvPr id="181" name="Google Shape;181;p5"/>
          <p:cNvSpPr txBox="1"/>
          <p:nvPr/>
        </p:nvSpPr>
        <p:spPr>
          <a:xfrm>
            <a:off x="3863267" y="1525004"/>
            <a:ext cx="7866400" cy="3807991"/>
          </a:xfrm>
          <a:prstGeom prst="rect">
            <a:avLst/>
          </a:prstGeom>
          <a:noFill/>
          <a:ln>
            <a:noFill/>
          </a:ln>
        </p:spPr>
        <p:txBody>
          <a:bodyPr spcFirstLastPara="1" wrap="square" lIns="91433" tIns="45700" rIns="91433" bIns="45700" anchor="ctr" anchorCtr="0">
            <a:noAutofit/>
          </a:bodyPr>
          <a:lstStyle/>
          <a:p>
            <a:pPr marL="719649" indent="-609585">
              <a:buClr>
                <a:schemeClr val="lt1"/>
              </a:buClr>
              <a:buSzPts val="2300"/>
              <a:buFont typeface="+mj-lt"/>
              <a:buAutoNum type="arabicPeriod" startAt="3"/>
            </a:pPr>
            <a:endParaRPr lang="es-MX" sz="2400" dirty="0">
              <a:solidFill>
                <a:schemeClr val="lt1"/>
              </a:solidFill>
              <a:latin typeface="Arial Black"/>
              <a:ea typeface="Arial Black"/>
              <a:cs typeface="Arial Black"/>
              <a:sym typeface="Arial Black"/>
            </a:endParaRPr>
          </a:p>
          <a:p>
            <a:pPr marL="719649" indent="-609585">
              <a:buClr>
                <a:schemeClr val="lt1"/>
              </a:buClr>
              <a:buSzPts val="2300"/>
              <a:buFont typeface="+mj-lt"/>
              <a:buAutoNum type="arabicPeriod" startAt="3"/>
            </a:pPr>
            <a:endParaRPr lang="es-MX" sz="2400" dirty="0">
              <a:solidFill>
                <a:schemeClr val="lt1"/>
              </a:solidFill>
              <a:latin typeface="Arial Black"/>
              <a:ea typeface="Arial Black"/>
              <a:cs typeface="Arial Black"/>
              <a:sym typeface="Arial Black"/>
            </a:endParaRPr>
          </a:p>
          <a:p>
            <a:pPr marL="719649" indent="-609585">
              <a:buClr>
                <a:schemeClr val="lt1"/>
              </a:buClr>
              <a:buSzPts val="2300"/>
              <a:buFont typeface="+mj-lt"/>
              <a:buAutoNum type="arabicPeriod" startAt="3"/>
            </a:pPr>
            <a:endParaRPr lang="es-MX" sz="2400" dirty="0">
              <a:solidFill>
                <a:schemeClr val="lt1"/>
              </a:solidFill>
              <a:latin typeface="Arial Black"/>
              <a:ea typeface="Arial Black"/>
              <a:cs typeface="Arial Black"/>
              <a:sym typeface="Arial Black"/>
            </a:endParaRPr>
          </a:p>
          <a:p>
            <a:pPr marL="567264" indent="-457200">
              <a:buClr>
                <a:schemeClr val="lt1"/>
              </a:buClr>
              <a:buSzPts val="2300"/>
              <a:buFont typeface="+mj-lt"/>
              <a:buAutoNum type="arabicPeriod" startAt="5"/>
            </a:pPr>
            <a:r>
              <a:rPr lang="es-MX" sz="2400" dirty="0">
                <a:solidFill>
                  <a:schemeClr val="lt1"/>
                </a:solidFill>
                <a:latin typeface="Arial Black"/>
                <a:ea typeface="Arial Black"/>
                <a:cs typeface="Arial Black"/>
                <a:sym typeface="Arial Black"/>
              </a:rPr>
              <a:t>Componentes del convenio</a:t>
            </a:r>
            <a:endParaRPr sz="2400" dirty="0"/>
          </a:p>
          <a:p>
            <a:pPr marL="1066773" indent="-389457">
              <a:buClr>
                <a:schemeClr val="dk2"/>
              </a:buClr>
              <a:buSzPts val="1300"/>
            </a:pPr>
            <a:endParaRPr sz="2400" dirty="0">
              <a:solidFill>
                <a:schemeClr val="lt1"/>
              </a:solidFill>
              <a:latin typeface="Arial Black"/>
              <a:ea typeface="Arial Black"/>
              <a:cs typeface="Arial Black"/>
              <a:sym typeface="Arial Black"/>
            </a:endParaRPr>
          </a:p>
          <a:p>
            <a:pPr marL="609585" indent="-372524">
              <a:buClr>
                <a:schemeClr val="dk1"/>
              </a:buClr>
              <a:buSzPts val="1400"/>
            </a:pPr>
            <a:endParaRPr sz="2400" dirty="0">
              <a:solidFill>
                <a:schemeClr val="dk2"/>
              </a:solidFill>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169306135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80;p5">
            <a:extLst>
              <a:ext uri="{FF2B5EF4-FFF2-40B4-BE49-F238E27FC236}">
                <a16:creationId xmlns:a16="http://schemas.microsoft.com/office/drawing/2014/main" id="{CA55FDE3-1B9A-7CA0-F7DC-4A4904DEA050}"/>
              </a:ext>
            </a:extLst>
          </p:cNvPr>
          <p:cNvSpPr txBox="1"/>
          <p:nvPr/>
        </p:nvSpPr>
        <p:spPr>
          <a:xfrm>
            <a:off x="237969" y="6196862"/>
            <a:ext cx="4671200" cy="492388"/>
          </a:xfrm>
          <a:prstGeom prst="rect">
            <a:avLst/>
          </a:prstGeom>
          <a:noFill/>
          <a:ln>
            <a:noFill/>
          </a:ln>
        </p:spPr>
        <p:txBody>
          <a:bodyPr spcFirstLastPara="1" wrap="square" lIns="121900" tIns="60933" rIns="121900" bIns="60933" anchor="t" anchorCtr="0">
            <a:spAutoFit/>
          </a:bodyPr>
          <a:lstStyle/>
          <a:p>
            <a:pPr>
              <a:buClr>
                <a:srgbClr val="000000"/>
              </a:buClr>
              <a:buSzPts val="900"/>
            </a:pPr>
            <a:r>
              <a:rPr lang="es" sz="1200" b="1" dirty="0">
                <a:solidFill>
                  <a:schemeClr val="lt1"/>
                </a:solidFill>
                <a:latin typeface="Arial"/>
                <a:ea typeface="Arial"/>
                <a:cs typeface="Arial"/>
                <a:sym typeface="Arial"/>
              </a:rPr>
              <a:t>Ecoreserva Mansilla, Cundinamarca</a:t>
            </a:r>
            <a:endParaRPr sz="1867" dirty="0">
              <a:solidFill>
                <a:srgbClr val="000000"/>
              </a:solidFill>
              <a:latin typeface="Arial"/>
              <a:ea typeface="Arial"/>
              <a:cs typeface="Arial"/>
              <a:sym typeface="Arial"/>
            </a:endParaRPr>
          </a:p>
          <a:p>
            <a:pPr>
              <a:buClr>
                <a:srgbClr val="000000"/>
              </a:buClr>
              <a:buSzPts val="900"/>
            </a:pPr>
            <a:r>
              <a:rPr lang="es" sz="1200" b="1" dirty="0">
                <a:solidFill>
                  <a:schemeClr val="lt1"/>
                </a:solidFill>
                <a:latin typeface="Arial"/>
                <a:ea typeface="Arial"/>
                <a:cs typeface="Arial"/>
                <a:sym typeface="Arial"/>
              </a:rPr>
              <a:t>Foto: Felipe Villegas / Instituto Humboldt</a:t>
            </a:r>
            <a:endParaRPr sz="1867" dirty="0">
              <a:solidFill>
                <a:srgbClr val="000000"/>
              </a:solidFill>
              <a:latin typeface="Arial"/>
              <a:ea typeface="Arial"/>
              <a:cs typeface="Arial"/>
              <a:sym typeface="Arial"/>
            </a:endParaRPr>
          </a:p>
        </p:txBody>
      </p:sp>
      <p:pic>
        <p:nvPicPr>
          <p:cNvPr id="3" name="Imagen 2">
            <a:extLst>
              <a:ext uri="{FF2B5EF4-FFF2-40B4-BE49-F238E27FC236}">
                <a16:creationId xmlns:a16="http://schemas.microsoft.com/office/drawing/2014/main" id="{07D74C2B-935E-BFD7-78A9-95142A009198}"/>
              </a:ext>
            </a:extLst>
          </p:cNvPr>
          <p:cNvPicPr>
            <a:picLocks noChangeAspect="1"/>
          </p:cNvPicPr>
          <p:nvPr/>
        </p:nvPicPr>
        <p:blipFill rotWithShape="1">
          <a:blip r:embed="rId2"/>
          <a:srcRect r="6358" b="7250"/>
          <a:stretch/>
        </p:blipFill>
        <p:spPr>
          <a:xfrm>
            <a:off x="0" y="0"/>
            <a:ext cx="12192000" cy="6858000"/>
          </a:xfrm>
          <a:prstGeom prst="rect">
            <a:avLst/>
          </a:prstGeom>
        </p:spPr>
      </p:pic>
      <p:sp>
        <p:nvSpPr>
          <p:cNvPr id="4" name="Elipse 3">
            <a:extLst>
              <a:ext uri="{FF2B5EF4-FFF2-40B4-BE49-F238E27FC236}">
                <a16:creationId xmlns:a16="http://schemas.microsoft.com/office/drawing/2014/main" id="{563DDB72-C1FF-8633-894C-7CF06ED0CB90}"/>
              </a:ext>
            </a:extLst>
          </p:cNvPr>
          <p:cNvSpPr/>
          <p:nvPr/>
        </p:nvSpPr>
        <p:spPr>
          <a:xfrm>
            <a:off x="457199" y="194602"/>
            <a:ext cx="2729133" cy="2700997"/>
          </a:xfrm>
          <a:prstGeom prst="ellipse">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accent6">
                    <a:lumMod val="50000"/>
                  </a:schemeClr>
                </a:solidFill>
              </a:rPr>
              <a:t>Componente de identificación de nuevas </a:t>
            </a:r>
            <a:r>
              <a:rPr lang="es-MX" sz="2000" b="1" dirty="0" err="1">
                <a:solidFill>
                  <a:schemeClr val="accent6">
                    <a:lumMod val="50000"/>
                  </a:schemeClr>
                </a:solidFill>
              </a:rPr>
              <a:t>ecoreservas</a:t>
            </a:r>
            <a:endParaRPr lang="es-CO" sz="2000" b="1" dirty="0">
              <a:solidFill>
                <a:schemeClr val="accent6">
                  <a:lumMod val="50000"/>
                </a:schemeClr>
              </a:solidFill>
            </a:endParaRPr>
          </a:p>
        </p:txBody>
      </p:sp>
      <p:sp>
        <p:nvSpPr>
          <p:cNvPr id="12" name="Elipse 11">
            <a:extLst>
              <a:ext uri="{FF2B5EF4-FFF2-40B4-BE49-F238E27FC236}">
                <a16:creationId xmlns:a16="http://schemas.microsoft.com/office/drawing/2014/main" id="{BECC9446-ACBF-AE6B-597F-FB3A71CD5661}"/>
              </a:ext>
            </a:extLst>
          </p:cNvPr>
          <p:cNvSpPr/>
          <p:nvPr/>
        </p:nvSpPr>
        <p:spPr>
          <a:xfrm>
            <a:off x="3699802" y="4058529"/>
            <a:ext cx="2729133" cy="2700997"/>
          </a:xfrm>
          <a:prstGeom prst="ellipse">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accent6">
                    <a:lumMod val="50000"/>
                  </a:schemeClr>
                </a:solidFill>
              </a:rPr>
              <a:t>Componente de línea base de biodiversidad y SSEE</a:t>
            </a:r>
            <a:endParaRPr lang="es-CO" sz="2000" b="1" dirty="0">
              <a:solidFill>
                <a:schemeClr val="accent6">
                  <a:lumMod val="50000"/>
                </a:schemeClr>
              </a:solidFill>
            </a:endParaRPr>
          </a:p>
        </p:txBody>
      </p:sp>
      <p:sp>
        <p:nvSpPr>
          <p:cNvPr id="13" name="Elipse 12">
            <a:extLst>
              <a:ext uri="{FF2B5EF4-FFF2-40B4-BE49-F238E27FC236}">
                <a16:creationId xmlns:a16="http://schemas.microsoft.com/office/drawing/2014/main" id="{3E7FF3A0-DA88-9BD1-EC07-85D45269EDA6}"/>
              </a:ext>
            </a:extLst>
          </p:cNvPr>
          <p:cNvSpPr/>
          <p:nvPr/>
        </p:nvSpPr>
        <p:spPr>
          <a:xfrm>
            <a:off x="5441851" y="222738"/>
            <a:ext cx="2729133" cy="2700997"/>
          </a:xfrm>
          <a:prstGeom prst="ellipse">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accent6">
                    <a:lumMod val="50000"/>
                  </a:schemeClr>
                </a:solidFill>
              </a:rPr>
              <a:t>Componente de estrategias de conservación</a:t>
            </a:r>
            <a:endParaRPr lang="es-CO" sz="2000" b="1" dirty="0">
              <a:solidFill>
                <a:schemeClr val="accent6">
                  <a:lumMod val="50000"/>
                </a:schemeClr>
              </a:solidFill>
            </a:endParaRPr>
          </a:p>
        </p:txBody>
      </p:sp>
      <p:sp>
        <p:nvSpPr>
          <p:cNvPr id="14" name="Elipse 13">
            <a:extLst>
              <a:ext uri="{FF2B5EF4-FFF2-40B4-BE49-F238E27FC236}">
                <a16:creationId xmlns:a16="http://schemas.microsoft.com/office/drawing/2014/main" id="{1D38B173-C82B-8169-E069-ECB979070B58}"/>
              </a:ext>
            </a:extLst>
          </p:cNvPr>
          <p:cNvSpPr/>
          <p:nvPr/>
        </p:nvSpPr>
        <p:spPr>
          <a:xfrm>
            <a:off x="9251851" y="1573237"/>
            <a:ext cx="2729133" cy="2700997"/>
          </a:xfrm>
          <a:prstGeom prst="ellipse">
            <a:avLst/>
          </a:prstGeom>
          <a:solidFill>
            <a:schemeClr val="accent6">
              <a:lumMod val="20000"/>
              <a:lumOff val="80000"/>
            </a:schemeClr>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accent6">
                    <a:lumMod val="50000"/>
                  </a:schemeClr>
                </a:solidFill>
              </a:rPr>
              <a:t>Componente de </a:t>
            </a:r>
            <a:r>
              <a:rPr lang="es-MX" sz="2000" b="1" dirty="0" err="1">
                <a:solidFill>
                  <a:schemeClr val="accent6">
                    <a:lumMod val="50000"/>
                  </a:schemeClr>
                </a:solidFill>
              </a:rPr>
              <a:t>biomonitorías</a:t>
            </a:r>
            <a:endParaRPr lang="es-CO" sz="2000" b="1" dirty="0">
              <a:solidFill>
                <a:schemeClr val="accent6">
                  <a:lumMod val="50000"/>
                </a:schemeClr>
              </a:solidFill>
            </a:endParaRPr>
          </a:p>
        </p:txBody>
      </p:sp>
      <p:pic>
        <p:nvPicPr>
          <p:cNvPr id="15" name="Imagen 14">
            <a:extLst>
              <a:ext uri="{FF2B5EF4-FFF2-40B4-BE49-F238E27FC236}">
                <a16:creationId xmlns:a16="http://schemas.microsoft.com/office/drawing/2014/main" id="{BDF26A41-ECDC-EC43-9BE0-0C7E1B9B4C78}"/>
              </a:ext>
            </a:extLst>
          </p:cNvPr>
          <p:cNvPicPr>
            <a:picLocks noChangeAspect="1"/>
          </p:cNvPicPr>
          <p:nvPr/>
        </p:nvPicPr>
        <p:blipFill>
          <a:blip r:embed="rId3"/>
          <a:stretch>
            <a:fillRect/>
          </a:stretch>
        </p:blipFill>
        <p:spPr>
          <a:xfrm>
            <a:off x="8315936" y="312065"/>
            <a:ext cx="3735797" cy="949107"/>
          </a:xfrm>
          <a:prstGeom prst="rect">
            <a:avLst/>
          </a:prstGeom>
        </p:spPr>
      </p:pic>
    </p:spTree>
    <p:extLst>
      <p:ext uri="{BB962C8B-B14F-4D97-AF65-F5344CB8AC3E}">
        <p14:creationId xmlns:p14="http://schemas.microsoft.com/office/powerpoint/2010/main" val="110757884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2)">
                                      <p:cBhvr>
                                        <p:cTn id="12" dur="125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3"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3)">
                                      <p:cBhvr>
                                        <p:cTn id="17" dur="125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4)">
                                      <p:cBhvr>
                                        <p:cTn id="22"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75;p11">
            <a:extLst>
              <a:ext uri="{FF2B5EF4-FFF2-40B4-BE49-F238E27FC236}">
                <a16:creationId xmlns:a16="http://schemas.microsoft.com/office/drawing/2014/main" id="{A5A07960-5D00-08C5-058B-2D0FEC1A5205}"/>
              </a:ext>
            </a:extLst>
          </p:cNvPr>
          <p:cNvPicPr preferRelativeResize="0"/>
          <p:nvPr/>
        </p:nvPicPr>
        <p:blipFill rotWithShape="1">
          <a:blip r:embed="rId2">
            <a:alphaModFix/>
          </a:blip>
          <a:srcRect/>
          <a:stretch/>
        </p:blipFill>
        <p:spPr>
          <a:xfrm>
            <a:off x="5464085" y="1020741"/>
            <a:ext cx="5548648" cy="4816518"/>
          </a:xfrm>
          <a:prstGeom prst="rect">
            <a:avLst/>
          </a:prstGeom>
          <a:noFill/>
          <a:ln>
            <a:noFill/>
          </a:ln>
        </p:spPr>
      </p:pic>
      <p:sp>
        <p:nvSpPr>
          <p:cNvPr id="13" name="Google Shape;276;p11">
            <a:extLst>
              <a:ext uri="{FF2B5EF4-FFF2-40B4-BE49-F238E27FC236}">
                <a16:creationId xmlns:a16="http://schemas.microsoft.com/office/drawing/2014/main" id="{4140EDE8-327E-378D-495C-2750D64E5619}"/>
              </a:ext>
            </a:extLst>
          </p:cNvPr>
          <p:cNvSpPr txBox="1"/>
          <p:nvPr/>
        </p:nvSpPr>
        <p:spPr>
          <a:xfrm>
            <a:off x="6096000" y="989891"/>
            <a:ext cx="5101883" cy="4878218"/>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0" marR="179999" indent="0" algn="ctr">
              <a:buSzPts val="1800"/>
              <a:buNone/>
              <a:defRPr sz="1800" b="1">
                <a:solidFill>
                  <a:srgbClr val="213558"/>
                </a:solidFill>
                <a:latin typeface="Montserrat"/>
                <a:ea typeface="Montserrat"/>
                <a:cs typeface="Montserrat"/>
              </a:defRPr>
            </a:lvl1pPr>
          </a:lstStyle>
          <a:p>
            <a:pPr marL="0" marR="179999" lvl="0" indent="0" defTabSz="914400" eaLnBrk="1" fontAlgn="auto" latinLnBrk="0" hangingPunct="1">
              <a:lnSpc>
                <a:spcPct val="100000"/>
              </a:lnSpc>
              <a:spcBef>
                <a:spcPts val="0"/>
              </a:spcBef>
              <a:spcAft>
                <a:spcPts val="0"/>
              </a:spcAft>
              <a:buClr>
                <a:srgbClr val="000000"/>
              </a:buClr>
              <a:buSzPts val="1800"/>
              <a:buFont typeface="Arial"/>
              <a:buNone/>
              <a:tabLst/>
              <a:defRPr/>
            </a:pPr>
            <a:r>
              <a:rPr kumimoji="0" lang="es" sz="2700" b="1" i="0" u="none" strike="noStrike" kern="0" cap="none" spc="0" normalizeH="0" baseline="0" noProof="0" dirty="0">
                <a:ln>
                  <a:noFill/>
                </a:ln>
                <a:solidFill>
                  <a:srgbClr val="213558"/>
                </a:solidFill>
                <a:effectLst/>
                <a:uLnTx/>
                <a:uFillTx/>
                <a:latin typeface="+mn-lt"/>
                <a:sym typeface="Arial"/>
              </a:rPr>
              <a:t>          Componente 1</a:t>
            </a:r>
            <a:endParaRPr kumimoji="0" sz="2700" b="1" i="0" u="none" strike="noStrike" kern="0" cap="none" spc="0" normalizeH="0" baseline="0" noProof="0" dirty="0">
              <a:ln>
                <a:noFill/>
              </a:ln>
              <a:solidFill>
                <a:srgbClr val="213558"/>
              </a:solidFill>
              <a:effectLst/>
              <a:uLnTx/>
              <a:uFillTx/>
              <a:latin typeface="+mn-lt"/>
              <a:sym typeface="Arial"/>
            </a:endParaRPr>
          </a:p>
          <a:p>
            <a:pPr marL="0" marR="179999" lvl="0" indent="0" defTabSz="914400" eaLnBrk="1" fontAlgn="auto" latinLnBrk="0" hangingPunct="1">
              <a:lnSpc>
                <a:spcPct val="100000"/>
              </a:lnSpc>
              <a:spcBef>
                <a:spcPts val="0"/>
              </a:spcBef>
              <a:spcAft>
                <a:spcPts val="0"/>
              </a:spcAft>
              <a:buClr>
                <a:srgbClr val="000000"/>
              </a:buClr>
              <a:buSzPts val="1800"/>
              <a:buFont typeface="Arial"/>
              <a:buNone/>
              <a:tabLst/>
              <a:defRPr/>
            </a:pPr>
            <a:endParaRPr kumimoji="0" lang="es" sz="1200" b="0" i="0" u="none" strike="noStrike" kern="0" cap="none" spc="0" normalizeH="0" baseline="0" noProof="0" dirty="0">
              <a:ln>
                <a:noFill/>
              </a:ln>
              <a:solidFill>
                <a:srgbClr val="213558"/>
              </a:solidFill>
              <a:effectLst/>
              <a:uLnTx/>
              <a:uFillTx/>
              <a:latin typeface="+mn-lt"/>
              <a:sym typeface="Montserrat Light"/>
            </a:endParaRPr>
          </a:p>
          <a:p>
            <a:pPr marL="0" marR="179999" lvl="0" indent="0" defTabSz="914400" eaLnBrk="1" fontAlgn="auto" latinLnBrk="0" hangingPunct="1">
              <a:lnSpc>
                <a:spcPct val="100000"/>
              </a:lnSpc>
              <a:spcBef>
                <a:spcPts val="0"/>
              </a:spcBef>
              <a:spcAft>
                <a:spcPts val="0"/>
              </a:spcAft>
              <a:buClr>
                <a:srgbClr val="000000"/>
              </a:buClr>
              <a:buSzPts val="1800"/>
              <a:buFont typeface="Arial"/>
              <a:buNone/>
              <a:tabLst/>
              <a:defRPr/>
            </a:pPr>
            <a:r>
              <a:rPr kumimoji="0" lang="es" sz="2700" b="0" i="0" u="none" strike="noStrike" kern="0" cap="none" spc="0" normalizeH="0" baseline="0" noProof="0" dirty="0">
                <a:ln>
                  <a:noFill/>
                </a:ln>
                <a:solidFill>
                  <a:srgbClr val="213558"/>
                </a:solidFill>
                <a:effectLst/>
                <a:uLnTx/>
                <a:uFillTx/>
                <a:latin typeface="+mn-lt"/>
                <a:sym typeface="Montserrat Light"/>
              </a:rPr>
              <a:t>Apoyar al GEE en el proceso de designación de nuevas Ecoreservas con enfoque de manejo adaptativo que oriente las actividades de las empresas en los próximos años en materia de formulación e implementación de planes de biodiversidad y fortalecimiento para cada Ecoreserva </a:t>
            </a:r>
            <a:endParaRPr kumimoji="0" sz="2700" b="0" i="0" u="none" strike="noStrike" kern="0" cap="none" spc="0" normalizeH="0" baseline="0" noProof="0" dirty="0">
              <a:ln>
                <a:noFill/>
              </a:ln>
              <a:solidFill>
                <a:srgbClr val="213558"/>
              </a:solidFill>
              <a:effectLst/>
              <a:uLnTx/>
              <a:uFillTx/>
              <a:latin typeface="+mn-lt"/>
              <a:sym typeface="Montserrat Light"/>
            </a:endParaRPr>
          </a:p>
        </p:txBody>
      </p:sp>
      <p:sp>
        <p:nvSpPr>
          <p:cNvPr id="14" name="Google Shape;277;p11">
            <a:extLst>
              <a:ext uri="{FF2B5EF4-FFF2-40B4-BE49-F238E27FC236}">
                <a16:creationId xmlns:a16="http://schemas.microsoft.com/office/drawing/2014/main" id="{87171423-E544-27D0-193B-FB3DCFCB72EE}"/>
              </a:ext>
            </a:extLst>
          </p:cNvPr>
          <p:cNvSpPr/>
          <p:nvPr/>
        </p:nvSpPr>
        <p:spPr>
          <a:xfrm>
            <a:off x="4419599" y="2419350"/>
            <a:ext cx="444601" cy="429890"/>
          </a:xfrm>
          <a:prstGeom prst="rect">
            <a:avLst/>
          </a:prstGeom>
          <a:noFill/>
          <a:ln>
            <a:noFill/>
          </a:ln>
        </p:spPr>
        <p:txBody>
          <a:bodyPr spcFirstLastPara="1" wrap="square" lIns="91425" tIns="45700" rIns="91425" bIns="45700" anchor="t" anchorCtr="0">
            <a:noAutofit/>
          </a:bodyPr>
          <a:lstStyle/>
          <a:p>
            <a:pPr>
              <a:buClr>
                <a:srgbClr val="000000"/>
              </a:buClr>
              <a:buFont typeface="Arial"/>
              <a:buNone/>
            </a:pPr>
            <a:endParaRPr sz="1400" kern="0">
              <a:solidFill>
                <a:srgbClr val="000000"/>
              </a:solidFill>
              <a:latin typeface="Arial"/>
              <a:ea typeface="Arial"/>
              <a:cs typeface="Arial"/>
              <a:sym typeface="Arial"/>
            </a:endParaRPr>
          </a:p>
        </p:txBody>
      </p:sp>
      <p:pic>
        <p:nvPicPr>
          <p:cNvPr id="15" name="Google Shape;278;p11">
            <a:extLst>
              <a:ext uri="{FF2B5EF4-FFF2-40B4-BE49-F238E27FC236}">
                <a16:creationId xmlns:a16="http://schemas.microsoft.com/office/drawing/2014/main" id="{D0392CC4-5B25-4CAE-3C3D-D6879FC1C3EA}"/>
              </a:ext>
            </a:extLst>
          </p:cNvPr>
          <p:cNvPicPr preferRelativeResize="0"/>
          <p:nvPr/>
        </p:nvPicPr>
        <p:blipFill>
          <a:blip r:embed="rId3">
            <a:alphaModFix/>
          </a:blip>
          <a:stretch>
            <a:fillRect/>
          </a:stretch>
        </p:blipFill>
        <p:spPr>
          <a:xfrm>
            <a:off x="1478043" y="1432907"/>
            <a:ext cx="3595402" cy="4816518"/>
          </a:xfrm>
          <a:prstGeom prst="rect">
            <a:avLst/>
          </a:prstGeom>
          <a:noFill/>
          <a:ln>
            <a:noFill/>
          </a:ln>
        </p:spPr>
      </p:pic>
    </p:spTree>
    <p:extLst>
      <p:ext uri="{BB962C8B-B14F-4D97-AF65-F5344CB8AC3E}">
        <p14:creationId xmlns:p14="http://schemas.microsoft.com/office/powerpoint/2010/main" val="16793881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2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out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83;g1a708d67326_3_772">
            <a:extLst>
              <a:ext uri="{FF2B5EF4-FFF2-40B4-BE49-F238E27FC236}">
                <a16:creationId xmlns:a16="http://schemas.microsoft.com/office/drawing/2014/main" id="{4BF718DC-5576-3C5B-12C0-75E9962C11C7}"/>
              </a:ext>
            </a:extLst>
          </p:cNvPr>
          <p:cNvSpPr txBox="1"/>
          <p:nvPr/>
        </p:nvSpPr>
        <p:spPr>
          <a:xfrm>
            <a:off x="105501" y="2396051"/>
            <a:ext cx="5846279" cy="3513900"/>
          </a:xfrm>
          <a:prstGeom prst="rect">
            <a:avLst/>
          </a:prstGeom>
          <a:noFill/>
          <a:ln>
            <a:noFill/>
          </a:ln>
        </p:spPr>
        <p:txBody>
          <a:bodyPr spcFirstLastPara="1" wrap="square" lIns="91425" tIns="91425" rIns="91425" bIns="91425" anchor="t" anchorCtr="0">
            <a:noAutofit/>
          </a:bodyPr>
          <a:lstStyle/>
          <a:p>
            <a:pPr marL="285750" marR="0" lvl="0" indent="-285750" rtl="0">
              <a:lnSpc>
                <a:spcPct val="100000"/>
              </a:lnSpc>
              <a:spcBef>
                <a:spcPts val="0"/>
              </a:spcBef>
              <a:spcAft>
                <a:spcPts val="0"/>
              </a:spcAft>
              <a:buClr>
                <a:srgbClr val="000000"/>
              </a:buClr>
              <a:buSzPts val="1400"/>
              <a:buFont typeface="Noto Sans Symbols"/>
              <a:buChar char="✔"/>
            </a:pPr>
            <a:r>
              <a:rPr lang="es" sz="2200" b="0" i="0" u="none" strike="noStrike" cap="none" dirty="0">
                <a:solidFill>
                  <a:srgbClr val="213558"/>
                </a:solidFill>
                <a:ea typeface="Arial"/>
                <a:cs typeface="Arial"/>
                <a:sym typeface="Arial"/>
              </a:rPr>
              <a:t>Lista Roja de Ecosistemas Terrestres</a:t>
            </a:r>
            <a:endParaRPr sz="2200" b="0" i="0" u="none" strike="noStrike" cap="none" dirty="0">
              <a:solidFill>
                <a:srgbClr val="213558"/>
              </a:solidFill>
              <a:ea typeface="Arial"/>
              <a:cs typeface="Arial"/>
              <a:sym typeface="Arial"/>
            </a:endParaRPr>
          </a:p>
          <a:p>
            <a:pPr marL="0" marR="0" lvl="0" indent="0" rtl="0">
              <a:lnSpc>
                <a:spcPct val="100000"/>
              </a:lnSpc>
              <a:spcBef>
                <a:spcPts val="0"/>
              </a:spcBef>
              <a:spcAft>
                <a:spcPts val="0"/>
              </a:spcAft>
              <a:buNone/>
            </a:pPr>
            <a:r>
              <a:rPr lang="es" sz="2200" b="0" i="0" u="none" strike="noStrike" cap="none" dirty="0">
                <a:solidFill>
                  <a:srgbClr val="213558"/>
                </a:solidFill>
                <a:ea typeface="Arial"/>
                <a:cs typeface="Arial"/>
                <a:sym typeface="Arial"/>
              </a:rPr>
              <a:t>      Fuente: IUCN, CI y PUJ</a:t>
            </a:r>
            <a:endParaRPr sz="2200" b="0" i="0" u="none" strike="noStrike" cap="none" dirty="0">
              <a:solidFill>
                <a:srgbClr val="213558"/>
              </a:solidFill>
              <a:ea typeface="Arial"/>
              <a:cs typeface="Arial"/>
              <a:sym typeface="Arial"/>
            </a:endParaRPr>
          </a:p>
          <a:p>
            <a:pPr marL="285750" marR="0" lvl="0" indent="-285750" rtl="0">
              <a:lnSpc>
                <a:spcPct val="100000"/>
              </a:lnSpc>
              <a:spcBef>
                <a:spcPts val="0"/>
              </a:spcBef>
              <a:spcAft>
                <a:spcPts val="0"/>
              </a:spcAft>
              <a:buClr>
                <a:schemeClr val="dk1"/>
              </a:buClr>
              <a:buSzPts val="1400"/>
              <a:buFont typeface="Noto Sans Symbols"/>
              <a:buChar char="✔"/>
            </a:pPr>
            <a:r>
              <a:rPr lang="es" sz="2200" b="0" i="0" u="none" strike="noStrike" cap="none" dirty="0">
                <a:solidFill>
                  <a:srgbClr val="213558"/>
                </a:solidFill>
                <a:ea typeface="Arial"/>
                <a:cs typeface="Arial"/>
                <a:sym typeface="Arial"/>
              </a:rPr>
              <a:t>Conectividad funcional y estructural</a:t>
            </a:r>
            <a:endParaRPr sz="2200" b="0" i="0" u="none" strike="noStrike" cap="none" dirty="0">
              <a:solidFill>
                <a:srgbClr val="213558"/>
              </a:solidFill>
              <a:ea typeface="Arial"/>
              <a:cs typeface="Arial"/>
              <a:sym typeface="Arial"/>
            </a:endParaRPr>
          </a:p>
          <a:p>
            <a:pPr marL="0" marR="0" lvl="0" indent="0" rtl="0">
              <a:lnSpc>
                <a:spcPct val="100000"/>
              </a:lnSpc>
              <a:spcBef>
                <a:spcPts val="0"/>
              </a:spcBef>
              <a:spcAft>
                <a:spcPts val="0"/>
              </a:spcAft>
              <a:buNone/>
            </a:pPr>
            <a:r>
              <a:rPr lang="es" sz="2200" b="0" i="0" u="none" strike="noStrike" cap="none" dirty="0">
                <a:solidFill>
                  <a:srgbClr val="213558"/>
                </a:solidFill>
                <a:ea typeface="Arial"/>
                <a:cs typeface="Arial"/>
                <a:sym typeface="Arial"/>
              </a:rPr>
              <a:t>      Fuente: I. Humboldt </a:t>
            </a:r>
            <a:endParaRPr sz="2200" b="0" i="0" u="none" strike="noStrike" cap="none" dirty="0">
              <a:solidFill>
                <a:srgbClr val="213558"/>
              </a:solidFill>
              <a:ea typeface="Arial"/>
              <a:cs typeface="Arial"/>
              <a:sym typeface="Arial"/>
            </a:endParaRPr>
          </a:p>
          <a:p>
            <a:pPr marL="285750" marR="0" lvl="0" indent="-285750" rtl="0">
              <a:lnSpc>
                <a:spcPct val="100000"/>
              </a:lnSpc>
              <a:spcBef>
                <a:spcPts val="0"/>
              </a:spcBef>
              <a:spcAft>
                <a:spcPts val="0"/>
              </a:spcAft>
              <a:buClr>
                <a:schemeClr val="dk1"/>
              </a:buClr>
              <a:buSzPts val="1400"/>
              <a:buFont typeface="Noto Sans Symbols"/>
              <a:buChar char="✔"/>
            </a:pPr>
            <a:r>
              <a:rPr lang="es" sz="2200" b="0" i="0" u="none" strike="noStrike" cap="none" dirty="0">
                <a:solidFill>
                  <a:srgbClr val="213558"/>
                </a:solidFill>
                <a:ea typeface="Arial"/>
                <a:cs typeface="Arial"/>
                <a:sym typeface="Arial"/>
              </a:rPr>
              <a:t>Servicios ecosistémicos </a:t>
            </a:r>
            <a:endParaRPr sz="2200" b="0" i="0" u="none" strike="noStrike" cap="none" dirty="0">
              <a:solidFill>
                <a:srgbClr val="213558"/>
              </a:solidFill>
              <a:ea typeface="Arial"/>
              <a:cs typeface="Arial"/>
              <a:sym typeface="Arial"/>
            </a:endParaRPr>
          </a:p>
          <a:p>
            <a:pPr marL="0" marR="0" lvl="0" indent="0" rtl="0">
              <a:lnSpc>
                <a:spcPct val="100000"/>
              </a:lnSpc>
              <a:spcBef>
                <a:spcPts val="0"/>
              </a:spcBef>
              <a:spcAft>
                <a:spcPts val="0"/>
              </a:spcAft>
              <a:buNone/>
            </a:pPr>
            <a:r>
              <a:rPr lang="es" sz="2200" b="0" i="0" u="none" strike="noStrike" cap="none" dirty="0">
                <a:solidFill>
                  <a:srgbClr val="213558"/>
                </a:solidFill>
                <a:ea typeface="Arial"/>
                <a:cs typeface="Arial"/>
                <a:sym typeface="Arial"/>
              </a:rPr>
              <a:t>      Fuente: I. Humboldt</a:t>
            </a:r>
            <a:endParaRPr sz="2200" b="0" i="0" u="none" strike="noStrike" cap="none" dirty="0">
              <a:solidFill>
                <a:srgbClr val="213558"/>
              </a:solidFill>
              <a:ea typeface="Arial"/>
              <a:cs typeface="Arial"/>
              <a:sym typeface="Arial"/>
            </a:endParaRPr>
          </a:p>
          <a:p>
            <a:pPr marL="285750" marR="0" lvl="0" indent="-285750" rtl="0">
              <a:lnSpc>
                <a:spcPct val="100000"/>
              </a:lnSpc>
              <a:spcBef>
                <a:spcPts val="0"/>
              </a:spcBef>
              <a:spcAft>
                <a:spcPts val="0"/>
              </a:spcAft>
              <a:buClr>
                <a:schemeClr val="dk1"/>
              </a:buClr>
              <a:buSzPts val="1400"/>
              <a:buFont typeface="Noto Sans Symbols"/>
              <a:buChar char="✔"/>
            </a:pPr>
            <a:r>
              <a:rPr lang="es" sz="2200" b="0" i="0" u="none" strike="noStrike" cap="none" dirty="0">
                <a:solidFill>
                  <a:srgbClr val="213558"/>
                </a:solidFill>
                <a:ea typeface="Arial"/>
                <a:cs typeface="Arial"/>
                <a:sym typeface="Arial"/>
              </a:rPr>
              <a:t>Asociatividad</a:t>
            </a:r>
            <a:endParaRPr sz="2200" b="0" i="0" u="none" strike="noStrike" cap="none" dirty="0">
              <a:solidFill>
                <a:srgbClr val="213558"/>
              </a:solidFill>
              <a:ea typeface="Arial"/>
              <a:cs typeface="Arial"/>
              <a:sym typeface="Arial"/>
            </a:endParaRPr>
          </a:p>
          <a:p>
            <a:pPr marL="0" marR="0" lvl="0" indent="0" rtl="0">
              <a:lnSpc>
                <a:spcPct val="100000"/>
              </a:lnSpc>
              <a:spcBef>
                <a:spcPts val="0"/>
              </a:spcBef>
              <a:spcAft>
                <a:spcPts val="0"/>
              </a:spcAft>
              <a:buNone/>
            </a:pPr>
            <a:r>
              <a:rPr lang="es" sz="2200" b="0" i="0" u="none" strike="noStrike" cap="none" dirty="0">
                <a:solidFill>
                  <a:srgbClr val="213558"/>
                </a:solidFill>
                <a:ea typeface="Arial"/>
                <a:cs typeface="Arial"/>
                <a:sym typeface="Arial"/>
              </a:rPr>
              <a:t>      Fuente: Censo Nacional Agropecuario</a:t>
            </a:r>
            <a:endParaRPr sz="2200" b="0" i="0" u="none" strike="noStrike" cap="none" dirty="0">
              <a:solidFill>
                <a:srgbClr val="213558"/>
              </a:solidFill>
              <a:ea typeface="Arial"/>
              <a:cs typeface="Arial"/>
              <a:sym typeface="Arial"/>
            </a:endParaRPr>
          </a:p>
          <a:p>
            <a:pPr marL="285750" marR="0" lvl="0" indent="-285750" rtl="0">
              <a:lnSpc>
                <a:spcPct val="100000"/>
              </a:lnSpc>
              <a:spcBef>
                <a:spcPts val="0"/>
              </a:spcBef>
              <a:spcAft>
                <a:spcPts val="0"/>
              </a:spcAft>
              <a:buClr>
                <a:schemeClr val="dk1"/>
              </a:buClr>
              <a:buSzPts val="1400"/>
              <a:buFont typeface="Noto Sans Symbols"/>
              <a:buChar char="✔"/>
            </a:pPr>
            <a:r>
              <a:rPr lang="es" sz="2200" b="0" i="0" u="none" strike="noStrike" cap="none" dirty="0">
                <a:solidFill>
                  <a:srgbClr val="213558"/>
                </a:solidFill>
                <a:ea typeface="Arial"/>
                <a:cs typeface="Arial"/>
                <a:sym typeface="Arial"/>
              </a:rPr>
              <a:t>Contexto de oportunidad de manejo</a:t>
            </a:r>
            <a:endParaRPr sz="2200" b="0" i="0" u="none" strike="noStrike" cap="none" dirty="0">
              <a:solidFill>
                <a:srgbClr val="213558"/>
              </a:solidFill>
              <a:ea typeface="Arial"/>
              <a:cs typeface="Arial"/>
              <a:sym typeface="Arial"/>
            </a:endParaRPr>
          </a:p>
          <a:p>
            <a:pPr marL="0" marR="0" lvl="0" indent="0" rtl="0">
              <a:lnSpc>
                <a:spcPct val="100000"/>
              </a:lnSpc>
              <a:spcBef>
                <a:spcPts val="0"/>
              </a:spcBef>
              <a:spcAft>
                <a:spcPts val="0"/>
              </a:spcAft>
              <a:buNone/>
            </a:pPr>
            <a:r>
              <a:rPr lang="es" sz="2200" b="0" i="0" u="none" strike="noStrike" cap="none" dirty="0">
                <a:solidFill>
                  <a:srgbClr val="213558"/>
                </a:solidFill>
                <a:ea typeface="Arial"/>
                <a:cs typeface="Arial"/>
                <a:sym typeface="Arial"/>
              </a:rPr>
              <a:t>      Fuente: I. Humboldt</a:t>
            </a:r>
            <a:endParaRPr sz="2200" b="0" i="0" u="none" strike="noStrike" cap="none" dirty="0">
              <a:solidFill>
                <a:srgbClr val="213558"/>
              </a:solidFill>
              <a:ea typeface="Arial"/>
              <a:cs typeface="Arial"/>
              <a:sym typeface="Arial"/>
            </a:endParaRPr>
          </a:p>
        </p:txBody>
      </p:sp>
      <p:sp>
        <p:nvSpPr>
          <p:cNvPr id="5" name="Google Shape;284;g1a708d67326_3_772">
            <a:extLst>
              <a:ext uri="{FF2B5EF4-FFF2-40B4-BE49-F238E27FC236}">
                <a16:creationId xmlns:a16="http://schemas.microsoft.com/office/drawing/2014/main" id="{5613D05F-7093-E97B-F7FF-CF21717F7F01}"/>
              </a:ext>
            </a:extLst>
          </p:cNvPr>
          <p:cNvSpPr txBox="1"/>
          <p:nvPr/>
        </p:nvSpPr>
        <p:spPr>
          <a:xfrm>
            <a:off x="5365881" y="5394559"/>
            <a:ext cx="4369800" cy="42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6" name="Google Shape;285;g1a708d67326_3_772">
            <a:extLst>
              <a:ext uri="{FF2B5EF4-FFF2-40B4-BE49-F238E27FC236}">
                <a16:creationId xmlns:a16="http://schemas.microsoft.com/office/drawing/2014/main" id="{AB47DF2C-ADFA-A03D-848D-29A35BF14BDC}"/>
              </a:ext>
            </a:extLst>
          </p:cNvPr>
          <p:cNvSpPr txBox="1"/>
          <p:nvPr/>
        </p:nvSpPr>
        <p:spPr>
          <a:xfrm>
            <a:off x="417532" y="1476303"/>
            <a:ext cx="8390100" cy="830956"/>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100"/>
              <a:buFont typeface="Arial"/>
              <a:buNone/>
            </a:pPr>
            <a:r>
              <a:rPr lang="es" sz="2400" b="1" i="0" u="none" strike="noStrike" cap="none" dirty="0">
                <a:solidFill>
                  <a:srgbClr val="1D3354"/>
                </a:solidFill>
                <a:ea typeface="Arial Black"/>
                <a:cs typeface="Arial Black"/>
                <a:sym typeface="Arial Black"/>
              </a:rPr>
              <a:t>Criterios para la priorización de predios </a:t>
            </a:r>
            <a:endParaRPr sz="2400" b="1" dirty="0"/>
          </a:p>
          <a:p>
            <a:pPr marL="0" marR="0" lvl="0" indent="0" rtl="0">
              <a:lnSpc>
                <a:spcPct val="100000"/>
              </a:lnSpc>
              <a:spcBef>
                <a:spcPts val="0"/>
              </a:spcBef>
              <a:spcAft>
                <a:spcPts val="0"/>
              </a:spcAft>
              <a:buClr>
                <a:srgbClr val="000000"/>
              </a:buClr>
              <a:buSzPts val="2100"/>
              <a:buFont typeface="Arial"/>
              <a:buNone/>
            </a:pPr>
            <a:r>
              <a:rPr lang="es" sz="2400" b="1" i="0" u="none" strike="noStrike" cap="none" dirty="0">
                <a:solidFill>
                  <a:srgbClr val="1D3354"/>
                </a:solidFill>
                <a:ea typeface="Arial Black"/>
                <a:cs typeface="Arial Black"/>
                <a:sym typeface="Arial Black"/>
              </a:rPr>
              <a:t>con potencial a ser Ecoreservas  </a:t>
            </a:r>
            <a:r>
              <a:rPr lang="es" sz="2400" b="1" i="0" u="none" strike="noStrike" cap="none" dirty="0">
                <a:solidFill>
                  <a:srgbClr val="EF8600"/>
                </a:solidFill>
                <a:ea typeface="Arial"/>
                <a:cs typeface="Arial"/>
                <a:sym typeface="Arial"/>
              </a:rPr>
              <a:t> </a:t>
            </a:r>
            <a:endParaRPr sz="2400" b="1" i="0" u="none" strike="noStrike" cap="none" dirty="0">
              <a:solidFill>
                <a:srgbClr val="000000"/>
              </a:solidFill>
              <a:ea typeface="Arial"/>
              <a:cs typeface="Arial"/>
              <a:sym typeface="Arial"/>
            </a:endParaRPr>
          </a:p>
        </p:txBody>
      </p:sp>
      <p:pic>
        <p:nvPicPr>
          <p:cNvPr id="7" name="Google Shape;286;g1a708d67326_3_772">
            <a:extLst>
              <a:ext uri="{FF2B5EF4-FFF2-40B4-BE49-F238E27FC236}">
                <a16:creationId xmlns:a16="http://schemas.microsoft.com/office/drawing/2014/main" id="{87C5D14D-CC79-23E8-B02B-B9A794375C59}"/>
              </a:ext>
            </a:extLst>
          </p:cNvPr>
          <p:cNvPicPr preferRelativeResize="0"/>
          <p:nvPr/>
        </p:nvPicPr>
        <p:blipFill>
          <a:blip r:embed="rId2">
            <a:alphaModFix/>
          </a:blip>
          <a:stretch>
            <a:fillRect/>
          </a:stretch>
        </p:blipFill>
        <p:spPr>
          <a:xfrm>
            <a:off x="5184282" y="2030033"/>
            <a:ext cx="3446369" cy="3641752"/>
          </a:xfrm>
          <a:prstGeom prst="rect">
            <a:avLst/>
          </a:prstGeom>
          <a:noFill/>
          <a:ln>
            <a:noFill/>
          </a:ln>
        </p:spPr>
      </p:pic>
      <p:sp>
        <p:nvSpPr>
          <p:cNvPr id="8" name="Google Shape;293;g1a708d67326_3_749">
            <a:extLst>
              <a:ext uri="{FF2B5EF4-FFF2-40B4-BE49-F238E27FC236}">
                <a16:creationId xmlns:a16="http://schemas.microsoft.com/office/drawing/2014/main" id="{181906F7-C347-F4C8-0513-C42849EFF0EA}"/>
              </a:ext>
            </a:extLst>
          </p:cNvPr>
          <p:cNvSpPr txBox="1"/>
          <p:nvPr/>
        </p:nvSpPr>
        <p:spPr>
          <a:xfrm>
            <a:off x="8630651" y="2440068"/>
            <a:ext cx="3851100" cy="2677626"/>
          </a:xfrm>
          <a:prstGeom prst="rect">
            <a:avLst/>
          </a:prstGeom>
          <a:noFill/>
          <a:ln>
            <a:noFill/>
          </a:ln>
        </p:spPr>
        <p:txBody>
          <a:bodyPr spcFirstLastPara="1" wrap="square" lIns="91425" tIns="91425" rIns="91425" bIns="91425" anchor="t" anchorCtr="0">
            <a:spAutoFit/>
          </a:bodyPr>
          <a:lstStyle/>
          <a:p>
            <a:pPr marL="285750" marR="0" lvl="0" indent="-285750" rtl="0">
              <a:lnSpc>
                <a:spcPct val="100000"/>
              </a:lnSpc>
              <a:spcBef>
                <a:spcPts val="0"/>
              </a:spcBef>
              <a:spcAft>
                <a:spcPts val="0"/>
              </a:spcAft>
              <a:buSzPts val="1400"/>
              <a:buFont typeface="Noto Sans Symbols"/>
              <a:buChar char="✔"/>
            </a:pPr>
            <a:r>
              <a:rPr lang="es" dirty="0">
                <a:solidFill>
                  <a:srgbClr val="213558"/>
                </a:solidFill>
              </a:rPr>
              <a:t>1.130 predios revisados</a:t>
            </a:r>
          </a:p>
          <a:p>
            <a:pPr marL="285750" marR="0" lvl="0" indent="-285750" rtl="0">
              <a:lnSpc>
                <a:spcPct val="100000"/>
              </a:lnSpc>
              <a:spcBef>
                <a:spcPts val="0"/>
              </a:spcBef>
              <a:spcAft>
                <a:spcPts val="0"/>
              </a:spcAft>
              <a:buSzPts val="1400"/>
              <a:buFont typeface="Noto Sans Symbols"/>
              <a:buChar char="✔"/>
            </a:pPr>
            <a:endParaRPr dirty="0">
              <a:solidFill>
                <a:srgbClr val="213558"/>
              </a:solidFill>
            </a:endParaRPr>
          </a:p>
          <a:p>
            <a:pPr marL="285750" marR="0" lvl="0" indent="-285750" rtl="0">
              <a:lnSpc>
                <a:spcPct val="100000"/>
              </a:lnSpc>
              <a:spcBef>
                <a:spcPts val="0"/>
              </a:spcBef>
              <a:spcAft>
                <a:spcPts val="0"/>
              </a:spcAft>
              <a:buSzPts val="1400"/>
              <a:buFont typeface="Noto Sans Symbols"/>
              <a:buChar char="✔"/>
            </a:pPr>
            <a:r>
              <a:rPr lang="es" dirty="0">
                <a:solidFill>
                  <a:srgbClr val="213558"/>
                </a:solidFill>
              </a:rPr>
              <a:t>569 predios con potencial</a:t>
            </a:r>
          </a:p>
          <a:p>
            <a:pPr marL="285750" marR="0" lvl="0" indent="-285750" rtl="0">
              <a:lnSpc>
                <a:spcPct val="100000"/>
              </a:lnSpc>
              <a:spcBef>
                <a:spcPts val="0"/>
              </a:spcBef>
              <a:spcAft>
                <a:spcPts val="0"/>
              </a:spcAft>
              <a:buSzPts val="1400"/>
              <a:buFont typeface="Noto Sans Symbols"/>
              <a:buChar char="✔"/>
            </a:pPr>
            <a:endParaRPr dirty="0">
              <a:solidFill>
                <a:srgbClr val="213558"/>
              </a:solidFill>
            </a:endParaRPr>
          </a:p>
          <a:p>
            <a:pPr marL="285750" marR="0" lvl="0" indent="-285750" rtl="0">
              <a:lnSpc>
                <a:spcPct val="100000"/>
              </a:lnSpc>
              <a:spcBef>
                <a:spcPts val="0"/>
              </a:spcBef>
              <a:spcAft>
                <a:spcPts val="0"/>
              </a:spcAft>
              <a:buSzPts val="1400"/>
              <a:buFont typeface="Noto Sans Symbols"/>
              <a:buChar char="✔"/>
            </a:pPr>
            <a:r>
              <a:rPr lang="es" dirty="0">
                <a:solidFill>
                  <a:srgbClr val="213558"/>
                </a:solidFill>
              </a:rPr>
              <a:t>15 Ecoreservas designadas</a:t>
            </a:r>
          </a:p>
          <a:p>
            <a:pPr marL="285750" marR="0" lvl="0" indent="-285750" rtl="0">
              <a:lnSpc>
                <a:spcPct val="100000"/>
              </a:lnSpc>
              <a:spcBef>
                <a:spcPts val="0"/>
              </a:spcBef>
              <a:spcAft>
                <a:spcPts val="0"/>
              </a:spcAft>
              <a:buSzPts val="1400"/>
              <a:buFont typeface="Noto Sans Symbols"/>
              <a:buChar char="✔"/>
            </a:pPr>
            <a:endParaRPr dirty="0">
              <a:solidFill>
                <a:srgbClr val="213558"/>
              </a:solidFill>
            </a:endParaRPr>
          </a:p>
          <a:p>
            <a:pPr marL="285750" marR="0" lvl="0" indent="-285750" rtl="0">
              <a:lnSpc>
                <a:spcPct val="100000"/>
              </a:lnSpc>
              <a:spcBef>
                <a:spcPts val="0"/>
              </a:spcBef>
              <a:spcAft>
                <a:spcPts val="0"/>
              </a:spcAft>
              <a:buSzPts val="1400"/>
              <a:buFont typeface="Noto Sans Symbols"/>
              <a:buChar char="✔"/>
            </a:pPr>
            <a:r>
              <a:rPr lang="es" dirty="0">
                <a:solidFill>
                  <a:srgbClr val="213558"/>
                </a:solidFill>
              </a:rPr>
              <a:t>6 Ecoreservas piloto (2020</a:t>
            </a:r>
          </a:p>
          <a:p>
            <a:pPr marL="285750" marR="0" lvl="0" indent="-285750" rtl="0">
              <a:lnSpc>
                <a:spcPct val="100000"/>
              </a:lnSpc>
              <a:spcBef>
                <a:spcPts val="0"/>
              </a:spcBef>
              <a:spcAft>
                <a:spcPts val="0"/>
              </a:spcAft>
              <a:buSzPts val="1400"/>
              <a:buFont typeface="Noto Sans Symbols"/>
              <a:buChar char="✔"/>
            </a:pPr>
            <a:endParaRPr dirty="0">
              <a:solidFill>
                <a:srgbClr val="213558"/>
              </a:solidFill>
            </a:endParaRPr>
          </a:p>
          <a:p>
            <a:pPr marL="285750" marR="0" lvl="0" indent="-285750" rtl="0">
              <a:lnSpc>
                <a:spcPct val="100000"/>
              </a:lnSpc>
              <a:spcBef>
                <a:spcPts val="0"/>
              </a:spcBef>
              <a:spcAft>
                <a:spcPts val="0"/>
              </a:spcAft>
              <a:buSzPts val="1400"/>
              <a:buFont typeface="Noto Sans Symbols"/>
              <a:buChar char="✔"/>
            </a:pPr>
            <a:r>
              <a:rPr lang="es" dirty="0">
                <a:solidFill>
                  <a:srgbClr val="213558"/>
                </a:solidFill>
              </a:rPr>
              <a:t>4 Ecoreservas adicionales (2022)</a:t>
            </a:r>
            <a:endParaRPr sz="1200" dirty="0">
              <a:solidFill>
                <a:srgbClr val="023344"/>
              </a:solidFill>
            </a:endParaRPr>
          </a:p>
        </p:txBody>
      </p:sp>
      <p:sp>
        <p:nvSpPr>
          <p:cNvPr id="2" name="Google Shape;285;g1a708d67326_3_772">
            <a:extLst>
              <a:ext uri="{FF2B5EF4-FFF2-40B4-BE49-F238E27FC236}">
                <a16:creationId xmlns:a16="http://schemas.microsoft.com/office/drawing/2014/main" id="{391A5390-1417-988B-4A6E-63F134240BF4}"/>
              </a:ext>
            </a:extLst>
          </p:cNvPr>
          <p:cNvSpPr txBox="1"/>
          <p:nvPr/>
        </p:nvSpPr>
        <p:spPr>
          <a:xfrm>
            <a:off x="8533015" y="1701579"/>
            <a:ext cx="314381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s-MX" sz="2400" b="1" i="0" u="none" strike="noStrike" cap="none" dirty="0">
                <a:solidFill>
                  <a:srgbClr val="1D3354"/>
                </a:solidFill>
                <a:ea typeface="Arial Black"/>
                <a:cs typeface="Arial Black"/>
                <a:sym typeface="Arial Black"/>
              </a:rPr>
              <a:t>Resultados a la fecha</a:t>
            </a:r>
            <a:endParaRPr sz="2400" b="1" i="0" u="none" strike="noStrike" cap="none" dirty="0">
              <a:solidFill>
                <a:srgbClr val="000000"/>
              </a:solidFill>
              <a:ea typeface="Arial"/>
              <a:cs typeface="Arial"/>
              <a:sym typeface="Arial"/>
            </a:endParaRPr>
          </a:p>
        </p:txBody>
      </p:sp>
    </p:spTree>
    <p:extLst>
      <p:ext uri="{BB962C8B-B14F-4D97-AF65-F5344CB8AC3E}">
        <p14:creationId xmlns:p14="http://schemas.microsoft.com/office/powerpoint/2010/main" val="19246154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par>
                          <p:cTn id="8" fill="hold">
                            <p:stCondLst>
                              <p:cond delay="3000"/>
                            </p:stCondLst>
                            <p:childTnLst>
                              <p:par>
                                <p:cTn id="9" presetID="42"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50"/>
                                        <p:tgtEl>
                                          <p:spTgt spid="4"/>
                                        </p:tgtEl>
                                      </p:cBhvr>
                                    </p:animEffect>
                                    <p:anim calcmode="lin" valueType="num">
                                      <p:cBhvr>
                                        <p:cTn id="12" dur="750" fill="hold"/>
                                        <p:tgtEl>
                                          <p:spTgt spid="4"/>
                                        </p:tgtEl>
                                        <p:attrNameLst>
                                          <p:attrName>ppt_x</p:attrName>
                                        </p:attrNameLst>
                                      </p:cBhvr>
                                      <p:tavLst>
                                        <p:tav tm="0">
                                          <p:val>
                                            <p:strVal val="#ppt_x"/>
                                          </p:val>
                                        </p:tav>
                                        <p:tav tm="100000">
                                          <p:val>
                                            <p:strVal val="#ppt_x"/>
                                          </p:val>
                                        </p:tav>
                                      </p:tavLst>
                                    </p:anim>
                                    <p:anim calcmode="lin" valueType="num">
                                      <p:cBhvr>
                                        <p:cTn id="13"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500"/>
                                        <p:tgtEl>
                                          <p:spTgt spid="2"/>
                                        </p:tgtEl>
                                      </p:cBhvr>
                                    </p:animEffect>
                                  </p:childTnLst>
                                </p:cTn>
                              </p:par>
                            </p:childTnLst>
                          </p:cTn>
                        </p:par>
                        <p:par>
                          <p:cTn id="19" fill="hold">
                            <p:stCondLst>
                              <p:cond delay="1500"/>
                            </p:stCondLst>
                            <p:childTnLst>
                              <p:par>
                                <p:cTn id="20" presetID="47" presetClass="entr" presetSubtype="0" fill="hold" grpId="0" nodeType="after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69;p2">
            <a:extLst>
              <a:ext uri="{FF2B5EF4-FFF2-40B4-BE49-F238E27FC236}">
                <a16:creationId xmlns:a16="http://schemas.microsoft.com/office/drawing/2014/main" id="{EF5CB1AD-4849-9A6B-13F4-2FE25FA1CF69}"/>
              </a:ext>
            </a:extLst>
          </p:cNvPr>
          <p:cNvPicPr preferRelativeResize="0"/>
          <p:nvPr/>
        </p:nvPicPr>
        <p:blipFill rotWithShape="1">
          <a:blip r:embed="rId2">
            <a:alphaModFix/>
          </a:blip>
          <a:srcRect b="15767"/>
          <a:stretch/>
        </p:blipFill>
        <p:spPr>
          <a:xfrm>
            <a:off x="1716258" y="1392702"/>
            <a:ext cx="9049871" cy="4541501"/>
          </a:xfrm>
          <a:prstGeom prst="rect">
            <a:avLst/>
          </a:prstGeom>
          <a:noFill/>
          <a:ln>
            <a:noFill/>
          </a:ln>
        </p:spPr>
      </p:pic>
      <p:sp>
        <p:nvSpPr>
          <p:cNvPr id="5" name="Google Shape;170;p2">
            <a:extLst>
              <a:ext uri="{FF2B5EF4-FFF2-40B4-BE49-F238E27FC236}">
                <a16:creationId xmlns:a16="http://schemas.microsoft.com/office/drawing/2014/main" id="{17477BDB-8C15-327F-7D54-728E1BAFC863}"/>
              </a:ext>
            </a:extLst>
          </p:cNvPr>
          <p:cNvSpPr txBox="1">
            <a:spLocks/>
          </p:cNvSpPr>
          <p:nvPr/>
        </p:nvSpPr>
        <p:spPr>
          <a:xfrm>
            <a:off x="4246565" y="1596778"/>
            <a:ext cx="7866400" cy="938769"/>
          </a:xfrm>
          <a:prstGeom prst="rect">
            <a:avLst/>
          </a:prstGeom>
          <a:noFill/>
          <a:ln>
            <a:noFill/>
          </a:ln>
        </p:spPr>
        <p:txBody>
          <a:bodyPr spcFirstLastPara="1" vert="horz" wrap="square" lIns="91433" tIns="45700" rIns="91433" bIns="45700" rtlCol="0" anchor="ctr"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736582" indent="-609585">
              <a:lnSpc>
                <a:spcPct val="100000"/>
              </a:lnSpc>
              <a:spcBef>
                <a:spcPts val="0"/>
              </a:spcBef>
              <a:buClr>
                <a:schemeClr val="lt1"/>
              </a:buClr>
              <a:buSzPts val="2100"/>
              <a:buFont typeface="Arial"/>
              <a:buAutoNum type="arabicPeriod"/>
            </a:pPr>
            <a:r>
              <a:rPr lang="es-CO" sz="2000" dirty="0">
                <a:solidFill>
                  <a:schemeClr val="lt1"/>
                </a:solidFill>
                <a:latin typeface="Arial Black"/>
                <a:ea typeface="Arial Black"/>
                <a:cs typeface="Arial Black"/>
                <a:sym typeface="Arial Black"/>
              </a:rPr>
              <a:t>Marco misional </a:t>
            </a:r>
            <a:r>
              <a:rPr lang="es-CO" sz="2000" dirty="0" err="1">
                <a:solidFill>
                  <a:schemeClr val="lt1"/>
                </a:solidFill>
                <a:latin typeface="Arial Black"/>
                <a:ea typeface="Arial Black"/>
                <a:cs typeface="Arial Black"/>
                <a:sym typeface="Arial Black"/>
              </a:rPr>
              <a:t>IAvH</a:t>
            </a:r>
            <a:endParaRPr lang="es-CO" sz="2000" dirty="0">
              <a:solidFill>
                <a:schemeClr val="lt1"/>
              </a:solidFill>
              <a:latin typeface="Arial Black"/>
              <a:ea typeface="Arial Black"/>
              <a:cs typeface="Arial Black"/>
              <a:sym typeface="Arial Black"/>
            </a:endParaRPr>
          </a:p>
        </p:txBody>
      </p:sp>
      <p:sp>
        <p:nvSpPr>
          <p:cNvPr id="6" name="Google Shape;171;p2">
            <a:extLst>
              <a:ext uri="{FF2B5EF4-FFF2-40B4-BE49-F238E27FC236}">
                <a16:creationId xmlns:a16="http://schemas.microsoft.com/office/drawing/2014/main" id="{EAF752B4-3D41-45E3-54E3-29BD15656DBE}"/>
              </a:ext>
            </a:extLst>
          </p:cNvPr>
          <p:cNvSpPr txBox="1">
            <a:spLocks/>
          </p:cNvSpPr>
          <p:nvPr/>
        </p:nvSpPr>
        <p:spPr>
          <a:xfrm>
            <a:off x="1716258" y="1490846"/>
            <a:ext cx="2734000" cy="513672"/>
          </a:xfrm>
          <a:prstGeom prst="rect">
            <a:avLst/>
          </a:prstGeom>
          <a:noFill/>
          <a:ln>
            <a:noFill/>
          </a:ln>
        </p:spPr>
        <p:txBody>
          <a:bodyPr spcFirstLastPara="1" vert="horz" wrap="square" lIns="91433" tIns="45700" rIns="91433"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chemeClr val="dk1"/>
              </a:buClr>
              <a:buSzPts val="2700"/>
            </a:pPr>
            <a:r>
              <a:rPr lang="es-CO" sz="3200" dirty="0">
                <a:solidFill>
                  <a:schemeClr val="accent6">
                    <a:lumMod val="75000"/>
                  </a:schemeClr>
                </a:solidFill>
                <a:latin typeface="Arial Black"/>
                <a:ea typeface="Arial Black"/>
                <a:cs typeface="Arial Black"/>
                <a:sym typeface="Arial Black"/>
              </a:rPr>
              <a:t>Contenido</a:t>
            </a:r>
          </a:p>
        </p:txBody>
      </p:sp>
      <p:sp>
        <p:nvSpPr>
          <p:cNvPr id="7" name="Google Shape;172;p2">
            <a:extLst>
              <a:ext uri="{FF2B5EF4-FFF2-40B4-BE49-F238E27FC236}">
                <a16:creationId xmlns:a16="http://schemas.microsoft.com/office/drawing/2014/main" id="{D6338FBF-AE1D-52FD-4F95-7F5377465D35}"/>
              </a:ext>
            </a:extLst>
          </p:cNvPr>
          <p:cNvSpPr txBox="1"/>
          <p:nvPr/>
        </p:nvSpPr>
        <p:spPr>
          <a:xfrm>
            <a:off x="1716258" y="5434601"/>
            <a:ext cx="4671200" cy="461610"/>
          </a:xfrm>
          <a:prstGeom prst="rect">
            <a:avLst/>
          </a:prstGeom>
          <a:noFill/>
          <a:ln>
            <a:noFill/>
          </a:ln>
        </p:spPr>
        <p:txBody>
          <a:bodyPr spcFirstLastPara="1" wrap="square" lIns="121900" tIns="60933" rIns="121900" bIns="60933" anchor="t" anchorCtr="0">
            <a:spAutoFit/>
          </a:bodyPr>
          <a:lstStyle/>
          <a:p>
            <a:pPr>
              <a:buClr>
                <a:srgbClr val="000000"/>
              </a:buClr>
              <a:buSzPts val="900"/>
            </a:pPr>
            <a:r>
              <a:rPr lang="es" sz="1100" b="1" dirty="0">
                <a:solidFill>
                  <a:schemeClr val="lt1"/>
                </a:solidFill>
                <a:latin typeface="Arial"/>
                <a:ea typeface="Arial"/>
                <a:cs typeface="Arial"/>
                <a:sym typeface="Arial"/>
              </a:rPr>
              <a:t>Ecoreserva La Danta, Meta</a:t>
            </a:r>
            <a:endParaRPr sz="1100" dirty="0">
              <a:solidFill>
                <a:srgbClr val="000000"/>
              </a:solidFill>
              <a:latin typeface="Arial"/>
              <a:ea typeface="Arial"/>
              <a:cs typeface="Arial"/>
              <a:sym typeface="Arial"/>
            </a:endParaRPr>
          </a:p>
          <a:p>
            <a:pPr>
              <a:buClr>
                <a:srgbClr val="000000"/>
              </a:buClr>
              <a:buSzPts val="900"/>
            </a:pPr>
            <a:r>
              <a:rPr lang="es" sz="1100" b="1" dirty="0">
                <a:solidFill>
                  <a:schemeClr val="lt1"/>
                </a:solidFill>
                <a:latin typeface="Arial"/>
                <a:ea typeface="Arial"/>
                <a:cs typeface="Arial"/>
                <a:sym typeface="Arial"/>
              </a:rPr>
              <a:t>Foto: John Jairo Bernal/ Instituto Humboldt</a:t>
            </a:r>
            <a:endParaRPr sz="1100" dirty="0">
              <a:solidFill>
                <a:srgbClr val="000000"/>
              </a:solidFill>
              <a:latin typeface="Arial"/>
              <a:ea typeface="Arial"/>
              <a:cs typeface="Arial"/>
              <a:sym typeface="Arial"/>
            </a:endParaRPr>
          </a:p>
        </p:txBody>
      </p:sp>
      <p:sp>
        <p:nvSpPr>
          <p:cNvPr id="8" name="Google Shape;173;p2">
            <a:extLst>
              <a:ext uri="{FF2B5EF4-FFF2-40B4-BE49-F238E27FC236}">
                <a16:creationId xmlns:a16="http://schemas.microsoft.com/office/drawing/2014/main" id="{B9BDE0CC-A17A-8BDC-F1C7-7742492C0481}"/>
              </a:ext>
            </a:extLst>
          </p:cNvPr>
          <p:cNvSpPr txBox="1"/>
          <p:nvPr/>
        </p:nvSpPr>
        <p:spPr>
          <a:xfrm>
            <a:off x="4246565" y="2217701"/>
            <a:ext cx="6519564" cy="3527592"/>
          </a:xfrm>
          <a:prstGeom prst="rect">
            <a:avLst/>
          </a:prstGeom>
          <a:noFill/>
          <a:ln>
            <a:noFill/>
          </a:ln>
        </p:spPr>
        <p:txBody>
          <a:bodyPr spcFirstLastPara="1" wrap="square" lIns="91433" tIns="45700" rIns="91433" bIns="45700" anchor="ctr" anchorCtr="0">
            <a:noAutofit/>
          </a:bodyPr>
          <a:lstStyle/>
          <a:p>
            <a:pPr marL="719649" indent="-609585">
              <a:buClr>
                <a:schemeClr val="lt1"/>
              </a:buClr>
              <a:buSzPts val="2300"/>
              <a:buFont typeface="+mj-lt"/>
              <a:buAutoNum type="arabicPeriod" startAt="2"/>
            </a:pPr>
            <a:r>
              <a:rPr lang="es-MX" sz="2000" dirty="0">
                <a:solidFill>
                  <a:schemeClr val="lt1"/>
                </a:solidFill>
                <a:latin typeface="Arial Black"/>
                <a:ea typeface="Arial Black"/>
                <a:cs typeface="Arial Black"/>
                <a:sym typeface="Arial Black"/>
              </a:rPr>
              <a:t>Definición de </a:t>
            </a:r>
            <a:r>
              <a:rPr lang="es-MX" sz="2000" dirty="0" err="1">
                <a:solidFill>
                  <a:schemeClr val="lt1"/>
                </a:solidFill>
                <a:latin typeface="Arial Black"/>
                <a:ea typeface="Arial Black"/>
                <a:cs typeface="Arial Black"/>
                <a:sym typeface="Arial Black"/>
              </a:rPr>
              <a:t>Ecoreserva</a:t>
            </a:r>
            <a:endParaRPr sz="2000" dirty="0"/>
          </a:p>
          <a:p>
            <a:pPr marL="1134505" indent="-457189">
              <a:buClr>
                <a:schemeClr val="dk2"/>
              </a:buClr>
              <a:buSzPts val="1300"/>
              <a:buFont typeface="+mj-lt"/>
              <a:buAutoNum type="arabicPeriod" startAt="2"/>
            </a:pPr>
            <a:endParaRPr sz="2000" dirty="0">
              <a:solidFill>
                <a:schemeClr val="lt1"/>
              </a:solidFill>
              <a:latin typeface="Arial Black"/>
              <a:ea typeface="Arial Black"/>
              <a:cs typeface="Arial Black"/>
              <a:sym typeface="Arial Black"/>
            </a:endParaRPr>
          </a:p>
          <a:p>
            <a:pPr marL="736582" indent="-609585">
              <a:buClr>
                <a:schemeClr val="lt1"/>
              </a:buClr>
              <a:buSzPts val="2100"/>
              <a:buFont typeface="+mj-lt"/>
              <a:buAutoNum type="arabicPeriod" startAt="2"/>
            </a:pPr>
            <a:r>
              <a:rPr lang="es-MX" sz="2000" dirty="0">
                <a:solidFill>
                  <a:schemeClr val="lt1"/>
                </a:solidFill>
                <a:latin typeface="Arial Black"/>
                <a:ea typeface="Arial Black"/>
                <a:cs typeface="Arial Black"/>
                <a:sym typeface="Arial Black"/>
              </a:rPr>
              <a:t>Beneficios de las </a:t>
            </a:r>
            <a:r>
              <a:rPr lang="es-MX" sz="2000" dirty="0" err="1">
                <a:solidFill>
                  <a:schemeClr val="lt1"/>
                </a:solidFill>
                <a:latin typeface="Arial Black"/>
                <a:ea typeface="Arial Black"/>
                <a:cs typeface="Arial Black"/>
                <a:sym typeface="Arial Black"/>
              </a:rPr>
              <a:t>Ecoreservas</a:t>
            </a:r>
            <a:endParaRPr sz="2000" dirty="0"/>
          </a:p>
          <a:p>
            <a:pPr marL="1134505" indent="-457189">
              <a:buClr>
                <a:schemeClr val="dk2"/>
              </a:buClr>
              <a:buSzPts val="1300"/>
              <a:buFont typeface="+mj-lt"/>
              <a:buAutoNum type="arabicPeriod" startAt="2"/>
            </a:pPr>
            <a:endParaRPr sz="2000" dirty="0">
              <a:solidFill>
                <a:schemeClr val="lt1"/>
              </a:solidFill>
              <a:latin typeface="Arial Black"/>
              <a:ea typeface="Arial Black"/>
              <a:cs typeface="Arial Black"/>
              <a:sym typeface="Arial Black"/>
            </a:endParaRPr>
          </a:p>
          <a:p>
            <a:pPr marL="736582" indent="-609585">
              <a:buClr>
                <a:schemeClr val="lt1"/>
              </a:buClr>
              <a:buSzPts val="2100"/>
              <a:buFont typeface="+mj-lt"/>
              <a:buAutoNum type="arabicPeriod" startAt="2"/>
            </a:pPr>
            <a:r>
              <a:rPr lang="es-MX" sz="2000" dirty="0">
                <a:solidFill>
                  <a:schemeClr val="lt1"/>
                </a:solidFill>
                <a:latin typeface="Arial Black"/>
                <a:ea typeface="Arial Black"/>
                <a:cs typeface="Arial Black"/>
                <a:sym typeface="Arial Black"/>
              </a:rPr>
              <a:t>Ubicación de las </a:t>
            </a:r>
            <a:r>
              <a:rPr lang="es-MX" sz="2000" dirty="0" err="1">
                <a:solidFill>
                  <a:schemeClr val="lt1"/>
                </a:solidFill>
                <a:latin typeface="Arial Black"/>
                <a:ea typeface="Arial Black"/>
                <a:cs typeface="Arial Black"/>
                <a:sym typeface="Arial Black"/>
              </a:rPr>
              <a:t>Ecoreservas</a:t>
            </a:r>
            <a:endParaRPr sz="2000" dirty="0"/>
          </a:p>
          <a:p>
            <a:pPr marL="1134505" indent="-457189">
              <a:buClr>
                <a:schemeClr val="dk2"/>
              </a:buClr>
              <a:buSzPts val="1300"/>
              <a:buFont typeface="+mj-lt"/>
              <a:buAutoNum type="arabicPeriod" startAt="2"/>
            </a:pPr>
            <a:endParaRPr sz="2000" dirty="0">
              <a:solidFill>
                <a:schemeClr val="lt1"/>
              </a:solidFill>
              <a:latin typeface="Arial Black"/>
              <a:ea typeface="Arial Black"/>
              <a:cs typeface="Arial Black"/>
              <a:sym typeface="Arial Black"/>
            </a:endParaRPr>
          </a:p>
          <a:p>
            <a:pPr marL="736582" indent="-609585">
              <a:buClr>
                <a:schemeClr val="lt1"/>
              </a:buClr>
              <a:buSzPts val="2100"/>
              <a:buFont typeface="+mj-lt"/>
              <a:buAutoNum type="arabicPeriod" startAt="2"/>
            </a:pPr>
            <a:r>
              <a:rPr lang="es" sz="2000" dirty="0">
                <a:solidFill>
                  <a:schemeClr val="lt1"/>
                </a:solidFill>
                <a:latin typeface="Arial Black"/>
                <a:ea typeface="Arial Black"/>
                <a:cs typeface="Arial Black"/>
                <a:sym typeface="Arial Black"/>
              </a:rPr>
              <a:t>Componentes del convenio</a:t>
            </a:r>
          </a:p>
          <a:p>
            <a:pPr marL="736582" indent="-609585">
              <a:buClr>
                <a:schemeClr val="lt1"/>
              </a:buClr>
              <a:buSzPts val="2100"/>
              <a:buFont typeface="+mj-lt"/>
              <a:buAutoNum type="arabicPeriod" startAt="2"/>
            </a:pPr>
            <a:endParaRPr lang="es" sz="2000" dirty="0">
              <a:solidFill>
                <a:schemeClr val="lt1"/>
              </a:solidFill>
              <a:latin typeface="Arial Black"/>
              <a:ea typeface="Arial Black"/>
              <a:cs typeface="Arial Black"/>
              <a:sym typeface="Arial Black"/>
            </a:endParaRPr>
          </a:p>
          <a:p>
            <a:pPr marL="736582" indent="-609585">
              <a:buClr>
                <a:schemeClr val="lt1"/>
              </a:buClr>
              <a:buSzPts val="2100"/>
              <a:buFont typeface="+mj-lt"/>
              <a:buAutoNum type="arabicPeriod" startAt="2"/>
            </a:pPr>
            <a:r>
              <a:rPr lang="es-CO" sz="2000" dirty="0">
                <a:solidFill>
                  <a:schemeClr val="lt1"/>
                </a:solidFill>
                <a:latin typeface="Arial Black"/>
                <a:ea typeface="Arial Black"/>
                <a:cs typeface="Arial Black"/>
                <a:sym typeface="Arial Black"/>
              </a:rPr>
              <a:t>Enfoques futuros</a:t>
            </a:r>
            <a:endParaRPr sz="2000" dirty="0"/>
          </a:p>
          <a:p>
            <a:pPr marL="694249" indent="-457189">
              <a:buClr>
                <a:schemeClr val="dk1"/>
              </a:buClr>
              <a:buSzPts val="1400"/>
              <a:buFont typeface="+mj-lt"/>
              <a:buAutoNum type="arabicPeriod" startAt="2"/>
            </a:pPr>
            <a:endParaRPr sz="2000" dirty="0">
              <a:solidFill>
                <a:schemeClr val="dk2"/>
              </a:solidFill>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2894876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50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9" name="Google Shape;309;g1a708d67326_3_820"/>
          <p:cNvSpPr txBox="1"/>
          <p:nvPr/>
        </p:nvSpPr>
        <p:spPr>
          <a:xfrm>
            <a:off x="5422840" y="810522"/>
            <a:ext cx="5841600" cy="1518374"/>
          </a:xfrm>
          <a:prstGeom prst="rect">
            <a:avLst/>
          </a:prstGeom>
          <a:solidFill>
            <a:schemeClr val="lt1">
              <a:alpha val="73725"/>
            </a:schemeClr>
          </a:solidFill>
          <a:ln>
            <a:noFill/>
          </a:ln>
        </p:spPr>
        <p:txBody>
          <a:bodyPr spcFirstLastPara="1" wrap="square" lIns="121900" tIns="60933" rIns="121900" bIns="60933" anchor="t" anchorCtr="0">
            <a:spAutoFit/>
          </a:bodyPr>
          <a:lstStyle/>
          <a:p>
            <a:pPr algn="just" defTabSz="1219170">
              <a:buClr>
                <a:srgbClr val="000000"/>
              </a:buClr>
              <a:buSzPts val="4000"/>
            </a:pPr>
            <a:r>
              <a:rPr lang="es" sz="5333" b="1" kern="0" dirty="0">
                <a:solidFill>
                  <a:srgbClr val="DAF000"/>
                </a:solidFill>
                <a:latin typeface="Arial Black"/>
                <a:ea typeface="Arial Black"/>
                <a:cs typeface="Arial Black"/>
                <a:sym typeface="Arial Black"/>
              </a:rPr>
              <a:t>37</a:t>
            </a:r>
            <a:r>
              <a:rPr lang="es" sz="1867" kern="0" dirty="0">
                <a:solidFill>
                  <a:srgbClr val="3F3F3F"/>
                </a:solidFill>
                <a:latin typeface="Arial"/>
                <a:cs typeface="Arial"/>
                <a:sym typeface="Arial"/>
              </a:rPr>
              <a:t>Valores Objeto de Conservación </a:t>
            </a:r>
            <a:r>
              <a:rPr lang="es" sz="1867" i="1" kern="0" dirty="0">
                <a:solidFill>
                  <a:srgbClr val="3F3F3F"/>
                </a:solidFill>
                <a:latin typeface="Arial"/>
                <a:cs typeface="Arial"/>
                <a:sym typeface="Arial"/>
              </a:rPr>
              <a:t>(Mono Zocay, Morichales, Manatí del caribe, Reinitas migratorias, etc.).</a:t>
            </a:r>
            <a:endParaRPr sz="1600" kern="0" dirty="0">
              <a:solidFill>
                <a:srgbClr val="000000"/>
              </a:solidFill>
              <a:latin typeface="Arial"/>
              <a:cs typeface="Arial"/>
              <a:sym typeface="Arial"/>
            </a:endParaRPr>
          </a:p>
        </p:txBody>
      </p:sp>
      <p:pic>
        <p:nvPicPr>
          <p:cNvPr id="310" name="Google Shape;310;g1a708d67326_3_820"/>
          <p:cNvPicPr preferRelativeResize="0"/>
          <p:nvPr/>
        </p:nvPicPr>
        <p:blipFill rotWithShape="1">
          <a:blip r:embed="rId3">
            <a:alphaModFix/>
          </a:blip>
          <a:srcRect/>
          <a:stretch/>
        </p:blipFill>
        <p:spPr>
          <a:xfrm>
            <a:off x="464734" y="475767"/>
            <a:ext cx="4122532" cy="5709533"/>
          </a:xfrm>
          <a:prstGeom prst="rect">
            <a:avLst/>
          </a:prstGeom>
          <a:noFill/>
          <a:ln>
            <a:noFill/>
          </a:ln>
        </p:spPr>
      </p:pic>
      <p:sp>
        <p:nvSpPr>
          <p:cNvPr id="311" name="Google Shape;311;g1a708d67326_3_820"/>
          <p:cNvSpPr txBox="1"/>
          <p:nvPr/>
        </p:nvSpPr>
        <p:spPr>
          <a:xfrm>
            <a:off x="0" y="5955188"/>
            <a:ext cx="4744400" cy="861720"/>
          </a:xfrm>
          <a:prstGeom prst="rect">
            <a:avLst/>
          </a:prstGeom>
          <a:noFill/>
          <a:ln>
            <a:noFill/>
          </a:ln>
        </p:spPr>
        <p:txBody>
          <a:bodyPr spcFirstLastPara="1" wrap="square" lIns="121900" tIns="60933" rIns="121900" bIns="60933" anchor="t" anchorCtr="0">
            <a:spAutoFit/>
          </a:bodyPr>
          <a:lstStyle/>
          <a:p>
            <a:pPr defTabSz="1219170">
              <a:buClr>
                <a:srgbClr val="000000"/>
              </a:buClr>
              <a:buSzPts val="900"/>
            </a:pPr>
            <a:r>
              <a:rPr lang="es" sz="1200" i="1" kern="0" dirty="0">
                <a:solidFill>
                  <a:srgbClr val="000000"/>
                </a:solidFill>
                <a:latin typeface="Arial"/>
                <a:ea typeface="Arial"/>
                <a:cs typeface="Arial"/>
                <a:sym typeface="Arial"/>
              </a:rPr>
              <a:t>Trachemys venusta callirostris</a:t>
            </a:r>
            <a:endParaRPr sz="1200" i="1" kern="0" dirty="0">
              <a:solidFill>
                <a:srgbClr val="000000"/>
              </a:solidFill>
              <a:latin typeface="Arial"/>
              <a:ea typeface="Arial"/>
              <a:cs typeface="Arial"/>
              <a:sym typeface="Arial"/>
            </a:endParaRPr>
          </a:p>
          <a:p>
            <a:pPr defTabSz="1219170">
              <a:buClr>
                <a:srgbClr val="000000"/>
              </a:buClr>
              <a:buSzPts val="900"/>
            </a:pPr>
            <a:endParaRPr sz="1200" i="1" kern="0" dirty="0">
              <a:solidFill>
                <a:srgbClr val="000000"/>
              </a:solidFill>
              <a:latin typeface="Arial"/>
              <a:ea typeface="Arial"/>
              <a:cs typeface="Arial"/>
              <a:sym typeface="Arial"/>
            </a:endParaRPr>
          </a:p>
          <a:p>
            <a:pPr defTabSz="1219170">
              <a:buClr>
                <a:srgbClr val="000000"/>
              </a:buClr>
              <a:buSzPts val="900"/>
            </a:pPr>
            <a:r>
              <a:rPr lang="es" sz="1200" kern="0" dirty="0">
                <a:solidFill>
                  <a:srgbClr val="000000"/>
                </a:solidFill>
                <a:latin typeface="Arial"/>
                <a:ea typeface="Arial"/>
                <a:cs typeface="Arial"/>
                <a:sym typeface="Arial"/>
              </a:rPr>
              <a:t>Ecoreserva Centenario La Pacora, Santander</a:t>
            </a:r>
            <a:endParaRPr sz="1867" kern="0" dirty="0">
              <a:solidFill>
                <a:srgbClr val="000000"/>
              </a:solidFill>
              <a:latin typeface="Arial"/>
              <a:ea typeface="Arial"/>
              <a:cs typeface="Arial"/>
              <a:sym typeface="Arial"/>
            </a:endParaRPr>
          </a:p>
          <a:p>
            <a:pPr defTabSz="1219170">
              <a:buClr>
                <a:srgbClr val="000000"/>
              </a:buClr>
              <a:buSzPts val="900"/>
            </a:pPr>
            <a:r>
              <a:rPr lang="es" sz="1200" kern="0" dirty="0">
                <a:solidFill>
                  <a:srgbClr val="000000"/>
                </a:solidFill>
                <a:latin typeface="Arial"/>
                <a:ea typeface="Arial"/>
                <a:cs typeface="Arial"/>
                <a:sym typeface="Arial"/>
              </a:rPr>
              <a:t>Foto: Felipe Villegas / I. Humboldt</a:t>
            </a:r>
            <a:endParaRPr sz="1867" kern="0" dirty="0">
              <a:solidFill>
                <a:srgbClr val="000000"/>
              </a:solidFill>
              <a:latin typeface="Arial"/>
              <a:ea typeface="Arial"/>
              <a:cs typeface="Arial"/>
              <a:sym typeface="Arial"/>
            </a:endParaRPr>
          </a:p>
        </p:txBody>
      </p:sp>
      <p:sp>
        <p:nvSpPr>
          <p:cNvPr id="312" name="Google Shape;312;g1a708d67326_3_820"/>
          <p:cNvSpPr txBox="1"/>
          <p:nvPr/>
        </p:nvSpPr>
        <p:spPr>
          <a:xfrm>
            <a:off x="673253" y="431245"/>
            <a:ext cx="5865200" cy="656600"/>
          </a:xfrm>
          <a:prstGeom prst="rect">
            <a:avLst/>
          </a:prstGeom>
          <a:noFill/>
          <a:ln>
            <a:noFill/>
          </a:ln>
        </p:spPr>
        <p:txBody>
          <a:bodyPr spcFirstLastPara="1" wrap="square" lIns="121900" tIns="60933" rIns="121900" bIns="60933" anchor="t" anchorCtr="0">
            <a:spAutoFit/>
          </a:bodyPr>
          <a:lstStyle/>
          <a:p>
            <a:pPr defTabSz="1219170">
              <a:buClr>
                <a:srgbClr val="000000"/>
              </a:buClr>
              <a:buSzPts val="2600"/>
            </a:pPr>
            <a:r>
              <a:rPr lang="es" sz="3467" kern="0">
                <a:solidFill>
                  <a:srgbClr val="213558"/>
                </a:solidFill>
                <a:latin typeface="Arial"/>
                <a:ea typeface="Arial"/>
                <a:cs typeface="Arial"/>
                <a:sym typeface="Arial"/>
              </a:rPr>
              <a:t>Impacto y contribución</a:t>
            </a:r>
            <a:endParaRPr sz="133" kern="0">
              <a:solidFill>
                <a:srgbClr val="213558"/>
              </a:solidFill>
              <a:latin typeface="Arial"/>
              <a:ea typeface="Arial"/>
              <a:cs typeface="Arial"/>
              <a:sym typeface="Arial"/>
            </a:endParaRPr>
          </a:p>
        </p:txBody>
      </p:sp>
      <p:cxnSp>
        <p:nvCxnSpPr>
          <p:cNvPr id="313" name="Google Shape;313;g1a708d67326_3_820"/>
          <p:cNvCxnSpPr/>
          <p:nvPr/>
        </p:nvCxnSpPr>
        <p:spPr>
          <a:xfrm>
            <a:off x="5190599" y="973699"/>
            <a:ext cx="0" cy="5211600"/>
          </a:xfrm>
          <a:prstGeom prst="straightConnector1">
            <a:avLst/>
          </a:prstGeom>
          <a:noFill/>
          <a:ln w="19050" cap="flat" cmpd="sng">
            <a:solidFill>
              <a:srgbClr val="3B7FF2"/>
            </a:solidFill>
            <a:prstDash val="solid"/>
            <a:round/>
            <a:headEnd type="none" w="sm" len="sm"/>
            <a:tailEnd type="none" w="sm" len="sm"/>
          </a:ln>
        </p:spPr>
      </p:cxnSp>
      <p:sp>
        <p:nvSpPr>
          <p:cNvPr id="2" name="Google Shape;309;g1a708d67326_3_820">
            <a:extLst>
              <a:ext uri="{FF2B5EF4-FFF2-40B4-BE49-F238E27FC236}">
                <a16:creationId xmlns:a16="http://schemas.microsoft.com/office/drawing/2014/main" id="{0149E5DC-2512-0F5D-B7D4-5C8963816F4F}"/>
              </a:ext>
            </a:extLst>
          </p:cNvPr>
          <p:cNvSpPr txBox="1"/>
          <p:nvPr/>
        </p:nvSpPr>
        <p:spPr>
          <a:xfrm>
            <a:off x="5422840" y="2546733"/>
            <a:ext cx="5841600" cy="1764596"/>
          </a:xfrm>
          <a:prstGeom prst="rect">
            <a:avLst/>
          </a:prstGeom>
          <a:solidFill>
            <a:schemeClr val="lt1">
              <a:alpha val="73725"/>
            </a:schemeClr>
          </a:solidFill>
          <a:ln>
            <a:noFill/>
          </a:ln>
        </p:spPr>
        <p:txBody>
          <a:bodyPr spcFirstLastPara="1" wrap="square" lIns="121900" tIns="60933" rIns="121900" bIns="60933" anchor="t" anchorCtr="0">
            <a:spAutoFit/>
          </a:bodyPr>
          <a:lstStyle/>
          <a:p>
            <a:pPr algn="just" defTabSz="1219170">
              <a:buClr>
                <a:srgbClr val="000000"/>
              </a:buClr>
              <a:buSzPts val="4000"/>
            </a:pPr>
            <a:r>
              <a:rPr lang="es" sz="5333" b="1" kern="0" dirty="0">
                <a:solidFill>
                  <a:srgbClr val="0C5ADB"/>
                </a:solidFill>
                <a:latin typeface="Arial Black"/>
                <a:ea typeface="Arial Black"/>
                <a:cs typeface="Arial Black"/>
                <a:sym typeface="Arial Black"/>
              </a:rPr>
              <a:t>2</a:t>
            </a:r>
            <a:r>
              <a:rPr lang="es" sz="5333" b="1" kern="0" dirty="0">
                <a:solidFill>
                  <a:srgbClr val="92D050"/>
                </a:solidFill>
                <a:latin typeface="Arial Black"/>
                <a:ea typeface="Arial Black"/>
                <a:cs typeface="Arial Black"/>
                <a:sym typeface="Arial Black"/>
              </a:rPr>
              <a:t> </a:t>
            </a:r>
            <a:r>
              <a:rPr lang="es" sz="1867" kern="0" dirty="0">
                <a:solidFill>
                  <a:srgbClr val="3F3F3F"/>
                </a:solidFill>
                <a:latin typeface="Arial"/>
                <a:cs typeface="Arial"/>
                <a:sym typeface="Arial"/>
              </a:rPr>
              <a:t>Ecoreservas </a:t>
            </a:r>
            <a:r>
              <a:rPr lang="es" sz="1867" u="sng" kern="0" dirty="0">
                <a:solidFill>
                  <a:srgbClr val="3F3F3F"/>
                </a:solidFill>
                <a:latin typeface="Arial"/>
                <a:cs typeface="Arial"/>
                <a:sym typeface="Arial"/>
              </a:rPr>
              <a:t>dentro de áreas protegidas </a:t>
            </a:r>
            <a:r>
              <a:rPr lang="es" sz="1867" i="1" kern="0" dirty="0">
                <a:solidFill>
                  <a:srgbClr val="3F3F3F"/>
                </a:solidFill>
                <a:latin typeface="Arial"/>
                <a:cs typeface="Arial"/>
                <a:sym typeface="Arial"/>
              </a:rPr>
              <a:t>(DRMI Serranía de los Yariguíes y DRMI Humedal San Silvestre).</a:t>
            </a:r>
            <a:endParaRPr sz="1600" kern="0" dirty="0">
              <a:solidFill>
                <a:srgbClr val="000000"/>
              </a:solidFill>
              <a:latin typeface="Arial"/>
              <a:cs typeface="Arial"/>
              <a:sym typeface="Arial"/>
            </a:endParaRPr>
          </a:p>
          <a:p>
            <a:pPr defTabSz="1219170">
              <a:buClr>
                <a:srgbClr val="000000"/>
              </a:buClr>
              <a:buSzPts val="1200"/>
            </a:pPr>
            <a:endParaRPr sz="1600" i="1" kern="0" dirty="0">
              <a:solidFill>
                <a:srgbClr val="000000"/>
              </a:solidFill>
              <a:latin typeface="Arial Black"/>
              <a:ea typeface="Arial Black"/>
              <a:cs typeface="Arial Black"/>
              <a:sym typeface="Arial Black"/>
            </a:endParaRPr>
          </a:p>
        </p:txBody>
      </p:sp>
      <p:sp>
        <p:nvSpPr>
          <p:cNvPr id="3" name="Google Shape;309;g1a708d67326_3_820">
            <a:extLst>
              <a:ext uri="{FF2B5EF4-FFF2-40B4-BE49-F238E27FC236}">
                <a16:creationId xmlns:a16="http://schemas.microsoft.com/office/drawing/2014/main" id="{331A7F29-2193-0149-3705-8382A3FA2A2B}"/>
              </a:ext>
            </a:extLst>
          </p:cNvPr>
          <p:cNvSpPr txBox="1"/>
          <p:nvPr/>
        </p:nvSpPr>
        <p:spPr>
          <a:xfrm>
            <a:off x="5347733" y="4159551"/>
            <a:ext cx="5841600" cy="2051917"/>
          </a:xfrm>
          <a:prstGeom prst="rect">
            <a:avLst/>
          </a:prstGeom>
          <a:solidFill>
            <a:schemeClr val="lt1">
              <a:alpha val="73725"/>
            </a:schemeClr>
          </a:solidFill>
          <a:ln>
            <a:noFill/>
          </a:ln>
        </p:spPr>
        <p:txBody>
          <a:bodyPr spcFirstLastPara="1" wrap="square" lIns="121900" tIns="60933" rIns="121900" bIns="60933" anchor="t" anchorCtr="0">
            <a:spAutoFit/>
          </a:bodyPr>
          <a:lstStyle/>
          <a:p>
            <a:pPr defTabSz="1219170">
              <a:buClr>
                <a:srgbClr val="000000"/>
              </a:buClr>
              <a:buSzPts val="1200"/>
            </a:pPr>
            <a:endParaRPr sz="1600" i="1" kern="0" dirty="0">
              <a:solidFill>
                <a:srgbClr val="000000"/>
              </a:solidFill>
              <a:latin typeface="Arial Black"/>
              <a:ea typeface="Arial Black"/>
              <a:cs typeface="Arial Black"/>
              <a:sym typeface="Arial Black"/>
            </a:endParaRPr>
          </a:p>
          <a:p>
            <a:pPr algn="just" defTabSz="1219170">
              <a:buClr>
                <a:srgbClr val="000000"/>
              </a:buClr>
              <a:buSzPts val="4000"/>
            </a:pPr>
            <a:r>
              <a:rPr lang="es" sz="5333" b="1" kern="0" dirty="0">
                <a:solidFill>
                  <a:srgbClr val="00B050"/>
                </a:solidFill>
                <a:latin typeface="Arial Black"/>
                <a:ea typeface="Arial Black"/>
                <a:cs typeface="Arial Black"/>
                <a:sym typeface="Arial Black"/>
              </a:rPr>
              <a:t>+ 20% </a:t>
            </a:r>
            <a:r>
              <a:rPr lang="es" sz="1867" kern="0" dirty="0">
                <a:solidFill>
                  <a:srgbClr val="3F3F3F"/>
                </a:solidFill>
                <a:latin typeface="Arial"/>
                <a:cs typeface="Arial"/>
                <a:sym typeface="Arial"/>
              </a:rPr>
              <a:t>del área de las Ecoreservas serán </a:t>
            </a:r>
            <a:r>
              <a:rPr lang="es" sz="1867" u="sng" kern="0" dirty="0">
                <a:solidFill>
                  <a:srgbClr val="3F3F3F"/>
                </a:solidFill>
                <a:latin typeface="Arial"/>
                <a:cs typeface="Arial"/>
                <a:sym typeface="Arial"/>
              </a:rPr>
              <a:t>zonas de preservación</a:t>
            </a:r>
            <a:r>
              <a:rPr lang="es" sz="1867" kern="0" dirty="0">
                <a:solidFill>
                  <a:srgbClr val="3F3F3F"/>
                </a:solidFill>
                <a:latin typeface="Arial"/>
                <a:cs typeface="Arial"/>
                <a:sym typeface="Arial"/>
              </a:rPr>
              <a:t> que van a evitar su alteración, degradación o transformación por la actividad humana.</a:t>
            </a:r>
            <a:endParaRPr sz="1867" kern="0" dirty="0">
              <a:solidFill>
                <a:srgbClr val="3F3F3F"/>
              </a:solidFill>
              <a:latin typeface="Arial"/>
              <a:cs typeface="Arial"/>
              <a:sym typeface="Aria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3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0" animBg="1"/>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75;p11">
            <a:extLst>
              <a:ext uri="{FF2B5EF4-FFF2-40B4-BE49-F238E27FC236}">
                <a16:creationId xmlns:a16="http://schemas.microsoft.com/office/drawing/2014/main" id="{3468F282-EC91-163D-5422-0087FFA492E9}"/>
              </a:ext>
            </a:extLst>
          </p:cNvPr>
          <p:cNvPicPr preferRelativeResize="0"/>
          <p:nvPr/>
        </p:nvPicPr>
        <p:blipFill rotWithShape="1">
          <a:blip r:embed="rId2">
            <a:alphaModFix/>
          </a:blip>
          <a:srcRect b="4943"/>
          <a:stretch/>
        </p:blipFill>
        <p:spPr>
          <a:xfrm>
            <a:off x="6271777" y="1124646"/>
            <a:ext cx="5548648" cy="4578421"/>
          </a:xfrm>
          <a:prstGeom prst="rect">
            <a:avLst/>
          </a:prstGeom>
          <a:noFill/>
          <a:ln>
            <a:noFill/>
          </a:ln>
        </p:spPr>
      </p:pic>
      <p:sp>
        <p:nvSpPr>
          <p:cNvPr id="5" name="Google Shape;276;p11">
            <a:extLst>
              <a:ext uri="{FF2B5EF4-FFF2-40B4-BE49-F238E27FC236}">
                <a16:creationId xmlns:a16="http://schemas.microsoft.com/office/drawing/2014/main" id="{6E2AF17C-FEAA-9CDA-97FA-6346E40DD15C}"/>
              </a:ext>
            </a:extLst>
          </p:cNvPr>
          <p:cNvSpPr txBox="1"/>
          <p:nvPr/>
        </p:nvSpPr>
        <p:spPr>
          <a:xfrm>
            <a:off x="6847421" y="1086174"/>
            <a:ext cx="5101883" cy="4339609"/>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0" marR="179999" indent="0" algn="ctr">
              <a:buSzPts val="1800"/>
              <a:buNone/>
              <a:defRPr sz="1800" b="1">
                <a:solidFill>
                  <a:srgbClr val="213558"/>
                </a:solidFill>
                <a:latin typeface="Montserrat"/>
                <a:ea typeface="Montserrat"/>
                <a:cs typeface="Montserrat"/>
              </a:defRPr>
            </a:lvl1pPr>
          </a:lstStyle>
          <a:p>
            <a:pPr marL="0" marR="179999" lvl="0" indent="0" defTabSz="914400" eaLnBrk="1" fontAlgn="auto" latinLnBrk="0" hangingPunct="1">
              <a:lnSpc>
                <a:spcPct val="100000"/>
              </a:lnSpc>
              <a:spcBef>
                <a:spcPts val="0"/>
              </a:spcBef>
              <a:spcAft>
                <a:spcPts val="0"/>
              </a:spcAft>
              <a:buClr>
                <a:srgbClr val="000000"/>
              </a:buClr>
              <a:buSzPts val="1800"/>
              <a:buFont typeface="Arial"/>
              <a:buNone/>
              <a:tabLst/>
              <a:defRPr/>
            </a:pPr>
            <a:r>
              <a:rPr kumimoji="0" lang="es" sz="2700" b="1" i="0" u="none" strike="noStrike" kern="0" cap="none" spc="0" normalizeH="0" baseline="0" noProof="0" dirty="0">
                <a:ln>
                  <a:noFill/>
                </a:ln>
                <a:solidFill>
                  <a:srgbClr val="213558"/>
                </a:solidFill>
                <a:effectLst/>
                <a:uLnTx/>
                <a:uFillTx/>
                <a:latin typeface="Calibri" panose="020F0502020204030204" pitchFamily="34" charset="0"/>
                <a:cs typeface="Calibri" panose="020F0502020204030204" pitchFamily="34" charset="0"/>
                <a:sym typeface="Arial"/>
              </a:rPr>
              <a:t>                      </a:t>
            </a:r>
            <a:r>
              <a:rPr kumimoji="0" lang="es" sz="3200" b="1" i="0" u="none" strike="noStrike" kern="0" cap="none" spc="0" normalizeH="0" baseline="0" noProof="0" dirty="0">
                <a:ln>
                  <a:noFill/>
                </a:ln>
                <a:solidFill>
                  <a:srgbClr val="213558"/>
                </a:solidFill>
                <a:effectLst/>
                <a:uLnTx/>
                <a:uFillTx/>
                <a:latin typeface="Calibri" panose="020F0502020204030204" pitchFamily="34" charset="0"/>
                <a:cs typeface="Calibri" panose="020F0502020204030204" pitchFamily="34" charset="0"/>
                <a:sym typeface="Arial"/>
              </a:rPr>
              <a:t>Componente</a:t>
            </a:r>
            <a:r>
              <a:rPr kumimoji="0" lang="es" sz="3200" b="1" i="0" u="none" strike="noStrike" kern="0" cap="none" spc="0" normalizeH="0" noProof="0" dirty="0">
                <a:ln>
                  <a:noFill/>
                </a:ln>
                <a:solidFill>
                  <a:srgbClr val="213558"/>
                </a:solidFill>
                <a:effectLst/>
                <a:uLnTx/>
                <a:uFillTx/>
                <a:latin typeface="Calibri" panose="020F0502020204030204" pitchFamily="34" charset="0"/>
                <a:cs typeface="Calibri" panose="020F0502020204030204" pitchFamily="34" charset="0"/>
                <a:sym typeface="Arial"/>
              </a:rPr>
              <a:t> </a:t>
            </a:r>
            <a:r>
              <a:rPr kumimoji="0" lang="es" sz="3200" b="1" i="0" u="none" strike="noStrike" kern="0" cap="none" spc="0" normalizeH="0" baseline="0" noProof="0" dirty="0">
                <a:ln>
                  <a:noFill/>
                </a:ln>
                <a:solidFill>
                  <a:srgbClr val="213558"/>
                </a:solidFill>
                <a:effectLst/>
                <a:uLnTx/>
                <a:uFillTx/>
                <a:latin typeface="Calibri" panose="020F0502020204030204" pitchFamily="34" charset="0"/>
                <a:cs typeface="Calibri" panose="020F0502020204030204" pitchFamily="34" charset="0"/>
                <a:sym typeface="Arial"/>
              </a:rPr>
              <a:t>2</a:t>
            </a:r>
            <a:endParaRPr kumimoji="0" sz="2700" b="1" i="0" u="none" strike="noStrike" kern="0" cap="none" spc="0" normalizeH="0" baseline="0" noProof="0" dirty="0">
              <a:ln>
                <a:noFill/>
              </a:ln>
              <a:solidFill>
                <a:srgbClr val="213558"/>
              </a:solidFill>
              <a:effectLst/>
              <a:uLnTx/>
              <a:uFillTx/>
              <a:latin typeface="Calibri" panose="020F0502020204030204" pitchFamily="34" charset="0"/>
              <a:cs typeface="Calibri" panose="020F0502020204030204" pitchFamily="34" charset="0"/>
              <a:sym typeface="Arial"/>
            </a:endParaRPr>
          </a:p>
          <a:p>
            <a:pPr marL="0" marR="179999" lvl="0" indent="0" defTabSz="914400" eaLnBrk="1" fontAlgn="auto" latinLnBrk="0" hangingPunct="1">
              <a:lnSpc>
                <a:spcPct val="100000"/>
              </a:lnSpc>
              <a:spcBef>
                <a:spcPts val="0"/>
              </a:spcBef>
              <a:spcAft>
                <a:spcPts val="0"/>
              </a:spcAft>
              <a:buClr>
                <a:srgbClr val="000000"/>
              </a:buClr>
              <a:buSzPts val="1800"/>
              <a:buFont typeface="Arial"/>
              <a:buNone/>
              <a:tabLst/>
              <a:defRPr/>
            </a:pPr>
            <a:endParaRPr kumimoji="0" lang="es" sz="2000" b="0" i="0" u="none" strike="noStrike" kern="0" cap="none" spc="0" normalizeH="0" baseline="0" noProof="0" dirty="0">
              <a:ln>
                <a:noFill/>
              </a:ln>
              <a:solidFill>
                <a:srgbClr val="213558"/>
              </a:solidFill>
              <a:effectLst/>
              <a:uLnTx/>
              <a:uFillTx/>
              <a:latin typeface="Calibri" panose="020F0502020204030204" pitchFamily="34" charset="0"/>
              <a:cs typeface="Calibri" panose="020F0502020204030204" pitchFamily="34" charset="0"/>
              <a:sym typeface="Montserrat Light"/>
            </a:endParaRPr>
          </a:p>
          <a:p>
            <a:pPr lvl="0">
              <a:buClr>
                <a:srgbClr val="000000"/>
              </a:buClr>
            </a:pPr>
            <a:r>
              <a:rPr lang="es-MX" sz="3200" b="0" dirty="0">
                <a:latin typeface="Calibri" panose="020F0502020204030204" pitchFamily="34" charset="0"/>
                <a:cs typeface="Calibri" panose="020F0502020204030204" pitchFamily="34" charset="0"/>
                <a:sym typeface="Montserrat"/>
              </a:rPr>
              <a:t>Caracterizar la biodiversidad y servicios ecosistémicos para las </a:t>
            </a:r>
            <a:r>
              <a:rPr lang="es-MX" sz="3200" b="0" dirty="0" err="1">
                <a:latin typeface="Calibri" panose="020F0502020204030204" pitchFamily="34" charset="0"/>
                <a:cs typeface="Calibri" panose="020F0502020204030204" pitchFamily="34" charset="0"/>
                <a:sym typeface="Montserrat"/>
              </a:rPr>
              <a:t>Ecoreservas</a:t>
            </a:r>
            <a:r>
              <a:rPr lang="es-MX" sz="3200" b="0" dirty="0">
                <a:latin typeface="Calibri" panose="020F0502020204030204" pitchFamily="34" charset="0"/>
                <a:cs typeface="Calibri" panose="020F0502020204030204" pitchFamily="34" charset="0"/>
                <a:sym typeface="Montserrat"/>
              </a:rPr>
              <a:t> seleccionadas y generación de líneas base y  catálogos de imágenes y sonidos asociados</a:t>
            </a:r>
          </a:p>
        </p:txBody>
      </p:sp>
      <p:sp>
        <p:nvSpPr>
          <p:cNvPr id="6" name="Google Shape;277;p11">
            <a:extLst>
              <a:ext uri="{FF2B5EF4-FFF2-40B4-BE49-F238E27FC236}">
                <a16:creationId xmlns:a16="http://schemas.microsoft.com/office/drawing/2014/main" id="{9311F517-6322-E049-4DBA-8405E995DA1A}"/>
              </a:ext>
            </a:extLst>
          </p:cNvPr>
          <p:cNvSpPr/>
          <p:nvPr/>
        </p:nvSpPr>
        <p:spPr>
          <a:xfrm>
            <a:off x="4410224" y="2701633"/>
            <a:ext cx="444601" cy="429890"/>
          </a:xfrm>
          <a:prstGeom prst="rect">
            <a:avLst/>
          </a:prstGeom>
          <a:noFill/>
          <a:ln>
            <a:noFill/>
          </a:ln>
        </p:spPr>
        <p:txBody>
          <a:bodyPr spcFirstLastPara="1" wrap="square" lIns="91425" tIns="45700" rIns="91425" bIns="45700" anchor="t" anchorCtr="0">
            <a:noAutofit/>
          </a:bodyPr>
          <a:lstStyle/>
          <a:p>
            <a:pPr>
              <a:buClr>
                <a:srgbClr val="000000"/>
              </a:buClr>
              <a:buFont typeface="Arial"/>
              <a:buNone/>
            </a:pPr>
            <a:endParaRPr sz="1400" kern="0">
              <a:solidFill>
                <a:srgbClr val="000000"/>
              </a:solidFill>
              <a:latin typeface="Arial"/>
              <a:ea typeface="Arial"/>
              <a:cs typeface="Arial"/>
              <a:sym typeface="Arial"/>
            </a:endParaRPr>
          </a:p>
        </p:txBody>
      </p:sp>
      <p:grpSp>
        <p:nvGrpSpPr>
          <p:cNvPr id="10" name="Grupo 9">
            <a:extLst>
              <a:ext uri="{FF2B5EF4-FFF2-40B4-BE49-F238E27FC236}">
                <a16:creationId xmlns:a16="http://schemas.microsoft.com/office/drawing/2014/main" id="{78AB1B27-A78C-FA8F-0286-480CDF7E4F46}"/>
              </a:ext>
            </a:extLst>
          </p:cNvPr>
          <p:cNvGrpSpPr/>
          <p:nvPr/>
        </p:nvGrpSpPr>
        <p:grpSpPr>
          <a:xfrm>
            <a:off x="181044" y="1515534"/>
            <a:ext cx="5802911" cy="4187533"/>
            <a:chOff x="181044" y="1515534"/>
            <a:chExt cx="5802911" cy="4187533"/>
          </a:xfrm>
        </p:grpSpPr>
        <p:sp>
          <p:nvSpPr>
            <p:cNvPr id="8" name="Google Shape;311;g1a708d67326_3_820">
              <a:extLst>
                <a:ext uri="{FF2B5EF4-FFF2-40B4-BE49-F238E27FC236}">
                  <a16:creationId xmlns:a16="http://schemas.microsoft.com/office/drawing/2014/main" id="{2ABBA1CB-32AA-CB4F-681B-9E53BCAE494B}"/>
                </a:ext>
              </a:extLst>
            </p:cNvPr>
            <p:cNvSpPr txBox="1"/>
            <p:nvPr/>
          </p:nvSpPr>
          <p:spPr>
            <a:xfrm>
              <a:off x="181044" y="5303012"/>
              <a:ext cx="4744400" cy="400055"/>
            </a:xfrm>
            <a:prstGeom prst="rect">
              <a:avLst/>
            </a:prstGeom>
            <a:noFill/>
            <a:ln>
              <a:noFill/>
            </a:ln>
          </p:spPr>
          <p:txBody>
            <a:bodyPr spcFirstLastPara="1" wrap="square" lIns="121900" tIns="60933" rIns="121900" bIns="60933" anchor="t" anchorCtr="0">
              <a:spAutoFit/>
            </a:bodyPr>
            <a:lstStyle/>
            <a:p>
              <a:pPr defTabSz="1219170">
                <a:buClr>
                  <a:srgbClr val="000000"/>
                </a:buClr>
                <a:buSzPts val="900"/>
              </a:pPr>
              <a:r>
                <a:rPr lang="es" sz="900" kern="0" dirty="0">
                  <a:latin typeface="Arial"/>
                  <a:ea typeface="Arial"/>
                  <a:cs typeface="Arial"/>
                  <a:sym typeface="Arial"/>
                </a:rPr>
                <a:t>Ecoreserva </a:t>
              </a:r>
              <a:r>
                <a:rPr lang="es-CO" sz="900" kern="0" dirty="0">
                  <a:latin typeface="Arial"/>
                  <a:ea typeface="Arial"/>
                  <a:cs typeface="Arial"/>
                  <a:sym typeface="Arial"/>
                </a:rPr>
                <a:t>Apiay - Meta</a:t>
              </a:r>
              <a:endParaRPr sz="900" kern="0" dirty="0">
                <a:latin typeface="Arial"/>
                <a:ea typeface="Arial"/>
                <a:cs typeface="Arial"/>
                <a:sym typeface="Arial"/>
              </a:endParaRPr>
            </a:p>
            <a:p>
              <a:pPr defTabSz="1219170">
                <a:buClr>
                  <a:srgbClr val="000000"/>
                </a:buClr>
                <a:buSzPts val="900"/>
              </a:pPr>
              <a:r>
                <a:rPr lang="es" sz="900" kern="0" dirty="0">
                  <a:latin typeface="Arial"/>
                  <a:ea typeface="Arial"/>
                  <a:cs typeface="Arial"/>
                  <a:sym typeface="Arial"/>
                </a:rPr>
                <a:t>Foto: John Bernal / I. Humboldt</a:t>
              </a:r>
              <a:endParaRPr sz="900" kern="0" dirty="0">
                <a:latin typeface="Arial"/>
                <a:ea typeface="Arial"/>
                <a:cs typeface="Arial"/>
                <a:sym typeface="Arial"/>
              </a:endParaRPr>
            </a:p>
          </p:txBody>
        </p:sp>
        <p:pic>
          <p:nvPicPr>
            <p:cNvPr id="9" name="Imagen 8">
              <a:extLst>
                <a:ext uri="{FF2B5EF4-FFF2-40B4-BE49-F238E27FC236}">
                  <a16:creationId xmlns:a16="http://schemas.microsoft.com/office/drawing/2014/main" id="{69E0963F-417C-8D02-E48B-675A04053A10}"/>
                </a:ext>
              </a:extLst>
            </p:cNvPr>
            <p:cNvPicPr>
              <a:picLocks noChangeAspect="1"/>
            </p:cNvPicPr>
            <p:nvPr/>
          </p:nvPicPr>
          <p:blipFill rotWithShape="1">
            <a:blip r:embed="rId3"/>
            <a:srcRect r="26682" b="13558"/>
            <a:stretch/>
          </p:blipFill>
          <p:spPr>
            <a:xfrm>
              <a:off x="264421" y="1515534"/>
              <a:ext cx="5719534" cy="3787478"/>
            </a:xfrm>
            <a:prstGeom prst="rect">
              <a:avLst/>
            </a:prstGeom>
          </p:spPr>
        </p:pic>
      </p:grpSp>
    </p:spTree>
    <p:extLst>
      <p:ext uri="{BB962C8B-B14F-4D97-AF65-F5344CB8AC3E}">
        <p14:creationId xmlns:p14="http://schemas.microsoft.com/office/powerpoint/2010/main" val="58816737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par>
                          <p:cTn id="8" fill="hold">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34;g1aa5fef1fbc_1_3">
            <a:extLst>
              <a:ext uri="{FF2B5EF4-FFF2-40B4-BE49-F238E27FC236}">
                <a16:creationId xmlns:a16="http://schemas.microsoft.com/office/drawing/2014/main" id="{6D2C9083-429F-310C-A6FE-A0FF4ECEED33}"/>
              </a:ext>
            </a:extLst>
          </p:cNvPr>
          <p:cNvPicPr preferRelativeResize="0"/>
          <p:nvPr/>
        </p:nvPicPr>
        <p:blipFill>
          <a:blip r:embed="rId2">
            <a:alphaModFix/>
          </a:blip>
          <a:stretch>
            <a:fillRect/>
          </a:stretch>
        </p:blipFill>
        <p:spPr>
          <a:xfrm>
            <a:off x="918934" y="1665045"/>
            <a:ext cx="2336067" cy="3898933"/>
          </a:xfrm>
          <a:prstGeom prst="rect">
            <a:avLst/>
          </a:prstGeom>
          <a:noFill/>
          <a:ln>
            <a:noFill/>
          </a:ln>
        </p:spPr>
      </p:pic>
      <p:grpSp>
        <p:nvGrpSpPr>
          <p:cNvPr id="2" name="Grupo 1">
            <a:extLst>
              <a:ext uri="{FF2B5EF4-FFF2-40B4-BE49-F238E27FC236}">
                <a16:creationId xmlns:a16="http://schemas.microsoft.com/office/drawing/2014/main" id="{58E42E2C-5FAB-4597-0447-0A58453B985C}"/>
              </a:ext>
            </a:extLst>
          </p:cNvPr>
          <p:cNvGrpSpPr/>
          <p:nvPr/>
        </p:nvGrpSpPr>
        <p:grpSpPr>
          <a:xfrm>
            <a:off x="4045334" y="819782"/>
            <a:ext cx="6861166" cy="5611703"/>
            <a:chOff x="4045334" y="819782"/>
            <a:chExt cx="6861166" cy="5611703"/>
          </a:xfrm>
        </p:grpSpPr>
        <p:pic>
          <p:nvPicPr>
            <p:cNvPr id="5" name="Google Shape;335;g1aa5fef1fbc_1_3">
              <a:extLst>
                <a:ext uri="{FF2B5EF4-FFF2-40B4-BE49-F238E27FC236}">
                  <a16:creationId xmlns:a16="http://schemas.microsoft.com/office/drawing/2014/main" id="{C8A86595-620D-0161-5A43-B876F800E8CD}"/>
                </a:ext>
              </a:extLst>
            </p:cNvPr>
            <p:cNvPicPr preferRelativeResize="0"/>
            <p:nvPr/>
          </p:nvPicPr>
          <p:blipFill rotWithShape="1">
            <a:blip r:embed="rId3">
              <a:alphaModFix/>
            </a:blip>
            <a:srcRect/>
            <a:stretch/>
          </p:blipFill>
          <p:spPr>
            <a:xfrm>
              <a:off x="4045334" y="819782"/>
              <a:ext cx="6740632" cy="5218435"/>
            </a:xfrm>
            <a:prstGeom prst="rect">
              <a:avLst/>
            </a:prstGeom>
            <a:noFill/>
            <a:ln>
              <a:noFill/>
            </a:ln>
          </p:spPr>
        </p:pic>
        <p:sp>
          <p:nvSpPr>
            <p:cNvPr id="6" name="Google Shape;336;g1aa5fef1fbc_1_3">
              <a:extLst>
                <a:ext uri="{FF2B5EF4-FFF2-40B4-BE49-F238E27FC236}">
                  <a16:creationId xmlns:a16="http://schemas.microsoft.com/office/drawing/2014/main" id="{BE8630A0-28C2-B07D-23F2-41BFD46E9CD5}"/>
                </a:ext>
              </a:extLst>
            </p:cNvPr>
            <p:cNvSpPr txBox="1"/>
            <p:nvPr/>
          </p:nvSpPr>
          <p:spPr>
            <a:xfrm>
              <a:off x="4952100" y="1466013"/>
              <a:ext cx="5954400" cy="4965472"/>
            </a:xfrm>
            <a:prstGeom prst="rect">
              <a:avLst/>
            </a:prstGeom>
            <a:noFill/>
            <a:ln>
              <a:noFill/>
            </a:ln>
          </p:spPr>
          <p:txBody>
            <a:bodyPr spcFirstLastPara="1" wrap="square" lIns="121900" tIns="60933" rIns="121900" bIns="60933" anchor="ctr" anchorCtr="0">
              <a:spAutoFit/>
            </a:bodyPr>
            <a:lstStyle/>
            <a:p>
              <a:pPr marR="239993" algn="ctr">
                <a:buClr>
                  <a:srgbClr val="000000"/>
                </a:buClr>
                <a:buSzPts val="1800"/>
              </a:pPr>
              <a:r>
                <a:rPr lang="es" sz="2667" b="1" dirty="0">
                  <a:solidFill>
                    <a:srgbClr val="213558"/>
                  </a:solidFill>
                  <a:latin typeface="Montserrat"/>
                  <a:ea typeface="Montserrat"/>
                  <a:cs typeface="Montserrat"/>
                  <a:sym typeface="Montserrat"/>
                </a:rPr>
                <a:t>Caracterización de diversidad</a:t>
              </a:r>
              <a:endParaRPr sz="2667" b="1" dirty="0">
                <a:solidFill>
                  <a:srgbClr val="213558"/>
                </a:solidFill>
                <a:latin typeface="Montserrat"/>
                <a:ea typeface="Montserrat"/>
                <a:cs typeface="Montserrat"/>
                <a:sym typeface="Montserrat"/>
              </a:endParaRPr>
            </a:p>
            <a:p>
              <a:pPr marR="239993">
                <a:buClr>
                  <a:srgbClr val="000000"/>
                </a:buClr>
                <a:buSzPts val="1800"/>
              </a:pPr>
              <a:endParaRPr sz="2400" b="1" dirty="0">
                <a:solidFill>
                  <a:srgbClr val="213558"/>
                </a:solidFill>
                <a:latin typeface="Montserrat"/>
                <a:ea typeface="Montserrat"/>
                <a:cs typeface="Montserrat"/>
                <a:sym typeface="Montserrat"/>
              </a:endParaRPr>
            </a:p>
            <a:p>
              <a:pPr marR="239993" algn="just">
                <a:buClr>
                  <a:srgbClr val="000000"/>
                </a:buClr>
                <a:buSzPts val="1800"/>
              </a:pPr>
              <a:r>
                <a:rPr lang="es" sz="2000" dirty="0">
                  <a:solidFill>
                    <a:srgbClr val="213558"/>
                  </a:solidFill>
                  <a:latin typeface="Montserrat"/>
                  <a:ea typeface="Montserrat"/>
                  <a:cs typeface="Montserrat"/>
                  <a:sym typeface="Montserrat"/>
                </a:rPr>
                <a:t>Listados de especies potenciales y presentes</a:t>
              </a:r>
              <a:endParaRPr sz="2000" dirty="0">
                <a:solidFill>
                  <a:srgbClr val="213558"/>
                </a:solidFill>
                <a:latin typeface="Montserrat"/>
                <a:ea typeface="Montserrat"/>
                <a:cs typeface="Montserrat"/>
                <a:sym typeface="Montserrat"/>
              </a:endParaRPr>
            </a:p>
            <a:p>
              <a:pPr marR="239993" algn="just">
                <a:buClr>
                  <a:srgbClr val="000000"/>
                </a:buClr>
                <a:buSzPts val="1800"/>
              </a:pPr>
              <a:endParaRPr sz="2000" dirty="0">
                <a:solidFill>
                  <a:srgbClr val="213558"/>
                </a:solidFill>
                <a:latin typeface="Montserrat"/>
                <a:ea typeface="Montserrat"/>
                <a:cs typeface="Montserrat"/>
                <a:sym typeface="Montserrat"/>
              </a:endParaRPr>
            </a:p>
            <a:p>
              <a:pPr marR="239993" algn="just">
                <a:buClr>
                  <a:srgbClr val="000000"/>
                </a:buClr>
                <a:buSzPts val="1800"/>
              </a:pPr>
              <a:r>
                <a:rPr lang="es" sz="2000" dirty="0">
                  <a:solidFill>
                    <a:srgbClr val="213558"/>
                  </a:solidFill>
                  <a:latin typeface="Montserrat"/>
                  <a:ea typeface="Montserrat"/>
                  <a:cs typeface="Montserrat"/>
                  <a:sym typeface="Montserrat"/>
                </a:rPr>
                <a:t>Contrastar especies en muestreos con base en registros potenciales (GBIF y literatura)</a:t>
              </a:r>
              <a:endParaRPr sz="2000" dirty="0">
                <a:solidFill>
                  <a:srgbClr val="213558"/>
                </a:solidFill>
                <a:latin typeface="Montserrat"/>
                <a:ea typeface="Montserrat"/>
                <a:cs typeface="Montserrat"/>
                <a:sym typeface="Montserrat"/>
              </a:endParaRPr>
            </a:p>
            <a:p>
              <a:pPr marR="239993" algn="just">
                <a:buClr>
                  <a:srgbClr val="000000"/>
                </a:buClr>
                <a:buSzPts val="1800"/>
              </a:pPr>
              <a:endParaRPr sz="2000" dirty="0">
                <a:solidFill>
                  <a:srgbClr val="213558"/>
                </a:solidFill>
                <a:latin typeface="Montserrat"/>
                <a:ea typeface="Montserrat"/>
                <a:cs typeface="Montserrat"/>
                <a:sym typeface="Montserrat"/>
              </a:endParaRPr>
            </a:p>
            <a:p>
              <a:pPr marR="239993" algn="just">
                <a:buClr>
                  <a:srgbClr val="000000"/>
                </a:buClr>
                <a:buSzPts val="1800"/>
              </a:pPr>
              <a:r>
                <a:rPr lang="es" sz="2000" dirty="0">
                  <a:solidFill>
                    <a:srgbClr val="213558"/>
                  </a:solidFill>
                  <a:latin typeface="Montserrat"/>
                  <a:ea typeface="Montserrat"/>
                  <a:cs typeface="Montserrat"/>
                  <a:sym typeface="Montserrat"/>
                </a:rPr>
                <a:t>Determinar especies amenazadas (potenciales y registradas)</a:t>
              </a:r>
              <a:endParaRPr sz="2000" dirty="0">
                <a:solidFill>
                  <a:srgbClr val="213558"/>
                </a:solidFill>
                <a:latin typeface="Montserrat"/>
                <a:ea typeface="Montserrat"/>
                <a:cs typeface="Montserrat"/>
                <a:sym typeface="Montserrat"/>
              </a:endParaRPr>
            </a:p>
            <a:p>
              <a:pPr marR="239993" algn="just">
                <a:buClr>
                  <a:srgbClr val="000000"/>
                </a:buClr>
                <a:buSzPts val="1800"/>
              </a:pPr>
              <a:endParaRPr sz="2000" dirty="0">
                <a:solidFill>
                  <a:srgbClr val="213558"/>
                </a:solidFill>
                <a:latin typeface="Montserrat"/>
                <a:ea typeface="Montserrat"/>
                <a:cs typeface="Montserrat"/>
                <a:sym typeface="Montserrat"/>
              </a:endParaRPr>
            </a:p>
            <a:p>
              <a:pPr marR="239993" algn="just">
                <a:buClr>
                  <a:srgbClr val="000000"/>
                </a:buClr>
                <a:buSzPts val="1800"/>
              </a:pPr>
              <a:r>
                <a:rPr lang="es" sz="2000" dirty="0">
                  <a:solidFill>
                    <a:srgbClr val="213558"/>
                  </a:solidFill>
                  <a:latin typeface="Montserrat"/>
                  <a:ea typeface="Montserrat"/>
                  <a:cs typeface="Montserrat"/>
                  <a:sym typeface="Montserrat"/>
                </a:rPr>
                <a:t>Identificar especies de interés para la Conservación</a:t>
              </a:r>
              <a:endParaRPr sz="2000" dirty="0">
                <a:solidFill>
                  <a:srgbClr val="213558"/>
                </a:solidFill>
                <a:latin typeface="Montserrat"/>
                <a:ea typeface="Montserrat"/>
                <a:cs typeface="Montserrat"/>
                <a:sym typeface="Montserrat"/>
              </a:endParaRPr>
            </a:p>
            <a:p>
              <a:pPr marR="239993" algn="ctr">
                <a:buClr>
                  <a:srgbClr val="000000"/>
                </a:buClr>
                <a:buSzPts val="1800"/>
              </a:pPr>
              <a:endParaRPr sz="2400" dirty="0">
                <a:solidFill>
                  <a:srgbClr val="213558"/>
                </a:solidFill>
                <a:latin typeface="Montserrat"/>
                <a:ea typeface="Montserrat"/>
                <a:cs typeface="Montserrat"/>
                <a:sym typeface="Montserrat"/>
              </a:endParaRPr>
            </a:p>
          </p:txBody>
        </p:sp>
      </p:grpSp>
    </p:spTree>
    <p:extLst>
      <p:ext uri="{BB962C8B-B14F-4D97-AF65-F5344CB8AC3E}">
        <p14:creationId xmlns:p14="http://schemas.microsoft.com/office/powerpoint/2010/main" val="36481442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750"/>
                            </p:stCondLst>
                            <p:childTnLst>
                              <p:par>
                                <p:cTn id="9" presetID="14" presetClass="entr" presetSubtype="10"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41;g1aa5fef1fbc_1_15">
            <a:extLst>
              <a:ext uri="{FF2B5EF4-FFF2-40B4-BE49-F238E27FC236}">
                <a16:creationId xmlns:a16="http://schemas.microsoft.com/office/drawing/2014/main" id="{84102208-A752-390F-BDC0-ACC010689708}"/>
              </a:ext>
            </a:extLst>
          </p:cNvPr>
          <p:cNvPicPr preferRelativeResize="0"/>
          <p:nvPr/>
        </p:nvPicPr>
        <p:blipFill rotWithShape="1">
          <a:blip r:embed="rId2">
            <a:alphaModFix/>
          </a:blip>
          <a:srcRect b="71462"/>
          <a:stretch/>
        </p:blipFill>
        <p:spPr>
          <a:xfrm>
            <a:off x="1078301" y="1736367"/>
            <a:ext cx="2336067" cy="1112667"/>
          </a:xfrm>
          <a:prstGeom prst="rect">
            <a:avLst/>
          </a:prstGeom>
          <a:noFill/>
          <a:ln>
            <a:noFill/>
          </a:ln>
        </p:spPr>
      </p:pic>
      <p:sp>
        <p:nvSpPr>
          <p:cNvPr id="5" name="Google Shape;342;g1aa5fef1fbc_1_15">
            <a:extLst>
              <a:ext uri="{FF2B5EF4-FFF2-40B4-BE49-F238E27FC236}">
                <a16:creationId xmlns:a16="http://schemas.microsoft.com/office/drawing/2014/main" id="{A42CA8BF-B32D-D6CB-9DCA-05D6FAF53D70}"/>
              </a:ext>
            </a:extLst>
          </p:cNvPr>
          <p:cNvSpPr txBox="1"/>
          <p:nvPr/>
        </p:nvSpPr>
        <p:spPr>
          <a:xfrm>
            <a:off x="871062" y="3969034"/>
            <a:ext cx="5357200" cy="369277"/>
          </a:xfrm>
          <a:prstGeom prst="rect">
            <a:avLst/>
          </a:prstGeom>
          <a:noFill/>
          <a:ln>
            <a:noFill/>
          </a:ln>
        </p:spPr>
        <p:txBody>
          <a:bodyPr spcFirstLastPara="1" wrap="square" lIns="121900" tIns="60933" rIns="121900" bIns="60933" anchor="ctr" anchorCtr="0">
            <a:spAutoFit/>
          </a:bodyPr>
          <a:lstStyle/>
          <a:p>
            <a:pPr marR="239993" algn="ctr">
              <a:buClr>
                <a:srgbClr val="000000"/>
              </a:buClr>
              <a:buSzPts val="1800"/>
            </a:pPr>
            <a:r>
              <a:rPr lang="es" sz="1600" dirty="0">
                <a:solidFill>
                  <a:srgbClr val="213558"/>
                </a:solidFill>
                <a:latin typeface="Montserrat"/>
                <a:ea typeface="Montserrat"/>
                <a:cs typeface="Montserrat"/>
                <a:sym typeface="Montserrat"/>
              </a:rPr>
              <a:t>Selección especies potenciales área de interés</a:t>
            </a:r>
            <a:endParaRPr sz="2267" dirty="0">
              <a:solidFill>
                <a:srgbClr val="213558"/>
              </a:solidFill>
              <a:latin typeface="Montserrat"/>
              <a:ea typeface="Montserrat"/>
              <a:cs typeface="Montserrat"/>
              <a:sym typeface="Montserrat"/>
            </a:endParaRPr>
          </a:p>
        </p:txBody>
      </p:sp>
      <p:sp>
        <p:nvSpPr>
          <p:cNvPr id="6" name="Google Shape;343;g1aa5fef1fbc_1_15">
            <a:extLst>
              <a:ext uri="{FF2B5EF4-FFF2-40B4-BE49-F238E27FC236}">
                <a16:creationId xmlns:a16="http://schemas.microsoft.com/office/drawing/2014/main" id="{B47F52B2-0D4C-6D31-D060-20A6D50A07CD}"/>
              </a:ext>
            </a:extLst>
          </p:cNvPr>
          <p:cNvSpPr txBox="1"/>
          <p:nvPr/>
        </p:nvSpPr>
        <p:spPr>
          <a:xfrm>
            <a:off x="987147" y="5084852"/>
            <a:ext cx="5070000" cy="615499"/>
          </a:xfrm>
          <a:prstGeom prst="rect">
            <a:avLst/>
          </a:prstGeom>
          <a:noFill/>
          <a:ln>
            <a:noFill/>
          </a:ln>
        </p:spPr>
        <p:txBody>
          <a:bodyPr spcFirstLastPara="1" wrap="square" lIns="121900" tIns="60933" rIns="121900" bIns="60933" anchor="ctr" anchorCtr="0">
            <a:spAutoFit/>
          </a:bodyPr>
          <a:lstStyle/>
          <a:p>
            <a:pPr marR="239993" algn="ctr">
              <a:buClr>
                <a:srgbClr val="000000"/>
              </a:buClr>
              <a:buSzPts val="1800"/>
            </a:pPr>
            <a:r>
              <a:rPr lang="es" sz="1600" dirty="0">
                <a:solidFill>
                  <a:srgbClr val="213558"/>
                </a:solidFill>
                <a:latin typeface="Montserrat"/>
                <a:ea typeface="Montserrat"/>
                <a:cs typeface="Montserrat"/>
                <a:sym typeface="Montserrat"/>
              </a:rPr>
              <a:t>Dos listados revisados de especies potenciales (amenazadas)</a:t>
            </a:r>
            <a:endParaRPr sz="2267" dirty="0">
              <a:solidFill>
                <a:srgbClr val="213558"/>
              </a:solidFill>
              <a:latin typeface="Montserrat"/>
              <a:ea typeface="Montserrat"/>
              <a:cs typeface="Montserrat"/>
              <a:sym typeface="Montserrat"/>
            </a:endParaRPr>
          </a:p>
        </p:txBody>
      </p:sp>
      <p:sp>
        <p:nvSpPr>
          <p:cNvPr id="7" name="Google Shape;344;g1aa5fef1fbc_1_15">
            <a:extLst>
              <a:ext uri="{FF2B5EF4-FFF2-40B4-BE49-F238E27FC236}">
                <a16:creationId xmlns:a16="http://schemas.microsoft.com/office/drawing/2014/main" id="{79828454-D48E-925D-CDDF-3CAD2292724F}"/>
              </a:ext>
            </a:extLst>
          </p:cNvPr>
          <p:cNvSpPr/>
          <p:nvPr/>
        </p:nvSpPr>
        <p:spPr>
          <a:xfrm>
            <a:off x="3397134" y="3439227"/>
            <a:ext cx="338400" cy="414800"/>
          </a:xfrm>
          <a:prstGeom prst="downArrow">
            <a:avLst>
              <a:gd name="adj1" fmla="val 50000"/>
              <a:gd name="adj2" fmla="val 50000"/>
            </a:avLst>
          </a:prstGeom>
          <a:solidFill>
            <a:srgbClr val="0F354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 name="Google Shape;345;g1aa5fef1fbc_1_15">
            <a:extLst>
              <a:ext uri="{FF2B5EF4-FFF2-40B4-BE49-F238E27FC236}">
                <a16:creationId xmlns:a16="http://schemas.microsoft.com/office/drawing/2014/main" id="{49A0BDC7-938A-65C0-3D81-8AFE40DF8AEB}"/>
              </a:ext>
            </a:extLst>
          </p:cNvPr>
          <p:cNvSpPr/>
          <p:nvPr/>
        </p:nvSpPr>
        <p:spPr>
          <a:xfrm>
            <a:off x="3362034" y="4523654"/>
            <a:ext cx="338400" cy="414800"/>
          </a:xfrm>
          <a:prstGeom prst="downArrow">
            <a:avLst>
              <a:gd name="adj1" fmla="val 50000"/>
              <a:gd name="adj2" fmla="val 50000"/>
            </a:avLst>
          </a:prstGeom>
          <a:solidFill>
            <a:srgbClr val="0F354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9" name="Google Shape;346;g1aa5fef1fbc_1_15">
            <a:extLst>
              <a:ext uri="{FF2B5EF4-FFF2-40B4-BE49-F238E27FC236}">
                <a16:creationId xmlns:a16="http://schemas.microsoft.com/office/drawing/2014/main" id="{B698B40B-0490-F7A9-72A5-0AFA560A412C}"/>
              </a:ext>
            </a:extLst>
          </p:cNvPr>
          <p:cNvPicPr preferRelativeResize="0"/>
          <p:nvPr/>
        </p:nvPicPr>
        <p:blipFill rotWithShape="1">
          <a:blip r:embed="rId2">
            <a:alphaModFix/>
          </a:blip>
          <a:srcRect t="33714" b="37747"/>
          <a:stretch/>
        </p:blipFill>
        <p:spPr>
          <a:xfrm>
            <a:off x="3837534" y="1809838"/>
            <a:ext cx="2336067" cy="1112667"/>
          </a:xfrm>
          <a:prstGeom prst="rect">
            <a:avLst/>
          </a:prstGeom>
          <a:noFill/>
          <a:ln>
            <a:noFill/>
          </a:ln>
        </p:spPr>
      </p:pic>
      <p:pic>
        <p:nvPicPr>
          <p:cNvPr id="10" name="Google Shape;347;g1aa5fef1fbc_1_15">
            <a:extLst>
              <a:ext uri="{FF2B5EF4-FFF2-40B4-BE49-F238E27FC236}">
                <a16:creationId xmlns:a16="http://schemas.microsoft.com/office/drawing/2014/main" id="{4CF55249-B97B-518F-7D70-C2618611BCC3}"/>
              </a:ext>
            </a:extLst>
          </p:cNvPr>
          <p:cNvPicPr preferRelativeResize="0"/>
          <p:nvPr/>
        </p:nvPicPr>
        <p:blipFill rotWithShape="1">
          <a:blip r:embed="rId2">
            <a:alphaModFix/>
          </a:blip>
          <a:srcRect t="62326" b="6904"/>
          <a:stretch/>
        </p:blipFill>
        <p:spPr>
          <a:xfrm>
            <a:off x="7775301" y="1301837"/>
            <a:ext cx="2336067" cy="1199667"/>
          </a:xfrm>
          <a:prstGeom prst="rect">
            <a:avLst/>
          </a:prstGeom>
          <a:noFill/>
          <a:ln>
            <a:noFill/>
          </a:ln>
        </p:spPr>
      </p:pic>
      <p:sp>
        <p:nvSpPr>
          <p:cNvPr id="11" name="Google Shape;348;g1aa5fef1fbc_1_15">
            <a:extLst>
              <a:ext uri="{FF2B5EF4-FFF2-40B4-BE49-F238E27FC236}">
                <a16:creationId xmlns:a16="http://schemas.microsoft.com/office/drawing/2014/main" id="{22D4706D-EFEC-26A8-230C-0DB8C05FE3CF}"/>
              </a:ext>
            </a:extLst>
          </p:cNvPr>
          <p:cNvSpPr txBox="1"/>
          <p:nvPr/>
        </p:nvSpPr>
        <p:spPr>
          <a:xfrm>
            <a:off x="7245417" y="3138268"/>
            <a:ext cx="3518800" cy="369277"/>
          </a:xfrm>
          <a:prstGeom prst="rect">
            <a:avLst/>
          </a:prstGeom>
          <a:noFill/>
          <a:ln>
            <a:noFill/>
          </a:ln>
        </p:spPr>
        <p:txBody>
          <a:bodyPr spcFirstLastPara="1" wrap="square" lIns="121900" tIns="60933" rIns="121900" bIns="60933" anchor="ctr" anchorCtr="0">
            <a:spAutoFit/>
          </a:bodyPr>
          <a:lstStyle/>
          <a:p>
            <a:pPr marR="239993" algn="ctr">
              <a:buClr>
                <a:srgbClr val="000000"/>
              </a:buClr>
              <a:buSzPts val="1800"/>
            </a:pPr>
            <a:r>
              <a:rPr lang="es" sz="1600" dirty="0">
                <a:solidFill>
                  <a:srgbClr val="213558"/>
                </a:solidFill>
                <a:latin typeface="Montserrat"/>
                <a:ea typeface="Montserrat"/>
                <a:cs typeface="Montserrat"/>
                <a:sym typeface="Montserrat"/>
              </a:rPr>
              <a:t>Selección sitios de muestreo</a:t>
            </a:r>
            <a:endParaRPr sz="2267" dirty="0">
              <a:solidFill>
                <a:srgbClr val="213558"/>
              </a:solidFill>
              <a:latin typeface="Montserrat"/>
              <a:ea typeface="Montserrat"/>
              <a:cs typeface="Montserrat"/>
              <a:sym typeface="Montserrat"/>
            </a:endParaRPr>
          </a:p>
        </p:txBody>
      </p:sp>
      <p:sp>
        <p:nvSpPr>
          <p:cNvPr id="12" name="Google Shape;349;g1aa5fef1fbc_1_15">
            <a:extLst>
              <a:ext uri="{FF2B5EF4-FFF2-40B4-BE49-F238E27FC236}">
                <a16:creationId xmlns:a16="http://schemas.microsoft.com/office/drawing/2014/main" id="{EC3AFD5B-DD42-E3C2-4E4F-D2899EED2297}"/>
              </a:ext>
            </a:extLst>
          </p:cNvPr>
          <p:cNvSpPr txBox="1"/>
          <p:nvPr/>
        </p:nvSpPr>
        <p:spPr>
          <a:xfrm>
            <a:off x="7045852" y="3965600"/>
            <a:ext cx="3956800" cy="369277"/>
          </a:xfrm>
          <a:prstGeom prst="rect">
            <a:avLst/>
          </a:prstGeom>
          <a:noFill/>
          <a:ln>
            <a:noFill/>
          </a:ln>
        </p:spPr>
        <p:txBody>
          <a:bodyPr spcFirstLastPara="1" wrap="square" lIns="121900" tIns="60933" rIns="121900" bIns="60933" anchor="ctr" anchorCtr="0">
            <a:spAutoFit/>
          </a:bodyPr>
          <a:lstStyle/>
          <a:p>
            <a:pPr marR="239993" algn="ctr">
              <a:buClr>
                <a:srgbClr val="000000"/>
              </a:buClr>
              <a:buSzPts val="1800"/>
            </a:pPr>
            <a:r>
              <a:rPr lang="es" sz="1600" dirty="0">
                <a:solidFill>
                  <a:srgbClr val="213558"/>
                </a:solidFill>
                <a:latin typeface="Montserrat"/>
                <a:ea typeface="Montserrat"/>
                <a:cs typeface="Montserrat"/>
                <a:sym typeface="Montserrat"/>
              </a:rPr>
              <a:t>Métodos de campo: Expedición</a:t>
            </a:r>
            <a:endParaRPr sz="2267" dirty="0">
              <a:solidFill>
                <a:srgbClr val="213558"/>
              </a:solidFill>
              <a:latin typeface="Montserrat"/>
              <a:ea typeface="Montserrat"/>
              <a:cs typeface="Montserrat"/>
              <a:sym typeface="Montserrat"/>
            </a:endParaRPr>
          </a:p>
        </p:txBody>
      </p:sp>
      <p:sp>
        <p:nvSpPr>
          <p:cNvPr id="13" name="Google Shape;350;g1aa5fef1fbc_1_15">
            <a:extLst>
              <a:ext uri="{FF2B5EF4-FFF2-40B4-BE49-F238E27FC236}">
                <a16:creationId xmlns:a16="http://schemas.microsoft.com/office/drawing/2014/main" id="{672F4D45-49DA-CEBA-9CF4-D0A9973A8574}"/>
              </a:ext>
            </a:extLst>
          </p:cNvPr>
          <p:cNvSpPr/>
          <p:nvPr/>
        </p:nvSpPr>
        <p:spPr>
          <a:xfrm>
            <a:off x="8848434" y="2590504"/>
            <a:ext cx="338400" cy="414800"/>
          </a:xfrm>
          <a:prstGeom prst="downArrow">
            <a:avLst>
              <a:gd name="adj1" fmla="val 50000"/>
              <a:gd name="adj2" fmla="val 50000"/>
            </a:avLst>
          </a:prstGeom>
          <a:solidFill>
            <a:srgbClr val="0F354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 name="Google Shape;351;g1aa5fef1fbc_1_15">
            <a:extLst>
              <a:ext uri="{FF2B5EF4-FFF2-40B4-BE49-F238E27FC236}">
                <a16:creationId xmlns:a16="http://schemas.microsoft.com/office/drawing/2014/main" id="{769F4D24-AC77-6576-5123-907EA42ED8BE}"/>
              </a:ext>
            </a:extLst>
          </p:cNvPr>
          <p:cNvSpPr/>
          <p:nvPr/>
        </p:nvSpPr>
        <p:spPr>
          <a:xfrm>
            <a:off x="8848434" y="3559237"/>
            <a:ext cx="338400" cy="414800"/>
          </a:xfrm>
          <a:prstGeom prst="downArrow">
            <a:avLst>
              <a:gd name="adj1" fmla="val 50000"/>
              <a:gd name="adj2" fmla="val 50000"/>
            </a:avLst>
          </a:prstGeom>
          <a:solidFill>
            <a:srgbClr val="0F354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 name="Google Shape;352;g1aa5fef1fbc_1_15">
            <a:extLst>
              <a:ext uri="{FF2B5EF4-FFF2-40B4-BE49-F238E27FC236}">
                <a16:creationId xmlns:a16="http://schemas.microsoft.com/office/drawing/2014/main" id="{35EC1BD9-9A76-C290-B31F-893151DDEF35}"/>
              </a:ext>
            </a:extLst>
          </p:cNvPr>
          <p:cNvSpPr txBox="1"/>
          <p:nvPr/>
        </p:nvSpPr>
        <p:spPr>
          <a:xfrm>
            <a:off x="6912787" y="4787430"/>
            <a:ext cx="4261600" cy="369277"/>
          </a:xfrm>
          <a:prstGeom prst="rect">
            <a:avLst/>
          </a:prstGeom>
          <a:noFill/>
          <a:ln>
            <a:noFill/>
          </a:ln>
        </p:spPr>
        <p:txBody>
          <a:bodyPr spcFirstLastPara="1" wrap="square" lIns="121900" tIns="60933" rIns="121900" bIns="60933" anchor="ctr" anchorCtr="0">
            <a:spAutoFit/>
          </a:bodyPr>
          <a:lstStyle/>
          <a:p>
            <a:pPr marR="239993" algn="ctr">
              <a:buClr>
                <a:srgbClr val="000000"/>
              </a:buClr>
              <a:buSzPts val="1800"/>
            </a:pPr>
            <a:r>
              <a:rPr lang="es" sz="1600" dirty="0">
                <a:solidFill>
                  <a:srgbClr val="213558"/>
                </a:solidFill>
                <a:latin typeface="Montserrat"/>
                <a:ea typeface="Montserrat"/>
                <a:cs typeface="Montserrat"/>
                <a:sym typeface="Montserrat"/>
              </a:rPr>
              <a:t>Identificación material: Laboratorio</a:t>
            </a:r>
            <a:endParaRPr sz="2267" dirty="0">
              <a:solidFill>
                <a:srgbClr val="213558"/>
              </a:solidFill>
              <a:latin typeface="Montserrat"/>
              <a:ea typeface="Montserrat"/>
              <a:cs typeface="Montserrat"/>
              <a:sym typeface="Montserrat"/>
            </a:endParaRPr>
          </a:p>
        </p:txBody>
      </p:sp>
      <p:sp>
        <p:nvSpPr>
          <p:cNvPr id="16" name="Google Shape;353;g1aa5fef1fbc_1_15">
            <a:extLst>
              <a:ext uri="{FF2B5EF4-FFF2-40B4-BE49-F238E27FC236}">
                <a16:creationId xmlns:a16="http://schemas.microsoft.com/office/drawing/2014/main" id="{81B94168-A499-5369-3787-31E3DBC61677}"/>
              </a:ext>
            </a:extLst>
          </p:cNvPr>
          <p:cNvSpPr/>
          <p:nvPr/>
        </p:nvSpPr>
        <p:spPr>
          <a:xfrm>
            <a:off x="8848434" y="4409203"/>
            <a:ext cx="338400" cy="414800"/>
          </a:xfrm>
          <a:prstGeom prst="downArrow">
            <a:avLst>
              <a:gd name="adj1" fmla="val 50000"/>
              <a:gd name="adj2" fmla="val 50000"/>
            </a:avLst>
          </a:prstGeom>
          <a:solidFill>
            <a:srgbClr val="0F354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 name="Google Shape;354;g1aa5fef1fbc_1_15">
            <a:extLst>
              <a:ext uri="{FF2B5EF4-FFF2-40B4-BE49-F238E27FC236}">
                <a16:creationId xmlns:a16="http://schemas.microsoft.com/office/drawing/2014/main" id="{E4FB7DF1-4D3F-88AF-D8B1-17A4DDA73DE1}"/>
              </a:ext>
            </a:extLst>
          </p:cNvPr>
          <p:cNvSpPr/>
          <p:nvPr/>
        </p:nvSpPr>
        <p:spPr>
          <a:xfrm>
            <a:off x="8848434" y="5162607"/>
            <a:ext cx="338400" cy="414800"/>
          </a:xfrm>
          <a:prstGeom prst="downArrow">
            <a:avLst>
              <a:gd name="adj1" fmla="val 50000"/>
              <a:gd name="adj2" fmla="val 50000"/>
            </a:avLst>
          </a:prstGeom>
          <a:solidFill>
            <a:srgbClr val="0F3546"/>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dirty="0"/>
          </a:p>
        </p:txBody>
      </p:sp>
      <p:sp>
        <p:nvSpPr>
          <p:cNvPr id="18" name="Google Shape;355;g1aa5fef1fbc_1_15">
            <a:extLst>
              <a:ext uri="{FF2B5EF4-FFF2-40B4-BE49-F238E27FC236}">
                <a16:creationId xmlns:a16="http://schemas.microsoft.com/office/drawing/2014/main" id="{752DE91F-F582-F5C6-4419-9A474246AC11}"/>
              </a:ext>
            </a:extLst>
          </p:cNvPr>
          <p:cNvSpPr txBox="1"/>
          <p:nvPr/>
        </p:nvSpPr>
        <p:spPr>
          <a:xfrm>
            <a:off x="7193701" y="5535254"/>
            <a:ext cx="3956800" cy="615499"/>
          </a:xfrm>
          <a:prstGeom prst="rect">
            <a:avLst/>
          </a:prstGeom>
          <a:noFill/>
          <a:ln>
            <a:noFill/>
          </a:ln>
        </p:spPr>
        <p:txBody>
          <a:bodyPr spcFirstLastPara="1" wrap="square" lIns="121900" tIns="60933" rIns="121900" bIns="60933" anchor="ctr" anchorCtr="0">
            <a:spAutoFit/>
          </a:bodyPr>
          <a:lstStyle/>
          <a:p>
            <a:pPr marR="239993" algn="ctr">
              <a:buClr>
                <a:srgbClr val="000000"/>
              </a:buClr>
              <a:buSzPts val="1800"/>
            </a:pPr>
            <a:r>
              <a:rPr lang="es" sz="1600" dirty="0">
                <a:solidFill>
                  <a:srgbClr val="213558"/>
                </a:solidFill>
                <a:latin typeface="Montserrat"/>
                <a:ea typeface="Montserrat"/>
                <a:cs typeface="Montserrat"/>
                <a:sym typeface="Montserrat"/>
              </a:rPr>
              <a:t>Tercer listado especies presentes e identificación de amenazas</a:t>
            </a:r>
            <a:endParaRPr sz="2267" dirty="0">
              <a:solidFill>
                <a:srgbClr val="213558"/>
              </a:solidFill>
              <a:latin typeface="Montserrat"/>
              <a:ea typeface="Montserrat"/>
              <a:cs typeface="Montserrat"/>
              <a:sym typeface="Montserrat"/>
            </a:endParaRPr>
          </a:p>
        </p:txBody>
      </p:sp>
      <p:sp>
        <p:nvSpPr>
          <p:cNvPr id="19" name="Google Shape;356;g1aa5fef1fbc_1_15">
            <a:extLst>
              <a:ext uri="{FF2B5EF4-FFF2-40B4-BE49-F238E27FC236}">
                <a16:creationId xmlns:a16="http://schemas.microsoft.com/office/drawing/2014/main" id="{83E9597C-E920-FEB2-3799-0D7A68782CDA}"/>
              </a:ext>
            </a:extLst>
          </p:cNvPr>
          <p:cNvSpPr txBox="1"/>
          <p:nvPr/>
        </p:nvSpPr>
        <p:spPr>
          <a:xfrm>
            <a:off x="1849701" y="763726"/>
            <a:ext cx="7965600" cy="533489"/>
          </a:xfrm>
          <a:prstGeom prst="rect">
            <a:avLst/>
          </a:prstGeom>
          <a:noFill/>
          <a:ln>
            <a:noFill/>
          </a:ln>
        </p:spPr>
        <p:txBody>
          <a:bodyPr spcFirstLastPara="1" wrap="square" lIns="121900" tIns="60933" rIns="121900" bIns="60933" anchor="ctr" anchorCtr="0">
            <a:spAutoFit/>
          </a:bodyPr>
          <a:lstStyle/>
          <a:p>
            <a:pPr marR="239993" algn="ctr">
              <a:buClr>
                <a:srgbClr val="000000"/>
              </a:buClr>
              <a:buSzPts val="1800"/>
            </a:pPr>
            <a:r>
              <a:rPr lang="es" sz="2667" b="1">
                <a:solidFill>
                  <a:srgbClr val="213558"/>
                </a:solidFill>
                <a:latin typeface="Montserrat"/>
                <a:ea typeface="Montserrat"/>
                <a:cs typeface="Montserrat"/>
                <a:sym typeface="Montserrat"/>
              </a:rPr>
              <a:t>Línea base de biodiversidad</a:t>
            </a:r>
            <a:endParaRPr sz="2400">
              <a:solidFill>
                <a:srgbClr val="213558"/>
              </a:solidFill>
              <a:latin typeface="Montserrat"/>
              <a:ea typeface="Montserrat"/>
              <a:cs typeface="Montserrat"/>
              <a:sym typeface="Montserrat"/>
            </a:endParaRPr>
          </a:p>
        </p:txBody>
      </p:sp>
    </p:spTree>
    <p:extLst>
      <p:ext uri="{BB962C8B-B14F-4D97-AF65-F5344CB8AC3E}">
        <p14:creationId xmlns:p14="http://schemas.microsoft.com/office/powerpoint/2010/main" val="8599170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2" presetClass="entr" presetSubtype="1" fill="hold" grpId="0"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2000"/>
                            </p:stCondLst>
                            <p:childTnLst>
                              <p:par>
                                <p:cTn id="17" presetID="10" presetClass="entr" presetSubtype="0" fill="hold" grpId="0"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par>
                          <p:cTn id="34" fill="hold">
                            <p:stCondLst>
                              <p:cond delay="1000"/>
                            </p:stCondLst>
                            <p:childTnLst>
                              <p:par>
                                <p:cTn id="35" presetID="22" presetClass="entr" presetSubtype="1" fill="hold" grpId="0" nodeType="afterEffect">
                                  <p:stCondLst>
                                    <p:cond delay="50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500"/>
                                        <p:tgtEl>
                                          <p:spTgt spid="14"/>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par>
                          <p:cTn id="42" fill="hold">
                            <p:stCondLst>
                              <p:cond delay="2500"/>
                            </p:stCondLst>
                            <p:childTnLst>
                              <p:par>
                                <p:cTn id="43" presetID="22" presetClass="entr" presetSubtype="1" fill="hold" grpId="0" nodeType="afterEffect">
                                  <p:stCondLst>
                                    <p:cond delay="500"/>
                                  </p:stCondLst>
                                  <p:childTnLst>
                                    <p:set>
                                      <p:cBhvr>
                                        <p:cTn id="44" dur="1" fill="hold">
                                          <p:stCondLst>
                                            <p:cond delay="0"/>
                                          </p:stCondLst>
                                        </p:cTn>
                                        <p:tgtEl>
                                          <p:spTgt spid="16"/>
                                        </p:tgtEl>
                                        <p:attrNameLst>
                                          <p:attrName>style.visibility</p:attrName>
                                        </p:attrNameLst>
                                      </p:cBhvr>
                                      <p:to>
                                        <p:strVal val="visible"/>
                                      </p:to>
                                    </p:set>
                                    <p:animEffect transition="in" filter="wipe(up)">
                                      <p:cBhvr>
                                        <p:cTn id="45" dur="500"/>
                                        <p:tgtEl>
                                          <p:spTgt spid="16"/>
                                        </p:tgtEl>
                                      </p:cBhvr>
                                    </p:animEffect>
                                  </p:childTnLst>
                                </p:cTn>
                              </p:par>
                            </p:childTnLst>
                          </p:cTn>
                        </p:par>
                        <p:par>
                          <p:cTn id="46" fill="hold">
                            <p:stCondLst>
                              <p:cond delay="3500"/>
                            </p:stCondLst>
                            <p:childTnLst>
                              <p:par>
                                <p:cTn id="47" presetID="10" presetClass="entr" presetSubtype="0"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par>
                          <p:cTn id="50" fill="hold">
                            <p:stCondLst>
                              <p:cond delay="4000"/>
                            </p:stCondLst>
                            <p:childTnLst>
                              <p:par>
                                <p:cTn id="51" presetID="22" presetClass="entr" presetSubtype="1"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up)">
                                      <p:cBhvr>
                                        <p:cTn id="53" dur="500"/>
                                        <p:tgtEl>
                                          <p:spTgt spid="17"/>
                                        </p:tgtEl>
                                      </p:cBhvr>
                                    </p:animEffect>
                                  </p:childTnLst>
                                </p:cTn>
                              </p:par>
                            </p:childTnLst>
                          </p:cTn>
                        </p:par>
                        <p:par>
                          <p:cTn id="54" fill="hold">
                            <p:stCondLst>
                              <p:cond delay="4500"/>
                            </p:stCondLst>
                            <p:childTnLst>
                              <p:par>
                                <p:cTn id="55" presetID="10" presetClass="entr" presetSubtype="0"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P spid="11" grpId="0"/>
      <p:bldP spid="12" grpId="0"/>
      <p:bldP spid="13" grpId="0" animBg="1"/>
      <p:bldP spid="14" grpId="0" animBg="1"/>
      <p:bldP spid="15" grpId="0"/>
      <p:bldP spid="16" grpId="0" animBg="1"/>
      <p:bldP spid="17" grpId="0" animBg="1"/>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g1a708d67326_3_829"/>
          <p:cNvPicPr preferRelativeResize="0"/>
          <p:nvPr/>
        </p:nvPicPr>
        <p:blipFill rotWithShape="1">
          <a:blip r:embed="rId3">
            <a:alphaModFix/>
          </a:blip>
          <a:srcRect l="-27" t="3780" r="7003" b="16640"/>
          <a:stretch/>
        </p:blipFill>
        <p:spPr>
          <a:xfrm>
            <a:off x="475800" y="508601"/>
            <a:ext cx="11255000" cy="6000001"/>
          </a:xfrm>
          <a:prstGeom prst="rect">
            <a:avLst/>
          </a:prstGeom>
          <a:noFill/>
          <a:ln>
            <a:noFill/>
          </a:ln>
        </p:spPr>
      </p:pic>
      <p:sp>
        <p:nvSpPr>
          <p:cNvPr id="362" name="Google Shape;362;g1a708d67326_3_829"/>
          <p:cNvSpPr txBox="1"/>
          <p:nvPr/>
        </p:nvSpPr>
        <p:spPr>
          <a:xfrm>
            <a:off x="653300" y="677947"/>
            <a:ext cx="9689600" cy="861720"/>
          </a:xfrm>
          <a:prstGeom prst="rect">
            <a:avLst/>
          </a:prstGeom>
          <a:noFill/>
          <a:ln>
            <a:noFill/>
          </a:ln>
        </p:spPr>
        <p:txBody>
          <a:bodyPr spcFirstLastPara="1" wrap="square" lIns="121900" tIns="60933" rIns="121900" bIns="60933" anchor="t" anchorCtr="0">
            <a:spAutoFit/>
          </a:bodyPr>
          <a:lstStyle/>
          <a:p>
            <a:pPr>
              <a:buClr>
                <a:srgbClr val="000000"/>
              </a:buClr>
              <a:buSzPts val="1800"/>
            </a:pPr>
            <a:r>
              <a:rPr lang="es" sz="2400">
                <a:solidFill>
                  <a:schemeClr val="lt1"/>
                </a:solidFill>
                <a:latin typeface="Arial"/>
                <a:ea typeface="Arial"/>
                <a:cs typeface="Arial"/>
                <a:sym typeface="Arial"/>
              </a:rPr>
              <a:t>Las Ecoreservas proveen innumerables servicios ambientales a las comunidades aledañas y resguardan a las más de:</a:t>
            </a:r>
            <a:endParaRPr sz="1867">
              <a:solidFill>
                <a:srgbClr val="000000"/>
              </a:solidFill>
              <a:latin typeface="Arial"/>
              <a:ea typeface="Arial"/>
              <a:cs typeface="Arial"/>
              <a:sym typeface="Arial"/>
            </a:endParaRPr>
          </a:p>
        </p:txBody>
      </p:sp>
      <p:sp>
        <p:nvSpPr>
          <p:cNvPr id="363" name="Google Shape;363;g1a708d67326_3_829"/>
          <p:cNvSpPr txBox="1"/>
          <p:nvPr/>
        </p:nvSpPr>
        <p:spPr>
          <a:xfrm>
            <a:off x="1802800" y="1830934"/>
            <a:ext cx="9898800" cy="3549892"/>
          </a:xfrm>
          <a:prstGeom prst="rect">
            <a:avLst/>
          </a:prstGeom>
          <a:solidFill>
            <a:schemeClr val="lt1">
              <a:alpha val="25490"/>
            </a:schemeClr>
          </a:solidFill>
          <a:ln>
            <a:noFill/>
          </a:ln>
        </p:spPr>
        <p:txBody>
          <a:bodyPr spcFirstLastPara="1" wrap="square" lIns="121900" tIns="60933" rIns="121900" bIns="60933" anchor="t" anchorCtr="0">
            <a:spAutoFit/>
          </a:bodyPr>
          <a:lstStyle/>
          <a:p>
            <a:pPr>
              <a:buClr>
                <a:srgbClr val="000000"/>
              </a:buClr>
              <a:buSzPts val="3200"/>
            </a:pPr>
            <a:r>
              <a:rPr lang="es" sz="4267" dirty="0">
                <a:solidFill>
                  <a:schemeClr val="lt1"/>
                </a:solidFill>
              </a:rPr>
              <a:t>2.827 </a:t>
            </a:r>
            <a:r>
              <a:rPr lang="es" sz="3200" dirty="0">
                <a:solidFill>
                  <a:schemeClr val="lt1"/>
                </a:solidFill>
              </a:rPr>
              <a:t>(1826* y 1001**)</a:t>
            </a:r>
            <a:r>
              <a:rPr lang="es" sz="3200" dirty="0">
                <a:solidFill>
                  <a:schemeClr val="lt1"/>
                </a:solidFill>
                <a:latin typeface="Arial"/>
                <a:ea typeface="Arial"/>
                <a:cs typeface="Arial"/>
                <a:sym typeface="Arial"/>
              </a:rPr>
              <a:t> </a:t>
            </a:r>
            <a:r>
              <a:rPr lang="es" sz="2000" dirty="0">
                <a:solidFill>
                  <a:schemeClr val="lt1"/>
                </a:solidFill>
                <a:latin typeface="Arial"/>
                <a:ea typeface="Arial"/>
                <a:cs typeface="Arial"/>
                <a:sym typeface="Arial"/>
              </a:rPr>
              <a:t>especies de plantas y animales que </a:t>
            </a:r>
            <a:r>
              <a:rPr lang="es" sz="2000" b="1" dirty="0">
                <a:solidFill>
                  <a:schemeClr val="lt1"/>
                </a:solidFill>
                <a:latin typeface="Arial"/>
                <a:ea typeface="Arial"/>
                <a:cs typeface="Arial"/>
                <a:sym typeface="Arial"/>
              </a:rPr>
              <a:t>registramos</a:t>
            </a:r>
            <a:r>
              <a:rPr lang="es" sz="2000" dirty="0">
                <a:solidFill>
                  <a:schemeClr val="lt1"/>
                </a:solidFill>
                <a:latin typeface="Arial"/>
                <a:ea typeface="Arial"/>
                <a:cs typeface="Arial"/>
                <a:sym typeface="Arial"/>
              </a:rPr>
              <a:t> en estas Ecoreservas</a:t>
            </a:r>
            <a:endParaRPr sz="1733" dirty="0">
              <a:solidFill>
                <a:srgbClr val="000000"/>
              </a:solidFill>
              <a:latin typeface="Arial"/>
              <a:ea typeface="Arial"/>
              <a:cs typeface="Arial"/>
              <a:sym typeface="Arial"/>
            </a:endParaRPr>
          </a:p>
          <a:p>
            <a:pPr>
              <a:buClr>
                <a:srgbClr val="000000"/>
              </a:buClr>
              <a:buSzPts val="3200"/>
            </a:pPr>
            <a:endParaRPr sz="2133" dirty="0">
              <a:solidFill>
                <a:schemeClr val="lt1"/>
              </a:solidFill>
            </a:endParaRPr>
          </a:p>
          <a:p>
            <a:pPr>
              <a:buClr>
                <a:srgbClr val="000000"/>
              </a:buClr>
              <a:buSzPts val="3200"/>
            </a:pPr>
            <a:r>
              <a:rPr lang="es" sz="4267" dirty="0">
                <a:solidFill>
                  <a:schemeClr val="lt1"/>
                </a:solidFill>
              </a:rPr>
              <a:t>141 </a:t>
            </a:r>
            <a:r>
              <a:rPr lang="es" sz="3200" dirty="0">
                <a:solidFill>
                  <a:schemeClr val="lt1"/>
                </a:solidFill>
              </a:rPr>
              <a:t>(89* y 52**)</a:t>
            </a:r>
            <a:r>
              <a:rPr lang="es" sz="4267" dirty="0">
                <a:solidFill>
                  <a:schemeClr val="lt1"/>
                </a:solidFill>
              </a:rPr>
              <a:t> </a:t>
            </a:r>
            <a:r>
              <a:rPr lang="es" sz="2000" dirty="0">
                <a:solidFill>
                  <a:schemeClr val="lt1"/>
                </a:solidFill>
                <a:latin typeface="Arial"/>
                <a:ea typeface="Arial"/>
                <a:cs typeface="Arial"/>
                <a:sym typeface="Arial"/>
              </a:rPr>
              <a:t>son </a:t>
            </a:r>
            <a:r>
              <a:rPr lang="es" sz="2000" b="1" dirty="0">
                <a:solidFill>
                  <a:schemeClr val="lt1"/>
                </a:solidFill>
                <a:latin typeface="Arial"/>
                <a:ea typeface="Arial"/>
                <a:cs typeface="Arial"/>
                <a:sym typeface="Arial"/>
              </a:rPr>
              <a:t>endémicas</a:t>
            </a:r>
            <a:r>
              <a:rPr lang="es" sz="2000" dirty="0">
                <a:solidFill>
                  <a:schemeClr val="lt1"/>
                </a:solidFill>
                <a:latin typeface="Arial"/>
                <a:ea typeface="Arial"/>
                <a:cs typeface="Arial"/>
                <a:sym typeface="Arial"/>
              </a:rPr>
              <a:t> de Colombia </a:t>
            </a:r>
            <a:endParaRPr sz="1733" dirty="0">
              <a:solidFill>
                <a:srgbClr val="000000"/>
              </a:solidFill>
              <a:latin typeface="Arial"/>
              <a:ea typeface="Arial"/>
              <a:cs typeface="Arial"/>
              <a:sym typeface="Arial"/>
            </a:endParaRPr>
          </a:p>
          <a:p>
            <a:pPr>
              <a:buClr>
                <a:srgbClr val="000000"/>
              </a:buClr>
              <a:buSzPts val="3200"/>
            </a:pPr>
            <a:endParaRPr sz="1067" dirty="0">
              <a:solidFill>
                <a:schemeClr val="lt1"/>
              </a:solidFill>
            </a:endParaRPr>
          </a:p>
          <a:p>
            <a:pPr>
              <a:buClr>
                <a:srgbClr val="000000"/>
              </a:buClr>
              <a:buSzPts val="3200"/>
            </a:pPr>
            <a:r>
              <a:rPr lang="es" sz="4267" dirty="0">
                <a:solidFill>
                  <a:schemeClr val="lt1"/>
                </a:solidFill>
                <a:latin typeface="Arial"/>
                <a:ea typeface="Arial"/>
                <a:cs typeface="Arial"/>
                <a:sym typeface="Arial"/>
              </a:rPr>
              <a:t>1</a:t>
            </a:r>
            <a:r>
              <a:rPr lang="es" sz="4267" dirty="0">
                <a:solidFill>
                  <a:schemeClr val="lt1"/>
                </a:solidFill>
              </a:rPr>
              <a:t>7 </a:t>
            </a:r>
            <a:r>
              <a:rPr lang="es" sz="3200" dirty="0">
                <a:solidFill>
                  <a:schemeClr val="lt1"/>
                </a:solidFill>
              </a:rPr>
              <a:t>(14* y 3**)</a:t>
            </a:r>
            <a:r>
              <a:rPr lang="es" sz="4267" dirty="0">
                <a:solidFill>
                  <a:schemeClr val="lt1"/>
                </a:solidFill>
                <a:latin typeface="Arial"/>
                <a:ea typeface="Arial"/>
                <a:cs typeface="Arial"/>
                <a:sym typeface="Arial"/>
              </a:rPr>
              <a:t> </a:t>
            </a:r>
            <a:r>
              <a:rPr lang="es" sz="2000" dirty="0">
                <a:solidFill>
                  <a:schemeClr val="lt1"/>
                </a:solidFill>
                <a:latin typeface="Arial"/>
                <a:ea typeface="Arial"/>
                <a:cs typeface="Arial"/>
                <a:sym typeface="Arial"/>
              </a:rPr>
              <a:t>están </a:t>
            </a:r>
            <a:r>
              <a:rPr lang="es" sz="2000" b="1" dirty="0">
                <a:solidFill>
                  <a:schemeClr val="lt1"/>
                </a:solidFill>
                <a:latin typeface="Arial"/>
                <a:ea typeface="Arial"/>
                <a:cs typeface="Arial"/>
                <a:sym typeface="Arial"/>
              </a:rPr>
              <a:t>amenazadas</a:t>
            </a:r>
            <a:r>
              <a:rPr lang="es" sz="2000" dirty="0">
                <a:solidFill>
                  <a:schemeClr val="lt1"/>
                </a:solidFill>
                <a:latin typeface="Arial"/>
                <a:ea typeface="Arial"/>
                <a:cs typeface="Arial"/>
                <a:sym typeface="Arial"/>
              </a:rPr>
              <a:t> de extinción según criterios nacionales </a:t>
            </a:r>
            <a:endParaRPr sz="1733" dirty="0">
              <a:solidFill>
                <a:srgbClr val="000000"/>
              </a:solidFill>
              <a:latin typeface="Arial"/>
              <a:ea typeface="Arial"/>
              <a:cs typeface="Arial"/>
              <a:sym typeface="Arial"/>
            </a:endParaRPr>
          </a:p>
          <a:p>
            <a:pPr>
              <a:buClr>
                <a:srgbClr val="000000"/>
              </a:buClr>
              <a:buSzPts val="3200"/>
            </a:pPr>
            <a:r>
              <a:rPr lang="es" sz="4267" dirty="0">
                <a:solidFill>
                  <a:schemeClr val="lt1"/>
                </a:solidFill>
                <a:latin typeface="Arial"/>
                <a:ea typeface="Arial"/>
                <a:cs typeface="Arial"/>
                <a:sym typeface="Arial"/>
              </a:rPr>
              <a:t>1</a:t>
            </a:r>
            <a:r>
              <a:rPr lang="es" sz="4267" dirty="0">
                <a:solidFill>
                  <a:schemeClr val="lt1"/>
                </a:solidFill>
              </a:rPr>
              <a:t>6</a:t>
            </a:r>
            <a:r>
              <a:rPr lang="es" sz="4267" dirty="0">
                <a:solidFill>
                  <a:schemeClr val="lt1"/>
                </a:solidFill>
                <a:latin typeface="Arial"/>
                <a:ea typeface="Arial"/>
                <a:cs typeface="Arial"/>
                <a:sym typeface="Arial"/>
              </a:rPr>
              <a:t> </a:t>
            </a:r>
            <a:r>
              <a:rPr lang="es" sz="3200" dirty="0">
                <a:solidFill>
                  <a:schemeClr val="lt1"/>
                </a:solidFill>
                <a:latin typeface="Arial"/>
                <a:ea typeface="Arial"/>
                <a:cs typeface="Arial"/>
                <a:sym typeface="Arial"/>
              </a:rPr>
              <a:t>(12* y 4**)</a:t>
            </a:r>
            <a:r>
              <a:rPr lang="es" sz="4267" dirty="0">
                <a:solidFill>
                  <a:schemeClr val="lt1"/>
                </a:solidFill>
                <a:latin typeface="Arial"/>
                <a:ea typeface="Arial"/>
                <a:cs typeface="Arial"/>
                <a:sym typeface="Arial"/>
              </a:rPr>
              <a:t> </a:t>
            </a:r>
            <a:r>
              <a:rPr lang="es" sz="2000" dirty="0">
                <a:solidFill>
                  <a:schemeClr val="lt1"/>
                </a:solidFill>
                <a:latin typeface="Arial"/>
                <a:ea typeface="Arial"/>
                <a:cs typeface="Arial"/>
                <a:sym typeface="Arial"/>
              </a:rPr>
              <a:t>según criterios internacionales</a:t>
            </a:r>
            <a:endParaRPr sz="2000" dirty="0">
              <a:solidFill>
                <a:srgbClr val="000000"/>
              </a:solidFill>
              <a:latin typeface="Arial"/>
              <a:ea typeface="Arial"/>
              <a:cs typeface="Arial"/>
              <a:sym typeface="Arial"/>
            </a:endParaRPr>
          </a:p>
        </p:txBody>
      </p:sp>
      <p:sp>
        <p:nvSpPr>
          <p:cNvPr id="364" name="Google Shape;364;g1a708d67326_3_829"/>
          <p:cNvSpPr txBox="1"/>
          <p:nvPr/>
        </p:nvSpPr>
        <p:spPr>
          <a:xfrm>
            <a:off x="7913347" y="6021088"/>
            <a:ext cx="3686800" cy="451479"/>
          </a:xfrm>
          <a:prstGeom prst="rect">
            <a:avLst/>
          </a:prstGeom>
          <a:noFill/>
          <a:ln>
            <a:noFill/>
          </a:ln>
        </p:spPr>
        <p:txBody>
          <a:bodyPr spcFirstLastPara="1" wrap="square" lIns="121900" tIns="60933" rIns="121900" bIns="60933" anchor="t" anchorCtr="0">
            <a:spAutoFit/>
          </a:bodyPr>
          <a:lstStyle/>
          <a:p>
            <a:pPr>
              <a:buClr>
                <a:srgbClr val="000000"/>
              </a:buClr>
              <a:buSzPts val="800"/>
            </a:pPr>
            <a:r>
              <a:rPr lang="es" sz="1067">
                <a:solidFill>
                  <a:schemeClr val="lt1"/>
                </a:solidFill>
                <a:latin typeface="Arial"/>
                <a:ea typeface="Arial"/>
                <a:cs typeface="Arial"/>
                <a:sym typeface="Arial"/>
              </a:rPr>
              <a:t>Ecoreserva La Danta, Meta</a:t>
            </a:r>
            <a:endParaRPr sz="1867">
              <a:solidFill>
                <a:srgbClr val="000000"/>
              </a:solidFill>
              <a:latin typeface="Arial"/>
              <a:ea typeface="Arial"/>
              <a:cs typeface="Arial"/>
              <a:sym typeface="Arial"/>
            </a:endParaRPr>
          </a:p>
          <a:p>
            <a:pPr>
              <a:buClr>
                <a:srgbClr val="000000"/>
              </a:buClr>
              <a:buSzPts val="800"/>
            </a:pPr>
            <a:r>
              <a:rPr lang="es" sz="1067">
                <a:solidFill>
                  <a:schemeClr val="lt1"/>
                </a:solidFill>
                <a:latin typeface="Arial"/>
                <a:ea typeface="Arial"/>
                <a:cs typeface="Arial"/>
                <a:sym typeface="Arial"/>
              </a:rPr>
              <a:t>Foto: John Jairo Bernal / I. Humboldt</a:t>
            </a:r>
            <a:endParaRPr sz="1867">
              <a:solidFill>
                <a:srgbClr val="000000"/>
              </a:solidFill>
              <a:latin typeface="Arial"/>
              <a:ea typeface="Arial"/>
              <a:cs typeface="Arial"/>
              <a:sym typeface="Arial"/>
            </a:endParaRPr>
          </a:p>
        </p:txBody>
      </p:sp>
      <p:sp>
        <p:nvSpPr>
          <p:cNvPr id="365" name="Google Shape;365;g1a708d67326_3_829"/>
          <p:cNvSpPr txBox="1"/>
          <p:nvPr/>
        </p:nvSpPr>
        <p:spPr>
          <a:xfrm>
            <a:off x="1207000" y="5817933"/>
            <a:ext cx="5029200" cy="656421"/>
          </a:xfrm>
          <a:prstGeom prst="rect">
            <a:avLst/>
          </a:prstGeom>
          <a:noFill/>
          <a:ln>
            <a:noFill/>
          </a:ln>
        </p:spPr>
        <p:txBody>
          <a:bodyPr spcFirstLastPara="1" wrap="square" lIns="121900" tIns="121900" rIns="121900" bIns="121900" anchor="t" anchorCtr="0">
            <a:spAutoFit/>
          </a:bodyPr>
          <a:lstStyle/>
          <a:p>
            <a:r>
              <a:rPr lang="es" sz="1333">
                <a:solidFill>
                  <a:schemeClr val="lt1"/>
                </a:solidFill>
              </a:rPr>
              <a:t>*datos Convenio Fibras</a:t>
            </a:r>
            <a:endParaRPr sz="1333">
              <a:solidFill>
                <a:schemeClr val="lt1"/>
              </a:solidFill>
            </a:endParaRPr>
          </a:p>
          <a:p>
            <a:r>
              <a:rPr lang="es" sz="1333">
                <a:solidFill>
                  <a:schemeClr val="lt1"/>
                </a:solidFill>
              </a:rPr>
              <a:t>**datos Convenio Ecoreservas </a:t>
            </a:r>
            <a:endParaRPr sz="1333">
              <a:solidFill>
                <a:schemeClr val="lt1"/>
              </a:solidFil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animEffect transition="in" filter="fade">
                                      <p:cBhvr>
                                        <p:cTn id="7" dur="500"/>
                                        <p:tgtEl>
                                          <p:spTgt spid="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g1a9477c0768_0_524"/>
          <p:cNvPicPr preferRelativeResize="0"/>
          <p:nvPr/>
        </p:nvPicPr>
        <p:blipFill rotWithShape="1">
          <a:blip r:embed="rId3">
            <a:alphaModFix/>
          </a:blip>
          <a:srcRect/>
          <a:stretch/>
        </p:blipFill>
        <p:spPr>
          <a:xfrm>
            <a:off x="484901" y="1961513"/>
            <a:ext cx="5456801" cy="4395572"/>
          </a:xfrm>
          <a:prstGeom prst="rect">
            <a:avLst/>
          </a:prstGeom>
          <a:noFill/>
          <a:ln>
            <a:noFill/>
          </a:ln>
        </p:spPr>
      </p:pic>
      <p:sp>
        <p:nvSpPr>
          <p:cNvPr id="371" name="Google Shape;371;g1a9477c0768_0_524"/>
          <p:cNvSpPr txBox="1"/>
          <p:nvPr/>
        </p:nvSpPr>
        <p:spPr>
          <a:xfrm>
            <a:off x="3873741" y="1079125"/>
            <a:ext cx="4650400" cy="820825"/>
          </a:xfrm>
          <a:prstGeom prst="rect">
            <a:avLst/>
          </a:prstGeom>
          <a:noFill/>
          <a:ln>
            <a:noFill/>
          </a:ln>
        </p:spPr>
        <p:txBody>
          <a:bodyPr spcFirstLastPara="1" wrap="square" lIns="121900" tIns="121900" rIns="121900" bIns="121900" anchor="t" anchorCtr="0">
            <a:spAutoFit/>
          </a:bodyPr>
          <a:lstStyle/>
          <a:p>
            <a:pPr algn="ctr">
              <a:buClr>
                <a:srgbClr val="000000"/>
              </a:buClr>
              <a:buSzPts val="1600"/>
            </a:pPr>
            <a:r>
              <a:rPr lang="es" sz="1867" b="1" dirty="0">
                <a:solidFill>
                  <a:schemeClr val="dk2"/>
                </a:solidFill>
                <a:latin typeface="Arial"/>
                <a:ea typeface="Arial"/>
                <a:cs typeface="Arial"/>
                <a:sym typeface="Arial"/>
              </a:rPr>
              <a:t>Taxonomía integrativa</a:t>
            </a:r>
            <a:endParaRPr sz="1867" b="1" dirty="0">
              <a:solidFill>
                <a:schemeClr val="dk2"/>
              </a:solidFill>
              <a:latin typeface="Arial"/>
              <a:ea typeface="Arial"/>
              <a:cs typeface="Arial"/>
              <a:sym typeface="Arial"/>
            </a:endParaRPr>
          </a:p>
          <a:p>
            <a:pPr algn="ctr">
              <a:buClr>
                <a:srgbClr val="000000"/>
              </a:buClr>
              <a:buSzPts val="1600"/>
            </a:pPr>
            <a:r>
              <a:rPr lang="es" sz="1867" b="1" dirty="0">
                <a:solidFill>
                  <a:schemeClr val="dk2"/>
                </a:solidFill>
                <a:latin typeface="Arial"/>
                <a:ea typeface="Arial"/>
                <a:cs typeface="Arial"/>
                <a:sym typeface="Arial"/>
              </a:rPr>
              <a:t>Dinámica de las comunidades</a:t>
            </a:r>
            <a:endParaRPr sz="1867" b="1" dirty="0">
              <a:solidFill>
                <a:schemeClr val="dk2"/>
              </a:solidFill>
              <a:latin typeface="Arial"/>
              <a:ea typeface="Arial"/>
              <a:cs typeface="Arial"/>
              <a:sym typeface="Arial"/>
            </a:endParaRPr>
          </a:p>
        </p:txBody>
      </p:sp>
      <p:sp>
        <p:nvSpPr>
          <p:cNvPr id="372" name="Google Shape;372;g1a9477c0768_0_524"/>
          <p:cNvSpPr txBox="1"/>
          <p:nvPr/>
        </p:nvSpPr>
        <p:spPr>
          <a:xfrm>
            <a:off x="6112457" y="2118200"/>
            <a:ext cx="5456800" cy="985023"/>
          </a:xfrm>
          <a:prstGeom prst="rect">
            <a:avLst/>
          </a:prstGeom>
          <a:noFill/>
          <a:ln>
            <a:noFill/>
          </a:ln>
        </p:spPr>
        <p:txBody>
          <a:bodyPr spcFirstLastPara="1" wrap="square" lIns="121900" tIns="60933" rIns="121900" bIns="60933" anchor="t" anchorCtr="0">
            <a:spAutoFit/>
          </a:bodyPr>
          <a:lstStyle/>
          <a:p>
            <a:pPr marL="380990" marR="239993" indent="-380990">
              <a:buClr>
                <a:srgbClr val="000000"/>
              </a:buClr>
              <a:buSzPts val="1400"/>
              <a:buFont typeface="Noto Sans Symbols"/>
              <a:buChar char="✔"/>
            </a:pPr>
            <a:r>
              <a:rPr lang="es" sz="1867">
                <a:solidFill>
                  <a:srgbClr val="213558"/>
                </a:solidFill>
                <a:latin typeface="Arial"/>
                <a:ea typeface="Arial"/>
                <a:cs typeface="Arial"/>
                <a:sym typeface="Arial"/>
              </a:rPr>
              <a:t>Conocimiento de la diversidad genética de especies de interés para la conservación de la flora y fauna del país</a:t>
            </a:r>
            <a:endParaRPr sz="2400"/>
          </a:p>
        </p:txBody>
      </p:sp>
      <p:sp>
        <p:nvSpPr>
          <p:cNvPr id="373" name="Google Shape;373;g1a9477c0768_0_524"/>
          <p:cNvSpPr txBox="1"/>
          <p:nvPr/>
        </p:nvSpPr>
        <p:spPr>
          <a:xfrm>
            <a:off x="6070900" y="3137282"/>
            <a:ext cx="5456800" cy="697701"/>
          </a:xfrm>
          <a:prstGeom prst="rect">
            <a:avLst/>
          </a:prstGeom>
          <a:noFill/>
          <a:ln>
            <a:noFill/>
          </a:ln>
        </p:spPr>
        <p:txBody>
          <a:bodyPr spcFirstLastPara="1" wrap="square" lIns="121900" tIns="60933" rIns="121900" bIns="60933" anchor="t" anchorCtr="0">
            <a:spAutoFit/>
          </a:bodyPr>
          <a:lstStyle/>
          <a:p>
            <a:pPr marL="380990" marR="239993" indent="-380990">
              <a:buClr>
                <a:srgbClr val="000000"/>
              </a:buClr>
              <a:buSzPts val="1400"/>
              <a:buFont typeface="Noto Sans Symbols"/>
              <a:buChar char="✔"/>
            </a:pPr>
            <a:r>
              <a:rPr lang="es" sz="1867" dirty="0">
                <a:solidFill>
                  <a:srgbClr val="213558"/>
                </a:solidFill>
                <a:latin typeface="Arial"/>
                <a:ea typeface="Arial"/>
                <a:cs typeface="Arial"/>
                <a:sym typeface="Arial"/>
              </a:rPr>
              <a:t>Implementar nuevas estrategias para la caracterización de la biodiversidad</a:t>
            </a:r>
            <a:endParaRPr sz="2400" dirty="0"/>
          </a:p>
        </p:txBody>
      </p:sp>
      <p:sp>
        <p:nvSpPr>
          <p:cNvPr id="374" name="Google Shape;374;g1a9477c0768_0_524"/>
          <p:cNvSpPr txBox="1"/>
          <p:nvPr/>
        </p:nvSpPr>
        <p:spPr>
          <a:xfrm>
            <a:off x="6070900" y="3849719"/>
            <a:ext cx="5456800" cy="1559668"/>
          </a:xfrm>
          <a:prstGeom prst="rect">
            <a:avLst/>
          </a:prstGeom>
          <a:noFill/>
          <a:ln>
            <a:noFill/>
          </a:ln>
        </p:spPr>
        <p:txBody>
          <a:bodyPr spcFirstLastPara="1" wrap="square" lIns="121900" tIns="60933" rIns="121900" bIns="60933" anchor="t" anchorCtr="0">
            <a:spAutoFit/>
          </a:bodyPr>
          <a:lstStyle/>
          <a:p>
            <a:pPr marL="380990" marR="239993" indent="-380990">
              <a:buClr>
                <a:srgbClr val="000000"/>
              </a:buClr>
              <a:buSzPts val="1400"/>
              <a:buFont typeface="Noto Sans Symbols"/>
              <a:buChar char="✔"/>
            </a:pPr>
            <a:r>
              <a:rPr lang="es" sz="1867" dirty="0">
                <a:solidFill>
                  <a:srgbClr val="213558"/>
                </a:solidFill>
                <a:latin typeface="Arial"/>
                <a:ea typeface="Arial"/>
                <a:cs typeface="Arial"/>
                <a:sym typeface="Arial"/>
              </a:rPr>
              <a:t>Crear capacidades de I+D en el país con tecnologías de próxima generación para fortalecer el conocimiento de los microorganismos (hongos y bacterias) con ADN ambiental</a:t>
            </a:r>
            <a:endParaRPr sz="2400" dirty="0"/>
          </a:p>
        </p:txBody>
      </p:sp>
      <p:sp>
        <p:nvSpPr>
          <p:cNvPr id="375" name="Google Shape;375;g1a9477c0768_0_524"/>
          <p:cNvSpPr txBox="1"/>
          <p:nvPr/>
        </p:nvSpPr>
        <p:spPr>
          <a:xfrm>
            <a:off x="484900" y="569055"/>
            <a:ext cx="11172000" cy="533489"/>
          </a:xfrm>
          <a:prstGeom prst="rect">
            <a:avLst/>
          </a:prstGeom>
          <a:noFill/>
          <a:ln>
            <a:noFill/>
          </a:ln>
        </p:spPr>
        <p:txBody>
          <a:bodyPr spcFirstLastPara="1" wrap="square" lIns="121900" tIns="60933" rIns="121900" bIns="60933" anchor="ctr" anchorCtr="0">
            <a:spAutoFit/>
          </a:bodyPr>
          <a:lstStyle/>
          <a:p>
            <a:pPr marR="239993" algn="ctr">
              <a:buClr>
                <a:srgbClr val="000000"/>
              </a:buClr>
              <a:buSzPts val="1800"/>
            </a:pPr>
            <a:r>
              <a:rPr lang="es" sz="2667" b="1">
                <a:solidFill>
                  <a:srgbClr val="213558"/>
                </a:solidFill>
                <a:latin typeface="Montserrat"/>
                <a:ea typeface="Montserrat"/>
                <a:cs typeface="Montserrat"/>
                <a:sym typeface="Montserrat"/>
              </a:rPr>
              <a:t>Caracterización de diversidad genética y  microorganismos</a:t>
            </a:r>
            <a:endParaRPr sz="2400">
              <a:solidFill>
                <a:srgbClr val="213558"/>
              </a:solidFill>
              <a:latin typeface="Montserrat"/>
              <a:ea typeface="Montserrat"/>
              <a:cs typeface="Montserrat"/>
              <a:sym typeface="Montserrat"/>
            </a:endParaRPr>
          </a:p>
        </p:txBody>
      </p:sp>
      <p:sp>
        <p:nvSpPr>
          <p:cNvPr id="4" name="Google Shape;388;g1a708d67326_3_929">
            <a:extLst>
              <a:ext uri="{FF2B5EF4-FFF2-40B4-BE49-F238E27FC236}">
                <a16:creationId xmlns:a16="http://schemas.microsoft.com/office/drawing/2014/main" id="{2EC925D8-9D5D-8130-A62E-4932BDB7AA01}"/>
              </a:ext>
            </a:extLst>
          </p:cNvPr>
          <p:cNvSpPr txBox="1"/>
          <p:nvPr/>
        </p:nvSpPr>
        <p:spPr>
          <a:xfrm>
            <a:off x="6198941" y="5498607"/>
            <a:ext cx="2636700" cy="785100"/>
          </a:xfrm>
          <a:prstGeom prst="rect">
            <a:avLst/>
          </a:prstGeom>
          <a:noFill/>
          <a:ln>
            <a:noFill/>
          </a:ln>
        </p:spPr>
        <p:txBody>
          <a:bodyPr spcFirstLastPara="1" wrap="square" lIns="91425" tIns="45700" rIns="91425" bIns="45700" anchor="ctr" anchorCtr="0">
            <a:spAutoFit/>
          </a:bodyPr>
          <a:lstStyle/>
          <a:p>
            <a:pPr marL="0" marR="179999" lvl="0" indent="0" algn="ctr" rtl="0">
              <a:lnSpc>
                <a:spcPct val="100000"/>
              </a:lnSpc>
              <a:spcBef>
                <a:spcPts val="0"/>
              </a:spcBef>
              <a:spcAft>
                <a:spcPts val="0"/>
              </a:spcAft>
              <a:buClr>
                <a:srgbClr val="000000"/>
              </a:buClr>
              <a:buSzPts val="1800"/>
              <a:buFont typeface="Arial"/>
              <a:buNone/>
            </a:pPr>
            <a:r>
              <a:rPr lang="es" sz="1500" dirty="0">
                <a:solidFill>
                  <a:srgbClr val="213558"/>
                </a:solidFill>
                <a:latin typeface="Montserrat"/>
                <a:ea typeface="Montserrat"/>
                <a:cs typeface="Montserrat"/>
                <a:sym typeface="Montserrat"/>
              </a:rPr>
              <a:t>≈ </a:t>
            </a:r>
            <a:r>
              <a:rPr lang="es" sz="1500" b="1" dirty="0">
                <a:solidFill>
                  <a:srgbClr val="213558"/>
                </a:solidFill>
                <a:latin typeface="Montserrat"/>
                <a:ea typeface="Montserrat"/>
                <a:cs typeface="Montserrat"/>
                <a:sym typeface="Montserrat"/>
              </a:rPr>
              <a:t>1000</a:t>
            </a:r>
            <a:r>
              <a:rPr lang="es" sz="1500" dirty="0">
                <a:solidFill>
                  <a:srgbClr val="213558"/>
                </a:solidFill>
                <a:latin typeface="Montserrat"/>
                <a:ea typeface="Montserrat"/>
                <a:cs typeface="Montserrat"/>
                <a:sym typeface="Montserrat"/>
              </a:rPr>
              <a:t> códigos de barras de ADN de flora y fauna</a:t>
            </a:r>
            <a:endParaRPr sz="1500" b="1" dirty="0">
              <a:solidFill>
                <a:srgbClr val="213558"/>
              </a:solidFill>
              <a:latin typeface="Montserrat"/>
              <a:ea typeface="Montserrat"/>
              <a:cs typeface="Montserrat"/>
              <a:sym typeface="Montserrat"/>
            </a:endParaRPr>
          </a:p>
        </p:txBody>
      </p:sp>
      <p:sp>
        <p:nvSpPr>
          <p:cNvPr id="5" name="Google Shape;389;g1a708d67326_3_929">
            <a:extLst>
              <a:ext uri="{FF2B5EF4-FFF2-40B4-BE49-F238E27FC236}">
                <a16:creationId xmlns:a16="http://schemas.microsoft.com/office/drawing/2014/main" id="{0398C565-C3F7-D864-E30B-4845FA06387A}"/>
              </a:ext>
            </a:extLst>
          </p:cNvPr>
          <p:cNvSpPr txBox="1"/>
          <p:nvPr/>
        </p:nvSpPr>
        <p:spPr>
          <a:xfrm>
            <a:off x="9020200" y="5498607"/>
            <a:ext cx="2636700" cy="785100"/>
          </a:xfrm>
          <a:prstGeom prst="rect">
            <a:avLst/>
          </a:prstGeom>
          <a:noFill/>
          <a:ln>
            <a:noFill/>
          </a:ln>
        </p:spPr>
        <p:txBody>
          <a:bodyPr spcFirstLastPara="1" wrap="square" lIns="91425" tIns="45700" rIns="91425" bIns="45700" anchor="ctr" anchorCtr="0">
            <a:spAutoFit/>
          </a:bodyPr>
          <a:lstStyle/>
          <a:p>
            <a:pPr marL="0" marR="179999" lvl="0" indent="0" algn="ctr" rtl="0">
              <a:lnSpc>
                <a:spcPct val="100000"/>
              </a:lnSpc>
              <a:spcBef>
                <a:spcPts val="0"/>
              </a:spcBef>
              <a:spcAft>
                <a:spcPts val="0"/>
              </a:spcAft>
              <a:buClr>
                <a:srgbClr val="000000"/>
              </a:buClr>
              <a:buSzPts val="1800"/>
              <a:buFont typeface="Arial"/>
              <a:buNone/>
            </a:pPr>
            <a:r>
              <a:rPr lang="es" sz="1500" dirty="0">
                <a:solidFill>
                  <a:srgbClr val="213558"/>
                </a:solidFill>
                <a:latin typeface="Montserrat"/>
                <a:ea typeface="Montserrat"/>
                <a:cs typeface="Montserrat"/>
                <a:sym typeface="Montserrat"/>
              </a:rPr>
              <a:t>≈ </a:t>
            </a:r>
            <a:r>
              <a:rPr lang="es" sz="1500" b="1" dirty="0">
                <a:solidFill>
                  <a:srgbClr val="213558"/>
                </a:solidFill>
                <a:latin typeface="Montserrat"/>
                <a:ea typeface="Montserrat"/>
                <a:cs typeface="Montserrat"/>
                <a:sym typeface="Montserrat"/>
              </a:rPr>
              <a:t>9000 </a:t>
            </a:r>
            <a:r>
              <a:rPr lang="es" sz="1500" dirty="0">
                <a:solidFill>
                  <a:srgbClr val="213558"/>
                </a:solidFill>
                <a:latin typeface="Montserrat"/>
                <a:ea typeface="Montserrat"/>
                <a:cs typeface="Montserrat"/>
                <a:sym typeface="Montserrat"/>
              </a:rPr>
              <a:t>códigos de barras de ADN - MinION</a:t>
            </a:r>
            <a:endParaRPr sz="1500" b="1" dirty="0">
              <a:solidFill>
                <a:srgbClr val="213558"/>
              </a:solidFill>
              <a:latin typeface="Montserrat"/>
              <a:ea typeface="Montserrat"/>
              <a:cs typeface="Montserrat"/>
              <a:sym typeface="Montserrat"/>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1"/>
                                        </p:tgtEl>
                                        <p:attrNameLst>
                                          <p:attrName>style.visibility</p:attrName>
                                        </p:attrNameLst>
                                      </p:cBhvr>
                                      <p:to>
                                        <p:strVal val="visible"/>
                                      </p:to>
                                    </p:set>
                                    <p:animEffect transition="in" filter="fade">
                                      <p:cBhvr>
                                        <p:cTn id="7" dur="500"/>
                                        <p:tgtEl>
                                          <p:spTgt spid="371"/>
                                        </p:tgtEl>
                                      </p:cBhvr>
                                    </p:animEffect>
                                  </p:childTnLst>
                                </p:cTn>
                              </p:par>
                            </p:childTnLst>
                          </p:cTn>
                        </p:par>
                        <p:par>
                          <p:cTn id="8" fill="hold">
                            <p:stCondLst>
                              <p:cond delay="500"/>
                            </p:stCondLst>
                            <p:childTnLst>
                              <p:par>
                                <p:cTn id="9" presetID="23" presetClass="entr" presetSubtype="16" fill="hold" nodeType="afterEffect">
                                  <p:stCondLst>
                                    <p:cond delay="500"/>
                                  </p:stCondLst>
                                  <p:childTnLst>
                                    <p:set>
                                      <p:cBhvr>
                                        <p:cTn id="10" dur="1" fill="hold">
                                          <p:stCondLst>
                                            <p:cond delay="0"/>
                                          </p:stCondLst>
                                        </p:cTn>
                                        <p:tgtEl>
                                          <p:spTgt spid="370"/>
                                        </p:tgtEl>
                                        <p:attrNameLst>
                                          <p:attrName>style.visibility</p:attrName>
                                        </p:attrNameLst>
                                      </p:cBhvr>
                                      <p:to>
                                        <p:strVal val="visible"/>
                                      </p:to>
                                    </p:set>
                                    <p:anim calcmode="lin" valueType="num">
                                      <p:cBhvr additive="base">
                                        <p:cTn id="11" dur="750"/>
                                        <p:tgtEl>
                                          <p:spTgt spid="370"/>
                                        </p:tgtEl>
                                        <p:attrNameLst>
                                          <p:attrName>ppt_w</p:attrName>
                                        </p:attrNameLst>
                                      </p:cBhvr>
                                      <p:tavLst>
                                        <p:tav tm="0">
                                          <p:val>
                                            <p:strVal val="0"/>
                                          </p:val>
                                        </p:tav>
                                        <p:tav tm="100000">
                                          <p:val>
                                            <p:strVal val="#ppt_w"/>
                                          </p:val>
                                        </p:tav>
                                      </p:tavLst>
                                    </p:anim>
                                    <p:anim calcmode="lin" valueType="num">
                                      <p:cBhvr additive="base">
                                        <p:cTn id="12" dur="750"/>
                                        <p:tgtEl>
                                          <p:spTgt spid="370"/>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2"/>
                                        </p:tgtEl>
                                        <p:attrNameLst>
                                          <p:attrName>style.visibility</p:attrName>
                                        </p:attrNameLst>
                                      </p:cBhvr>
                                      <p:to>
                                        <p:strVal val="visible"/>
                                      </p:to>
                                    </p:set>
                                    <p:animEffect transition="in" filter="fade">
                                      <p:cBhvr>
                                        <p:cTn id="17" dur="500"/>
                                        <p:tgtEl>
                                          <p:spTgt spid="3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3"/>
                                        </p:tgtEl>
                                        <p:attrNameLst>
                                          <p:attrName>style.visibility</p:attrName>
                                        </p:attrNameLst>
                                      </p:cBhvr>
                                      <p:to>
                                        <p:strVal val="visible"/>
                                      </p:to>
                                    </p:set>
                                    <p:animEffect transition="in" filter="fade">
                                      <p:cBhvr>
                                        <p:cTn id="22" dur="500"/>
                                        <p:tgtEl>
                                          <p:spTgt spid="3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4"/>
                                        </p:tgtEl>
                                        <p:attrNameLst>
                                          <p:attrName>style.visibility</p:attrName>
                                        </p:attrNameLst>
                                      </p:cBhvr>
                                      <p:to>
                                        <p:strVal val="visible"/>
                                      </p:to>
                                    </p:set>
                                    <p:animEffect transition="in" filter="fade">
                                      <p:cBhvr>
                                        <p:cTn id="27" dur="500"/>
                                        <p:tgtEl>
                                          <p:spTgt spid="37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anim calcmode="lin" valueType="num">
                                      <p:cBhvr>
                                        <p:cTn id="33" dur="500" fill="hold"/>
                                        <p:tgtEl>
                                          <p:spTgt spid="4"/>
                                        </p:tgtEl>
                                        <p:attrNameLst>
                                          <p:attrName>ppt_x</p:attrName>
                                        </p:attrNameLst>
                                      </p:cBhvr>
                                      <p:tavLst>
                                        <p:tav tm="0">
                                          <p:val>
                                            <p:strVal val="#ppt_x"/>
                                          </p:val>
                                        </p:tav>
                                        <p:tav tm="100000">
                                          <p:val>
                                            <p:strVal val="#ppt_x"/>
                                          </p:val>
                                        </p:tav>
                                      </p:tavLst>
                                    </p:anim>
                                    <p:anim calcmode="lin" valueType="num">
                                      <p:cBhvr>
                                        <p:cTn id="34" dur="500" fill="hold"/>
                                        <p:tgtEl>
                                          <p:spTgt spid="4"/>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42" presetClass="entr" presetSubtype="0" fill="hold" grpId="0" nodeType="afterEffect">
                                  <p:stCondLst>
                                    <p:cond delay="25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anim calcmode="lin" valueType="num">
                                      <p:cBhvr>
                                        <p:cTn id="39" dur="500" fill="hold"/>
                                        <p:tgtEl>
                                          <p:spTgt spid="5"/>
                                        </p:tgtEl>
                                        <p:attrNameLst>
                                          <p:attrName>ppt_x</p:attrName>
                                        </p:attrNameLst>
                                      </p:cBhvr>
                                      <p:tavLst>
                                        <p:tav tm="0">
                                          <p:val>
                                            <p:strVal val="#ppt_x"/>
                                          </p:val>
                                        </p:tav>
                                        <p:tav tm="100000">
                                          <p:val>
                                            <p:strVal val="#ppt_x"/>
                                          </p:val>
                                        </p:tav>
                                      </p:tavLst>
                                    </p:anim>
                                    <p:anim calcmode="lin" valueType="num">
                                      <p:cBhvr>
                                        <p:cTn id="40"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75;p11">
            <a:extLst>
              <a:ext uri="{FF2B5EF4-FFF2-40B4-BE49-F238E27FC236}">
                <a16:creationId xmlns:a16="http://schemas.microsoft.com/office/drawing/2014/main" id="{A5A07960-5D00-08C5-058B-2D0FEC1A5205}"/>
              </a:ext>
            </a:extLst>
          </p:cNvPr>
          <p:cNvPicPr preferRelativeResize="0"/>
          <p:nvPr/>
        </p:nvPicPr>
        <p:blipFill rotWithShape="1">
          <a:blip r:embed="rId2">
            <a:alphaModFix/>
          </a:blip>
          <a:srcRect/>
          <a:stretch/>
        </p:blipFill>
        <p:spPr>
          <a:xfrm>
            <a:off x="6265942" y="1020741"/>
            <a:ext cx="5548648" cy="4816518"/>
          </a:xfrm>
          <a:prstGeom prst="rect">
            <a:avLst/>
          </a:prstGeom>
          <a:noFill/>
          <a:ln>
            <a:noFill/>
          </a:ln>
        </p:spPr>
      </p:pic>
      <p:sp>
        <p:nvSpPr>
          <p:cNvPr id="13" name="Google Shape;276;p11">
            <a:extLst>
              <a:ext uri="{FF2B5EF4-FFF2-40B4-BE49-F238E27FC236}">
                <a16:creationId xmlns:a16="http://schemas.microsoft.com/office/drawing/2014/main" id="{4140EDE8-327E-378D-495C-2750D64E5619}"/>
              </a:ext>
            </a:extLst>
          </p:cNvPr>
          <p:cNvSpPr txBox="1"/>
          <p:nvPr/>
        </p:nvSpPr>
        <p:spPr>
          <a:xfrm>
            <a:off x="6897857" y="920640"/>
            <a:ext cx="5101883" cy="5016718"/>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0" marR="179999" indent="0" algn="ctr">
              <a:buSzPts val="1800"/>
              <a:buNone/>
              <a:defRPr sz="1800" b="1">
                <a:solidFill>
                  <a:srgbClr val="213558"/>
                </a:solidFill>
                <a:latin typeface="Montserrat"/>
                <a:ea typeface="Montserrat"/>
                <a:cs typeface="Montserrat"/>
              </a:defRPr>
            </a:lvl1pPr>
          </a:lstStyle>
          <a:p>
            <a:pPr marL="0" marR="179999" lvl="0" indent="0" defTabSz="914400" eaLnBrk="1" fontAlgn="auto" latinLnBrk="0" hangingPunct="1">
              <a:lnSpc>
                <a:spcPct val="100000"/>
              </a:lnSpc>
              <a:spcBef>
                <a:spcPts val="0"/>
              </a:spcBef>
              <a:spcAft>
                <a:spcPts val="0"/>
              </a:spcAft>
              <a:buClr>
                <a:srgbClr val="000000"/>
              </a:buClr>
              <a:buSzPts val="1800"/>
              <a:buFont typeface="Arial"/>
              <a:buNone/>
              <a:tabLst/>
              <a:defRPr/>
            </a:pPr>
            <a:r>
              <a:rPr kumimoji="0" lang="es" sz="3200" b="1" i="0" u="none" strike="noStrike" kern="0" cap="none" spc="0" normalizeH="0" baseline="0" noProof="0" dirty="0">
                <a:ln>
                  <a:noFill/>
                </a:ln>
                <a:solidFill>
                  <a:srgbClr val="213558"/>
                </a:solidFill>
                <a:effectLst/>
                <a:uLnTx/>
                <a:uFillTx/>
                <a:latin typeface="Calibri" panose="020F0502020204030204" pitchFamily="34" charset="0"/>
                <a:cs typeface="Calibri" panose="020F0502020204030204" pitchFamily="34" charset="0"/>
                <a:sym typeface="Arial"/>
              </a:rPr>
              <a:t>                  </a:t>
            </a:r>
            <a:r>
              <a:rPr kumimoji="0" lang="es-CO" sz="3200" b="1" i="0" u="none" strike="noStrike" kern="0" cap="none" spc="0" normalizeH="0" baseline="0" noProof="0" dirty="0">
                <a:ln>
                  <a:noFill/>
                </a:ln>
                <a:solidFill>
                  <a:srgbClr val="213558"/>
                </a:solidFill>
                <a:effectLst/>
                <a:uLnTx/>
                <a:uFillTx/>
                <a:latin typeface="Calibri" panose="020F0502020204030204" pitchFamily="34" charset="0"/>
                <a:cs typeface="Calibri" panose="020F0502020204030204" pitchFamily="34" charset="0"/>
                <a:sym typeface="Arial"/>
              </a:rPr>
              <a:t>Componente 3</a:t>
            </a:r>
            <a:endParaRPr kumimoji="0" sz="3200" b="1" i="0" u="none" strike="noStrike" kern="0" cap="none" spc="0" normalizeH="0" baseline="0" noProof="0" dirty="0">
              <a:ln>
                <a:noFill/>
              </a:ln>
              <a:solidFill>
                <a:srgbClr val="213558"/>
              </a:solidFill>
              <a:effectLst/>
              <a:uLnTx/>
              <a:uFillTx/>
              <a:latin typeface="Calibri" panose="020F0502020204030204" pitchFamily="34" charset="0"/>
              <a:cs typeface="Calibri" panose="020F0502020204030204" pitchFamily="34" charset="0"/>
              <a:sym typeface="Arial"/>
            </a:endParaRPr>
          </a:p>
          <a:p>
            <a:pPr marL="0" marR="179999" lvl="0" indent="0" defTabSz="914400" eaLnBrk="1" fontAlgn="auto" latinLnBrk="0" hangingPunct="1">
              <a:lnSpc>
                <a:spcPct val="100000"/>
              </a:lnSpc>
              <a:spcBef>
                <a:spcPts val="0"/>
              </a:spcBef>
              <a:spcAft>
                <a:spcPts val="0"/>
              </a:spcAft>
              <a:buClr>
                <a:srgbClr val="000000"/>
              </a:buClr>
              <a:buSzPts val="1800"/>
              <a:buFont typeface="Arial"/>
              <a:buNone/>
              <a:tabLst/>
              <a:defRPr/>
            </a:pPr>
            <a:endParaRPr kumimoji="0" lang="es" sz="2000" b="0" i="0" u="none" strike="noStrike" kern="0" cap="none" spc="0" normalizeH="0" baseline="0" noProof="0" dirty="0">
              <a:ln>
                <a:noFill/>
              </a:ln>
              <a:solidFill>
                <a:srgbClr val="213558"/>
              </a:solidFill>
              <a:effectLst/>
              <a:uLnTx/>
              <a:uFillTx/>
              <a:latin typeface="Calibri" panose="020F0502020204030204" pitchFamily="34" charset="0"/>
              <a:cs typeface="Calibri" panose="020F0502020204030204" pitchFamily="34" charset="0"/>
              <a:sym typeface="Montserrat Light"/>
            </a:endParaRPr>
          </a:p>
          <a:p>
            <a:pPr lvl="0"/>
            <a:r>
              <a:rPr lang="es-MX" sz="3200" b="0" dirty="0">
                <a:solidFill>
                  <a:srgbClr val="000000"/>
                </a:solidFill>
                <a:latin typeface="Calibri" panose="020F0502020204030204" pitchFamily="34" charset="0"/>
                <a:ea typeface="Arial"/>
                <a:cs typeface="Calibri" panose="020F0502020204030204" pitchFamily="34" charset="0"/>
                <a:sym typeface="Arial"/>
              </a:rPr>
              <a:t>Diseñar estrategias de conservación que cuenten con un instrumento de planificación un análisis base de esquema de gobernanza y un modelo de negocio verde para las </a:t>
            </a:r>
            <a:r>
              <a:rPr lang="es-MX" sz="3200" b="0" dirty="0" err="1">
                <a:solidFill>
                  <a:srgbClr val="000000"/>
                </a:solidFill>
                <a:latin typeface="Calibri" panose="020F0502020204030204" pitchFamily="34" charset="0"/>
                <a:ea typeface="Arial"/>
                <a:cs typeface="Calibri" panose="020F0502020204030204" pitchFamily="34" charset="0"/>
                <a:sym typeface="Arial"/>
              </a:rPr>
              <a:t>Ecoreservas</a:t>
            </a:r>
            <a:r>
              <a:rPr lang="es-MX" sz="3200" b="0" dirty="0">
                <a:solidFill>
                  <a:srgbClr val="000000"/>
                </a:solidFill>
                <a:latin typeface="Calibri" panose="020F0502020204030204" pitchFamily="34" charset="0"/>
                <a:ea typeface="Arial"/>
                <a:cs typeface="Calibri" panose="020F0502020204030204" pitchFamily="34" charset="0"/>
                <a:sym typeface="Arial"/>
              </a:rPr>
              <a:t> del GEE</a:t>
            </a:r>
            <a:endParaRPr lang="es-MX" sz="3200" b="0" dirty="0">
              <a:latin typeface="Calibri" panose="020F0502020204030204" pitchFamily="34" charset="0"/>
              <a:ea typeface="Arial"/>
              <a:cs typeface="Calibri" panose="020F0502020204030204" pitchFamily="34" charset="0"/>
              <a:sym typeface="Arial"/>
            </a:endParaRPr>
          </a:p>
        </p:txBody>
      </p:sp>
      <p:sp>
        <p:nvSpPr>
          <p:cNvPr id="14" name="Google Shape;277;p11">
            <a:extLst>
              <a:ext uri="{FF2B5EF4-FFF2-40B4-BE49-F238E27FC236}">
                <a16:creationId xmlns:a16="http://schemas.microsoft.com/office/drawing/2014/main" id="{87171423-E544-27D0-193B-FB3DCFCB72EE}"/>
              </a:ext>
            </a:extLst>
          </p:cNvPr>
          <p:cNvSpPr/>
          <p:nvPr/>
        </p:nvSpPr>
        <p:spPr>
          <a:xfrm>
            <a:off x="4419599" y="2419350"/>
            <a:ext cx="444601" cy="429890"/>
          </a:xfrm>
          <a:prstGeom prst="rect">
            <a:avLst/>
          </a:prstGeom>
          <a:noFill/>
          <a:ln>
            <a:noFill/>
          </a:ln>
        </p:spPr>
        <p:txBody>
          <a:bodyPr spcFirstLastPara="1" wrap="square" lIns="91425" tIns="45700" rIns="91425" bIns="45700" anchor="t" anchorCtr="0">
            <a:noAutofit/>
          </a:bodyPr>
          <a:lstStyle/>
          <a:p>
            <a:pPr>
              <a:buClr>
                <a:srgbClr val="000000"/>
              </a:buClr>
              <a:buFont typeface="Arial"/>
              <a:buNone/>
            </a:pPr>
            <a:endParaRPr sz="1400" kern="0">
              <a:solidFill>
                <a:srgbClr val="000000"/>
              </a:solidFill>
              <a:latin typeface="Arial"/>
              <a:ea typeface="Arial"/>
              <a:cs typeface="Arial"/>
              <a:sym typeface="Arial"/>
            </a:endParaRPr>
          </a:p>
        </p:txBody>
      </p:sp>
      <p:grpSp>
        <p:nvGrpSpPr>
          <p:cNvPr id="7" name="Grupo 6">
            <a:extLst>
              <a:ext uri="{FF2B5EF4-FFF2-40B4-BE49-F238E27FC236}">
                <a16:creationId xmlns:a16="http://schemas.microsoft.com/office/drawing/2014/main" id="{0765D55B-1901-0C28-B49D-7176362CE398}"/>
              </a:ext>
            </a:extLst>
          </p:cNvPr>
          <p:cNvGrpSpPr/>
          <p:nvPr/>
        </p:nvGrpSpPr>
        <p:grpSpPr>
          <a:xfrm>
            <a:off x="181044" y="1440412"/>
            <a:ext cx="5777946" cy="4262655"/>
            <a:chOff x="181044" y="1440412"/>
            <a:chExt cx="5777946" cy="4262655"/>
          </a:xfrm>
        </p:grpSpPr>
        <p:sp>
          <p:nvSpPr>
            <p:cNvPr id="4" name="Google Shape;311;g1a708d67326_3_820">
              <a:extLst>
                <a:ext uri="{FF2B5EF4-FFF2-40B4-BE49-F238E27FC236}">
                  <a16:creationId xmlns:a16="http://schemas.microsoft.com/office/drawing/2014/main" id="{6E574C5F-8C21-B525-51EA-0C463150D549}"/>
                </a:ext>
              </a:extLst>
            </p:cNvPr>
            <p:cNvSpPr txBox="1"/>
            <p:nvPr/>
          </p:nvSpPr>
          <p:spPr>
            <a:xfrm>
              <a:off x="181044" y="5303012"/>
              <a:ext cx="4744400" cy="400055"/>
            </a:xfrm>
            <a:prstGeom prst="rect">
              <a:avLst/>
            </a:prstGeom>
            <a:noFill/>
            <a:ln>
              <a:noFill/>
            </a:ln>
          </p:spPr>
          <p:txBody>
            <a:bodyPr spcFirstLastPara="1" wrap="square" lIns="121900" tIns="60933" rIns="121900" bIns="60933" anchor="t" anchorCtr="0">
              <a:spAutoFit/>
            </a:bodyPr>
            <a:lstStyle/>
            <a:p>
              <a:pPr defTabSz="1219170">
                <a:buClr>
                  <a:srgbClr val="000000"/>
                </a:buClr>
                <a:buSzPts val="900"/>
              </a:pPr>
              <a:r>
                <a:rPr lang="es" sz="900" kern="0" dirty="0">
                  <a:latin typeface="Arial"/>
                  <a:ea typeface="Arial"/>
                  <a:cs typeface="Arial"/>
                  <a:sym typeface="Arial"/>
                </a:rPr>
                <a:t>Ecoreserva </a:t>
              </a:r>
              <a:r>
                <a:rPr lang="es-CO" sz="900" kern="0" dirty="0">
                  <a:latin typeface="Arial"/>
                  <a:ea typeface="Arial"/>
                  <a:cs typeface="Arial"/>
                  <a:sym typeface="Arial"/>
                </a:rPr>
                <a:t>Tocancipá - Cundinamarca</a:t>
              </a:r>
              <a:endParaRPr sz="900" kern="0" dirty="0">
                <a:latin typeface="Arial"/>
                <a:ea typeface="Arial"/>
                <a:cs typeface="Arial"/>
                <a:sym typeface="Arial"/>
              </a:endParaRPr>
            </a:p>
            <a:p>
              <a:pPr defTabSz="1219170">
                <a:buClr>
                  <a:srgbClr val="000000"/>
                </a:buClr>
                <a:buSzPts val="900"/>
              </a:pPr>
              <a:r>
                <a:rPr lang="es" sz="900" kern="0" dirty="0">
                  <a:latin typeface="Arial"/>
                  <a:ea typeface="Arial"/>
                  <a:cs typeface="Arial"/>
                  <a:sym typeface="Arial"/>
                </a:rPr>
                <a:t>Foto: John Bernal / I. Humboldt</a:t>
              </a:r>
              <a:endParaRPr sz="900" kern="0" dirty="0">
                <a:latin typeface="Arial"/>
                <a:ea typeface="Arial"/>
                <a:cs typeface="Arial"/>
                <a:sym typeface="Arial"/>
              </a:endParaRPr>
            </a:p>
          </p:txBody>
        </p:sp>
        <p:pic>
          <p:nvPicPr>
            <p:cNvPr id="6" name="Imagen 5">
              <a:extLst>
                <a:ext uri="{FF2B5EF4-FFF2-40B4-BE49-F238E27FC236}">
                  <a16:creationId xmlns:a16="http://schemas.microsoft.com/office/drawing/2014/main" id="{AA929EF6-08E7-8582-A43F-0C28554CC5FB}"/>
                </a:ext>
              </a:extLst>
            </p:cNvPr>
            <p:cNvPicPr>
              <a:picLocks noChangeAspect="1"/>
            </p:cNvPicPr>
            <p:nvPr/>
          </p:nvPicPr>
          <p:blipFill rotWithShape="1">
            <a:blip r:embed="rId3"/>
            <a:srcRect r="26148" b="12699"/>
            <a:stretch/>
          </p:blipFill>
          <p:spPr>
            <a:xfrm>
              <a:off x="197857" y="1440412"/>
              <a:ext cx="5761133" cy="3825069"/>
            </a:xfrm>
            <a:prstGeom prst="rect">
              <a:avLst/>
            </a:prstGeom>
          </p:spPr>
        </p:pic>
      </p:grpSp>
    </p:spTree>
    <p:extLst>
      <p:ext uri="{BB962C8B-B14F-4D97-AF65-F5344CB8AC3E}">
        <p14:creationId xmlns:p14="http://schemas.microsoft.com/office/powerpoint/2010/main" val="36603441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p:stCondLst>
                              <p:cond delay="2000"/>
                            </p:stCondLst>
                            <p:childTnLst>
                              <p:par>
                                <p:cTn id="9" presetID="10" presetClass="entr" presetSubtype="0" fill="hold" nodeType="afterEffect">
                                  <p:stCondLst>
                                    <p:cond delay="75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44;g17fef134aaf_0_61">
            <a:extLst>
              <a:ext uri="{FF2B5EF4-FFF2-40B4-BE49-F238E27FC236}">
                <a16:creationId xmlns:a16="http://schemas.microsoft.com/office/drawing/2014/main" id="{7E562A6F-79DD-9203-DE78-EDBD5A4B9466}"/>
              </a:ext>
            </a:extLst>
          </p:cNvPr>
          <p:cNvSpPr txBox="1">
            <a:spLocks/>
          </p:cNvSpPr>
          <p:nvPr/>
        </p:nvSpPr>
        <p:spPr>
          <a:xfrm>
            <a:off x="3221802" y="1156335"/>
            <a:ext cx="6104400" cy="365700"/>
          </a:xfrm>
          <a:prstGeom prst="rect">
            <a:avLst/>
          </a:prstGeom>
          <a:noFill/>
          <a:ln>
            <a:noFill/>
          </a:ln>
        </p:spPr>
        <p:txBody>
          <a:bodyPr spcFirstLastPara="1" vert="horz" wrap="square" lIns="68575" tIns="34275" rIns="68575" bIns="3427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SzPts val="2400"/>
            </a:pPr>
            <a:r>
              <a:rPr lang="es-MX" sz="3600" b="1" dirty="0">
                <a:solidFill>
                  <a:srgbClr val="00B050"/>
                </a:solidFill>
                <a:latin typeface="+mn-lt"/>
              </a:rPr>
              <a:t>Elementos de la estrategia</a:t>
            </a:r>
          </a:p>
        </p:txBody>
      </p:sp>
      <p:sp>
        <p:nvSpPr>
          <p:cNvPr id="17" name="Google Shape;433;g17fef134aaf_0_61">
            <a:extLst>
              <a:ext uri="{FF2B5EF4-FFF2-40B4-BE49-F238E27FC236}">
                <a16:creationId xmlns:a16="http://schemas.microsoft.com/office/drawing/2014/main" id="{DDE3DE0C-6742-9E9D-1893-97022B7033FC}"/>
              </a:ext>
            </a:extLst>
          </p:cNvPr>
          <p:cNvSpPr/>
          <p:nvPr/>
        </p:nvSpPr>
        <p:spPr>
          <a:xfrm>
            <a:off x="1222465" y="1819258"/>
            <a:ext cx="2350730" cy="825463"/>
          </a:xfrm>
          <a:prstGeom prst="homePlate">
            <a:avLst>
              <a:gd name="adj" fmla="val 50000"/>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 sz="2000" b="1" i="0" u="none" strike="noStrike" cap="none" dirty="0">
                <a:solidFill>
                  <a:srgbClr val="FFFFFF"/>
                </a:solidFill>
                <a:ea typeface="Roboto"/>
                <a:cs typeface="Roboto"/>
                <a:sym typeface="Roboto"/>
              </a:rPr>
              <a:t>3.1 Gobernanza</a:t>
            </a:r>
            <a:endParaRPr sz="2000" b="1" i="0" u="none" strike="noStrike" cap="none" dirty="0">
              <a:solidFill>
                <a:srgbClr val="FFFFFF"/>
              </a:solidFill>
              <a:ea typeface="Roboto"/>
              <a:cs typeface="Roboto"/>
              <a:sym typeface="Roboto"/>
            </a:endParaRPr>
          </a:p>
        </p:txBody>
      </p:sp>
      <p:sp>
        <p:nvSpPr>
          <p:cNvPr id="18" name="Google Shape;436;g17fef134aaf_0_61">
            <a:extLst>
              <a:ext uri="{FF2B5EF4-FFF2-40B4-BE49-F238E27FC236}">
                <a16:creationId xmlns:a16="http://schemas.microsoft.com/office/drawing/2014/main" id="{1C75079E-31D5-1836-5B30-32D544ACFD98}"/>
              </a:ext>
            </a:extLst>
          </p:cNvPr>
          <p:cNvSpPr/>
          <p:nvPr/>
        </p:nvSpPr>
        <p:spPr>
          <a:xfrm>
            <a:off x="3258826" y="1819258"/>
            <a:ext cx="3015176" cy="825461"/>
          </a:xfrm>
          <a:prstGeom prst="chevron">
            <a:avLst>
              <a:gd name="adj" fmla="val 50000"/>
            </a:avLst>
          </a:prstGeom>
          <a:solidFill>
            <a:schemeClr val="accent6">
              <a:lumMod val="60000"/>
              <a:lumOff val="40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 sz="2000" b="1" i="0" u="none" strike="noStrike" cap="none" dirty="0">
                <a:solidFill>
                  <a:srgbClr val="FFFFFF"/>
                </a:solidFill>
                <a:ea typeface="Roboto"/>
                <a:cs typeface="Roboto"/>
                <a:sym typeface="Roboto"/>
              </a:rPr>
              <a:t>3.2 Plan de B&amp;F</a:t>
            </a:r>
            <a:endParaRPr sz="2000" b="1" i="0" u="none" strike="noStrike" cap="none" dirty="0">
              <a:solidFill>
                <a:srgbClr val="FFFFFF"/>
              </a:solidFill>
              <a:ea typeface="Roboto"/>
              <a:cs typeface="Roboto"/>
              <a:sym typeface="Roboto"/>
            </a:endParaRPr>
          </a:p>
        </p:txBody>
      </p:sp>
      <p:sp>
        <p:nvSpPr>
          <p:cNvPr id="19" name="Google Shape;439;g17fef134aaf_0_61">
            <a:extLst>
              <a:ext uri="{FF2B5EF4-FFF2-40B4-BE49-F238E27FC236}">
                <a16:creationId xmlns:a16="http://schemas.microsoft.com/office/drawing/2014/main" id="{807F6CE7-0E9F-13FE-03B3-0B0BE9D27BCE}"/>
              </a:ext>
            </a:extLst>
          </p:cNvPr>
          <p:cNvSpPr/>
          <p:nvPr/>
        </p:nvSpPr>
        <p:spPr>
          <a:xfrm>
            <a:off x="5959632" y="1819260"/>
            <a:ext cx="2939662" cy="825461"/>
          </a:xfrm>
          <a:prstGeom prst="chevron">
            <a:avLst>
              <a:gd name="adj" fmla="val 50000"/>
            </a:avLst>
          </a:prstGeom>
          <a:solidFill>
            <a:schemeClr val="accent6">
              <a:lumMod val="75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 sz="2000" b="1" i="0" u="none" strike="noStrike" cap="none" dirty="0">
                <a:solidFill>
                  <a:srgbClr val="FFFFFF"/>
                </a:solidFill>
                <a:ea typeface="Roboto"/>
                <a:cs typeface="Roboto"/>
                <a:sym typeface="Roboto"/>
              </a:rPr>
              <a:t>3.3 Negocio verde</a:t>
            </a:r>
            <a:endParaRPr sz="2000" b="1" i="0" u="none" strike="noStrike" cap="none" dirty="0">
              <a:solidFill>
                <a:srgbClr val="FFFFFF"/>
              </a:solidFill>
              <a:ea typeface="Roboto"/>
              <a:cs typeface="Roboto"/>
              <a:sym typeface="Roboto"/>
            </a:endParaRPr>
          </a:p>
        </p:txBody>
      </p:sp>
      <p:sp>
        <p:nvSpPr>
          <p:cNvPr id="20" name="Google Shape;442;g17fef134aaf_0_61">
            <a:extLst>
              <a:ext uri="{FF2B5EF4-FFF2-40B4-BE49-F238E27FC236}">
                <a16:creationId xmlns:a16="http://schemas.microsoft.com/office/drawing/2014/main" id="{0FF861F4-A555-F34E-3BB8-7735D41A472C}"/>
              </a:ext>
            </a:extLst>
          </p:cNvPr>
          <p:cNvSpPr/>
          <p:nvPr/>
        </p:nvSpPr>
        <p:spPr>
          <a:xfrm>
            <a:off x="8580398" y="1819260"/>
            <a:ext cx="2951844" cy="825460"/>
          </a:xfrm>
          <a:prstGeom prst="chevron">
            <a:avLst>
              <a:gd name="adj" fmla="val 50000"/>
            </a:avLst>
          </a:prstGeom>
          <a:solidFill>
            <a:schemeClr val="accent6">
              <a:lumMod val="50000"/>
            </a:schemeClr>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s" sz="2000" b="1" i="0" u="none" strike="noStrike" cap="none" dirty="0">
                <a:solidFill>
                  <a:srgbClr val="FFFFFF"/>
                </a:solidFill>
                <a:ea typeface="Roboto"/>
                <a:cs typeface="Roboto"/>
                <a:sym typeface="Roboto"/>
              </a:rPr>
              <a:t>3.4 Conectividad</a:t>
            </a:r>
            <a:endParaRPr sz="2000" b="1" i="0" u="none" strike="noStrike" cap="none" dirty="0">
              <a:solidFill>
                <a:srgbClr val="FFFFFF"/>
              </a:solidFill>
              <a:ea typeface="Roboto"/>
              <a:cs typeface="Roboto"/>
              <a:sym typeface="Roboto"/>
            </a:endParaRPr>
          </a:p>
        </p:txBody>
      </p:sp>
      <p:sp>
        <p:nvSpPr>
          <p:cNvPr id="21" name="Google Shape;434;g17fef134aaf_0_61">
            <a:extLst>
              <a:ext uri="{FF2B5EF4-FFF2-40B4-BE49-F238E27FC236}">
                <a16:creationId xmlns:a16="http://schemas.microsoft.com/office/drawing/2014/main" id="{BD3681D5-A379-9644-8EB1-F44913B5D947}"/>
              </a:ext>
            </a:extLst>
          </p:cNvPr>
          <p:cNvSpPr txBox="1"/>
          <p:nvPr/>
        </p:nvSpPr>
        <p:spPr>
          <a:xfrm>
            <a:off x="1110210" y="2766655"/>
            <a:ext cx="2350444" cy="24155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 sz="1500" b="0" i="0" u="none" strike="noStrike" cap="none" dirty="0">
                <a:solidFill>
                  <a:srgbClr val="213558"/>
                </a:solidFill>
                <a:highlight>
                  <a:schemeClr val="lt1"/>
                </a:highlight>
                <a:latin typeface="Montserrat"/>
                <a:ea typeface="Montserrat"/>
                <a:cs typeface="Montserrat"/>
                <a:sym typeface="Montserrat"/>
              </a:rPr>
              <a:t>- </a:t>
            </a:r>
            <a:r>
              <a:rPr lang="es" sz="1500" dirty="0">
                <a:solidFill>
                  <a:srgbClr val="213558"/>
                </a:solidFill>
                <a:highlight>
                  <a:schemeClr val="lt1"/>
                </a:highlight>
                <a:latin typeface="Montserrat"/>
                <a:ea typeface="Montserrat"/>
                <a:cs typeface="Montserrat"/>
                <a:sym typeface="Montserrat"/>
              </a:rPr>
              <a:t>E</a:t>
            </a:r>
            <a:r>
              <a:rPr lang="es" sz="1500" b="0" i="0" u="none" strike="noStrike" cap="none" dirty="0">
                <a:solidFill>
                  <a:srgbClr val="213558"/>
                </a:solidFill>
                <a:highlight>
                  <a:schemeClr val="lt1"/>
                </a:highlight>
                <a:latin typeface="Montserrat"/>
                <a:ea typeface="Montserrat"/>
                <a:cs typeface="Montserrat"/>
                <a:sym typeface="Montserrat"/>
              </a:rPr>
              <a:t>quema de gobernanza - </a:t>
            </a:r>
            <a:r>
              <a:rPr lang="es" sz="1500" b="1" i="0" u="none" strike="noStrike" cap="none" dirty="0">
                <a:solidFill>
                  <a:srgbClr val="213558"/>
                </a:solidFill>
                <a:highlight>
                  <a:schemeClr val="lt1"/>
                </a:highlight>
                <a:latin typeface="Montserrat"/>
                <a:ea typeface="Montserrat"/>
                <a:cs typeface="Montserrat"/>
                <a:sym typeface="Montserrat"/>
              </a:rPr>
              <a:t>mapa de actores</a:t>
            </a:r>
            <a:r>
              <a:rPr lang="es" sz="1500" b="0" i="0" u="none" strike="noStrike" cap="none" dirty="0">
                <a:solidFill>
                  <a:srgbClr val="213558"/>
                </a:solidFill>
                <a:highlight>
                  <a:schemeClr val="lt1"/>
                </a:highlight>
                <a:latin typeface="Montserrat"/>
                <a:ea typeface="Montserrat"/>
                <a:cs typeface="Montserrat"/>
                <a:sym typeface="Montserrat"/>
              </a:rPr>
              <a:t> </a:t>
            </a:r>
            <a:endParaRPr sz="1500" b="0" i="0" u="none" strike="noStrike" cap="none" dirty="0">
              <a:solidFill>
                <a:srgbClr val="213558"/>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500" b="0" i="0" u="none" strike="noStrike" cap="none" dirty="0">
              <a:solidFill>
                <a:srgbClr val="213558"/>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s" sz="1500" b="0" i="0" u="none" strike="noStrike" cap="none" dirty="0">
                <a:solidFill>
                  <a:srgbClr val="213558"/>
                </a:solidFill>
                <a:highlight>
                  <a:schemeClr val="lt1"/>
                </a:highlight>
                <a:latin typeface="Montserrat"/>
                <a:ea typeface="Montserrat"/>
                <a:cs typeface="Montserrat"/>
                <a:sym typeface="Montserrat"/>
              </a:rPr>
              <a:t>- </a:t>
            </a:r>
            <a:r>
              <a:rPr lang="es" sz="1500" b="1" i="0" u="none" strike="noStrike" cap="none" dirty="0">
                <a:solidFill>
                  <a:srgbClr val="213558"/>
                </a:solidFill>
                <a:highlight>
                  <a:schemeClr val="lt1"/>
                </a:highlight>
                <a:latin typeface="Montserrat"/>
                <a:ea typeface="Montserrat"/>
                <a:cs typeface="Montserrat"/>
                <a:sym typeface="Montserrat"/>
              </a:rPr>
              <a:t>Toma de decisiones</a:t>
            </a:r>
            <a:r>
              <a:rPr lang="es" sz="1500" b="0" i="0" u="none" strike="noStrike" cap="none" dirty="0">
                <a:solidFill>
                  <a:srgbClr val="213558"/>
                </a:solidFill>
                <a:highlight>
                  <a:schemeClr val="lt1"/>
                </a:highlight>
                <a:latin typeface="Montserrat"/>
                <a:ea typeface="Montserrat"/>
                <a:cs typeface="Montserrat"/>
                <a:sym typeface="Montserrat"/>
              </a:rPr>
              <a:t> participativa para la gestión y el manejo de la biodiversidad.</a:t>
            </a:r>
            <a:endParaRPr sz="1500" b="0" i="0" u="none" strike="noStrike" cap="none" dirty="0">
              <a:solidFill>
                <a:srgbClr val="213558"/>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None/>
            </a:pPr>
            <a:endParaRPr sz="1500" dirty="0">
              <a:solidFill>
                <a:srgbClr val="213558"/>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None/>
            </a:pPr>
            <a:r>
              <a:rPr lang="es" sz="1500" dirty="0">
                <a:solidFill>
                  <a:srgbClr val="213558"/>
                </a:solidFill>
                <a:highlight>
                  <a:schemeClr val="lt1"/>
                </a:highlight>
                <a:latin typeface="Montserrat"/>
                <a:ea typeface="Montserrat"/>
                <a:cs typeface="Montserrat"/>
                <a:sym typeface="Montserrat"/>
              </a:rPr>
              <a:t>- </a:t>
            </a:r>
            <a:r>
              <a:rPr lang="es" sz="1500" b="1" dirty="0">
                <a:solidFill>
                  <a:srgbClr val="213558"/>
                </a:solidFill>
                <a:highlight>
                  <a:schemeClr val="lt1"/>
                </a:highlight>
                <a:latin typeface="Montserrat"/>
                <a:ea typeface="Montserrat"/>
                <a:cs typeface="Montserrat"/>
                <a:sym typeface="Montserrat"/>
              </a:rPr>
              <a:t>Recomendaciones</a:t>
            </a:r>
            <a:r>
              <a:rPr lang="es" sz="1500" dirty="0">
                <a:solidFill>
                  <a:srgbClr val="213558"/>
                </a:solidFill>
                <a:highlight>
                  <a:schemeClr val="lt1"/>
                </a:highlight>
                <a:latin typeface="Montserrat"/>
                <a:ea typeface="Montserrat"/>
                <a:cs typeface="Montserrat"/>
                <a:sym typeface="Montserrat"/>
              </a:rPr>
              <a:t> de conocimiento, apropiación y conservación </a:t>
            </a:r>
            <a:endParaRPr sz="1500" dirty="0">
              <a:solidFill>
                <a:srgbClr val="213558"/>
              </a:solidFill>
              <a:highlight>
                <a:schemeClr val="lt1"/>
              </a:highlight>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100"/>
              <a:buFont typeface="Arial"/>
              <a:buNone/>
            </a:pPr>
            <a:endParaRPr sz="1500" b="0" i="0" u="none" strike="noStrike" cap="none" dirty="0">
              <a:solidFill>
                <a:srgbClr val="000000"/>
              </a:solidFill>
              <a:latin typeface="Roboto"/>
              <a:ea typeface="Roboto"/>
              <a:cs typeface="Roboto"/>
              <a:sym typeface="Roboto"/>
            </a:endParaRPr>
          </a:p>
        </p:txBody>
      </p:sp>
      <p:sp>
        <p:nvSpPr>
          <p:cNvPr id="22" name="Google Shape;437;g17fef134aaf_0_61">
            <a:extLst>
              <a:ext uri="{FF2B5EF4-FFF2-40B4-BE49-F238E27FC236}">
                <a16:creationId xmlns:a16="http://schemas.microsoft.com/office/drawing/2014/main" id="{61E00D89-2A64-0A7D-62FD-96555199D50F}"/>
              </a:ext>
            </a:extLst>
          </p:cNvPr>
          <p:cNvSpPr txBox="1"/>
          <p:nvPr/>
        </p:nvSpPr>
        <p:spPr>
          <a:xfrm>
            <a:off x="3799459" y="2766655"/>
            <a:ext cx="1933910" cy="174569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 sz="1500" b="1" i="0" u="none" strike="noStrike" cap="none" dirty="0">
                <a:solidFill>
                  <a:srgbClr val="213558"/>
                </a:solidFill>
                <a:highlight>
                  <a:schemeClr val="lt1"/>
                </a:highlight>
                <a:latin typeface="Montserrat"/>
                <a:ea typeface="Montserrat"/>
                <a:cs typeface="Montserrat"/>
                <a:sym typeface="Montserrat"/>
              </a:rPr>
              <a:t>-</a:t>
            </a:r>
            <a:r>
              <a:rPr lang="es" sz="1500" i="0" u="none" strike="noStrike" cap="none" dirty="0">
                <a:solidFill>
                  <a:srgbClr val="213558"/>
                </a:solidFill>
                <a:highlight>
                  <a:schemeClr val="lt1"/>
                </a:highlight>
                <a:latin typeface="Montserrat"/>
                <a:ea typeface="Montserrat"/>
                <a:cs typeface="Montserrat"/>
                <a:sym typeface="Montserrat"/>
              </a:rPr>
              <a:t>Diagnóstico </a:t>
            </a:r>
            <a:r>
              <a:rPr lang="es" sz="1500" b="1" i="0" u="none" strike="noStrike" cap="none" dirty="0">
                <a:solidFill>
                  <a:srgbClr val="213558"/>
                </a:solidFill>
                <a:highlight>
                  <a:schemeClr val="lt1"/>
                </a:highlight>
                <a:latin typeface="Montserrat"/>
                <a:ea typeface="Montserrat"/>
                <a:cs typeface="Montserrat"/>
                <a:sym typeface="Montserrat"/>
              </a:rPr>
              <a:t>(¿Qué?)</a:t>
            </a:r>
            <a:endParaRPr sz="1500" b="1" i="0" u="none" strike="noStrike" cap="none" dirty="0">
              <a:solidFill>
                <a:srgbClr val="213558"/>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500" i="0" u="none" strike="noStrike" cap="none" dirty="0">
              <a:solidFill>
                <a:srgbClr val="213558"/>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s" sz="1500" i="0" u="none" strike="noStrike" cap="none" dirty="0">
                <a:solidFill>
                  <a:srgbClr val="213558"/>
                </a:solidFill>
                <a:highlight>
                  <a:schemeClr val="lt1"/>
                </a:highlight>
                <a:latin typeface="Montserrat"/>
                <a:ea typeface="Montserrat"/>
                <a:cs typeface="Montserrat"/>
                <a:sym typeface="Montserrat"/>
              </a:rPr>
              <a:t>-Zonificación </a:t>
            </a:r>
            <a:r>
              <a:rPr lang="es" sz="1500" b="1" i="0" u="none" strike="noStrike" cap="none" dirty="0">
                <a:solidFill>
                  <a:srgbClr val="213558"/>
                </a:solidFill>
                <a:highlight>
                  <a:schemeClr val="lt1"/>
                </a:highlight>
                <a:latin typeface="Montserrat"/>
                <a:ea typeface="Montserrat"/>
                <a:cs typeface="Montserrat"/>
                <a:sym typeface="Montserrat"/>
              </a:rPr>
              <a:t>(¿Dónde?)</a:t>
            </a:r>
            <a:endParaRPr sz="1500" b="1" i="0" u="none" strike="noStrike" cap="none" dirty="0">
              <a:solidFill>
                <a:srgbClr val="213558"/>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500" i="0" u="none" strike="noStrike" cap="none" dirty="0">
              <a:solidFill>
                <a:srgbClr val="213558"/>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s" sz="1500" i="0" u="none" strike="noStrike" cap="none" dirty="0">
                <a:solidFill>
                  <a:srgbClr val="213558"/>
                </a:solidFill>
                <a:highlight>
                  <a:schemeClr val="lt1"/>
                </a:highlight>
                <a:latin typeface="Montserrat"/>
                <a:ea typeface="Montserrat"/>
                <a:cs typeface="Montserrat"/>
                <a:sym typeface="Montserrat"/>
              </a:rPr>
              <a:t>-Objetivos de conservación, acciones, metas, actividades, entre otros </a:t>
            </a:r>
            <a:r>
              <a:rPr lang="es" sz="1500" b="1" i="0" u="none" strike="noStrike" cap="none" dirty="0">
                <a:solidFill>
                  <a:srgbClr val="213558"/>
                </a:solidFill>
                <a:highlight>
                  <a:schemeClr val="lt1"/>
                </a:highlight>
                <a:latin typeface="Montserrat"/>
                <a:ea typeface="Montserrat"/>
                <a:cs typeface="Montserrat"/>
                <a:sym typeface="Montserrat"/>
              </a:rPr>
              <a:t>(¿Cómo?)</a:t>
            </a:r>
            <a:endParaRPr sz="1500" b="1" i="0" u="none" strike="noStrike" cap="none" dirty="0">
              <a:solidFill>
                <a:srgbClr val="213558"/>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500" b="0" i="0" u="none" strike="noStrike" cap="none" dirty="0">
              <a:solidFill>
                <a:srgbClr val="213558"/>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500" b="0" i="0" u="none" strike="noStrike" cap="none" dirty="0">
              <a:solidFill>
                <a:srgbClr val="213558"/>
              </a:solidFill>
              <a:highlight>
                <a:schemeClr val="lt1"/>
              </a:highlight>
              <a:latin typeface="Montserrat"/>
              <a:ea typeface="Montserrat"/>
              <a:cs typeface="Montserrat"/>
              <a:sym typeface="Montserrat"/>
            </a:endParaRPr>
          </a:p>
        </p:txBody>
      </p:sp>
      <p:sp>
        <p:nvSpPr>
          <p:cNvPr id="23" name="Google Shape;440;g17fef134aaf_0_61">
            <a:extLst>
              <a:ext uri="{FF2B5EF4-FFF2-40B4-BE49-F238E27FC236}">
                <a16:creationId xmlns:a16="http://schemas.microsoft.com/office/drawing/2014/main" id="{22DC7E8A-E61D-F1D8-E583-6757EF1CF745}"/>
              </a:ext>
            </a:extLst>
          </p:cNvPr>
          <p:cNvSpPr txBox="1"/>
          <p:nvPr/>
        </p:nvSpPr>
        <p:spPr>
          <a:xfrm>
            <a:off x="6274002" y="2766655"/>
            <a:ext cx="2350444" cy="24155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s" sz="1500" b="1" i="0" u="none" strike="noStrike" cap="none" dirty="0">
                <a:solidFill>
                  <a:srgbClr val="213558"/>
                </a:solidFill>
                <a:highlight>
                  <a:schemeClr val="lt1"/>
                </a:highlight>
                <a:latin typeface="Montserrat"/>
                <a:ea typeface="Montserrat"/>
                <a:cs typeface="Montserrat"/>
                <a:sym typeface="Montserrat"/>
              </a:rPr>
              <a:t>- Conocer </a:t>
            </a:r>
            <a:r>
              <a:rPr lang="es" sz="1500" b="0" i="0" u="none" strike="noStrike" cap="none" dirty="0">
                <a:solidFill>
                  <a:srgbClr val="213558"/>
                </a:solidFill>
                <a:highlight>
                  <a:schemeClr val="lt1"/>
                </a:highlight>
                <a:latin typeface="Montserrat"/>
                <a:ea typeface="Montserrat"/>
                <a:cs typeface="Montserrat"/>
                <a:sym typeface="Montserrat"/>
              </a:rPr>
              <a:t>(rastreo de mercado)</a:t>
            </a:r>
            <a:endParaRPr sz="1500" b="0" i="0" u="none" strike="noStrike" cap="none" dirty="0">
              <a:solidFill>
                <a:srgbClr val="213558"/>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500" b="0" i="0" u="none" strike="noStrike" cap="none" dirty="0">
              <a:solidFill>
                <a:srgbClr val="213558"/>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s" sz="1500" b="1" i="0" u="none" strike="noStrike" cap="none" dirty="0">
                <a:solidFill>
                  <a:srgbClr val="213558"/>
                </a:solidFill>
                <a:highlight>
                  <a:schemeClr val="lt1"/>
                </a:highlight>
                <a:latin typeface="Montserrat"/>
                <a:ea typeface="Montserrat"/>
                <a:cs typeface="Montserrat"/>
                <a:sym typeface="Montserrat"/>
              </a:rPr>
              <a:t>- Idear </a:t>
            </a:r>
            <a:r>
              <a:rPr lang="es" sz="1500" b="0" i="0" u="none" strike="noStrike" cap="none" dirty="0">
                <a:solidFill>
                  <a:srgbClr val="213558"/>
                </a:solidFill>
                <a:highlight>
                  <a:schemeClr val="lt1"/>
                </a:highlight>
                <a:latin typeface="Montserrat"/>
                <a:ea typeface="Montserrat"/>
                <a:cs typeface="Montserrat"/>
                <a:sym typeface="Montserrat"/>
              </a:rPr>
              <a:t>(ideación, propuesta de valor)</a:t>
            </a:r>
            <a:endParaRPr sz="1500" b="0" i="0" u="none" strike="noStrike" cap="none" dirty="0">
              <a:solidFill>
                <a:srgbClr val="213558"/>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500" b="0" i="0" u="none" strike="noStrike" cap="none" dirty="0">
              <a:solidFill>
                <a:srgbClr val="213558"/>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s" sz="1500" b="1" i="0" u="none" strike="noStrike" cap="none" dirty="0">
                <a:solidFill>
                  <a:srgbClr val="213558"/>
                </a:solidFill>
                <a:highlight>
                  <a:schemeClr val="lt1"/>
                </a:highlight>
                <a:latin typeface="Montserrat"/>
                <a:ea typeface="Montserrat"/>
                <a:cs typeface="Montserrat"/>
                <a:sym typeface="Montserrat"/>
              </a:rPr>
              <a:t>- Planear</a:t>
            </a:r>
            <a:r>
              <a:rPr lang="es" sz="1500" b="0" i="0" u="none" strike="noStrike" cap="none" dirty="0">
                <a:solidFill>
                  <a:srgbClr val="213558"/>
                </a:solidFill>
                <a:highlight>
                  <a:schemeClr val="lt1"/>
                </a:highlight>
                <a:latin typeface="Montserrat"/>
                <a:ea typeface="Montserrat"/>
                <a:cs typeface="Montserrat"/>
                <a:sym typeface="Montserrat"/>
              </a:rPr>
              <a:t> (canvas verde, modelo de negocio verde)</a:t>
            </a:r>
            <a:endParaRPr sz="1500" b="0" i="0" u="none" strike="noStrike" cap="none" dirty="0">
              <a:solidFill>
                <a:srgbClr val="213558"/>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500" b="0" i="0" u="none" strike="noStrike" cap="none" dirty="0">
              <a:solidFill>
                <a:srgbClr val="213558"/>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s" sz="1500" b="1" i="0" u="none" strike="noStrike" cap="none" dirty="0">
                <a:solidFill>
                  <a:srgbClr val="213558"/>
                </a:solidFill>
                <a:highlight>
                  <a:schemeClr val="lt1"/>
                </a:highlight>
                <a:latin typeface="Montserrat"/>
                <a:ea typeface="Montserrat"/>
                <a:cs typeface="Montserrat"/>
                <a:sym typeface="Montserrat"/>
              </a:rPr>
              <a:t>- Validar </a:t>
            </a:r>
            <a:r>
              <a:rPr lang="es" sz="1500" b="0" i="0" u="none" strike="noStrike" cap="none" dirty="0">
                <a:solidFill>
                  <a:srgbClr val="213558"/>
                </a:solidFill>
                <a:highlight>
                  <a:schemeClr val="lt1"/>
                </a:highlight>
                <a:latin typeface="Montserrat"/>
                <a:ea typeface="Montserrat"/>
                <a:cs typeface="Montserrat"/>
                <a:sym typeface="Montserrat"/>
              </a:rPr>
              <a:t>(proyección, prototipo)</a:t>
            </a:r>
            <a:endParaRPr sz="1500" b="0" i="0" u="none" strike="noStrike" cap="none" dirty="0">
              <a:solidFill>
                <a:srgbClr val="213558"/>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500" b="0" i="0" u="none" strike="noStrike" cap="none" dirty="0">
              <a:solidFill>
                <a:srgbClr val="213558"/>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s" sz="1500" b="1" i="0" u="none" strike="noStrike" cap="none" dirty="0">
                <a:solidFill>
                  <a:srgbClr val="213558"/>
                </a:solidFill>
                <a:highlight>
                  <a:schemeClr val="lt1"/>
                </a:highlight>
                <a:latin typeface="Montserrat"/>
                <a:ea typeface="Montserrat"/>
                <a:cs typeface="Montserrat"/>
                <a:sym typeface="Montserrat"/>
              </a:rPr>
              <a:t>-Activos bioculturales</a:t>
            </a:r>
            <a:endParaRPr sz="1500" b="1" i="0" u="none" strike="noStrike" cap="none" dirty="0">
              <a:solidFill>
                <a:srgbClr val="213558"/>
              </a:solidFill>
              <a:highlight>
                <a:schemeClr val="lt1"/>
              </a:highlight>
              <a:latin typeface="Montserrat"/>
              <a:ea typeface="Montserrat"/>
              <a:cs typeface="Montserrat"/>
              <a:sym typeface="Montserrat"/>
            </a:endParaRPr>
          </a:p>
        </p:txBody>
      </p:sp>
      <p:sp>
        <p:nvSpPr>
          <p:cNvPr id="24" name="Google Shape;443;g17fef134aaf_0_61">
            <a:extLst>
              <a:ext uri="{FF2B5EF4-FFF2-40B4-BE49-F238E27FC236}">
                <a16:creationId xmlns:a16="http://schemas.microsoft.com/office/drawing/2014/main" id="{E24AF271-1580-E30A-F1DF-1D621A7AFC3B}"/>
              </a:ext>
            </a:extLst>
          </p:cNvPr>
          <p:cNvSpPr txBox="1"/>
          <p:nvPr/>
        </p:nvSpPr>
        <p:spPr>
          <a:xfrm>
            <a:off x="8927429" y="2795356"/>
            <a:ext cx="2648744" cy="2170963"/>
          </a:xfrm>
          <a:prstGeom prst="rect">
            <a:avLst/>
          </a:prstGeom>
          <a:noFill/>
          <a:ln>
            <a:noFill/>
          </a:ln>
        </p:spPr>
        <p:txBody>
          <a:bodyPr spcFirstLastPara="1" wrap="square" lIns="91425" tIns="91425" rIns="91425" bIns="91425" anchor="t" anchorCtr="0">
            <a:noAutofit/>
          </a:bodyPr>
          <a:lstStyle/>
          <a:p>
            <a:pPr>
              <a:buSzPts val="1100"/>
            </a:pPr>
            <a:r>
              <a:rPr lang="es" sz="1500" dirty="0">
                <a:solidFill>
                  <a:srgbClr val="213558"/>
                </a:solidFill>
                <a:highlight>
                  <a:schemeClr val="lt1"/>
                </a:highlight>
                <a:latin typeface="Montserrat"/>
                <a:sym typeface="Montserrat"/>
              </a:rPr>
              <a:t>-Aporte de las Ecoreservas a la </a:t>
            </a:r>
            <a:r>
              <a:rPr lang="es" sz="1500" b="1" dirty="0">
                <a:solidFill>
                  <a:srgbClr val="213558"/>
                </a:solidFill>
                <a:highlight>
                  <a:schemeClr val="lt1"/>
                </a:highlight>
                <a:latin typeface="Montserrat"/>
                <a:sym typeface="Montserrat"/>
              </a:rPr>
              <a:t>conectividad regional</a:t>
            </a:r>
          </a:p>
          <a:p>
            <a:pPr>
              <a:buSzPts val="1100"/>
            </a:pPr>
            <a:r>
              <a:rPr lang="es" sz="1500" b="1" dirty="0">
                <a:solidFill>
                  <a:srgbClr val="213558"/>
                </a:solidFill>
                <a:highlight>
                  <a:schemeClr val="lt1"/>
                </a:highlight>
                <a:latin typeface="Montserrat"/>
                <a:sym typeface="Montserrat"/>
              </a:rPr>
              <a:t> </a:t>
            </a:r>
          </a:p>
          <a:p>
            <a:pPr>
              <a:buSzPts val="1100"/>
            </a:pPr>
            <a:r>
              <a:rPr lang="es" sz="1500" dirty="0">
                <a:solidFill>
                  <a:srgbClr val="213558"/>
                </a:solidFill>
                <a:highlight>
                  <a:schemeClr val="lt1"/>
                </a:highlight>
                <a:latin typeface="Montserrat"/>
                <a:sym typeface="Montserrat"/>
              </a:rPr>
              <a:t>Análisis de costo-efectividad en las </a:t>
            </a:r>
            <a:r>
              <a:rPr lang="es" sz="1500" b="1" dirty="0">
                <a:solidFill>
                  <a:srgbClr val="213558"/>
                </a:solidFill>
                <a:highlight>
                  <a:schemeClr val="lt1"/>
                </a:highlight>
                <a:latin typeface="Montserrat"/>
                <a:sym typeface="Montserrat"/>
              </a:rPr>
              <a:t>inversiones de conservación </a:t>
            </a:r>
            <a:r>
              <a:rPr lang="es" sz="1500" dirty="0">
                <a:solidFill>
                  <a:srgbClr val="213558"/>
                </a:solidFill>
                <a:highlight>
                  <a:schemeClr val="lt1"/>
                </a:highlight>
                <a:latin typeface="Montserrat"/>
                <a:sym typeface="Montserrat"/>
              </a:rPr>
              <a:t>para áreas</a:t>
            </a:r>
            <a:endParaRPr sz="1500" dirty="0">
              <a:solidFill>
                <a:srgbClr val="213558"/>
              </a:solidFill>
              <a:highlight>
                <a:schemeClr val="lt1"/>
              </a:highlight>
              <a:latin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500" b="0" i="0" u="none" strike="noStrike" cap="none" dirty="0">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100"/>
              <a:buFont typeface="Arial"/>
              <a:buNone/>
            </a:pPr>
            <a:r>
              <a:rPr lang="es" sz="1500" b="0" i="0" u="none" strike="noStrike" cap="none" dirty="0">
                <a:solidFill>
                  <a:schemeClr val="dk1"/>
                </a:solidFill>
                <a:latin typeface="Montserrat"/>
                <a:ea typeface="Montserrat"/>
                <a:cs typeface="Montserrat"/>
                <a:sym typeface="Montserrat"/>
              </a:rPr>
              <a:t>- </a:t>
            </a:r>
            <a:r>
              <a:rPr lang="es" sz="1500" dirty="0">
                <a:solidFill>
                  <a:srgbClr val="213558"/>
                </a:solidFill>
                <a:highlight>
                  <a:schemeClr val="lt1"/>
                </a:highlight>
                <a:latin typeface="Montserrat"/>
                <a:sym typeface="Montserrat"/>
              </a:rPr>
              <a:t>Análisis de </a:t>
            </a:r>
            <a:r>
              <a:rPr lang="es" sz="1500" b="1" dirty="0">
                <a:solidFill>
                  <a:srgbClr val="213558"/>
                </a:solidFill>
                <a:highlight>
                  <a:schemeClr val="lt1"/>
                </a:highlight>
                <a:latin typeface="Montserrat"/>
                <a:sym typeface="Montserrat"/>
              </a:rPr>
              <a:t>corredores de conectividad </a:t>
            </a:r>
            <a:r>
              <a:rPr lang="es" sz="1500" dirty="0">
                <a:solidFill>
                  <a:srgbClr val="213558"/>
                </a:solidFill>
                <a:highlight>
                  <a:schemeClr val="lt1"/>
                </a:highlight>
                <a:latin typeface="Montserrat"/>
                <a:sym typeface="Montserrat"/>
              </a:rPr>
              <a:t>costo-efectivos en dos regiones</a:t>
            </a:r>
            <a:endParaRPr sz="1500" dirty="0">
              <a:solidFill>
                <a:srgbClr val="213558"/>
              </a:solidFill>
              <a:highlight>
                <a:schemeClr val="lt1"/>
              </a:highlight>
              <a:latin typeface="Montserrat"/>
              <a:sym typeface="Roboto"/>
            </a:endParaRPr>
          </a:p>
        </p:txBody>
      </p:sp>
    </p:spTree>
    <p:extLst>
      <p:ext uri="{BB962C8B-B14F-4D97-AF65-F5344CB8AC3E}">
        <p14:creationId xmlns:p14="http://schemas.microsoft.com/office/powerpoint/2010/main" val="130661547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1" fill="hold" grpId="0" nodeType="afterEffect">
                                  <p:stCondLst>
                                    <p:cond delay="100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22" presetClass="entr" presetSubtype="1" fill="hold" grpId="0" nodeType="afterEffect">
                                  <p:stCondLst>
                                    <p:cond delay="100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par>
                          <p:cTn id="26" fill="hold">
                            <p:stCondLst>
                              <p:cond delay="500"/>
                            </p:stCondLst>
                            <p:childTnLst>
                              <p:par>
                                <p:cTn id="27" presetID="22" presetClass="entr" presetSubtype="1" fill="hold" grpId="0" nodeType="afterEffect">
                                  <p:stCondLst>
                                    <p:cond delay="1000"/>
                                  </p:stCondLst>
                                  <p:childTnLst>
                                    <p:set>
                                      <p:cBhvr>
                                        <p:cTn id="28" dur="1" fill="hold">
                                          <p:stCondLst>
                                            <p:cond delay="0"/>
                                          </p:stCondLst>
                                        </p:cTn>
                                        <p:tgtEl>
                                          <p:spTgt spid="23"/>
                                        </p:tgtEl>
                                        <p:attrNameLst>
                                          <p:attrName>style.visibility</p:attrName>
                                        </p:attrNameLst>
                                      </p:cBhvr>
                                      <p:to>
                                        <p:strVal val="visible"/>
                                      </p:to>
                                    </p:set>
                                    <p:animEffect transition="in" filter="wipe(up)">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par>
                          <p:cTn id="35" fill="hold">
                            <p:stCondLst>
                              <p:cond delay="500"/>
                            </p:stCondLst>
                            <p:childTnLst>
                              <p:par>
                                <p:cTn id="36" presetID="22" presetClass="entr" presetSubtype="1" fill="hold" grpId="0" nodeType="afterEffect">
                                  <p:stCondLst>
                                    <p:cond delay="1000"/>
                                  </p:stCondLst>
                                  <p:childTnLst>
                                    <p:set>
                                      <p:cBhvr>
                                        <p:cTn id="37" dur="1" fill="hold">
                                          <p:stCondLst>
                                            <p:cond delay="0"/>
                                          </p:stCondLst>
                                        </p:cTn>
                                        <p:tgtEl>
                                          <p:spTgt spid="24"/>
                                        </p:tgtEl>
                                        <p:attrNameLst>
                                          <p:attrName>style.visibility</p:attrName>
                                        </p:attrNameLst>
                                      </p:cBhvr>
                                      <p:to>
                                        <p:strVal val="visible"/>
                                      </p:to>
                                    </p:set>
                                    <p:animEffect transition="in" filter="wipe(up)">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p:bldP spid="22" grpId="0"/>
      <p:bldP spid="23"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449;g17fef134aaf_0_81">
            <a:extLst>
              <a:ext uri="{FF2B5EF4-FFF2-40B4-BE49-F238E27FC236}">
                <a16:creationId xmlns:a16="http://schemas.microsoft.com/office/drawing/2014/main" id="{2DC0B404-9C5B-89A0-B2B6-BC04C6BF62A6}"/>
              </a:ext>
            </a:extLst>
          </p:cNvPr>
          <p:cNvPicPr preferRelativeResize="0"/>
          <p:nvPr/>
        </p:nvPicPr>
        <p:blipFill>
          <a:blip r:embed="rId2">
            <a:alphaModFix/>
          </a:blip>
          <a:stretch>
            <a:fillRect/>
          </a:stretch>
        </p:blipFill>
        <p:spPr>
          <a:xfrm>
            <a:off x="4131083" y="0"/>
            <a:ext cx="8056098" cy="6858000"/>
          </a:xfrm>
          <a:prstGeom prst="rect">
            <a:avLst/>
          </a:prstGeom>
          <a:noFill/>
          <a:ln>
            <a:noFill/>
          </a:ln>
        </p:spPr>
      </p:pic>
      <p:sp>
        <p:nvSpPr>
          <p:cNvPr id="5" name="Google Shape;450;g17fef134aaf_0_81">
            <a:extLst>
              <a:ext uri="{FF2B5EF4-FFF2-40B4-BE49-F238E27FC236}">
                <a16:creationId xmlns:a16="http://schemas.microsoft.com/office/drawing/2014/main" id="{91D9D0BA-143A-DD74-AC8A-68CED7633FD3}"/>
              </a:ext>
            </a:extLst>
          </p:cNvPr>
          <p:cNvSpPr txBox="1"/>
          <p:nvPr/>
        </p:nvSpPr>
        <p:spPr>
          <a:xfrm>
            <a:off x="439902" y="2384136"/>
            <a:ext cx="5426325" cy="3794855"/>
          </a:xfrm>
          <a:prstGeom prst="rect">
            <a:avLst/>
          </a:prstGeom>
          <a:noFill/>
          <a:ln>
            <a:noFill/>
          </a:ln>
        </p:spPr>
        <p:txBody>
          <a:bodyPr spcFirstLastPara="1" wrap="square" lIns="91425" tIns="91425" rIns="91425" bIns="91425" anchor="t" anchorCtr="0">
            <a:spAutoFit/>
          </a:bodyPr>
          <a:lstStyle/>
          <a:p>
            <a:pPr marL="285750" lvl="0" indent="-285750" algn="l" rtl="0">
              <a:lnSpc>
                <a:spcPct val="115000"/>
              </a:lnSpc>
              <a:spcBef>
                <a:spcPts val="0"/>
              </a:spcBef>
              <a:spcAft>
                <a:spcPts val="0"/>
              </a:spcAft>
              <a:buClr>
                <a:schemeClr val="dk1"/>
              </a:buClr>
              <a:buSzPts val="1100"/>
              <a:buFont typeface="Wingdings" panose="05000000000000000000" pitchFamily="2" charset="2"/>
              <a:buChar char="§"/>
            </a:pPr>
            <a:r>
              <a:rPr lang="es" sz="1700" dirty="0">
                <a:solidFill>
                  <a:srgbClr val="004B53"/>
                </a:solidFill>
                <a:latin typeface="Nunito"/>
                <a:ea typeface="Nunito"/>
                <a:cs typeface="Nunito"/>
                <a:sym typeface="Nunito"/>
              </a:rPr>
              <a:t>Turismo de naturaleza (aviturismo, ecoturismo)</a:t>
            </a:r>
            <a:endParaRPr sz="1700" dirty="0">
              <a:solidFill>
                <a:srgbClr val="004B53"/>
              </a:solidFill>
              <a:latin typeface="Nunito"/>
              <a:ea typeface="Nunito"/>
              <a:cs typeface="Nunito"/>
              <a:sym typeface="Nunito"/>
            </a:endParaRPr>
          </a:p>
          <a:p>
            <a:pPr marL="285750" lvl="0" indent="-285750" algn="l" rtl="0">
              <a:lnSpc>
                <a:spcPct val="115000"/>
              </a:lnSpc>
              <a:spcBef>
                <a:spcPts val="0"/>
              </a:spcBef>
              <a:spcAft>
                <a:spcPts val="0"/>
              </a:spcAft>
              <a:buClr>
                <a:schemeClr val="dk1"/>
              </a:buClr>
              <a:buSzPts val="1100"/>
              <a:buFont typeface="Wingdings" panose="05000000000000000000" pitchFamily="2" charset="2"/>
              <a:buChar char="§"/>
            </a:pPr>
            <a:r>
              <a:rPr lang="es" sz="1700" dirty="0">
                <a:solidFill>
                  <a:srgbClr val="004B53"/>
                </a:solidFill>
                <a:latin typeface="Nunito"/>
                <a:ea typeface="Nunito"/>
                <a:cs typeface="Nunito"/>
                <a:sym typeface="Nunito"/>
              </a:rPr>
              <a:t>Red de posadas rurales</a:t>
            </a:r>
            <a:endParaRPr sz="1700" dirty="0">
              <a:solidFill>
                <a:srgbClr val="004B53"/>
              </a:solidFill>
              <a:latin typeface="Nunito"/>
              <a:ea typeface="Nunito"/>
              <a:cs typeface="Nunito"/>
              <a:sym typeface="Nunito"/>
            </a:endParaRPr>
          </a:p>
          <a:p>
            <a:pPr marL="285750" lvl="0" indent="-285750" algn="l" rtl="0">
              <a:lnSpc>
                <a:spcPct val="115000"/>
              </a:lnSpc>
              <a:spcBef>
                <a:spcPts val="0"/>
              </a:spcBef>
              <a:spcAft>
                <a:spcPts val="0"/>
              </a:spcAft>
              <a:buClr>
                <a:schemeClr val="dk1"/>
              </a:buClr>
              <a:buSzPts val="1100"/>
              <a:buFont typeface="Wingdings" panose="05000000000000000000" pitchFamily="2" charset="2"/>
              <a:buChar char="§"/>
            </a:pPr>
            <a:r>
              <a:rPr lang="es" sz="1700" dirty="0">
                <a:solidFill>
                  <a:srgbClr val="004B53"/>
                </a:solidFill>
                <a:latin typeface="Nunito"/>
                <a:ea typeface="Nunito"/>
                <a:cs typeface="Nunito"/>
                <a:sym typeface="Nunito"/>
              </a:rPr>
              <a:t>Gastrobotánica</a:t>
            </a:r>
            <a:endParaRPr sz="1700" dirty="0">
              <a:solidFill>
                <a:srgbClr val="004B53"/>
              </a:solidFill>
              <a:latin typeface="Nunito"/>
              <a:ea typeface="Nunito"/>
              <a:cs typeface="Nunito"/>
              <a:sym typeface="Nunito"/>
            </a:endParaRPr>
          </a:p>
          <a:p>
            <a:pPr marL="285750" lvl="0" indent="-285750" algn="l" rtl="0">
              <a:lnSpc>
                <a:spcPct val="115000"/>
              </a:lnSpc>
              <a:spcBef>
                <a:spcPts val="0"/>
              </a:spcBef>
              <a:spcAft>
                <a:spcPts val="0"/>
              </a:spcAft>
              <a:buClr>
                <a:schemeClr val="dk1"/>
              </a:buClr>
              <a:buSzPts val="1100"/>
              <a:buFont typeface="Wingdings" panose="05000000000000000000" pitchFamily="2" charset="2"/>
              <a:buChar char="§"/>
            </a:pPr>
            <a:r>
              <a:rPr lang="es" sz="1700" dirty="0">
                <a:solidFill>
                  <a:srgbClr val="004B53"/>
                </a:solidFill>
                <a:latin typeface="Nunito"/>
                <a:ea typeface="Nunito"/>
                <a:cs typeface="Nunito"/>
                <a:sym typeface="Nunito"/>
              </a:rPr>
              <a:t>Artesanías (Palmas de moriche, cubarro y seje)</a:t>
            </a:r>
            <a:endParaRPr sz="1700" dirty="0">
              <a:solidFill>
                <a:srgbClr val="004B53"/>
              </a:solidFill>
              <a:latin typeface="Nunito"/>
              <a:ea typeface="Nunito"/>
              <a:cs typeface="Nunito"/>
              <a:sym typeface="Nunito"/>
            </a:endParaRPr>
          </a:p>
          <a:p>
            <a:pPr marL="285750" lvl="0" indent="-285750" algn="l" rtl="0">
              <a:lnSpc>
                <a:spcPct val="115000"/>
              </a:lnSpc>
              <a:spcBef>
                <a:spcPts val="0"/>
              </a:spcBef>
              <a:spcAft>
                <a:spcPts val="0"/>
              </a:spcAft>
              <a:buClr>
                <a:schemeClr val="dk1"/>
              </a:buClr>
              <a:buSzPts val="1100"/>
              <a:buFont typeface="Wingdings" panose="05000000000000000000" pitchFamily="2" charset="2"/>
              <a:buChar char="§"/>
            </a:pPr>
            <a:r>
              <a:rPr lang="es" sz="1700" dirty="0">
                <a:solidFill>
                  <a:srgbClr val="004B53"/>
                </a:solidFill>
                <a:latin typeface="Nunito"/>
                <a:ea typeface="Nunito"/>
                <a:cs typeface="Nunito"/>
                <a:sym typeface="Nunito"/>
              </a:rPr>
              <a:t>Ingredientes Naturales (Aceites esenciales)</a:t>
            </a:r>
            <a:endParaRPr sz="1700" dirty="0">
              <a:solidFill>
                <a:srgbClr val="004B53"/>
              </a:solidFill>
              <a:latin typeface="Nunito"/>
              <a:ea typeface="Nunito"/>
              <a:cs typeface="Nunito"/>
              <a:sym typeface="Nunito"/>
            </a:endParaRPr>
          </a:p>
          <a:p>
            <a:pPr marL="285750" lvl="0" indent="-285750" algn="l" rtl="0">
              <a:lnSpc>
                <a:spcPct val="115000"/>
              </a:lnSpc>
              <a:spcBef>
                <a:spcPts val="0"/>
              </a:spcBef>
              <a:spcAft>
                <a:spcPts val="0"/>
              </a:spcAft>
              <a:buClr>
                <a:schemeClr val="dk1"/>
              </a:buClr>
              <a:buSzPts val="1100"/>
              <a:buFont typeface="Wingdings" panose="05000000000000000000" pitchFamily="2" charset="2"/>
              <a:buChar char="§"/>
            </a:pPr>
            <a:r>
              <a:rPr lang="es" sz="1700" dirty="0">
                <a:solidFill>
                  <a:srgbClr val="004B53"/>
                </a:solidFill>
                <a:latin typeface="Nunito"/>
                <a:ea typeface="Nunito"/>
                <a:cs typeface="Nunito"/>
                <a:sym typeface="Nunito"/>
              </a:rPr>
              <a:t>Negocios para la restauración (Viveros comunitarios)</a:t>
            </a:r>
            <a:endParaRPr sz="1700" dirty="0">
              <a:solidFill>
                <a:srgbClr val="004B53"/>
              </a:solidFill>
              <a:latin typeface="Nunito"/>
              <a:ea typeface="Nunito"/>
              <a:cs typeface="Nunito"/>
              <a:sym typeface="Nunito"/>
            </a:endParaRPr>
          </a:p>
          <a:p>
            <a:pPr marL="285750" lvl="0" indent="-285750" algn="l" rtl="0">
              <a:lnSpc>
                <a:spcPct val="115000"/>
              </a:lnSpc>
              <a:spcBef>
                <a:spcPts val="0"/>
              </a:spcBef>
              <a:spcAft>
                <a:spcPts val="0"/>
              </a:spcAft>
              <a:buClr>
                <a:schemeClr val="dk1"/>
              </a:buClr>
              <a:buSzPts val="1100"/>
              <a:buFont typeface="Wingdings" panose="05000000000000000000" pitchFamily="2" charset="2"/>
              <a:buChar char="§"/>
            </a:pPr>
            <a:r>
              <a:rPr lang="es" sz="1700" dirty="0">
                <a:solidFill>
                  <a:srgbClr val="004B53"/>
                </a:solidFill>
                <a:latin typeface="Nunito"/>
                <a:ea typeface="Nunito"/>
                <a:cs typeface="Nunito"/>
                <a:sym typeface="Nunito"/>
              </a:rPr>
              <a:t>Pagos por servicios ambientales</a:t>
            </a:r>
            <a:endParaRPr sz="1700" dirty="0">
              <a:solidFill>
                <a:srgbClr val="004B53"/>
              </a:solidFill>
              <a:latin typeface="Nunito"/>
              <a:ea typeface="Nunito"/>
              <a:cs typeface="Nunito"/>
              <a:sym typeface="Nunito"/>
            </a:endParaRPr>
          </a:p>
          <a:p>
            <a:pPr marL="285750" lvl="0" indent="-285750" algn="l" rtl="0">
              <a:lnSpc>
                <a:spcPct val="115000"/>
              </a:lnSpc>
              <a:spcBef>
                <a:spcPts val="0"/>
              </a:spcBef>
              <a:spcAft>
                <a:spcPts val="0"/>
              </a:spcAft>
              <a:buClr>
                <a:schemeClr val="dk1"/>
              </a:buClr>
              <a:buSzPts val="1100"/>
              <a:buFont typeface="Wingdings" panose="05000000000000000000" pitchFamily="2" charset="2"/>
              <a:buChar char="§"/>
            </a:pPr>
            <a:r>
              <a:rPr lang="es" sz="1700" dirty="0">
                <a:solidFill>
                  <a:srgbClr val="004B53"/>
                </a:solidFill>
                <a:latin typeface="Nunito"/>
                <a:ea typeface="Nunito"/>
                <a:cs typeface="Nunito"/>
                <a:sym typeface="Nunito"/>
              </a:rPr>
              <a:t>Sistemas Agroforerestales (cacao, vainilla, orquídeas)</a:t>
            </a:r>
            <a:endParaRPr sz="1700" dirty="0">
              <a:solidFill>
                <a:srgbClr val="004B53"/>
              </a:solidFill>
              <a:latin typeface="Nunito"/>
              <a:ea typeface="Nunito"/>
              <a:cs typeface="Nunito"/>
              <a:sym typeface="Nunito"/>
            </a:endParaRPr>
          </a:p>
          <a:p>
            <a:pPr marL="285750" lvl="0" indent="-285750" algn="l" rtl="0">
              <a:lnSpc>
                <a:spcPct val="115000"/>
              </a:lnSpc>
              <a:spcBef>
                <a:spcPts val="0"/>
              </a:spcBef>
              <a:spcAft>
                <a:spcPts val="0"/>
              </a:spcAft>
              <a:buClr>
                <a:schemeClr val="dk1"/>
              </a:buClr>
              <a:buSzPts val="1100"/>
              <a:buFont typeface="Wingdings" panose="05000000000000000000" pitchFamily="2" charset="2"/>
              <a:buChar char="§"/>
            </a:pPr>
            <a:r>
              <a:rPr lang="es" sz="1700" dirty="0">
                <a:solidFill>
                  <a:srgbClr val="004B53"/>
                </a:solidFill>
                <a:latin typeface="Nunito"/>
                <a:ea typeface="Nunito"/>
                <a:cs typeface="Nunito"/>
                <a:sym typeface="Nunito"/>
              </a:rPr>
              <a:t>Polinización (Abejas- Mariposas)</a:t>
            </a:r>
            <a:endParaRPr sz="1700" dirty="0">
              <a:solidFill>
                <a:srgbClr val="004B53"/>
              </a:solidFill>
              <a:latin typeface="Nunito"/>
              <a:ea typeface="Nunito"/>
              <a:cs typeface="Nunito"/>
              <a:sym typeface="Nunito"/>
            </a:endParaRPr>
          </a:p>
          <a:p>
            <a:pPr marL="285750" lvl="0" indent="-285750" algn="l" rtl="0">
              <a:lnSpc>
                <a:spcPct val="115000"/>
              </a:lnSpc>
              <a:spcBef>
                <a:spcPts val="0"/>
              </a:spcBef>
              <a:spcAft>
                <a:spcPts val="0"/>
              </a:spcAft>
              <a:buFont typeface="Wingdings" panose="05000000000000000000" pitchFamily="2" charset="2"/>
              <a:buChar char="§"/>
            </a:pPr>
            <a:r>
              <a:rPr lang="es" sz="1700" dirty="0">
                <a:solidFill>
                  <a:srgbClr val="004B53"/>
                </a:solidFill>
                <a:latin typeface="Nunito"/>
                <a:ea typeface="Nunito"/>
                <a:cs typeface="Nunito"/>
                <a:sym typeface="Nunito"/>
              </a:rPr>
              <a:t>Pesca sostenible</a:t>
            </a:r>
            <a:endParaRPr sz="1700" dirty="0"/>
          </a:p>
        </p:txBody>
      </p:sp>
      <p:sp>
        <p:nvSpPr>
          <p:cNvPr id="6" name="Google Shape;451;g17fef134aaf_0_81">
            <a:extLst>
              <a:ext uri="{FF2B5EF4-FFF2-40B4-BE49-F238E27FC236}">
                <a16:creationId xmlns:a16="http://schemas.microsoft.com/office/drawing/2014/main" id="{77585EE9-2DA6-316B-B99D-625B558AA708}"/>
              </a:ext>
            </a:extLst>
          </p:cNvPr>
          <p:cNvSpPr txBox="1"/>
          <p:nvPr/>
        </p:nvSpPr>
        <p:spPr>
          <a:xfrm>
            <a:off x="439903" y="1481723"/>
            <a:ext cx="4018800" cy="849433"/>
          </a:xfrm>
          <a:prstGeom prst="rect">
            <a:avLst/>
          </a:prstGeom>
          <a:noFill/>
          <a:ln>
            <a:noFill/>
          </a:ln>
        </p:spPr>
        <p:txBody>
          <a:bodyPr spcFirstLastPara="1" wrap="square" lIns="91425" tIns="91425" rIns="91425" bIns="91425" anchor="ctr" anchorCtr="0">
            <a:spAutoFit/>
          </a:bodyPr>
          <a:lstStyle/>
          <a:p>
            <a:pPr marL="0" marR="0" lvl="0" indent="0" algn="l" rtl="0">
              <a:lnSpc>
                <a:spcPct val="90000"/>
              </a:lnSpc>
              <a:spcBef>
                <a:spcPts val="0"/>
              </a:spcBef>
              <a:spcAft>
                <a:spcPts val="0"/>
              </a:spcAft>
              <a:buClr>
                <a:srgbClr val="000000"/>
              </a:buClr>
              <a:buSzPts val="2400"/>
              <a:buFont typeface="Arial"/>
              <a:buNone/>
            </a:pPr>
            <a:r>
              <a:rPr lang="es" sz="2400" b="1" dirty="0">
                <a:solidFill>
                  <a:srgbClr val="073763"/>
                </a:solidFill>
              </a:rPr>
              <a:t>Sectores</a:t>
            </a:r>
            <a:r>
              <a:rPr lang="es" sz="1900" b="1" dirty="0">
                <a:solidFill>
                  <a:srgbClr val="0F3546"/>
                </a:solidFill>
                <a:latin typeface="Nunito"/>
                <a:ea typeface="Nunito"/>
                <a:cs typeface="Nunito"/>
                <a:sym typeface="Nunito"/>
              </a:rPr>
              <a:t> </a:t>
            </a:r>
            <a:r>
              <a:rPr lang="es" sz="2400" b="1" dirty="0">
                <a:solidFill>
                  <a:srgbClr val="073763"/>
                </a:solidFill>
              </a:rPr>
              <a:t>priorizados por las comunidades y las empresas</a:t>
            </a:r>
            <a:endParaRPr dirty="0"/>
          </a:p>
        </p:txBody>
      </p:sp>
    </p:spTree>
    <p:extLst>
      <p:ext uri="{BB962C8B-B14F-4D97-AF65-F5344CB8AC3E}">
        <p14:creationId xmlns:p14="http://schemas.microsoft.com/office/powerpoint/2010/main" val="36135591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75;p11">
            <a:extLst>
              <a:ext uri="{FF2B5EF4-FFF2-40B4-BE49-F238E27FC236}">
                <a16:creationId xmlns:a16="http://schemas.microsoft.com/office/drawing/2014/main" id="{A5A07960-5D00-08C5-058B-2D0FEC1A5205}"/>
              </a:ext>
            </a:extLst>
          </p:cNvPr>
          <p:cNvPicPr preferRelativeResize="0"/>
          <p:nvPr/>
        </p:nvPicPr>
        <p:blipFill rotWithShape="1">
          <a:blip r:embed="rId2">
            <a:alphaModFix/>
          </a:blip>
          <a:srcRect/>
          <a:stretch/>
        </p:blipFill>
        <p:spPr>
          <a:xfrm>
            <a:off x="6265942" y="922265"/>
            <a:ext cx="5548648" cy="4816518"/>
          </a:xfrm>
          <a:prstGeom prst="rect">
            <a:avLst/>
          </a:prstGeom>
          <a:noFill/>
          <a:ln>
            <a:noFill/>
          </a:ln>
        </p:spPr>
      </p:pic>
      <p:sp>
        <p:nvSpPr>
          <p:cNvPr id="13" name="Google Shape;276;p11">
            <a:extLst>
              <a:ext uri="{FF2B5EF4-FFF2-40B4-BE49-F238E27FC236}">
                <a16:creationId xmlns:a16="http://schemas.microsoft.com/office/drawing/2014/main" id="{4140EDE8-327E-378D-495C-2750D64E5619}"/>
              </a:ext>
            </a:extLst>
          </p:cNvPr>
          <p:cNvSpPr txBox="1"/>
          <p:nvPr/>
        </p:nvSpPr>
        <p:spPr>
          <a:xfrm>
            <a:off x="6897857" y="945274"/>
            <a:ext cx="5101883" cy="4770496"/>
          </a:xfrm>
          <a:prstGeom prst="rect">
            <a:avLst/>
          </a:prstGeom>
          <a:noFill/>
          <a:ln>
            <a:noFill/>
          </a:ln>
        </p:spPr>
        <p:txBody>
          <a:bodyPr spcFirstLastPara="1" wrap="square" lIns="91425" tIns="45700" rIns="91425" bIns="45700" anchor="ctr" anchorCtr="0">
            <a:spAutoFit/>
          </a:bodyPr>
          <a:lstStyle>
            <a:defPPr marR="0" lvl="0" algn="l" rtl="0">
              <a:lnSpc>
                <a:spcPct val="100000"/>
              </a:lnSpc>
              <a:spcBef>
                <a:spcPts val="0"/>
              </a:spcBef>
              <a:spcAft>
                <a:spcPts val="0"/>
              </a:spcAft>
            </a:defPPr>
            <a:lvl1pPr marL="0" marR="179999" indent="0" algn="ctr">
              <a:buSzPts val="1800"/>
              <a:buNone/>
              <a:defRPr sz="1800" b="1">
                <a:solidFill>
                  <a:srgbClr val="213558"/>
                </a:solidFill>
                <a:latin typeface="Montserrat"/>
                <a:ea typeface="Montserrat"/>
                <a:cs typeface="Montserrat"/>
              </a:defRPr>
            </a:lvl1pPr>
          </a:lstStyle>
          <a:p>
            <a:pPr marL="0" marR="179999" lvl="0" indent="0" defTabSz="914400" eaLnBrk="1" fontAlgn="auto" latinLnBrk="0" hangingPunct="1">
              <a:lnSpc>
                <a:spcPct val="100000"/>
              </a:lnSpc>
              <a:spcBef>
                <a:spcPts val="0"/>
              </a:spcBef>
              <a:spcAft>
                <a:spcPts val="0"/>
              </a:spcAft>
              <a:buClr>
                <a:srgbClr val="000000"/>
              </a:buClr>
              <a:buSzPts val="1800"/>
              <a:buFont typeface="Arial"/>
              <a:buNone/>
              <a:tabLst/>
              <a:defRPr/>
            </a:pPr>
            <a:r>
              <a:rPr kumimoji="0" lang="es" sz="3200" b="1" i="0" u="none" strike="noStrike" kern="0" cap="none" spc="0" normalizeH="0" baseline="0" noProof="0" dirty="0">
                <a:ln>
                  <a:noFill/>
                </a:ln>
                <a:solidFill>
                  <a:srgbClr val="213558"/>
                </a:solidFill>
                <a:effectLst/>
                <a:uLnTx/>
                <a:uFillTx/>
                <a:latin typeface="Calibri" panose="020F0502020204030204" pitchFamily="34" charset="0"/>
                <a:cs typeface="Calibri" panose="020F0502020204030204" pitchFamily="34" charset="0"/>
                <a:sym typeface="Arial"/>
              </a:rPr>
              <a:t>                  </a:t>
            </a:r>
            <a:r>
              <a:rPr kumimoji="0" lang="es-CO" sz="3200" b="1" i="0" u="none" strike="noStrike" kern="0" cap="none" spc="0" normalizeH="0" baseline="0" noProof="0" dirty="0">
                <a:ln>
                  <a:noFill/>
                </a:ln>
                <a:solidFill>
                  <a:srgbClr val="213558"/>
                </a:solidFill>
                <a:effectLst/>
                <a:uLnTx/>
                <a:uFillTx/>
                <a:latin typeface="Calibri" panose="020F0502020204030204" pitchFamily="34" charset="0"/>
                <a:cs typeface="Calibri" panose="020F0502020204030204" pitchFamily="34" charset="0"/>
                <a:sym typeface="Arial"/>
              </a:rPr>
              <a:t>Componente 4</a:t>
            </a:r>
            <a:endParaRPr kumimoji="0" sz="3200" b="1" i="0" u="none" strike="noStrike" kern="0" cap="none" spc="0" normalizeH="0" baseline="0" noProof="0" dirty="0">
              <a:ln>
                <a:noFill/>
              </a:ln>
              <a:solidFill>
                <a:srgbClr val="213558"/>
              </a:solidFill>
              <a:effectLst/>
              <a:uLnTx/>
              <a:uFillTx/>
              <a:latin typeface="Calibri" panose="020F0502020204030204" pitchFamily="34" charset="0"/>
              <a:cs typeface="Calibri" panose="020F0502020204030204" pitchFamily="34" charset="0"/>
              <a:sym typeface="Arial"/>
            </a:endParaRPr>
          </a:p>
          <a:p>
            <a:pPr marL="0" marR="179999" lvl="0" indent="0" defTabSz="914400" eaLnBrk="1" fontAlgn="auto" latinLnBrk="0" hangingPunct="1">
              <a:lnSpc>
                <a:spcPct val="100000"/>
              </a:lnSpc>
              <a:spcBef>
                <a:spcPts val="0"/>
              </a:spcBef>
              <a:spcAft>
                <a:spcPts val="0"/>
              </a:spcAft>
              <a:buClr>
                <a:srgbClr val="000000"/>
              </a:buClr>
              <a:buSzPts val="1800"/>
              <a:buFont typeface="Arial"/>
              <a:buNone/>
              <a:tabLst/>
              <a:defRPr/>
            </a:pPr>
            <a:endParaRPr kumimoji="0" lang="es" sz="2000" b="0" i="0" u="none" strike="noStrike" kern="0" cap="none" spc="0" normalizeH="0" baseline="0" noProof="0" dirty="0">
              <a:ln>
                <a:noFill/>
              </a:ln>
              <a:solidFill>
                <a:srgbClr val="213558"/>
              </a:solidFill>
              <a:effectLst/>
              <a:uLnTx/>
              <a:uFillTx/>
              <a:latin typeface="Calibri" panose="020F0502020204030204" pitchFamily="34" charset="0"/>
              <a:cs typeface="Calibri" panose="020F0502020204030204" pitchFamily="34" charset="0"/>
              <a:sym typeface="Montserrat Light"/>
            </a:endParaRPr>
          </a:p>
          <a:p>
            <a:r>
              <a:rPr lang="es-MX" sz="2800" b="0" dirty="0"/>
              <a:t>Consolidar un programa de </a:t>
            </a:r>
            <a:r>
              <a:rPr lang="es-MX" sz="2800" b="0" dirty="0" err="1"/>
              <a:t>biomonitoreo</a:t>
            </a:r>
            <a:r>
              <a:rPr lang="es-MX" sz="2800" b="0" dirty="0"/>
              <a:t> en ASA que articule comunidades locales y estudiantes de ciencias de la vida (maestría y pregrado) e integre el uso y generación de información genética</a:t>
            </a:r>
          </a:p>
        </p:txBody>
      </p:sp>
      <p:sp>
        <p:nvSpPr>
          <p:cNvPr id="14" name="Google Shape;277;p11">
            <a:extLst>
              <a:ext uri="{FF2B5EF4-FFF2-40B4-BE49-F238E27FC236}">
                <a16:creationId xmlns:a16="http://schemas.microsoft.com/office/drawing/2014/main" id="{87171423-E544-27D0-193B-FB3DCFCB72EE}"/>
              </a:ext>
            </a:extLst>
          </p:cNvPr>
          <p:cNvSpPr/>
          <p:nvPr/>
        </p:nvSpPr>
        <p:spPr>
          <a:xfrm>
            <a:off x="4419599" y="2419350"/>
            <a:ext cx="444601" cy="429890"/>
          </a:xfrm>
          <a:prstGeom prst="rect">
            <a:avLst/>
          </a:prstGeom>
          <a:noFill/>
          <a:ln>
            <a:noFill/>
          </a:ln>
        </p:spPr>
        <p:txBody>
          <a:bodyPr spcFirstLastPara="1" wrap="square" lIns="91425" tIns="45700" rIns="91425" bIns="45700" anchor="t" anchorCtr="0">
            <a:noAutofit/>
          </a:bodyPr>
          <a:lstStyle/>
          <a:p>
            <a:pPr>
              <a:buClr>
                <a:srgbClr val="000000"/>
              </a:buClr>
              <a:buFont typeface="Arial"/>
              <a:buNone/>
            </a:pPr>
            <a:endParaRPr sz="1400" kern="0">
              <a:solidFill>
                <a:srgbClr val="000000"/>
              </a:solidFill>
              <a:latin typeface="Arial"/>
              <a:ea typeface="Arial"/>
              <a:cs typeface="Arial"/>
              <a:sym typeface="Arial"/>
            </a:endParaRPr>
          </a:p>
        </p:txBody>
      </p:sp>
      <p:grpSp>
        <p:nvGrpSpPr>
          <p:cNvPr id="5" name="Grupo 4">
            <a:extLst>
              <a:ext uri="{FF2B5EF4-FFF2-40B4-BE49-F238E27FC236}">
                <a16:creationId xmlns:a16="http://schemas.microsoft.com/office/drawing/2014/main" id="{D586D28E-2C88-C344-D4E3-EFD8CD48C76C}"/>
              </a:ext>
            </a:extLst>
          </p:cNvPr>
          <p:cNvGrpSpPr/>
          <p:nvPr/>
        </p:nvGrpSpPr>
        <p:grpSpPr>
          <a:xfrm>
            <a:off x="181044" y="1557408"/>
            <a:ext cx="5768941" cy="4145659"/>
            <a:chOff x="181044" y="1557408"/>
            <a:chExt cx="5768941" cy="4145659"/>
          </a:xfrm>
        </p:grpSpPr>
        <p:pic>
          <p:nvPicPr>
            <p:cNvPr id="3" name="Imagen 2">
              <a:extLst>
                <a:ext uri="{FF2B5EF4-FFF2-40B4-BE49-F238E27FC236}">
                  <a16:creationId xmlns:a16="http://schemas.microsoft.com/office/drawing/2014/main" id="{B232CAD1-13F5-90DD-77D2-A300731AADD0}"/>
                </a:ext>
              </a:extLst>
            </p:cNvPr>
            <p:cNvPicPr>
              <a:picLocks noChangeAspect="1"/>
            </p:cNvPicPr>
            <p:nvPr/>
          </p:nvPicPr>
          <p:blipFill rotWithShape="1">
            <a:blip r:embed="rId3"/>
            <a:srcRect r="27373" b="14568"/>
            <a:stretch/>
          </p:blipFill>
          <p:spPr>
            <a:xfrm>
              <a:off x="284387" y="1557408"/>
              <a:ext cx="5665598" cy="3743183"/>
            </a:xfrm>
            <a:prstGeom prst="rect">
              <a:avLst/>
            </a:prstGeom>
          </p:spPr>
        </p:pic>
        <p:sp>
          <p:nvSpPr>
            <p:cNvPr id="4" name="Google Shape;311;g1a708d67326_3_820">
              <a:extLst>
                <a:ext uri="{FF2B5EF4-FFF2-40B4-BE49-F238E27FC236}">
                  <a16:creationId xmlns:a16="http://schemas.microsoft.com/office/drawing/2014/main" id="{5C06DC75-9218-97CC-C680-02D53A3C080D}"/>
                </a:ext>
              </a:extLst>
            </p:cNvPr>
            <p:cNvSpPr txBox="1"/>
            <p:nvPr/>
          </p:nvSpPr>
          <p:spPr>
            <a:xfrm>
              <a:off x="181044" y="5303012"/>
              <a:ext cx="4744400" cy="400055"/>
            </a:xfrm>
            <a:prstGeom prst="rect">
              <a:avLst/>
            </a:prstGeom>
            <a:noFill/>
            <a:ln>
              <a:noFill/>
            </a:ln>
          </p:spPr>
          <p:txBody>
            <a:bodyPr spcFirstLastPara="1" wrap="square" lIns="121900" tIns="60933" rIns="121900" bIns="60933" anchor="t" anchorCtr="0">
              <a:spAutoFit/>
            </a:bodyPr>
            <a:lstStyle/>
            <a:p>
              <a:pPr defTabSz="1219170">
                <a:buClr>
                  <a:srgbClr val="000000"/>
                </a:buClr>
                <a:buSzPts val="900"/>
              </a:pPr>
              <a:r>
                <a:rPr lang="es" sz="900" kern="0" dirty="0">
                  <a:latin typeface="Arial"/>
                  <a:ea typeface="Arial"/>
                  <a:cs typeface="Arial"/>
                  <a:sym typeface="Arial"/>
                </a:rPr>
                <a:t>Ecoreserva </a:t>
              </a:r>
              <a:r>
                <a:rPr lang="es-CO" sz="900" kern="0" dirty="0">
                  <a:latin typeface="Arial"/>
                  <a:ea typeface="Arial"/>
                  <a:cs typeface="Arial"/>
                  <a:sym typeface="Arial"/>
                </a:rPr>
                <a:t>ASA </a:t>
              </a:r>
              <a:r>
                <a:rPr lang="es-CO" sz="900" kern="0" dirty="0" err="1">
                  <a:latin typeface="Arial"/>
                  <a:ea typeface="Arial"/>
                  <a:cs typeface="Arial"/>
                  <a:sym typeface="Arial"/>
                </a:rPr>
                <a:t>Guarupaya</a:t>
              </a:r>
              <a:r>
                <a:rPr lang="es-CO" sz="900" kern="0" dirty="0">
                  <a:latin typeface="Arial"/>
                  <a:ea typeface="Arial"/>
                  <a:cs typeface="Arial"/>
                  <a:sym typeface="Arial"/>
                </a:rPr>
                <a:t> - Meta</a:t>
              </a:r>
              <a:endParaRPr sz="900" kern="0" dirty="0">
                <a:latin typeface="Arial"/>
                <a:ea typeface="Arial"/>
                <a:cs typeface="Arial"/>
                <a:sym typeface="Arial"/>
              </a:endParaRPr>
            </a:p>
            <a:p>
              <a:pPr defTabSz="1219170">
                <a:buClr>
                  <a:srgbClr val="000000"/>
                </a:buClr>
                <a:buSzPts val="900"/>
              </a:pPr>
              <a:r>
                <a:rPr lang="es" sz="900" kern="0" dirty="0">
                  <a:latin typeface="Arial"/>
                  <a:ea typeface="Arial"/>
                  <a:cs typeface="Arial"/>
                  <a:sym typeface="Arial"/>
                </a:rPr>
                <a:t>Foto: Felipe Villegas / I. Humboldt</a:t>
              </a:r>
              <a:endParaRPr sz="900" kern="0" dirty="0">
                <a:latin typeface="Arial"/>
                <a:ea typeface="Arial"/>
                <a:cs typeface="Arial"/>
                <a:sym typeface="Arial"/>
              </a:endParaRPr>
            </a:p>
          </p:txBody>
        </p:sp>
      </p:grpSp>
    </p:spTree>
    <p:extLst>
      <p:ext uri="{BB962C8B-B14F-4D97-AF65-F5344CB8AC3E}">
        <p14:creationId xmlns:p14="http://schemas.microsoft.com/office/powerpoint/2010/main" val="40744612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p:stCondLst>
                              <p:cond delay="2000"/>
                            </p:stCondLst>
                            <p:childTnLst>
                              <p:par>
                                <p:cTn id="9" presetID="10" presetClass="entr" presetSubtype="0" fill="hold" nodeType="afterEffect">
                                  <p:stCondLst>
                                    <p:cond delay="7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083ED16-C0E3-834E-082F-E95D8152D42C}"/>
              </a:ext>
            </a:extLst>
          </p:cNvPr>
          <p:cNvPicPr>
            <a:picLocks noChangeAspect="1"/>
          </p:cNvPicPr>
          <p:nvPr/>
        </p:nvPicPr>
        <p:blipFill>
          <a:blip r:embed="rId2"/>
          <a:stretch>
            <a:fillRect/>
          </a:stretch>
        </p:blipFill>
        <p:spPr>
          <a:xfrm>
            <a:off x="1140172" y="1392703"/>
            <a:ext cx="9911655" cy="4764320"/>
          </a:xfrm>
          <a:prstGeom prst="rect">
            <a:avLst/>
          </a:prstGeom>
        </p:spPr>
      </p:pic>
      <p:pic>
        <p:nvPicPr>
          <p:cNvPr id="5" name="Google Shape;160;p1">
            <a:extLst>
              <a:ext uri="{FF2B5EF4-FFF2-40B4-BE49-F238E27FC236}">
                <a16:creationId xmlns:a16="http://schemas.microsoft.com/office/drawing/2014/main" id="{71CDB1F7-DAF0-643C-7E59-CB23C2C98A02}"/>
              </a:ext>
            </a:extLst>
          </p:cNvPr>
          <p:cNvPicPr preferRelativeResize="0"/>
          <p:nvPr/>
        </p:nvPicPr>
        <p:blipFill rotWithShape="1">
          <a:blip r:embed="rId3">
            <a:alphaModFix/>
          </a:blip>
          <a:srcRect/>
          <a:stretch/>
        </p:blipFill>
        <p:spPr>
          <a:xfrm>
            <a:off x="4698609" y="1913206"/>
            <a:ext cx="829995" cy="759656"/>
          </a:xfrm>
          <a:prstGeom prst="rect">
            <a:avLst/>
          </a:prstGeom>
          <a:noFill/>
          <a:ln>
            <a:noFill/>
          </a:ln>
        </p:spPr>
      </p:pic>
    </p:spTree>
    <p:extLst>
      <p:ext uri="{BB962C8B-B14F-4D97-AF65-F5344CB8AC3E}">
        <p14:creationId xmlns:p14="http://schemas.microsoft.com/office/powerpoint/2010/main" val="2161527797"/>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65;g1a9ab65e1d9_0_0">
            <a:extLst>
              <a:ext uri="{FF2B5EF4-FFF2-40B4-BE49-F238E27FC236}">
                <a16:creationId xmlns:a16="http://schemas.microsoft.com/office/drawing/2014/main" id="{A39C7506-D43E-33CF-28FD-122C5A5CD9C0}"/>
              </a:ext>
            </a:extLst>
          </p:cNvPr>
          <p:cNvSpPr txBox="1">
            <a:spLocks/>
          </p:cNvSpPr>
          <p:nvPr/>
        </p:nvSpPr>
        <p:spPr>
          <a:xfrm>
            <a:off x="3036067" y="755409"/>
            <a:ext cx="6014400" cy="487600"/>
          </a:xfrm>
          <a:prstGeom prst="rect">
            <a:avLst/>
          </a:prstGeom>
          <a:noFill/>
          <a:ln>
            <a:noFill/>
          </a:ln>
        </p:spPr>
        <p:txBody>
          <a:bodyPr spcFirstLastPara="1" vert="horz" wrap="square" lIns="91433" tIns="45700" rIns="91433"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SzPts val="2400"/>
            </a:pPr>
            <a:r>
              <a:rPr lang="es-CO" sz="3200" b="1" dirty="0">
                <a:solidFill>
                  <a:srgbClr val="7030A0"/>
                </a:solidFill>
                <a:latin typeface="+mn-lt"/>
              </a:rPr>
              <a:t>Programa de </a:t>
            </a:r>
            <a:r>
              <a:rPr lang="es-CO" sz="3200" b="1" dirty="0" err="1">
                <a:solidFill>
                  <a:srgbClr val="7030A0"/>
                </a:solidFill>
                <a:latin typeface="+mn-lt"/>
              </a:rPr>
              <a:t>biomonitores</a:t>
            </a:r>
            <a:endParaRPr lang="es-CO" sz="3200" b="1" dirty="0">
              <a:solidFill>
                <a:srgbClr val="7030A0"/>
              </a:solidFill>
              <a:latin typeface="+mn-lt"/>
            </a:endParaRPr>
          </a:p>
        </p:txBody>
      </p:sp>
      <p:sp>
        <p:nvSpPr>
          <p:cNvPr id="5" name="Google Shape;466;g1a9ab65e1d9_0_0">
            <a:extLst>
              <a:ext uri="{FF2B5EF4-FFF2-40B4-BE49-F238E27FC236}">
                <a16:creationId xmlns:a16="http://schemas.microsoft.com/office/drawing/2014/main" id="{BC0BC590-D768-BB9B-136A-52DC51989728}"/>
              </a:ext>
            </a:extLst>
          </p:cNvPr>
          <p:cNvSpPr/>
          <p:nvPr/>
        </p:nvSpPr>
        <p:spPr>
          <a:xfrm>
            <a:off x="814318" y="1783767"/>
            <a:ext cx="3449600" cy="2028578"/>
          </a:xfrm>
          <a:prstGeom prst="roundRect">
            <a:avLst>
              <a:gd name="adj" fmla="val 16667"/>
            </a:avLst>
          </a:prstGeom>
          <a:solidFill>
            <a:schemeClr val="accent1">
              <a:lumMod val="75000"/>
            </a:schemeClr>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algn="ctr"/>
            <a:r>
              <a:rPr lang="es" sz="2100" dirty="0">
                <a:solidFill>
                  <a:schemeClr val="lt1"/>
                </a:solidFill>
                <a:sym typeface="Arial"/>
              </a:rPr>
              <a:t>Acercar a las comunidades locales a la ecoreserva al </a:t>
            </a:r>
            <a:r>
              <a:rPr lang="es" sz="2100" b="1" dirty="0">
                <a:solidFill>
                  <a:schemeClr val="lt1"/>
                </a:solidFill>
                <a:sym typeface="Arial"/>
              </a:rPr>
              <a:t>hacer parte de un proceso de monitoreo </a:t>
            </a:r>
            <a:r>
              <a:rPr lang="es" sz="2100" dirty="0">
                <a:solidFill>
                  <a:schemeClr val="lt1"/>
                </a:solidFill>
                <a:sym typeface="Arial"/>
              </a:rPr>
              <a:t>taxonómico y genético de la biodiversidad es esta</a:t>
            </a:r>
            <a:endParaRPr sz="2100" dirty="0"/>
          </a:p>
        </p:txBody>
      </p:sp>
      <p:sp>
        <p:nvSpPr>
          <p:cNvPr id="6" name="Google Shape;467;g1a9ab65e1d9_0_0">
            <a:extLst>
              <a:ext uri="{FF2B5EF4-FFF2-40B4-BE49-F238E27FC236}">
                <a16:creationId xmlns:a16="http://schemas.microsoft.com/office/drawing/2014/main" id="{F25D7FC3-84F5-26C0-39C6-9E802659D21A}"/>
              </a:ext>
            </a:extLst>
          </p:cNvPr>
          <p:cNvSpPr/>
          <p:nvPr/>
        </p:nvSpPr>
        <p:spPr>
          <a:xfrm>
            <a:off x="4692785" y="1635500"/>
            <a:ext cx="3651600" cy="4508400"/>
          </a:xfrm>
          <a:prstGeom prst="roundRect">
            <a:avLst>
              <a:gd name="adj" fmla="val 16667"/>
            </a:avLst>
          </a:prstGeom>
          <a:solidFill>
            <a:schemeClr val="accent1">
              <a:lumMod val="75000"/>
            </a:schemeClr>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algn="ctr"/>
            <a:r>
              <a:rPr lang="es" sz="2100" dirty="0">
                <a:solidFill>
                  <a:schemeClr val="lt1"/>
                </a:solidFill>
                <a:sym typeface="Arial"/>
              </a:rPr>
              <a:t>Los biomonitores son </a:t>
            </a:r>
            <a:r>
              <a:rPr lang="es" sz="2100" b="1" dirty="0">
                <a:solidFill>
                  <a:schemeClr val="lt1"/>
                </a:solidFill>
                <a:sym typeface="Arial"/>
              </a:rPr>
              <a:t>habitantes de la zona </a:t>
            </a:r>
            <a:r>
              <a:rPr lang="es" sz="2100" dirty="0">
                <a:solidFill>
                  <a:schemeClr val="lt1"/>
                </a:solidFill>
                <a:sym typeface="Arial"/>
              </a:rPr>
              <a:t>que tienen un interés en aprender sobre biodiversidad.  </a:t>
            </a:r>
          </a:p>
          <a:p>
            <a:pPr algn="ctr"/>
            <a:endParaRPr lang="es" sz="2100" dirty="0">
              <a:solidFill>
                <a:schemeClr val="lt1"/>
              </a:solidFill>
            </a:endParaRPr>
          </a:p>
          <a:p>
            <a:pPr algn="ctr"/>
            <a:r>
              <a:rPr lang="es" sz="2100" dirty="0">
                <a:solidFill>
                  <a:schemeClr val="lt1"/>
                </a:solidFill>
                <a:sym typeface="Arial"/>
              </a:rPr>
              <a:t>Se les brinda capacitación en temas de monitoreo biológico </a:t>
            </a:r>
            <a:r>
              <a:rPr lang="es" sz="2100" b="1" dirty="0">
                <a:solidFill>
                  <a:schemeClr val="lt1"/>
                </a:solidFill>
                <a:sym typeface="Arial"/>
              </a:rPr>
              <a:t>acompañado de investigadores del IAvH </a:t>
            </a:r>
            <a:r>
              <a:rPr lang="es" sz="2100" dirty="0">
                <a:solidFill>
                  <a:schemeClr val="lt1"/>
                </a:solidFill>
                <a:sym typeface="Arial"/>
              </a:rPr>
              <a:t>y estudiantes de pregrado y postgrado.</a:t>
            </a:r>
            <a:endParaRPr sz="2100" dirty="0">
              <a:solidFill>
                <a:schemeClr val="lt1"/>
              </a:solidFill>
            </a:endParaRPr>
          </a:p>
        </p:txBody>
      </p:sp>
      <p:sp>
        <p:nvSpPr>
          <p:cNvPr id="7" name="Google Shape;468;g1a9ab65e1d9_0_0">
            <a:extLst>
              <a:ext uri="{FF2B5EF4-FFF2-40B4-BE49-F238E27FC236}">
                <a16:creationId xmlns:a16="http://schemas.microsoft.com/office/drawing/2014/main" id="{9503D549-74B5-D4ED-72FC-8A5A46EE0461}"/>
              </a:ext>
            </a:extLst>
          </p:cNvPr>
          <p:cNvSpPr/>
          <p:nvPr/>
        </p:nvSpPr>
        <p:spPr>
          <a:xfrm>
            <a:off x="814318" y="4037333"/>
            <a:ext cx="3485400" cy="1808400"/>
          </a:xfrm>
          <a:prstGeom prst="roundRect">
            <a:avLst>
              <a:gd name="adj" fmla="val 16667"/>
            </a:avLst>
          </a:prstGeom>
          <a:solidFill>
            <a:schemeClr val="accent1">
              <a:lumMod val="75000"/>
            </a:schemeClr>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algn="ctr"/>
            <a:r>
              <a:rPr lang="es" sz="2100" dirty="0">
                <a:solidFill>
                  <a:schemeClr val="lt1"/>
                </a:solidFill>
              </a:rPr>
              <a:t>Contribuir a la </a:t>
            </a:r>
            <a:r>
              <a:rPr lang="es" sz="2100" b="1" dirty="0">
                <a:solidFill>
                  <a:schemeClr val="lt1"/>
                </a:solidFill>
              </a:rPr>
              <a:t>formación de futuros profesionales </a:t>
            </a:r>
            <a:r>
              <a:rPr lang="es" sz="2100" dirty="0">
                <a:solidFill>
                  <a:schemeClr val="lt1"/>
                </a:solidFill>
              </a:rPr>
              <a:t>a través del apoyo a estudiantes para realizar sus trabajos de grado </a:t>
            </a:r>
            <a:endParaRPr sz="2100" dirty="0">
              <a:solidFill>
                <a:schemeClr val="lt1"/>
              </a:solidFill>
            </a:endParaRPr>
          </a:p>
        </p:txBody>
      </p:sp>
      <p:sp>
        <p:nvSpPr>
          <p:cNvPr id="8" name="Google Shape;469;g1a9ab65e1d9_0_0">
            <a:extLst>
              <a:ext uri="{FF2B5EF4-FFF2-40B4-BE49-F238E27FC236}">
                <a16:creationId xmlns:a16="http://schemas.microsoft.com/office/drawing/2014/main" id="{FED0F0FE-12A4-8AA9-3846-02B168398506}"/>
              </a:ext>
            </a:extLst>
          </p:cNvPr>
          <p:cNvSpPr/>
          <p:nvPr/>
        </p:nvSpPr>
        <p:spPr>
          <a:xfrm>
            <a:off x="8599218" y="1902786"/>
            <a:ext cx="2866400" cy="3688067"/>
          </a:xfrm>
          <a:prstGeom prst="roundRect">
            <a:avLst>
              <a:gd name="adj" fmla="val 16667"/>
            </a:avLst>
          </a:prstGeom>
          <a:solidFill>
            <a:schemeClr val="accent1">
              <a:lumMod val="75000"/>
            </a:schemeClr>
          </a:solidFill>
          <a:ln w="25400" cap="flat" cmpd="sng">
            <a:noFill/>
            <a:prstDash val="solid"/>
            <a:round/>
            <a:headEnd type="none" w="sm" len="sm"/>
            <a:tailEnd type="none" w="sm" len="sm"/>
          </a:ln>
        </p:spPr>
        <p:txBody>
          <a:bodyPr spcFirstLastPara="1" wrap="square" lIns="121900" tIns="60933" rIns="121900" bIns="60933" anchor="ctr" anchorCtr="0">
            <a:noAutofit/>
          </a:bodyPr>
          <a:lstStyle/>
          <a:p>
            <a:pPr algn="ctr"/>
            <a:r>
              <a:rPr lang="es" sz="2100" dirty="0">
                <a:solidFill>
                  <a:schemeClr val="lt1"/>
                </a:solidFill>
                <a:sym typeface="Arial"/>
              </a:rPr>
              <a:t>Los biomonitores </a:t>
            </a:r>
            <a:r>
              <a:rPr lang="es" sz="2100" b="1" dirty="0">
                <a:solidFill>
                  <a:schemeClr val="lt1"/>
                </a:solidFill>
                <a:sym typeface="Arial"/>
              </a:rPr>
              <a:t>cuentan con un contrato y a los estudiantes se les da un apoyo económico </a:t>
            </a:r>
            <a:r>
              <a:rPr lang="es" sz="2100" dirty="0">
                <a:solidFill>
                  <a:schemeClr val="lt1"/>
                </a:solidFill>
                <a:sym typeface="Arial"/>
              </a:rPr>
              <a:t>mensual y se les cubre los materiales y transporte, hospedaje y alimentación para las salidas a campo</a:t>
            </a:r>
            <a:endParaRPr sz="2100" dirty="0">
              <a:solidFill>
                <a:schemeClr val="lt1"/>
              </a:solidFill>
              <a:sym typeface="Arial"/>
            </a:endParaRPr>
          </a:p>
        </p:txBody>
      </p:sp>
    </p:spTree>
    <p:extLst>
      <p:ext uri="{BB962C8B-B14F-4D97-AF65-F5344CB8AC3E}">
        <p14:creationId xmlns:p14="http://schemas.microsoft.com/office/powerpoint/2010/main" val="26961483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1a9ab65e1d9_0_9"/>
          <p:cNvSpPr txBox="1"/>
          <p:nvPr/>
        </p:nvSpPr>
        <p:spPr>
          <a:xfrm>
            <a:off x="789000" y="5085905"/>
            <a:ext cx="5524000" cy="1308010"/>
          </a:xfrm>
          <a:prstGeom prst="rect">
            <a:avLst/>
          </a:prstGeom>
          <a:noFill/>
          <a:ln>
            <a:noFill/>
          </a:ln>
        </p:spPr>
        <p:txBody>
          <a:bodyPr spcFirstLastPara="1" wrap="square" lIns="121900" tIns="121900" rIns="121900" bIns="121900" anchor="t" anchorCtr="0">
            <a:spAutoFit/>
          </a:bodyPr>
          <a:lstStyle/>
          <a:p>
            <a:pPr algn="ctr">
              <a:lnSpc>
                <a:spcPct val="115000"/>
              </a:lnSpc>
              <a:buClr>
                <a:srgbClr val="000000"/>
              </a:buClr>
              <a:buSzPts val="1300"/>
            </a:pPr>
            <a:r>
              <a:rPr lang="es" sz="2000" dirty="0">
                <a:solidFill>
                  <a:schemeClr val="accent1">
                    <a:lumMod val="75000"/>
                  </a:schemeClr>
                </a:solidFill>
                <a:ea typeface="Arial"/>
                <a:cs typeface="Arial"/>
                <a:sym typeface="Arial"/>
              </a:rPr>
              <a:t>Se seleccionaron </a:t>
            </a:r>
            <a:r>
              <a:rPr lang="es" sz="2000" b="1" dirty="0">
                <a:solidFill>
                  <a:schemeClr val="accent1">
                    <a:lumMod val="75000"/>
                  </a:schemeClr>
                </a:solidFill>
                <a:ea typeface="Arial"/>
                <a:cs typeface="Arial"/>
                <a:sym typeface="Arial"/>
              </a:rPr>
              <a:t>Estudiantes </a:t>
            </a:r>
            <a:r>
              <a:rPr lang="es" sz="2000" dirty="0">
                <a:solidFill>
                  <a:schemeClr val="accent1">
                    <a:lumMod val="75000"/>
                  </a:schemeClr>
                </a:solidFill>
                <a:ea typeface="Arial"/>
                <a:cs typeface="Arial"/>
                <a:sym typeface="Arial"/>
              </a:rPr>
              <a:t>de diferentes universidades del país, a través de una convocatoria abierta.</a:t>
            </a:r>
            <a:endParaRPr sz="2000" dirty="0">
              <a:solidFill>
                <a:schemeClr val="accent1">
                  <a:lumMod val="75000"/>
                </a:schemeClr>
              </a:solidFill>
              <a:ea typeface="Arial"/>
              <a:cs typeface="Arial"/>
              <a:sym typeface="Arial"/>
            </a:endParaRPr>
          </a:p>
        </p:txBody>
      </p:sp>
      <p:sp>
        <p:nvSpPr>
          <p:cNvPr id="475" name="Google Shape;475;g1a9ab65e1d9_0_9"/>
          <p:cNvSpPr txBox="1"/>
          <p:nvPr/>
        </p:nvSpPr>
        <p:spPr>
          <a:xfrm>
            <a:off x="3021400" y="513431"/>
            <a:ext cx="6583200" cy="1132577"/>
          </a:xfrm>
          <a:prstGeom prst="rect">
            <a:avLst/>
          </a:prstGeom>
          <a:noFill/>
          <a:ln>
            <a:noFill/>
          </a:ln>
        </p:spPr>
        <p:txBody>
          <a:bodyPr spcFirstLastPara="1" vert="horz" wrap="square" lIns="91433" tIns="45700" rIns="91433" bIns="45700" rtlCol="0" anchor="ctr" anchorCtr="0">
            <a:noAutofit/>
          </a:bodyPr>
          <a:lstStyle>
            <a:defPPr>
              <a:defRPr lang="es-ES_tradnl"/>
            </a:defPPr>
            <a:lvl1pPr algn="ctr">
              <a:lnSpc>
                <a:spcPct val="90000"/>
              </a:lnSpc>
              <a:spcBef>
                <a:spcPts val="0"/>
              </a:spcBef>
              <a:buSzPts val="2400"/>
              <a:buNone/>
              <a:defRPr sz="3200" b="1">
                <a:solidFill>
                  <a:srgbClr val="7030A0"/>
                </a:solidFill>
                <a:ea typeface="+mj-ea"/>
                <a:cs typeface="+mj-cs"/>
              </a:defRPr>
            </a:lvl1pPr>
          </a:lstStyle>
          <a:p>
            <a:r>
              <a:rPr lang="es" sz="2800" dirty="0"/>
              <a:t>Selección de b</a:t>
            </a:r>
            <a:r>
              <a:rPr lang="es" sz="2800" dirty="0">
                <a:sym typeface="Arial"/>
              </a:rPr>
              <a:t>iomonitores y estudiantes</a:t>
            </a:r>
            <a:endParaRPr sz="2800" dirty="0">
              <a:sym typeface="Arial"/>
            </a:endParaRPr>
          </a:p>
        </p:txBody>
      </p:sp>
      <p:pic>
        <p:nvPicPr>
          <p:cNvPr id="476" name="Google Shape;476;g1a9ab65e1d9_0_9"/>
          <p:cNvPicPr preferRelativeResize="0"/>
          <p:nvPr/>
        </p:nvPicPr>
        <p:blipFill rotWithShape="1">
          <a:blip r:embed="rId3">
            <a:alphaModFix/>
          </a:blip>
          <a:srcRect/>
          <a:stretch/>
        </p:blipFill>
        <p:spPr>
          <a:xfrm>
            <a:off x="7196700" y="3071934"/>
            <a:ext cx="4241168" cy="2855833"/>
          </a:xfrm>
          <a:prstGeom prst="rect">
            <a:avLst/>
          </a:prstGeom>
          <a:noFill/>
          <a:ln>
            <a:noFill/>
          </a:ln>
        </p:spPr>
      </p:pic>
      <p:sp>
        <p:nvSpPr>
          <p:cNvPr id="477" name="Google Shape;477;g1a9ab65e1d9_0_9"/>
          <p:cNvSpPr txBox="1"/>
          <p:nvPr/>
        </p:nvSpPr>
        <p:spPr>
          <a:xfrm>
            <a:off x="6797577" y="1345774"/>
            <a:ext cx="4648400" cy="1661953"/>
          </a:xfrm>
          <a:prstGeom prst="rect">
            <a:avLst/>
          </a:prstGeom>
          <a:noFill/>
          <a:ln>
            <a:noFill/>
          </a:ln>
        </p:spPr>
        <p:txBody>
          <a:bodyPr spcFirstLastPara="1" wrap="square" lIns="121900" tIns="121900" rIns="121900" bIns="121900" anchor="t" anchorCtr="0">
            <a:spAutoFit/>
          </a:bodyPr>
          <a:lstStyle>
            <a:defPPr>
              <a:defRPr lang="es-ES_tradnl"/>
            </a:defPPr>
            <a:lvl1pPr algn="just">
              <a:lnSpc>
                <a:spcPct val="115000"/>
              </a:lnSpc>
              <a:buClr>
                <a:srgbClr val="000000"/>
              </a:buClr>
              <a:buSzPts val="1300"/>
              <a:defRPr sz="2000">
                <a:solidFill>
                  <a:schemeClr val="accent1">
                    <a:lumMod val="75000"/>
                  </a:schemeClr>
                </a:solidFill>
                <a:ea typeface="Arial"/>
                <a:cs typeface="Arial"/>
              </a:defRPr>
            </a:lvl1pPr>
          </a:lstStyle>
          <a:p>
            <a:pPr algn="ctr"/>
            <a:r>
              <a:rPr lang="es" dirty="0">
                <a:sym typeface="Arial"/>
              </a:rPr>
              <a:t>Se seleccionaron biomonitores provenientes de las veredas aledañas a la</a:t>
            </a:r>
            <a:r>
              <a:rPr lang="es" dirty="0"/>
              <a:t> Ecoreserva</a:t>
            </a:r>
            <a:r>
              <a:rPr lang="es" dirty="0">
                <a:sym typeface="Arial"/>
              </a:rPr>
              <a:t> a partir de un taller teórico práctico desarrollado con la comunidades.</a:t>
            </a:r>
            <a:endParaRPr dirty="0">
              <a:sym typeface="Arial"/>
            </a:endParaRPr>
          </a:p>
        </p:txBody>
      </p:sp>
      <p:pic>
        <p:nvPicPr>
          <p:cNvPr id="478" name="Google Shape;478;g1a9ab65e1d9_0_9"/>
          <p:cNvPicPr preferRelativeResize="0"/>
          <p:nvPr/>
        </p:nvPicPr>
        <p:blipFill rotWithShape="1">
          <a:blip r:embed="rId4">
            <a:alphaModFix/>
          </a:blip>
          <a:srcRect/>
          <a:stretch/>
        </p:blipFill>
        <p:spPr>
          <a:xfrm>
            <a:off x="754500" y="1461451"/>
            <a:ext cx="5793467" cy="3619064"/>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500"/>
                                  </p:stCondLst>
                                  <p:childTnLst>
                                    <p:set>
                                      <p:cBhvr>
                                        <p:cTn id="6" dur="1" fill="hold">
                                          <p:stCondLst>
                                            <p:cond delay="0"/>
                                          </p:stCondLst>
                                        </p:cTn>
                                        <p:tgtEl>
                                          <p:spTgt spid="478"/>
                                        </p:tgtEl>
                                        <p:attrNameLst>
                                          <p:attrName>style.visibility</p:attrName>
                                        </p:attrNameLst>
                                      </p:cBhvr>
                                      <p:to>
                                        <p:strVal val="visible"/>
                                      </p:to>
                                    </p:set>
                                    <p:anim calcmode="lin" valueType="num">
                                      <p:cBhvr additive="base">
                                        <p:cTn id="7" dur="500"/>
                                        <p:tgtEl>
                                          <p:spTgt spid="478"/>
                                        </p:tgtEl>
                                        <p:attrNameLst>
                                          <p:attrName>ppt_w</p:attrName>
                                        </p:attrNameLst>
                                      </p:cBhvr>
                                      <p:tavLst>
                                        <p:tav tm="0">
                                          <p:val>
                                            <p:strVal val="0"/>
                                          </p:val>
                                        </p:tav>
                                        <p:tav tm="100000">
                                          <p:val>
                                            <p:strVal val="#ppt_w"/>
                                          </p:val>
                                        </p:tav>
                                      </p:tavLst>
                                    </p:anim>
                                    <p:anim calcmode="lin" valueType="num">
                                      <p:cBhvr additive="base">
                                        <p:cTn id="8" dur="500"/>
                                        <p:tgtEl>
                                          <p:spTgt spid="478"/>
                                        </p:tgtEl>
                                        <p:attrNameLst>
                                          <p:attrName>ppt_h</p:attrName>
                                        </p:attrNameLst>
                                      </p:cBhvr>
                                      <p:tavLst>
                                        <p:tav tm="0">
                                          <p:val>
                                            <p:strVal val="0"/>
                                          </p:val>
                                        </p:tav>
                                        <p:tav tm="100000">
                                          <p:val>
                                            <p:strVal val="#ppt_h"/>
                                          </p:val>
                                        </p:tav>
                                      </p:tavLst>
                                    </p:anim>
                                  </p:childTnLst>
                                </p:cTn>
                              </p:par>
                            </p:childTnLst>
                          </p:cTn>
                        </p:par>
                        <p:par>
                          <p:cTn id="9" fill="hold">
                            <p:stCondLst>
                              <p:cond delay="1000"/>
                            </p:stCondLst>
                            <p:childTnLst>
                              <p:par>
                                <p:cTn id="10" presetID="10" presetClass="entr" presetSubtype="0" fill="hold" nodeType="afterEffect">
                                  <p:stCondLst>
                                    <p:cond delay="250"/>
                                  </p:stCondLst>
                                  <p:childTnLst>
                                    <p:set>
                                      <p:cBhvr>
                                        <p:cTn id="11" dur="1" fill="hold">
                                          <p:stCondLst>
                                            <p:cond delay="0"/>
                                          </p:stCondLst>
                                        </p:cTn>
                                        <p:tgtEl>
                                          <p:spTgt spid="474"/>
                                        </p:tgtEl>
                                        <p:attrNameLst>
                                          <p:attrName>style.visibility</p:attrName>
                                        </p:attrNameLst>
                                      </p:cBhvr>
                                      <p:to>
                                        <p:strVal val="visible"/>
                                      </p:to>
                                    </p:set>
                                    <p:animEffect transition="in" filter="fade">
                                      <p:cBhvr>
                                        <p:cTn id="12" dur="500"/>
                                        <p:tgtEl>
                                          <p:spTgt spid="4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7"/>
                                        </p:tgtEl>
                                        <p:attrNameLst>
                                          <p:attrName>style.visibility</p:attrName>
                                        </p:attrNameLst>
                                      </p:cBhvr>
                                      <p:to>
                                        <p:strVal val="visible"/>
                                      </p:to>
                                    </p:set>
                                    <p:animEffect transition="in" filter="fade">
                                      <p:cBhvr>
                                        <p:cTn id="17" dur="500"/>
                                        <p:tgtEl>
                                          <p:spTgt spid="477"/>
                                        </p:tgtEl>
                                      </p:cBhvr>
                                    </p:animEffect>
                                  </p:childTnLst>
                                </p:cTn>
                              </p:par>
                            </p:childTnLst>
                          </p:cTn>
                        </p:par>
                        <p:par>
                          <p:cTn id="18" fill="hold">
                            <p:stCondLst>
                              <p:cond delay="500"/>
                            </p:stCondLst>
                            <p:childTnLst>
                              <p:par>
                                <p:cTn id="19" presetID="10" presetClass="entr" presetSubtype="0" fill="hold" nodeType="afterEffect">
                                  <p:stCondLst>
                                    <p:cond delay="500"/>
                                  </p:stCondLst>
                                  <p:childTnLst>
                                    <p:set>
                                      <p:cBhvr>
                                        <p:cTn id="20" dur="1" fill="hold">
                                          <p:stCondLst>
                                            <p:cond delay="0"/>
                                          </p:stCondLst>
                                        </p:cTn>
                                        <p:tgtEl>
                                          <p:spTgt spid="476"/>
                                        </p:tgtEl>
                                        <p:attrNameLst>
                                          <p:attrName>style.visibility</p:attrName>
                                        </p:attrNameLst>
                                      </p:cBhvr>
                                      <p:to>
                                        <p:strVal val="visible"/>
                                      </p:to>
                                    </p:set>
                                    <p:animEffect transition="in" filter="fade">
                                      <p:cBhvr>
                                        <p:cTn id="21" dur="500"/>
                                        <p:tgtEl>
                                          <p:spTgt spid="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8" name="Google Shape;528;p18"/>
          <p:cNvSpPr txBox="1"/>
          <p:nvPr/>
        </p:nvSpPr>
        <p:spPr>
          <a:xfrm>
            <a:off x="2940148" y="845495"/>
            <a:ext cx="6063175" cy="567900"/>
          </a:xfrm>
          <a:prstGeom prst="rect">
            <a:avLst/>
          </a:prstGeom>
          <a:noFill/>
          <a:ln>
            <a:noFill/>
          </a:ln>
        </p:spPr>
        <p:txBody>
          <a:bodyPr spcFirstLastPara="1" wrap="square" lIns="121900" tIns="121900" rIns="121900" bIns="121900" anchor="t" anchorCtr="0">
            <a:noAutofit/>
          </a:bodyPr>
          <a:lstStyle/>
          <a:p>
            <a:pPr algn="ctr"/>
            <a:r>
              <a:rPr lang="es" sz="3600" b="1" dirty="0">
                <a:solidFill>
                  <a:schemeClr val="accent5"/>
                </a:solidFill>
                <a:latin typeface="Arial"/>
                <a:ea typeface="Arial"/>
                <a:cs typeface="Arial"/>
                <a:sym typeface="Arial"/>
              </a:rPr>
              <a:t>Enfoques futuros</a:t>
            </a:r>
            <a:endParaRPr sz="3600" b="1" dirty="0">
              <a:solidFill>
                <a:schemeClr val="accent5"/>
              </a:solidFill>
              <a:latin typeface="Arial"/>
              <a:ea typeface="Arial"/>
              <a:cs typeface="Arial"/>
              <a:sym typeface="Arial"/>
            </a:endParaRPr>
          </a:p>
        </p:txBody>
      </p:sp>
      <p:sp>
        <p:nvSpPr>
          <p:cNvPr id="2" name="Rectángulo 1">
            <a:extLst>
              <a:ext uri="{FF2B5EF4-FFF2-40B4-BE49-F238E27FC236}">
                <a16:creationId xmlns:a16="http://schemas.microsoft.com/office/drawing/2014/main" id="{09D8D9B1-9DA6-B97D-8E2E-D5151F4E3B2B}"/>
              </a:ext>
            </a:extLst>
          </p:cNvPr>
          <p:cNvSpPr/>
          <p:nvPr/>
        </p:nvSpPr>
        <p:spPr>
          <a:xfrm>
            <a:off x="6705600" y="3151455"/>
            <a:ext cx="5486400" cy="3677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3" name="Google Shape;527;p18">
            <a:extLst>
              <a:ext uri="{FF2B5EF4-FFF2-40B4-BE49-F238E27FC236}">
                <a16:creationId xmlns:a16="http://schemas.microsoft.com/office/drawing/2014/main" id="{4134E76B-EB45-E88D-6B15-FE63DBCCDAB7}"/>
              </a:ext>
            </a:extLst>
          </p:cNvPr>
          <p:cNvPicPr preferRelativeResize="0"/>
          <p:nvPr/>
        </p:nvPicPr>
        <p:blipFill rotWithShape="1">
          <a:blip r:embed="rId3">
            <a:alphaModFix/>
          </a:blip>
          <a:srcRect/>
          <a:stretch/>
        </p:blipFill>
        <p:spPr>
          <a:xfrm>
            <a:off x="5979685" y="2717492"/>
            <a:ext cx="6212315" cy="4140508"/>
          </a:xfrm>
          <a:prstGeom prst="rect">
            <a:avLst/>
          </a:prstGeom>
          <a:noFill/>
          <a:ln>
            <a:noFill/>
          </a:ln>
        </p:spPr>
      </p:pic>
      <p:sp>
        <p:nvSpPr>
          <p:cNvPr id="4" name="Google Shape;530;p18">
            <a:extLst>
              <a:ext uri="{FF2B5EF4-FFF2-40B4-BE49-F238E27FC236}">
                <a16:creationId xmlns:a16="http://schemas.microsoft.com/office/drawing/2014/main" id="{A1D6D02D-8EBB-4559-E1EC-D26D52772216}"/>
              </a:ext>
            </a:extLst>
          </p:cNvPr>
          <p:cNvSpPr txBox="1"/>
          <p:nvPr/>
        </p:nvSpPr>
        <p:spPr>
          <a:xfrm>
            <a:off x="6941066" y="5995252"/>
            <a:ext cx="4773900" cy="800098"/>
          </a:xfrm>
          <a:prstGeom prst="rect">
            <a:avLst/>
          </a:prstGeom>
          <a:noFill/>
          <a:ln>
            <a:noFill/>
          </a:ln>
        </p:spPr>
        <p:txBody>
          <a:bodyPr spcFirstLastPara="1" wrap="square" lIns="121900" tIns="60900" rIns="121900" bIns="60900" anchor="t" anchorCtr="0">
            <a:spAutoFit/>
          </a:bodyPr>
          <a:lstStyle/>
          <a:p>
            <a:r>
              <a:rPr lang="es" sz="1100" i="1" dirty="0">
                <a:solidFill>
                  <a:srgbClr val="3F3F3F"/>
                </a:solidFill>
                <a:latin typeface="Arial"/>
                <a:ea typeface="Arial"/>
                <a:cs typeface="Arial"/>
                <a:sym typeface="Arial"/>
              </a:rPr>
              <a:t>Ancistrus triradiatus</a:t>
            </a:r>
            <a:endParaRPr sz="1100" i="1" dirty="0">
              <a:solidFill>
                <a:srgbClr val="3F3F3F"/>
              </a:solidFill>
              <a:latin typeface="Arial"/>
              <a:ea typeface="Arial"/>
              <a:cs typeface="Arial"/>
              <a:sym typeface="Arial"/>
            </a:endParaRPr>
          </a:p>
          <a:p>
            <a:endParaRPr sz="1100" i="1" dirty="0">
              <a:solidFill>
                <a:srgbClr val="3F3F3F"/>
              </a:solidFill>
              <a:latin typeface="Arial"/>
              <a:ea typeface="Arial"/>
              <a:cs typeface="Arial"/>
              <a:sym typeface="Arial"/>
            </a:endParaRPr>
          </a:p>
          <a:p>
            <a:r>
              <a:rPr lang="es" sz="1100" dirty="0">
                <a:solidFill>
                  <a:srgbClr val="3F3F3F"/>
                </a:solidFill>
                <a:latin typeface="Arial"/>
                <a:ea typeface="Arial"/>
                <a:cs typeface="Arial"/>
                <a:sym typeface="Arial"/>
              </a:rPr>
              <a:t>Ecoreserva ASA La Guarupaya</a:t>
            </a:r>
            <a:endParaRPr sz="1100" dirty="0">
              <a:solidFill>
                <a:srgbClr val="3F3F3F"/>
              </a:solidFill>
              <a:latin typeface="Arial"/>
              <a:ea typeface="Arial"/>
              <a:cs typeface="Arial"/>
              <a:sym typeface="Arial"/>
            </a:endParaRPr>
          </a:p>
          <a:p>
            <a:r>
              <a:rPr lang="es" sz="1100" dirty="0">
                <a:solidFill>
                  <a:srgbClr val="3F3F3F"/>
                </a:solidFill>
                <a:latin typeface="Arial"/>
                <a:ea typeface="Arial"/>
                <a:cs typeface="Arial"/>
                <a:sym typeface="Arial"/>
              </a:rPr>
              <a:t>Foto: John Jairo Bernal/ I.Humboldt</a:t>
            </a:r>
            <a:endParaRPr sz="1100" dirty="0">
              <a:solidFill>
                <a:srgbClr val="3F3F3F"/>
              </a:solidFill>
              <a:latin typeface="Arial"/>
              <a:ea typeface="Arial"/>
              <a:cs typeface="Arial"/>
              <a:sym typeface="Arial"/>
            </a:endParaRPr>
          </a:p>
        </p:txBody>
      </p:sp>
      <p:sp>
        <p:nvSpPr>
          <p:cNvPr id="5" name="Google Shape;529;p18">
            <a:extLst>
              <a:ext uri="{FF2B5EF4-FFF2-40B4-BE49-F238E27FC236}">
                <a16:creationId xmlns:a16="http://schemas.microsoft.com/office/drawing/2014/main" id="{FB8992DE-9BED-5AEA-787E-2D7710A2D8C1}"/>
              </a:ext>
            </a:extLst>
          </p:cNvPr>
          <p:cNvSpPr txBox="1"/>
          <p:nvPr/>
        </p:nvSpPr>
        <p:spPr>
          <a:xfrm>
            <a:off x="368595" y="1848094"/>
            <a:ext cx="6889200" cy="3677809"/>
          </a:xfrm>
          <a:prstGeom prst="rect">
            <a:avLst/>
          </a:prstGeom>
          <a:noFill/>
          <a:ln>
            <a:noFill/>
          </a:ln>
        </p:spPr>
        <p:txBody>
          <a:bodyPr spcFirstLastPara="1" wrap="square" lIns="121900" tIns="60900" rIns="121900" bIns="60900" anchor="t" anchorCtr="0">
            <a:spAutoFit/>
          </a:bodyPr>
          <a:lstStyle/>
          <a:p>
            <a:pPr marL="380990" indent="-374641">
              <a:buClr>
                <a:srgbClr val="000000"/>
              </a:buClr>
              <a:buSzPts val="2100"/>
              <a:buFont typeface="Arial"/>
              <a:buChar char="•"/>
            </a:pPr>
            <a:r>
              <a:rPr lang="es" sz="2100" dirty="0">
                <a:solidFill>
                  <a:srgbClr val="3F3F3F"/>
                </a:solidFill>
                <a:latin typeface="Arial"/>
                <a:ea typeface="Arial"/>
                <a:cs typeface="Arial"/>
                <a:sym typeface="Arial"/>
              </a:rPr>
              <a:t>Implementación del plan de biodiversidad y fortalecimiento. </a:t>
            </a:r>
            <a:endParaRPr sz="2400" dirty="0"/>
          </a:p>
          <a:p>
            <a:pPr marL="380990" indent="-196846">
              <a:buClr>
                <a:srgbClr val="000000"/>
              </a:buClr>
              <a:buSzPts val="2100"/>
            </a:pPr>
            <a:endParaRPr sz="2100" dirty="0">
              <a:solidFill>
                <a:srgbClr val="3F3F3F"/>
              </a:solidFill>
              <a:latin typeface="Arial"/>
              <a:ea typeface="Arial"/>
              <a:cs typeface="Arial"/>
              <a:sym typeface="Arial"/>
            </a:endParaRPr>
          </a:p>
          <a:p>
            <a:pPr marL="380990" indent="-374641">
              <a:buClr>
                <a:srgbClr val="000000"/>
              </a:buClr>
              <a:buSzPts val="2100"/>
              <a:buFont typeface="Arial"/>
              <a:buChar char="•"/>
            </a:pPr>
            <a:r>
              <a:rPr lang="es" sz="2100" dirty="0">
                <a:solidFill>
                  <a:srgbClr val="3F3F3F"/>
                </a:solidFill>
                <a:latin typeface="Arial"/>
                <a:ea typeface="Arial"/>
                <a:cs typeface="Arial"/>
                <a:sym typeface="Arial"/>
              </a:rPr>
              <a:t>Seguimiento y acompañamiento a las acciones de conservación</a:t>
            </a:r>
            <a:endParaRPr sz="1900" dirty="0">
              <a:solidFill>
                <a:srgbClr val="000000"/>
              </a:solidFill>
              <a:latin typeface="Arial"/>
              <a:ea typeface="Arial"/>
              <a:cs typeface="Arial"/>
              <a:sym typeface="Arial"/>
            </a:endParaRPr>
          </a:p>
          <a:p>
            <a:pPr marL="380990" indent="-241294"/>
            <a:endParaRPr sz="2100" dirty="0">
              <a:solidFill>
                <a:srgbClr val="3F3F3F"/>
              </a:solidFill>
              <a:latin typeface="Arial"/>
              <a:ea typeface="Arial"/>
              <a:cs typeface="Arial"/>
              <a:sym typeface="Arial"/>
            </a:endParaRPr>
          </a:p>
          <a:p>
            <a:pPr marL="380990" indent="-374641">
              <a:buClr>
                <a:srgbClr val="000000"/>
              </a:buClr>
              <a:buSzPts val="2100"/>
              <a:buFont typeface="Arial"/>
              <a:buChar char="•"/>
            </a:pPr>
            <a:r>
              <a:rPr lang="es" sz="2100" dirty="0">
                <a:solidFill>
                  <a:srgbClr val="3F3F3F"/>
                </a:solidFill>
                <a:latin typeface="Arial"/>
                <a:ea typeface="Arial"/>
                <a:cs typeface="Arial"/>
                <a:sym typeface="Arial"/>
              </a:rPr>
              <a:t>Impulsar a otros sectores empresariales a participar de este modelo de conservación</a:t>
            </a:r>
            <a:endParaRPr sz="1900" dirty="0">
              <a:solidFill>
                <a:srgbClr val="000000"/>
              </a:solidFill>
              <a:latin typeface="Arial"/>
              <a:ea typeface="Arial"/>
              <a:cs typeface="Arial"/>
              <a:sym typeface="Arial"/>
            </a:endParaRPr>
          </a:p>
          <a:p>
            <a:pPr marL="380990" indent="-241294"/>
            <a:endParaRPr sz="2100" dirty="0">
              <a:solidFill>
                <a:srgbClr val="3F3F3F"/>
              </a:solidFill>
              <a:latin typeface="Arial"/>
              <a:ea typeface="Arial"/>
              <a:cs typeface="Arial"/>
              <a:sym typeface="Arial"/>
            </a:endParaRPr>
          </a:p>
          <a:p>
            <a:pPr marL="380990" indent="-374641">
              <a:buClr>
                <a:srgbClr val="000000"/>
              </a:buClr>
              <a:buSzPts val="2100"/>
              <a:buFont typeface="Arial"/>
              <a:buChar char="•"/>
            </a:pPr>
            <a:r>
              <a:rPr lang="es" sz="2100" dirty="0">
                <a:solidFill>
                  <a:srgbClr val="3F3F3F"/>
                </a:solidFill>
                <a:latin typeface="Arial"/>
                <a:ea typeface="Arial"/>
                <a:cs typeface="Arial"/>
                <a:sym typeface="Arial"/>
              </a:rPr>
              <a:t>Unir esfuerzos con academia, sociedad civil, gobiernos locales, autoridades ambientales, etc.</a:t>
            </a:r>
            <a:endParaRPr sz="1900" dirty="0">
              <a:solidFill>
                <a:srgbClr val="000000"/>
              </a:solidFill>
              <a:latin typeface="Arial"/>
              <a:ea typeface="Arial"/>
              <a:cs typeface="Arial"/>
              <a:sym typeface="Aria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7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1+#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750"/>
                            </p:stCondLst>
                            <p:childTnLst>
                              <p:par>
                                <p:cTn id="10" presetID="1" presetClass="entr" presetSubtype="0" fill="hold" grpId="0" nodeType="afterEffect">
                                  <p:stCondLst>
                                    <p:cond delay="500"/>
                                  </p:stCondLst>
                                  <p:childTnLst>
                                    <p:set>
                                      <p:cBhvr>
                                        <p:cTn id="11" dur="1" fill="hold">
                                          <p:stCondLst>
                                            <p:cond delay="249"/>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up)">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up)">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wipe(up)">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wipe(up)">
                                      <p:cBhvr>
                                        <p:cTn id="31"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B02E48A-BF5D-87C1-669B-9C46BB5CA14D}"/>
              </a:ext>
            </a:extLst>
          </p:cNvPr>
          <p:cNvSpPr/>
          <p:nvPr/>
        </p:nvSpPr>
        <p:spPr>
          <a:xfrm>
            <a:off x="293076" y="1695864"/>
            <a:ext cx="11605847" cy="223676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3" name="Imagen 2">
            <a:extLst>
              <a:ext uri="{FF2B5EF4-FFF2-40B4-BE49-F238E27FC236}">
                <a16:creationId xmlns:a16="http://schemas.microsoft.com/office/drawing/2014/main" id="{4AB9B685-A976-05F9-2217-93FD2F0001D5}"/>
              </a:ext>
            </a:extLst>
          </p:cNvPr>
          <p:cNvPicPr>
            <a:picLocks noChangeAspect="1"/>
          </p:cNvPicPr>
          <p:nvPr/>
        </p:nvPicPr>
        <p:blipFill>
          <a:blip r:embed="rId2"/>
          <a:stretch>
            <a:fillRect/>
          </a:stretch>
        </p:blipFill>
        <p:spPr>
          <a:xfrm>
            <a:off x="3046634" y="1762496"/>
            <a:ext cx="5702258" cy="1448701"/>
          </a:xfrm>
          <a:prstGeom prst="rect">
            <a:avLst/>
          </a:prstGeom>
        </p:spPr>
      </p:pic>
      <p:pic>
        <p:nvPicPr>
          <p:cNvPr id="4" name="Google Shape;160;p1">
            <a:extLst>
              <a:ext uri="{FF2B5EF4-FFF2-40B4-BE49-F238E27FC236}">
                <a16:creationId xmlns:a16="http://schemas.microsoft.com/office/drawing/2014/main" id="{9F22A7EB-6624-14CE-F52A-23668935ED90}"/>
              </a:ext>
            </a:extLst>
          </p:cNvPr>
          <p:cNvPicPr preferRelativeResize="0"/>
          <p:nvPr/>
        </p:nvPicPr>
        <p:blipFill rotWithShape="1">
          <a:blip r:embed="rId3">
            <a:alphaModFix/>
          </a:blip>
          <a:srcRect/>
          <a:stretch/>
        </p:blipFill>
        <p:spPr>
          <a:xfrm>
            <a:off x="3171727" y="4123147"/>
            <a:ext cx="592060" cy="542649"/>
          </a:xfrm>
          <a:prstGeom prst="rect">
            <a:avLst/>
          </a:prstGeom>
          <a:noFill/>
          <a:ln>
            <a:noFill/>
          </a:ln>
        </p:spPr>
      </p:pic>
      <p:pic>
        <p:nvPicPr>
          <p:cNvPr id="5" name="Picture 4" descr="Ecopetrol Logo PNG Vector">
            <a:extLst>
              <a:ext uri="{FF2B5EF4-FFF2-40B4-BE49-F238E27FC236}">
                <a16:creationId xmlns:a16="http://schemas.microsoft.com/office/drawing/2014/main" id="{7C78CF35-4F63-4C40-8427-E93BFA69FA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4724" y="4021395"/>
            <a:ext cx="1265414" cy="611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C53AF04D-9C1B-8C19-3A65-82AC744238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4420" y="4123147"/>
            <a:ext cx="1563353" cy="6271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Oleoducto Bicentenario">
            <a:extLst>
              <a:ext uri="{FF2B5EF4-FFF2-40B4-BE49-F238E27FC236}">
                <a16:creationId xmlns:a16="http://schemas.microsoft.com/office/drawing/2014/main" id="{0590BCCF-D58E-97A2-9044-C79AFDD191C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739" b="37049"/>
          <a:stretch/>
        </p:blipFill>
        <p:spPr bwMode="auto">
          <a:xfrm>
            <a:off x="7492055" y="4123147"/>
            <a:ext cx="1256837" cy="455130"/>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contenido 2">
            <a:extLst>
              <a:ext uri="{FF2B5EF4-FFF2-40B4-BE49-F238E27FC236}">
                <a16:creationId xmlns:a16="http://schemas.microsoft.com/office/drawing/2014/main" id="{CAB4B481-4E93-22A7-7023-3BA6275F68B3}"/>
              </a:ext>
            </a:extLst>
          </p:cNvPr>
          <p:cNvSpPr txBox="1">
            <a:spLocks/>
          </p:cNvSpPr>
          <p:nvPr/>
        </p:nvSpPr>
        <p:spPr>
          <a:xfrm>
            <a:off x="3326961" y="5104875"/>
            <a:ext cx="5141604" cy="10350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s-CO" sz="2200" b="1" dirty="0">
                <a:solidFill>
                  <a:schemeClr val="tx1">
                    <a:lumMod val="85000"/>
                    <a:lumOff val="15000"/>
                  </a:schemeClr>
                </a:solidFill>
                <a:latin typeface="Arial" panose="020B0604020202020204" pitchFamily="34" charset="0"/>
                <a:ea typeface="Calibri" panose="020F0502020204030204" pitchFamily="34" charset="0"/>
              </a:rPr>
              <a:t>Gustavo Aristizábal – H</a:t>
            </a:r>
          </a:p>
          <a:p>
            <a:pPr marL="0" indent="0" algn="ctr">
              <a:buFont typeface="Arial"/>
              <a:buNone/>
            </a:pPr>
            <a:r>
              <a:rPr lang="es-CO" sz="2200" b="1" i="1" dirty="0">
                <a:solidFill>
                  <a:schemeClr val="tx1">
                    <a:lumMod val="85000"/>
                    <a:lumOff val="15000"/>
                  </a:schemeClr>
                </a:solidFill>
                <a:latin typeface="Arial" panose="020B0604020202020204" pitchFamily="34" charset="0"/>
                <a:ea typeface="Arial" charset="0"/>
                <a:cs typeface="Arial" charset="0"/>
              </a:rPr>
              <a:t>garistizabal@humboldt.org.co</a:t>
            </a:r>
            <a:endParaRPr lang="es-ES_tradnl" sz="2200" b="1" i="1" dirty="0">
              <a:solidFill>
                <a:schemeClr val="tx1">
                  <a:lumMod val="85000"/>
                  <a:lumOff val="15000"/>
                </a:schemeClr>
              </a:solidFill>
              <a:latin typeface="Arial" charset="0"/>
              <a:ea typeface="Arial" charset="0"/>
              <a:cs typeface="Arial" charset="0"/>
            </a:endParaRPr>
          </a:p>
        </p:txBody>
      </p:sp>
      <p:sp>
        <p:nvSpPr>
          <p:cNvPr id="9" name="Marcador de contenido 2">
            <a:extLst>
              <a:ext uri="{FF2B5EF4-FFF2-40B4-BE49-F238E27FC236}">
                <a16:creationId xmlns:a16="http://schemas.microsoft.com/office/drawing/2014/main" id="{4E840BBB-7609-6BA0-1299-3E2CD269C387}"/>
              </a:ext>
            </a:extLst>
          </p:cNvPr>
          <p:cNvSpPr txBox="1">
            <a:spLocks/>
          </p:cNvSpPr>
          <p:nvPr/>
        </p:nvSpPr>
        <p:spPr>
          <a:xfrm>
            <a:off x="3467757" y="3181900"/>
            <a:ext cx="5141604" cy="5426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s-CO" sz="2200" b="1" i="1" dirty="0">
                <a:solidFill>
                  <a:schemeClr val="tx1">
                    <a:lumMod val="85000"/>
                    <a:lumOff val="15000"/>
                  </a:schemeClr>
                </a:solidFill>
                <a:latin typeface="Arial" panose="020B0604020202020204" pitchFamily="34" charset="0"/>
                <a:ea typeface="Arial" charset="0"/>
                <a:cs typeface="Arial" charset="0"/>
              </a:rPr>
              <a:t>Gracias por su atención</a:t>
            </a:r>
            <a:endParaRPr lang="es-ES_tradnl" sz="2200" b="1" i="1" dirty="0">
              <a:solidFill>
                <a:schemeClr val="tx1">
                  <a:lumMod val="85000"/>
                  <a:lumOff val="15000"/>
                </a:schemeClr>
              </a:solidFill>
              <a:latin typeface="Arial" charset="0"/>
              <a:ea typeface="Arial" charset="0"/>
              <a:cs typeface="Arial" charset="0"/>
            </a:endParaRPr>
          </a:p>
        </p:txBody>
      </p:sp>
    </p:spTree>
    <p:extLst>
      <p:ext uri="{BB962C8B-B14F-4D97-AF65-F5344CB8AC3E}">
        <p14:creationId xmlns:p14="http://schemas.microsoft.com/office/powerpoint/2010/main" val="3472283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5"/>
          <p:cNvPicPr preferRelativeResize="0"/>
          <p:nvPr/>
        </p:nvPicPr>
        <p:blipFill rotWithShape="1">
          <a:blip r:embed="rId3">
            <a:alphaModFix/>
          </a:blip>
          <a:srcRect b="15767"/>
          <a:stretch/>
        </p:blipFill>
        <p:spPr>
          <a:xfrm>
            <a:off x="462333" y="501768"/>
            <a:ext cx="11260400" cy="5854465"/>
          </a:xfrm>
          <a:prstGeom prst="rect">
            <a:avLst/>
          </a:prstGeom>
          <a:noFill/>
          <a:ln>
            <a:noFill/>
          </a:ln>
        </p:spPr>
      </p:pic>
      <p:sp>
        <p:nvSpPr>
          <p:cNvPr id="179" name="Google Shape;179;p5"/>
          <p:cNvSpPr txBox="1">
            <a:spLocks noGrp="1"/>
          </p:cNvSpPr>
          <p:nvPr>
            <p:ph type="title" idx="4294967295"/>
          </p:nvPr>
        </p:nvSpPr>
        <p:spPr>
          <a:xfrm>
            <a:off x="609449" y="853679"/>
            <a:ext cx="2734000" cy="513672"/>
          </a:xfrm>
          <a:prstGeom prst="rect">
            <a:avLst/>
          </a:prstGeom>
          <a:noFill/>
          <a:ln>
            <a:noFill/>
          </a:ln>
        </p:spPr>
        <p:txBody>
          <a:bodyPr spcFirstLastPara="1" vert="horz" wrap="square" lIns="91433" tIns="45700" rIns="91433" bIns="45700" rtlCol="0" anchor="t" anchorCtr="0">
            <a:noAutofit/>
          </a:bodyPr>
          <a:lstStyle/>
          <a:p>
            <a:pPr algn="ctr">
              <a:spcBef>
                <a:spcPts val="0"/>
              </a:spcBef>
              <a:buClr>
                <a:schemeClr val="dk1"/>
              </a:buClr>
              <a:buSzPts val="2700"/>
            </a:pPr>
            <a:r>
              <a:rPr lang="es" sz="3200" dirty="0">
                <a:solidFill>
                  <a:schemeClr val="accent6">
                    <a:lumMod val="75000"/>
                  </a:schemeClr>
                </a:solidFill>
                <a:latin typeface="Arial Black"/>
                <a:sym typeface="Arial Black"/>
              </a:rPr>
              <a:t>Contenido</a:t>
            </a:r>
            <a:endParaRPr sz="3200" dirty="0">
              <a:solidFill>
                <a:schemeClr val="accent6">
                  <a:lumMod val="75000"/>
                </a:schemeClr>
              </a:solidFill>
              <a:latin typeface="Arial Black"/>
              <a:sym typeface="Arial Black"/>
            </a:endParaRPr>
          </a:p>
        </p:txBody>
      </p:sp>
      <p:sp>
        <p:nvSpPr>
          <p:cNvPr id="180" name="Google Shape;180;p5"/>
          <p:cNvSpPr txBox="1"/>
          <p:nvPr/>
        </p:nvSpPr>
        <p:spPr>
          <a:xfrm>
            <a:off x="7051540" y="5863823"/>
            <a:ext cx="4671200" cy="492388"/>
          </a:xfrm>
          <a:prstGeom prst="rect">
            <a:avLst/>
          </a:prstGeom>
          <a:noFill/>
          <a:ln>
            <a:noFill/>
          </a:ln>
        </p:spPr>
        <p:txBody>
          <a:bodyPr spcFirstLastPara="1" wrap="square" lIns="121900" tIns="60933" rIns="121900" bIns="60933" anchor="t" anchorCtr="0">
            <a:spAutoFit/>
          </a:bodyPr>
          <a:lstStyle/>
          <a:p>
            <a:pPr algn="r">
              <a:buClr>
                <a:srgbClr val="000000"/>
              </a:buClr>
              <a:buSzPts val="900"/>
            </a:pPr>
            <a:r>
              <a:rPr lang="es" sz="1200" b="1">
                <a:solidFill>
                  <a:schemeClr val="lt1"/>
                </a:solidFill>
                <a:latin typeface="Arial"/>
                <a:ea typeface="Arial"/>
                <a:cs typeface="Arial"/>
                <a:sym typeface="Arial"/>
              </a:rPr>
              <a:t>Ecoreserva La Danta, Meta</a:t>
            </a:r>
            <a:endParaRPr sz="1867">
              <a:solidFill>
                <a:srgbClr val="000000"/>
              </a:solidFill>
              <a:latin typeface="Arial"/>
              <a:ea typeface="Arial"/>
              <a:cs typeface="Arial"/>
              <a:sym typeface="Arial"/>
            </a:endParaRPr>
          </a:p>
          <a:p>
            <a:pPr algn="r">
              <a:buClr>
                <a:srgbClr val="000000"/>
              </a:buClr>
              <a:buSzPts val="900"/>
            </a:pPr>
            <a:r>
              <a:rPr lang="es" sz="1200" b="1">
                <a:solidFill>
                  <a:schemeClr val="lt1"/>
                </a:solidFill>
                <a:latin typeface="Arial"/>
                <a:ea typeface="Arial"/>
                <a:cs typeface="Arial"/>
                <a:sym typeface="Arial"/>
              </a:rPr>
              <a:t>Foto: John Jairo Bernal/ Instituto Humboldt</a:t>
            </a:r>
            <a:endParaRPr sz="1867">
              <a:solidFill>
                <a:srgbClr val="000000"/>
              </a:solidFill>
              <a:latin typeface="Arial"/>
              <a:ea typeface="Arial"/>
              <a:cs typeface="Arial"/>
              <a:sym typeface="Arial"/>
            </a:endParaRPr>
          </a:p>
        </p:txBody>
      </p:sp>
      <p:sp>
        <p:nvSpPr>
          <p:cNvPr id="181" name="Google Shape;181;p5"/>
          <p:cNvSpPr txBox="1"/>
          <p:nvPr/>
        </p:nvSpPr>
        <p:spPr>
          <a:xfrm>
            <a:off x="3856325" y="375378"/>
            <a:ext cx="7866400" cy="3807991"/>
          </a:xfrm>
          <a:prstGeom prst="rect">
            <a:avLst/>
          </a:prstGeom>
          <a:noFill/>
          <a:ln>
            <a:noFill/>
          </a:ln>
        </p:spPr>
        <p:txBody>
          <a:bodyPr spcFirstLastPara="1" wrap="square" lIns="91433" tIns="45700" rIns="91433" bIns="45700" anchor="ctr" anchorCtr="0">
            <a:noAutofit/>
          </a:bodyPr>
          <a:lstStyle/>
          <a:p>
            <a:pPr marL="719649" indent="-609585">
              <a:buClr>
                <a:schemeClr val="lt1"/>
              </a:buClr>
              <a:buSzPts val="2300"/>
              <a:buFont typeface="Arial"/>
              <a:buAutoNum type="arabicPeriod" startAt="2"/>
            </a:pPr>
            <a:r>
              <a:rPr lang="es-MX" sz="2400" dirty="0">
                <a:solidFill>
                  <a:schemeClr val="lt1"/>
                </a:solidFill>
                <a:latin typeface="Arial Black"/>
                <a:ea typeface="Arial Black"/>
                <a:cs typeface="Arial Black"/>
                <a:sym typeface="Arial Black"/>
              </a:rPr>
              <a:t>Definición de </a:t>
            </a:r>
            <a:r>
              <a:rPr lang="es-MX" sz="2400" dirty="0" err="1">
                <a:solidFill>
                  <a:schemeClr val="lt1"/>
                </a:solidFill>
                <a:latin typeface="Arial Black"/>
                <a:ea typeface="Arial Black"/>
                <a:cs typeface="Arial Black"/>
                <a:sym typeface="Arial Black"/>
              </a:rPr>
              <a:t>Ecoreserva</a:t>
            </a:r>
            <a:endParaRPr sz="2400" dirty="0"/>
          </a:p>
          <a:p>
            <a:pPr marL="1066773" indent="-389457">
              <a:buClr>
                <a:schemeClr val="dk2"/>
              </a:buClr>
              <a:buSzPts val="1300"/>
            </a:pPr>
            <a:endParaRPr sz="2400" dirty="0">
              <a:solidFill>
                <a:schemeClr val="lt1"/>
              </a:solidFill>
              <a:latin typeface="Arial Black"/>
              <a:ea typeface="Arial Black"/>
              <a:cs typeface="Arial Black"/>
              <a:sym typeface="Arial Black"/>
            </a:endParaRPr>
          </a:p>
          <a:p>
            <a:pPr marL="609585" indent="-372524">
              <a:buClr>
                <a:schemeClr val="dk1"/>
              </a:buClr>
              <a:buSzPts val="1400"/>
            </a:pPr>
            <a:endParaRPr sz="2400" dirty="0">
              <a:solidFill>
                <a:schemeClr val="dk2"/>
              </a:solidFill>
              <a:latin typeface="Montserrat SemiBold"/>
              <a:ea typeface="Montserrat SemiBold"/>
              <a:cs typeface="Montserrat SemiBold"/>
              <a:sym typeface="Montserrat SemiBold"/>
            </a:endParaRP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86;p4">
            <a:extLst>
              <a:ext uri="{FF2B5EF4-FFF2-40B4-BE49-F238E27FC236}">
                <a16:creationId xmlns:a16="http://schemas.microsoft.com/office/drawing/2014/main" id="{0C32B3BC-1E2C-A914-CD9D-DBADBB8F0A2F}"/>
              </a:ext>
            </a:extLst>
          </p:cNvPr>
          <p:cNvPicPr preferRelativeResize="0"/>
          <p:nvPr/>
        </p:nvPicPr>
        <p:blipFill rotWithShape="1">
          <a:blip r:embed="rId2">
            <a:alphaModFix/>
          </a:blip>
          <a:srcRect/>
          <a:stretch/>
        </p:blipFill>
        <p:spPr>
          <a:xfrm>
            <a:off x="1885073" y="1392703"/>
            <a:ext cx="8632080" cy="4597596"/>
          </a:xfrm>
          <a:prstGeom prst="rect">
            <a:avLst/>
          </a:prstGeom>
          <a:noFill/>
          <a:ln>
            <a:noFill/>
          </a:ln>
        </p:spPr>
      </p:pic>
    </p:spTree>
    <p:extLst>
      <p:ext uri="{BB962C8B-B14F-4D97-AF65-F5344CB8AC3E}">
        <p14:creationId xmlns:p14="http://schemas.microsoft.com/office/powerpoint/2010/main" val="27555469"/>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91;p3">
            <a:extLst>
              <a:ext uri="{FF2B5EF4-FFF2-40B4-BE49-F238E27FC236}">
                <a16:creationId xmlns:a16="http://schemas.microsoft.com/office/drawing/2014/main" id="{1C101D12-F7CF-DF22-0A77-887B8CDFA36C}"/>
              </a:ext>
            </a:extLst>
          </p:cNvPr>
          <p:cNvPicPr preferRelativeResize="0"/>
          <p:nvPr/>
        </p:nvPicPr>
        <p:blipFill rotWithShape="1">
          <a:blip r:embed="rId2">
            <a:alphaModFix/>
          </a:blip>
          <a:srcRect/>
          <a:stretch/>
        </p:blipFill>
        <p:spPr>
          <a:xfrm>
            <a:off x="0" y="0"/>
            <a:ext cx="12192000" cy="7033846"/>
          </a:xfrm>
          <a:prstGeom prst="rect">
            <a:avLst/>
          </a:prstGeom>
          <a:noFill/>
          <a:ln>
            <a:noFill/>
          </a:ln>
        </p:spPr>
      </p:pic>
      <p:pic>
        <p:nvPicPr>
          <p:cNvPr id="2" name="Google Shape;160;p1">
            <a:extLst>
              <a:ext uri="{FF2B5EF4-FFF2-40B4-BE49-F238E27FC236}">
                <a16:creationId xmlns:a16="http://schemas.microsoft.com/office/drawing/2014/main" id="{C87E97EE-A5FE-3599-0375-0FAFE16FE7FA}"/>
              </a:ext>
            </a:extLst>
          </p:cNvPr>
          <p:cNvPicPr preferRelativeResize="0"/>
          <p:nvPr/>
        </p:nvPicPr>
        <p:blipFill rotWithShape="1">
          <a:blip r:embed="rId3">
            <a:alphaModFix/>
            <a:duotone>
              <a:schemeClr val="accent6">
                <a:shade val="45000"/>
                <a:satMod val="135000"/>
              </a:schemeClr>
              <a:prstClr val="white"/>
            </a:duotone>
          </a:blip>
          <a:srcRect/>
          <a:stretch/>
        </p:blipFill>
        <p:spPr>
          <a:xfrm>
            <a:off x="11071274" y="4276578"/>
            <a:ext cx="942536" cy="872197"/>
          </a:xfrm>
          <a:prstGeom prst="rect">
            <a:avLst/>
          </a:prstGeom>
          <a:noFill/>
          <a:ln>
            <a:noFill/>
          </a:ln>
        </p:spPr>
      </p:pic>
    </p:spTree>
    <p:extLst>
      <p:ext uri="{BB962C8B-B14F-4D97-AF65-F5344CB8AC3E}">
        <p14:creationId xmlns:p14="http://schemas.microsoft.com/office/powerpoint/2010/main" val="1744253420"/>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10341D8-910E-D051-B9C8-CB20780B6985}"/>
              </a:ext>
            </a:extLst>
          </p:cNvPr>
          <p:cNvSpPr txBox="1"/>
          <p:nvPr/>
        </p:nvSpPr>
        <p:spPr>
          <a:xfrm>
            <a:off x="3519685" y="1426930"/>
            <a:ext cx="5152629" cy="646331"/>
          </a:xfrm>
          <a:prstGeom prst="rect">
            <a:avLst/>
          </a:prstGeom>
          <a:noFill/>
        </p:spPr>
        <p:txBody>
          <a:bodyPr wrap="none" rtlCol="0">
            <a:spAutoFit/>
          </a:bodyPr>
          <a:lstStyle/>
          <a:p>
            <a:r>
              <a:rPr lang="es-CO" sz="3600" b="1" dirty="0">
                <a:solidFill>
                  <a:schemeClr val="tx2">
                    <a:lumMod val="50000"/>
                  </a:schemeClr>
                </a:solidFill>
              </a:rPr>
              <a:t>Escenarios de </a:t>
            </a:r>
            <a:r>
              <a:rPr lang="es-CO" sz="3600" b="1" dirty="0" err="1">
                <a:solidFill>
                  <a:schemeClr val="tx2">
                    <a:lumMod val="50000"/>
                  </a:schemeClr>
                </a:solidFill>
              </a:rPr>
              <a:t>Ecoreservas</a:t>
            </a:r>
            <a:endParaRPr lang="es-CO" sz="3600" b="1" dirty="0">
              <a:solidFill>
                <a:schemeClr val="tx2">
                  <a:lumMod val="50000"/>
                </a:schemeClr>
              </a:solidFill>
            </a:endParaRPr>
          </a:p>
        </p:txBody>
      </p:sp>
      <p:sp>
        <p:nvSpPr>
          <p:cNvPr id="5" name="Rectángulo: esquinas redondeadas 4">
            <a:extLst>
              <a:ext uri="{FF2B5EF4-FFF2-40B4-BE49-F238E27FC236}">
                <a16:creationId xmlns:a16="http://schemas.microsoft.com/office/drawing/2014/main" id="{A96D01A7-DF75-48BE-6D84-80212B50A150}"/>
              </a:ext>
            </a:extLst>
          </p:cNvPr>
          <p:cNvSpPr/>
          <p:nvPr/>
        </p:nvSpPr>
        <p:spPr>
          <a:xfrm>
            <a:off x="6642756" y="2280385"/>
            <a:ext cx="3540061" cy="1180897"/>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tx2">
                    <a:lumMod val="50000"/>
                  </a:schemeClr>
                </a:solidFill>
              </a:rPr>
              <a:t>… Con futura actividad operativa (exploratoria, de explotación o producción)</a:t>
            </a:r>
          </a:p>
        </p:txBody>
      </p:sp>
      <p:sp>
        <p:nvSpPr>
          <p:cNvPr id="10" name="Rectángulo: esquinas redondeadas 9">
            <a:extLst>
              <a:ext uri="{FF2B5EF4-FFF2-40B4-BE49-F238E27FC236}">
                <a16:creationId xmlns:a16="http://schemas.microsoft.com/office/drawing/2014/main" id="{BA563856-406F-8EC6-15D1-85FD9A67B126}"/>
              </a:ext>
            </a:extLst>
          </p:cNvPr>
          <p:cNvSpPr/>
          <p:nvPr/>
        </p:nvSpPr>
        <p:spPr>
          <a:xfrm>
            <a:off x="4478019" y="4052387"/>
            <a:ext cx="3540061" cy="1180897"/>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tx2">
                    <a:lumMod val="50000"/>
                  </a:schemeClr>
                </a:solidFill>
              </a:rPr>
              <a:t>… Temporal (</a:t>
            </a:r>
            <a:r>
              <a:rPr lang="es-MX" sz="2000" b="1" dirty="0" err="1">
                <a:solidFill>
                  <a:schemeClr val="tx2">
                    <a:lumMod val="50000"/>
                  </a:schemeClr>
                </a:solidFill>
              </a:rPr>
              <a:t>vg</a:t>
            </a:r>
            <a:r>
              <a:rPr lang="es-MX" sz="2000" b="1" dirty="0">
                <a:solidFill>
                  <a:schemeClr val="tx2">
                    <a:lumMod val="50000"/>
                  </a:schemeClr>
                </a:solidFill>
              </a:rPr>
              <a:t>. Áreas para el cumplimiento de obligaciones ambientales)</a:t>
            </a:r>
          </a:p>
        </p:txBody>
      </p:sp>
      <p:sp>
        <p:nvSpPr>
          <p:cNvPr id="11" name="Rectángulo: esquinas redondeadas 10">
            <a:extLst>
              <a:ext uri="{FF2B5EF4-FFF2-40B4-BE49-F238E27FC236}">
                <a16:creationId xmlns:a16="http://schemas.microsoft.com/office/drawing/2014/main" id="{DAA8220B-F64D-2D42-8E4E-9E8F47CBA3E1}"/>
              </a:ext>
            </a:extLst>
          </p:cNvPr>
          <p:cNvSpPr/>
          <p:nvPr/>
        </p:nvSpPr>
        <p:spPr>
          <a:xfrm>
            <a:off x="402574" y="4052388"/>
            <a:ext cx="3540061" cy="1180897"/>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tx2">
                    <a:lumMod val="50000"/>
                  </a:schemeClr>
                </a:solidFill>
              </a:rPr>
              <a:t>… Sin actividades de operación (actual o futura)</a:t>
            </a:r>
          </a:p>
        </p:txBody>
      </p:sp>
      <p:sp>
        <p:nvSpPr>
          <p:cNvPr id="12" name="Rectángulo: esquinas redondeadas 11">
            <a:extLst>
              <a:ext uri="{FF2B5EF4-FFF2-40B4-BE49-F238E27FC236}">
                <a16:creationId xmlns:a16="http://schemas.microsoft.com/office/drawing/2014/main" id="{CC089A7D-BD73-2B15-3E18-D7BBD6BE3A19}"/>
              </a:ext>
            </a:extLst>
          </p:cNvPr>
          <p:cNvSpPr/>
          <p:nvPr/>
        </p:nvSpPr>
        <p:spPr>
          <a:xfrm>
            <a:off x="8412786" y="4052388"/>
            <a:ext cx="3540061" cy="1180897"/>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tx2">
                    <a:lumMod val="50000"/>
                  </a:schemeClr>
                </a:solidFill>
              </a:rPr>
              <a:t>… En proceso de restauración (</a:t>
            </a:r>
            <a:r>
              <a:rPr lang="es-MX" sz="2000" b="1" dirty="0" err="1">
                <a:solidFill>
                  <a:schemeClr val="tx2">
                    <a:lumMod val="50000"/>
                  </a:schemeClr>
                </a:solidFill>
              </a:rPr>
              <a:t>vg</a:t>
            </a:r>
            <a:r>
              <a:rPr lang="es-MX" sz="2000" b="1" dirty="0">
                <a:solidFill>
                  <a:schemeClr val="tx2">
                    <a:lumMod val="50000"/>
                  </a:schemeClr>
                </a:solidFill>
              </a:rPr>
              <a:t>. áreas con contingencia) </a:t>
            </a:r>
          </a:p>
        </p:txBody>
      </p:sp>
      <p:sp>
        <p:nvSpPr>
          <p:cNvPr id="13" name="Rectángulo: esquinas redondeadas 12">
            <a:extLst>
              <a:ext uri="{FF2B5EF4-FFF2-40B4-BE49-F238E27FC236}">
                <a16:creationId xmlns:a16="http://schemas.microsoft.com/office/drawing/2014/main" id="{4E535FE0-7E41-2615-D496-494CFD67380C}"/>
              </a:ext>
            </a:extLst>
          </p:cNvPr>
          <p:cNvSpPr/>
          <p:nvPr/>
        </p:nvSpPr>
        <p:spPr>
          <a:xfrm>
            <a:off x="2009183" y="2280386"/>
            <a:ext cx="3540061" cy="1180897"/>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tx2">
                    <a:lumMod val="50000"/>
                  </a:schemeClr>
                </a:solidFill>
              </a:rPr>
              <a:t>… Con áreas de operación</a:t>
            </a:r>
          </a:p>
        </p:txBody>
      </p:sp>
    </p:spTree>
    <p:extLst>
      <p:ext uri="{BB962C8B-B14F-4D97-AF65-F5344CB8AC3E}">
        <p14:creationId xmlns:p14="http://schemas.microsoft.com/office/powerpoint/2010/main" val="108332466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5"/>
          <p:cNvPicPr preferRelativeResize="0"/>
          <p:nvPr/>
        </p:nvPicPr>
        <p:blipFill rotWithShape="1">
          <a:blip r:embed="rId3">
            <a:alphaModFix/>
          </a:blip>
          <a:srcRect b="15767"/>
          <a:stretch/>
        </p:blipFill>
        <p:spPr>
          <a:xfrm>
            <a:off x="462333" y="501768"/>
            <a:ext cx="11260400" cy="5854465"/>
          </a:xfrm>
          <a:prstGeom prst="rect">
            <a:avLst/>
          </a:prstGeom>
          <a:noFill/>
          <a:ln>
            <a:noFill/>
          </a:ln>
        </p:spPr>
      </p:pic>
      <p:sp>
        <p:nvSpPr>
          <p:cNvPr id="179" name="Google Shape;179;p5"/>
          <p:cNvSpPr txBox="1">
            <a:spLocks noGrp="1"/>
          </p:cNvSpPr>
          <p:nvPr>
            <p:ph type="title" idx="4294967295"/>
          </p:nvPr>
        </p:nvSpPr>
        <p:spPr>
          <a:xfrm>
            <a:off x="637584" y="743744"/>
            <a:ext cx="2734000" cy="513672"/>
          </a:xfrm>
          <a:prstGeom prst="rect">
            <a:avLst/>
          </a:prstGeom>
          <a:noFill/>
          <a:ln>
            <a:noFill/>
          </a:ln>
        </p:spPr>
        <p:txBody>
          <a:bodyPr spcFirstLastPara="1" vert="horz" wrap="square" lIns="91433" tIns="45700" rIns="91433" bIns="45700" rtlCol="0" anchor="t" anchorCtr="0">
            <a:noAutofit/>
          </a:bodyPr>
          <a:lstStyle/>
          <a:p>
            <a:pPr algn="ctr">
              <a:spcBef>
                <a:spcPts val="0"/>
              </a:spcBef>
              <a:buClr>
                <a:schemeClr val="dk1"/>
              </a:buClr>
              <a:buSzPts val="2700"/>
            </a:pPr>
            <a:r>
              <a:rPr lang="es" sz="3200" dirty="0">
                <a:solidFill>
                  <a:schemeClr val="accent6">
                    <a:lumMod val="75000"/>
                  </a:schemeClr>
                </a:solidFill>
                <a:latin typeface="Arial Black"/>
                <a:sym typeface="Arial Black"/>
              </a:rPr>
              <a:t>Contenido</a:t>
            </a:r>
            <a:endParaRPr sz="3200" dirty="0">
              <a:solidFill>
                <a:schemeClr val="accent6">
                  <a:lumMod val="75000"/>
                </a:schemeClr>
              </a:solidFill>
              <a:latin typeface="Arial Black"/>
              <a:sym typeface="Arial Black"/>
            </a:endParaRPr>
          </a:p>
        </p:txBody>
      </p:sp>
      <p:sp>
        <p:nvSpPr>
          <p:cNvPr id="180" name="Google Shape;180;p5"/>
          <p:cNvSpPr txBox="1"/>
          <p:nvPr/>
        </p:nvSpPr>
        <p:spPr>
          <a:xfrm>
            <a:off x="7051540" y="5863823"/>
            <a:ext cx="4671200" cy="492388"/>
          </a:xfrm>
          <a:prstGeom prst="rect">
            <a:avLst/>
          </a:prstGeom>
          <a:noFill/>
          <a:ln>
            <a:noFill/>
          </a:ln>
        </p:spPr>
        <p:txBody>
          <a:bodyPr spcFirstLastPara="1" wrap="square" lIns="121900" tIns="60933" rIns="121900" bIns="60933" anchor="t" anchorCtr="0">
            <a:spAutoFit/>
          </a:bodyPr>
          <a:lstStyle/>
          <a:p>
            <a:pPr algn="r">
              <a:buClr>
                <a:srgbClr val="000000"/>
              </a:buClr>
              <a:buSzPts val="900"/>
            </a:pPr>
            <a:r>
              <a:rPr lang="es" sz="1200" b="1">
                <a:solidFill>
                  <a:schemeClr val="lt1"/>
                </a:solidFill>
                <a:latin typeface="Arial"/>
                <a:ea typeface="Arial"/>
                <a:cs typeface="Arial"/>
                <a:sym typeface="Arial"/>
              </a:rPr>
              <a:t>Ecoreserva La Danta, Meta</a:t>
            </a:r>
            <a:endParaRPr sz="1867">
              <a:solidFill>
                <a:srgbClr val="000000"/>
              </a:solidFill>
              <a:latin typeface="Arial"/>
              <a:ea typeface="Arial"/>
              <a:cs typeface="Arial"/>
              <a:sym typeface="Arial"/>
            </a:endParaRPr>
          </a:p>
          <a:p>
            <a:pPr algn="r">
              <a:buClr>
                <a:srgbClr val="000000"/>
              </a:buClr>
              <a:buSzPts val="900"/>
            </a:pPr>
            <a:r>
              <a:rPr lang="es" sz="1200" b="1">
                <a:solidFill>
                  <a:schemeClr val="lt1"/>
                </a:solidFill>
                <a:latin typeface="Arial"/>
                <a:ea typeface="Arial"/>
                <a:cs typeface="Arial"/>
                <a:sym typeface="Arial"/>
              </a:rPr>
              <a:t>Foto: John Jairo Bernal/ Instituto Humboldt</a:t>
            </a:r>
            <a:endParaRPr sz="1867">
              <a:solidFill>
                <a:srgbClr val="000000"/>
              </a:solidFill>
              <a:latin typeface="Arial"/>
              <a:ea typeface="Arial"/>
              <a:cs typeface="Arial"/>
              <a:sym typeface="Arial"/>
            </a:endParaRPr>
          </a:p>
        </p:txBody>
      </p:sp>
      <p:sp>
        <p:nvSpPr>
          <p:cNvPr id="181" name="Google Shape;181;p5"/>
          <p:cNvSpPr txBox="1"/>
          <p:nvPr/>
        </p:nvSpPr>
        <p:spPr>
          <a:xfrm>
            <a:off x="3688016" y="535597"/>
            <a:ext cx="7866400" cy="3807991"/>
          </a:xfrm>
          <a:prstGeom prst="rect">
            <a:avLst/>
          </a:prstGeom>
          <a:noFill/>
          <a:ln>
            <a:noFill/>
          </a:ln>
        </p:spPr>
        <p:txBody>
          <a:bodyPr spcFirstLastPara="1" wrap="square" lIns="91433" tIns="45700" rIns="91433" bIns="45700" anchor="ctr" anchorCtr="0">
            <a:noAutofit/>
          </a:bodyPr>
          <a:lstStyle/>
          <a:p>
            <a:pPr marL="719649" indent="-609585">
              <a:buClr>
                <a:schemeClr val="lt1"/>
              </a:buClr>
              <a:buSzPts val="2300"/>
              <a:buFont typeface="+mj-lt"/>
              <a:buAutoNum type="arabicPeriod" startAt="3"/>
            </a:pPr>
            <a:endParaRPr lang="es-MX" sz="2400" dirty="0">
              <a:solidFill>
                <a:schemeClr val="lt1"/>
              </a:solidFill>
              <a:latin typeface="Arial Black"/>
              <a:ea typeface="Arial Black"/>
              <a:cs typeface="Arial Black"/>
              <a:sym typeface="Arial Black"/>
            </a:endParaRPr>
          </a:p>
          <a:p>
            <a:pPr marL="719649" indent="-609585">
              <a:buClr>
                <a:schemeClr val="lt1"/>
              </a:buClr>
              <a:buSzPts val="2300"/>
              <a:buFont typeface="+mj-lt"/>
              <a:buAutoNum type="arabicPeriod" startAt="3"/>
            </a:pPr>
            <a:endParaRPr lang="es-MX" sz="2400" dirty="0">
              <a:solidFill>
                <a:schemeClr val="lt1"/>
              </a:solidFill>
              <a:latin typeface="Arial Black"/>
              <a:ea typeface="Arial Black"/>
              <a:cs typeface="Arial Black"/>
              <a:sym typeface="Arial Black"/>
            </a:endParaRPr>
          </a:p>
          <a:p>
            <a:pPr marL="719649" indent="-609585">
              <a:buClr>
                <a:schemeClr val="lt1"/>
              </a:buClr>
              <a:buSzPts val="2300"/>
              <a:buFont typeface="+mj-lt"/>
              <a:buAutoNum type="arabicPeriod" startAt="3"/>
            </a:pPr>
            <a:r>
              <a:rPr lang="es-MX" sz="2400" dirty="0">
                <a:solidFill>
                  <a:schemeClr val="lt1"/>
                </a:solidFill>
                <a:latin typeface="Arial Black"/>
                <a:ea typeface="Arial Black"/>
                <a:cs typeface="Arial Black"/>
                <a:sym typeface="Arial Black"/>
              </a:rPr>
              <a:t>Beneficios de las </a:t>
            </a:r>
            <a:r>
              <a:rPr lang="es-MX" sz="2400" dirty="0" err="1">
                <a:solidFill>
                  <a:schemeClr val="lt1"/>
                </a:solidFill>
                <a:latin typeface="Arial Black"/>
                <a:ea typeface="Arial Black"/>
                <a:cs typeface="Arial Black"/>
                <a:sym typeface="Arial Black"/>
              </a:rPr>
              <a:t>Ecoreservas</a:t>
            </a:r>
            <a:endParaRPr sz="2400" dirty="0"/>
          </a:p>
          <a:p>
            <a:pPr marL="1066773" indent="-389457">
              <a:buClr>
                <a:schemeClr val="dk2"/>
              </a:buClr>
              <a:buSzPts val="1300"/>
            </a:pPr>
            <a:endParaRPr sz="2400" dirty="0">
              <a:solidFill>
                <a:schemeClr val="lt1"/>
              </a:solidFill>
              <a:latin typeface="Arial Black"/>
              <a:ea typeface="Arial Black"/>
              <a:cs typeface="Arial Black"/>
              <a:sym typeface="Arial Black"/>
            </a:endParaRPr>
          </a:p>
          <a:p>
            <a:pPr marL="609585" indent="-372524">
              <a:buClr>
                <a:schemeClr val="dk1"/>
              </a:buClr>
              <a:buSzPts val="1400"/>
            </a:pPr>
            <a:endParaRPr sz="2400" dirty="0">
              <a:solidFill>
                <a:schemeClr val="dk2"/>
              </a:solidFill>
              <a:latin typeface="Montserrat SemiBold"/>
              <a:ea typeface="Montserrat SemiBold"/>
              <a:cs typeface="Montserrat SemiBold"/>
              <a:sym typeface="Montserrat SemiBold"/>
            </a:endParaRPr>
          </a:p>
        </p:txBody>
      </p:sp>
    </p:spTree>
    <p:extLst>
      <p:ext uri="{BB962C8B-B14F-4D97-AF65-F5344CB8AC3E}">
        <p14:creationId xmlns:p14="http://schemas.microsoft.com/office/powerpoint/2010/main" val="327365074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28"/>
          <p:cNvPicPr preferRelativeResize="0"/>
          <p:nvPr/>
        </p:nvPicPr>
        <p:blipFill rotWithShape="1">
          <a:blip r:embed="rId3">
            <a:alphaModFix/>
          </a:blip>
          <a:srcRect/>
          <a:stretch/>
        </p:blipFill>
        <p:spPr>
          <a:xfrm>
            <a:off x="-112299" y="-173928"/>
            <a:ext cx="12352421" cy="7216416"/>
          </a:xfrm>
          <a:prstGeom prst="rect">
            <a:avLst/>
          </a:prstGeom>
          <a:noFill/>
          <a:ln>
            <a:noFill/>
          </a:ln>
        </p:spPr>
      </p:pic>
      <p:sp>
        <p:nvSpPr>
          <p:cNvPr id="242" name="Google Shape;242;p28"/>
          <p:cNvSpPr/>
          <p:nvPr/>
        </p:nvSpPr>
        <p:spPr>
          <a:xfrm>
            <a:off x="-42777" y="-64165"/>
            <a:ext cx="7186863" cy="6922167"/>
          </a:xfrm>
          <a:prstGeom prst="rect">
            <a:avLst/>
          </a:prstGeom>
          <a:solidFill>
            <a:srgbClr val="222A35">
              <a:alpha val="64705"/>
            </a:srgbClr>
          </a:solidFill>
          <a:ln>
            <a:noFill/>
          </a:ln>
        </p:spPr>
        <p:txBody>
          <a:bodyPr spcFirstLastPara="1" wrap="square" lIns="91425" tIns="45700" rIns="91425" bIns="45700" anchor="ctr" anchorCtr="0">
            <a:noAutofit/>
          </a:bodyPr>
          <a:lstStyle/>
          <a:p>
            <a:pPr algn="ctr"/>
            <a:endParaRPr lang="es-CO" sz="2400" dirty="0">
              <a:solidFill>
                <a:schemeClr val="lt1"/>
              </a:solidFill>
            </a:endParaRPr>
          </a:p>
        </p:txBody>
      </p:sp>
      <p:sp>
        <p:nvSpPr>
          <p:cNvPr id="244" name="Google Shape;244;p28"/>
          <p:cNvSpPr txBox="1"/>
          <p:nvPr/>
        </p:nvSpPr>
        <p:spPr>
          <a:xfrm>
            <a:off x="212797" y="278065"/>
            <a:ext cx="5968760" cy="461624"/>
          </a:xfrm>
          <a:prstGeom prst="rect">
            <a:avLst/>
          </a:prstGeom>
          <a:noFill/>
          <a:ln>
            <a:noFill/>
          </a:ln>
        </p:spPr>
        <p:txBody>
          <a:bodyPr spcFirstLastPara="1" wrap="square" lIns="91425" tIns="45700" rIns="91425" bIns="45700" anchor="t" anchorCtr="0">
            <a:spAutoFit/>
          </a:bodyPr>
          <a:lstStyle/>
          <a:p>
            <a:r>
              <a:rPr lang="en-US" sz="2400" b="1" dirty="0" err="1">
                <a:solidFill>
                  <a:schemeClr val="lt1"/>
                </a:solidFill>
              </a:rPr>
              <a:t>Beneficios</a:t>
            </a:r>
            <a:r>
              <a:rPr lang="en-US" sz="2400" b="1" dirty="0">
                <a:solidFill>
                  <a:schemeClr val="lt1"/>
                </a:solidFill>
              </a:rPr>
              <a:t> de las </a:t>
            </a:r>
            <a:r>
              <a:rPr lang="en-US" sz="2400" b="1" dirty="0" err="1">
                <a:solidFill>
                  <a:schemeClr val="lt1"/>
                </a:solidFill>
              </a:rPr>
              <a:t>Ecoreservas</a:t>
            </a:r>
            <a:endParaRPr sz="1400" dirty="0"/>
          </a:p>
        </p:txBody>
      </p:sp>
      <p:cxnSp>
        <p:nvCxnSpPr>
          <p:cNvPr id="245" name="Google Shape;245;p28"/>
          <p:cNvCxnSpPr/>
          <p:nvPr/>
        </p:nvCxnSpPr>
        <p:spPr>
          <a:xfrm rot="10800000" flipH="1">
            <a:off x="-42777" y="899328"/>
            <a:ext cx="12042273" cy="42781"/>
          </a:xfrm>
          <a:prstGeom prst="straightConnector1">
            <a:avLst/>
          </a:prstGeom>
          <a:noFill/>
          <a:ln w="9525" cap="flat" cmpd="sng">
            <a:solidFill>
              <a:schemeClr val="lt1"/>
            </a:solidFill>
            <a:prstDash val="solid"/>
            <a:round/>
            <a:headEnd type="none" w="sm" len="sm"/>
            <a:tailEnd type="none" w="sm" len="sm"/>
          </a:ln>
        </p:spPr>
      </p:cxnSp>
      <p:sp>
        <p:nvSpPr>
          <p:cNvPr id="246" name="Google Shape;246;p28"/>
          <p:cNvSpPr txBox="1"/>
          <p:nvPr/>
        </p:nvSpPr>
        <p:spPr>
          <a:xfrm>
            <a:off x="10228883" y="6291136"/>
            <a:ext cx="1938935" cy="600124"/>
          </a:xfrm>
          <a:prstGeom prst="rect">
            <a:avLst/>
          </a:prstGeom>
          <a:solidFill>
            <a:srgbClr val="D5DBE5">
              <a:alpha val="45882"/>
            </a:srgbClr>
          </a:solidFill>
          <a:ln>
            <a:noFill/>
          </a:ln>
        </p:spPr>
        <p:txBody>
          <a:bodyPr spcFirstLastPara="1" wrap="square" lIns="91425" tIns="45700" rIns="91425" bIns="45700" anchor="t" anchorCtr="0">
            <a:spAutoFit/>
          </a:bodyPr>
          <a:lstStyle/>
          <a:p>
            <a:r>
              <a:rPr lang="en-US" sz="1100" dirty="0" err="1">
                <a:solidFill>
                  <a:schemeClr val="dk1"/>
                </a:solidFill>
                <a:latin typeface="Calibri"/>
                <a:ea typeface="Calibri"/>
                <a:cs typeface="Calibri"/>
                <a:sym typeface="Calibri"/>
              </a:rPr>
              <a:t>Foto</a:t>
            </a:r>
            <a:r>
              <a:rPr lang="en-US" sz="1100" dirty="0">
                <a:solidFill>
                  <a:schemeClr val="dk1"/>
                </a:solidFill>
                <a:latin typeface="Calibri"/>
                <a:ea typeface="Calibri"/>
                <a:cs typeface="Calibri"/>
                <a:sym typeface="Calibri"/>
              </a:rPr>
              <a:t>: I. Humboldt</a:t>
            </a:r>
            <a:endParaRPr sz="1100" dirty="0"/>
          </a:p>
          <a:p>
            <a:r>
              <a:rPr lang="en-US" sz="1100" dirty="0">
                <a:solidFill>
                  <a:schemeClr val="dk1"/>
                </a:solidFill>
                <a:latin typeface="Calibri"/>
                <a:ea typeface="Calibri"/>
                <a:cs typeface="Calibri"/>
                <a:sym typeface="Calibri"/>
              </a:rPr>
              <a:t>Lugar: </a:t>
            </a:r>
            <a:r>
              <a:rPr lang="en-US" sz="1100" dirty="0" err="1">
                <a:solidFill>
                  <a:schemeClr val="dk1"/>
                </a:solidFill>
                <a:latin typeface="Calibri"/>
                <a:ea typeface="Calibri"/>
                <a:cs typeface="Calibri"/>
                <a:sym typeface="Calibri"/>
              </a:rPr>
              <a:t>Ecoreserva</a:t>
            </a:r>
            <a:r>
              <a:rPr lang="en-US" sz="1100" dirty="0">
                <a:solidFill>
                  <a:schemeClr val="dk1"/>
                </a:solidFill>
                <a:latin typeface="Calibri"/>
                <a:ea typeface="Calibri"/>
                <a:cs typeface="Calibri"/>
                <a:sym typeface="Calibri"/>
              </a:rPr>
              <a:t> Campo Rubiales, Meta</a:t>
            </a:r>
            <a:endParaRPr sz="1100" dirty="0"/>
          </a:p>
        </p:txBody>
      </p:sp>
      <p:sp>
        <p:nvSpPr>
          <p:cNvPr id="3" name="CuadroTexto 2">
            <a:extLst>
              <a:ext uri="{FF2B5EF4-FFF2-40B4-BE49-F238E27FC236}">
                <a16:creationId xmlns:a16="http://schemas.microsoft.com/office/drawing/2014/main" id="{E85F38DA-70D6-570D-BD3E-650E5170D211}"/>
              </a:ext>
            </a:extLst>
          </p:cNvPr>
          <p:cNvSpPr txBox="1"/>
          <p:nvPr/>
        </p:nvSpPr>
        <p:spPr>
          <a:xfrm>
            <a:off x="44072" y="1239777"/>
            <a:ext cx="6661528" cy="728533"/>
          </a:xfrm>
          <a:prstGeom prst="rect">
            <a:avLst/>
          </a:prstGeom>
          <a:noFill/>
        </p:spPr>
        <p:txBody>
          <a:bodyPr wrap="square" rtlCol="0">
            <a:spAutoFit/>
          </a:bodyPr>
          <a:lstStyle/>
          <a:p>
            <a:pPr marL="380990" indent="-380990">
              <a:buFont typeface="Wingdings" panose="05000000000000000000" pitchFamily="2" charset="2"/>
              <a:buChar char="ü"/>
            </a:pPr>
            <a:r>
              <a:rPr lang="es-CO" sz="2067" dirty="0">
                <a:solidFill>
                  <a:schemeClr val="bg1"/>
                </a:solidFill>
              </a:rPr>
              <a:t>Conservación efectiva por fuera de áreas tradicionales de protección y conservación</a:t>
            </a:r>
          </a:p>
        </p:txBody>
      </p:sp>
      <p:sp>
        <p:nvSpPr>
          <p:cNvPr id="4" name="CuadroTexto 3">
            <a:extLst>
              <a:ext uri="{FF2B5EF4-FFF2-40B4-BE49-F238E27FC236}">
                <a16:creationId xmlns:a16="http://schemas.microsoft.com/office/drawing/2014/main" id="{388E7E70-314B-57DF-CFD6-4ECAC462B802}"/>
              </a:ext>
            </a:extLst>
          </p:cNvPr>
          <p:cNvSpPr txBox="1"/>
          <p:nvPr/>
        </p:nvSpPr>
        <p:spPr>
          <a:xfrm>
            <a:off x="0" y="4371744"/>
            <a:ext cx="6661528" cy="728533"/>
          </a:xfrm>
          <a:prstGeom prst="rect">
            <a:avLst/>
          </a:prstGeom>
          <a:noFill/>
        </p:spPr>
        <p:txBody>
          <a:bodyPr wrap="square" rtlCol="0">
            <a:spAutoFit/>
          </a:bodyPr>
          <a:lstStyle/>
          <a:p>
            <a:pPr marL="380990" indent="-380990">
              <a:buFont typeface="Wingdings" panose="05000000000000000000" pitchFamily="2" charset="2"/>
              <a:buChar char="ü"/>
            </a:pPr>
            <a:r>
              <a:rPr lang="es-CO" sz="2067" dirty="0">
                <a:solidFill>
                  <a:schemeClr val="bg1"/>
                </a:solidFill>
              </a:rPr>
              <a:t>Contribuye a la adaptación al cambio climático desde un enfoque de </a:t>
            </a:r>
            <a:r>
              <a:rPr lang="es-CO" sz="2067" dirty="0" err="1">
                <a:solidFill>
                  <a:schemeClr val="bg1"/>
                </a:solidFill>
              </a:rPr>
              <a:t>SbN</a:t>
            </a:r>
            <a:r>
              <a:rPr lang="es-CO" sz="2067" dirty="0">
                <a:solidFill>
                  <a:schemeClr val="bg1"/>
                </a:solidFill>
              </a:rPr>
              <a:t>.</a:t>
            </a:r>
          </a:p>
        </p:txBody>
      </p:sp>
      <p:sp>
        <p:nvSpPr>
          <p:cNvPr id="5" name="CuadroTexto 4">
            <a:extLst>
              <a:ext uri="{FF2B5EF4-FFF2-40B4-BE49-F238E27FC236}">
                <a16:creationId xmlns:a16="http://schemas.microsoft.com/office/drawing/2014/main" id="{FE8D7053-F5FE-8073-C680-9ADE1D9E559C}"/>
              </a:ext>
            </a:extLst>
          </p:cNvPr>
          <p:cNvSpPr txBox="1"/>
          <p:nvPr/>
        </p:nvSpPr>
        <p:spPr>
          <a:xfrm>
            <a:off x="0" y="3643423"/>
            <a:ext cx="6661528" cy="410433"/>
          </a:xfrm>
          <a:prstGeom prst="rect">
            <a:avLst/>
          </a:prstGeom>
          <a:noFill/>
        </p:spPr>
        <p:txBody>
          <a:bodyPr wrap="square" rtlCol="0">
            <a:spAutoFit/>
          </a:bodyPr>
          <a:lstStyle/>
          <a:p>
            <a:pPr marL="380990" indent="-380990">
              <a:buFont typeface="Wingdings" panose="05000000000000000000" pitchFamily="2" charset="2"/>
              <a:buChar char="ü"/>
            </a:pPr>
            <a:r>
              <a:rPr lang="es-CO" sz="2067" dirty="0">
                <a:solidFill>
                  <a:schemeClr val="bg1"/>
                </a:solidFill>
              </a:rPr>
              <a:t>Conservación y restauración como compensación</a:t>
            </a:r>
          </a:p>
        </p:txBody>
      </p:sp>
      <p:sp>
        <p:nvSpPr>
          <p:cNvPr id="7" name="CuadroTexto 6">
            <a:extLst>
              <a:ext uri="{FF2B5EF4-FFF2-40B4-BE49-F238E27FC236}">
                <a16:creationId xmlns:a16="http://schemas.microsoft.com/office/drawing/2014/main" id="{0A0AD726-3FD2-B9FB-8A0F-321F5534F7FA}"/>
              </a:ext>
            </a:extLst>
          </p:cNvPr>
          <p:cNvSpPr txBox="1"/>
          <p:nvPr/>
        </p:nvSpPr>
        <p:spPr>
          <a:xfrm>
            <a:off x="0" y="3009207"/>
            <a:ext cx="6661528" cy="410433"/>
          </a:xfrm>
          <a:prstGeom prst="rect">
            <a:avLst/>
          </a:prstGeom>
          <a:noFill/>
        </p:spPr>
        <p:txBody>
          <a:bodyPr wrap="square" rtlCol="0">
            <a:spAutoFit/>
          </a:bodyPr>
          <a:lstStyle/>
          <a:p>
            <a:pPr marL="380990" indent="-380990">
              <a:buFont typeface="Wingdings" panose="05000000000000000000" pitchFamily="2" charset="2"/>
              <a:buChar char="ü"/>
            </a:pPr>
            <a:r>
              <a:rPr lang="es-CO" sz="2067" dirty="0">
                <a:solidFill>
                  <a:schemeClr val="bg1"/>
                </a:solidFill>
              </a:rPr>
              <a:t>Zona de amortiguamiento de áreas protegidas</a:t>
            </a:r>
          </a:p>
        </p:txBody>
      </p:sp>
      <p:sp>
        <p:nvSpPr>
          <p:cNvPr id="8" name="CuadroTexto 7">
            <a:extLst>
              <a:ext uri="{FF2B5EF4-FFF2-40B4-BE49-F238E27FC236}">
                <a16:creationId xmlns:a16="http://schemas.microsoft.com/office/drawing/2014/main" id="{9C04A769-7423-8415-352F-59F235E84CCF}"/>
              </a:ext>
            </a:extLst>
          </p:cNvPr>
          <p:cNvSpPr txBox="1"/>
          <p:nvPr/>
        </p:nvSpPr>
        <p:spPr>
          <a:xfrm>
            <a:off x="44072" y="2108722"/>
            <a:ext cx="6661528" cy="728533"/>
          </a:xfrm>
          <a:prstGeom prst="rect">
            <a:avLst/>
          </a:prstGeom>
          <a:noFill/>
        </p:spPr>
        <p:txBody>
          <a:bodyPr wrap="square" rtlCol="0">
            <a:spAutoFit/>
          </a:bodyPr>
          <a:lstStyle/>
          <a:p>
            <a:pPr marL="380990" indent="-380990">
              <a:buFont typeface="Wingdings" panose="05000000000000000000" pitchFamily="2" charset="2"/>
              <a:buChar char="ü"/>
            </a:pPr>
            <a:r>
              <a:rPr lang="es-CO" sz="2067" dirty="0">
                <a:solidFill>
                  <a:schemeClr val="bg1"/>
                </a:solidFill>
              </a:rPr>
              <a:t>Contribución empresarial al aumento de la conectividad y representatividad ecológica</a:t>
            </a:r>
          </a:p>
        </p:txBody>
      </p:sp>
      <p:sp>
        <p:nvSpPr>
          <p:cNvPr id="2" name="CuadroTexto 1">
            <a:extLst>
              <a:ext uri="{FF2B5EF4-FFF2-40B4-BE49-F238E27FC236}">
                <a16:creationId xmlns:a16="http://schemas.microsoft.com/office/drawing/2014/main" id="{61C4FA41-04A8-CCEB-E3B4-0B9F8173E3D2}"/>
              </a:ext>
            </a:extLst>
          </p:cNvPr>
          <p:cNvSpPr txBox="1"/>
          <p:nvPr/>
        </p:nvSpPr>
        <p:spPr>
          <a:xfrm>
            <a:off x="0" y="5261412"/>
            <a:ext cx="7066980" cy="410433"/>
          </a:xfrm>
          <a:prstGeom prst="rect">
            <a:avLst/>
          </a:prstGeom>
          <a:noFill/>
        </p:spPr>
        <p:txBody>
          <a:bodyPr wrap="square" rtlCol="0">
            <a:spAutoFit/>
          </a:bodyPr>
          <a:lstStyle/>
          <a:p>
            <a:pPr marL="380990" indent="-380990">
              <a:buFont typeface="Wingdings" panose="05000000000000000000" pitchFamily="2" charset="2"/>
              <a:buChar char="ü"/>
            </a:pPr>
            <a:r>
              <a:rPr lang="es-CO" sz="2067" dirty="0">
                <a:solidFill>
                  <a:schemeClr val="bg1"/>
                </a:solidFill>
              </a:rPr>
              <a:t>Se alinean con </a:t>
            </a:r>
            <a:r>
              <a:rPr lang="es-CO" sz="2067" dirty="0" err="1">
                <a:solidFill>
                  <a:schemeClr val="bg1"/>
                </a:solidFill>
              </a:rPr>
              <a:t>ODSs</a:t>
            </a:r>
            <a:r>
              <a:rPr lang="es-CO" sz="2067" dirty="0">
                <a:solidFill>
                  <a:schemeClr val="bg1"/>
                </a:solidFill>
              </a:rPr>
              <a:t>, Dow Jones y GRI</a:t>
            </a:r>
            <a:endParaRPr lang="es-CO" sz="2067" dirty="0"/>
          </a:p>
        </p:txBody>
      </p:sp>
      <p:sp>
        <p:nvSpPr>
          <p:cNvPr id="9" name="CuadroTexto 8">
            <a:extLst>
              <a:ext uri="{FF2B5EF4-FFF2-40B4-BE49-F238E27FC236}">
                <a16:creationId xmlns:a16="http://schemas.microsoft.com/office/drawing/2014/main" id="{94F55B59-D246-DBDB-680F-2361965CE0D1}"/>
              </a:ext>
            </a:extLst>
          </p:cNvPr>
          <p:cNvSpPr txBox="1"/>
          <p:nvPr/>
        </p:nvSpPr>
        <p:spPr>
          <a:xfrm>
            <a:off x="-15481" y="5926869"/>
            <a:ext cx="7066980" cy="728533"/>
          </a:xfrm>
          <a:prstGeom prst="rect">
            <a:avLst/>
          </a:prstGeom>
          <a:noFill/>
        </p:spPr>
        <p:txBody>
          <a:bodyPr wrap="square" rtlCol="0">
            <a:spAutoFit/>
          </a:bodyPr>
          <a:lstStyle>
            <a:defPPr marR="0" lvl="0" algn="l" rtl="0">
              <a:lnSpc>
                <a:spcPct val="100000"/>
              </a:lnSpc>
              <a:spcBef>
                <a:spcPts val="0"/>
              </a:spcBef>
              <a:spcAft>
                <a:spcPts val="0"/>
              </a:spcAft>
            </a:defPPr>
            <a:lvl1pPr marL="285750" indent="-285750">
              <a:buFont typeface="Wingdings" panose="05000000000000000000" pitchFamily="2" charset="2"/>
              <a:buChar char="ü"/>
              <a:defRPr sz="1550">
                <a:solidFill>
                  <a:schemeClr val="bg1"/>
                </a:solidFill>
              </a:defRPr>
            </a:lvl1pPr>
          </a:lstStyle>
          <a:p>
            <a:r>
              <a:rPr lang="es-MX" sz="2067" dirty="0"/>
              <a:t>Mayor visibilidad de las contribuciones de la empresa en materia de conservación y de gestión del recurso hídrico</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2" grpId="0"/>
      <p:bldP spid="9"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917</TotalTime>
  <Words>1527</Words>
  <Application>Microsoft Office PowerPoint</Application>
  <PresentationFormat>Panorámica</PresentationFormat>
  <Paragraphs>228</Paragraphs>
  <Slides>33</Slides>
  <Notes>14</Notes>
  <HiddenSlides>0</HiddenSlides>
  <MMClips>0</MMClips>
  <ScaleCrop>false</ScaleCrop>
  <HeadingPairs>
    <vt:vector size="6" baseType="variant">
      <vt:variant>
        <vt:lpstr>Fuentes usadas</vt:lpstr>
      </vt:variant>
      <vt:variant>
        <vt:i4>12</vt:i4>
      </vt:variant>
      <vt:variant>
        <vt:lpstr>Tema</vt:lpstr>
      </vt:variant>
      <vt:variant>
        <vt:i4>2</vt:i4>
      </vt:variant>
      <vt:variant>
        <vt:lpstr>Títulos de diapositiva</vt:lpstr>
      </vt:variant>
      <vt:variant>
        <vt:i4>33</vt:i4>
      </vt:variant>
    </vt:vector>
  </HeadingPairs>
  <TitlesOfParts>
    <vt:vector size="47" baseType="lpstr">
      <vt:lpstr>Arial</vt:lpstr>
      <vt:lpstr>Arial Black</vt:lpstr>
      <vt:lpstr>Avenir</vt:lpstr>
      <vt:lpstr>Calibri</vt:lpstr>
      <vt:lpstr>Calibri Light</vt:lpstr>
      <vt:lpstr>Montserrat</vt:lpstr>
      <vt:lpstr>Montserrat Black</vt:lpstr>
      <vt:lpstr>Montserrat SemiBold</vt:lpstr>
      <vt:lpstr>Noto Sans Symbols</vt:lpstr>
      <vt:lpstr>Nunito</vt:lpstr>
      <vt:lpstr>Roboto</vt:lpstr>
      <vt:lpstr>Wingdings</vt:lpstr>
      <vt:lpstr>Tema de Office</vt:lpstr>
      <vt:lpstr>Simple Light</vt:lpstr>
      <vt:lpstr>Presentación de PowerPoint</vt:lpstr>
      <vt:lpstr>Presentación de PowerPoint</vt:lpstr>
      <vt:lpstr>Presentación de PowerPoint</vt:lpstr>
      <vt:lpstr>Contenido</vt:lpstr>
      <vt:lpstr>Presentación de PowerPoint</vt:lpstr>
      <vt:lpstr>Presentación de PowerPoint</vt:lpstr>
      <vt:lpstr>Presentación de PowerPoint</vt:lpstr>
      <vt:lpstr>Contenido</vt:lpstr>
      <vt:lpstr>Presentación de PowerPoint</vt:lpstr>
      <vt:lpstr>Presentación de PowerPoint</vt:lpstr>
      <vt:lpstr>Contenido</vt:lpstr>
      <vt:lpstr>Presentación de PowerPoint</vt:lpstr>
      <vt:lpstr>Presentación de PowerPoint</vt:lpstr>
      <vt:lpstr>Presentación de PowerPoint</vt:lpstr>
      <vt:lpstr>Presentación de PowerPoint</vt:lpstr>
      <vt:lpstr>Contenido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Gustavo Adolfo Aristizabal Hernandez</cp:lastModifiedBy>
  <cp:revision>17</cp:revision>
  <dcterms:created xsi:type="dcterms:W3CDTF">2021-04-09T21:10:09Z</dcterms:created>
  <dcterms:modified xsi:type="dcterms:W3CDTF">2023-03-19T01:54:51Z</dcterms:modified>
</cp:coreProperties>
</file>