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8" r:id="rId9"/>
    <p:sldId id="262" r:id="rId10"/>
    <p:sldId id="269" r:id="rId11"/>
    <p:sldId id="263" r:id="rId12"/>
    <p:sldId id="264" r:id="rId13"/>
    <p:sldId id="265" r:id="rId14"/>
    <p:sldId id="270" r:id="rId15"/>
    <p:sldId id="266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C3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 snapToObjects="1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image" Target="../media/image34.png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1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image" Target="../media/image34.png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231333-EED0-40AE-807D-C28630082A14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75311C18-449A-4841-AA81-E505494F05DA}">
      <dgm:prSet phldrT="[Texto]" custT="1"/>
      <dgm:spPr/>
      <dgm:t>
        <a:bodyPr/>
        <a:lstStyle/>
        <a:p>
          <a:r>
            <a:rPr lang="es-ES_tradnl" sz="1600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La no reducción de la empresa a su función económica: Son racionales otros objetivos diferentes a la maximización de ganancias para el empresario</a:t>
          </a:r>
          <a:endParaRPr lang="es-ES" sz="1600" dirty="0">
            <a:solidFill>
              <a:schemeClr val="tx1"/>
            </a:solidFill>
            <a:latin typeface="Arial" panose="020B060402020202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gm:t>
    </dgm:pt>
    <dgm:pt modelId="{8E54514C-E2CB-4B4C-8326-288C8008438F}" type="parTrans" cxnId="{091E5473-E75E-41C6-8E2F-307414FE7A2A}">
      <dgm:prSet/>
      <dgm:spPr/>
      <dgm:t>
        <a:bodyPr/>
        <a:lstStyle/>
        <a:p>
          <a:endParaRPr lang="es-ES" sz="1600">
            <a:solidFill>
              <a:schemeClr val="tx1"/>
            </a:solidFill>
            <a:latin typeface="Arial" panose="020B060402020202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gm:t>
    </dgm:pt>
    <dgm:pt modelId="{EA180361-613F-4687-B9B8-98755801D8C9}" type="sibTrans" cxnId="{091E5473-E75E-41C6-8E2F-307414FE7A2A}">
      <dgm:prSet/>
      <dgm:spPr/>
      <dgm:t>
        <a:bodyPr/>
        <a:lstStyle/>
        <a:p>
          <a:endParaRPr lang="es-ES" sz="1600">
            <a:solidFill>
              <a:schemeClr val="tx1"/>
            </a:solidFill>
            <a:latin typeface="Arial" panose="020B060402020202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gm:t>
    </dgm:pt>
    <dgm:pt modelId="{95A06E75-8CB7-448D-AAF2-81B997333F55}">
      <dgm:prSet phldrT="[Texto]" custT="1"/>
      <dgm:spPr/>
      <dgm:t>
        <a:bodyPr/>
        <a:lstStyle/>
        <a:p>
          <a:r>
            <a:rPr lang="es-ES_tradnl" sz="1600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La responsabilidad frente a todos los grupos sociales involucrados en la actividad empresarial (Grupos de interés o stakeholders)</a:t>
          </a:r>
          <a:br>
            <a:rPr lang="es-ES_tradnl" sz="1600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</a:br>
          <a:endParaRPr lang="es-ES" sz="1600" dirty="0">
            <a:solidFill>
              <a:schemeClr val="tx1"/>
            </a:solidFill>
            <a:latin typeface="Arial" panose="020B060402020202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gm:t>
    </dgm:pt>
    <dgm:pt modelId="{3F525FF2-647B-4DF7-A4AB-45398DEDC205}" type="parTrans" cxnId="{58A2056D-2842-4357-937D-40D0358BEDC1}">
      <dgm:prSet/>
      <dgm:spPr/>
      <dgm:t>
        <a:bodyPr/>
        <a:lstStyle/>
        <a:p>
          <a:endParaRPr lang="es-ES" sz="1600">
            <a:solidFill>
              <a:schemeClr val="tx1"/>
            </a:solidFill>
            <a:latin typeface="Arial" panose="020B060402020202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gm:t>
    </dgm:pt>
    <dgm:pt modelId="{7E141969-BBEB-4748-BE20-826FAB1F8620}" type="sibTrans" cxnId="{58A2056D-2842-4357-937D-40D0358BEDC1}">
      <dgm:prSet/>
      <dgm:spPr/>
      <dgm:t>
        <a:bodyPr/>
        <a:lstStyle/>
        <a:p>
          <a:endParaRPr lang="es-ES" sz="1600">
            <a:solidFill>
              <a:schemeClr val="tx1"/>
            </a:solidFill>
            <a:latin typeface="Arial" panose="020B060402020202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gm:t>
    </dgm:pt>
    <dgm:pt modelId="{467CE3E0-3A6B-4D60-84AA-C0E9DCD23F7C}">
      <dgm:prSet phldrT="[Texto]" custT="1"/>
      <dgm:spPr/>
      <dgm:t>
        <a:bodyPr/>
        <a:lstStyle/>
        <a:p>
          <a:r>
            <a:rPr lang="es-ES_tradnl" sz="160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La implicación de la empresa en la solución de los problemas sociales</a:t>
          </a:r>
          <a:endParaRPr lang="es-ES" sz="1600" dirty="0">
            <a:solidFill>
              <a:schemeClr val="tx1"/>
            </a:solidFill>
            <a:latin typeface="Arial" panose="020B060402020202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gm:t>
    </dgm:pt>
    <dgm:pt modelId="{5DE3CF75-5E50-4F00-8760-455A667BEF3A}" type="parTrans" cxnId="{07BA91CF-5C35-4B2A-8A0B-C009431DAE11}">
      <dgm:prSet/>
      <dgm:spPr/>
      <dgm:t>
        <a:bodyPr/>
        <a:lstStyle/>
        <a:p>
          <a:endParaRPr lang="es-ES" sz="1600">
            <a:solidFill>
              <a:schemeClr val="tx1"/>
            </a:solidFill>
            <a:latin typeface="Arial" panose="020B060402020202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gm:t>
    </dgm:pt>
    <dgm:pt modelId="{07E006C4-A0AF-4BB1-97A7-2BEA681DA749}" type="sibTrans" cxnId="{07BA91CF-5C35-4B2A-8A0B-C009431DAE11}">
      <dgm:prSet/>
      <dgm:spPr/>
      <dgm:t>
        <a:bodyPr/>
        <a:lstStyle/>
        <a:p>
          <a:endParaRPr lang="es-ES" sz="1600">
            <a:solidFill>
              <a:schemeClr val="tx1"/>
            </a:solidFill>
            <a:latin typeface="Arial" panose="020B060402020202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gm:t>
    </dgm:pt>
    <dgm:pt modelId="{2C304D39-B8DB-412C-92EA-323E8F0A9BFB}">
      <dgm:prSet phldrT="[Texto]" custT="1"/>
      <dgm:spPr/>
      <dgm:t>
        <a:bodyPr/>
        <a:lstStyle/>
        <a:p>
          <a:r>
            <a:rPr lang="es-ES_tradnl" sz="160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La posibilidad de una ética de la empresa como grupo humano</a:t>
          </a:r>
          <a:endParaRPr lang="es-ES" sz="1600" dirty="0">
            <a:solidFill>
              <a:schemeClr val="tx1"/>
            </a:solidFill>
            <a:latin typeface="Arial" panose="020B060402020202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gm:t>
    </dgm:pt>
    <dgm:pt modelId="{29ED704D-9181-4126-BB07-24755F1166A9}" type="parTrans" cxnId="{F4B8E947-0771-4823-9DDE-49327EFA406F}">
      <dgm:prSet/>
      <dgm:spPr/>
      <dgm:t>
        <a:bodyPr/>
        <a:lstStyle/>
        <a:p>
          <a:endParaRPr lang="es-ES" sz="1600">
            <a:solidFill>
              <a:schemeClr val="tx1"/>
            </a:solidFill>
            <a:latin typeface="Arial" panose="020B060402020202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gm:t>
    </dgm:pt>
    <dgm:pt modelId="{95154728-1AE0-4B3E-A292-8B08BB1A11EA}" type="sibTrans" cxnId="{F4B8E947-0771-4823-9DDE-49327EFA406F}">
      <dgm:prSet/>
      <dgm:spPr/>
      <dgm:t>
        <a:bodyPr/>
        <a:lstStyle/>
        <a:p>
          <a:endParaRPr lang="es-ES" sz="1600">
            <a:solidFill>
              <a:schemeClr val="tx1"/>
            </a:solidFill>
            <a:latin typeface="Arial" panose="020B060402020202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gm:t>
    </dgm:pt>
    <dgm:pt modelId="{5880E568-070B-4DED-B85B-DF7966F846DD}">
      <dgm:prSet custT="1"/>
      <dgm:spPr/>
      <dgm:t>
        <a:bodyPr/>
        <a:lstStyle/>
        <a:p>
          <a:r>
            <a:rPr lang="es-ES_tradnl" sz="160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La rendición de cuentas ante la sociedad</a:t>
          </a:r>
          <a:endParaRPr lang="es-ES" sz="1600" dirty="0">
            <a:solidFill>
              <a:schemeClr val="tx1"/>
            </a:solidFill>
            <a:latin typeface="Arial" panose="020B060402020202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gm:t>
    </dgm:pt>
    <dgm:pt modelId="{72543674-3082-49AF-BB10-83659F2AACBB}" type="parTrans" cxnId="{C4C1F240-4AA1-4FE7-8E4B-5C8ED5436485}">
      <dgm:prSet/>
      <dgm:spPr/>
      <dgm:t>
        <a:bodyPr/>
        <a:lstStyle/>
        <a:p>
          <a:endParaRPr lang="es-ES" sz="1600">
            <a:solidFill>
              <a:schemeClr val="tx1"/>
            </a:solidFill>
            <a:latin typeface="Arial" panose="020B060402020202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gm:t>
    </dgm:pt>
    <dgm:pt modelId="{E9CB8C3B-1A12-40B6-BE28-C3E3415262A2}" type="sibTrans" cxnId="{C4C1F240-4AA1-4FE7-8E4B-5C8ED5436485}">
      <dgm:prSet/>
      <dgm:spPr/>
      <dgm:t>
        <a:bodyPr/>
        <a:lstStyle/>
        <a:p>
          <a:endParaRPr lang="es-ES" sz="1600">
            <a:solidFill>
              <a:schemeClr val="tx1"/>
            </a:solidFill>
            <a:latin typeface="Arial" panose="020B060402020202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gm:t>
    </dgm:pt>
    <dgm:pt modelId="{98032E5A-B81D-4146-B1EE-85994803C417}" type="pres">
      <dgm:prSet presAssocID="{BB231333-EED0-40AE-807D-C28630082A14}" presName="diagram" presStyleCnt="0">
        <dgm:presLayoutVars>
          <dgm:dir/>
          <dgm:resizeHandles val="exact"/>
        </dgm:presLayoutVars>
      </dgm:prSet>
      <dgm:spPr/>
    </dgm:pt>
    <dgm:pt modelId="{83266443-587F-4672-91AE-D12E982B447A}" type="pres">
      <dgm:prSet presAssocID="{75311C18-449A-4841-AA81-E505494F05DA}" presName="node" presStyleLbl="node1" presStyleIdx="0" presStyleCnt="5">
        <dgm:presLayoutVars>
          <dgm:bulletEnabled val="1"/>
        </dgm:presLayoutVars>
      </dgm:prSet>
      <dgm:spPr/>
    </dgm:pt>
    <dgm:pt modelId="{C06754A6-6087-44F6-999A-03FA099AD4F6}" type="pres">
      <dgm:prSet presAssocID="{EA180361-613F-4687-B9B8-98755801D8C9}" presName="sibTrans" presStyleCnt="0"/>
      <dgm:spPr/>
    </dgm:pt>
    <dgm:pt modelId="{A6FB48C7-A304-477A-BFCC-C2EE7D3A086C}" type="pres">
      <dgm:prSet presAssocID="{95A06E75-8CB7-448D-AAF2-81B997333F55}" presName="node" presStyleLbl="node1" presStyleIdx="1" presStyleCnt="5">
        <dgm:presLayoutVars>
          <dgm:bulletEnabled val="1"/>
        </dgm:presLayoutVars>
      </dgm:prSet>
      <dgm:spPr/>
    </dgm:pt>
    <dgm:pt modelId="{5ED89CC9-966C-4EC6-950C-A8B8EF1F56ED}" type="pres">
      <dgm:prSet presAssocID="{7E141969-BBEB-4748-BE20-826FAB1F8620}" presName="sibTrans" presStyleCnt="0"/>
      <dgm:spPr/>
    </dgm:pt>
    <dgm:pt modelId="{48D4883F-BC25-404A-A4BA-04482A187CB6}" type="pres">
      <dgm:prSet presAssocID="{467CE3E0-3A6B-4D60-84AA-C0E9DCD23F7C}" presName="node" presStyleLbl="node1" presStyleIdx="2" presStyleCnt="5">
        <dgm:presLayoutVars>
          <dgm:bulletEnabled val="1"/>
        </dgm:presLayoutVars>
      </dgm:prSet>
      <dgm:spPr/>
    </dgm:pt>
    <dgm:pt modelId="{0A6D82A8-74F7-4F7E-B2EC-EE45F4C51DCB}" type="pres">
      <dgm:prSet presAssocID="{07E006C4-A0AF-4BB1-97A7-2BEA681DA749}" presName="sibTrans" presStyleCnt="0"/>
      <dgm:spPr/>
    </dgm:pt>
    <dgm:pt modelId="{70DD258E-4B88-40DE-9E8B-9D6AD2AFD1CC}" type="pres">
      <dgm:prSet presAssocID="{5880E568-070B-4DED-B85B-DF7966F846DD}" presName="node" presStyleLbl="node1" presStyleIdx="3" presStyleCnt="5">
        <dgm:presLayoutVars>
          <dgm:bulletEnabled val="1"/>
        </dgm:presLayoutVars>
      </dgm:prSet>
      <dgm:spPr/>
    </dgm:pt>
    <dgm:pt modelId="{B561737F-1C80-400F-996D-30BC59F29238}" type="pres">
      <dgm:prSet presAssocID="{E9CB8C3B-1A12-40B6-BE28-C3E3415262A2}" presName="sibTrans" presStyleCnt="0"/>
      <dgm:spPr/>
    </dgm:pt>
    <dgm:pt modelId="{6CE63A7F-5DC3-4595-B682-FD881D04589B}" type="pres">
      <dgm:prSet presAssocID="{2C304D39-B8DB-412C-92EA-323E8F0A9BFB}" presName="node" presStyleLbl="node1" presStyleIdx="4" presStyleCnt="5">
        <dgm:presLayoutVars>
          <dgm:bulletEnabled val="1"/>
        </dgm:presLayoutVars>
      </dgm:prSet>
      <dgm:spPr/>
    </dgm:pt>
  </dgm:ptLst>
  <dgm:cxnLst>
    <dgm:cxn modelId="{23A6F215-5715-4461-867D-7B7991FE8912}" type="presOf" srcId="{467CE3E0-3A6B-4D60-84AA-C0E9DCD23F7C}" destId="{48D4883F-BC25-404A-A4BA-04482A187CB6}" srcOrd="0" destOrd="0" presId="urn:microsoft.com/office/officeart/2005/8/layout/default"/>
    <dgm:cxn modelId="{B8A9893B-2B41-47DD-BD6F-DD5526A43908}" type="presOf" srcId="{2C304D39-B8DB-412C-92EA-323E8F0A9BFB}" destId="{6CE63A7F-5DC3-4595-B682-FD881D04589B}" srcOrd="0" destOrd="0" presId="urn:microsoft.com/office/officeart/2005/8/layout/default"/>
    <dgm:cxn modelId="{C4C1F240-4AA1-4FE7-8E4B-5C8ED5436485}" srcId="{BB231333-EED0-40AE-807D-C28630082A14}" destId="{5880E568-070B-4DED-B85B-DF7966F846DD}" srcOrd="3" destOrd="0" parTransId="{72543674-3082-49AF-BB10-83659F2AACBB}" sibTransId="{E9CB8C3B-1A12-40B6-BE28-C3E3415262A2}"/>
    <dgm:cxn modelId="{10D02D43-216E-4778-824C-4DCCB35CFF64}" type="presOf" srcId="{BB231333-EED0-40AE-807D-C28630082A14}" destId="{98032E5A-B81D-4146-B1EE-85994803C417}" srcOrd="0" destOrd="0" presId="urn:microsoft.com/office/officeart/2005/8/layout/default"/>
    <dgm:cxn modelId="{F4B8E947-0771-4823-9DDE-49327EFA406F}" srcId="{BB231333-EED0-40AE-807D-C28630082A14}" destId="{2C304D39-B8DB-412C-92EA-323E8F0A9BFB}" srcOrd="4" destOrd="0" parTransId="{29ED704D-9181-4126-BB07-24755F1166A9}" sibTransId="{95154728-1AE0-4B3E-A292-8B08BB1A11EA}"/>
    <dgm:cxn modelId="{58A2056D-2842-4357-937D-40D0358BEDC1}" srcId="{BB231333-EED0-40AE-807D-C28630082A14}" destId="{95A06E75-8CB7-448D-AAF2-81B997333F55}" srcOrd="1" destOrd="0" parTransId="{3F525FF2-647B-4DF7-A4AB-45398DEDC205}" sibTransId="{7E141969-BBEB-4748-BE20-826FAB1F8620}"/>
    <dgm:cxn modelId="{17FE3651-A746-47D4-8E4F-8AF8CDAC39F7}" type="presOf" srcId="{5880E568-070B-4DED-B85B-DF7966F846DD}" destId="{70DD258E-4B88-40DE-9E8B-9D6AD2AFD1CC}" srcOrd="0" destOrd="0" presId="urn:microsoft.com/office/officeart/2005/8/layout/default"/>
    <dgm:cxn modelId="{3F141873-16DD-4F92-A223-2D8B44C4054B}" type="presOf" srcId="{75311C18-449A-4841-AA81-E505494F05DA}" destId="{83266443-587F-4672-91AE-D12E982B447A}" srcOrd="0" destOrd="0" presId="urn:microsoft.com/office/officeart/2005/8/layout/default"/>
    <dgm:cxn modelId="{091E5473-E75E-41C6-8E2F-307414FE7A2A}" srcId="{BB231333-EED0-40AE-807D-C28630082A14}" destId="{75311C18-449A-4841-AA81-E505494F05DA}" srcOrd="0" destOrd="0" parTransId="{8E54514C-E2CB-4B4C-8326-288C8008438F}" sibTransId="{EA180361-613F-4687-B9B8-98755801D8C9}"/>
    <dgm:cxn modelId="{C365849F-C9EF-4405-B3E0-C91626AC5999}" type="presOf" srcId="{95A06E75-8CB7-448D-AAF2-81B997333F55}" destId="{A6FB48C7-A304-477A-BFCC-C2EE7D3A086C}" srcOrd="0" destOrd="0" presId="urn:microsoft.com/office/officeart/2005/8/layout/default"/>
    <dgm:cxn modelId="{07BA91CF-5C35-4B2A-8A0B-C009431DAE11}" srcId="{BB231333-EED0-40AE-807D-C28630082A14}" destId="{467CE3E0-3A6B-4D60-84AA-C0E9DCD23F7C}" srcOrd="2" destOrd="0" parTransId="{5DE3CF75-5E50-4F00-8760-455A667BEF3A}" sibTransId="{07E006C4-A0AF-4BB1-97A7-2BEA681DA749}"/>
    <dgm:cxn modelId="{C912311C-D991-4088-88D1-C52CA3143EBD}" type="presParOf" srcId="{98032E5A-B81D-4146-B1EE-85994803C417}" destId="{83266443-587F-4672-91AE-D12E982B447A}" srcOrd="0" destOrd="0" presId="urn:microsoft.com/office/officeart/2005/8/layout/default"/>
    <dgm:cxn modelId="{BF9EF315-3F63-4388-9BA0-27B242B3B44C}" type="presParOf" srcId="{98032E5A-B81D-4146-B1EE-85994803C417}" destId="{C06754A6-6087-44F6-999A-03FA099AD4F6}" srcOrd="1" destOrd="0" presId="urn:microsoft.com/office/officeart/2005/8/layout/default"/>
    <dgm:cxn modelId="{ACF1066E-8C86-48C3-AD76-D647EF6F2A3B}" type="presParOf" srcId="{98032E5A-B81D-4146-B1EE-85994803C417}" destId="{A6FB48C7-A304-477A-BFCC-C2EE7D3A086C}" srcOrd="2" destOrd="0" presId="urn:microsoft.com/office/officeart/2005/8/layout/default"/>
    <dgm:cxn modelId="{5DED8C6F-A31D-4B79-B945-ACED59B06925}" type="presParOf" srcId="{98032E5A-B81D-4146-B1EE-85994803C417}" destId="{5ED89CC9-966C-4EC6-950C-A8B8EF1F56ED}" srcOrd="3" destOrd="0" presId="urn:microsoft.com/office/officeart/2005/8/layout/default"/>
    <dgm:cxn modelId="{37C5A17A-D5E0-4048-9588-DE9810C9FCA9}" type="presParOf" srcId="{98032E5A-B81D-4146-B1EE-85994803C417}" destId="{48D4883F-BC25-404A-A4BA-04482A187CB6}" srcOrd="4" destOrd="0" presId="urn:microsoft.com/office/officeart/2005/8/layout/default"/>
    <dgm:cxn modelId="{A2644E89-52D2-415E-95FB-ADF9BB129BC2}" type="presParOf" srcId="{98032E5A-B81D-4146-B1EE-85994803C417}" destId="{0A6D82A8-74F7-4F7E-B2EC-EE45F4C51DCB}" srcOrd="5" destOrd="0" presId="urn:microsoft.com/office/officeart/2005/8/layout/default"/>
    <dgm:cxn modelId="{0A8D6952-1B57-4A9C-8061-6DCE0BE8D312}" type="presParOf" srcId="{98032E5A-B81D-4146-B1EE-85994803C417}" destId="{70DD258E-4B88-40DE-9E8B-9D6AD2AFD1CC}" srcOrd="6" destOrd="0" presId="urn:microsoft.com/office/officeart/2005/8/layout/default"/>
    <dgm:cxn modelId="{FA74EB39-3796-4C97-8AC2-7B32605398A9}" type="presParOf" srcId="{98032E5A-B81D-4146-B1EE-85994803C417}" destId="{B561737F-1C80-400F-996D-30BC59F29238}" srcOrd="7" destOrd="0" presId="urn:microsoft.com/office/officeart/2005/8/layout/default"/>
    <dgm:cxn modelId="{5327535B-A279-4775-844C-E226C8756BE0}" type="presParOf" srcId="{98032E5A-B81D-4146-B1EE-85994803C417}" destId="{6CE63A7F-5DC3-4595-B682-FD881D04589B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19D0976-803D-417A-831C-2BC3CC674B9D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5731863A-7B20-4492-8AC7-6F60A0534C01}">
      <dgm:prSet phldrT="[Texto]" custT="1"/>
      <dgm:spPr/>
      <dgm:t>
        <a:bodyPr/>
        <a:lstStyle/>
        <a:p>
          <a:r>
            <a:rPr lang="es-MX" sz="14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Rendición de cuentas</a:t>
          </a:r>
          <a:endParaRPr lang="es-CO" sz="1400" b="1" dirty="0">
            <a:latin typeface="Arial" panose="020B060402020202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gm:t>
    </dgm:pt>
    <dgm:pt modelId="{50F19991-449D-4777-BBD7-3468EFE40712}" type="parTrans" cxnId="{176E45CB-8B41-4DFD-9E94-865201C49CBC}">
      <dgm:prSet/>
      <dgm:spPr/>
      <dgm:t>
        <a:bodyPr/>
        <a:lstStyle/>
        <a:p>
          <a:endParaRPr lang="es-CO" sz="1400" b="1">
            <a:latin typeface="Arial" panose="020B060402020202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gm:t>
    </dgm:pt>
    <dgm:pt modelId="{C8CEBE86-FFA7-4F9D-8516-740E09E80E53}" type="sibTrans" cxnId="{176E45CB-8B41-4DFD-9E94-865201C49CBC}">
      <dgm:prSet/>
      <dgm:spPr/>
      <dgm:t>
        <a:bodyPr/>
        <a:lstStyle/>
        <a:p>
          <a:endParaRPr lang="es-CO" sz="1400" b="1">
            <a:latin typeface="Arial" panose="020B060402020202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gm:t>
    </dgm:pt>
    <dgm:pt modelId="{55DE6ED7-6A92-4D6F-BFB4-49BEAA7FA41E}">
      <dgm:prSet phldrT="[Texto]" custT="1"/>
      <dgm:spPr/>
      <dgm:t>
        <a:bodyPr/>
        <a:lstStyle/>
        <a:p>
          <a:r>
            <a:rPr lang="es-MX" sz="14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Respeto a los intereses de las partes interesadas</a:t>
          </a:r>
          <a:endParaRPr lang="es-CO" sz="1400" b="1" dirty="0">
            <a:latin typeface="Arial" panose="020B060402020202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gm:t>
    </dgm:pt>
    <dgm:pt modelId="{A49FC11F-6579-4565-9729-FD19BC1371BE}" type="parTrans" cxnId="{49D4D9DC-C0E4-4248-AF7C-AA1500E40828}">
      <dgm:prSet/>
      <dgm:spPr/>
      <dgm:t>
        <a:bodyPr/>
        <a:lstStyle/>
        <a:p>
          <a:endParaRPr lang="es-CO" sz="1400" b="1">
            <a:latin typeface="Arial" panose="020B060402020202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gm:t>
    </dgm:pt>
    <dgm:pt modelId="{454D814B-BA38-49C7-BB9F-707EB8B279A1}" type="sibTrans" cxnId="{49D4D9DC-C0E4-4248-AF7C-AA1500E40828}">
      <dgm:prSet/>
      <dgm:spPr/>
      <dgm:t>
        <a:bodyPr/>
        <a:lstStyle/>
        <a:p>
          <a:endParaRPr lang="es-CO" sz="1400" b="1">
            <a:latin typeface="Arial" panose="020B060402020202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gm:t>
    </dgm:pt>
    <dgm:pt modelId="{9397062D-C7F8-48C6-8CA3-A1A3B88BD1BB}">
      <dgm:prSet phldrT="[Texto]" custT="1"/>
      <dgm:spPr/>
      <dgm:t>
        <a:bodyPr/>
        <a:lstStyle/>
        <a:p>
          <a:r>
            <a:rPr lang="es-MX" sz="14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Transparencia</a:t>
          </a:r>
          <a:endParaRPr lang="es-CO" sz="1400" b="1" dirty="0">
            <a:latin typeface="Arial" panose="020B060402020202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gm:t>
    </dgm:pt>
    <dgm:pt modelId="{258FC2D8-32D7-4C34-A4CE-D201997AE360}" type="parTrans" cxnId="{8DF013E3-AA9C-46F1-8F91-2D8A4D745515}">
      <dgm:prSet/>
      <dgm:spPr/>
      <dgm:t>
        <a:bodyPr/>
        <a:lstStyle/>
        <a:p>
          <a:endParaRPr lang="es-CO" sz="1400" b="1">
            <a:latin typeface="Arial" panose="020B060402020202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gm:t>
    </dgm:pt>
    <dgm:pt modelId="{C0B52191-67A7-4EE4-9A68-F97BA8702089}" type="sibTrans" cxnId="{8DF013E3-AA9C-46F1-8F91-2D8A4D745515}">
      <dgm:prSet/>
      <dgm:spPr/>
      <dgm:t>
        <a:bodyPr/>
        <a:lstStyle/>
        <a:p>
          <a:endParaRPr lang="es-CO" sz="1400" b="1">
            <a:latin typeface="Arial" panose="020B060402020202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gm:t>
    </dgm:pt>
    <dgm:pt modelId="{5867457A-4235-4464-86A7-A7A0792B3180}">
      <dgm:prSet phldrT="[Texto]" custT="1"/>
      <dgm:spPr/>
      <dgm:t>
        <a:bodyPr/>
        <a:lstStyle/>
        <a:p>
          <a:r>
            <a:rPr lang="es-MX" sz="14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Respeto a la Ley</a:t>
          </a:r>
          <a:endParaRPr lang="es-CO" sz="1400" b="1" dirty="0">
            <a:latin typeface="Arial" panose="020B060402020202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gm:t>
    </dgm:pt>
    <dgm:pt modelId="{DBC0A663-D4B8-4DF8-A9DA-4269A199E567}" type="parTrans" cxnId="{1EA34E71-DE0F-4B3A-A0AE-AA47813AEAA9}">
      <dgm:prSet/>
      <dgm:spPr/>
      <dgm:t>
        <a:bodyPr/>
        <a:lstStyle/>
        <a:p>
          <a:endParaRPr lang="es-CO" sz="1400" b="1">
            <a:latin typeface="Arial" panose="020B060402020202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gm:t>
    </dgm:pt>
    <dgm:pt modelId="{FE35AFB7-2250-45CB-96DF-43C8BC9A8C90}" type="sibTrans" cxnId="{1EA34E71-DE0F-4B3A-A0AE-AA47813AEAA9}">
      <dgm:prSet/>
      <dgm:spPr/>
      <dgm:t>
        <a:bodyPr/>
        <a:lstStyle/>
        <a:p>
          <a:endParaRPr lang="es-CO" sz="1400" b="1">
            <a:latin typeface="Arial" panose="020B060402020202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gm:t>
    </dgm:pt>
    <dgm:pt modelId="{EC829857-17EA-4AE9-9E07-EF10B2C5059C}">
      <dgm:prSet phldrT="[Texto]" custT="1"/>
      <dgm:spPr/>
      <dgm:t>
        <a:bodyPr/>
        <a:lstStyle/>
        <a:p>
          <a:r>
            <a:rPr lang="es-MX" sz="14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Comportamiento ético</a:t>
          </a:r>
          <a:endParaRPr lang="es-CO" sz="1400" b="1" dirty="0">
            <a:latin typeface="Arial" panose="020B060402020202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gm:t>
    </dgm:pt>
    <dgm:pt modelId="{54406EAE-800D-4512-9C5D-A1D03BAA5487}" type="parTrans" cxnId="{D73A61BC-02AC-435C-B1C6-213F92EC5B57}">
      <dgm:prSet/>
      <dgm:spPr/>
      <dgm:t>
        <a:bodyPr/>
        <a:lstStyle/>
        <a:p>
          <a:endParaRPr lang="es-CO" sz="1400" b="1">
            <a:latin typeface="Arial" panose="020B060402020202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gm:t>
    </dgm:pt>
    <dgm:pt modelId="{65534CC8-0CF3-4BF9-A400-9B22213DABBB}" type="sibTrans" cxnId="{D73A61BC-02AC-435C-B1C6-213F92EC5B57}">
      <dgm:prSet/>
      <dgm:spPr/>
      <dgm:t>
        <a:bodyPr/>
        <a:lstStyle/>
        <a:p>
          <a:endParaRPr lang="es-CO" sz="1400" b="1">
            <a:latin typeface="Arial" panose="020B060402020202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gm:t>
    </dgm:pt>
    <dgm:pt modelId="{4C9704BD-519C-4810-B112-EDB848DB8EFB}">
      <dgm:prSet phldrT="[Texto]" custT="1"/>
      <dgm:spPr/>
      <dgm:t>
        <a:bodyPr/>
        <a:lstStyle/>
        <a:p>
          <a:r>
            <a:rPr lang="es-MX" sz="14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Respeto a la normativa internacional del comportamiento</a:t>
          </a:r>
          <a:endParaRPr lang="es-CO" sz="1400" b="1" dirty="0">
            <a:latin typeface="Arial" panose="020B060402020202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gm:t>
    </dgm:pt>
    <dgm:pt modelId="{E0B9F116-CF18-45CD-AEE5-D73430212378}" type="parTrans" cxnId="{28F989B0-15B3-4548-9EF0-3ED235F37446}">
      <dgm:prSet/>
      <dgm:spPr/>
      <dgm:t>
        <a:bodyPr/>
        <a:lstStyle/>
        <a:p>
          <a:endParaRPr lang="es-CO" sz="1400" b="1">
            <a:latin typeface="Arial" panose="020B060402020202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gm:t>
    </dgm:pt>
    <dgm:pt modelId="{529A683E-B9FB-4098-B7D4-CC509B3F3C1D}" type="sibTrans" cxnId="{28F989B0-15B3-4548-9EF0-3ED235F37446}">
      <dgm:prSet/>
      <dgm:spPr/>
      <dgm:t>
        <a:bodyPr/>
        <a:lstStyle/>
        <a:p>
          <a:endParaRPr lang="es-CO" sz="1400" b="1">
            <a:latin typeface="Arial" panose="020B060402020202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gm:t>
    </dgm:pt>
    <dgm:pt modelId="{09CA391F-C1FE-4432-9D74-5AE993B66F26}">
      <dgm:prSet phldrT="[Texto]" custT="1"/>
      <dgm:spPr/>
      <dgm:t>
        <a:bodyPr/>
        <a:lstStyle/>
        <a:p>
          <a:r>
            <a:rPr lang="es-MX" sz="14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Respeto a los derechos humanos</a:t>
          </a:r>
          <a:endParaRPr lang="es-CO" sz="1400" b="1" dirty="0">
            <a:latin typeface="Arial" panose="020B060402020202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gm:t>
    </dgm:pt>
    <dgm:pt modelId="{00FFF8A4-D91D-4E5E-888B-9A724D1B86FB}" type="parTrans" cxnId="{FACC76BA-0BAE-46E8-BD23-483A38669F5E}">
      <dgm:prSet/>
      <dgm:spPr/>
      <dgm:t>
        <a:bodyPr/>
        <a:lstStyle/>
        <a:p>
          <a:endParaRPr lang="es-CO" sz="1400" b="1">
            <a:latin typeface="Arial" panose="020B060402020202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gm:t>
    </dgm:pt>
    <dgm:pt modelId="{4846D9DE-BAB2-4820-A2FA-249780789D4B}" type="sibTrans" cxnId="{FACC76BA-0BAE-46E8-BD23-483A38669F5E}">
      <dgm:prSet/>
      <dgm:spPr/>
      <dgm:t>
        <a:bodyPr/>
        <a:lstStyle/>
        <a:p>
          <a:endParaRPr lang="es-CO" sz="1400" b="1">
            <a:latin typeface="Arial" panose="020B060402020202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gm:t>
    </dgm:pt>
    <dgm:pt modelId="{F23B6B90-5073-4785-A205-338B37295781}" type="pres">
      <dgm:prSet presAssocID="{A19D0976-803D-417A-831C-2BC3CC674B9D}" presName="Name0" presStyleCnt="0">
        <dgm:presLayoutVars>
          <dgm:dir/>
          <dgm:resizeHandles val="exact"/>
        </dgm:presLayoutVars>
      </dgm:prSet>
      <dgm:spPr/>
    </dgm:pt>
    <dgm:pt modelId="{D6F9C6D8-BB84-4573-A02B-620F54AD2016}" type="pres">
      <dgm:prSet presAssocID="{5731863A-7B20-4492-8AC7-6F60A0534C01}" presName="composite" presStyleCnt="0"/>
      <dgm:spPr/>
    </dgm:pt>
    <dgm:pt modelId="{BF1781E4-8E18-4717-A4F4-4F03C844D658}" type="pres">
      <dgm:prSet presAssocID="{5731863A-7B20-4492-8AC7-6F60A0534C01}" presName="rect1" presStyleLbl="trAlignAcc1" presStyleIdx="0" presStyleCnt="7">
        <dgm:presLayoutVars>
          <dgm:bulletEnabled val="1"/>
        </dgm:presLayoutVars>
      </dgm:prSet>
      <dgm:spPr/>
    </dgm:pt>
    <dgm:pt modelId="{A2D51938-F6DF-49FD-A9A0-9E68BEC4DA0E}" type="pres">
      <dgm:prSet presAssocID="{5731863A-7B20-4492-8AC7-6F60A0534C01}" presName="rect2" presStyleLbl="fgImgPlac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</dgm:spPr>
    </dgm:pt>
    <dgm:pt modelId="{CF5161C1-CEDE-4E1C-BE24-027D77BDAF2D}" type="pres">
      <dgm:prSet presAssocID="{C8CEBE86-FFA7-4F9D-8516-740E09E80E53}" presName="sibTrans" presStyleCnt="0"/>
      <dgm:spPr/>
    </dgm:pt>
    <dgm:pt modelId="{E5059B43-5A2D-4BC7-AED5-46DE7CAE8C2A}" type="pres">
      <dgm:prSet presAssocID="{55DE6ED7-6A92-4D6F-BFB4-49BEAA7FA41E}" presName="composite" presStyleCnt="0"/>
      <dgm:spPr/>
    </dgm:pt>
    <dgm:pt modelId="{848DD1A9-6C87-469C-B468-6E6D262C5B08}" type="pres">
      <dgm:prSet presAssocID="{55DE6ED7-6A92-4D6F-BFB4-49BEAA7FA41E}" presName="rect1" presStyleLbl="trAlignAcc1" presStyleIdx="1" presStyleCnt="7">
        <dgm:presLayoutVars>
          <dgm:bulletEnabled val="1"/>
        </dgm:presLayoutVars>
      </dgm:prSet>
      <dgm:spPr/>
    </dgm:pt>
    <dgm:pt modelId="{7B468AA2-EA16-4F42-9377-89E1FD3E40EB}" type="pres">
      <dgm:prSet presAssocID="{55DE6ED7-6A92-4D6F-BFB4-49BEAA7FA41E}" presName="rect2" presStyleLbl="fgImgPlace1" presStyleIdx="1" presStyleCnt="7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EFE76CD1-0F12-47CA-AF6D-BB6F503BAB24}" type="pres">
      <dgm:prSet presAssocID="{454D814B-BA38-49C7-BB9F-707EB8B279A1}" presName="sibTrans" presStyleCnt="0"/>
      <dgm:spPr/>
    </dgm:pt>
    <dgm:pt modelId="{EB0FAF45-4057-4337-8ECE-468BEF0420FB}" type="pres">
      <dgm:prSet presAssocID="{9397062D-C7F8-48C6-8CA3-A1A3B88BD1BB}" presName="composite" presStyleCnt="0"/>
      <dgm:spPr/>
    </dgm:pt>
    <dgm:pt modelId="{EDE0B960-11D3-4946-AD07-B1F3E33D5EFF}" type="pres">
      <dgm:prSet presAssocID="{9397062D-C7F8-48C6-8CA3-A1A3B88BD1BB}" presName="rect1" presStyleLbl="trAlignAcc1" presStyleIdx="2" presStyleCnt="7">
        <dgm:presLayoutVars>
          <dgm:bulletEnabled val="1"/>
        </dgm:presLayoutVars>
      </dgm:prSet>
      <dgm:spPr/>
    </dgm:pt>
    <dgm:pt modelId="{697C1DA7-BDFE-4028-9EC7-804DDCF51C55}" type="pres">
      <dgm:prSet presAssocID="{9397062D-C7F8-48C6-8CA3-A1A3B88BD1BB}" presName="rect2" presStyleLbl="fgImgPlace1" presStyleIdx="2" presStyleCnt="7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DC09A34D-F337-4246-9E5C-F619961CB18F}" type="pres">
      <dgm:prSet presAssocID="{C0B52191-67A7-4EE4-9A68-F97BA8702089}" presName="sibTrans" presStyleCnt="0"/>
      <dgm:spPr/>
    </dgm:pt>
    <dgm:pt modelId="{6BB97C34-7C2F-42CB-8A0D-7504BBDD99AA}" type="pres">
      <dgm:prSet presAssocID="{5867457A-4235-4464-86A7-A7A0792B3180}" presName="composite" presStyleCnt="0"/>
      <dgm:spPr/>
    </dgm:pt>
    <dgm:pt modelId="{ED2F4409-F378-4809-9A68-0D835C5D46CB}" type="pres">
      <dgm:prSet presAssocID="{5867457A-4235-4464-86A7-A7A0792B3180}" presName="rect1" presStyleLbl="trAlignAcc1" presStyleIdx="3" presStyleCnt="7">
        <dgm:presLayoutVars>
          <dgm:bulletEnabled val="1"/>
        </dgm:presLayoutVars>
      </dgm:prSet>
      <dgm:spPr/>
    </dgm:pt>
    <dgm:pt modelId="{37995467-97AC-4AE2-A373-2A712DE560E0}" type="pres">
      <dgm:prSet presAssocID="{5867457A-4235-4464-86A7-A7A0792B3180}" presName="rect2" presStyleLbl="fgImgPlace1" presStyleIdx="3" presStyleCnt="7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0AE65ADA-23A2-47F8-9BE7-0B3CC16748BF}" type="pres">
      <dgm:prSet presAssocID="{FE35AFB7-2250-45CB-96DF-43C8BC9A8C90}" presName="sibTrans" presStyleCnt="0"/>
      <dgm:spPr/>
    </dgm:pt>
    <dgm:pt modelId="{03CF7AAF-1EDE-4C85-BCAC-1A2A92DD998A}" type="pres">
      <dgm:prSet presAssocID="{EC829857-17EA-4AE9-9E07-EF10B2C5059C}" presName="composite" presStyleCnt="0"/>
      <dgm:spPr/>
    </dgm:pt>
    <dgm:pt modelId="{AECA5F39-C048-45B0-8247-30A295FC6AF3}" type="pres">
      <dgm:prSet presAssocID="{EC829857-17EA-4AE9-9E07-EF10B2C5059C}" presName="rect1" presStyleLbl="trAlignAcc1" presStyleIdx="4" presStyleCnt="7">
        <dgm:presLayoutVars>
          <dgm:bulletEnabled val="1"/>
        </dgm:presLayoutVars>
      </dgm:prSet>
      <dgm:spPr/>
    </dgm:pt>
    <dgm:pt modelId="{5F3B9D0E-A912-4AE2-AA02-69022CA51B71}" type="pres">
      <dgm:prSet presAssocID="{EC829857-17EA-4AE9-9E07-EF10B2C5059C}" presName="rect2" presStyleLbl="fgImgPlace1" presStyleIdx="4" presStyleCnt="7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9DDBA5CB-D9E8-488F-8C77-69BAB43CA781}" type="pres">
      <dgm:prSet presAssocID="{65534CC8-0CF3-4BF9-A400-9B22213DABBB}" presName="sibTrans" presStyleCnt="0"/>
      <dgm:spPr/>
    </dgm:pt>
    <dgm:pt modelId="{BCE9CED0-256C-4A05-BB9C-C9C041DAF1E4}" type="pres">
      <dgm:prSet presAssocID="{4C9704BD-519C-4810-B112-EDB848DB8EFB}" presName="composite" presStyleCnt="0"/>
      <dgm:spPr/>
    </dgm:pt>
    <dgm:pt modelId="{8460E403-C71C-4F3D-A323-6F8E2B89744E}" type="pres">
      <dgm:prSet presAssocID="{4C9704BD-519C-4810-B112-EDB848DB8EFB}" presName="rect1" presStyleLbl="trAlignAcc1" presStyleIdx="5" presStyleCnt="7">
        <dgm:presLayoutVars>
          <dgm:bulletEnabled val="1"/>
        </dgm:presLayoutVars>
      </dgm:prSet>
      <dgm:spPr/>
    </dgm:pt>
    <dgm:pt modelId="{DAC5D0A0-794A-47A5-9D01-7E88D785E574}" type="pres">
      <dgm:prSet presAssocID="{4C9704BD-519C-4810-B112-EDB848DB8EFB}" presName="rect2" presStyleLbl="fgImgPlace1" presStyleIdx="5" presStyleCnt="7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AA26925E-B648-47E7-8318-E865B36C1E08}" type="pres">
      <dgm:prSet presAssocID="{529A683E-B9FB-4098-B7D4-CC509B3F3C1D}" presName="sibTrans" presStyleCnt="0"/>
      <dgm:spPr/>
    </dgm:pt>
    <dgm:pt modelId="{442BB3E1-A10B-4AEE-ADDA-54748CF5596F}" type="pres">
      <dgm:prSet presAssocID="{09CA391F-C1FE-4432-9D74-5AE993B66F26}" presName="composite" presStyleCnt="0"/>
      <dgm:spPr/>
    </dgm:pt>
    <dgm:pt modelId="{24D965D4-4FD6-4E9A-B0DE-24A636F27FDC}" type="pres">
      <dgm:prSet presAssocID="{09CA391F-C1FE-4432-9D74-5AE993B66F26}" presName="rect1" presStyleLbl="trAlignAcc1" presStyleIdx="6" presStyleCnt="7">
        <dgm:presLayoutVars>
          <dgm:bulletEnabled val="1"/>
        </dgm:presLayoutVars>
      </dgm:prSet>
      <dgm:spPr/>
    </dgm:pt>
    <dgm:pt modelId="{4EDE4E6F-AC9F-42A0-875F-FAFFA759EB75}" type="pres">
      <dgm:prSet presAssocID="{09CA391F-C1FE-4432-9D74-5AE993B66F26}" presName="rect2" presStyleLbl="fgImgPlace1" presStyleIdx="6" presStyleCnt="7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</dgm:ptLst>
  <dgm:cxnLst>
    <dgm:cxn modelId="{2181DE0C-7C45-43DE-85CC-BAFE23AF2E74}" type="presOf" srcId="{4C9704BD-519C-4810-B112-EDB848DB8EFB}" destId="{8460E403-C71C-4F3D-A323-6F8E2B89744E}" srcOrd="0" destOrd="0" presId="urn:microsoft.com/office/officeart/2008/layout/PictureStrips"/>
    <dgm:cxn modelId="{5245A65F-DD33-478F-86E9-7F1BEF5BDE7B}" type="presOf" srcId="{A19D0976-803D-417A-831C-2BC3CC674B9D}" destId="{F23B6B90-5073-4785-A205-338B37295781}" srcOrd="0" destOrd="0" presId="urn:microsoft.com/office/officeart/2008/layout/PictureStrips"/>
    <dgm:cxn modelId="{1EA34E71-DE0F-4B3A-A0AE-AA47813AEAA9}" srcId="{A19D0976-803D-417A-831C-2BC3CC674B9D}" destId="{5867457A-4235-4464-86A7-A7A0792B3180}" srcOrd="3" destOrd="0" parTransId="{DBC0A663-D4B8-4DF8-A9DA-4269A199E567}" sibTransId="{FE35AFB7-2250-45CB-96DF-43C8BC9A8C90}"/>
    <dgm:cxn modelId="{FA779271-AB99-4BE4-8B65-78A3B48E828C}" type="presOf" srcId="{9397062D-C7F8-48C6-8CA3-A1A3B88BD1BB}" destId="{EDE0B960-11D3-4946-AD07-B1F3E33D5EFF}" srcOrd="0" destOrd="0" presId="urn:microsoft.com/office/officeart/2008/layout/PictureStrips"/>
    <dgm:cxn modelId="{74DE3574-4A52-45AD-B1ED-0169ADD23D77}" type="presOf" srcId="{EC829857-17EA-4AE9-9E07-EF10B2C5059C}" destId="{AECA5F39-C048-45B0-8247-30A295FC6AF3}" srcOrd="0" destOrd="0" presId="urn:microsoft.com/office/officeart/2008/layout/PictureStrips"/>
    <dgm:cxn modelId="{E1FE0575-B458-49F4-9BCC-AA657572141F}" type="presOf" srcId="{5731863A-7B20-4492-8AC7-6F60A0534C01}" destId="{BF1781E4-8E18-4717-A4F4-4F03C844D658}" srcOrd="0" destOrd="0" presId="urn:microsoft.com/office/officeart/2008/layout/PictureStrips"/>
    <dgm:cxn modelId="{28F989B0-15B3-4548-9EF0-3ED235F37446}" srcId="{A19D0976-803D-417A-831C-2BC3CC674B9D}" destId="{4C9704BD-519C-4810-B112-EDB848DB8EFB}" srcOrd="5" destOrd="0" parTransId="{E0B9F116-CF18-45CD-AEE5-D73430212378}" sibTransId="{529A683E-B9FB-4098-B7D4-CC509B3F3C1D}"/>
    <dgm:cxn modelId="{7544BFB2-8DC6-4B16-87B5-9501566CB543}" type="presOf" srcId="{5867457A-4235-4464-86A7-A7A0792B3180}" destId="{ED2F4409-F378-4809-9A68-0D835C5D46CB}" srcOrd="0" destOrd="0" presId="urn:microsoft.com/office/officeart/2008/layout/PictureStrips"/>
    <dgm:cxn modelId="{FACC76BA-0BAE-46E8-BD23-483A38669F5E}" srcId="{A19D0976-803D-417A-831C-2BC3CC674B9D}" destId="{09CA391F-C1FE-4432-9D74-5AE993B66F26}" srcOrd="6" destOrd="0" parTransId="{00FFF8A4-D91D-4E5E-888B-9A724D1B86FB}" sibTransId="{4846D9DE-BAB2-4820-A2FA-249780789D4B}"/>
    <dgm:cxn modelId="{D73A61BC-02AC-435C-B1C6-213F92EC5B57}" srcId="{A19D0976-803D-417A-831C-2BC3CC674B9D}" destId="{EC829857-17EA-4AE9-9E07-EF10B2C5059C}" srcOrd="4" destOrd="0" parTransId="{54406EAE-800D-4512-9C5D-A1D03BAA5487}" sibTransId="{65534CC8-0CF3-4BF9-A400-9B22213DABBB}"/>
    <dgm:cxn modelId="{67304CC0-BDB3-4DC6-98FF-6AF621425EAC}" type="presOf" srcId="{55DE6ED7-6A92-4D6F-BFB4-49BEAA7FA41E}" destId="{848DD1A9-6C87-469C-B468-6E6D262C5B08}" srcOrd="0" destOrd="0" presId="urn:microsoft.com/office/officeart/2008/layout/PictureStrips"/>
    <dgm:cxn modelId="{176E45CB-8B41-4DFD-9E94-865201C49CBC}" srcId="{A19D0976-803D-417A-831C-2BC3CC674B9D}" destId="{5731863A-7B20-4492-8AC7-6F60A0534C01}" srcOrd="0" destOrd="0" parTransId="{50F19991-449D-4777-BBD7-3468EFE40712}" sibTransId="{C8CEBE86-FFA7-4F9D-8516-740E09E80E53}"/>
    <dgm:cxn modelId="{49D4D9DC-C0E4-4248-AF7C-AA1500E40828}" srcId="{A19D0976-803D-417A-831C-2BC3CC674B9D}" destId="{55DE6ED7-6A92-4D6F-BFB4-49BEAA7FA41E}" srcOrd="1" destOrd="0" parTransId="{A49FC11F-6579-4565-9729-FD19BC1371BE}" sibTransId="{454D814B-BA38-49C7-BB9F-707EB8B279A1}"/>
    <dgm:cxn modelId="{8DF013E3-AA9C-46F1-8F91-2D8A4D745515}" srcId="{A19D0976-803D-417A-831C-2BC3CC674B9D}" destId="{9397062D-C7F8-48C6-8CA3-A1A3B88BD1BB}" srcOrd="2" destOrd="0" parTransId="{258FC2D8-32D7-4C34-A4CE-D201997AE360}" sibTransId="{C0B52191-67A7-4EE4-9A68-F97BA8702089}"/>
    <dgm:cxn modelId="{5159ECE8-4922-4AAF-AC7F-1BFB7284CE46}" type="presOf" srcId="{09CA391F-C1FE-4432-9D74-5AE993B66F26}" destId="{24D965D4-4FD6-4E9A-B0DE-24A636F27FDC}" srcOrd="0" destOrd="0" presId="urn:microsoft.com/office/officeart/2008/layout/PictureStrips"/>
    <dgm:cxn modelId="{53BF868D-39E5-487F-BA7A-372850959175}" type="presParOf" srcId="{F23B6B90-5073-4785-A205-338B37295781}" destId="{D6F9C6D8-BB84-4573-A02B-620F54AD2016}" srcOrd="0" destOrd="0" presId="urn:microsoft.com/office/officeart/2008/layout/PictureStrips"/>
    <dgm:cxn modelId="{A788B23E-F302-4FAA-97C3-1A24EE3589C1}" type="presParOf" srcId="{D6F9C6D8-BB84-4573-A02B-620F54AD2016}" destId="{BF1781E4-8E18-4717-A4F4-4F03C844D658}" srcOrd="0" destOrd="0" presId="urn:microsoft.com/office/officeart/2008/layout/PictureStrips"/>
    <dgm:cxn modelId="{0A0CEA97-2DF2-44FA-840F-541AEB110059}" type="presParOf" srcId="{D6F9C6D8-BB84-4573-A02B-620F54AD2016}" destId="{A2D51938-F6DF-49FD-A9A0-9E68BEC4DA0E}" srcOrd="1" destOrd="0" presId="urn:microsoft.com/office/officeart/2008/layout/PictureStrips"/>
    <dgm:cxn modelId="{7C0CC74F-258E-4B0A-BE88-09E130928DF2}" type="presParOf" srcId="{F23B6B90-5073-4785-A205-338B37295781}" destId="{CF5161C1-CEDE-4E1C-BE24-027D77BDAF2D}" srcOrd="1" destOrd="0" presId="urn:microsoft.com/office/officeart/2008/layout/PictureStrips"/>
    <dgm:cxn modelId="{6236DDA7-55F8-4869-8951-3C029040F686}" type="presParOf" srcId="{F23B6B90-5073-4785-A205-338B37295781}" destId="{E5059B43-5A2D-4BC7-AED5-46DE7CAE8C2A}" srcOrd="2" destOrd="0" presId="urn:microsoft.com/office/officeart/2008/layout/PictureStrips"/>
    <dgm:cxn modelId="{2F97E53B-248F-4CDA-ABFF-E9ABD59C24BE}" type="presParOf" srcId="{E5059B43-5A2D-4BC7-AED5-46DE7CAE8C2A}" destId="{848DD1A9-6C87-469C-B468-6E6D262C5B08}" srcOrd="0" destOrd="0" presId="urn:microsoft.com/office/officeart/2008/layout/PictureStrips"/>
    <dgm:cxn modelId="{678D01A1-2D32-48E2-9B99-034A57981241}" type="presParOf" srcId="{E5059B43-5A2D-4BC7-AED5-46DE7CAE8C2A}" destId="{7B468AA2-EA16-4F42-9377-89E1FD3E40EB}" srcOrd="1" destOrd="0" presId="urn:microsoft.com/office/officeart/2008/layout/PictureStrips"/>
    <dgm:cxn modelId="{CF63E843-81C4-44D2-9C6B-C537F1F3A42E}" type="presParOf" srcId="{F23B6B90-5073-4785-A205-338B37295781}" destId="{EFE76CD1-0F12-47CA-AF6D-BB6F503BAB24}" srcOrd="3" destOrd="0" presId="urn:microsoft.com/office/officeart/2008/layout/PictureStrips"/>
    <dgm:cxn modelId="{9E49A74A-130A-4AB6-B5E0-B461E452395C}" type="presParOf" srcId="{F23B6B90-5073-4785-A205-338B37295781}" destId="{EB0FAF45-4057-4337-8ECE-468BEF0420FB}" srcOrd="4" destOrd="0" presId="urn:microsoft.com/office/officeart/2008/layout/PictureStrips"/>
    <dgm:cxn modelId="{81497EA1-6A5E-47B7-B7AC-1E2709E3D54D}" type="presParOf" srcId="{EB0FAF45-4057-4337-8ECE-468BEF0420FB}" destId="{EDE0B960-11D3-4946-AD07-B1F3E33D5EFF}" srcOrd="0" destOrd="0" presId="urn:microsoft.com/office/officeart/2008/layout/PictureStrips"/>
    <dgm:cxn modelId="{A9337515-CE0D-4B82-82ED-EACC0183A0C9}" type="presParOf" srcId="{EB0FAF45-4057-4337-8ECE-468BEF0420FB}" destId="{697C1DA7-BDFE-4028-9EC7-804DDCF51C55}" srcOrd="1" destOrd="0" presId="urn:microsoft.com/office/officeart/2008/layout/PictureStrips"/>
    <dgm:cxn modelId="{076473B3-F01B-49F2-A56D-BF196304ECDD}" type="presParOf" srcId="{F23B6B90-5073-4785-A205-338B37295781}" destId="{DC09A34D-F337-4246-9E5C-F619961CB18F}" srcOrd="5" destOrd="0" presId="urn:microsoft.com/office/officeart/2008/layout/PictureStrips"/>
    <dgm:cxn modelId="{B3A3324A-10C3-4A5A-8CBE-BB5D5D0BFB7B}" type="presParOf" srcId="{F23B6B90-5073-4785-A205-338B37295781}" destId="{6BB97C34-7C2F-42CB-8A0D-7504BBDD99AA}" srcOrd="6" destOrd="0" presId="urn:microsoft.com/office/officeart/2008/layout/PictureStrips"/>
    <dgm:cxn modelId="{79779441-85BC-4CC6-8340-9868E88DB2D5}" type="presParOf" srcId="{6BB97C34-7C2F-42CB-8A0D-7504BBDD99AA}" destId="{ED2F4409-F378-4809-9A68-0D835C5D46CB}" srcOrd="0" destOrd="0" presId="urn:microsoft.com/office/officeart/2008/layout/PictureStrips"/>
    <dgm:cxn modelId="{C3FDFAEB-0B11-4939-A168-9EE47D025246}" type="presParOf" srcId="{6BB97C34-7C2F-42CB-8A0D-7504BBDD99AA}" destId="{37995467-97AC-4AE2-A373-2A712DE560E0}" srcOrd="1" destOrd="0" presId="urn:microsoft.com/office/officeart/2008/layout/PictureStrips"/>
    <dgm:cxn modelId="{F7C03DAD-31BD-43A9-9A7A-6139594F5DD3}" type="presParOf" srcId="{F23B6B90-5073-4785-A205-338B37295781}" destId="{0AE65ADA-23A2-47F8-9BE7-0B3CC16748BF}" srcOrd="7" destOrd="0" presId="urn:microsoft.com/office/officeart/2008/layout/PictureStrips"/>
    <dgm:cxn modelId="{39719EB5-6B49-41B3-BB43-545CC0C9C865}" type="presParOf" srcId="{F23B6B90-5073-4785-A205-338B37295781}" destId="{03CF7AAF-1EDE-4C85-BCAC-1A2A92DD998A}" srcOrd="8" destOrd="0" presId="urn:microsoft.com/office/officeart/2008/layout/PictureStrips"/>
    <dgm:cxn modelId="{AA5E73B9-C036-4386-8DFB-EC9F287C02DF}" type="presParOf" srcId="{03CF7AAF-1EDE-4C85-BCAC-1A2A92DD998A}" destId="{AECA5F39-C048-45B0-8247-30A295FC6AF3}" srcOrd="0" destOrd="0" presId="urn:microsoft.com/office/officeart/2008/layout/PictureStrips"/>
    <dgm:cxn modelId="{FEA93952-F35F-43B4-8856-DC3D15DFE3B5}" type="presParOf" srcId="{03CF7AAF-1EDE-4C85-BCAC-1A2A92DD998A}" destId="{5F3B9D0E-A912-4AE2-AA02-69022CA51B71}" srcOrd="1" destOrd="0" presId="urn:microsoft.com/office/officeart/2008/layout/PictureStrips"/>
    <dgm:cxn modelId="{F4EA9ADF-1956-46B1-BE77-63FED9E83F1E}" type="presParOf" srcId="{F23B6B90-5073-4785-A205-338B37295781}" destId="{9DDBA5CB-D9E8-488F-8C77-69BAB43CA781}" srcOrd="9" destOrd="0" presId="urn:microsoft.com/office/officeart/2008/layout/PictureStrips"/>
    <dgm:cxn modelId="{0DDA4DB9-D85A-41B9-9018-3158582CEFB4}" type="presParOf" srcId="{F23B6B90-5073-4785-A205-338B37295781}" destId="{BCE9CED0-256C-4A05-BB9C-C9C041DAF1E4}" srcOrd="10" destOrd="0" presId="urn:microsoft.com/office/officeart/2008/layout/PictureStrips"/>
    <dgm:cxn modelId="{9565ABCB-F938-474F-96B1-06076CEF0F63}" type="presParOf" srcId="{BCE9CED0-256C-4A05-BB9C-C9C041DAF1E4}" destId="{8460E403-C71C-4F3D-A323-6F8E2B89744E}" srcOrd="0" destOrd="0" presId="urn:microsoft.com/office/officeart/2008/layout/PictureStrips"/>
    <dgm:cxn modelId="{5878DDA9-9F2A-4574-8DC7-4E71196C790B}" type="presParOf" srcId="{BCE9CED0-256C-4A05-BB9C-C9C041DAF1E4}" destId="{DAC5D0A0-794A-47A5-9D01-7E88D785E574}" srcOrd="1" destOrd="0" presId="urn:microsoft.com/office/officeart/2008/layout/PictureStrips"/>
    <dgm:cxn modelId="{5D6483D1-955F-4DAA-9156-1E8F512CD068}" type="presParOf" srcId="{F23B6B90-5073-4785-A205-338B37295781}" destId="{AA26925E-B648-47E7-8318-E865B36C1E08}" srcOrd="11" destOrd="0" presId="urn:microsoft.com/office/officeart/2008/layout/PictureStrips"/>
    <dgm:cxn modelId="{D25C6547-CE79-4A00-8151-8672CCFCCB33}" type="presParOf" srcId="{F23B6B90-5073-4785-A205-338B37295781}" destId="{442BB3E1-A10B-4AEE-ADDA-54748CF5596F}" srcOrd="12" destOrd="0" presId="urn:microsoft.com/office/officeart/2008/layout/PictureStrips"/>
    <dgm:cxn modelId="{F9570931-8D2C-4F31-8680-A4C4DAF47D8B}" type="presParOf" srcId="{442BB3E1-A10B-4AEE-ADDA-54748CF5596F}" destId="{24D965D4-4FD6-4E9A-B0DE-24A636F27FDC}" srcOrd="0" destOrd="0" presId="urn:microsoft.com/office/officeart/2008/layout/PictureStrips"/>
    <dgm:cxn modelId="{01C0C165-764C-479B-BCC5-4BE5C284D279}" type="presParOf" srcId="{442BB3E1-A10B-4AEE-ADDA-54748CF5596F}" destId="{4EDE4E6F-AC9F-42A0-875F-FAFFA759EB75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4E53C02-62E7-4D6A-A993-6D9DD63EC307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A0C1058D-0200-4421-8BB6-CA3BEF1AA2EB}">
      <dgm:prSet phldrT="[Texto]" custT="1"/>
      <dgm:spPr/>
      <dgm:t>
        <a:bodyPr/>
        <a:lstStyle/>
        <a:p>
          <a:r>
            <a:rPr lang="es-MX" sz="14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Reconociendo la responsabilidad social e involucrando a las</a:t>
          </a:r>
          <a:endParaRPr lang="es-CO" sz="1400" dirty="0">
            <a:latin typeface="Arial" panose="020B0604020202020204" pitchFamily="34" charset="0"/>
            <a:ea typeface="Verdana" panose="020B0604030504040204" pitchFamily="34" charset="0"/>
            <a:cs typeface="Arial" panose="020B0604020202020204" pitchFamily="34" charset="0"/>
          </a:endParaRPr>
        </a:p>
        <a:p>
          <a:r>
            <a:rPr lang="es-CO" sz="14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partes interesadas</a:t>
          </a:r>
        </a:p>
      </dgm:t>
    </dgm:pt>
    <dgm:pt modelId="{FBC4CB9D-D998-4601-A9BD-F795528D3C39}" type="parTrans" cxnId="{059D7BF1-5E97-4BEC-A6B6-81846EC66627}">
      <dgm:prSet/>
      <dgm:spPr/>
      <dgm:t>
        <a:bodyPr/>
        <a:lstStyle/>
        <a:p>
          <a:endParaRPr lang="es-CO" sz="1400">
            <a:latin typeface="Arial" panose="020B060402020202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gm:t>
    </dgm:pt>
    <dgm:pt modelId="{889AFAAA-13A4-4973-9B01-3359437F6883}" type="sibTrans" cxnId="{059D7BF1-5E97-4BEC-A6B6-81846EC66627}">
      <dgm:prSet/>
      <dgm:spPr/>
      <dgm:t>
        <a:bodyPr/>
        <a:lstStyle/>
        <a:p>
          <a:endParaRPr lang="es-CO" sz="1400">
            <a:latin typeface="Arial" panose="020B060402020202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gm:t>
    </dgm:pt>
    <dgm:pt modelId="{B351E522-CA24-41A4-9E26-C46CDC8075ED}">
      <dgm:prSet phldrT="[Texto]" custT="1"/>
      <dgm:spPr/>
      <dgm:t>
        <a:bodyPr/>
        <a:lstStyle/>
        <a:p>
          <a:r>
            <a:rPr lang="es-CO" sz="14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Reconociendo la responsabilidad social</a:t>
          </a:r>
        </a:p>
      </dgm:t>
    </dgm:pt>
    <dgm:pt modelId="{4CB95782-3848-469F-BF2F-407DE04852DD}" type="parTrans" cxnId="{4058E646-0881-4942-A070-4E75F3D61026}">
      <dgm:prSet/>
      <dgm:spPr/>
      <dgm:t>
        <a:bodyPr/>
        <a:lstStyle/>
        <a:p>
          <a:endParaRPr lang="es-CO" sz="1400">
            <a:latin typeface="Arial" panose="020B060402020202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gm:t>
    </dgm:pt>
    <dgm:pt modelId="{C25E107F-4A11-46F2-967E-E6B3288F3390}" type="sibTrans" cxnId="{4058E646-0881-4942-A070-4E75F3D61026}">
      <dgm:prSet/>
      <dgm:spPr/>
      <dgm:t>
        <a:bodyPr/>
        <a:lstStyle/>
        <a:p>
          <a:endParaRPr lang="es-CO" sz="1400">
            <a:latin typeface="Arial" panose="020B060402020202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gm:t>
    </dgm:pt>
    <dgm:pt modelId="{87F267AD-4018-404E-88E2-AFA45ADD0491}">
      <dgm:prSet phldrT="[Texto]" custT="1"/>
      <dgm:spPr/>
      <dgm:t>
        <a:bodyPr/>
        <a:lstStyle/>
        <a:p>
          <a:r>
            <a:rPr lang="es-CO" sz="14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Impactos, intereses y expectativas</a:t>
          </a:r>
        </a:p>
      </dgm:t>
    </dgm:pt>
    <dgm:pt modelId="{5AC97A06-FD19-4090-8CB1-4E2F2A22CDBE}" type="parTrans" cxnId="{9B03AC44-3B24-45ED-A423-E5150AB85094}">
      <dgm:prSet/>
      <dgm:spPr/>
      <dgm:t>
        <a:bodyPr/>
        <a:lstStyle/>
        <a:p>
          <a:endParaRPr lang="es-CO" sz="1400">
            <a:latin typeface="Arial" panose="020B060402020202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gm:t>
    </dgm:pt>
    <dgm:pt modelId="{6890E58E-74BA-4E8B-994C-C80EAD552C17}" type="sibTrans" cxnId="{9B03AC44-3B24-45ED-A423-E5150AB85094}">
      <dgm:prSet/>
      <dgm:spPr/>
      <dgm:t>
        <a:bodyPr/>
        <a:lstStyle/>
        <a:p>
          <a:endParaRPr lang="es-CO" sz="1400">
            <a:latin typeface="Arial" panose="020B060402020202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gm:t>
    </dgm:pt>
    <dgm:pt modelId="{4457D15F-897F-44FB-8EA9-F2D4AB2EB493}">
      <dgm:prSet phldrT="[Texto]" custT="1"/>
      <dgm:spPr/>
      <dgm:t>
        <a:bodyPr/>
        <a:lstStyle/>
        <a:p>
          <a:r>
            <a:rPr lang="es-MX" sz="14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La responsabilidad social y la esfera de influencia de la organización</a:t>
          </a:r>
          <a:endParaRPr lang="es-CO" sz="1400" dirty="0">
            <a:latin typeface="Arial" panose="020B060402020202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gm:t>
    </dgm:pt>
    <dgm:pt modelId="{ACB56E6A-E52F-4D74-AD28-65DF51E04E1D}" type="parTrans" cxnId="{F2ACC413-0A97-4E0E-855F-58C0D4E9070A}">
      <dgm:prSet/>
      <dgm:spPr/>
      <dgm:t>
        <a:bodyPr/>
        <a:lstStyle/>
        <a:p>
          <a:endParaRPr lang="es-CO" sz="1400">
            <a:latin typeface="Arial" panose="020B060402020202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gm:t>
    </dgm:pt>
    <dgm:pt modelId="{C6C972DE-9C7B-4F1B-BC40-0DCDB3C8C4BB}" type="sibTrans" cxnId="{F2ACC413-0A97-4E0E-855F-58C0D4E9070A}">
      <dgm:prSet/>
      <dgm:spPr/>
      <dgm:t>
        <a:bodyPr/>
        <a:lstStyle/>
        <a:p>
          <a:endParaRPr lang="es-CO" sz="1400">
            <a:latin typeface="Arial" panose="020B060402020202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gm:t>
    </dgm:pt>
    <dgm:pt modelId="{3D86EF9D-70E7-4B5D-B2AC-DA26714E2AB1}">
      <dgm:prSet phldrT="[Texto]" custT="1"/>
      <dgm:spPr/>
      <dgm:t>
        <a:bodyPr/>
        <a:lstStyle/>
        <a:p>
          <a:r>
            <a:rPr lang="es-MX" sz="14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Identificación e involucramiento de las partes interesadas</a:t>
          </a:r>
          <a:endParaRPr lang="es-CO" sz="1400" dirty="0">
            <a:latin typeface="Arial" panose="020B060402020202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gm:t>
    </dgm:pt>
    <dgm:pt modelId="{AB92B53A-3658-49B9-893E-1E1D5F463600}" type="parTrans" cxnId="{34EAC6CE-8A79-4993-BB41-748918AA1BB1}">
      <dgm:prSet/>
      <dgm:spPr/>
      <dgm:t>
        <a:bodyPr/>
        <a:lstStyle/>
        <a:p>
          <a:endParaRPr lang="es-CO" sz="1400">
            <a:latin typeface="Arial" panose="020B060402020202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gm:t>
    </dgm:pt>
    <dgm:pt modelId="{B3D95508-E30E-4675-8C99-5A9D74C68771}" type="sibTrans" cxnId="{34EAC6CE-8A79-4993-BB41-748918AA1BB1}">
      <dgm:prSet/>
      <dgm:spPr/>
      <dgm:t>
        <a:bodyPr/>
        <a:lstStyle/>
        <a:p>
          <a:endParaRPr lang="es-CO" sz="1400">
            <a:latin typeface="Arial" panose="020B060402020202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gm:t>
    </dgm:pt>
    <dgm:pt modelId="{B75F4080-13F5-4278-8AB2-611AAC383910}">
      <dgm:prSet phldrT="[Texto]" custT="1"/>
      <dgm:spPr/>
      <dgm:t>
        <a:bodyPr/>
        <a:lstStyle/>
        <a:p>
          <a:r>
            <a:rPr lang="es-MX" sz="14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Identificación de las partes interesadas</a:t>
          </a:r>
          <a:endParaRPr lang="es-CO" sz="1400" dirty="0">
            <a:latin typeface="Arial" panose="020B060402020202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gm:t>
    </dgm:pt>
    <dgm:pt modelId="{800F2AD5-4F83-4EAE-B6F7-4B79A76EB26D}" type="parTrans" cxnId="{8178E289-AF3E-41BC-B8AF-9CB8E66DB747}">
      <dgm:prSet/>
      <dgm:spPr/>
      <dgm:t>
        <a:bodyPr/>
        <a:lstStyle/>
        <a:p>
          <a:endParaRPr lang="es-CO" sz="1400">
            <a:latin typeface="Arial" panose="020B060402020202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gm:t>
    </dgm:pt>
    <dgm:pt modelId="{04A2DEF3-CE6E-4A7B-A7A3-07E32AFC0BFC}" type="sibTrans" cxnId="{8178E289-AF3E-41BC-B8AF-9CB8E66DB747}">
      <dgm:prSet/>
      <dgm:spPr/>
      <dgm:t>
        <a:bodyPr/>
        <a:lstStyle/>
        <a:p>
          <a:endParaRPr lang="es-CO" sz="1400">
            <a:latin typeface="Arial" panose="020B060402020202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gm:t>
    </dgm:pt>
    <dgm:pt modelId="{4C8C2E77-F1D2-46A8-8A69-D2548171E50C}">
      <dgm:prSet phldrT="[Texto]" custT="1"/>
      <dgm:spPr/>
      <dgm:t>
        <a:bodyPr/>
        <a:lstStyle/>
        <a:p>
          <a:r>
            <a:rPr lang="es-MX" sz="14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Involucramiento de las partes interesadas</a:t>
          </a:r>
          <a:endParaRPr lang="es-CO" sz="1400" dirty="0">
            <a:latin typeface="Arial" panose="020B060402020202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gm:t>
    </dgm:pt>
    <dgm:pt modelId="{DD8E4F24-7736-42EA-A559-4B35D7EDD507}" type="parTrans" cxnId="{A0C43BE0-7C45-4D99-A61F-2C089E5B0EDC}">
      <dgm:prSet/>
      <dgm:spPr/>
      <dgm:t>
        <a:bodyPr/>
        <a:lstStyle/>
        <a:p>
          <a:endParaRPr lang="es-CO" sz="1400">
            <a:latin typeface="Arial" panose="020B060402020202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gm:t>
    </dgm:pt>
    <dgm:pt modelId="{123D0D07-447B-4765-A97B-559C8AB44E20}" type="sibTrans" cxnId="{A0C43BE0-7C45-4D99-A61F-2C089E5B0EDC}">
      <dgm:prSet/>
      <dgm:spPr/>
      <dgm:t>
        <a:bodyPr/>
        <a:lstStyle/>
        <a:p>
          <a:endParaRPr lang="es-CO" sz="1400">
            <a:latin typeface="Arial" panose="020B060402020202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gm:t>
    </dgm:pt>
    <dgm:pt modelId="{B1A695DB-4AAF-4F2B-8994-B85945D8BD60}" type="pres">
      <dgm:prSet presAssocID="{44E53C02-62E7-4D6A-A993-6D9DD63EC30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931F944-63C1-4000-94AB-F56A77F5CBFD}" type="pres">
      <dgm:prSet presAssocID="{A0C1058D-0200-4421-8BB6-CA3BEF1AA2EB}" presName="hierRoot1" presStyleCnt="0"/>
      <dgm:spPr/>
    </dgm:pt>
    <dgm:pt modelId="{9CDBA7CF-DEC3-46D9-B3D8-428CAB29D3F3}" type="pres">
      <dgm:prSet presAssocID="{A0C1058D-0200-4421-8BB6-CA3BEF1AA2EB}" presName="composite" presStyleCnt="0"/>
      <dgm:spPr/>
    </dgm:pt>
    <dgm:pt modelId="{5E3CC5AB-2D4C-4287-9772-7DEB30281C24}" type="pres">
      <dgm:prSet presAssocID="{A0C1058D-0200-4421-8BB6-CA3BEF1AA2EB}" presName="background" presStyleLbl="node0" presStyleIdx="0" presStyleCnt="1"/>
      <dgm:spPr/>
    </dgm:pt>
    <dgm:pt modelId="{BCA32FA1-3825-47BC-AFF0-046E209C214B}" type="pres">
      <dgm:prSet presAssocID="{A0C1058D-0200-4421-8BB6-CA3BEF1AA2EB}" presName="text" presStyleLbl="fgAcc0" presStyleIdx="0" presStyleCnt="1" custScaleX="125777" custScaleY="142946">
        <dgm:presLayoutVars>
          <dgm:chPref val="3"/>
        </dgm:presLayoutVars>
      </dgm:prSet>
      <dgm:spPr/>
    </dgm:pt>
    <dgm:pt modelId="{7B11A040-9074-43AB-8A9A-74C4B1B52318}" type="pres">
      <dgm:prSet presAssocID="{A0C1058D-0200-4421-8BB6-CA3BEF1AA2EB}" presName="hierChild2" presStyleCnt="0"/>
      <dgm:spPr/>
    </dgm:pt>
    <dgm:pt modelId="{5D0A8538-8ED1-4D33-B3EF-9FC49429C05C}" type="pres">
      <dgm:prSet presAssocID="{4CB95782-3848-469F-BF2F-407DE04852DD}" presName="Name10" presStyleLbl="parChTrans1D2" presStyleIdx="0" presStyleCnt="2"/>
      <dgm:spPr/>
    </dgm:pt>
    <dgm:pt modelId="{41D03B9A-EE85-44D2-8DEB-C5C350DCEF13}" type="pres">
      <dgm:prSet presAssocID="{B351E522-CA24-41A4-9E26-C46CDC8075ED}" presName="hierRoot2" presStyleCnt="0"/>
      <dgm:spPr/>
    </dgm:pt>
    <dgm:pt modelId="{8A110779-1798-4BB3-893F-31C66F902607}" type="pres">
      <dgm:prSet presAssocID="{B351E522-CA24-41A4-9E26-C46CDC8075ED}" presName="composite2" presStyleCnt="0"/>
      <dgm:spPr/>
    </dgm:pt>
    <dgm:pt modelId="{6AC6F23D-567D-45DC-A537-34A496317A06}" type="pres">
      <dgm:prSet presAssocID="{B351E522-CA24-41A4-9E26-C46CDC8075ED}" presName="background2" presStyleLbl="node2" presStyleIdx="0" presStyleCnt="2"/>
      <dgm:spPr/>
    </dgm:pt>
    <dgm:pt modelId="{D1BF6EA8-88FB-4141-94D2-7932545BB730}" type="pres">
      <dgm:prSet presAssocID="{B351E522-CA24-41A4-9E26-C46CDC8075ED}" presName="text2" presStyleLbl="fgAcc2" presStyleIdx="0" presStyleCnt="2">
        <dgm:presLayoutVars>
          <dgm:chPref val="3"/>
        </dgm:presLayoutVars>
      </dgm:prSet>
      <dgm:spPr/>
    </dgm:pt>
    <dgm:pt modelId="{FF91E0C7-9E36-4901-B97C-41FC0ECF4813}" type="pres">
      <dgm:prSet presAssocID="{B351E522-CA24-41A4-9E26-C46CDC8075ED}" presName="hierChild3" presStyleCnt="0"/>
      <dgm:spPr/>
    </dgm:pt>
    <dgm:pt modelId="{CFB5CDC8-6650-4695-9501-32F9B85D7E81}" type="pres">
      <dgm:prSet presAssocID="{5AC97A06-FD19-4090-8CB1-4E2F2A22CDBE}" presName="Name17" presStyleLbl="parChTrans1D3" presStyleIdx="0" presStyleCnt="4"/>
      <dgm:spPr/>
    </dgm:pt>
    <dgm:pt modelId="{D0189143-4E60-4640-9F09-A89AC3C379EF}" type="pres">
      <dgm:prSet presAssocID="{87F267AD-4018-404E-88E2-AFA45ADD0491}" presName="hierRoot3" presStyleCnt="0"/>
      <dgm:spPr/>
    </dgm:pt>
    <dgm:pt modelId="{481A9794-3C6D-4CBB-9EBF-03F96A4E7D7E}" type="pres">
      <dgm:prSet presAssocID="{87F267AD-4018-404E-88E2-AFA45ADD0491}" presName="composite3" presStyleCnt="0"/>
      <dgm:spPr/>
    </dgm:pt>
    <dgm:pt modelId="{0A493061-0989-4332-8F68-C3E18C50EBF2}" type="pres">
      <dgm:prSet presAssocID="{87F267AD-4018-404E-88E2-AFA45ADD0491}" presName="background3" presStyleLbl="node3" presStyleIdx="0" presStyleCnt="4"/>
      <dgm:spPr/>
    </dgm:pt>
    <dgm:pt modelId="{75FDB628-4069-489E-B32B-AB2608EA391B}" type="pres">
      <dgm:prSet presAssocID="{87F267AD-4018-404E-88E2-AFA45ADD0491}" presName="text3" presStyleLbl="fgAcc3" presStyleIdx="0" presStyleCnt="4">
        <dgm:presLayoutVars>
          <dgm:chPref val="3"/>
        </dgm:presLayoutVars>
      </dgm:prSet>
      <dgm:spPr/>
    </dgm:pt>
    <dgm:pt modelId="{5D2898BA-45A7-45FF-8F70-7A29D1420412}" type="pres">
      <dgm:prSet presAssocID="{87F267AD-4018-404E-88E2-AFA45ADD0491}" presName="hierChild4" presStyleCnt="0"/>
      <dgm:spPr/>
    </dgm:pt>
    <dgm:pt modelId="{06270282-DD5C-4537-A0E3-67D9C88C3372}" type="pres">
      <dgm:prSet presAssocID="{ACB56E6A-E52F-4D74-AD28-65DF51E04E1D}" presName="Name17" presStyleLbl="parChTrans1D3" presStyleIdx="1" presStyleCnt="4"/>
      <dgm:spPr/>
    </dgm:pt>
    <dgm:pt modelId="{C5159A56-6F67-4001-BF22-944719863F5D}" type="pres">
      <dgm:prSet presAssocID="{4457D15F-897F-44FB-8EA9-F2D4AB2EB493}" presName="hierRoot3" presStyleCnt="0"/>
      <dgm:spPr/>
    </dgm:pt>
    <dgm:pt modelId="{DFD6CD06-6DFD-4AB7-9F76-3007F91280AC}" type="pres">
      <dgm:prSet presAssocID="{4457D15F-897F-44FB-8EA9-F2D4AB2EB493}" presName="composite3" presStyleCnt="0"/>
      <dgm:spPr/>
    </dgm:pt>
    <dgm:pt modelId="{FC3AB0A6-9A84-4CC6-8882-5DC82816D387}" type="pres">
      <dgm:prSet presAssocID="{4457D15F-897F-44FB-8EA9-F2D4AB2EB493}" presName="background3" presStyleLbl="node3" presStyleIdx="1" presStyleCnt="4"/>
      <dgm:spPr/>
    </dgm:pt>
    <dgm:pt modelId="{9208DA02-BEE5-4788-9F2D-128A22D7C0BB}" type="pres">
      <dgm:prSet presAssocID="{4457D15F-897F-44FB-8EA9-F2D4AB2EB493}" presName="text3" presStyleLbl="fgAcc3" presStyleIdx="1" presStyleCnt="4">
        <dgm:presLayoutVars>
          <dgm:chPref val="3"/>
        </dgm:presLayoutVars>
      </dgm:prSet>
      <dgm:spPr/>
    </dgm:pt>
    <dgm:pt modelId="{319AB718-D95C-4664-B044-F8D004067D7E}" type="pres">
      <dgm:prSet presAssocID="{4457D15F-897F-44FB-8EA9-F2D4AB2EB493}" presName="hierChild4" presStyleCnt="0"/>
      <dgm:spPr/>
    </dgm:pt>
    <dgm:pt modelId="{AF2586FD-33B3-47C6-9801-382F20BC0F43}" type="pres">
      <dgm:prSet presAssocID="{AB92B53A-3658-49B9-893E-1E1D5F463600}" presName="Name10" presStyleLbl="parChTrans1D2" presStyleIdx="1" presStyleCnt="2"/>
      <dgm:spPr/>
    </dgm:pt>
    <dgm:pt modelId="{7891CF7A-1916-4603-B65D-F6C041134638}" type="pres">
      <dgm:prSet presAssocID="{3D86EF9D-70E7-4B5D-B2AC-DA26714E2AB1}" presName="hierRoot2" presStyleCnt="0"/>
      <dgm:spPr/>
    </dgm:pt>
    <dgm:pt modelId="{645F520E-F3FC-4322-9218-C7EC7E4A8535}" type="pres">
      <dgm:prSet presAssocID="{3D86EF9D-70E7-4B5D-B2AC-DA26714E2AB1}" presName="composite2" presStyleCnt="0"/>
      <dgm:spPr/>
    </dgm:pt>
    <dgm:pt modelId="{4F72309C-AD7E-4839-B9ED-0D6E9720DA66}" type="pres">
      <dgm:prSet presAssocID="{3D86EF9D-70E7-4B5D-B2AC-DA26714E2AB1}" presName="background2" presStyleLbl="node2" presStyleIdx="1" presStyleCnt="2"/>
      <dgm:spPr/>
    </dgm:pt>
    <dgm:pt modelId="{627F46B4-9F41-4D06-BCC0-5E6867416C50}" type="pres">
      <dgm:prSet presAssocID="{3D86EF9D-70E7-4B5D-B2AC-DA26714E2AB1}" presName="text2" presStyleLbl="fgAcc2" presStyleIdx="1" presStyleCnt="2">
        <dgm:presLayoutVars>
          <dgm:chPref val="3"/>
        </dgm:presLayoutVars>
      </dgm:prSet>
      <dgm:spPr/>
    </dgm:pt>
    <dgm:pt modelId="{04EE411C-1500-4F10-954F-E5B1C2513D86}" type="pres">
      <dgm:prSet presAssocID="{3D86EF9D-70E7-4B5D-B2AC-DA26714E2AB1}" presName="hierChild3" presStyleCnt="0"/>
      <dgm:spPr/>
    </dgm:pt>
    <dgm:pt modelId="{405B9BEC-DD05-4D1A-A803-39E74EE860E6}" type="pres">
      <dgm:prSet presAssocID="{800F2AD5-4F83-4EAE-B6F7-4B79A76EB26D}" presName="Name17" presStyleLbl="parChTrans1D3" presStyleIdx="2" presStyleCnt="4"/>
      <dgm:spPr/>
    </dgm:pt>
    <dgm:pt modelId="{E10D2907-FFA9-40C2-8518-F9CEE818E751}" type="pres">
      <dgm:prSet presAssocID="{B75F4080-13F5-4278-8AB2-611AAC383910}" presName="hierRoot3" presStyleCnt="0"/>
      <dgm:spPr/>
    </dgm:pt>
    <dgm:pt modelId="{2DB8082E-FD2E-45BB-A895-59F4E0D1DB52}" type="pres">
      <dgm:prSet presAssocID="{B75F4080-13F5-4278-8AB2-611AAC383910}" presName="composite3" presStyleCnt="0"/>
      <dgm:spPr/>
    </dgm:pt>
    <dgm:pt modelId="{19BBFE77-F3D5-434B-BF7C-6836FFC8E660}" type="pres">
      <dgm:prSet presAssocID="{B75F4080-13F5-4278-8AB2-611AAC383910}" presName="background3" presStyleLbl="node3" presStyleIdx="2" presStyleCnt="4"/>
      <dgm:spPr/>
    </dgm:pt>
    <dgm:pt modelId="{BF07FB6C-EB0B-4466-814C-8204ADF3C863}" type="pres">
      <dgm:prSet presAssocID="{B75F4080-13F5-4278-8AB2-611AAC383910}" presName="text3" presStyleLbl="fgAcc3" presStyleIdx="2" presStyleCnt="4">
        <dgm:presLayoutVars>
          <dgm:chPref val="3"/>
        </dgm:presLayoutVars>
      </dgm:prSet>
      <dgm:spPr/>
    </dgm:pt>
    <dgm:pt modelId="{7DFDF58C-6102-449F-8448-BBACC57976E2}" type="pres">
      <dgm:prSet presAssocID="{B75F4080-13F5-4278-8AB2-611AAC383910}" presName="hierChild4" presStyleCnt="0"/>
      <dgm:spPr/>
    </dgm:pt>
    <dgm:pt modelId="{E6BB1787-DEF7-4D52-86DD-F09F472CEE8B}" type="pres">
      <dgm:prSet presAssocID="{DD8E4F24-7736-42EA-A559-4B35D7EDD507}" presName="Name17" presStyleLbl="parChTrans1D3" presStyleIdx="3" presStyleCnt="4"/>
      <dgm:spPr/>
    </dgm:pt>
    <dgm:pt modelId="{0A648361-E5C7-4094-9B6D-A028CA4A7696}" type="pres">
      <dgm:prSet presAssocID="{4C8C2E77-F1D2-46A8-8A69-D2548171E50C}" presName="hierRoot3" presStyleCnt="0"/>
      <dgm:spPr/>
    </dgm:pt>
    <dgm:pt modelId="{A640798B-2B3B-40F6-BA82-341FAC5CB051}" type="pres">
      <dgm:prSet presAssocID="{4C8C2E77-F1D2-46A8-8A69-D2548171E50C}" presName="composite3" presStyleCnt="0"/>
      <dgm:spPr/>
    </dgm:pt>
    <dgm:pt modelId="{D3BEA40E-8177-4B79-83F0-9E6A2F833ED1}" type="pres">
      <dgm:prSet presAssocID="{4C8C2E77-F1D2-46A8-8A69-D2548171E50C}" presName="background3" presStyleLbl="node3" presStyleIdx="3" presStyleCnt="4"/>
      <dgm:spPr/>
    </dgm:pt>
    <dgm:pt modelId="{184BFE6B-4A5F-454B-B4B4-2135DE7984D2}" type="pres">
      <dgm:prSet presAssocID="{4C8C2E77-F1D2-46A8-8A69-D2548171E50C}" presName="text3" presStyleLbl="fgAcc3" presStyleIdx="3" presStyleCnt="4">
        <dgm:presLayoutVars>
          <dgm:chPref val="3"/>
        </dgm:presLayoutVars>
      </dgm:prSet>
      <dgm:spPr/>
    </dgm:pt>
    <dgm:pt modelId="{6051CD20-9AA1-4EAB-9283-C6E9E3380693}" type="pres">
      <dgm:prSet presAssocID="{4C8C2E77-F1D2-46A8-8A69-D2548171E50C}" presName="hierChild4" presStyleCnt="0"/>
      <dgm:spPr/>
    </dgm:pt>
  </dgm:ptLst>
  <dgm:cxnLst>
    <dgm:cxn modelId="{F2ACC413-0A97-4E0E-855F-58C0D4E9070A}" srcId="{B351E522-CA24-41A4-9E26-C46CDC8075ED}" destId="{4457D15F-897F-44FB-8EA9-F2D4AB2EB493}" srcOrd="1" destOrd="0" parTransId="{ACB56E6A-E52F-4D74-AD28-65DF51E04E1D}" sibTransId="{C6C972DE-9C7B-4F1B-BC40-0DCDB3C8C4BB}"/>
    <dgm:cxn modelId="{ED620014-E397-42FE-B954-89ACCA5BECEB}" type="presOf" srcId="{ACB56E6A-E52F-4D74-AD28-65DF51E04E1D}" destId="{06270282-DD5C-4537-A0E3-67D9C88C3372}" srcOrd="0" destOrd="0" presId="urn:microsoft.com/office/officeart/2005/8/layout/hierarchy1"/>
    <dgm:cxn modelId="{3F294F20-0BAE-4B9B-9453-9E0F196583F2}" type="presOf" srcId="{44E53C02-62E7-4D6A-A993-6D9DD63EC307}" destId="{B1A695DB-4AAF-4F2B-8994-B85945D8BD60}" srcOrd="0" destOrd="0" presId="urn:microsoft.com/office/officeart/2005/8/layout/hierarchy1"/>
    <dgm:cxn modelId="{E25F4F24-CDC2-494C-ACB2-E671A1E8B1BC}" type="presOf" srcId="{B75F4080-13F5-4278-8AB2-611AAC383910}" destId="{BF07FB6C-EB0B-4466-814C-8204ADF3C863}" srcOrd="0" destOrd="0" presId="urn:microsoft.com/office/officeart/2005/8/layout/hierarchy1"/>
    <dgm:cxn modelId="{5591BF2A-DBD1-45CA-993D-4E412F8BFE58}" type="presOf" srcId="{800F2AD5-4F83-4EAE-B6F7-4B79A76EB26D}" destId="{405B9BEC-DD05-4D1A-A803-39E74EE860E6}" srcOrd="0" destOrd="0" presId="urn:microsoft.com/office/officeart/2005/8/layout/hierarchy1"/>
    <dgm:cxn modelId="{83536144-9B24-4462-8BFB-B175ED6528C9}" type="presOf" srcId="{4CB95782-3848-469F-BF2F-407DE04852DD}" destId="{5D0A8538-8ED1-4D33-B3EF-9FC49429C05C}" srcOrd="0" destOrd="0" presId="urn:microsoft.com/office/officeart/2005/8/layout/hierarchy1"/>
    <dgm:cxn modelId="{9B03AC44-3B24-45ED-A423-E5150AB85094}" srcId="{B351E522-CA24-41A4-9E26-C46CDC8075ED}" destId="{87F267AD-4018-404E-88E2-AFA45ADD0491}" srcOrd="0" destOrd="0" parTransId="{5AC97A06-FD19-4090-8CB1-4E2F2A22CDBE}" sibTransId="{6890E58E-74BA-4E8B-994C-C80EAD552C17}"/>
    <dgm:cxn modelId="{4058E646-0881-4942-A070-4E75F3D61026}" srcId="{A0C1058D-0200-4421-8BB6-CA3BEF1AA2EB}" destId="{B351E522-CA24-41A4-9E26-C46CDC8075ED}" srcOrd="0" destOrd="0" parTransId="{4CB95782-3848-469F-BF2F-407DE04852DD}" sibTransId="{C25E107F-4A11-46F2-967E-E6B3288F3390}"/>
    <dgm:cxn modelId="{5ED15071-D3C7-47CB-A634-071D062ECD46}" type="presOf" srcId="{5AC97A06-FD19-4090-8CB1-4E2F2A22CDBE}" destId="{CFB5CDC8-6650-4695-9501-32F9B85D7E81}" srcOrd="0" destOrd="0" presId="urn:microsoft.com/office/officeart/2005/8/layout/hierarchy1"/>
    <dgm:cxn modelId="{2F2C5B54-E31F-4F70-B3F9-C950BC8064D3}" type="presOf" srcId="{87F267AD-4018-404E-88E2-AFA45ADD0491}" destId="{75FDB628-4069-489E-B32B-AB2608EA391B}" srcOrd="0" destOrd="0" presId="urn:microsoft.com/office/officeart/2005/8/layout/hierarchy1"/>
    <dgm:cxn modelId="{8178E289-AF3E-41BC-B8AF-9CB8E66DB747}" srcId="{3D86EF9D-70E7-4B5D-B2AC-DA26714E2AB1}" destId="{B75F4080-13F5-4278-8AB2-611AAC383910}" srcOrd="0" destOrd="0" parTransId="{800F2AD5-4F83-4EAE-B6F7-4B79A76EB26D}" sibTransId="{04A2DEF3-CE6E-4A7B-A7A3-07E32AFC0BFC}"/>
    <dgm:cxn modelId="{3B84288E-59AA-4905-9058-658264A04A45}" type="presOf" srcId="{B351E522-CA24-41A4-9E26-C46CDC8075ED}" destId="{D1BF6EA8-88FB-4141-94D2-7932545BB730}" srcOrd="0" destOrd="0" presId="urn:microsoft.com/office/officeart/2005/8/layout/hierarchy1"/>
    <dgm:cxn modelId="{8FF0E89C-55D1-4113-98B6-CA64959190E0}" type="presOf" srcId="{AB92B53A-3658-49B9-893E-1E1D5F463600}" destId="{AF2586FD-33B3-47C6-9801-382F20BC0F43}" srcOrd="0" destOrd="0" presId="urn:microsoft.com/office/officeart/2005/8/layout/hierarchy1"/>
    <dgm:cxn modelId="{C02795A1-41A2-4E80-804A-EC1D882F439C}" type="presOf" srcId="{DD8E4F24-7736-42EA-A559-4B35D7EDD507}" destId="{E6BB1787-DEF7-4D52-86DD-F09F472CEE8B}" srcOrd="0" destOrd="0" presId="urn:microsoft.com/office/officeart/2005/8/layout/hierarchy1"/>
    <dgm:cxn modelId="{FC8A73C4-4FCC-4AE0-BB28-64A5207BFBCD}" type="presOf" srcId="{3D86EF9D-70E7-4B5D-B2AC-DA26714E2AB1}" destId="{627F46B4-9F41-4D06-BCC0-5E6867416C50}" srcOrd="0" destOrd="0" presId="urn:microsoft.com/office/officeart/2005/8/layout/hierarchy1"/>
    <dgm:cxn modelId="{50F19EC4-E771-4DF8-A654-F51232DEECC4}" type="presOf" srcId="{4457D15F-897F-44FB-8EA9-F2D4AB2EB493}" destId="{9208DA02-BEE5-4788-9F2D-128A22D7C0BB}" srcOrd="0" destOrd="0" presId="urn:microsoft.com/office/officeart/2005/8/layout/hierarchy1"/>
    <dgm:cxn modelId="{34EAC6CE-8A79-4993-BB41-748918AA1BB1}" srcId="{A0C1058D-0200-4421-8BB6-CA3BEF1AA2EB}" destId="{3D86EF9D-70E7-4B5D-B2AC-DA26714E2AB1}" srcOrd="1" destOrd="0" parTransId="{AB92B53A-3658-49B9-893E-1E1D5F463600}" sibTransId="{B3D95508-E30E-4675-8C99-5A9D74C68771}"/>
    <dgm:cxn modelId="{C822B7DE-AD07-41F2-A1FD-69C58D08DA5D}" type="presOf" srcId="{A0C1058D-0200-4421-8BB6-CA3BEF1AA2EB}" destId="{BCA32FA1-3825-47BC-AFF0-046E209C214B}" srcOrd="0" destOrd="0" presId="urn:microsoft.com/office/officeart/2005/8/layout/hierarchy1"/>
    <dgm:cxn modelId="{A0C43BE0-7C45-4D99-A61F-2C089E5B0EDC}" srcId="{3D86EF9D-70E7-4B5D-B2AC-DA26714E2AB1}" destId="{4C8C2E77-F1D2-46A8-8A69-D2548171E50C}" srcOrd="1" destOrd="0" parTransId="{DD8E4F24-7736-42EA-A559-4B35D7EDD507}" sibTransId="{123D0D07-447B-4765-A97B-559C8AB44E20}"/>
    <dgm:cxn modelId="{BF13CFEC-F14E-421F-82A5-7B80902C1569}" type="presOf" srcId="{4C8C2E77-F1D2-46A8-8A69-D2548171E50C}" destId="{184BFE6B-4A5F-454B-B4B4-2135DE7984D2}" srcOrd="0" destOrd="0" presId="urn:microsoft.com/office/officeart/2005/8/layout/hierarchy1"/>
    <dgm:cxn modelId="{059D7BF1-5E97-4BEC-A6B6-81846EC66627}" srcId="{44E53C02-62E7-4D6A-A993-6D9DD63EC307}" destId="{A0C1058D-0200-4421-8BB6-CA3BEF1AA2EB}" srcOrd="0" destOrd="0" parTransId="{FBC4CB9D-D998-4601-A9BD-F795528D3C39}" sibTransId="{889AFAAA-13A4-4973-9B01-3359437F6883}"/>
    <dgm:cxn modelId="{AF73186D-7935-428B-BDDC-478C8337E29F}" type="presParOf" srcId="{B1A695DB-4AAF-4F2B-8994-B85945D8BD60}" destId="{2931F944-63C1-4000-94AB-F56A77F5CBFD}" srcOrd="0" destOrd="0" presId="urn:microsoft.com/office/officeart/2005/8/layout/hierarchy1"/>
    <dgm:cxn modelId="{EEA124C1-0F5F-4052-86A1-7AB364543A7E}" type="presParOf" srcId="{2931F944-63C1-4000-94AB-F56A77F5CBFD}" destId="{9CDBA7CF-DEC3-46D9-B3D8-428CAB29D3F3}" srcOrd="0" destOrd="0" presId="urn:microsoft.com/office/officeart/2005/8/layout/hierarchy1"/>
    <dgm:cxn modelId="{658DA469-D84E-401C-A08D-200EE1E00668}" type="presParOf" srcId="{9CDBA7CF-DEC3-46D9-B3D8-428CAB29D3F3}" destId="{5E3CC5AB-2D4C-4287-9772-7DEB30281C24}" srcOrd="0" destOrd="0" presId="urn:microsoft.com/office/officeart/2005/8/layout/hierarchy1"/>
    <dgm:cxn modelId="{5CC5C139-4BF5-45BC-B420-A64E49E7A19F}" type="presParOf" srcId="{9CDBA7CF-DEC3-46D9-B3D8-428CAB29D3F3}" destId="{BCA32FA1-3825-47BC-AFF0-046E209C214B}" srcOrd="1" destOrd="0" presId="urn:microsoft.com/office/officeart/2005/8/layout/hierarchy1"/>
    <dgm:cxn modelId="{1B4CC97F-7A4C-4840-89C7-A80A5EE21FF0}" type="presParOf" srcId="{2931F944-63C1-4000-94AB-F56A77F5CBFD}" destId="{7B11A040-9074-43AB-8A9A-74C4B1B52318}" srcOrd="1" destOrd="0" presId="urn:microsoft.com/office/officeart/2005/8/layout/hierarchy1"/>
    <dgm:cxn modelId="{A70EB7BA-3889-4672-8D0D-70A8ED337DC4}" type="presParOf" srcId="{7B11A040-9074-43AB-8A9A-74C4B1B52318}" destId="{5D0A8538-8ED1-4D33-B3EF-9FC49429C05C}" srcOrd="0" destOrd="0" presId="urn:microsoft.com/office/officeart/2005/8/layout/hierarchy1"/>
    <dgm:cxn modelId="{C169A172-B18C-49D8-B3E2-41A7263F1E8C}" type="presParOf" srcId="{7B11A040-9074-43AB-8A9A-74C4B1B52318}" destId="{41D03B9A-EE85-44D2-8DEB-C5C350DCEF13}" srcOrd="1" destOrd="0" presId="urn:microsoft.com/office/officeart/2005/8/layout/hierarchy1"/>
    <dgm:cxn modelId="{20F65B6C-14BF-4054-B989-7761708822D4}" type="presParOf" srcId="{41D03B9A-EE85-44D2-8DEB-C5C350DCEF13}" destId="{8A110779-1798-4BB3-893F-31C66F902607}" srcOrd="0" destOrd="0" presId="urn:microsoft.com/office/officeart/2005/8/layout/hierarchy1"/>
    <dgm:cxn modelId="{052933B1-6B0C-4D53-99ED-85171C629EC4}" type="presParOf" srcId="{8A110779-1798-4BB3-893F-31C66F902607}" destId="{6AC6F23D-567D-45DC-A537-34A496317A06}" srcOrd="0" destOrd="0" presId="urn:microsoft.com/office/officeart/2005/8/layout/hierarchy1"/>
    <dgm:cxn modelId="{A43957F5-2812-401D-9799-916CA1C558F3}" type="presParOf" srcId="{8A110779-1798-4BB3-893F-31C66F902607}" destId="{D1BF6EA8-88FB-4141-94D2-7932545BB730}" srcOrd="1" destOrd="0" presId="urn:microsoft.com/office/officeart/2005/8/layout/hierarchy1"/>
    <dgm:cxn modelId="{190316A4-AED4-4E94-A992-CFCA445B170D}" type="presParOf" srcId="{41D03B9A-EE85-44D2-8DEB-C5C350DCEF13}" destId="{FF91E0C7-9E36-4901-B97C-41FC0ECF4813}" srcOrd="1" destOrd="0" presId="urn:microsoft.com/office/officeart/2005/8/layout/hierarchy1"/>
    <dgm:cxn modelId="{CAA412C8-CEA1-4A9C-A587-3E841353CADA}" type="presParOf" srcId="{FF91E0C7-9E36-4901-B97C-41FC0ECF4813}" destId="{CFB5CDC8-6650-4695-9501-32F9B85D7E81}" srcOrd="0" destOrd="0" presId="urn:microsoft.com/office/officeart/2005/8/layout/hierarchy1"/>
    <dgm:cxn modelId="{2F82B0E0-4969-4C51-B93C-5BCF8D6B215E}" type="presParOf" srcId="{FF91E0C7-9E36-4901-B97C-41FC0ECF4813}" destId="{D0189143-4E60-4640-9F09-A89AC3C379EF}" srcOrd="1" destOrd="0" presId="urn:microsoft.com/office/officeart/2005/8/layout/hierarchy1"/>
    <dgm:cxn modelId="{907B5E28-0D44-45DC-AF38-A0D2C7066947}" type="presParOf" srcId="{D0189143-4E60-4640-9F09-A89AC3C379EF}" destId="{481A9794-3C6D-4CBB-9EBF-03F96A4E7D7E}" srcOrd="0" destOrd="0" presId="urn:microsoft.com/office/officeart/2005/8/layout/hierarchy1"/>
    <dgm:cxn modelId="{3A5CCDC3-5AE7-43CD-A1F9-E1CDFBCA560E}" type="presParOf" srcId="{481A9794-3C6D-4CBB-9EBF-03F96A4E7D7E}" destId="{0A493061-0989-4332-8F68-C3E18C50EBF2}" srcOrd="0" destOrd="0" presId="urn:microsoft.com/office/officeart/2005/8/layout/hierarchy1"/>
    <dgm:cxn modelId="{0DED1C1F-30E3-49C5-93F1-0BAA07E9057D}" type="presParOf" srcId="{481A9794-3C6D-4CBB-9EBF-03F96A4E7D7E}" destId="{75FDB628-4069-489E-B32B-AB2608EA391B}" srcOrd="1" destOrd="0" presId="urn:microsoft.com/office/officeart/2005/8/layout/hierarchy1"/>
    <dgm:cxn modelId="{5603841C-40A4-46DA-8AB1-D75DA3E402F0}" type="presParOf" srcId="{D0189143-4E60-4640-9F09-A89AC3C379EF}" destId="{5D2898BA-45A7-45FF-8F70-7A29D1420412}" srcOrd="1" destOrd="0" presId="urn:microsoft.com/office/officeart/2005/8/layout/hierarchy1"/>
    <dgm:cxn modelId="{59065DA6-F3DA-4D0E-8A14-CB8F61B6D234}" type="presParOf" srcId="{FF91E0C7-9E36-4901-B97C-41FC0ECF4813}" destId="{06270282-DD5C-4537-A0E3-67D9C88C3372}" srcOrd="2" destOrd="0" presId="urn:microsoft.com/office/officeart/2005/8/layout/hierarchy1"/>
    <dgm:cxn modelId="{82568616-48E9-454B-9BC2-4D29B653AF0C}" type="presParOf" srcId="{FF91E0C7-9E36-4901-B97C-41FC0ECF4813}" destId="{C5159A56-6F67-4001-BF22-944719863F5D}" srcOrd="3" destOrd="0" presId="urn:microsoft.com/office/officeart/2005/8/layout/hierarchy1"/>
    <dgm:cxn modelId="{13616AAE-299A-4C06-9DA7-8465340563FA}" type="presParOf" srcId="{C5159A56-6F67-4001-BF22-944719863F5D}" destId="{DFD6CD06-6DFD-4AB7-9F76-3007F91280AC}" srcOrd="0" destOrd="0" presId="urn:microsoft.com/office/officeart/2005/8/layout/hierarchy1"/>
    <dgm:cxn modelId="{4FC280F2-64D9-4810-893A-56FBBD4D2362}" type="presParOf" srcId="{DFD6CD06-6DFD-4AB7-9F76-3007F91280AC}" destId="{FC3AB0A6-9A84-4CC6-8882-5DC82816D387}" srcOrd="0" destOrd="0" presId="urn:microsoft.com/office/officeart/2005/8/layout/hierarchy1"/>
    <dgm:cxn modelId="{9727AFFE-3052-4973-BB3E-094C5B2EC05B}" type="presParOf" srcId="{DFD6CD06-6DFD-4AB7-9F76-3007F91280AC}" destId="{9208DA02-BEE5-4788-9F2D-128A22D7C0BB}" srcOrd="1" destOrd="0" presId="urn:microsoft.com/office/officeart/2005/8/layout/hierarchy1"/>
    <dgm:cxn modelId="{4E722B84-3E61-485A-B55E-6D7A28A2C87B}" type="presParOf" srcId="{C5159A56-6F67-4001-BF22-944719863F5D}" destId="{319AB718-D95C-4664-B044-F8D004067D7E}" srcOrd="1" destOrd="0" presId="urn:microsoft.com/office/officeart/2005/8/layout/hierarchy1"/>
    <dgm:cxn modelId="{5446FB5D-4B4D-4D3F-BD36-4B6492C2F896}" type="presParOf" srcId="{7B11A040-9074-43AB-8A9A-74C4B1B52318}" destId="{AF2586FD-33B3-47C6-9801-382F20BC0F43}" srcOrd="2" destOrd="0" presId="urn:microsoft.com/office/officeart/2005/8/layout/hierarchy1"/>
    <dgm:cxn modelId="{7E9755FA-886C-4B36-B80A-AC4F81E19EAC}" type="presParOf" srcId="{7B11A040-9074-43AB-8A9A-74C4B1B52318}" destId="{7891CF7A-1916-4603-B65D-F6C041134638}" srcOrd="3" destOrd="0" presId="urn:microsoft.com/office/officeart/2005/8/layout/hierarchy1"/>
    <dgm:cxn modelId="{0B3C76EE-22CF-4B90-9A38-1DDB6EE7ECFB}" type="presParOf" srcId="{7891CF7A-1916-4603-B65D-F6C041134638}" destId="{645F520E-F3FC-4322-9218-C7EC7E4A8535}" srcOrd="0" destOrd="0" presId="urn:microsoft.com/office/officeart/2005/8/layout/hierarchy1"/>
    <dgm:cxn modelId="{286E570C-44B2-4220-842E-80685191ACDE}" type="presParOf" srcId="{645F520E-F3FC-4322-9218-C7EC7E4A8535}" destId="{4F72309C-AD7E-4839-B9ED-0D6E9720DA66}" srcOrd="0" destOrd="0" presId="urn:microsoft.com/office/officeart/2005/8/layout/hierarchy1"/>
    <dgm:cxn modelId="{64BC50FB-9FD2-4AC7-9974-08FD83E25A92}" type="presParOf" srcId="{645F520E-F3FC-4322-9218-C7EC7E4A8535}" destId="{627F46B4-9F41-4D06-BCC0-5E6867416C50}" srcOrd="1" destOrd="0" presId="urn:microsoft.com/office/officeart/2005/8/layout/hierarchy1"/>
    <dgm:cxn modelId="{81FB30E2-4FE6-4B2F-8052-4B3D9571549C}" type="presParOf" srcId="{7891CF7A-1916-4603-B65D-F6C041134638}" destId="{04EE411C-1500-4F10-954F-E5B1C2513D86}" srcOrd="1" destOrd="0" presId="urn:microsoft.com/office/officeart/2005/8/layout/hierarchy1"/>
    <dgm:cxn modelId="{3B510A3C-381B-4C70-8909-755BB61467ED}" type="presParOf" srcId="{04EE411C-1500-4F10-954F-E5B1C2513D86}" destId="{405B9BEC-DD05-4D1A-A803-39E74EE860E6}" srcOrd="0" destOrd="0" presId="urn:microsoft.com/office/officeart/2005/8/layout/hierarchy1"/>
    <dgm:cxn modelId="{5E412C6B-9126-413F-800B-ED6A134B734F}" type="presParOf" srcId="{04EE411C-1500-4F10-954F-E5B1C2513D86}" destId="{E10D2907-FFA9-40C2-8518-F9CEE818E751}" srcOrd="1" destOrd="0" presId="urn:microsoft.com/office/officeart/2005/8/layout/hierarchy1"/>
    <dgm:cxn modelId="{5BAA8A2C-62B1-4D45-8699-AC9ACA8E3BD6}" type="presParOf" srcId="{E10D2907-FFA9-40C2-8518-F9CEE818E751}" destId="{2DB8082E-FD2E-45BB-A895-59F4E0D1DB52}" srcOrd="0" destOrd="0" presId="urn:microsoft.com/office/officeart/2005/8/layout/hierarchy1"/>
    <dgm:cxn modelId="{FE1B3796-7435-4986-BD53-C8B88290A40C}" type="presParOf" srcId="{2DB8082E-FD2E-45BB-A895-59F4E0D1DB52}" destId="{19BBFE77-F3D5-434B-BF7C-6836FFC8E660}" srcOrd="0" destOrd="0" presId="urn:microsoft.com/office/officeart/2005/8/layout/hierarchy1"/>
    <dgm:cxn modelId="{1E83D53C-B347-4FA8-9449-4F15AECD6B8D}" type="presParOf" srcId="{2DB8082E-FD2E-45BB-A895-59F4E0D1DB52}" destId="{BF07FB6C-EB0B-4466-814C-8204ADF3C863}" srcOrd="1" destOrd="0" presId="urn:microsoft.com/office/officeart/2005/8/layout/hierarchy1"/>
    <dgm:cxn modelId="{107EDA22-875A-4618-AAF0-A7D4F72F2865}" type="presParOf" srcId="{E10D2907-FFA9-40C2-8518-F9CEE818E751}" destId="{7DFDF58C-6102-449F-8448-BBACC57976E2}" srcOrd="1" destOrd="0" presId="urn:microsoft.com/office/officeart/2005/8/layout/hierarchy1"/>
    <dgm:cxn modelId="{B5635F06-418A-4FCA-8889-7444F9512E92}" type="presParOf" srcId="{04EE411C-1500-4F10-954F-E5B1C2513D86}" destId="{E6BB1787-DEF7-4D52-86DD-F09F472CEE8B}" srcOrd="2" destOrd="0" presId="urn:microsoft.com/office/officeart/2005/8/layout/hierarchy1"/>
    <dgm:cxn modelId="{9902B61C-E587-403D-B2B6-225C98DE9A74}" type="presParOf" srcId="{04EE411C-1500-4F10-954F-E5B1C2513D86}" destId="{0A648361-E5C7-4094-9B6D-A028CA4A7696}" srcOrd="3" destOrd="0" presId="urn:microsoft.com/office/officeart/2005/8/layout/hierarchy1"/>
    <dgm:cxn modelId="{63AB9C9B-C287-48B5-931B-C5E3956D323F}" type="presParOf" srcId="{0A648361-E5C7-4094-9B6D-A028CA4A7696}" destId="{A640798B-2B3B-40F6-BA82-341FAC5CB051}" srcOrd="0" destOrd="0" presId="urn:microsoft.com/office/officeart/2005/8/layout/hierarchy1"/>
    <dgm:cxn modelId="{6858E6CB-B0B8-4BDB-B9A6-2861AB93CB76}" type="presParOf" srcId="{A640798B-2B3B-40F6-BA82-341FAC5CB051}" destId="{D3BEA40E-8177-4B79-83F0-9E6A2F833ED1}" srcOrd="0" destOrd="0" presId="urn:microsoft.com/office/officeart/2005/8/layout/hierarchy1"/>
    <dgm:cxn modelId="{5D3CD26F-5140-4119-81E8-F3D043AC29F6}" type="presParOf" srcId="{A640798B-2B3B-40F6-BA82-341FAC5CB051}" destId="{184BFE6B-4A5F-454B-B4B4-2135DE7984D2}" srcOrd="1" destOrd="0" presId="urn:microsoft.com/office/officeart/2005/8/layout/hierarchy1"/>
    <dgm:cxn modelId="{935C32C1-5349-44CD-A75C-C3CCCB23BCAA}" type="presParOf" srcId="{0A648361-E5C7-4094-9B6D-A028CA4A7696}" destId="{6051CD20-9AA1-4EAB-9283-C6E9E338069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259FDF4-0A9F-47CB-BDD9-02460B5D8FEF}" type="doc">
      <dgm:prSet loTypeId="urn:microsoft.com/office/officeart/2005/8/layout/radial2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CO"/>
        </a:p>
      </dgm:t>
    </dgm:pt>
    <dgm:pt modelId="{40E90B7A-72FC-417F-9188-BF333A5FA1FF}">
      <dgm:prSet phldrT="[Texto]" custT="1"/>
      <dgm:spPr/>
      <dgm:t>
        <a:bodyPr/>
        <a:lstStyle/>
        <a:p>
          <a:r>
            <a:rPr lang="es-CO" sz="1050" b="1" u="none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Gobernanza de la organización</a:t>
          </a:r>
        </a:p>
      </dgm:t>
    </dgm:pt>
    <dgm:pt modelId="{13F324E3-9C57-4E9C-BC4A-DBDB252AA53B}" type="parTrans" cxnId="{EAE52187-DD30-4BE6-906C-B9AB26CA0EEF}">
      <dgm:prSet/>
      <dgm:spPr/>
      <dgm:t>
        <a:bodyPr/>
        <a:lstStyle/>
        <a:p>
          <a:endParaRPr lang="es-CO" sz="105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F256726-0AE0-4267-B233-DCD9A9B28B4D}" type="sibTrans" cxnId="{EAE52187-DD30-4BE6-906C-B9AB26CA0EEF}">
      <dgm:prSet/>
      <dgm:spPr/>
      <dgm:t>
        <a:bodyPr/>
        <a:lstStyle/>
        <a:p>
          <a:endParaRPr lang="es-CO" sz="105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5485C02-89BA-4E1F-A2A8-A8A6848CC4CA}">
      <dgm:prSet phldrT="[Texto]" custT="1"/>
      <dgm:spPr/>
      <dgm:t>
        <a:bodyPr/>
        <a:lstStyle/>
        <a:p>
          <a:r>
            <a:rPr lang="es-ES_tradnl" sz="1050" b="1" u="none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Asuntos de consumidores</a:t>
          </a:r>
          <a:endParaRPr lang="es-CO" sz="1050" b="1" u="none" dirty="0">
            <a:solidFill>
              <a:schemeClr val="tx1"/>
            </a:solidFill>
            <a:latin typeface="Arial" panose="020B060402020202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gm:t>
    </dgm:pt>
    <dgm:pt modelId="{BB77149C-CA4E-41E6-ADA1-6FADAEFFA648}" type="parTrans" cxnId="{7B48E170-724F-4485-B1A6-5D0B8387BCED}">
      <dgm:prSet/>
      <dgm:spPr/>
      <dgm:t>
        <a:bodyPr/>
        <a:lstStyle/>
        <a:p>
          <a:endParaRPr lang="es-CO" sz="105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6BCBB31-6BFD-4747-AAA5-6C4964ACEAFD}" type="sibTrans" cxnId="{7B48E170-724F-4485-B1A6-5D0B8387BCED}">
      <dgm:prSet/>
      <dgm:spPr/>
      <dgm:t>
        <a:bodyPr/>
        <a:lstStyle/>
        <a:p>
          <a:endParaRPr lang="es-CO" sz="105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65AD0F-33C1-4FA5-A315-7121B620FE46}">
      <dgm:prSet phldrT="[Texto]" custT="1"/>
      <dgm:spPr/>
      <dgm:t>
        <a:bodyPr/>
        <a:lstStyle/>
        <a:p>
          <a:r>
            <a:rPr lang="es-ES_tradnl" sz="1050" b="1" u="none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Participación activa y desarrollo de la comunidad</a:t>
          </a:r>
          <a:endParaRPr lang="es-CO" sz="1050" b="1" u="none" dirty="0">
            <a:solidFill>
              <a:schemeClr val="tx1"/>
            </a:solidFill>
            <a:latin typeface="Arial" panose="020B060402020202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gm:t>
    </dgm:pt>
    <dgm:pt modelId="{EAC2D888-33EF-47D5-B45B-745717CFBCE0}" type="parTrans" cxnId="{B1300C3D-2C9B-4AB3-8913-F1F526165AED}">
      <dgm:prSet/>
      <dgm:spPr/>
      <dgm:t>
        <a:bodyPr/>
        <a:lstStyle/>
        <a:p>
          <a:endParaRPr lang="es-CO" sz="105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4908E73-0586-465D-8BF8-9AB083C5E994}" type="sibTrans" cxnId="{B1300C3D-2C9B-4AB3-8913-F1F526165AED}">
      <dgm:prSet/>
      <dgm:spPr/>
      <dgm:t>
        <a:bodyPr/>
        <a:lstStyle/>
        <a:p>
          <a:endParaRPr lang="es-CO" sz="105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DC6865-B1D0-406A-A570-0F8795288F7A}">
      <dgm:prSet phldrT="[Texto]" custT="1"/>
      <dgm:spPr/>
      <dgm:t>
        <a:bodyPr/>
        <a:lstStyle/>
        <a:p>
          <a:r>
            <a:rPr lang="es-CO" sz="1050" b="1" u="none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Derechos humanos</a:t>
          </a:r>
        </a:p>
      </dgm:t>
    </dgm:pt>
    <dgm:pt modelId="{BDFDE436-4C2D-4C00-A8B3-E994AE3C524C}" type="parTrans" cxnId="{F02F1831-9150-4F19-BB11-7426B3ABE948}">
      <dgm:prSet/>
      <dgm:spPr/>
      <dgm:t>
        <a:bodyPr/>
        <a:lstStyle/>
        <a:p>
          <a:endParaRPr lang="es-CO" sz="105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F0899F4-99B0-41FF-8347-6B99D6D2D6C6}" type="sibTrans" cxnId="{F02F1831-9150-4F19-BB11-7426B3ABE948}">
      <dgm:prSet/>
      <dgm:spPr/>
      <dgm:t>
        <a:bodyPr/>
        <a:lstStyle/>
        <a:p>
          <a:endParaRPr lang="es-CO" sz="105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7F7AB8D-553D-4566-B06B-47CFA2273561}">
      <dgm:prSet phldrT="[Texto]" custT="1"/>
      <dgm:spPr/>
      <dgm:t>
        <a:bodyPr/>
        <a:lstStyle/>
        <a:p>
          <a:endParaRPr lang="es-CO" sz="1050" b="1" u="none" dirty="0">
            <a:solidFill>
              <a:schemeClr val="tx1"/>
            </a:solidFill>
            <a:latin typeface="Arial" panose="020B0604020202020204" pitchFamily="34" charset="0"/>
            <a:ea typeface="Verdana" panose="020B0604030504040204" pitchFamily="34" charset="0"/>
            <a:cs typeface="Arial" panose="020B0604020202020204" pitchFamily="34" charset="0"/>
          </a:endParaRPr>
        </a:p>
        <a:p>
          <a:r>
            <a:rPr lang="es-ES_tradnl" sz="1050" b="1" u="none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Prácticas laborales</a:t>
          </a:r>
          <a:endParaRPr lang="es-CO" sz="1050" b="1" u="none" dirty="0">
            <a:solidFill>
              <a:schemeClr val="tx1"/>
            </a:solidFill>
            <a:latin typeface="Arial" panose="020B060402020202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gm:t>
    </dgm:pt>
    <dgm:pt modelId="{2AAF8CF4-183E-4479-B29B-A43785857208}" type="parTrans" cxnId="{21FD33C0-4898-44C7-80D8-5AA8BA3CC747}">
      <dgm:prSet/>
      <dgm:spPr/>
      <dgm:t>
        <a:bodyPr/>
        <a:lstStyle/>
        <a:p>
          <a:endParaRPr lang="es-CO" sz="105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F71071A-F33F-4E93-A624-163AAB19E88E}" type="sibTrans" cxnId="{21FD33C0-4898-44C7-80D8-5AA8BA3CC747}">
      <dgm:prSet/>
      <dgm:spPr/>
      <dgm:t>
        <a:bodyPr/>
        <a:lstStyle/>
        <a:p>
          <a:endParaRPr lang="es-CO" sz="105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BD2C8EB-99B8-405D-BA01-FE852F580188}">
      <dgm:prSet phldrT="[Texto]" custT="1"/>
      <dgm:spPr/>
      <dgm:t>
        <a:bodyPr/>
        <a:lstStyle/>
        <a:p>
          <a:r>
            <a:rPr lang="es-ES_tradnl" sz="1050" b="1" u="none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Medio ambiente</a:t>
          </a:r>
          <a:endParaRPr lang="es-CO" sz="1050" b="1" u="none" dirty="0">
            <a:solidFill>
              <a:schemeClr val="tx1"/>
            </a:solidFill>
            <a:latin typeface="Arial" panose="020B060402020202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gm:t>
    </dgm:pt>
    <dgm:pt modelId="{643409DF-20AC-4C8E-8B56-F56F0D87E16B}" type="parTrans" cxnId="{193EF24B-CB5D-4824-B17B-9A7536B697BA}">
      <dgm:prSet/>
      <dgm:spPr/>
      <dgm:t>
        <a:bodyPr/>
        <a:lstStyle/>
        <a:p>
          <a:endParaRPr lang="es-CO" sz="105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3CB0657-0D86-4657-9E22-659AB5E7F870}" type="sibTrans" cxnId="{193EF24B-CB5D-4824-B17B-9A7536B697BA}">
      <dgm:prSet/>
      <dgm:spPr/>
      <dgm:t>
        <a:bodyPr/>
        <a:lstStyle/>
        <a:p>
          <a:endParaRPr lang="es-CO" sz="105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B0540EF-04E0-4FD4-8377-93AE8321D19F}">
      <dgm:prSet phldrT="[Texto]" custT="1"/>
      <dgm:spPr/>
      <dgm:t>
        <a:bodyPr/>
        <a:lstStyle/>
        <a:p>
          <a:r>
            <a:rPr lang="es-ES_tradnl" sz="1050" b="1" u="none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Prácticas justas de operación</a:t>
          </a:r>
          <a:endParaRPr lang="es-CO" sz="1050" b="1" u="none" dirty="0">
            <a:solidFill>
              <a:schemeClr val="tx1"/>
            </a:solidFill>
            <a:latin typeface="Arial" panose="020B060402020202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gm:t>
    </dgm:pt>
    <dgm:pt modelId="{F0D2C337-A25A-416F-B217-CE114E1E2028}" type="parTrans" cxnId="{B3428280-086A-4DE4-9164-5A11EA19F2B3}">
      <dgm:prSet/>
      <dgm:spPr/>
      <dgm:t>
        <a:bodyPr/>
        <a:lstStyle/>
        <a:p>
          <a:endParaRPr lang="es-CO" sz="105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1CC72C-4664-4A4A-AE4B-0131EB8052AD}" type="sibTrans" cxnId="{B3428280-086A-4DE4-9164-5A11EA19F2B3}">
      <dgm:prSet/>
      <dgm:spPr/>
      <dgm:t>
        <a:bodyPr/>
        <a:lstStyle/>
        <a:p>
          <a:endParaRPr lang="es-CO" sz="105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DB3136-4D0F-4AFA-84C7-5A4D2F8F8D1D}" type="pres">
      <dgm:prSet presAssocID="{5259FDF4-0A9F-47CB-BDD9-02460B5D8FEF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ADC7DD23-239C-47F6-A841-619D51136BE7}" type="pres">
      <dgm:prSet presAssocID="{5259FDF4-0A9F-47CB-BDD9-02460B5D8FEF}" presName="cycle" presStyleCnt="0"/>
      <dgm:spPr/>
    </dgm:pt>
    <dgm:pt modelId="{9EF1840A-7670-426F-ACC6-6371FF6510DF}" type="pres">
      <dgm:prSet presAssocID="{5259FDF4-0A9F-47CB-BDD9-02460B5D8FEF}" presName="centerShape" presStyleCnt="0"/>
      <dgm:spPr/>
    </dgm:pt>
    <dgm:pt modelId="{DCB642D3-B236-4FC6-A6CB-47F8B421216E}" type="pres">
      <dgm:prSet presAssocID="{5259FDF4-0A9F-47CB-BDD9-02460B5D8FEF}" presName="connSite" presStyleLbl="node1" presStyleIdx="0" presStyleCnt="8"/>
      <dgm:spPr/>
    </dgm:pt>
    <dgm:pt modelId="{C68ED84D-8342-4528-A207-FC51C7466C3B}" type="pres">
      <dgm:prSet presAssocID="{5259FDF4-0A9F-47CB-BDD9-02460B5D8FEF}" presName="visible" presStyleLbl="node1" presStyleIdx="0" presStyleCnt="8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2D0DBFED-0BA2-48EE-B0DF-01F34C12406C}" type="pres">
      <dgm:prSet presAssocID="{13F324E3-9C57-4E9C-BC4A-DBDB252AA53B}" presName="Name25" presStyleLbl="parChTrans1D1" presStyleIdx="0" presStyleCnt="7"/>
      <dgm:spPr/>
    </dgm:pt>
    <dgm:pt modelId="{D7E8A10F-E793-4C46-BB38-24F1BA4B14D9}" type="pres">
      <dgm:prSet presAssocID="{40E90B7A-72FC-417F-9188-BF333A5FA1FF}" presName="node" presStyleCnt="0"/>
      <dgm:spPr/>
    </dgm:pt>
    <dgm:pt modelId="{37381D3A-3DB0-4936-95DD-DFFCBDE4FF13}" type="pres">
      <dgm:prSet presAssocID="{40E90B7A-72FC-417F-9188-BF333A5FA1FF}" presName="parentNode" presStyleLbl="node1" presStyleIdx="1" presStyleCnt="8" custScaleX="152353" custScaleY="140798" custLinFactNeighborX="3538" custLinFactNeighborY="-156">
        <dgm:presLayoutVars>
          <dgm:chMax val="1"/>
          <dgm:bulletEnabled val="1"/>
        </dgm:presLayoutVars>
      </dgm:prSet>
      <dgm:spPr/>
    </dgm:pt>
    <dgm:pt modelId="{E258B185-8E72-4F6E-A210-7AAD6FF38119}" type="pres">
      <dgm:prSet presAssocID="{40E90B7A-72FC-417F-9188-BF333A5FA1FF}" presName="childNode" presStyleLbl="revTx" presStyleIdx="0" presStyleCnt="0">
        <dgm:presLayoutVars>
          <dgm:bulletEnabled val="1"/>
        </dgm:presLayoutVars>
      </dgm:prSet>
      <dgm:spPr/>
    </dgm:pt>
    <dgm:pt modelId="{2207BAA1-0F6E-4FE7-818E-8D8CF447B51C}" type="pres">
      <dgm:prSet presAssocID="{BDFDE436-4C2D-4C00-A8B3-E994AE3C524C}" presName="Name25" presStyleLbl="parChTrans1D1" presStyleIdx="1" presStyleCnt="7"/>
      <dgm:spPr/>
    </dgm:pt>
    <dgm:pt modelId="{CAAED7C3-97EC-4B01-AE34-5914BBE89C50}" type="pres">
      <dgm:prSet presAssocID="{7EDC6865-B1D0-406A-A570-0F8795288F7A}" presName="node" presStyleCnt="0"/>
      <dgm:spPr/>
    </dgm:pt>
    <dgm:pt modelId="{9F4CCEA6-95F2-4A88-AB8E-ECBFC502147F}" type="pres">
      <dgm:prSet presAssocID="{7EDC6865-B1D0-406A-A570-0F8795288F7A}" presName="parentNode" presStyleLbl="node1" presStyleIdx="2" presStyleCnt="8" custScaleX="148908" custScaleY="153716">
        <dgm:presLayoutVars>
          <dgm:chMax val="1"/>
          <dgm:bulletEnabled val="1"/>
        </dgm:presLayoutVars>
      </dgm:prSet>
      <dgm:spPr/>
    </dgm:pt>
    <dgm:pt modelId="{B545BDC3-7B67-40AD-92E3-09319A2FE7C7}" type="pres">
      <dgm:prSet presAssocID="{7EDC6865-B1D0-406A-A570-0F8795288F7A}" presName="childNode" presStyleLbl="revTx" presStyleIdx="0" presStyleCnt="0">
        <dgm:presLayoutVars>
          <dgm:bulletEnabled val="1"/>
        </dgm:presLayoutVars>
      </dgm:prSet>
      <dgm:spPr/>
    </dgm:pt>
    <dgm:pt modelId="{FBDEFFE4-0F8A-4092-BAF4-0F279CD2906F}" type="pres">
      <dgm:prSet presAssocID="{2AAF8CF4-183E-4479-B29B-A43785857208}" presName="Name25" presStyleLbl="parChTrans1D1" presStyleIdx="2" presStyleCnt="7"/>
      <dgm:spPr/>
    </dgm:pt>
    <dgm:pt modelId="{E864435E-A0AA-4512-B938-D069BB2831A6}" type="pres">
      <dgm:prSet presAssocID="{57F7AB8D-553D-4566-B06B-47CFA2273561}" presName="node" presStyleCnt="0"/>
      <dgm:spPr/>
    </dgm:pt>
    <dgm:pt modelId="{C783DBD9-6076-4F21-8A54-F8E3CB300556}" type="pres">
      <dgm:prSet presAssocID="{57F7AB8D-553D-4566-B06B-47CFA2273561}" presName="parentNode" presStyleLbl="node1" presStyleIdx="3" presStyleCnt="8" custScaleX="149572" custScaleY="147064">
        <dgm:presLayoutVars>
          <dgm:chMax val="1"/>
          <dgm:bulletEnabled val="1"/>
        </dgm:presLayoutVars>
      </dgm:prSet>
      <dgm:spPr/>
    </dgm:pt>
    <dgm:pt modelId="{528D5806-5DC4-4579-927F-2CC2736E9D59}" type="pres">
      <dgm:prSet presAssocID="{57F7AB8D-553D-4566-B06B-47CFA2273561}" presName="childNode" presStyleLbl="revTx" presStyleIdx="0" presStyleCnt="0">
        <dgm:presLayoutVars>
          <dgm:bulletEnabled val="1"/>
        </dgm:presLayoutVars>
      </dgm:prSet>
      <dgm:spPr/>
    </dgm:pt>
    <dgm:pt modelId="{D6335FA7-1FB7-44A0-A07C-D5D2B06D24F7}" type="pres">
      <dgm:prSet presAssocID="{643409DF-20AC-4C8E-8B56-F56F0D87E16B}" presName="Name25" presStyleLbl="parChTrans1D1" presStyleIdx="3" presStyleCnt="7"/>
      <dgm:spPr/>
    </dgm:pt>
    <dgm:pt modelId="{6727E5B7-897F-4A92-A24C-C312BFAA9FF2}" type="pres">
      <dgm:prSet presAssocID="{DBD2C8EB-99B8-405D-BA01-FE852F580188}" presName="node" presStyleCnt="0"/>
      <dgm:spPr/>
    </dgm:pt>
    <dgm:pt modelId="{A9572860-02C0-458C-A2D0-EC370FB39770}" type="pres">
      <dgm:prSet presAssocID="{DBD2C8EB-99B8-405D-BA01-FE852F580188}" presName="parentNode" presStyleLbl="node1" presStyleIdx="4" presStyleCnt="8" custScaleX="152007" custScaleY="139245">
        <dgm:presLayoutVars>
          <dgm:chMax val="1"/>
          <dgm:bulletEnabled val="1"/>
        </dgm:presLayoutVars>
      </dgm:prSet>
      <dgm:spPr/>
    </dgm:pt>
    <dgm:pt modelId="{935A4F50-B8EC-45EE-8440-F0C00416E6B7}" type="pres">
      <dgm:prSet presAssocID="{DBD2C8EB-99B8-405D-BA01-FE852F580188}" presName="childNode" presStyleLbl="revTx" presStyleIdx="0" presStyleCnt="0">
        <dgm:presLayoutVars>
          <dgm:bulletEnabled val="1"/>
        </dgm:presLayoutVars>
      </dgm:prSet>
      <dgm:spPr/>
    </dgm:pt>
    <dgm:pt modelId="{8BA26CE3-ACBA-4E83-8C24-54B0782A1D21}" type="pres">
      <dgm:prSet presAssocID="{F0D2C337-A25A-416F-B217-CE114E1E2028}" presName="Name25" presStyleLbl="parChTrans1D1" presStyleIdx="4" presStyleCnt="7"/>
      <dgm:spPr/>
    </dgm:pt>
    <dgm:pt modelId="{E1048F55-CFCC-4EB2-A83B-85DC00D16266}" type="pres">
      <dgm:prSet presAssocID="{AB0540EF-04E0-4FD4-8377-93AE8321D19F}" presName="node" presStyleCnt="0"/>
      <dgm:spPr/>
    </dgm:pt>
    <dgm:pt modelId="{45C88CA7-D489-49BE-8082-7F686EE439FB}" type="pres">
      <dgm:prSet presAssocID="{AB0540EF-04E0-4FD4-8377-93AE8321D19F}" presName="parentNode" presStyleLbl="node1" presStyleIdx="5" presStyleCnt="8" custScaleX="166602" custScaleY="152655">
        <dgm:presLayoutVars>
          <dgm:chMax val="1"/>
          <dgm:bulletEnabled val="1"/>
        </dgm:presLayoutVars>
      </dgm:prSet>
      <dgm:spPr/>
    </dgm:pt>
    <dgm:pt modelId="{5D5AD256-24BB-4DA4-B75B-94B2F60F8ED0}" type="pres">
      <dgm:prSet presAssocID="{AB0540EF-04E0-4FD4-8377-93AE8321D19F}" presName="childNode" presStyleLbl="revTx" presStyleIdx="0" presStyleCnt="0">
        <dgm:presLayoutVars>
          <dgm:bulletEnabled val="1"/>
        </dgm:presLayoutVars>
      </dgm:prSet>
      <dgm:spPr/>
    </dgm:pt>
    <dgm:pt modelId="{9017F4A2-657F-47DE-BA7F-3851572F69F5}" type="pres">
      <dgm:prSet presAssocID="{BB77149C-CA4E-41E6-ADA1-6FADAEFFA648}" presName="Name25" presStyleLbl="parChTrans1D1" presStyleIdx="5" presStyleCnt="7"/>
      <dgm:spPr/>
    </dgm:pt>
    <dgm:pt modelId="{FF520328-EC99-4A2C-A9BD-F56159ED0AE7}" type="pres">
      <dgm:prSet presAssocID="{65485C02-89BA-4E1F-A2A8-A8A6848CC4CA}" presName="node" presStyleCnt="0"/>
      <dgm:spPr/>
    </dgm:pt>
    <dgm:pt modelId="{89A23767-CCE1-480B-AA92-BD6B01CD0609}" type="pres">
      <dgm:prSet presAssocID="{65485C02-89BA-4E1F-A2A8-A8A6848CC4CA}" presName="parentNode" presStyleLbl="node1" presStyleIdx="6" presStyleCnt="8" custScaleX="158861" custScaleY="138926">
        <dgm:presLayoutVars>
          <dgm:chMax val="1"/>
          <dgm:bulletEnabled val="1"/>
        </dgm:presLayoutVars>
      </dgm:prSet>
      <dgm:spPr/>
    </dgm:pt>
    <dgm:pt modelId="{2371AD1A-9EFF-4D1D-A9DE-4AA2449D7F6E}" type="pres">
      <dgm:prSet presAssocID="{65485C02-89BA-4E1F-A2A8-A8A6848CC4CA}" presName="childNode" presStyleLbl="revTx" presStyleIdx="0" presStyleCnt="0">
        <dgm:presLayoutVars>
          <dgm:bulletEnabled val="1"/>
        </dgm:presLayoutVars>
      </dgm:prSet>
      <dgm:spPr/>
    </dgm:pt>
    <dgm:pt modelId="{0C1B58E1-69DF-4160-A6CD-F9002ABE4A06}" type="pres">
      <dgm:prSet presAssocID="{EAC2D888-33EF-47D5-B45B-745717CFBCE0}" presName="Name25" presStyleLbl="parChTrans1D1" presStyleIdx="6" presStyleCnt="7"/>
      <dgm:spPr/>
    </dgm:pt>
    <dgm:pt modelId="{52B7A7E4-EBC5-41E3-9D7F-3E875EE0A048}" type="pres">
      <dgm:prSet presAssocID="{0065AD0F-33C1-4FA5-A315-7121B620FE46}" presName="node" presStyleCnt="0"/>
      <dgm:spPr/>
    </dgm:pt>
    <dgm:pt modelId="{F25AE103-D984-4235-A7F0-79C38019617C}" type="pres">
      <dgm:prSet presAssocID="{0065AD0F-33C1-4FA5-A315-7121B620FE46}" presName="parentNode" presStyleLbl="node1" presStyleIdx="7" presStyleCnt="8" custScaleX="176473" custScaleY="160340">
        <dgm:presLayoutVars>
          <dgm:chMax val="1"/>
          <dgm:bulletEnabled val="1"/>
        </dgm:presLayoutVars>
      </dgm:prSet>
      <dgm:spPr/>
    </dgm:pt>
    <dgm:pt modelId="{4C4799B2-04FF-4CA6-AE24-91640D0E883A}" type="pres">
      <dgm:prSet presAssocID="{0065AD0F-33C1-4FA5-A315-7121B620FE46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A47DA91B-5790-4F60-AAE5-B39749C9C256}" type="presOf" srcId="{643409DF-20AC-4C8E-8B56-F56F0D87E16B}" destId="{D6335FA7-1FB7-44A0-A07C-D5D2B06D24F7}" srcOrd="0" destOrd="0" presId="urn:microsoft.com/office/officeart/2005/8/layout/radial2"/>
    <dgm:cxn modelId="{F8D8A227-80D8-4774-87AF-0F34EE03B8C7}" type="presOf" srcId="{57F7AB8D-553D-4566-B06B-47CFA2273561}" destId="{C783DBD9-6076-4F21-8A54-F8E3CB300556}" srcOrd="0" destOrd="0" presId="urn:microsoft.com/office/officeart/2005/8/layout/radial2"/>
    <dgm:cxn modelId="{F02F1831-9150-4F19-BB11-7426B3ABE948}" srcId="{5259FDF4-0A9F-47CB-BDD9-02460B5D8FEF}" destId="{7EDC6865-B1D0-406A-A570-0F8795288F7A}" srcOrd="1" destOrd="0" parTransId="{BDFDE436-4C2D-4C00-A8B3-E994AE3C524C}" sibTransId="{7F0899F4-99B0-41FF-8347-6B99D6D2D6C6}"/>
    <dgm:cxn modelId="{8D683334-E357-48F0-98DE-DA048136616B}" type="presOf" srcId="{13F324E3-9C57-4E9C-BC4A-DBDB252AA53B}" destId="{2D0DBFED-0BA2-48EE-B0DF-01F34C12406C}" srcOrd="0" destOrd="0" presId="urn:microsoft.com/office/officeart/2005/8/layout/radial2"/>
    <dgm:cxn modelId="{B1300C3D-2C9B-4AB3-8913-F1F526165AED}" srcId="{5259FDF4-0A9F-47CB-BDD9-02460B5D8FEF}" destId="{0065AD0F-33C1-4FA5-A315-7121B620FE46}" srcOrd="6" destOrd="0" parTransId="{EAC2D888-33EF-47D5-B45B-745717CFBCE0}" sibTransId="{94908E73-0586-465D-8BF8-9AB083C5E994}"/>
    <dgm:cxn modelId="{91939940-9D9E-46B9-B570-83CBF02A1425}" type="presOf" srcId="{BB77149C-CA4E-41E6-ADA1-6FADAEFFA648}" destId="{9017F4A2-657F-47DE-BA7F-3851572F69F5}" srcOrd="0" destOrd="0" presId="urn:microsoft.com/office/officeart/2005/8/layout/radial2"/>
    <dgm:cxn modelId="{417BE344-E657-46D2-93B8-963C16B0CABE}" type="presOf" srcId="{BDFDE436-4C2D-4C00-A8B3-E994AE3C524C}" destId="{2207BAA1-0F6E-4FE7-818E-8D8CF447B51C}" srcOrd="0" destOrd="0" presId="urn:microsoft.com/office/officeart/2005/8/layout/radial2"/>
    <dgm:cxn modelId="{F46EBF6A-ED58-4403-B393-4720D55183AF}" type="presOf" srcId="{2AAF8CF4-183E-4479-B29B-A43785857208}" destId="{FBDEFFE4-0F8A-4092-BAF4-0F279CD2906F}" srcOrd="0" destOrd="0" presId="urn:microsoft.com/office/officeart/2005/8/layout/radial2"/>
    <dgm:cxn modelId="{193EF24B-CB5D-4824-B17B-9A7536B697BA}" srcId="{5259FDF4-0A9F-47CB-BDD9-02460B5D8FEF}" destId="{DBD2C8EB-99B8-405D-BA01-FE852F580188}" srcOrd="3" destOrd="0" parTransId="{643409DF-20AC-4C8E-8B56-F56F0D87E16B}" sibTransId="{D3CB0657-0D86-4657-9E22-659AB5E7F870}"/>
    <dgm:cxn modelId="{7B48E170-724F-4485-B1A6-5D0B8387BCED}" srcId="{5259FDF4-0A9F-47CB-BDD9-02460B5D8FEF}" destId="{65485C02-89BA-4E1F-A2A8-A8A6848CC4CA}" srcOrd="5" destOrd="0" parTransId="{BB77149C-CA4E-41E6-ADA1-6FADAEFFA648}" sibTransId="{76BCBB31-6BFD-4747-AAA5-6C4964ACEAFD}"/>
    <dgm:cxn modelId="{3070D778-5B7D-4556-B128-7EA44B3164F4}" type="presOf" srcId="{0065AD0F-33C1-4FA5-A315-7121B620FE46}" destId="{F25AE103-D984-4235-A7F0-79C38019617C}" srcOrd="0" destOrd="0" presId="urn:microsoft.com/office/officeart/2005/8/layout/radial2"/>
    <dgm:cxn modelId="{B3428280-086A-4DE4-9164-5A11EA19F2B3}" srcId="{5259FDF4-0A9F-47CB-BDD9-02460B5D8FEF}" destId="{AB0540EF-04E0-4FD4-8377-93AE8321D19F}" srcOrd="4" destOrd="0" parTransId="{F0D2C337-A25A-416F-B217-CE114E1E2028}" sibTransId="{471CC72C-4664-4A4A-AE4B-0131EB8052AD}"/>
    <dgm:cxn modelId="{EAE52187-DD30-4BE6-906C-B9AB26CA0EEF}" srcId="{5259FDF4-0A9F-47CB-BDD9-02460B5D8FEF}" destId="{40E90B7A-72FC-417F-9188-BF333A5FA1FF}" srcOrd="0" destOrd="0" parTransId="{13F324E3-9C57-4E9C-BC4A-DBDB252AA53B}" sibTransId="{1F256726-0AE0-4267-B233-DCD9A9B28B4D}"/>
    <dgm:cxn modelId="{819581A4-1D55-4068-B9EC-4B2A569CCB66}" type="presOf" srcId="{65485C02-89BA-4E1F-A2A8-A8A6848CC4CA}" destId="{89A23767-CCE1-480B-AA92-BD6B01CD0609}" srcOrd="0" destOrd="0" presId="urn:microsoft.com/office/officeart/2005/8/layout/radial2"/>
    <dgm:cxn modelId="{C34803A8-23FA-45BE-AE7B-6D9A7678DD38}" type="presOf" srcId="{DBD2C8EB-99B8-405D-BA01-FE852F580188}" destId="{A9572860-02C0-458C-A2D0-EC370FB39770}" srcOrd="0" destOrd="0" presId="urn:microsoft.com/office/officeart/2005/8/layout/radial2"/>
    <dgm:cxn modelId="{C5D071B7-20B3-48C9-ACBB-BD0C04447FE8}" type="presOf" srcId="{EAC2D888-33EF-47D5-B45B-745717CFBCE0}" destId="{0C1B58E1-69DF-4160-A6CD-F9002ABE4A06}" srcOrd="0" destOrd="0" presId="urn:microsoft.com/office/officeart/2005/8/layout/radial2"/>
    <dgm:cxn modelId="{21FD33C0-4898-44C7-80D8-5AA8BA3CC747}" srcId="{5259FDF4-0A9F-47CB-BDD9-02460B5D8FEF}" destId="{57F7AB8D-553D-4566-B06B-47CFA2273561}" srcOrd="2" destOrd="0" parTransId="{2AAF8CF4-183E-4479-B29B-A43785857208}" sibTransId="{6F71071A-F33F-4E93-A624-163AAB19E88E}"/>
    <dgm:cxn modelId="{2F1A60CD-00AD-4933-A597-43FAFFAAB858}" type="presOf" srcId="{5259FDF4-0A9F-47CB-BDD9-02460B5D8FEF}" destId="{19DB3136-4D0F-4AFA-84C7-5A4D2F8F8D1D}" srcOrd="0" destOrd="0" presId="urn:microsoft.com/office/officeart/2005/8/layout/radial2"/>
    <dgm:cxn modelId="{15D164D8-BB59-44B6-A787-E586C2D8EFAD}" type="presOf" srcId="{7EDC6865-B1D0-406A-A570-0F8795288F7A}" destId="{9F4CCEA6-95F2-4A88-AB8E-ECBFC502147F}" srcOrd="0" destOrd="0" presId="urn:microsoft.com/office/officeart/2005/8/layout/radial2"/>
    <dgm:cxn modelId="{4267D1DB-5459-45C2-A655-92A36377100C}" type="presOf" srcId="{AB0540EF-04E0-4FD4-8377-93AE8321D19F}" destId="{45C88CA7-D489-49BE-8082-7F686EE439FB}" srcOrd="0" destOrd="0" presId="urn:microsoft.com/office/officeart/2005/8/layout/radial2"/>
    <dgm:cxn modelId="{F90A87E1-1D77-483B-BAD1-FC832390CB55}" type="presOf" srcId="{F0D2C337-A25A-416F-B217-CE114E1E2028}" destId="{8BA26CE3-ACBA-4E83-8C24-54B0782A1D21}" srcOrd="0" destOrd="0" presId="urn:microsoft.com/office/officeart/2005/8/layout/radial2"/>
    <dgm:cxn modelId="{39F942F2-78EB-4672-8A22-337170C92AE7}" type="presOf" srcId="{40E90B7A-72FC-417F-9188-BF333A5FA1FF}" destId="{37381D3A-3DB0-4936-95DD-DFFCBDE4FF13}" srcOrd="0" destOrd="0" presId="urn:microsoft.com/office/officeart/2005/8/layout/radial2"/>
    <dgm:cxn modelId="{2DCB3C1C-F696-49B9-9697-15C9A96A1D25}" type="presParOf" srcId="{19DB3136-4D0F-4AFA-84C7-5A4D2F8F8D1D}" destId="{ADC7DD23-239C-47F6-A841-619D51136BE7}" srcOrd="0" destOrd="0" presId="urn:microsoft.com/office/officeart/2005/8/layout/radial2"/>
    <dgm:cxn modelId="{0533392F-394D-4889-9432-BE3DE0426333}" type="presParOf" srcId="{ADC7DD23-239C-47F6-A841-619D51136BE7}" destId="{9EF1840A-7670-426F-ACC6-6371FF6510DF}" srcOrd="0" destOrd="0" presId="urn:microsoft.com/office/officeart/2005/8/layout/radial2"/>
    <dgm:cxn modelId="{B21BECDF-421A-4567-B3D9-3257EAB3B83B}" type="presParOf" srcId="{9EF1840A-7670-426F-ACC6-6371FF6510DF}" destId="{DCB642D3-B236-4FC6-A6CB-47F8B421216E}" srcOrd="0" destOrd="0" presId="urn:microsoft.com/office/officeart/2005/8/layout/radial2"/>
    <dgm:cxn modelId="{A82A150F-C5F7-490A-ACE6-FC16C09E3C9C}" type="presParOf" srcId="{9EF1840A-7670-426F-ACC6-6371FF6510DF}" destId="{C68ED84D-8342-4528-A207-FC51C7466C3B}" srcOrd="1" destOrd="0" presId="urn:microsoft.com/office/officeart/2005/8/layout/radial2"/>
    <dgm:cxn modelId="{9E742464-5D7B-4A75-B89B-E5937A53448C}" type="presParOf" srcId="{ADC7DD23-239C-47F6-A841-619D51136BE7}" destId="{2D0DBFED-0BA2-48EE-B0DF-01F34C12406C}" srcOrd="1" destOrd="0" presId="urn:microsoft.com/office/officeart/2005/8/layout/radial2"/>
    <dgm:cxn modelId="{AADA646B-21A4-4667-9D2A-23B2824A34DE}" type="presParOf" srcId="{ADC7DD23-239C-47F6-A841-619D51136BE7}" destId="{D7E8A10F-E793-4C46-BB38-24F1BA4B14D9}" srcOrd="2" destOrd="0" presId="urn:microsoft.com/office/officeart/2005/8/layout/radial2"/>
    <dgm:cxn modelId="{07B23CD3-F9EB-416D-92D5-8E7E578C8F41}" type="presParOf" srcId="{D7E8A10F-E793-4C46-BB38-24F1BA4B14D9}" destId="{37381D3A-3DB0-4936-95DD-DFFCBDE4FF13}" srcOrd="0" destOrd="0" presId="urn:microsoft.com/office/officeart/2005/8/layout/radial2"/>
    <dgm:cxn modelId="{067B39EC-6556-4424-A6C3-A9C1299C754F}" type="presParOf" srcId="{D7E8A10F-E793-4C46-BB38-24F1BA4B14D9}" destId="{E258B185-8E72-4F6E-A210-7AAD6FF38119}" srcOrd="1" destOrd="0" presId="urn:microsoft.com/office/officeart/2005/8/layout/radial2"/>
    <dgm:cxn modelId="{3927632E-AC2E-48E7-A7A9-499BF4B5C87E}" type="presParOf" srcId="{ADC7DD23-239C-47F6-A841-619D51136BE7}" destId="{2207BAA1-0F6E-4FE7-818E-8D8CF447B51C}" srcOrd="3" destOrd="0" presId="urn:microsoft.com/office/officeart/2005/8/layout/radial2"/>
    <dgm:cxn modelId="{51CF43D0-8A4B-4C55-AA23-C2A7D50E2204}" type="presParOf" srcId="{ADC7DD23-239C-47F6-A841-619D51136BE7}" destId="{CAAED7C3-97EC-4B01-AE34-5914BBE89C50}" srcOrd="4" destOrd="0" presId="urn:microsoft.com/office/officeart/2005/8/layout/radial2"/>
    <dgm:cxn modelId="{457E4045-1DDB-4EA9-B82D-3D595D49E883}" type="presParOf" srcId="{CAAED7C3-97EC-4B01-AE34-5914BBE89C50}" destId="{9F4CCEA6-95F2-4A88-AB8E-ECBFC502147F}" srcOrd="0" destOrd="0" presId="urn:microsoft.com/office/officeart/2005/8/layout/radial2"/>
    <dgm:cxn modelId="{971D8C8A-A42E-4342-B4D2-02417220C9E9}" type="presParOf" srcId="{CAAED7C3-97EC-4B01-AE34-5914BBE89C50}" destId="{B545BDC3-7B67-40AD-92E3-09319A2FE7C7}" srcOrd="1" destOrd="0" presId="urn:microsoft.com/office/officeart/2005/8/layout/radial2"/>
    <dgm:cxn modelId="{8D90EFE6-2DB3-4A48-BF22-07C12CDA4B3C}" type="presParOf" srcId="{ADC7DD23-239C-47F6-A841-619D51136BE7}" destId="{FBDEFFE4-0F8A-4092-BAF4-0F279CD2906F}" srcOrd="5" destOrd="0" presId="urn:microsoft.com/office/officeart/2005/8/layout/radial2"/>
    <dgm:cxn modelId="{B031FDAE-D7EC-4F84-9DC4-6AFC75949652}" type="presParOf" srcId="{ADC7DD23-239C-47F6-A841-619D51136BE7}" destId="{E864435E-A0AA-4512-B938-D069BB2831A6}" srcOrd="6" destOrd="0" presId="urn:microsoft.com/office/officeart/2005/8/layout/radial2"/>
    <dgm:cxn modelId="{DA3EF6E3-894F-40BE-BC62-609C0245C566}" type="presParOf" srcId="{E864435E-A0AA-4512-B938-D069BB2831A6}" destId="{C783DBD9-6076-4F21-8A54-F8E3CB300556}" srcOrd="0" destOrd="0" presId="urn:microsoft.com/office/officeart/2005/8/layout/radial2"/>
    <dgm:cxn modelId="{55CB1E62-0AFD-441D-9E85-621891FCB81A}" type="presParOf" srcId="{E864435E-A0AA-4512-B938-D069BB2831A6}" destId="{528D5806-5DC4-4579-927F-2CC2736E9D59}" srcOrd="1" destOrd="0" presId="urn:microsoft.com/office/officeart/2005/8/layout/radial2"/>
    <dgm:cxn modelId="{FFA0DCCB-77D6-4420-9342-B814492CC82B}" type="presParOf" srcId="{ADC7DD23-239C-47F6-A841-619D51136BE7}" destId="{D6335FA7-1FB7-44A0-A07C-D5D2B06D24F7}" srcOrd="7" destOrd="0" presId="urn:microsoft.com/office/officeart/2005/8/layout/radial2"/>
    <dgm:cxn modelId="{C2E72FC2-7E98-4C52-8815-7AD0546A208A}" type="presParOf" srcId="{ADC7DD23-239C-47F6-A841-619D51136BE7}" destId="{6727E5B7-897F-4A92-A24C-C312BFAA9FF2}" srcOrd="8" destOrd="0" presId="urn:microsoft.com/office/officeart/2005/8/layout/radial2"/>
    <dgm:cxn modelId="{ADBD3C8E-2429-44CA-8095-B091356A9B0D}" type="presParOf" srcId="{6727E5B7-897F-4A92-A24C-C312BFAA9FF2}" destId="{A9572860-02C0-458C-A2D0-EC370FB39770}" srcOrd="0" destOrd="0" presId="urn:microsoft.com/office/officeart/2005/8/layout/radial2"/>
    <dgm:cxn modelId="{32F31617-FF74-4B00-AF12-5F30C5DECB68}" type="presParOf" srcId="{6727E5B7-897F-4A92-A24C-C312BFAA9FF2}" destId="{935A4F50-B8EC-45EE-8440-F0C00416E6B7}" srcOrd="1" destOrd="0" presId="urn:microsoft.com/office/officeart/2005/8/layout/radial2"/>
    <dgm:cxn modelId="{C5BFFB22-4445-41E0-968B-22BC11956965}" type="presParOf" srcId="{ADC7DD23-239C-47F6-A841-619D51136BE7}" destId="{8BA26CE3-ACBA-4E83-8C24-54B0782A1D21}" srcOrd="9" destOrd="0" presId="urn:microsoft.com/office/officeart/2005/8/layout/radial2"/>
    <dgm:cxn modelId="{01064C51-3333-438D-A464-1D8F71AC900F}" type="presParOf" srcId="{ADC7DD23-239C-47F6-A841-619D51136BE7}" destId="{E1048F55-CFCC-4EB2-A83B-85DC00D16266}" srcOrd="10" destOrd="0" presId="urn:microsoft.com/office/officeart/2005/8/layout/radial2"/>
    <dgm:cxn modelId="{D6929442-360F-4934-9EBB-A4E1C50F8BC6}" type="presParOf" srcId="{E1048F55-CFCC-4EB2-A83B-85DC00D16266}" destId="{45C88CA7-D489-49BE-8082-7F686EE439FB}" srcOrd="0" destOrd="0" presId="urn:microsoft.com/office/officeart/2005/8/layout/radial2"/>
    <dgm:cxn modelId="{1E8C76DC-4DA6-4DFF-880B-B8666B9ED8EA}" type="presParOf" srcId="{E1048F55-CFCC-4EB2-A83B-85DC00D16266}" destId="{5D5AD256-24BB-4DA4-B75B-94B2F60F8ED0}" srcOrd="1" destOrd="0" presId="urn:microsoft.com/office/officeart/2005/8/layout/radial2"/>
    <dgm:cxn modelId="{8A3A1BF6-955F-4E68-B804-EC807D00A813}" type="presParOf" srcId="{ADC7DD23-239C-47F6-A841-619D51136BE7}" destId="{9017F4A2-657F-47DE-BA7F-3851572F69F5}" srcOrd="11" destOrd="0" presId="urn:microsoft.com/office/officeart/2005/8/layout/radial2"/>
    <dgm:cxn modelId="{409280DF-9690-4EE6-8E14-F5FB04866B24}" type="presParOf" srcId="{ADC7DD23-239C-47F6-A841-619D51136BE7}" destId="{FF520328-EC99-4A2C-A9BD-F56159ED0AE7}" srcOrd="12" destOrd="0" presId="urn:microsoft.com/office/officeart/2005/8/layout/radial2"/>
    <dgm:cxn modelId="{4C615139-922E-4B99-8D1E-528D5BD9BBE8}" type="presParOf" srcId="{FF520328-EC99-4A2C-A9BD-F56159ED0AE7}" destId="{89A23767-CCE1-480B-AA92-BD6B01CD0609}" srcOrd="0" destOrd="0" presId="urn:microsoft.com/office/officeart/2005/8/layout/radial2"/>
    <dgm:cxn modelId="{052E6031-88EF-45B4-ACE7-50F3D1F3FD54}" type="presParOf" srcId="{FF520328-EC99-4A2C-A9BD-F56159ED0AE7}" destId="{2371AD1A-9EFF-4D1D-A9DE-4AA2449D7F6E}" srcOrd="1" destOrd="0" presId="urn:microsoft.com/office/officeart/2005/8/layout/radial2"/>
    <dgm:cxn modelId="{EABE3C28-0974-4FF7-810F-700B3228ED73}" type="presParOf" srcId="{ADC7DD23-239C-47F6-A841-619D51136BE7}" destId="{0C1B58E1-69DF-4160-A6CD-F9002ABE4A06}" srcOrd="13" destOrd="0" presId="urn:microsoft.com/office/officeart/2005/8/layout/radial2"/>
    <dgm:cxn modelId="{FD7A3C04-CF29-49AD-9B53-944112C4C9D8}" type="presParOf" srcId="{ADC7DD23-239C-47F6-A841-619D51136BE7}" destId="{52B7A7E4-EBC5-41E3-9D7F-3E875EE0A048}" srcOrd="14" destOrd="0" presId="urn:microsoft.com/office/officeart/2005/8/layout/radial2"/>
    <dgm:cxn modelId="{520DDA64-1487-45DD-9D50-D41403F3602E}" type="presParOf" srcId="{52B7A7E4-EBC5-41E3-9D7F-3E875EE0A048}" destId="{F25AE103-D984-4235-A7F0-79C38019617C}" srcOrd="0" destOrd="0" presId="urn:microsoft.com/office/officeart/2005/8/layout/radial2"/>
    <dgm:cxn modelId="{E4888095-9CDC-4FB9-825D-37964FA70352}" type="presParOf" srcId="{52B7A7E4-EBC5-41E3-9D7F-3E875EE0A048}" destId="{4C4799B2-04FF-4CA6-AE24-91640D0E883A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266443-587F-4672-91AE-D12E982B447A}">
      <dsp:nvSpPr>
        <dsp:cNvPr id="0" name=""/>
        <dsp:cNvSpPr/>
      </dsp:nvSpPr>
      <dsp:spPr>
        <a:xfrm>
          <a:off x="0" y="257871"/>
          <a:ext cx="2893768" cy="173626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kern="1200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La no reducción de la empresa a su función económica: Son racionales otros objetivos diferentes a la maximización de ganancias para el empresario</a:t>
          </a:r>
          <a:endParaRPr lang="es-ES" sz="1600" kern="1200" dirty="0">
            <a:solidFill>
              <a:schemeClr val="tx1"/>
            </a:solidFill>
            <a:latin typeface="Arial" panose="020B060402020202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sp:txBody>
      <dsp:txXfrm>
        <a:off x="0" y="257871"/>
        <a:ext cx="2893768" cy="1736261"/>
      </dsp:txXfrm>
    </dsp:sp>
    <dsp:sp modelId="{A6FB48C7-A304-477A-BFCC-C2EE7D3A086C}">
      <dsp:nvSpPr>
        <dsp:cNvPr id="0" name=""/>
        <dsp:cNvSpPr/>
      </dsp:nvSpPr>
      <dsp:spPr>
        <a:xfrm>
          <a:off x="3183145" y="257871"/>
          <a:ext cx="2893768" cy="1736261"/>
        </a:xfrm>
        <a:prstGeom prst="rect">
          <a:avLst/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kern="1200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La responsabilidad frente a todos los grupos sociales involucrados en la actividad empresarial (Grupos de interés o stakeholders)</a:t>
          </a:r>
          <a:br>
            <a:rPr lang="es-ES_tradnl" sz="1600" kern="1200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</a:br>
          <a:endParaRPr lang="es-ES" sz="1600" kern="1200" dirty="0">
            <a:solidFill>
              <a:schemeClr val="tx1"/>
            </a:solidFill>
            <a:latin typeface="Arial" panose="020B060402020202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sp:txBody>
      <dsp:txXfrm>
        <a:off x="3183145" y="257871"/>
        <a:ext cx="2893768" cy="1736261"/>
      </dsp:txXfrm>
    </dsp:sp>
    <dsp:sp modelId="{48D4883F-BC25-404A-A4BA-04482A187CB6}">
      <dsp:nvSpPr>
        <dsp:cNvPr id="0" name=""/>
        <dsp:cNvSpPr/>
      </dsp:nvSpPr>
      <dsp:spPr>
        <a:xfrm>
          <a:off x="6366290" y="257871"/>
          <a:ext cx="2893768" cy="1736261"/>
        </a:xfrm>
        <a:prstGeom prst="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kern="120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La implicación de la empresa en la solución de los problemas sociales</a:t>
          </a:r>
          <a:endParaRPr lang="es-ES" sz="1600" kern="1200" dirty="0">
            <a:solidFill>
              <a:schemeClr val="tx1"/>
            </a:solidFill>
            <a:latin typeface="Arial" panose="020B060402020202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sp:txBody>
      <dsp:txXfrm>
        <a:off x="6366290" y="257871"/>
        <a:ext cx="2893768" cy="1736261"/>
      </dsp:txXfrm>
    </dsp:sp>
    <dsp:sp modelId="{70DD258E-4B88-40DE-9E8B-9D6AD2AFD1CC}">
      <dsp:nvSpPr>
        <dsp:cNvPr id="0" name=""/>
        <dsp:cNvSpPr/>
      </dsp:nvSpPr>
      <dsp:spPr>
        <a:xfrm>
          <a:off x="1591572" y="2283508"/>
          <a:ext cx="2893768" cy="1736261"/>
        </a:xfrm>
        <a:prstGeom prst="rect">
          <a:avLst/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kern="120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La rendición de cuentas ante la sociedad</a:t>
          </a:r>
          <a:endParaRPr lang="es-ES" sz="1600" kern="1200" dirty="0">
            <a:solidFill>
              <a:schemeClr val="tx1"/>
            </a:solidFill>
            <a:latin typeface="Arial" panose="020B060402020202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sp:txBody>
      <dsp:txXfrm>
        <a:off x="1591572" y="2283508"/>
        <a:ext cx="2893768" cy="1736261"/>
      </dsp:txXfrm>
    </dsp:sp>
    <dsp:sp modelId="{6CE63A7F-5DC3-4595-B682-FD881D04589B}">
      <dsp:nvSpPr>
        <dsp:cNvPr id="0" name=""/>
        <dsp:cNvSpPr/>
      </dsp:nvSpPr>
      <dsp:spPr>
        <a:xfrm>
          <a:off x="4774717" y="2283508"/>
          <a:ext cx="2893768" cy="1736261"/>
        </a:xfrm>
        <a:prstGeom prst="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kern="120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La posibilidad de una ética de la empresa como grupo humano</a:t>
          </a:r>
          <a:endParaRPr lang="es-ES" sz="1600" kern="1200" dirty="0">
            <a:solidFill>
              <a:schemeClr val="tx1"/>
            </a:solidFill>
            <a:latin typeface="Arial" panose="020B060402020202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sp:txBody>
      <dsp:txXfrm>
        <a:off x="4774717" y="2283508"/>
        <a:ext cx="2893768" cy="17362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1781E4-8E18-4717-A4F4-4F03C844D658}">
      <dsp:nvSpPr>
        <dsp:cNvPr id="0" name=""/>
        <dsp:cNvSpPr/>
      </dsp:nvSpPr>
      <dsp:spPr>
        <a:xfrm>
          <a:off x="534356" y="256013"/>
          <a:ext cx="2671905" cy="83497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5553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Rendición de cuentas</a:t>
          </a:r>
          <a:endParaRPr lang="es-CO" sz="1400" b="1" kern="1200" dirty="0">
            <a:latin typeface="Arial" panose="020B060402020202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sp:txBody>
      <dsp:txXfrm>
        <a:off x="534356" y="256013"/>
        <a:ext cx="2671905" cy="834970"/>
      </dsp:txXfrm>
    </dsp:sp>
    <dsp:sp modelId="{A2D51938-F6DF-49FD-A9A0-9E68BEC4DA0E}">
      <dsp:nvSpPr>
        <dsp:cNvPr id="0" name=""/>
        <dsp:cNvSpPr/>
      </dsp:nvSpPr>
      <dsp:spPr>
        <a:xfrm>
          <a:off x="423027" y="135406"/>
          <a:ext cx="584479" cy="87671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8DD1A9-6C87-469C-B468-6E6D262C5B08}">
      <dsp:nvSpPr>
        <dsp:cNvPr id="0" name=""/>
        <dsp:cNvSpPr/>
      </dsp:nvSpPr>
      <dsp:spPr>
        <a:xfrm>
          <a:off x="3502364" y="256013"/>
          <a:ext cx="2671905" cy="83497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5553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Respeto a los intereses de las partes interesadas</a:t>
          </a:r>
          <a:endParaRPr lang="es-CO" sz="1400" b="1" kern="1200" dirty="0">
            <a:latin typeface="Arial" panose="020B060402020202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sp:txBody>
      <dsp:txXfrm>
        <a:off x="3502364" y="256013"/>
        <a:ext cx="2671905" cy="834970"/>
      </dsp:txXfrm>
    </dsp:sp>
    <dsp:sp modelId="{7B468AA2-EA16-4F42-9377-89E1FD3E40EB}">
      <dsp:nvSpPr>
        <dsp:cNvPr id="0" name=""/>
        <dsp:cNvSpPr/>
      </dsp:nvSpPr>
      <dsp:spPr>
        <a:xfrm>
          <a:off x="3391034" y="135406"/>
          <a:ext cx="584479" cy="876718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E0B960-11D3-4946-AD07-B1F3E33D5EFF}">
      <dsp:nvSpPr>
        <dsp:cNvPr id="0" name=""/>
        <dsp:cNvSpPr/>
      </dsp:nvSpPr>
      <dsp:spPr>
        <a:xfrm>
          <a:off x="534356" y="1307148"/>
          <a:ext cx="2671905" cy="83497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5553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Transparencia</a:t>
          </a:r>
          <a:endParaRPr lang="es-CO" sz="1400" b="1" kern="1200" dirty="0">
            <a:latin typeface="Arial" panose="020B060402020202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sp:txBody>
      <dsp:txXfrm>
        <a:off x="534356" y="1307148"/>
        <a:ext cx="2671905" cy="834970"/>
      </dsp:txXfrm>
    </dsp:sp>
    <dsp:sp modelId="{697C1DA7-BDFE-4028-9EC7-804DDCF51C55}">
      <dsp:nvSpPr>
        <dsp:cNvPr id="0" name=""/>
        <dsp:cNvSpPr/>
      </dsp:nvSpPr>
      <dsp:spPr>
        <a:xfrm>
          <a:off x="423027" y="1186541"/>
          <a:ext cx="584479" cy="876718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2F4409-F378-4809-9A68-0D835C5D46CB}">
      <dsp:nvSpPr>
        <dsp:cNvPr id="0" name=""/>
        <dsp:cNvSpPr/>
      </dsp:nvSpPr>
      <dsp:spPr>
        <a:xfrm>
          <a:off x="3502364" y="1307148"/>
          <a:ext cx="2671905" cy="83497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5553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Respeto a la Ley</a:t>
          </a:r>
          <a:endParaRPr lang="es-CO" sz="1400" b="1" kern="1200" dirty="0">
            <a:latin typeface="Arial" panose="020B060402020202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sp:txBody>
      <dsp:txXfrm>
        <a:off x="3502364" y="1307148"/>
        <a:ext cx="2671905" cy="834970"/>
      </dsp:txXfrm>
    </dsp:sp>
    <dsp:sp modelId="{37995467-97AC-4AE2-A373-2A712DE560E0}">
      <dsp:nvSpPr>
        <dsp:cNvPr id="0" name=""/>
        <dsp:cNvSpPr/>
      </dsp:nvSpPr>
      <dsp:spPr>
        <a:xfrm>
          <a:off x="3391034" y="1186541"/>
          <a:ext cx="584479" cy="876718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CA5F39-C048-45B0-8247-30A295FC6AF3}">
      <dsp:nvSpPr>
        <dsp:cNvPr id="0" name=""/>
        <dsp:cNvSpPr/>
      </dsp:nvSpPr>
      <dsp:spPr>
        <a:xfrm>
          <a:off x="534356" y="2358283"/>
          <a:ext cx="2671905" cy="83497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5553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Comportamiento ético</a:t>
          </a:r>
          <a:endParaRPr lang="es-CO" sz="1400" b="1" kern="1200" dirty="0">
            <a:latin typeface="Arial" panose="020B060402020202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sp:txBody>
      <dsp:txXfrm>
        <a:off x="534356" y="2358283"/>
        <a:ext cx="2671905" cy="834970"/>
      </dsp:txXfrm>
    </dsp:sp>
    <dsp:sp modelId="{5F3B9D0E-A912-4AE2-AA02-69022CA51B71}">
      <dsp:nvSpPr>
        <dsp:cNvPr id="0" name=""/>
        <dsp:cNvSpPr/>
      </dsp:nvSpPr>
      <dsp:spPr>
        <a:xfrm>
          <a:off x="423027" y="2237676"/>
          <a:ext cx="584479" cy="876718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60E403-C71C-4F3D-A323-6F8E2B89744E}">
      <dsp:nvSpPr>
        <dsp:cNvPr id="0" name=""/>
        <dsp:cNvSpPr/>
      </dsp:nvSpPr>
      <dsp:spPr>
        <a:xfrm>
          <a:off x="3502364" y="2358283"/>
          <a:ext cx="2671905" cy="83497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5553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Respeto a la normativa internacional del comportamiento</a:t>
          </a:r>
          <a:endParaRPr lang="es-CO" sz="1400" b="1" kern="1200" dirty="0">
            <a:latin typeface="Arial" panose="020B060402020202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sp:txBody>
      <dsp:txXfrm>
        <a:off x="3502364" y="2358283"/>
        <a:ext cx="2671905" cy="834970"/>
      </dsp:txXfrm>
    </dsp:sp>
    <dsp:sp modelId="{DAC5D0A0-794A-47A5-9D01-7E88D785E574}">
      <dsp:nvSpPr>
        <dsp:cNvPr id="0" name=""/>
        <dsp:cNvSpPr/>
      </dsp:nvSpPr>
      <dsp:spPr>
        <a:xfrm>
          <a:off x="3391034" y="2237676"/>
          <a:ext cx="584479" cy="876718"/>
        </a:xfrm>
        <a:prstGeom prst="rect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D965D4-4FD6-4E9A-B0DE-24A636F27FDC}">
      <dsp:nvSpPr>
        <dsp:cNvPr id="0" name=""/>
        <dsp:cNvSpPr/>
      </dsp:nvSpPr>
      <dsp:spPr>
        <a:xfrm>
          <a:off x="2018360" y="3409418"/>
          <a:ext cx="2671905" cy="83497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5553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Respeto a los derechos humanos</a:t>
          </a:r>
          <a:endParaRPr lang="es-CO" sz="1400" b="1" kern="1200" dirty="0">
            <a:latin typeface="Arial" panose="020B060402020202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sp:txBody>
      <dsp:txXfrm>
        <a:off x="2018360" y="3409418"/>
        <a:ext cx="2671905" cy="834970"/>
      </dsp:txXfrm>
    </dsp:sp>
    <dsp:sp modelId="{4EDE4E6F-AC9F-42A0-875F-FAFFA759EB75}">
      <dsp:nvSpPr>
        <dsp:cNvPr id="0" name=""/>
        <dsp:cNvSpPr/>
      </dsp:nvSpPr>
      <dsp:spPr>
        <a:xfrm>
          <a:off x="1907031" y="3288811"/>
          <a:ext cx="584479" cy="876718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BB1787-DEF7-4D52-86DD-F09F472CEE8B}">
      <dsp:nvSpPr>
        <dsp:cNvPr id="0" name=""/>
        <dsp:cNvSpPr/>
      </dsp:nvSpPr>
      <dsp:spPr>
        <a:xfrm>
          <a:off x="5369554" y="3445439"/>
          <a:ext cx="922528" cy="4390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9192"/>
              </a:lnTo>
              <a:lnTo>
                <a:pt x="922528" y="299192"/>
              </a:lnTo>
              <a:lnTo>
                <a:pt x="922528" y="43903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5B9BEC-DD05-4D1A-A803-39E74EE860E6}">
      <dsp:nvSpPr>
        <dsp:cNvPr id="0" name=""/>
        <dsp:cNvSpPr/>
      </dsp:nvSpPr>
      <dsp:spPr>
        <a:xfrm>
          <a:off x="4447025" y="3445439"/>
          <a:ext cx="922528" cy="439039"/>
        </a:xfrm>
        <a:custGeom>
          <a:avLst/>
          <a:gdLst/>
          <a:ahLst/>
          <a:cxnLst/>
          <a:rect l="0" t="0" r="0" b="0"/>
          <a:pathLst>
            <a:path>
              <a:moveTo>
                <a:pt x="922528" y="0"/>
              </a:moveTo>
              <a:lnTo>
                <a:pt x="922528" y="299192"/>
              </a:lnTo>
              <a:lnTo>
                <a:pt x="0" y="299192"/>
              </a:lnTo>
              <a:lnTo>
                <a:pt x="0" y="43903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2586FD-33B3-47C6-9801-382F20BC0F43}">
      <dsp:nvSpPr>
        <dsp:cNvPr id="0" name=""/>
        <dsp:cNvSpPr/>
      </dsp:nvSpPr>
      <dsp:spPr>
        <a:xfrm>
          <a:off x="3524496" y="2047808"/>
          <a:ext cx="1845057" cy="4390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9192"/>
              </a:lnTo>
              <a:lnTo>
                <a:pt x="1845057" y="299192"/>
              </a:lnTo>
              <a:lnTo>
                <a:pt x="1845057" y="43903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270282-DD5C-4537-A0E3-67D9C88C3372}">
      <dsp:nvSpPr>
        <dsp:cNvPr id="0" name=""/>
        <dsp:cNvSpPr/>
      </dsp:nvSpPr>
      <dsp:spPr>
        <a:xfrm>
          <a:off x="1679439" y="3445439"/>
          <a:ext cx="922528" cy="4390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9192"/>
              </a:lnTo>
              <a:lnTo>
                <a:pt x="922528" y="299192"/>
              </a:lnTo>
              <a:lnTo>
                <a:pt x="922528" y="43903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B5CDC8-6650-4695-9501-32F9B85D7E81}">
      <dsp:nvSpPr>
        <dsp:cNvPr id="0" name=""/>
        <dsp:cNvSpPr/>
      </dsp:nvSpPr>
      <dsp:spPr>
        <a:xfrm>
          <a:off x="756910" y="3445439"/>
          <a:ext cx="922528" cy="439039"/>
        </a:xfrm>
        <a:custGeom>
          <a:avLst/>
          <a:gdLst/>
          <a:ahLst/>
          <a:cxnLst/>
          <a:rect l="0" t="0" r="0" b="0"/>
          <a:pathLst>
            <a:path>
              <a:moveTo>
                <a:pt x="922528" y="0"/>
              </a:moveTo>
              <a:lnTo>
                <a:pt x="922528" y="299192"/>
              </a:lnTo>
              <a:lnTo>
                <a:pt x="0" y="299192"/>
              </a:lnTo>
              <a:lnTo>
                <a:pt x="0" y="43903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0A8538-8ED1-4D33-B3EF-9FC49429C05C}">
      <dsp:nvSpPr>
        <dsp:cNvPr id="0" name=""/>
        <dsp:cNvSpPr/>
      </dsp:nvSpPr>
      <dsp:spPr>
        <a:xfrm>
          <a:off x="1679439" y="2047808"/>
          <a:ext cx="1845057" cy="439039"/>
        </a:xfrm>
        <a:custGeom>
          <a:avLst/>
          <a:gdLst/>
          <a:ahLst/>
          <a:cxnLst/>
          <a:rect l="0" t="0" r="0" b="0"/>
          <a:pathLst>
            <a:path>
              <a:moveTo>
                <a:pt x="1845057" y="0"/>
              </a:moveTo>
              <a:lnTo>
                <a:pt x="1845057" y="299192"/>
              </a:lnTo>
              <a:lnTo>
                <a:pt x="0" y="299192"/>
              </a:lnTo>
              <a:lnTo>
                <a:pt x="0" y="43903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3CC5AB-2D4C-4287-9772-7DEB30281C24}">
      <dsp:nvSpPr>
        <dsp:cNvPr id="0" name=""/>
        <dsp:cNvSpPr/>
      </dsp:nvSpPr>
      <dsp:spPr>
        <a:xfrm>
          <a:off x="2575136" y="677540"/>
          <a:ext cx="1898720" cy="13702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A32FA1-3825-47BC-AFF0-046E209C214B}">
      <dsp:nvSpPr>
        <dsp:cNvPr id="0" name=""/>
        <dsp:cNvSpPr/>
      </dsp:nvSpPr>
      <dsp:spPr>
        <a:xfrm>
          <a:off x="2742869" y="836886"/>
          <a:ext cx="1898720" cy="13702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Reconociendo la responsabilidad social e involucrando a las</a:t>
          </a:r>
          <a:endParaRPr lang="es-CO" sz="1400" kern="1200" dirty="0">
            <a:latin typeface="Arial" panose="020B0604020202020204" pitchFamily="34" charset="0"/>
            <a:ea typeface="Verdana" panose="020B0604030504040204" pitchFamily="34" charset="0"/>
            <a:cs typeface="Arial" panose="020B0604020202020204" pitchFamily="34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partes interesadas</a:t>
          </a:r>
        </a:p>
      </dsp:txBody>
      <dsp:txXfrm>
        <a:off x="2783003" y="877020"/>
        <a:ext cx="1818452" cy="1289999"/>
      </dsp:txXfrm>
    </dsp:sp>
    <dsp:sp modelId="{6AC6F23D-567D-45DC-A537-34A496317A06}">
      <dsp:nvSpPr>
        <dsp:cNvPr id="0" name=""/>
        <dsp:cNvSpPr/>
      </dsp:nvSpPr>
      <dsp:spPr>
        <a:xfrm>
          <a:off x="924643" y="2486848"/>
          <a:ext cx="1509592" cy="9585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BF6EA8-88FB-4141-94D2-7932545BB730}">
      <dsp:nvSpPr>
        <dsp:cNvPr id="0" name=""/>
        <dsp:cNvSpPr/>
      </dsp:nvSpPr>
      <dsp:spPr>
        <a:xfrm>
          <a:off x="1092375" y="2646194"/>
          <a:ext cx="1509592" cy="9585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Reconociendo la responsabilidad social</a:t>
          </a:r>
        </a:p>
      </dsp:txBody>
      <dsp:txXfrm>
        <a:off x="1120451" y="2674270"/>
        <a:ext cx="1453440" cy="902439"/>
      </dsp:txXfrm>
    </dsp:sp>
    <dsp:sp modelId="{0A493061-0989-4332-8F68-C3E18C50EBF2}">
      <dsp:nvSpPr>
        <dsp:cNvPr id="0" name=""/>
        <dsp:cNvSpPr/>
      </dsp:nvSpPr>
      <dsp:spPr>
        <a:xfrm>
          <a:off x="2114" y="3884479"/>
          <a:ext cx="1509592" cy="9585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FDB628-4069-489E-B32B-AB2608EA391B}">
      <dsp:nvSpPr>
        <dsp:cNvPr id="0" name=""/>
        <dsp:cNvSpPr/>
      </dsp:nvSpPr>
      <dsp:spPr>
        <a:xfrm>
          <a:off x="169846" y="4043825"/>
          <a:ext cx="1509592" cy="9585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Impactos, intereses y expectativas</a:t>
          </a:r>
        </a:p>
      </dsp:txBody>
      <dsp:txXfrm>
        <a:off x="197922" y="4071901"/>
        <a:ext cx="1453440" cy="902439"/>
      </dsp:txXfrm>
    </dsp:sp>
    <dsp:sp modelId="{FC3AB0A6-9A84-4CC6-8882-5DC82816D387}">
      <dsp:nvSpPr>
        <dsp:cNvPr id="0" name=""/>
        <dsp:cNvSpPr/>
      </dsp:nvSpPr>
      <dsp:spPr>
        <a:xfrm>
          <a:off x="1847171" y="3884479"/>
          <a:ext cx="1509592" cy="9585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08DA02-BEE5-4788-9F2D-128A22D7C0BB}">
      <dsp:nvSpPr>
        <dsp:cNvPr id="0" name=""/>
        <dsp:cNvSpPr/>
      </dsp:nvSpPr>
      <dsp:spPr>
        <a:xfrm>
          <a:off x="2014904" y="4043825"/>
          <a:ext cx="1509592" cy="9585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La responsabilidad social y la esfera de influencia de la organización</a:t>
          </a:r>
          <a:endParaRPr lang="es-CO" sz="1400" kern="1200" dirty="0">
            <a:latin typeface="Arial" panose="020B060402020202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sp:txBody>
      <dsp:txXfrm>
        <a:off x="2042980" y="4071901"/>
        <a:ext cx="1453440" cy="902439"/>
      </dsp:txXfrm>
    </dsp:sp>
    <dsp:sp modelId="{4F72309C-AD7E-4839-B9ED-0D6E9720DA66}">
      <dsp:nvSpPr>
        <dsp:cNvPr id="0" name=""/>
        <dsp:cNvSpPr/>
      </dsp:nvSpPr>
      <dsp:spPr>
        <a:xfrm>
          <a:off x="4614757" y="2486848"/>
          <a:ext cx="1509592" cy="9585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7F46B4-9F41-4D06-BCC0-5E6867416C50}">
      <dsp:nvSpPr>
        <dsp:cNvPr id="0" name=""/>
        <dsp:cNvSpPr/>
      </dsp:nvSpPr>
      <dsp:spPr>
        <a:xfrm>
          <a:off x="4782490" y="2646194"/>
          <a:ext cx="1509592" cy="9585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Identificación e involucramiento de las partes interesadas</a:t>
          </a:r>
          <a:endParaRPr lang="es-CO" sz="1400" kern="1200" dirty="0">
            <a:latin typeface="Arial" panose="020B060402020202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sp:txBody>
      <dsp:txXfrm>
        <a:off x="4810566" y="2674270"/>
        <a:ext cx="1453440" cy="902439"/>
      </dsp:txXfrm>
    </dsp:sp>
    <dsp:sp modelId="{19BBFE77-F3D5-434B-BF7C-6836FFC8E660}">
      <dsp:nvSpPr>
        <dsp:cNvPr id="0" name=""/>
        <dsp:cNvSpPr/>
      </dsp:nvSpPr>
      <dsp:spPr>
        <a:xfrm>
          <a:off x="3692229" y="3884479"/>
          <a:ext cx="1509592" cy="9585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07FB6C-EB0B-4466-814C-8204ADF3C863}">
      <dsp:nvSpPr>
        <dsp:cNvPr id="0" name=""/>
        <dsp:cNvSpPr/>
      </dsp:nvSpPr>
      <dsp:spPr>
        <a:xfrm>
          <a:off x="3859961" y="4043825"/>
          <a:ext cx="1509592" cy="9585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Identificación de las partes interesadas</a:t>
          </a:r>
          <a:endParaRPr lang="es-CO" sz="1400" kern="1200" dirty="0">
            <a:latin typeface="Arial" panose="020B060402020202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sp:txBody>
      <dsp:txXfrm>
        <a:off x="3888037" y="4071901"/>
        <a:ext cx="1453440" cy="902439"/>
      </dsp:txXfrm>
    </dsp:sp>
    <dsp:sp modelId="{D3BEA40E-8177-4B79-83F0-9E6A2F833ED1}">
      <dsp:nvSpPr>
        <dsp:cNvPr id="0" name=""/>
        <dsp:cNvSpPr/>
      </dsp:nvSpPr>
      <dsp:spPr>
        <a:xfrm>
          <a:off x="5537286" y="3884479"/>
          <a:ext cx="1509592" cy="9585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4BFE6B-4A5F-454B-B4B4-2135DE7984D2}">
      <dsp:nvSpPr>
        <dsp:cNvPr id="0" name=""/>
        <dsp:cNvSpPr/>
      </dsp:nvSpPr>
      <dsp:spPr>
        <a:xfrm>
          <a:off x="5705019" y="4043825"/>
          <a:ext cx="1509592" cy="9585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Involucramiento de las partes interesadas</a:t>
          </a:r>
          <a:endParaRPr lang="es-CO" sz="1400" kern="1200" dirty="0">
            <a:latin typeface="Arial" panose="020B060402020202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sp:txBody>
      <dsp:txXfrm>
        <a:off x="5733095" y="4071901"/>
        <a:ext cx="1453440" cy="90243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1B58E1-69DF-4160-A6CD-F9002ABE4A06}">
      <dsp:nvSpPr>
        <dsp:cNvPr id="0" name=""/>
        <dsp:cNvSpPr/>
      </dsp:nvSpPr>
      <dsp:spPr>
        <a:xfrm rot="3159226">
          <a:off x="1170714" y="4544822"/>
          <a:ext cx="2391387" cy="31157"/>
        </a:xfrm>
        <a:custGeom>
          <a:avLst/>
          <a:gdLst/>
          <a:ahLst/>
          <a:cxnLst/>
          <a:rect l="0" t="0" r="0" b="0"/>
          <a:pathLst>
            <a:path>
              <a:moveTo>
                <a:pt x="0" y="15578"/>
              </a:moveTo>
              <a:lnTo>
                <a:pt x="2391387" y="15578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17F4A2-657F-47DE-BA7F-3851572F69F5}">
      <dsp:nvSpPr>
        <dsp:cNvPr id="0" name=""/>
        <dsp:cNvSpPr/>
      </dsp:nvSpPr>
      <dsp:spPr>
        <a:xfrm rot="2126213">
          <a:off x="1526882" y="4149688"/>
          <a:ext cx="2350559" cy="31157"/>
        </a:xfrm>
        <a:custGeom>
          <a:avLst/>
          <a:gdLst/>
          <a:ahLst/>
          <a:cxnLst/>
          <a:rect l="0" t="0" r="0" b="0"/>
          <a:pathLst>
            <a:path>
              <a:moveTo>
                <a:pt x="0" y="15578"/>
              </a:moveTo>
              <a:lnTo>
                <a:pt x="2350559" y="15578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A26CE3-ACBA-4E83-8C24-54B0782A1D21}">
      <dsp:nvSpPr>
        <dsp:cNvPr id="0" name=""/>
        <dsp:cNvSpPr/>
      </dsp:nvSpPr>
      <dsp:spPr>
        <a:xfrm rot="1074777">
          <a:off x="1689042" y="3651026"/>
          <a:ext cx="2292097" cy="31157"/>
        </a:xfrm>
        <a:custGeom>
          <a:avLst/>
          <a:gdLst/>
          <a:ahLst/>
          <a:cxnLst/>
          <a:rect l="0" t="0" r="0" b="0"/>
          <a:pathLst>
            <a:path>
              <a:moveTo>
                <a:pt x="0" y="15578"/>
              </a:moveTo>
              <a:lnTo>
                <a:pt x="2292097" y="15578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335FA7-1FB7-44A0-A07C-D5D2B06D24F7}">
      <dsp:nvSpPr>
        <dsp:cNvPr id="0" name=""/>
        <dsp:cNvSpPr/>
      </dsp:nvSpPr>
      <dsp:spPr>
        <a:xfrm>
          <a:off x="1744597" y="3157285"/>
          <a:ext cx="2350227" cy="31157"/>
        </a:xfrm>
        <a:custGeom>
          <a:avLst/>
          <a:gdLst/>
          <a:ahLst/>
          <a:cxnLst/>
          <a:rect l="0" t="0" r="0" b="0"/>
          <a:pathLst>
            <a:path>
              <a:moveTo>
                <a:pt x="0" y="15578"/>
              </a:moveTo>
              <a:lnTo>
                <a:pt x="2350227" y="15578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DEFFE4-0F8A-4092-BAF4-0F279CD2906F}">
      <dsp:nvSpPr>
        <dsp:cNvPr id="0" name=""/>
        <dsp:cNvSpPr/>
      </dsp:nvSpPr>
      <dsp:spPr>
        <a:xfrm rot="20530204">
          <a:off x="1687762" y="2654414"/>
          <a:ext cx="2366612" cy="31157"/>
        </a:xfrm>
        <a:custGeom>
          <a:avLst/>
          <a:gdLst/>
          <a:ahLst/>
          <a:cxnLst/>
          <a:rect l="0" t="0" r="0" b="0"/>
          <a:pathLst>
            <a:path>
              <a:moveTo>
                <a:pt x="0" y="15578"/>
              </a:moveTo>
              <a:lnTo>
                <a:pt x="2366612" y="15578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07BAA1-0F6E-4FE7-818E-8D8CF447B51C}">
      <dsp:nvSpPr>
        <dsp:cNvPr id="0" name=""/>
        <dsp:cNvSpPr/>
      </dsp:nvSpPr>
      <dsp:spPr>
        <a:xfrm rot="19479155">
          <a:off x="1526925" y="2164203"/>
          <a:ext cx="2361627" cy="31157"/>
        </a:xfrm>
        <a:custGeom>
          <a:avLst/>
          <a:gdLst/>
          <a:ahLst/>
          <a:cxnLst/>
          <a:rect l="0" t="0" r="0" b="0"/>
          <a:pathLst>
            <a:path>
              <a:moveTo>
                <a:pt x="0" y="15578"/>
              </a:moveTo>
              <a:lnTo>
                <a:pt x="2361627" y="15578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0DBFED-0BA2-48EE-B0DF-01F34C12406C}">
      <dsp:nvSpPr>
        <dsp:cNvPr id="0" name=""/>
        <dsp:cNvSpPr/>
      </dsp:nvSpPr>
      <dsp:spPr>
        <a:xfrm rot="18478125">
          <a:off x="1168639" y="1736839"/>
          <a:ext cx="2495009" cy="31157"/>
        </a:xfrm>
        <a:custGeom>
          <a:avLst/>
          <a:gdLst/>
          <a:ahLst/>
          <a:cxnLst/>
          <a:rect l="0" t="0" r="0" b="0"/>
          <a:pathLst>
            <a:path>
              <a:moveTo>
                <a:pt x="0" y="15578"/>
              </a:moveTo>
              <a:lnTo>
                <a:pt x="2495009" y="15578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8ED84D-8342-4528-A207-FC51C7466C3B}">
      <dsp:nvSpPr>
        <dsp:cNvPr id="0" name=""/>
        <dsp:cNvSpPr/>
      </dsp:nvSpPr>
      <dsp:spPr>
        <a:xfrm>
          <a:off x="683360" y="2548606"/>
          <a:ext cx="1248514" cy="1248514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381D3A-3DB0-4936-95DD-DFFCBDE4FF13}">
      <dsp:nvSpPr>
        <dsp:cNvPr id="0" name=""/>
        <dsp:cNvSpPr/>
      </dsp:nvSpPr>
      <dsp:spPr>
        <a:xfrm>
          <a:off x="2946805" y="-186139"/>
          <a:ext cx="1141289" cy="1054729"/>
        </a:xfrm>
        <a:prstGeom prst="ellipse">
          <a:avLst/>
        </a:prstGeom>
        <a:solidFill>
          <a:schemeClr val="accent4">
            <a:hueOff val="1485099"/>
            <a:satOff val="-6853"/>
            <a:lumOff val="2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050" b="1" u="none" kern="1200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Gobernanza de la organización</a:t>
          </a:r>
        </a:p>
      </dsp:txBody>
      <dsp:txXfrm>
        <a:off x="3113943" y="-31678"/>
        <a:ext cx="807013" cy="745807"/>
      </dsp:txXfrm>
    </dsp:sp>
    <dsp:sp modelId="{9F4CCEA6-95F2-4A88-AB8E-ECBFC502147F}">
      <dsp:nvSpPr>
        <dsp:cNvPr id="0" name=""/>
        <dsp:cNvSpPr/>
      </dsp:nvSpPr>
      <dsp:spPr>
        <a:xfrm>
          <a:off x="3572827" y="594843"/>
          <a:ext cx="1115482" cy="1151499"/>
        </a:xfrm>
        <a:prstGeom prst="ellipse">
          <a:avLst/>
        </a:prstGeom>
        <a:solidFill>
          <a:schemeClr val="accent4">
            <a:hueOff val="2970198"/>
            <a:satOff val="-13705"/>
            <a:lumOff val="5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050" b="1" u="none" kern="1200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Derechos humanos</a:t>
          </a:r>
        </a:p>
      </dsp:txBody>
      <dsp:txXfrm>
        <a:off x="3736186" y="763476"/>
        <a:ext cx="788764" cy="814233"/>
      </dsp:txXfrm>
    </dsp:sp>
    <dsp:sp modelId="{C783DBD9-6076-4F21-8A54-F8E3CB300556}">
      <dsp:nvSpPr>
        <dsp:cNvPr id="0" name=""/>
        <dsp:cNvSpPr/>
      </dsp:nvSpPr>
      <dsp:spPr>
        <a:xfrm>
          <a:off x="3969774" y="1585577"/>
          <a:ext cx="1120456" cy="1101668"/>
        </a:xfrm>
        <a:prstGeom prst="ellipse">
          <a:avLst/>
        </a:prstGeom>
        <a:solidFill>
          <a:schemeClr val="accent4">
            <a:hueOff val="4455297"/>
            <a:satOff val="-20558"/>
            <a:lumOff val="75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050" b="1" u="none" kern="1200" dirty="0">
            <a:solidFill>
              <a:schemeClr val="tx1"/>
            </a:solidFill>
            <a:latin typeface="Arial" panose="020B0604020202020204" pitchFamily="34" charset="0"/>
            <a:ea typeface="Verdana" panose="020B0604030504040204" pitchFamily="34" charset="0"/>
            <a:cs typeface="Arial" panose="020B0604020202020204" pitchFamily="34" charset="0"/>
          </a:endParaRP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050" b="1" u="none" kern="1200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Prácticas laborales</a:t>
          </a:r>
          <a:endParaRPr lang="es-CO" sz="1050" b="1" u="none" kern="1200" dirty="0">
            <a:solidFill>
              <a:schemeClr val="tx1"/>
            </a:solidFill>
            <a:latin typeface="Arial" panose="020B060402020202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sp:txBody>
      <dsp:txXfrm>
        <a:off x="4133861" y="1746913"/>
        <a:ext cx="792282" cy="778996"/>
      </dsp:txXfrm>
    </dsp:sp>
    <dsp:sp modelId="{A9572860-02C0-458C-A2D0-EC370FB39770}">
      <dsp:nvSpPr>
        <dsp:cNvPr id="0" name=""/>
        <dsp:cNvSpPr/>
      </dsp:nvSpPr>
      <dsp:spPr>
        <a:xfrm>
          <a:off x="4094825" y="2651315"/>
          <a:ext cx="1138697" cy="1043096"/>
        </a:xfrm>
        <a:prstGeom prst="ellipse">
          <a:avLst/>
        </a:prstGeom>
        <a:solidFill>
          <a:schemeClr val="accent4">
            <a:hueOff val="5940396"/>
            <a:satOff val="-27410"/>
            <a:lumOff val="100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050" b="1" u="none" kern="1200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Medio ambiente</a:t>
          </a:r>
          <a:endParaRPr lang="es-CO" sz="1050" b="1" u="none" kern="1200" dirty="0">
            <a:solidFill>
              <a:schemeClr val="tx1"/>
            </a:solidFill>
            <a:latin typeface="Arial" panose="020B060402020202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sp:txBody>
      <dsp:txXfrm>
        <a:off x="4261583" y="2804073"/>
        <a:ext cx="805181" cy="737580"/>
      </dsp:txXfrm>
    </dsp:sp>
    <dsp:sp modelId="{45C88CA7-D489-49BE-8082-7F686EE439FB}">
      <dsp:nvSpPr>
        <dsp:cNvPr id="0" name=""/>
        <dsp:cNvSpPr/>
      </dsp:nvSpPr>
      <dsp:spPr>
        <a:xfrm>
          <a:off x="3890041" y="3637539"/>
          <a:ext cx="1248029" cy="1143551"/>
        </a:xfrm>
        <a:prstGeom prst="ellipse">
          <a:avLst/>
        </a:prstGeom>
        <a:solidFill>
          <a:schemeClr val="accent4">
            <a:hueOff val="7425494"/>
            <a:satOff val="-34263"/>
            <a:lumOff val="12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050" b="1" u="none" kern="1200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Prácticas justas de operación</a:t>
          </a:r>
          <a:endParaRPr lang="es-CO" sz="1050" b="1" u="none" kern="1200" dirty="0">
            <a:solidFill>
              <a:schemeClr val="tx1"/>
            </a:solidFill>
            <a:latin typeface="Arial" panose="020B060402020202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sp:txBody>
      <dsp:txXfrm>
        <a:off x="4072811" y="3805008"/>
        <a:ext cx="882489" cy="808613"/>
      </dsp:txXfrm>
    </dsp:sp>
    <dsp:sp modelId="{89A23767-CCE1-480B-AA92-BD6B01CD0609}">
      <dsp:nvSpPr>
        <dsp:cNvPr id="0" name=""/>
        <dsp:cNvSpPr/>
      </dsp:nvSpPr>
      <dsp:spPr>
        <a:xfrm>
          <a:off x="3526228" y="4654781"/>
          <a:ext cx="1190041" cy="1040706"/>
        </a:xfrm>
        <a:prstGeom prst="ellipse">
          <a:avLst/>
        </a:prstGeom>
        <a:solidFill>
          <a:schemeClr val="accent4">
            <a:hueOff val="8910593"/>
            <a:satOff val="-41115"/>
            <a:lumOff val="151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050" b="1" u="none" kern="1200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Asuntos de consumidores</a:t>
          </a:r>
          <a:endParaRPr lang="es-CO" sz="1050" b="1" u="none" kern="1200" dirty="0">
            <a:solidFill>
              <a:schemeClr val="tx1"/>
            </a:solidFill>
            <a:latin typeface="Arial" panose="020B060402020202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sp:txBody>
      <dsp:txXfrm>
        <a:off x="3700505" y="4807189"/>
        <a:ext cx="841487" cy="735890"/>
      </dsp:txXfrm>
    </dsp:sp>
    <dsp:sp modelId="{F25AE103-D984-4235-A7F0-79C38019617C}">
      <dsp:nvSpPr>
        <dsp:cNvPr id="0" name=""/>
        <dsp:cNvSpPr/>
      </dsp:nvSpPr>
      <dsp:spPr>
        <a:xfrm>
          <a:off x="2807374" y="5403942"/>
          <a:ext cx="1321974" cy="1201120"/>
        </a:xfrm>
        <a:prstGeom prst="ellipse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050" b="1" u="none" kern="1200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Participación activa y desarrollo de la comunidad</a:t>
          </a:r>
          <a:endParaRPr lang="es-CO" sz="1050" b="1" u="none" kern="1200" dirty="0">
            <a:solidFill>
              <a:schemeClr val="tx1"/>
            </a:solidFill>
            <a:latin typeface="Arial" panose="020B060402020202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sp:txBody>
      <dsp:txXfrm>
        <a:off x="3000973" y="5579842"/>
        <a:ext cx="934776" cy="8493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A713DD-F6EA-4DD8-9F45-3CEB8D06E239}" type="datetimeFigureOut">
              <a:rPr lang="es-CO" smtClean="0"/>
              <a:t>22/03/2023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E0CD3A-0335-4568-BC70-5152F6E1CC8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72220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E0CD3A-0335-4568-BC70-5152F6E1CC87}" type="slidenum">
              <a:rPr lang="es-CO" smtClean="0"/>
              <a:t>24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13236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9D74-4328-D142-91EC-FE291CBE1509}" type="datetimeFigureOut">
              <a:rPr lang="es-ES_tradnl" smtClean="0"/>
              <a:t>22/03/2023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C6831-DD49-4E4F-834B-7A5FD7B89A8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2436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9D74-4328-D142-91EC-FE291CBE1509}" type="datetimeFigureOut">
              <a:rPr lang="es-ES_tradnl" smtClean="0"/>
              <a:t>22/03/2023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C6831-DD49-4E4F-834B-7A5FD7B89A8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8798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9D74-4328-D142-91EC-FE291CBE1509}" type="datetimeFigureOut">
              <a:rPr lang="es-ES_tradnl" smtClean="0"/>
              <a:t>22/03/2023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C6831-DD49-4E4F-834B-7A5FD7B89A8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8332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9D74-4328-D142-91EC-FE291CBE1509}" type="datetimeFigureOut">
              <a:rPr lang="es-ES_tradnl" smtClean="0"/>
              <a:t>22/03/2023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C6831-DD49-4E4F-834B-7A5FD7B89A8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79976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9D74-4328-D142-91EC-FE291CBE1509}" type="datetimeFigureOut">
              <a:rPr lang="es-ES_tradnl" smtClean="0"/>
              <a:t>22/03/2023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C6831-DD49-4E4F-834B-7A5FD7B89A8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5393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9D74-4328-D142-91EC-FE291CBE1509}" type="datetimeFigureOut">
              <a:rPr lang="es-ES_tradnl" smtClean="0"/>
              <a:t>22/03/2023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C6831-DD49-4E4F-834B-7A5FD7B89A8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78733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9D74-4328-D142-91EC-FE291CBE1509}" type="datetimeFigureOut">
              <a:rPr lang="es-ES_tradnl" smtClean="0"/>
              <a:t>22/03/2023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C6831-DD49-4E4F-834B-7A5FD7B89A8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26850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9D74-4328-D142-91EC-FE291CBE1509}" type="datetimeFigureOut">
              <a:rPr lang="es-ES_tradnl" smtClean="0"/>
              <a:t>22/03/2023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C6831-DD49-4E4F-834B-7A5FD7B89A8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06026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9D74-4328-D142-91EC-FE291CBE1509}" type="datetimeFigureOut">
              <a:rPr lang="es-ES_tradnl" smtClean="0"/>
              <a:t>22/03/2023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C6831-DD49-4E4F-834B-7A5FD7B89A8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54563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9D74-4328-D142-91EC-FE291CBE1509}" type="datetimeFigureOut">
              <a:rPr lang="es-ES_tradnl" smtClean="0"/>
              <a:t>22/03/2023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C6831-DD49-4E4F-834B-7A5FD7B89A8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59287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9D74-4328-D142-91EC-FE291CBE1509}" type="datetimeFigureOut">
              <a:rPr lang="es-ES_tradnl" smtClean="0"/>
              <a:t>22/03/2023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C6831-DD49-4E4F-834B-7A5FD7B89A8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13663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39D74-4328-D142-91EC-FE291CBE1509}" type="datetimeFigureOut">
              <a:rPr lang="es-ES_tradnl" smtClean="0"/>
              <a:t>22/03/2023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C6831-DD49-4E4F-834B-7A5FD7B89A8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4536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49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20.png"/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12" Type="http://schemas.openxmlformats.org/officeDocument/2006/relationships/image" Target="../media/image19.png"/><Relationship Id="rId2" Type="http://schemas.openxmlformats.org/officeDocument/2006/relationships/image" Target="../media/image7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8.png"/><Relationship Id="rId5" Type="http://schemas.openxmlformats.org/officeDocument/2006/relationships/image" Target="../media/image10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9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94105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3">
            <a:extLst>
              <a:ext uri="{FF2B5EF4-FFF2-40B4-BE49-F238E27FC236}">
                <a16:creationId xmlns:a16="http://schemas.microsoft.com/office/drawing/2014/main" id="{F1CF892B-E17B-4FA9-9A9C-189886592561}"/>
              </a:ext>
            </a:extLst>
          </p:cNvPr>
          <p:cNvSpPr txBox="1">
            <a:spLocks/>
          </p:cNvSpPr>
          <p:nvPr/>
        </p:nvSpPr>
        <p:spPr>
          <a:xfrm>
            <a:off x="2978790" y="627307"/>
            <a:ext cx="5682047" cy="6375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_tradnl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5400" b="1" dirty="0">
                <a:solidFill>
                  <a:srgbClr val="B4C3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Empresa</a:t>
            </a:r>
            <a:endParaRPr lang="es-CO" sz="5400" b="1" dirty="0">
              <a:solidFill>
                <a:srgbClr val="B4C3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29D3956-8368-4457-AB29-C85B2C6156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794" y="602824"/>
            <a:ext cx="1324130" cy="13241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8918828-C9F4-4CB4-B11B-56AF1F9E8C05}"/>
              </a:ext>
            </a:extLst>
          </p:cNvPr>
          <p:cNvSpPr txBox="1"/>
          <p:nvPr/>
        </p:nvSpPr>
        <p:spPr>
          <a:xfrm>
            <a:off x="685618" y="2015870"/>
            <a:ext cx="79752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Organización:  </a:t>
            </a:r>
            <a:r>
              <a:rPr lang="es-MX" sz="2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persona o grupo de personas que tienen sus propias funciones y responsabilidades, autoridades y relaciones para el logro de sus </a:t>
            </a:r>
            <a:r>
              <a:rPr lang="es-MX" sz="2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objetivos.</a:t>
            </a:r>
          </a:p>
          <a:p>
            <a:pPr algn="just"/>
            <a:endParaRPr lang="es-CO" sz="20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13A72535-721A-4E08-A914-12B9AF0519CB}"/>
              </a:ext>
            </a:extLst>
          </p:cNvPr>
          <p:cNvSpPr/>
          <p:nvPr/>
        </p:nvSpPr>
        <p:spPr>
          <a:xfrm>
            <a:off x="1499563" y="2639377"/>
            <a:ext cx="1517374" cy="38958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b="1" dirty="0"/>
          </a:p>
        </p:txBody>
      </p:sp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36805394-2679-491C-A2E5-96FB424F0B31}"/>
              </a:ext>
            </a:extLst>
          </p:cNvPr>
          <p:cNvCxnSpPr>
            <a:cxnSpLocks/>
          </p:cNvCxnSpPr>
          <p:nvPr/>
        </p:nvCxnSpPr>
        <p:spPr>
          <a:xfrm>
            <a:off x="3016937" y="2834167"/>
            <a:ext cx="683477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n 8">
            <a:extLst>
              <a:ext uri="{FF2B5EF4-FFF2-40B4-BE49-F238E27FC236}">
                <a16:creationId xmlns:a16="http://schemas.microsoft.com/office/drawing/2014/main" id="{9B19D5F2-0131-4B69-8449-C62B57895D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414" y="2616033"/>
            <a:ext cx="1310224" cy="1310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Flecha: a la derecha 9">
            <a:extLst>
              <a:ext uri="{FF2B5EF4-FFF2-40B4-BE49-F238E27FC236}">
                <a16:creationId xmlns:a16="http://schemas.microsoft.com/office/drawing/2014/main" id="{F10FC790-EE76-4CFF-9480-CD6A3B3CE026}"/>
              </a:ext>
            </a:extLst>
          </p:cNvPr>
          <p:cNvSpPr/>
          <p:nvPr/>
        </p:nvSpPr>
        <p:spPr>
          <a:xfrm rot="5400000">
            <a:off x="2054840" y="3197766"/>
            <a:ext cx="406818" cy="460919"/>
          </a:xfrm>
          <a:prstGeom prst="rightArrow">
            <a:avLst>
              <a:gd name="adj1" fmla="val 50000"/>
              <a:gd name="adj2" fmla="val 53407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11" name="Picture 2" descr="responsabilidad icono premium">
            <a:extLst>
              <a:ext uri="{FF2B5EF4-FFF2-40B4-BE49-F238E27FC236}">
                <a16:creationId xmlns:a16="http://schemas.microsoft.com/office/drawing/2014/main" id="{ABF169B5-80D8-4962-81AF-53BBE74E14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032" y="3712479"/>
            <a:ext cx="2518214" cy="2518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lecha: a la derecha 11">
            <a:extLst>
              <a:ext uri="{FF2B5EF4-FFF2-40B4-BE49-F238E27FC236}">
                <a16:creationId xmlns:a16="http://schemas.microsoft.com/office/drawing/2014/main" id="{029BACB9-F6E4-4A59-81E4-6E76EDFCDE67}"/>
              </a:ext>
            </a:extLst>
          </p:cNvPr>
          <p:cNvSpPr/>
          <p:nvPr/>
        </p:nvSpPr>
        <p:spPr>
          <a:xfrm>
            <a:off x="3825929" y="4590888"/>
            <a:ext cx="618309" cy="679580"/>
          </a:xfrm>
          <a:prstGeom prst="rightArrow">
            <a:avLst>
              <a:gd name="adj1" fmla="val 50000"/>
              <a:gd name="adj2" fmla="val 53407"/>
            </a:avLst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BDF60D70-E67A-40AD-9D4B-1C7E586CB974}"/>
              </a:ext>
            </a:extLst>
          </p:cNvPr>
          <p:cNvSpPr/>
          <p:nvPr/>
        </p:nvSpPr>
        <p:spPr>
          <a:xfrm>
            <a:off x="4464844" y="4200663"/>
            <a:ext cx="716913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La Responsabilidad Social Empresarial es un concepto relativamente nuevo y puede definirse como la contribución activa y voluntaria al mejoramiento económico, social y ambiental por parte de las organizaciones, generalmente con la meta de mejorar su escenario competitivo y su valor agregado.</a:t>
            </a:r>
            <a:endParaRPr lang="es-CO" sz="16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609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3">
            <a:extLst>
              <a:ext uri="{FF2B5EF4-FFF2-40B4-BE49-F238E27FC236}">
                <a16:creationId xmlns:a16="http://schemas.microsoft.com/office/drawing/2014/main" id="{E438C018-3B0F-4DD2-9B6D-B31C1BF13D3E}"/>
              </a:ext>
            </a:extLst>
          </p:cNvPr>
          <p:cNvSpPr txBox="1">
            <a:spLocks/>
          </p:cNvSpPr>
          <p:nvPr/>
        </p:nvSpPr>
        <p:spPr>
          <a:xfrm>
            <a:off x="2486421" y="946098"/>
            <a:ext cx="7600115" cy="6375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_tradnl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5400" b="1" dirty="0">
                <a:solidFill>
                  <a:srgbClr val="B4C3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¿Qué implica la RSE?</a:t>
            </a:r>
            <a:endParaRPr lang="es-CO" sz="5400" b="1" dirty="0">
              <a:solidFill>
                <a:srgbClr val="B4C3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responsabilidad icono premium">
            <a:extLst>
              <a:ext uri="{FF2B5EF4-FFF2-40B4-BE49-F238E27FC236}">
                <a16:creationId xmlns:a16="http://schemas.microsoft.com/office/drawing/2014/main" id="{34A9ACCA-BF00-4746-9411-2C02407DB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3448" y="946098"/>
            <a:ext cx="2310716" cy="2310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9 Diagrama">
            <a:extLst>
              <a:ext uri="{FF2B5EF4-FFF2-40B4-BE49-F238E27FC236}">
                <a16:creationId xmlns:a16="http://schemas.microsoft.com/office/drawing/2014/main" id="{F21D5DDA-97EC-4022-8DB0-99031F82C0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866869"/>
              </p:ext>
            </p:extLst>
          </p:nvPr>
        </p:nvGraphicFramePr>
        <p:xfrm>
          <a:off x="277836" y="1926211"/>
          <a:ext cx="9260059" cy="42776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88208013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6 Tabla">
            <a:extLst>
              <a:ext uri="{FF2B5EF4-FFF2-40B4-BE49-F238E27FC236}">
                <a16:creationId xmlns:a16="http://schemas.microsoft.com/office/drawing/2014/main" id="{CB0521F0-C189-4A02-8AA1-4B4FADF3FB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519733"/>
              </p:ext>
            </p:extLst>
          </p:nvPr>
        </p:nvGraphicFramePr>
        <p:xfrm>
          <a:off x="1069146" y="1943269"/>
          <a:ext cx="10255346" cy="2175580"/>
        </p:xfrm>
        <a:graphic>
          <a:graphicData uri="http://schemas.openxmlformats.org/drawingml/2006/table">
            <a:tbl>
              <a:tblPr/>
              <a:tblGrid>
                <a:gridCol w="32446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51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45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67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Temas de la gestión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Antes 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Ahora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499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Mecanismos de rendición de cuentas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Balances sociales de carácter general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Reportes de sostenibilidad o informes de RSE con auditaje externo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499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Impactos y riesgos de la actividad empresarial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No los asume, los delega en el Estado y en la Sociedad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Los internaliza en los procesos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365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Impactos y riesgos ambientales de la actividad empresarial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No los toma en cuenta 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Define las medidas de manejo de manera concertada con la sociedad a diferentes niveles. Los internaliza en los procesos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Elipse 3">
            <a:extLst>
              <a:ext uri="{FF2B5EF4-FFF2-40B4-BE49-F238E27FC236}">
                <a16:creationId xmlns:a16="http://schemas.microsoft.com/office/drawing/2014/main" id="{59E9F435-ACA2-45F2-89B2-345C983BBEAC}"/>
              </a:ext>
            </a:extLst>
          </p:cNvPr>
          <p:cNvSpPr/>
          <p:nvPr/>
        </p:nvSpPr>
        <p:spPr>
          <a:xfrm>
            <a:off x="7118254" y="2134586"/>
            <a:ext cx="4206238" cy="636752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b="1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DF28093D-C28F-4A90-A5E4-93FA19E6158F}"/>
              </a:ext>
            </a:extLst>
          </p:cNvPr>
          <p:cNvSpPr/>
          <p:nvPr/>
        </p:nvSpPr>
        <p:spPr>
          <a:xfrm>
            <a:off x="3168423" y="351178"/>
            <a:ext cx="52854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4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Elementos de la RSE</a:t>
            </a:r>
            <a:endParaRPr lang="es-CO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468523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>
            <a:extLst>
              <a:ext uri="{FF2B5EF4-FFF2-40B4-BE49-F238E27FC236}">
                <a16:creationId xmlns:a16="http://schemas.microsoft.com/office/drawing/2014/main" id="{52EAD703-D64A-4482-B6AC-C0B6214D76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3453" y="1073341"/>
            <a:ext cx="776714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CO" sz="4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RSE Y GESTIÓN AMBIENTAL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8720DEB0-6817-44D4-8994-DC7878E0103C}"/>
              </a:ext>
            </a:extLst>
          </p:cNvPr>
          <p:cNvSpPr/>
          <p:nvPr/>
        </p:nvSpPr>
        <p:spPr>
          <a:xfrm>
            <a:off x="2474372" y="1883045"/>
            <a:ext cx="72432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El desarrollo sostenible es el que satisface las necesidades del presente sin comprometer la habilidad de futuras generaciones para satisfacer las propias (Brundtland 1987). </a:t>
            </a:r>
            <a:endParaRPr lang="es-CO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7AACDBA5-AA3D-484B-BC72-215CF0DA4B1D}"/>
              </a:ext>
            </a:extLst>
          </p:cNvPr>
          <p:cNvGrpSpPr/>
          <p:nvPr/>
        </p:nvGrpSpPr>
        <p:grpSpPr>
          <a:xfrm>
            <a:off x="4149969" y="2874817"/>
            <a:ext cx="3597583" cy="3520451"/>
            <a:chOff x="4467106" y="1430797"/>
            <a:chExt cx="4107050" cy="3996406"/>
          </a:xfrm>
        </p:grpSpPr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A68027D9-D12E-43DE-8212-7E6D01183C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7106" y="1430797"/>
              <a:ext cx="3996406" cy="3996406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3FB8743D-B6E9-4B1E-BD0E-7B13D90031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2400491"/>
              <a:ext cx="1323898" cy="132389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38C5CEF9-566F-4033-8CA4-0A12CF05937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6411" y="2323568"/>
              <a:ext cx="1477745" cy="147774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96621726-B414-4234-9A11-2A5DB629CBD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8883" y="4149675"/>
              <a:ext cx="1277528" cy="127752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47059374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>
            <a:extLst>
              <a:ext uri="{FF2B5EF4-FFF2-40B4-BE49-F238E27FC236}">
                <a16:creationId xmlns:a16="http://schemas.microsoft.com/office/drawing/2014/main" id="{52EAD703-D64A-4482-B6AC-C0B6214D76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0732" y="1113604"/>
            <a:ext cx="854087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CO" sz="4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RSE Y GESTIÓN AMBIENTAL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8720DEB0-6817-44D4-8994-DC7878E0103C}"/>
              </a:ext>
            </a:extLst>
          </p:cNvPr>
          <p:cNvSpPr/>
          <p:nvPr/>
        </p:nvSpPr>
        <p:spPr>
          <a:xfrm>
            <a:off x="657955" y="1918500"/>
            <a:ext cx="112011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El desarrollo sostenible es el que satisfacer las necesidades del presente sin comprometer la habilidad de futuras generaciones para satisfacer las propias (Brundtland 1987). </a:t>
            </a:r>
            <a:endParaRPr lang="es-CO" sz="20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7AACDBA5-AA3D-484B-BC72-215CF0DA4B1D}"/>
              </a:ext>
            </a:extLst>
          </p:cNvPr>
          <p:cNvGrpSpPr/>
          <p:nvPr/>
        </p:nvGrpSpPr>
        <p:grpSpPr>
          <a:xfrm>
            <a:off x="4375053" y="2626386"/>
            <a:ext cx="3319824" cy="3089831"/>
            <a:chOff x="4467106" y="1430797"/>
            <a:chExt cx="4107050" cy="3996406"/>
          </a:xfrm>
        </p:grpSpPr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A68027D9-D12E-43DE-8212-7E6D01183C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7106" y="1430797"/>
              <a:ext cx="3996406" cy="3996406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3FB8743D-B6E9-4B1E-BD0E-7B13D90031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2400491"/>
              <a:ext cx="1323898" cy="132389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38C5CEF9-566F-4033-8CA4-0A12CF05937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6411" y="2323568"/>
              <a:ext cx="1477745" cy="147774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96621726-B414-4234-9A11-2A5DB629CBD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8883" y="4149675"/>
              <a:ext cx="1277528" cy="127752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1" name="Rectángulo 10">
            <a:extLst>
              <a:ext uri="{FF2B5EF4-FFF2-40B4-BE49-F238E27FC236}">
                <a16:creationId xmlns:a16="http://schemas.microsoft.com/office/drawing/2014/main" id="{33391928-3A8B-4538-A7F9-CE7796B00557}"/>
              </a:ext>
            </a:extLst>
          </p:cNvPr>
          <p:cNvSpPr/>
          <p:nvPr/>
        </p:nvSpPr>
        <p:spPr>
          <a:xfrm>
            <a:off x="3665769" y="5558044"/>
            <a:ext cx="51854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SOSTENIBILIDAD</a:t>
            </a:r>
            <a:endParaRPr lang="es-CO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44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78;p40">
            <a:extLst>
              <a:ext uri="{FF2B5EF4-FFF2-40B4-BE49-F238E27FC236}">
                <a16:creationId xmlns:a16="http://schemas.microsoft.com/office/drawing/2014/main" id="{3C4FB63C-2E7C-448A-AA59-86EFC65BA77C}"/>
              </a:ext>
            </a:extLst>
          </p:cNvPr>
          <p:cNvSpPr/>
          <p:nvPr/>
        </p:nvSpPr>
        <p:spPr>
          <a:xfrm>
            <a:off x="2004024" y="1596713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92D050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653BD64A-A9F2-44DB-A26D-9023F3C3D238}"/>
              </a:ext>
            </a:extLst>
          </p:cNvPr>
          <p:cNvSpPr/>
          <p:nvPr/>
        </p:nvSpPr>
        <p:spPr>
          <a:xfrm>
            <a:off x="2317721" y="1474967"/>
            <a:ext cx="224449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6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Crecimiento económico: </a:t>
            </a:r>
            <a:r>
              <a:rPr lang="es-MX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Regreso de la inversión, innovación.</a:t>
            </a:r>
            <a:endParaRPr lang="es-CO" sz="16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Google Shape;578;p40">
            <a:extLst>
              <a:ext uri="{FF2B5EF4-FFF2-40B4-BE49-F238E27FC236}">
                <a16:creationId xmlns:a16="http://schemas.microsoft.com/office/drawing/2014/main" id="{30A8C12D-7511-4966-8C07-CE315F1D059A}"/>
              </a:ext>
            </a:extLst>
          </p:cNvPr>
          <p:cNvSpPr/>
          <p:nvPr/>
        </p:nvSpPr>
        <p:spPr>
          <a:xfrm>
            <a:off x="2004025" y="3051717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92D050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2F6B4870-49D6-404B-8450-170047BD8447}"/>
              </a:ext>
            </a:extLst>
          </p:cNvPr>
          <p:cNvSpPr/>
          <p:nvPr/>
        </p:nvSpPr>
        <p:spPr>
          <a:xfrm>
            <a:off x="2394759" y="2926821"/>
            <a:ext cx="163005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6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Ecoeficiencia: </a:t>
            </a:r>
            <a:r>
              <a:rPr lang="es-MX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Eficiencia de recursos, ciclo de vida de  producto.</a:t>
            </a:r>
            <a:endParaRPr lang="es-CO" sz="16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" name="Google Shape;578;p40">
            <a:extLst>
              <a:ext uri="{FF2B5EF4-FFF2-40B4-BE49-F238E27FC236}">
                <a16:creationId xmlns:a16="http://schemas.microsoft.com/office/drawing/2014/main" id="{DD16D1A6-D65C-4A6B-8301-BDDBCD197791}"/>
              </a:ext>
            </a:extLst>
          </p:cNvPr>
          <p:cNvSpPr/>
          <p:nvPr/>
        </p:nvSpPr>
        <p:spPr>
          <a:xfrm>
            <a:off x="2004025" y="4676212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92D050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6A8AC0EE-4721-417E-8B9B-121A001B321B}"/>
              </a:ext>
            </a:extLst>
          </p:cNvPr>
          <p:cNvSpPr/>
          <p:nvPr/>
        </p:nvSpPr>
        <p:spPr>
          <a:xfrm>
            <a:off x="2268212" y="4653820"/>
            <a:ext cx="19813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6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Administración Ambiental: </a:t>
            </a:r>
            <a:r>
              <a:rPr lang="es-MX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gestión de los recursos naturales.</a:t>
            </a:r>
            <a:endParaRPr lang="es-CO" sz="16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0" name="Google Shape;578;p40">
            <a:extLst>
              <a:ext uri="{FF2B5EF4-FFF2-40B4-BE49-F238E27FC236}">
                <a16:creationId xmlns:a16="http://schemas.microsoft.com/office/drawing/2014/main" id="{D61B00BD-65E4-4ADC-8588-95447C02C10B}"/>
              </a:ext>
            </a:extLst>
          </p:cNvPr>
          <p:cNvSpPr/>
          <p:nvPr/>
        </p:nvSpPr>
        <p:spPr>
          <a:xfrm>
            <a:off x="7602517" y="1335666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92D050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148DE162-C549-47A5-B814-B0F3054A8F86}"/>
              </a:ext>
            </a:extLst>
          </p:cNvPr>
          <p:cNvSpPr/>
          <p:nvPr/>
        </p:nvSpPr>
        <p:spPr>
          <a:xfrm>
            <a:off x="7898036" y="1272254"/>
            <a:ext cx="232127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6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Socioambiental: </a:t>
            </a:r>
            <a:r>
              <a:rPr lang="es-MX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manejo de crisis, regulación ambiental, cambio climático.</a:t>
            </a:r>
            <a:endParaRPr lang="es-CO" sz="16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2" name="Google Shape;578;p40">
            <a:extLst>
              <a:ext uri="{FF2B5EF4-FFF2-40B4-BE49-F238E27FC236}">
                <a16:creationId xmlns:a16="http://schemas.microsoft.com/office/drawing/2014/main" id="{4557CE83-08E1-4184-AD3D-4816A388D638}"/>
              </a:ext>
            </a:extLst>
          </p:cNvPr>
          <p:cNvSpPr/>
          <p:nvPr/>
        </p:nvSpPr>
        <p:spPr>
          <a:xfrm>
            <a:off x="7602517" y="2725987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92D050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A07C7621-AF58-4876-A1EC-B32DFBE944F0}"/>
              </a:ext>
            </a:extLst>
          </p:cNvPr>
          <p:cNvSpPr/>
          <p:nvPr/>
        </p:nvSpPr>
        <p:spPr>
          <a:xfrm>
            <a:off x="7991249" y="2657465"/>
            <a:ext cx="215506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6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Progreso Social: </a:t>
            </a:r>
            <a:r>
              <a:rPr lang="es-MX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apoyo a la comunidad, relaciones laborales.</a:t>
            </a:r>
            <a:endParaRPr lang="es-CO" sz="16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" name="Google Shape;578;p40">
            <a:extLst>
              <a:ext uri="{FF2B5EF4-FFF2-40B4-BE49-F238E27FC236}">
                <a16:creationId xmlns:a16="http://schemas.microsoft.com/office/drawing/2014/main" id="{8E2524F1-24B2-41BC-B0FA-56A066CD5A40}"/>
              </a:ext>
            </a:extLst>
          </p:cNvPr>
          <p:cNvSpPr/>
          <p:nvPr/>
        </p:nvSpPr>
        <p:spPr>
          <a:xfrm>
            <a:off x="7602516" y="4478733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92D050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B67BEB24-670D-44A9-B73D-4DD4B4AC3313}"/>
              </a:ext>
            </a:extLst>
          </p:cNvPr>
          <p:cNvSpPr/>
          <p:nvPr/>
        </p:nvSpPr>
        <p:spPr>
          <a:xfrm>
            <a:off x="7942475" y="4463417"/>
            <a:ext cx="21550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6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Socioeconómico: </a:t>
            </a:r>
            <a:r>
              <a:rPr lang="es-MX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Creación de trabajo, impacto económico local.</a:t>
            </a:r>
            <a:endParaRPr lang="es-CO" sz="16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18E1AC4C-55CC-4159-8FF6-F2DEC6738B11}"/>
              </a:ext>
            </a:extLst>
          </p:cNvPr>
          <p:cNvGrpSpPr/>
          <p:nvPr/>
        </p:nvGrpSpPr>
        <p:grpSpPr>
          <a:xfrm>
            <a:off x="3956160" y="1505656"/>
            <a:ext cx="3597583" cy="3520451"/>
            <a:chOff x="4467106" y="1430797"/>
            <a:chExt cx="4107050" cy="3996406"/>
          </a:xfrm>
        </p:grpSpPr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E3BFE0F9-7E62-4C26-836B-F71A521811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7106" y="1430797"/>
              <a:ext cx="3996406" cy="3996406"/>
            </a:xfrm>
            <a:prstGeom prst="rect">
              <a:avLst/>
            </a:prstGeom>
          </p:spPr>
        </p:pic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D939A498-B1B6-4059-8FD3-B27EDA9FAA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2400491"/>
              <a:ext cx="1323898" cy="132389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id="{E54AA5F5-E73D-448B-AF48-95D65D2C8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6411" y="2323568"/>
              <a:ext cx="1477745" cy="147774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E38805AD-5595-4181-BF9F-CAE08A7B171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8883" y="4149675"/>
              <a:ext cx="1277528" cy="127752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21" name="Text Box 5">
            <a:extLst>
              <a:ext uri="{FF2B5EF4-FFF2-40B4-BE49-F238E27FC236}">
                <a16:creationId xmlns:a16="http://schemas.microsoft.com/office/drawing/2014/main" id="{72036B11-11F7-4246-B5B9-D030CFC812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0735" y="299605"/>
            <a:ext cx="631425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RSE Y GESTIÓN AMBIENTAL</a:t>
            </a:r>
          </a:p>
        </p:txBody>
      </p:sp>
    </p:spTree>
    <p:extLst>
      <p:ext uri="{BB962C8B-B14F-4D97-AF65-F5344CB8AC3E}">
        <p14:creationId xmlns:p14="http://schemas.microsoft.com/office/powerpoint/2010/main" val="648485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Rectángulo">
            <a:extLst>
              <a:ext uri="{FF2B5EF4-FFF2-40B4-BE49-F238E27FC236}">
                <a16:creationId xmlns:a16="http://schemas.microsoft.com/office/drawing/2014/main" id="{15C01122-ED6D-4941-A77C-F638A77D09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5550" y="1792041"/>
            <a:ext cx="9980900" cy="4524315"/>
          </a:xfrm>
          <a:prstGeom prst="rect">
            <a:avLst/>
          </a:prstGeom>
          <a:noFill/>
          <a:ln w="25400" cmpd="dbl">
            <a:solidFill>
              <a:srgbClr val="B4C320"/>
            </a:solidFill>
            <a:prstDash val="sys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  <a:defRPr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Se logra la conservación de los recursos</a:t>
            </a:r>
          </a:p>
          <a:p>
            <a:pPr algn="just">
              <a:defRPr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itchFamily="2" charset="2"/>
              <a:buChar char="Ø"/>
              <a:defRPr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Generación de valor agregado</a:t>
            </a:r>
          </a:p>
          <a:p>
            <a:pPr algn="just">
              <a:defRPr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itchFamily="2" charset="2"/>
              <a:buChar char="Ø"/>
              <a:defRPr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Posicionamiento estratégico para la competitividad global</a:t>
            </a:r>
          </a:p>
          <a:p>
            <a:pPr algn="just">
              <a:defRPr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itchFamily="2" charset="2"/>
              <a:buChar char="Ø"/>
              <a:defRPr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Optimización de la calidad de los productos y servicios</a:t>
            </a:r>
          </a:p>
          <a:p>
            <a:pPr algn="just">
              <a:defRPr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itchFamily="2" charset="2"/>
              <a:buChar char="Ø"/>
              <a:defRPr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Mejora de la calidad de vida de la sociedad</a:t>
            </a:r>
          </a:p>
          <a:p>
            <a:pPr algn="just">
              <a:defRPr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itchFamily="2" charset="2"/>
              <a:buChar char="Ø"/>
              <a:defRPr/>
            </a:pPr>
            <a:r>
              <a:rPr lang="es-ES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Menores consumos de materias primas, energía, agua y suministros</a:t>
            </a:r>
          </a:p>
          <a:p>
            <a:pPr algn="just">
              <a:defRPr/>
            </a:pPr>
            <a:endParaRPr lang="es-ES" sz="16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just">
              <a:buFont typeface="Wingdings" pitchFamily="2" charset="2"/>
              <a:buChar char="Ø"/>
              <a:defRPr/>
            </a:pPr>
            <a:r>
              <a:rPr lang="es-ES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Evitar graves sanciones y multas por parte de las autoridades que pueden llegar hasta el cierre de operaciones.</a:t>
            </a:r>
          </a:p>
          <a:p>
            <a:pPr algn="just">
              <a:buFont typeface="Wingdings" pitchFamily="2" charset="2"/>
              <a:buChar char="Ø"/>
              <a:defRPr/>
            </a:pPr>
            <a:endParaRPr lang="es-ES" sz="16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just">
              <a:buFont typeface="Wingdings" pitchFamily="2" charset="2"/>
              <a:buChar char="Ø"/>
              <a:defRPr/>
            </a:pPr>
            <a:r>
              <a:rPr lang="es-ES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Prevenir potenciales accidentes que lo afecten con costosas consecuencias para todos los involucrados.</a:t>
            </a:r>
          </a:p>
          <a:p>
            <a:pPr algn="just">
              <a:buFont typeface="Wingdings" pitchFamily="2" charset="2"/>
              <a:buChar char="Ø"/>
              <a:defRPr/>
            </a:pPr>
            <a:endParaRPr lang="es-ES" sz="16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just">
              <a:buFont typeface="Wingdings" pitchFamily="2" charset="2"/>
              <a:buChar char="Ø"/>
              <a:defRPr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EC19E1EE-D186-47DC-8383-6E722F570541}"/>
              </a:ext>
            </a:extLst>
          </p:cNvPr>
          <p:cNvSpPr/>
          <p:nvPr/>
        </p:nvSpPr>
        <p:spPr>
          <a:xfrm>
            <a:off x="2612593" y="1021639"/>
            <a:ext cx="74451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sz="2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VENTAJAS EN EL ÁMBITO EMPRESARIAL</a:t>
            </a:r>
          </a:p>
        </p:txBody>
      </p:sp>
    </p:spTree>
    <p:extLst>
      <p:ext uri="{BB962C8B-B14F-4D97-AF65-F5344CB8AC3E}">
        <p14:creationId xmlns:p14="http://schemas.microsoft.com/office/powerpoint/2010/main" val="4252877302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:a16="http://schemas.microsoft.com/office/drawing/2014/main" id="{B0CD2887-E5C4-46E3-A541-E6CFF5F2CB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6894" y="672313"/>
            <a:ext cx="616148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CO" sz="3200" b="1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RENDICIÓN DE CUENTAS DE LA RSE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C278EAE7-A272-4513-8F8E-52FD400ADAEA}"/>
              </a:ext>
            </a:extLst>
          </p:cNvPr>
          <p:cNvSpPr/>
          <p:nvPr/>
        </p:nvSpPr>
        <p:spPr>
          <a:xfrm>
            <a:off x="1627701" y="1723454"/>
            <a:ext cx="838849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Responsabilidad de una organización por sus decisiones y actividades, y condición de ofrecer respuestas a sus órganos de gobierno, autoridades legales y, más ampliamente, a sus otras partes interesadas, respecto a estas decisiones y </a:t>
            </a:r>
            <a:r>
              <a:rPr lang="es-CO" sz="2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actividades</a:t>
            </a:r>
            <a:r>
              <a:rPr lang="es-MX" sz="2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s-MX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(ISO 26000,2015)</a:t>
            </a:r>
          </a:p>
          <a:p>
            <a:pPr algn="just"/>
            <a:endParaRPr lang="es-CO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Google Shape;578;p40">
            <a:extLst>
              <a:ext uri="{FF2B5EF4-FFF2-40B4-BE49-F238E27FC236}">
                <a16:creationId xmlns:a16="http://schemas.microsoft.com/office/drawing/2014/main" id="{28899BFF-C061-43F8-B76A-F09C17641967}"/>
              </a:ext>
            </a:extLst>
          </p:cNvPr>
          <p:cNvSpPr/>
          <p:nvPr/>
        </p:nvSpPr>
        <p:spPr>
          <a:xfrm>
            <a:off x="4400588" y="4374649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92D050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AB14E8D0-CD2D-4B47-A6AE-7AB3407710B3}"/>
              </a:ext>
            </a:extLst>
          </p:cNvPr>
          <p:cNvSpPr/>
          <p:nvPr/>
        </p:nvSpPr>
        <p:spPr>
          <a:xfrm>
            <a:off x="4857523" y="4431117"/>
            <a:ext cx="18678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4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ISO 26000</a:t>
            </a:r>
            <a:endParaRPr lang="es-CO" sz="14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Google Shape;578;p40">
            <a:extLst>
              <a:ext uri="{FF2B5EF4-FFF2-40B4-BE49-F238E27FC236}">
                <a16:creationId xmlns:a16="http://schemas.microsoft.com/office/drawing/2014/main" id="{1D48E368-7C04-4BDA-988F-7D669F5AE206}"/>
              </a:ext>
            </a:extLst>
          </p:cNvPr>
          <p:cNvSpPr/>
          <p:nvPr/>
        </p:nvSpPr>
        <p:spPr>
          <a:xfrm>
            <a:off x="4403830" y="4864310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92D050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088F37B1-9200-4B8A-A098-309204505BF8}"/>
              </a:ext>
            </a:extLst>
          </p:cNvPr>
          <p:cNvSpPr/>
          <p:nvPr/>
        </p:nvSpPr>
        <p:spPr>
          <a:xfrm>
            <a:off x="4810340" y="4891501"/>
            <a:ext cx="24971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4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INDICADORES ETHOS</a:t>
            </a:r>
            <a:endParaRPr lang="es-CO" sz="14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" name="Google Shape;578;p40">
            <a:extLst>
              <a:ext uri="{FF2B5EF4-FFF2-40B4-BE49-F238E27FC236}">
                <a16:creationId xmlns:a16="http://schemas.microsoft.com/office/drawing/2014/main" id="{7E25ED2B-074F-4E72-AC80-29CAD0BB33CC}"/>
              </a:ext>
            </a:extLst>
          </p:cNvPr>
          <p:cNvSpPr/>
          <p:nvPr/>
        </p:nvSpPr>
        <p:spPr>
          <a:xfrm>
            <a:off x="4399365" y="5352725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92D050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971A1E20-AD04-4E01-85B9-F0EBC1B47D3D}"/>
              </a:ext>
            </a:extLst>
          </p:cNvPr>
          <p:cNvSpPr/>
          <p:nvPr/>
        </p:nvSpPr>
        <p:spPr>
          <a:xfrm>
            <a:off x="4810340" y="5339301"/>
            <a:ext cx="24971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4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INDICADORES GRI</a:t>
            </a:r>
            <a:endParaRPr lang="es-CO" sz="14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0" name="Google Shape;578;p40">
            <a:extLst>
              <a:ext uri="{FF2B5EF4-FFF2-40B4-BE49-F238E27FC236}">
                <a16:creationId xmlns:a16="http://schemas.microsoft.com/office/drawing/2014/main" id="{671A2843-8787-40FC-88D0-40FE42321256}"/>
              </a:ext>
            </a:extLst>
          </p:cNvPr>
          <p:cNvSpPr/>
          <p:nvPr/>
        </p:nvSpPr>
        <p:spPr>
          <a:xfrm>
            <a:off x="4399365" y="5800283"/>
            <a:ext cx="339959" cy="377942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92D050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46625EAF-663D-4E2C-A923-FEFB2369F9BA}"/>
              </a:ext>
            </a:extLst>
          </p:cNvPr>
          <p:cNvSpPr/>
          <p:nvPr/>
        </p:nvSpPr>
        <p:spPr>
          <a:xfrm>
            <a:off x="4810340" y="5894175"/>
            <a:ext cx="24971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4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FENALCO</a:t>
            </a:r>
            <a:endParaRPr lang="es-CO" sz="14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41539F0-44C0-47A2-AF01-9693041503BF}"/>
              </a:ext>
            </a:extLst>
          </p:cNvPr>
          <p:cNvSpPr/>
          <p:nvPr/>
        </p:nvSpPr>
        <p:spPr>
          <a:xfrm>
            <a:off x="3884564" y="3299741"/>
            <a:ext cx="352473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4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INDICADORES DE SOSTENIBILIDAD</a:t>
            </a:r>
            <a:endParaRPr lang="es-CO" sz="14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D6FA84BD-2C37-4605-AE23-D7050093C8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667" y="3860254"/>
            <a:ext cx="1339897" cy="13398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Flecha: a la derecha 13">
            <a:extLst>
              <a:ext uri="{FF2B5EF4-FFF2-40B4-BE49-F238E27FC236}">
                <a16:creationId xmlns:a16="http://schemas.microsoft.com/office/drawing/2014/main" id="{330181D3-EE9D-4B9E-9BAA-8F07324D6312}"/>
              </a:ext>
            </a:extLst>
          </p:cNvPr>
          <p:cNvSpPr/>
          <p:nvPr/>
        </p:nvSpPr>
        <p:spPr>
          <a:xfrm rot="5400000">
            <a:off x="5490888" y="3706927"/>
            <a:ext cx="339982" cy="339960"/>
          </a:xfrm>
          <a:prstGeom prst="rightArrow">
            <a:avLst>
              <a:gd name="adj1" fmla="val 50000"/>
              <a:gd name="adj2" fmla="val 53407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DD7E8ADF-DCB1-4F5D-B1B6-58DB5D060102}"/>
              </a:ext>
            </a:extLst>
          </p:cNvPr>
          <p:cNvGrpSpPr/>
          <p:nvPr/>
        </p:nvGrpSpPr>
        <p:grpSpPr>
          <a:xfrm>
            <a:off x="7221492" y="3092281"/>
            <a:ext cx="1485413" cy="1339897"/>
            <a:chOff x="4467106" y="1430797"/>
            <a:chExt cx="4107050" cy="3996406"/>
          </a:xfrm>
        </p:grpSpPr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82D57204-8C62-48B4-81D7-DAA7F7CA7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7106" y="1430797"/>
              <a:ext cx="3996406" cy="3996406"/>
            </a:xfrm>
            <a:prstGeom prst="rect">
              <a:avLst/>
            </a:prstGeom>
          </p:spPr>
        </p:pic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34F23D27-F7AA-4B1C-A2D7-A685E73802E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2400491"/>
              <a:ext cx="1323898" cy="132389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9EBFCC59-A391-4248-A5C7-0358E456F04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6411" y="2323568"/>
              <a:ext cx="1477745" cy="147774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id="{7C8C1400-5ECC-4EAC-90C1-EF4987553D3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8883" y="4149675"/>
              <a:ext cx="1277528" cy="127752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20" name="Google Shape;578;p40">
            <a:extLst>
              <a:ext uri="{FF2B5EF4-FFF2-40B4-BE49-F238E27FC236}">
                <a16:creationId xmlns:a16="http://schemas.microsoft.com/office/drawing/2014/main" id="{5C322E55-ABEF-4B12-8376-6F1AF47EB826}"/>
              </a:ext>
            </a:extLst>
          </p:cNvPr>
          <p:cNvSpPr/>
          <p:nvPr/>
        </p:nvSpPr>
        <p:spPr>
          <a:xfrm>
            <a:off x="4399365" y="6393382"/>
            <a:ext cx="339959" cy="377942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92D050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CA461353-7E8C-452B-A32F-C352A2022D3E}"/>
              </a:ext>
            </a:extLst>
          </p:cNvPr>
          <p:cNvSpPr/>
          <p:nvPr/>
        </p:nvSpPr>
        <p:spPr>
          <a:xfrm>
            <a:off x="4810340" y="6415640"/>
            <a:ext cx="24971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4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GREEN METRICS</a:t>
            </a:r>
            <a:endParaRPr lang="es-CO" sz="14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394772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:a16="http://schemas.microsoft.com/office/drawing/2014/main" id="{53E793CD-8562-494F-8A47-351237ED98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1200" y="1779999"/>
            <a:ext cx="616148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2400" b="1" dirty="0">
                <a:solidFill>
                  <a:srgbClr val="006666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ISO 26000</a:t>
            </a:r>
            <a:endParaRPr lang="es-CO" sz="2400" b="1" dirty="0">
              <a:solidFill>
                <a:srgbClr val="006666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id="{072A6AC9-DDF0-4A5D-8811-2D91D7227E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6545" y="1069038"/>
            <a:ext cx="767952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INDICADORES DE SOSTENIBILIDAD</a:t>
            </a:r>
            <a:endParaRPr lang="es-CO" sz="32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Google Shape;578;p40">
            <a:extLst>
              <a:ext uri="{FF2B5EF4-FFF2-40B4-BE49-F238E27FC236}">
                <a16:creationId xmlns:a16="http://schemas.microsoft.com/office/drawing/2014/main" id="{4E511F17-B8C3-4D0D-AA72-8F52B6108170}"/>
              </a:ext>
            </a:extLst>
          </p:cNvPr>
          <p:cNvSpPr/>
          <p:nvPr/>
        </p:nvSpPr>
        <p:spPr>
          <a:xfrm>
            <a:off x="4856714" y="1847110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92D050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54797D96-AE3D-4BA3-A7A0-22C4FA18349A}"/>
              </a:ext>
            </a:extLst>
          </p:cNvPr>
          <p:cNvSpPr/>
          <p:nvPr/>
        </p:nvSpPr>
        <p:spPr>
          <a:xfrm>
            <a:off x="2176545" y="2216683"/>
            <a:ext cx="767952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_tradnl" sz="2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De acuerdo con la Organización Internacional de Estandarización, una organización debe considerar dos prácticas fundamentales de responsabilidad social: reconocer su responsabilidad social dentro de su esfera de influencia, e identificar y comprometerse con sus partes interesadas. </a:t>
            </a:r>
            <a:endParaRPr lang="es-CO" sz="20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9AD68273-488A-4DBE-BDA7-88BA758BF2F0}"/>
              </a:ext>
            </a:extLst>
          </p:cNvPr>
          <p:cNvSpPr/>
          <p:nvPr/>
        </p:nvSpPr>
        <p:spPr>
          <a:xfrm>
            <a:off x="2919803" y="3998952"/>
            <a:ext cx="424072" cy="449446"/>
          </a:xfrm>
          <a:prstGeom prst="ellipse">
            <a:avLst/>
          </a:prstGeom>
          <a:solidFill>
            <a:srgbClr val="FFC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/>
              <a:t>1</a:t>
            </a:r>
            <a:endParaRPr lang="es-CO" b="1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E2C03014-3AE7-45B3-8791-D3821C470B7D}"/>
              </a:ext>
            </a:extLst>
          </p:cNvPr>
          <p:cNvSpPr/>
          <p:nvPr/>
        </p:nvSpPr>
        <p:spPr>
          <a:xfrm>
            <a:off x="3357135" y="3979401"/>
            <a:ext cx="76795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_tradnl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Principios de la Responsabilidad Social </a:t>
            </a:r>
            <a:endParaRPr lang="es-CO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8D567CC8-073A-4E5C-A08E-A45566E6D7B2}"/>
              </a:ext>
            </a:extLst>
          </p:cNvPr>
          <p:cNvSpPr/>
          <p:nvPr/>
        </p:nvSpPr>
        <p:spPr>
          <a:xfrm>
            <a:off x="2933057" y="4785417"/>
            <a:ext cx="424072" cy="449446"/>
          </a:xfrm>
          <a:prstGeom prst="ellipse">
            <a:avLst/>
          </a:prstGeom>
          <a:solidFill>
            <a:srgbClr val="FFC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/>
              <a:t>2</a:t>
            </a:r>
            <a:endParaRPr lang="es-CO" b="1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5E009913-CFA5-48BB-A42B-DBEF18AE5053}"/>
              </a:ext>
            </a:extLst>
          </p:cNvPr>
          <p:cNvSpPr/>
          <p:nvPr/>
        </p:nvSpPr>
        <p:spPr>
          <a:xfrm>
            <a:off x="3442232" y="4735327"/>
            <a:ext cx="76795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Reconociendo la responsabilidad social e </a:t>
            </a:r>
          </a:p>
          <a:p>
            <a:r>
              <a:rPr lang="es-MX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involucrando a las </a:t>
            </a:r>
            <a:r>
              <a:rPr lang="es-CO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partes interesadas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06070326-F4A3-4531-9235-33B182AD2AC6}"/>
              </a:ext>
            </a:extLst>
          </p:cNvPr>
          <p:cNvSpPr/>
          <p:nvPr/>
        </p:nvSpPr>
        <p:spPr>
          <a:xfrm>
            <a:off x="2916410" y="5768240"/>
            <a:ext cx="424072" cy="449446"/>
          </a:xfrm>
          <a:prstGeom prst="ellipse">
            <a:avLst/>
          </a:prstGeom>
          <a:solidFill>
            <a:srgbClr val="FFC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/>
              <a:t>3</a:t>
            </a:r>
            <a:endParaRPr lang="es-CO" b="1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0CBBF0EF-9456-4E66-9F90-BCF43C5827E9}"/>
              </a:ext>
            </a:extLst>
          </p:cNvPr>
          <p:cNvSpPr/>
          <p:nvPr/>
        </p:nvSpPr>
        <p:spPr>
          <a:xfrm>
            <a:off x="3442231" y="5633671"/>
            <a:ext cx="55194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Guía en materias fundamentales de responsabilidad social</a:t>
            </a:r>
            <a:endParaRPr lang="es-CO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658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:a16="http://schemas.microsoft.com/office/drawing/2014/main" id="{4747103D-515C-43DE-889A-3087993FF5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0823" y="1536367"/>
            <a:ext cx="616148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2400" b="1" dirty="0">
                <a:solidFill>
                  <a:srgbClr val="006666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ISO 26000</a:t>
            </a:r>
            <a:endParaRPr lang="es-CO" sz="2400" b="1" dirty="0">
              <a:solidFill>
                <a:srgbClr val="006666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id="{D445277B-DDAF-4F1A-BF91-BFF9860D13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1799" y="941815"/>
            <a:ext cx="767952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INDICADORES DE SOSTENIBILIDAD</a:t>
            </a:r>
            <a:endParaRPr lang="es-CO" sz="32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Google Shape;578;p40">
            <a:extLst>
              <a:ext uri="{FF2B5EF4-FFF2-40B4-BE49-F238E27FC236}">
                <a16:creationId xmlns:a16="http://schemas.microsoft.com/office/drawing/2014/main" id="{6120AD11-2693-40A2-B774-0FB5C6E42CDA}"/>
              </a:ext>
            </a:extLst>
          </p:cNvPr>
          <p:cNvSpPr/>
          <p:nvPr/>
        </p:nvSpPr>
        <p:spPr>
          <a:xfrm>
            <a:off x="4648619" y="1608417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92D050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F7B3B48C-F75F-4DD2-B067-E90978FE6659}"/>
              </a:ext>
            </a:extLst>
          </p:cNvPr>
          <p:cNvSpPr/>
          <p:nvPr/>
        </p:nvSpPr>
        <p:spPr>
          <a:xfrm>
            <a:off x="3212991" y="2040004"/>
            <a:ext cx="424072" cy="449446"/>
          </a:xfrm>
          <a:prstGeom prst="ellipse">
            <a:avLst/>
          </a:prstGeom>
          <a:solidFill>
            <a:srgbClr val="FFC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/>
              <a:t>1</a:t>
            </a:r>
            <a:endParaRPr lang="es-CO" b="1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372DB21F-5043-4371-A174-1246B04074A3}"/>
              </a:ext>
            </a:extLst>
          </p:cNvPr>
          <p:cNvSpPr/>
          <p:nvPr/>
        </p:nvSpPr>
        <p:spPr>
          <a:xfrm>
            <a:off x="3650323" y="2020453"/>
            <a:ext cx="76795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_tradnl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Principios de la Responsabilidad Social </a:t>
            </a:r>
            <a:endParaRPr lang="es-CO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A44D4A0E-E4BB-48EB-9485-65012D403D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4997569"/>
              </p:ext>
            </p:extLst>
          </p:nvPr>
        </p:nvGraphicFramePr>
        <p:xfrm>
          <a:off x="2792916" y="2389791"/>
          <a:ext cx="6597297" cy="43797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03669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867945"/>
            <a:ext cx="12197861" cy="2389896"/>
          </a:xfrm>
        </p:spPr>
        <p:txBody>
          <a:bodyPr>
            <a:normAutofit/>
          </a:bodyPr>
          <a:lstStyle/>
          <a:p>
            <a:pPr algn="ctr"/>
            <a:r>
              <a:rPr lang="es-ES_tradnl" sz="5400" b="1" dirty="0">
                <a:solidFill>
                  <a:srgbClr val="B4C320"/>
                </a:solidFill>
                <a:latin typeface="Arial" charset="0"/>
                <a:ea typeface="Arial" charset="0"/>
                <a:cs typeface="Arial" charset="0"/>
              </a:rPr>
              <a:t>Herramientas para medir la Sostenibilidad Empresarial</a:t>
            </a: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3CC16D1A-8EFB-4A3D-B33A-28DE8FD740F1}"/>
              </a:ext>
            </a:extLst>
          </p:cNvPr>
          <p:cNvGrpSpPr/>
          <p:nvPr/>
        </p:nvGrpSpPr>
        <p:grpSpPr>
          <a:xfrm>
            <a:off x="4318472" y="3555609"/>
            <a:ext cx="3555056" cy="3053280"/>
            <a:chOff x="4467106" y="1430797"/>
            <a:chExt cx="4107050" cy="3996406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8D870D66-8448-44F6-8C9E-1B553EAA26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7106" y="1430797"/>
              <a:ext cx="3996406" cy="3996406"/>
            </a:xfrm>
            <a:prstGeom prst="rect">
              <a:avLst/>
            </a:prstGeom>
          </p:spPr>
        </p:pic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8337EFAF-ADF3-4CE9-ABD3-F8D6579EF3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2400491"/>
              <a:ext cx="1323898" cy="132389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FE72EE86-2A3B-48D9-8513-DBA2ECD6563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6411" y="2323568"/>
              <a:ext cx="1477745" cy="147774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93690A21-118C-4045-BE28-48206E39476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8883" y="4149675"/>
              <a:ext cx="1277528" cy="127752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1312146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:a16="http://schemas.microsoft.com/office/drawing/2014/main" id="{5D5598F5-BB95-422A-8EF0-D8589C8CDB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5257" y="614040"/>
            <a:ext cx="616148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3200" b="1" dirty="0">
                <a:solidFill>
                  <a:srgbClr val="006666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ISO 26000</a:t>
            </a:r>
            <a:endParaRPr lang="es-CO" sz="3200" b="1" dirty="0">
              <a:solidFill>
                <a:srgbClr val="006666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Google Shape;578;p40">
            <a:extLst>
              <a:ext uri="{FF2B5EF4-FFF2-40B4-BE49-F238E27FC236}">
                <a16:creationId xmlns:a16="http://schemas.microsoft.com/office/drawing/2014/main" id="{69247525-8DC8-4510-B500-5D0034DF2F96}"/>
              </a:ext>
            </a:extLst>
          </p:cNvPr>
          <p:cNvSpPr/>
          <p:nvPr/>
        </p:nvSpPr>
        <p:spPr>
          <a:xfrm>
            <a:off x="4645631" y="703013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92D050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F6B043A3-B30E-4FB6-ADFA-9CA1E30D92A8}"/>
              </a:ext>
            </a:extLst>
          </p:cNvPr>
          <p:cNvSpPr/>
          <p:nvPr/>
        </p:nvSpPr>
        <p:spPr>
          <a:xfrm>
            <a:off x="1832163" y="1432543"/>
            <a:ext cx="116293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s-MX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Reconociendo la responsabilidad social e involucrando a las </a:t>
            </a:r>
            <a:r>
              <a:rPr lang="es-CO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partes interesadas</a:t>
            </a: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3584CB9E-1354-48B2-8F03-E782430B3E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2831785"/>
              </p:ext>
            </p:extLst>
          </p:nvPr>
        </p:nvGraphicFramePr>
        <p:xfrm>
          <a:off x="1207247" y="1287788"/>
          <a:ext cx="7216726" cy="56799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Elipse 6">
            <a:extLst>
              <a:ext uri="{FF2B5EF4-FFF2-40B4-BE49-F238E27FC236}">
                <a16:creationId xmlns:a16="http://schemas.microsoft.com/office/drawing/2014/main" id="{02660AB1-A55D-4B5F-A579-B6049F63D9C2}"/>
              </a:ext>
            </a:extLst>
          </p:cNvPr>
          <p:cNvSpPr/>
          <p:nvPr/>
        </p:nvSpPr>
        <p:spPr>
          <a:xfrm>
            <a:off x="1832163" y="1432543"/>
            <a:ext cx="424072" cy="449446"/>
          </a:xfrm>
          <a:prstGeom prst="ellipse">
            <a:avLst/>
          </a:prstGeom>
          <a:solidFill>
            <a:srgbClr val="FFC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/>
              <a:t>2</a:t>
            </a:r>
            <a:endParaRPr lang="es-CO" b="1" dirty="0"/>
          </a:p>
        </p:txBody>
      </p:sp>
    </p:spTree>
    <p:extLst>
      <p:ext uri="{BB962C8B-B14F-4D97-AF65-F5344CB8AC3E}">
        <p14:creationId xmlns:p14="http://schemas.microsoft.com/office/powerpoint/2010/main" val="4073659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1">
            <a:extLst>
              <a:ext uri="{FF2B5EF4-FFF2-40B4-BE49-F238E27FC236}">
                <a16:creationId xmlns:a16="http://schemas.microsoft.com/office/drawing/2014/main" id="{272ED34C-34EE-4C9E-A2FA-954B81815132}"/>
              </a:ext>
            </a:extLst>
          </p:cNvPr>
          <p:cNvSpPr/>
          <p:nvPr/>
        </p:nvSpPr>
        <p:spPr>
          <a:xfrm>
            <a:off x="1533580" y="1953913"/>
            <a:ext cx="424072" cy="449446"/>
          </a:xfrm>
          <a:prstGeom prst="ellipse">
            <a:avLst/>
          </a:prstGeom>
          <a:solidFill>
            <a:srgbClr val="FFC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/>
              <a:t>3</a:t>
            </a:r>
            <a:endParaRPr lang="es-CO" b="1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661BB4B6-3E78-4769-BFA6-89AB0387B8A5}"/>
              </a:ext>
            </a:extLst>
          </p:cNvPr>
          <p:cNvSpPr/>
          <p:nvPr/>
        </p:nvSpPr>
        <p:spPr>
          <a:xfrm>
            <a:off x="1745616" y="1941694"/>
            <a:ext cx="26858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Guía en materias fundamentales de responsabilidad social</a:t>
            </a:r>
            <a:endParaRPr lang="es-CO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47E898D1-2914-47C2-A986-C1C2C164E5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3590695"/>
              </p:ext>
            </p:extLst>
          </p:nvPr>
        </p:nvGraphicFramePr>
        <p:xfrm>
          <a:off x="3233530" y="219538"/>
          <a:ext cx="7212854" cy="64189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32460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:a16="http://schemas.microsoft.com/office/drawing/2014/main" id="{0ECCD4D0-1A68-4209-B7B4-1CFE0F6498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0139" y="1845726"/>
            <a:ext cx="616148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2400" b="1" dirty="0">
                <a:solidFill>
                  <a:srgbClr val="006666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INDICADORES ETHOS</a:t>
            </a:r>
            <a:endParaRPr lang="es-CO" sz="2400" b="1" dirty="0">
              <a:solidFill>
                <a:srgbClr val="006666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id="{76419DCB-93D5-4459-A546-5774563D52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6234" y="1035451"/>
            <a:ext cx="767952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INDICADORES DE SOSTENIBILIDAD</a:t>
            </a:r>
            <a:endParaRPr lang="es-CO" sz="32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Google Shape;578;p40">
            <a:extLst>
              <a:ext uri="{FF2B5EF4-FFF2-40B4-BE49-F238E27FC236}">
                <a16:creationId xmlns:a16="http://schemas.microsoft.com/office/drawing/2014/main" id="{2071C824-418B-45B9-8D5E-34988F6142DD}"/>
              </a:ext>
            </a:extLst>
          </p:cNvPr>
          <p:cNvSpPr/>
          <p:nvPr/>
        </p:nvSpPr>
        <p:spPr>
          <a:xfrm>
            <a:off x="4363382" y="1905749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92D050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05FE52B4-4699-4746-A44A-5902B11BAE39}"/>
              </a:ext>
            </a:extLst>
          </p:cNvPr>
          <p:cNvSpPr/>
          <p:nvPr/>
        </p:nvSpPr>
        <p:spPr>
          <a:xfrm>
            <a:off x="736208" y="2322518"/>
            <a:ext cx="1071958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Representan un esfuerzo del Instituto Ethos de ofrecer a las empresas una herramienta que las auxilie en el proceso de profundización de su compromiso con la responsabilidad social y con el desarrollo sustentable. Estructurado en forma de cuestionario con tópicos relevantes para una gestión que, de hecho, contribuya al desarrollo socioambiental.</a:t>
            </a:r>
            <a:endParaRPr lang="es-CO" sz="20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99E15BF7-9F55-4EAB-BC64-C0603954F1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l="34766" t="20937" r="35938" b="15312"/>
          <a:stretch>
            <a:fillRect/>
          </a:stretch>
        </p:blipFill>
        <p:spPr bwMode="auto">
          <a:xfrm>
            <a:off x="4989443" y="3722746"/>
            <a:ext cx="2213113" cy="3009560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44067742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:a16="http://schemas.microsoft.com/office/drawing/2014/main" id="{5F7A1889-07E8-4066-AE4D-4E067FBD30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0797" y="783097"/>
            <a:ext cx="616148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3200" b="1" dirty="0">
                <a:solidFill>
                  <a:srgbClr val="006666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INDICADORES ETHOS</a:t>
            </a:r>
            <a:endParaRPr lang="es-CO" sz="3200" b="1" dirty="0">
              <a:solidFill>
                <a:srgbClr val="006666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Google Shape;578;p40">
            <a:extLst>
              <a:ext uri="{FF2B5EF4-FFF2-40B4-BE49-F238E27FC236}">
                <a16:creationId xmlns:a16="http://schemas.microsoft.com/office/drawing/2014/main" id="{16C5DE3C-F537-44A4-9BAE-C57101A6D692}"/>
              </a:ext>
            </a:extLst>
          </p:cNvPr>
          <p:cNvSpPr/>
          <p:nvPr/>
        </p:nvSpPr>
        <p:spPr>
          <a:xfrm>
            <a:off x="3887463" y="905494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92D050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93E2C83-A33D-4A63-8654-72A055F0EA26}"/>
              </a:ext>
            </a:extLst>
          </p:cNvPr>
          <p:cNvSpPr/>
          <p:nvPr/>
        </p:nvSpPr>
        <p:spPr>
          <a:xfrm>
            <a:off x="1753125" y="1694637"/>
            <a:ext cx="45719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El cuestionario de los Indicadores Ethos está organizado en siete temas:</a:t>
            </a:r>
            <a:endParaRPr lang="es-CO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FE28C332-246A-4B26-9F45-27ED718F72E5}"/>
              </a:ext>
            </a:extLst>
          </p:cNvPr>
          <p:cNvCxnSpPr>
            <a:cxnSpLocks/>
          </p:cNvCxnSpPr>
          <p:nvPr/>
        </p:nvCxnSpPr>
        <p:spPr>
          <a:xfrm>
            <a:off x="6481540" y="1829336"/>
            <a:ext cx="0" cy="50400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Rectángulo 6">
            <a:extLst>
              <a:ext uri="{FF2B5EF4-FFF2-40B4-BE49-F238E27FC236}">
                <a16:creationId xmlns:a16="http://schemas.microsoft.com/office/drawing/2014/main" id="{5674F646-D45A-4C05-B97C-CC4AC288F81A}"/>
              </a:ext>
            </a:extLst>
          </p:cNvPr>
          <p:cNvSpPr/>
          <p:nvPr/>
        </p:nvSpPr>
        <p:spPr>
          <a:xfrm>
            <a:off x="1528613" y="2432533"/>
            <a:ext cx="4952927" cy="2672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s-ES_tradnl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   Valores, Transparencia y Gobernanza </a:t>
            </a:r>
            <a:endParaRPr lang="es-CO" sz="16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85750" lvl="0" indent="-285750">
              <a:lnSpc>
                <a:spcPct val="150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s-ES_tradnl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   Público Interno</a:t>
            </a:r>
            <a:endParaRPr lang="es-CO" sz="16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85750" lvl="0" indent="-285750">
              <a:lnSpc>
                <a:spcPct val="150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s-ES_tradnl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   Medio Ambiente </a:t>
            </a:r>
            <a:endParaRPr lang="es-CO" sz="16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85750" lvl="0" indent="-285750">
              <a:lnSpc>
                <a:spcPct val="150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s-ES_tradnl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   Proveedores </a:t>
            </a:r>
            <a:endParaRPr lang="es-CO" sz="16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85750" lvl="0" indent="-285750">
              <a:lnSpc>
                <a:spcPct val="150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s-CO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   </a:t>
            </a:r>
            <a:r>
              <a:rPr lang="es-ES_tradnl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Consumidores y Clientes Comunidad</a:t>
            </a:r>
            <a:endParaRPr lang="es-CO" sz="16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85750" lvl="0" indent="-285750">
              <a:lnSpc>
                <a:spcPct val="150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s-ES_tradnl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   Gobierno y Sociedad</a:t>
            </a:r>
            <a:endParaRPr lang="es-CO" sz="16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s-CO" sz="1600" dirty="0"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" name="Flecha: a la derecha 7">
            <a:extLst>
              <a:ext uri="{FF2B5EF4-FFF2-40B4-BE49-F238E27FC236}">
                <a16:creationId xmlns:a16="http://schemas.microsoft.com/office/drawing/2014/main" id="{02D1D125-94B2-416D-A32A-70A093B84AD9}"/>
              </a:ext>
            </a:extLst>
          </p:cNvPr>
          <p:cNvSpPr/>
          <p:nvPr/>
        </p:nvSpPr>
        <p:spPr>
          <a:xfrm>
            <a:off x="6745951" y="2888993"/>
            <a:ext cx="848136" cy="555627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F660FB3E-B1BC-4521-AE77-132FF94C9621}"/>
              </a:ext>
            </a:extLst>
          </p:cNvPr>
          <p:cNvSpPr/>
          <p:nvPr/>
        </p:nvSpPr>
        <p:spPr>
          <a:xfrm>
            <a:off x="6559757" y="1745554"/>
            <a:ext cx="32705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Cada Tema es cuestionado de la siguiente forma:</a:t>
            </a:r>
            <a:endParaRPr lang="es-CO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D482235D-81A4-494F-863C-46E31552BBF3}"/>
              </a:ext>
            </a:extLst>
          </p:cNvPr>
          <p:cNvSpPr/>
          <p:nvPr/>
        </p:nvSpPr>
        <p:spPr>
          <a:xfrm>
            <a:off x="7615658" y="2850999"/>
            <a:ext cx="32705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6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Cuestiones de </a:t>
            </a:r>
          </a:p>
          <a:p>
            <a:r>
              <a:rPr lang="es-ES_tradnl" sz="16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profundidad</a:t>
            </a:r>
          </a:p>
          <a:p>
            <a:endParaRPr lang="es-CO" sz="16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lecha: a la derecha 10">
            <a:extLst>
              <a:ext uri="{FF2B5EF4-FFF2-40B4-BE49-F238E27FC236}">
                <a16:creationId xmlns:a16="http://schemas.microsoft.com/office/drawing/2014/main" id="{F3EDE72C-CB28-486F-8AC1-16F662ABE811}"/>
              </a:ext>
            </a:extLst>
          </p:cNvPr>
          <p:cNvSpPr/>
          <p:nvPr/>
        </p:nvSpPr>
        <p:spPr>
          <a:xfrm>
            <a:off x="6770461" y="3988918"/>
            <a:ext cx="848136" cy="555627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EDFB3582-8DA2-4761-A38B-DA541C56965B}"/>
              </a:ext>
            </a:extLst>
          </p:cNvPr>
          <p:cNvSpPr/>
          <p:nvPr/>
        </p:nvSpPr>
        <p:spPr>
          <a:xfrm>
            <a:off x="7615658" y="3905522"/>
            <a:ext cx="32705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6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Cuestiones </a:t>
            </a:r>
          </a:p>
          <a:p>
            <a:r>
              <a:rPr lang="es-ES_tradnl" sz="16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Binarias</a:t>
            </a:r>
            <a:endParaRPr lang="es-CO" sz="16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lecha: a la derecha 12">
            <a:extLst>
              <a:ext uri="{FF2B5EF4-FFF2-40B4-BE49-F238E27FC236}">
                <a16:creationId xmlns:a16="http://schemas.microsoft.com/office/drawing/2014/main" id="{D447FFB2-4199-4107-8F47-0E44EFCDF198}"/>
              </a:ext>
            </a:extLst>
          </p:cNvPr>
          <p:cNvSpPr/>
          <p:nvPr/>
        </p:nvSpPr>
        <p:spPr>
          <a:xfrm>
            <a:off x="6745951" y="5183569"/>
            <a:ext cx="848136" cy="555627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6F549150-6F7B-4672-BA45-72C813C83647}"/>
              </a:ext>
            </a:extLst>
          </p:cNvPr>
          <p:cNvSpPr/>
          <p:nvPr/>
        </p:nvSpPr>
        <p:spPr>
          <a:xfrm>
            <a:off x="7615658" y="5154421"/>
            <a:ext cx="32705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6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Cuestiones </a:t>
            </a:r>
          </a:p>
          <a:p>
            <a:r>
              <a:rPr lang="es-ES_tradnl" sz="16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Cuantitativas</a:t>
            </a:r>
            <a:endParaRPr lang="es-CO" sz="16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4EC4FB5F-A2F6-4CD7-82E9-F74F4E4CD976}"/>
              </a:ext>
            </a:extLst>
          </p:cNvPr>
          <p:cNvSpPr/>
          <p:nvPr/>
        </p:nvSpPr>
        <p:spPr>
          <a:xfrm>
            <a:off x="1831324" y="5104291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_tradnl" sz="1400" dirty="0">
                <a:solidFill>
                  <a:srgbClr val="FF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!</a:t>
            </a:r>
            <a:r>
              <a:rPr lang="es-ES_tradnl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El indicador ethos se diligencia a través</a:t>
            </a:r>
          </a:p>
          <a:p>
            <a:pPr algn="ctr"/>
            <a:r>
              <a:rPr lang="es-ES_tradnl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de un software descargado desde la página oficial de Ethos.</a:t>
            </a:r>
            <a:endParaRPr lang="es-CO" sz="14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402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EA0256E0-E76F-4851-8C11-7A8456E3E903}"/>
              </a:ext>
            </a:extLst>
          </p:cNvPr>
          <p:cNvGrpSpPr>
            <a:grpSpLocks/>
          </p:cNvGrpSpPr>
          <p:nvPr/>
        </p:nvGrpSpPr>
        <p:grpSpPr bwMode="auto">
          <a:xfrm>
            <a:off x="2756426" y="743362"/>
            <a:ext cx="5577329" cy="6114638"/>
            <a:chOff x="1582" y="-18"/>
            <a:chExt cx="8733" cy="1026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ECD75EC9-6758-475A-9482-9F96BB2E0B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1" y="33"/>
              <a:ext cx="8292" cy="10214"/>
            </a:xfrm>
            <a:custGeom>
              <a:avLst/>
              <a:gdLst>
                <a:gd name="T0" fmla="+- 0 10213 1922"/>
                <a:gd name="T1" fmla="*/ T0 w 8292"/>
                <a:gd name="T2" fmla="+- 0 34 34"/>
                <a:gd name="T3" fmla="*/ 34 h 10214"/>
                <a:gd name="T4" fmla="+- 0 1922 1922"/>
                <a:gd name="T5" fmla="*/ T4 w 8292"/>
                <a:gd name="T6" fmla="+- 0 34 34"/>
                <a:gd name="T7" fmla="*/ 34 h 10214"/>
                <a:gd name="T8" fmla="+- 0 1922 1922"/>
                <a:gd name="T9" fmla="*/ T8 w 8292"/>
                <a:gd name="T10" fmla="+- 0 10193 34"/>
                <a:gd name="T11" fmla="*/ 10193 h 10214"/>
                <a:gd name="T12" fmla="+- 0 1922 1922"/>
                <a:gd name="T13" fmla="*/ T12 w 8292"/>
                <a:gd name="T14" fmla="+- 0 10248 34"/>
                <a:gd name="T15" fmla="*/ 10248 h 10214"/>
                <a:gd name="T16" fmla="+- 0 10213 1922"/>
                <a:gd name="T17" fmla="*/ T16 w 8292"/>
                <a:gd name="T18" fmla="+- 0 10248 34"/>
                <a:gd name="T19" fmla="*/ 10248 h 10214"/>
                <a:gd name="T20" fmla="+- 0 10213 1922"/>
                <a:gd name="T21" fmla="*/ T20 w 8292"/>
                <a:gd name="T22" fmla="+- 0 10193 34"/>
                <a:gd name="T23" fmla="*/ 10193 h 10214"/>
                <a:gd name="T24" fmla="+- 0 10213 1922"/>
                <a:gd name="T25" fmla="*/ T24 w 8292"/>
                <a:gd name="T26" fmla="+- 0 34 34"/>
                <a:gd name="T27" fmla="*/ 34 h 1021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</a:cxnLst>
              <a:rect l="0" t="0" r="r" b="b"/>
              <a:pathLst>
                <a:path w="8292" h="10214">
                  <a:moveTo>
                    <a:pt x="8291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0" y="10214"/>
                  </a:lnTo>
                  <a:lnTo>
                    <a:pt x="8291" y="10214"/>
                  </a:lnTo>
                  <a:lnTo>
                    <a:pt x="8291" y="10159"/>
                  </a:lnTo>
                  <a:lnTo>
                    <a:pt x="8291" y="0"/>
                  </a:lnTo>
                  <a:close/>
                </a:path>
              </a:pathLst>
            </a:custGeom>
            <a:solidFill>
              <a:srgbClr val="E7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4" name="Rectangle 4">
              <a:extLst>
                <a:ext uri="{FF2B5EF4-FFF2-40B4-BE49-F238E27FC236}">
                  <a16:creationId xmlns:a16="http://schemas.microsoft.com/office/drawing/2014/main" id="{7CB3B49D-D312-445D-8314-58DFE48A8F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1" y="-15"/>
              <a:ext cx="8286" cy="1020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pic>
          <p:nvPicPr>
            <p:cNvPr id="5" name="Picture 5">
              <a:extLst>
                <a:ext uri="{FF2B5EF4-FFF2-40B4-BE49-F238E27FC236}">
                  <a16:creationId xmlns:a16="http://schemas.microsoft.com/office/drawing/2014/main" id="{7F3E86CF-7821-4BC4-826F-1DDE489062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8" y="-15"/>
              <a:ext cx="8136" cy="102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6">
              <a:extLst>
                <a:ext uri="{FF2B5EF4-FFF2-40B4-BE49-F238E27FC236}">
                  <a16:creationId xmlns:a16="http://schemas.microsoft.com/office/drawing/2014/main" id="{D65B7247-B5E4-48D7-BB61-CF4A7D74CA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1" y="-15"/>
              <a:ext cx="8286" cy="10208"/>
            </a:xfrm>
            <a:prstGeom prst="rect">
              <a:avLst/>
            </a:prstGeom>
            <a:noFill/>
            <a:ln w="3810">
              <a:solidFill>
                <a:srgbClr val="23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7" name="AutoShape 7">
              <a:extLst>
                <a:ext uri="{FF2B5EF4-FFF2-40B4-BE49-F238E27FC236}">
                  <a16:creationId xmlns:a16="http://schemas.microsoft.com/office/drawing/2014/main" id="{539BC784-1B1B-443F-8839-17DFC533FE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3" y="276"/>
              <a:ext cx="8731" cy="8343"/>
            </a:xfrm>
            <a:custGeom>
              <a:avLst/>
              <a:gdLst>
                <a:gd name="T0" fmla="+- 0 2902 1583"/>
                <a:gd name="T1" fmla="*/ T0 w 8731"/>
                <a:gd name="T2" fmla="+- 0 581 276"/>
                <a:gd name="T3" fmla="*/ 581 h 8343"/>
                <a:gd name="T4" fmla="+- 0 1696 1583"/>
                <a:gd name="T5" fmla="*/ T4 w 8731"/>
                <a:gd name="T6" fmla="+- 0 276 276"/>
                <a:gd name="T7" fmla="*/ 276 h 8343"/>
                <a:gd name="T8" fmla="+- 0 2795 1583"/>
                <a:gd name="T9" fmla="*/ T8 w 8731"/>
                <a:gd name="T10" fmla="+- 0 808 276"/>
                <a:gd name="T11" fmla="*/ 808 h 8343"/>
                <a:gd name="T12" fmla="+- 0 1583 1583"/>
                <a:gd name="T13" fmla="*/ T12 w 8731"/>
                <a:gd name="T14" fmla="+- 0 1201 276"/>
                <a:gd name="T15" fmla="*/ 1201 h 8343"/>
                <a:gd name="T16" fmla="+- 0 2718 1583"/>
                <a:gd name="T17" fmla="*/ T16 w 8731"/>
                <a:gd name="T18" fmla="+- 0 1348 276"/>
                <a:gd name="T19" fmla="*/ 1348 h 8343"/>
                <a:gd name="T20" fmla="+- 0 1696 1583"/>
                <a:gd name="T21" fmla="*/ T20 w 8731"/>
                <a:gd name="T22" fmla="+- 0 2215 276"/>
                <a:gd name="T23" fmla="*/ 2215 h 8343"/>
                <a:gd name="T24" fmla="+- 0 2570 1583"/>
                <a:gd name="T25" fmla="*/ T24 w 8731"/>
                <a:gd name="T26" fmla="+- 0 2161 276"/>
                <a:gd name="T27" fmla="*/ 2161 h 8343"/>
                <a:gd name="T28" fmla="+- 0 1626 1583"/>
                <a:gd name="T29" fmla="*/ T28 w 8731"/>
                <a:gd name="T30" fmla="+- 0 3228 276"/>
                <a:gd name="T31" fmla="*/ 3228 h 8343"/>
                <a:gd name="T32" fmla="+- 0 8964 1583"/>
                <a:gd name="T33" fmla="*/ T32 w 8731"/>
                <a:gd name="T34" fmla="+- 0 3095 276"/>
                <a:gd name="T35" fmla="*/ 3095 h 8343"/>
                <a:gd name="T36" fmla="+- 0 10285 1583"/>
                <a:gd name="T37" fmla="*/ T36 w 8731"/>
                <a:gd name="T38" fmla="+- 0 2761 276"/>
                <a:gd name="T39" fmla="*/ 2761 h 8343"/>
                <a:gd name="T40" fmla="+- 0 10257 1583"/>
                <a:gd name="T41" fmla="*/ T40 w 8731"/>
                <a:gd name="T42" fmla="+- 0 4391 276"/>
                <a:gd name="T43" fmla="*/ 4391 h 8343"/>
                <a:gd name="T44" fmla="+- 0 9164 1583"/>
                <a:gd name="T45" fmla="*/ T44 w 8731"/>
                <a:gd name="T46" fmla="+- 0 4474 276"/>
                <a:gd name="T47" fmla="*/ 4474 h 8343"/>
                <a:gd name="T48" fmla="+- 0 10313 1583"/>
                <a:gd name="T49" fmla="*/ T48 w 8731"/>
                <a:gd name="T50" fmla="+- 0 6066 276"/>
                <a:gd name="T51" fmla="*/ 6066 h 8343"/>
                <a:gd name="T52" fmla="+- 0 8957 1583"/>
                <a:gd name="T53" fmla="*/ T52 w 8731"/>
                <a:gd name="T54" fmla="+- 0 5784 276"/>
                <a:gd name="T55" fmla="*/ 5784 h 8343"/>
                <a:gd name="T56" fmla="+- 0 9107 1583"/>
                <a:gd name="T57" fmla="*/ T56 w 8731"/>
                <a:gd name="T58" fmla="+- 0 8618 276"/>
                <a:gd name="T59" fmla="*/ 8618 h 8343"/>
                <a:gd name="T60" fmla="+- 0 10297 1583"/>
                <a:gd name="T61" fmla="*/ T60 w 8731"/>
                <a:gd name="T62" fmla="+- 0 8478 276"/>
                <a:gd name="T63" fmla="*/ 8478 h 83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</a:cxnLst>
              <a:rect l="0" t="0" r="r" b="b"/>
              <a:pathLst>
                <a:path w="8731" h="8343">
                  <a:moveTo>
                    <a:pt x="1319" y="305"/>
                  </a:moveTo>
                  <a:lnTo>
                    <a:pt x="113" y="0"/>
                  </a:lnTo>
                  <a:moveTo>
                    <a:pt x="1212" y="532"/>
                  </a:moveTo>
                  <a:lnTo>
                    <a:pt x="0" y="925"/>
                  </a:lnTo>
                  <a:moveTo>
                    <a:pt x="1135" y="1072"/>
                  </a:moveTo>
                  <a:lnTo>
                    <a:pt x="113" y="1939"/>
                  </a:lnTo>
                  <a:moveTo>
                    <a:pt x="987" y="1885"/>
                  </a:moveTo>
                  <a:lnTo>
                    <a:pt x="43" y="2952"/>
                  </a:lnTo>
                  <a:moveTo>
                    <a:pt x="7381" y="2819"/>
                  </a:moveTo>
                  <a:lnTo>
                    <a:pt x="8702" y="2485"/>
                  </a:lnTo>
                  <a:moveTo>
                    <a:pt x="8674" y="4115"/>
                  </a:moveTo>
                  <a:lnTo>
                    <a:pt x="7581" y="4198"/>
                  </a:lnTo>
                  <a:moveTo>
                    <a:pt x="8730" y="5790"/>
                  </a:moveTo>
                  <a:lnTo>
                    <a:pt x="7374" y="5508"/>
                  </a:lnTo>
                  <a:moveTo>
                    <a:pt x="7524" y="8342"/>
                  </a:moveTo>
                  <a:lnTo>
                    <a:pt x="8714" y="8202"/>
                  </a:lnTo>
                </a:path>
              </a:pathLst>
            </a:custGeom>
            <a:noFill/>
            <a:ln w="1588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dirty="0"/>
            </a:p>
          </p:txBody>
        </p:sp>
        <p:sp>
          <p:nvSpPr>
            <p:cNvPr id="8" name="AutoShape 8">
              <a:extLst>
                <a:ext uri="{FF2B5EF4-FFF2-40B4-BE49-F238E27FC236}">
                  <a16:creationId xmlns:a16="http://schemas.microsoft.com/office/drawing/2014/main" id="{72516F2A-E479-450C-8F32-57091B0156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5" y="568"/>
              <a:ext cx="6624" cy="8066"/>
            </a:xfrm>
            <a:custGeom>
              <a:avLst/>
              <a:gdLst>
                <a:gd name="T0" fmla="+- 0 2577 2555"/>
                <a:gd name="T1" fmla="*/ T0 w 6624"/>
                <a:gd name="T2" fmla="+- 0 2153 568"/>
                <a:gd name="T3" fmla="*/ 2153 h 8066"/>
                <a:gd name="T4" fmla="+- 0 2555 2555"/>
                <a:gd name="T5" fmla="*/ T4 w 6624"/>
                <a:gd name="T6" fmla="+- 0 2159 568"/>
                <a:gd name="T7" fmla="*/ 2159 h 8066"/>
                <a:gd name="T8" fmla="+- 0 2562 2555"/>
                <a:gd name="T9" fmla="*/ T8 w 6624"/>
                <a:gd name="T10" fmla="+- 0 2181 568"/>
                <a:gd name="T11" fmla="*/ 2181 h 8066"/>
                <a:gd name="T12" fmla="+- 0 2584 2555"/>
                <a:gd name="T13" fmla="*/ T12 w 6624"/>
                <a:gd name="T14" fmla="+- 0 2175 568"/>
                <a:gd name="T15" fmla="*/ 2175 h 8066"/>
                <a:gd name="T16" fmla="+- 0 2729 2555"/>
                <a:gd name="T17" fmla="*/ T16 w 6624"/>
                <a:gd name="T18" fmla="+- 0 1343 568"/>
                <a:gd name="T19" fmla="*/ 1343 h 8066"/>
                <a:gd name="T20" fmla="+- 0 2707 2555"/>
                <a:gd name="T21" fmla="*/ T20 w 6624"/>
                <a:gd name="T22" fmla="+- 0 1337 568"/>
                <a:gd name="T23" fmla="*/ 1337 h 8066"/>
                <a:gd name="T24" fmla="+- 0 2701 2555"/>
                <a:gd name="T25" fmla="*/ T24 w 6624"/>
                <a:gd name="T26" fmla="+- 0 1359 568"/>
                <a:gd name="T27" fmla="*/ 1359 h 8066"/>
                <a:gd name="T28" fmla="+- 0 2723 2555"/>
                <a:gd name="T29" fmla="*/ T28 w 6624"/>
                <a:gd name="T30" fmla="+- 0 1365 568"/>
                <a:gd name="T31" fmla="*/ 1365 h 8066"/>
                <a:gd name="T32" fmla="+- 0 2729 2555"/>
                <a:gd name="T33" fmla="*/ T32 w 6624"/>
                <a:gd name="T34" fmla="+- 0 1343 568"/>
                <a:gd name="T35" fmla="*/ 1343 h 8066"/>
                <a:gd name="T36" fmla="+- 0 2805 2555"/>
                <a:gd name="T37" fmla="*/ T36 w 6624"/>
                <a:gd name="T38" fmla="+- 0 799 568"/>
                <a:gd name="T39" fmla="*/ 799 h 8066"/>
                <a:gd name="T40" fmla="+- 0 2783 2555"/>
                <a:gd name="T41" fmla="*/ T40 w 6624"/>
                <a:gd name="T42" fmla="+- 0 805 568"/>
                <a:gd name="T43" fmla="*/ 805 h 8066"/>
                <a:gd name="T44" fmla="+- 0 2790 2555"/>
                <a:gd name="T45" fmla="*/ T44 w 6624"/>
                <a:gd name="T46" fmla="+- 0 827 568"/>
                <a:gd name="T47" fmla="*/ 827 h 8066"/>
                <a:gd name="T48" fmla="+- 0 2812 2555"/>
                <a:gd name="T49" fmla="*/ T48 w 6624"/>
                <a:gd name="T50" fmla="+- 0 821 568"/>
                <a:gd name="T51" fmla="*/ 821 h 8066"/>
                <a:gd name="T52" fmla="+- 0 2924 2555"/>
                <a:gd name="T53" fmla="*/ T52 w 6624"/>
                <a:gd name="T54" fmla="+- 0 575 568"/>
                <a:gd name="T55" fmla="*/ 575 h 8066"/>
                <a:gd name="T56" fmla="+- 0 2902 2555"/>
                <a:gd name="T57" fmla="*/ T56 w 6624"/>
                <a:gd name="T58" fmla="+- 0 568 568"/>
                <a:gd name="T59" fmla="*/ 568 h 8066"/>
                <a:gd name="T60" fmla="+- 0 2896 2555"/>
                <a:gd name="T61" fmla="*/ T60 w 6624"/>
                <a:gd name="T62" fmla="+- 0 590 568"/>
                <a:gd name="T63" fmla="*/ 590 h 8066"/>
                <a:gd name="T64" fmla="+- 0 2918 2555"/>
                <a:gd name="T65" fmla="*/ T64 w 6624"/>
                <a:gd name="T66" fmla="+- 0 597 568"/>
                <a:gd name="T67" fmla="*/ 597 h 8066"/>
                <a:gd name="T68" fmla="+- 0 2924 2555"/>
                <a:gd name="T69" fmla="*/ T68 w 6624"/>
                <a:gd name="T70" fmla="+- 0 575 568"/>
                <a:gd name="T71" fmla="*/ 575 h 8066"/>
                <a:gd name="T72" fmla="+- 0 8967 2555"/>
                <a:gd name="T73" fmla="*/ T72 w 6624"/>
                <a:gd name="T74" fmla="+- 0 5770 568"/>
                <a:gd name="T75" fmla="*/ 5770 h 8066"/>
                <a:gd name="T76" fmla="+- 0 8945 2555"/>
                <a:gd name="T77" fmla="*/ T76 w 6624"/>
                <a:gd name="T78" fmla="+- 0 5776 568"/>
                <a:gd name="T79" fmla="*/ 5776 h 8066"/>
                <a:gd name="T80" fmla="+- 0 8952 2555"/>
                <a:gd name="T81" fmla="*/ T80 w 6624"/>
                <a:gd name="T82" fmla="+- 0 5798 568"/>
                <a:gd name="T83" fmla="*/ 5798 h 8066"/>
                <a:gd name="T84" fmla="+- 0 8974 2555"/>
                <a:gd name="T85" fmla="*/ T84 w 6624"/>
                <a:gd name="T86" fmla="+- 0 5792 568"/>
                <a:gd name="T87" fmla="*/ 5792 h 8066"/>
                <a:gd name="T88" fmla="+- 0 8984 2555"/>
                <a:gd name="T89" fmla="*/ T88 w 6624"/>
                <a:gd name="T90" fmla="+- 0 3086 568"/>
                <a:gd name="T91" fmla="*/ 3086 h 8066"/>
                <a:gd name="T92" fmla="+- 0 8962 2555"/>
                <a:gd name="T93" fmla="*/ T92 w 6624"/>
                <a:gd name="T94" fmla="+- 0 3079 568"/>
                <a:gd name="T95" fmla="*/ 3079 h 8066"/>
                <a:gd name="T96" fmla="+- 0 8955 2555"/>
                <a:gd name="T97" fmla="*/ T96 w 6624"/>
                <a:gd name="T98" fmla="+- 0 3101 568"/>
                <a:gd name="T99" fmla="*/ 3101 h 8066"/>
                <a:gd name="T100" fmla="+- 0 8977 2555"/>
                <a:gd name="T101" fmla="*/ T100 w 6624"/>
                <a:gd name="T102" fmla="+- 0 3108 568"/>
                <a:gd name="T103" fmla="*/ 3108 h 8066"/>
                <a:gd name="T104" fmla="+- 0 8984 2555"/>
                <a:gd name="T105" fmla="*/ T104 w 6624"/>
                <a:gd name="T106" fmla="+- 0 3086 568"/>
                <a:gd name="T107" fmla="*/ 3086 h 8066"/>
                <a:gd name="T108" fmla="+- 0 9113 2555"/>
                <a:gd name="T109" fmla="*/ T108 w 6624"/>
                <a:gd name="T110" fmla="+- 0 8605 568"/>
                <a:gd name="T111" fmla="*/ 8605 h 8066"/>
                <a:gd name="T112" fmla="+- 0 9091 2555"/>
                <a:gd name="T113" fmla="*/ T112 w 6624"/>
                <a:gd name="T114" fmla="+- 0 8612 568"/>
                <a:gd name="T115" fmla="*/ 8612 h 8066"/>
                <a:gd name="T116" fmla="+- 0 9097 2555"/>
                <a:gd name="T117" fmla="*/ T116 w 6624"/>
                <a:gd name="T118" fmla="+- 0 8634 568"/>
                <a:gd name="T119" fmla="*/ 8634 h 8066"/>
                <a:gd name="T120" fmla="+- 0 9119 2555"/>
                <a:gd name="T121" fmla="*/ T120 w 6624"/>
                <a:gd name="T122" fmla="+- 0 8627 568"/>
                <a:gd name="T123" fmla="*/ 8627 h 8066"/>
                <a:gd name="T124" fmla="+- 0 9179 2555"/>
                <a:gd name="T125" fmla="*/ T124 w 6624"/>
                <a:gd name="T126" fmla="+- 0 4471 568"/>
                <a:gd name="T127" fmla="*/ 4471 h 8066"/>
                <a:gd name="T128" fmla="+- 0 9157 2555"/>
                <a:gd name="T129" fmla="*/ T128 w 6624"/>
                <a:gd name="T130" fmla="+- 0 4465 568"/>
                <a:gd name="T131" fmla="*/ 4465 h 8066"/>
                <a:gd name="T132" fmla="+- 0 9151 2555"/>
                <a:gd name="T133" fmla="*/ T132 w 6624"/>
                <a:gd name="T134" fmla="+- 0 4487 568"/>
                <a:gd name="T135" fmla="*/ 4487 h 8066"/>
                <a:gd name="T136" fmla="+- 0 9173 2555"/>
                <a:gd name="T137" fmla="*/ T136 w 6624"/>
                <a:gd name="T138" fmla="+- 0 4493 568"/>
                <a:gd name="T139" fmla="*/ 4493 h 8066"/>
                <a:gd name="T140" fmla="+- 0 9179 2555"/>
                <a:gd name="T141" fmla="*/ T140 w 6624"/>
                <a:gd name="T142" fmla="+- 0 4471 568"/>
                <a:gd name="T143" fmla="*/ 4471 h 806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</a:cxnLst>
              <a:rect l="0" t="0" r="r" b="b"/>
              <a:pathLst>
                <a:path w="6624" h="8066">
                  <a:moveTo>
                    <a:pt x="29" y="1591"/>
                  </a:moveTo>
                  <a:lnTo>
                    <a:pt x="22" y="1585"/>
                  </a:lnTo>
                  <a:lnTo>
                    <a:pt x="7" y="1585"/>
                  </a:lnTo>
                  <a:lnTo>
                    <a:pt x="0" y="1591"/>
                  </a:lnTo>
                  <a:lnTo>
                    <a:pt x="0" y="1607"/>
                  </a:lnTo>
                  <a:lnTo>
                    <a:pt x="7" y="1613"/>
                  </a:lnTo>
                  <a:lnTo>
                    <a:pt x="22" y="1613"/>
                  </a:lnTo>
                  <a:lnTo>
                    <a:pt x="29" y="1607"/>
                  </a:lnTo>
                  <a:lnTo>
                    <a:pt x="29" y="1591"/>
                  </a:lnTo>
                  <a:close/>
                  <a:moveTo>
                    <a:pt x="174" y="775"/>
                  </a:moveTo>
                  <a:lnTo>
                    <a:pt x="168" y="769"/>
                  </a:lnTo>
                  <a:lnTo>
                    <a:pt x="152" y="769"/>
                  </a:lnTo>
                  <a:lnTo>
                    <a:pt x="146" y="775"/>
                  </a:lnTo>
                  <a:lnTo>
                    <a:pt x="146" y="791"/>
                  </a:lnTo>
                  <a:lnTo>
                    <a:pt x="152" y="797"/>
                  </a:lnTo>
                  <a:lnTo>
                    <a:pt x="168" y="797"/>
                  </a:lnTo>
                  <a:lnTo>
                    <a:pt x="174" y="791"/>
                  </a:lnTo>
                  <a:lnTo>
                    <a:pt x="174" y="775"/>
                  </a:lnTo>
                  <a:close/>
                  <a:moveTo>
                    <a:pt x="257" y="237"/>
                  </a:moveTo>
                  <a:lnTo>
                    <a:pt x="250" y="231"/>
                  </a:lnTo>
                  <a:lnTo>
                    <a:pt x="235" y="231"/>
                  </a:lnTo>
                  <a:lnTo>
                    <a:pt x="228" y="237"/>
                  </a:lnTo>
                  <a:lnTo>
                    <a:pt x="228" y="253"/>
                  </a:lnTo>
                  <a:lnTo>
                    <a:pt x="235" y="259"/>
                  </a:lnTo>
                  <a:lnTo>
                    <a:pt x="250" y="259"/>
                  </a:lnTo>
                  <a:lnTo>
                    <a:pt x="257" y="253"/>
                  </a:lnTo>
                  <a:lnTo>
                    <a:pt x="257" y="237"/>
                  </a:lnTo>
                  <a:close/>
                  <a:moveTo>
                    <a:pt x="369" y="7"/>
                  </a:moveTo>
                  <a:lnTo>
                    <a:pt x="363" y="0"/>
                  </a:lnTo>
                  <a:lnTo>
                    <a:pt x="347" y="0"/>
                  </a:lnTo>
                  <a:lnTo>
                    <a:pt x="341" y="7"/>
                  </a:lnTo>
                  <a:lnTo>
                    <a:pt x="341" y="22"/>
                  </a:lnTo>
                  <a:lnTo>
                    <a:pt x="347" y="29"/>
                  </a:lnTo>
                  <a:lnTo>
                    <a:pt x="363" y="29"/>
                  </a:lnTo>
                  <a:lnTo>
                    <a:pt x="369" y="22"/>
                  </a:lnTo>
                  <a:lnTo>
                    <a:pt x="369" y="7"/>
                  </a:lnTo>
                  <a:close/>
                  <a:moveTo>
                    <a:pt x="6419" y="5208"/>
                  </a:moveTo>
                  <a:lnTo>
                    <a:pt x="6412" y="5202"/>
                  </a:lnTo>
                  <a:lnTo>
                    <a:pt x="6397" y="5202"/>
                  </a:lnTo>
                  <a:lnTo>
                    <a:pt x="6390" y="5208"/>
                  </a:lnTo>
                  <a:lnTo>
                    <a:pt x="6390" y="5224"/>
                  </a:lnTo>
                  <a:lnTo>
                    <a:pt x="6397" y="5230"/>
                  </a:lnTo>
                  <a:lnTo>
                    <a:pt x="6412" y="5230"/>
                  </a:lnTo>
                  <a:lnTo>
                    <a:pt x="6419" y="5224"/>
                  </a:lnTo>
                  <a:lnTo>
                    <a:pt x="6419" y="5208"/>
                  </a:lnTo>
                  <a:close/>
                  <a:moveTo>
                    <a:pt x="6429" y="2518"/>
                  </a:moveTo>
                  <a:lnTo>
                    <a:pt x="6422" y="2511"/>
                  </a:lnTo>
                  <a:lnTo>
                    <a:pt x="6407" y="2511"/>
                  </a:lnTo>
                  <a:lnTo>
                    <a:pt x="6400" y="2518"/>
                  </a:lnTo>
                  <a:lnTo>
                    <a:pt x="6400" y="2533"/>
                  </a:lnTo>
                  <a:lnTo>
                    <a:pt x="6407" y="2540"/>
                  </a:lnTo>
                  <a:lnTo>
                    <a:pt x="6422" y="2540"/>
                  </a:lnTo>
                  <a:lnTo>
                    <a:pt x="6429" y="2533"/>
                  </a:lnTo>
                  <a:lnTo>
                    <a:pt x="6429" y="2518"/>
                  </a:lnTo>
                  <a:close/>
                  <a:moveTo>
                    <a:pt x="6564" y="8044"/>
                  </a:moveTo>
                  <a:lnTo>
                    <a:pt x="6558" y="8037"/>
                  </a:lnTo>
                  <a:lnTo>
                    <a:pt x="6542" y="8037"/>
                  </a:lnTo>
                  <a:lnTo>
                    <a:pt x="6536" y="8044"/>
                  </a:lnTo>
                  <a:lnTo>
                    <a:pt x="6536" y="8059"/>
                  </a:lnTo>
                  <a:lnTo>
                    <a:pt x="6542" y="8066"/>
                  </a:lnTo>
                  <a:lnTo>
                    <a:pt x="6558" y="8066"/>
                  </a:lnTo>
                  <a:lnTo>
                    <a:pt x="6564" y="8059"/>
                  </a:lnTo>
                  <a:lnTo>
                    <a:pt x="6564" y="8044"/>
                  </a:lnTo>
                  <a:close/>
                  <a:moveTo>
                    <a:pt x="6624" y="3903"/>
                  </a:moveTo>
                  <a:lnTo>
                    <a:pt x="6618" y="3897"/>
                  </a:lnTo>
                  <a:lnTo>
                    <a:pt x="6602" y="3897"/>
                  </a:lnTo>
                  <a:lnTo>
                    <a:pt x="6596" y="3903"/>
                  </a:lnTo>
                  <a:lnTo>
                    <a:pt x="6596" y="3919"/>
                  </a:lnTo>
                  <a:lnTo>
                    <a:pt x="6602" y="3925"/>
                  </a:lnTo>
                  <a:lnTo>
                    <a:pt x="6618" y="3925"/>
                  </a:lnTo>
                  <a:lnTo>
                    <a:pt x="6624" y="3919"/>
                  </a:lnTo>
                  <a:lnTo>
                    <a:pt x="6624" y="3903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666F73B9-5194-444F-BC2C-747DAE2160EC}"/>
              </a:ext>
            </a:extLst>
          </p:cNvPr>
          <p:cNvGrpSpPr/>
          <p:nvPr/>
        </p:nvGrpSpPr>
        <p:grpSpPr>
          <a:xfrm>
            <a:off x="8311534" y="1861061"/>
            <a:ext cx="1603857" cy="1455290"/>
            <a:chOff x="2316913" y="58538"/>
            <a:chExt cx="1603857" cy="1430598"/>
          </a:xfrm>
        </p:grpSpPr>
        <p:sp>
          <p:nvSpPr>
            <p:cNvPr id="10" name="Rectángulo: esquinas redondeadas 9">
              <a:extLst>
                <a:ext uri="{FF2B5EF4-FFF2-40B4-BE49-F238E27FC236}">
                  <a16:creationId xmlns:a16="http://schemas.microsoft.com/office/drawing/2014/main" id="{DC2DAAA3-77A5-49E5-8E57-F59A5D81E124}"/>
                </a:ext>
              </a:extLst>
            </p:cNvPr>
            <p:cNvSpPr/>
            <p:nvPr/>
          </p:nvSpPr>
          <p:spPr>
            <a:xfrm>
              <a:off x="2316913" y="516047"/>
              <a:ext cx="1603857" cy="51558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Rectángulo: esquinas redondeadas 4">
              <a:extLst>
                <a:ext uri="{FF2B5EF4-FFF2-40B4-BE49-F238E27FC236}">
                  <a16:creationId xmlns:a16="http://schemas.microsoft.com/office/drawing/2014/main" id="{E4665FEF-2D46-4DB1-BD6F-D71419AE94B3}"/>
                </a:ext>
              </a:extLst>
            </p:cNvPr>
            <p:cNvSpPr txBox="1"/>
            <p:nvPr/>
          </p:nvSpPr>
          <p:spPr>
            <a:xfrm>
              <a:off x="2350813" y="58538"/>
              <a:ext cx="1536055" cy="14305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MX" sz="1200" b="1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INDICADOR DE PROFUNDIDAD</a:t>
              </a:r>
              <a:endParaRPr lang="es-CO" sz="1200" b="1" kern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id="{91E313F0-F4F7-4451-8E9D-B85E3E89F7B7}"/>
              </a:ext>
            </a:extLst>
          </p:cNvPr>
          <p:cNvGrpSpPr/>
          <p:nvPr/>
        </p:nvGrpSpPr>
        <p:grpSpPr>
          <a:xfrm>
            <a:off x="1165912" y="1135657"/>
            <a:ext cx="1640334" cy="727705"/>
            <a:chOff x="2316913" y="93664"/>
            <a:chExt cx="1640334" cy="1430598"/>
          </a:xfrm>
        </p:grpSpPr>
        <p:sp>
          <p:nvSpPr>
            <p:cNvPr id="13" name="Rectángulo: esquinas redondeadas 12">
              <a:extLst>
                <a:ext uri="{FF2B5EF4-FFF2-40B4-BE49-F238E27FC236}">
                  <a16:creationId xmlns:a16="http://schemas.microsoft.com/office/drawing/2014/main" id="{B3BC0296-9084-4C40-B075-5D775BA14854}"/>
                </a:ext>
              </a:extLst>
            </p:cNvPr>
            <p:cNvSpPr/>
            <p:nvPr/>
          </p:nvSpPr>
          <p:spPr>
            <a:xfrm>
              <a:off x="2316913" y="339980"/>
              <a:ext cx="1603857" cy="93796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Rectángulo: esquinas redondeadas 4">
              <a:extLst>
                <a:ext uri="{FF2B5EF4-FFF2-40B4-BE49-F238E27FC236}">
                  <a16:creationId xmlns:a16="http://schemas.microsoft.com/office/drawing/2014/main" id="{DC98D0FC-F8EB-43DC-A79D-BCF81EFA779F}"/>
                </a:ext>
              </a:extLst>
            </p:cNvPr>
            <p:cNvSpPr txBox="1"/>
            <p:nvPr/>
          </p:nvSpPr>
          <p:spPr>
            <a:xfrm>
              <a:off x="2421192" y="93664"/>
              <a:ext cx="1536055" cy="14305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MX" sz="1200" b="1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TEMA Y SUBTEMA</a:t>
              </a:r>
              <a:endParaRPr lang="es-CO" sz="1200" b="1" kern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rupo 14">
            <a:extLst>
              <a:ext uri="{FF2B5EF4-FFF2-40B4-BE49-F238E27FC236}">
                <a16:creationId xmlns:a16="http://schemas.microsoft.com/office/drawing/2014/main" id="{29406124-B56E-4485-AF10-86007E406CA7}"/>
              </a:ext>
            </a:extLst>
          </p:cNvPr>
          <p:cNvGrpSpPr/>
          <p:nvPr/>
        </p:nvGrpSpPr>
        <p:grpSpPr>
          <a:xfrm>
            <a:off x="1194429" y="1607830"/>
            <a:ext cx="1603857" cy="1455291"/>
            <a:chOff x="2316913" y="125232"/>
            <a:chExt cx="1603857" cy="1430598"/>
          </a:xfrm>
        </p:grpSpPr>
        <p:sp>
          <p:nvSpPr>
            <p:cNvPr id="16" name="Rectángulo: esquinas redondeadas 15">
              <a:extLst>
                <a:ext uri="{FF2B5EF4-FFF2-40B4-BE49-F238E27FC236}">
                  <a16:creationId xmlns:a16="http://schemas.microsoft.com/office/drawing/2014/main" id="{033F7B17-2DC2-4FFF-AC04-BF48FF8FD956}"/>
                </a:ext>
              </a:extLst>
            </p:cNvPr>
            <p:cNvSpPr/>
            <p:nvPr/>
          </p:nvSpPr>
          <p:spPr>
            <a:xfrm>
              <a:off x="2316913" y="516047"/>
              <a:ext cx="1603857" cy="51558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Rectángulo: esquinas redondeadas 4">
              <a:extLst>
                <a:ext uri="{FF2B5EF4-FFF2-40B4-BE49-F238E27FC236}">
                  <a16:creationId xmlns:a16="http://schemas.microsoft.com/office/drawing/2014/main" id="{469E3DE5-4628-4B3C-8F8A-7E5A38682A99}"/>
                </a:ext>
              </a:extLst>
            </p:cNvPr>
            <p:cNvSpPr txBox="1"/>
            <p:nvPr/>
          </p:nvSpPr>
          <p:spPr>
            <a:xfrm>
              <a:off x="2342855" y="125232"/>
              <a:ext cx="1536055" cy="14305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MX" sz="1200" b="1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INDICADOR</a:t>
              </a:r>
              <a:endParaRPr lang="es-CO" sz="1200" b="1" kern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upo 17">
            <a:extLst>
              <a:ext uri="{FF2B5EF4-FFF2-40B4-BE49-F238E27FC236}">
                <a16:creationId xmlns:a16="http://schemas.microsoft.com/office/drawing/2014/main" id="{EEE2A88F-230E-4116-8092-2E7AEDECC763}"/>
              </a:ext>
            </a:extLst>
          </p:cNvPr>
          <p:cNvGrpSpPr/>
          <p:nvPr/>
        </p:nvGrpSpPr>
        <p:grpSpPr>
          <a:xfrm>
            <a:off x="1165201" y="2335476"/>
            <a:ext cx="1633308" cy="1455290"/>
            <a:chOff x="2316913" y="67365"/>
            <a:chExt cx="1633308" cy="1430598"/>
          </a:xfrm>
        </p:grpSpPr>
        <p:sp>
          <p:nvSpPr>
            <p:cNvPr id="19" name="Rectángulo: esquinas redondeadas 18">
              <a:extLst>
                <a:ext uri="{FF2B5EF4-FFF2-40B4-BE49-F238E27FC236}">
                  <a16:creationId xmlns:a16="http://schemas.microsoft.com/office/drawing/2014/main" id="{7E1FEB48-C486-491C-B35C-3A30F376F99F}"/>
                </a:ext>
              </a:extLst>
            </p:cNvPr>
            <p:cNvSpPr/>
            <p:nvPr/>
          </p:nvSpPr>
          <p:spPr>
            <a:xfrm>
              <a:off x="2316913" y="516047"/>
              <a:ext cx="1603857" cy="51558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Rectángulo: esquinas redondeadas 4">
              <a:extLst>
                <a:ext uri="{FF2B5EF4-FFF2-40B4-BE49-F238E27FC236}">
                  <a16:creationId xmlns:a16="http://schemas.microsoft.com/office/drawing/2014/main" id="{61548464-52E9-4748-AF91-329511F3D823}"/>
                </a:ext>
              </a:extLst>
            </p:cNvPr>
            <p:cNvSpPr txBox="1"/>
            <p:nvPr/>
          </p:nvSpPr>
          <p:spPr>
            <a:xfrm>
              <a:off x="2414166" y="67365"/>
              <a:ext cx="1536055" cy="14305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MX" sz="1200" b="1" kern="1200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ENUNCIADO</a:t>
              </a:r>
              <a:endParaRPr lang="es-CO" sz="1200" b="1" kern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upo 20">
            <a:extLst>
              <a:ext uri="{FF2B5EF4-FFF2-40B4-BE49-F238E27FC236}">
                <a16:creationId xmlns:a16="http://schemas.microsoft.com/office/drawing/2014/main" id="{0B22018D-053B-4CF2-8C5F-672DEF34F505}"/>
              </a:ext>
            </a:extLst>
          </p:cNvPr>
          <p:cNvGrpSpPr/>
          <p:nvPr/>
        </p:nvGrpSpPr>
        <p:grpSpPr>
          <a:xfrm>
            <a:off x="8309996" y="2858452"/>
            <a:ext cx="1603857" cy="1455291"/>
            <a:chOff x="2316913" y="125232"/>
            <a:chExt cx="1603857" cy="1430599"/>
          </a:xfrm>
        </p:grpSpPr>
        <p:sp>
          <p:nvSpPr>
            <p:cNvPr id="22" name="Rectángulo: esquinas redondeadas 21">
              <a:extLst>
                <a:ext uri="{FF2B5EF4-FFF2-40B4-BE49-F238E27FC236}">
                  <a16:creationId xmlns:a16="http://schemas.microsoft.com/office/drawing/2014/main" id="{13605A83-0603-4E39-965A-7A693FF853BD}"/>
                </a:ext>
              </a:extLst>
            </p:cNvPr>
            <p:cNvSpPr/>
            <p:nvPr/>
          </p:nvSpPr>
          <p:spPr>
            <a:xfrm>
              <a:off x="2316913" y="516047"/>
              <a:ext cx="1603857" cy="51558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Rectángulo: esquinas redondeadas 4">
              <a:extLst>
                <a:ext uri="{FF2B5EF4-FFF2-40B4-BE49-F238E27FC236}">
                  <a16:creationId xmlns:a16="http://schemas.microsoft.com/office/drawing/2014/main" id="{37ADA221-EAC5-4AE2-8297-5CD0035F4124}"/>
                </a:ext>
              </a:extLst>
            </p:cNvPr>
            <p:cNvSpPr txBox="1"/>
            <p:nvPr/>
          </p:nvSpPr>
          <p:spPr>
            <a:xfrm>
              <a:off x="2342855" y="125232"/>
              <a:ext cx="1536055" cy="14305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MX" sz="1200" b="1" kern="1200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ETAPAS</a:t>
              </a:r>
              <a:endParaRPr lang="es-CO" sz="1200" b="1" kern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Grupo 23">
            <a:extLst>
              <a:ext uri="{FF2B5EF4-FFF2-40B4-BE49-F238E27FC236}">
                <a16:creationId xmlns:a16="http://schemas.microsoft.com/office/drawing/2014/main" id="{69A49B34-1075-49E5-B077-4A7EA3D75B3B}"/>
              </a:ext>
            </a:extLst>
          </p:cNvPr>
          <p:cNvGrpSpPr/>
          <p:nvPr/>
        </p:nvGrpSpPr>
        <p:grpSpPr>
          <a:xfrm>
            <a:off x="8333123" y="3823623"/>
            <a:ext cx="1603857" cy="1455291"/>
            <a:chOff x="2316913" y="125232"/>
            <a:chExt cx="1603857" cy="1430599"/>
          </a:xfrm>
        </p:grpSpPr>
        <p:sp>
          <p:nvSpPr>
            <p:cNvPr id="25" name="Rectángulo: esquinas redondeadas 24">
              <a:extLst>
                <a:ext uri="{FF2B5EF4-FFF2-40B4-BE49-F238E27FC236}">
                  <a16:creationId xmlns:a16="http://schemas.microsoft.com/office/drawing/2014/main" id="{2D3CD031-9074-40F3-819E-5F5AED75EFC2}"/>
                </a:ext>
              </a:extLst>
            </p:cNvPr>
            <p:cNvSpPr/>
            <p:nvPr/>
          </p:nvSpPr>
          <p:spPr>
            <a:xfrm>
              <a:off x="2316913" y="516047"/>
              <a:ext cx="1603857" cy="51558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Rectángulo: esquinas redondeadas 4">
              <a:extLst>
                <a:ext uri="{FF2B5EF4-FFF2-40B4-BE49-F238E27FC236}">
                  <a16:creationId xmlns:a16="http://schemas.microsoft.com/office/drawing/2014/main" id="{D6106A5D-FA1F-41E6-A593-F8B390BFE4BA}"/>
                </a:ext>
              </a:extLst>
            </p:cNvPr>
            <p:cNvSpPr txBox="1"/>
            <p:nvPr/>
          </p:nvSpPr>
          <p:spPr>
            <a:xfrm>
              <a:off x="2342855" y="125232"/>
              <a:ext cx="1536055" cy="14305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MX" sz="1200" b="1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INDICADORES BINARIOS</a:t>
              </a:r>
              <a:endParaRPr lang="es-CO" sz="1200" b="1" kern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Grupo 26">
            <a:extLst>
              <a:ext uri="{FF2B5EF4-FFF2-40B4-BE49-F238E27FC236}">
                <a16:creationId xmlns:a16="http://schemas.microsoft.com/office/drawing/2014/main" id="{B17A512C-90CB-4226-BC9C-2AB4A792CE3C}"/>
              </a:ext>
            </a:extLst>
          </p:cNvPr>
          <p:cNvGrpSpPr/>
          <p:nvPr/>
        </p:nvGrpSpPr>
        <p:grpSpPr>
          <a:xfrm>
            <a:off x="8317956" y="5192598"/>
            <a:ext cx="1603857" cy="1455291"/>
            <a:chOff x="2316913" y="125232"/>
            <a:chExt cx="1603857" cy="1430599"/>
          </a:xfrm>
        </p:grpSpPr>
        <p:sp>
          <p:nvSpPr>
            <p:cNvPr id="28" name="Rectángulo: esquinas redondeadas 27">
              <a:extLst>
                <a:ext uri="{FF2B5EF4-FFF2-40B4-BE49-F238E27FC236}">
                  <a16:creationId xmlns:a16="http://schemas.microsoft.com/office/drawing/2014/main" id="{D80A9015-5864-4BA5-85AC-F328D0EAC916}"/>
                </a:ext>
              </a:extLst>
            </p:cNvPr>
            <p:cNvSpPr/>
            <p:nvPr/>
          </p:nvSpPr>
          <p:spPr>
            <a:xfrm>
              <a:off x="2316913" y="516047"/>
              <a:ext cx="1603857" cy="51558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Rectángulo: esquinas redondeadas 4">
              <a:extLst>
                <a:ext uri="{FF2B5EF4-FFF2-40B4-BE49-F238E27FC236}">
                  <a16:creationId xmlns:a16="http://schemas.microsoft.com/office/drawing/2014/main" id="{1AEFEFB6-F944-4A5B-95F4-3824DBDEA7DA}"/>
                </a:ext>
              </a:extLst>
            </p:cNvPr>
            <p:cNvSpPr txBox="1"/>
            <p:nvPr/>
          </p:nvSpPr>
          <p:spPr>
            <a:xfrm>
              <a:off x="2342855" y="125232"/>
              <a:ext cx="1536055" cy="14305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MX" sz="1200" b="1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INDICADORES</a:t>
              </a:r>
            </a:p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MX" sz="1200" b="1" kern="1200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CUANTITATIVOS</a:t>
              </a:r>
              <a:endParaRPr lang="es-CO" sz="1200" b="1" kern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236471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:a16="http://schemas.microsoft.com/office/drawing/2014/main" id="{3262FC4A-357C-438B-BA99-92E0D73083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5255" y="681466"/>
            <a:ext cx="616148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2400" b="1" dirty="0">
                <a:solidFill>
                  <a:srgbClr val="0066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INDICADORES GRI</a:t>
            </a:r>
            <a:endParaRPr lang="es-CO" sz="2400" b="1" dirty="0">
              <a:solidFill>
                <a:srgbClr val="00666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Google Shape;578;p40">
            <a:extLst>
              <a:ext uri="{FF2B5EF4-FFF2-40B4-BE49-F238E27FC236}">
                <a16:creationId xmlns:a16="http://schemas.microsoft.com/office/drawing/2014/main" id="{13A4A9C9-F53E-42C9-ABB4-0857425D90B6}"/>
              </a:ext>
            </a:extLst>
          </p:cNvPr>
          <p:cNvSpPr/>
          <p:nvPr/>
        </p:nvSpPr>
        <p:spPr>
          <a:xfrm>
            <a:off x="4132060" y="732866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92D050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3107E783-ADF6-4EBF-A75C-425F49D16306}"/>
              </a:ext>
            </a:extLst>
          </p:cNvPr>
          <p:cNvSpPr/>
          <p:nvPr/>
        </p:nvSpPr>
        <p:spPr>
          <a:xfrm>
            <a:off x="1537764" y="1545854"/>
            <a:ext cx="968825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Los estándares GRI representan las mejores prácticas a nivel global para informar de forma pública los impactos económicos, ambientales y sociales de una empresa. La elaboración de informes de sostenibilidad a partir de los estándares GRI ofrece información sobre las contribuciones positivas y negativas de las empresas en cuanto al desarrollo sostenible.</a:t>
            </a:r>
            <a:endParaRPr lang="es-CO" sz="20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77C3036-4C0E-42A3-B4C3-A1485A67E7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896" y="2967822"/>
            <a:ext cx="3680930" cy="36809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2611362"/>
      </p:ext>
    </p:extLst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5">
            <a:extLst>
              <a:ext uri="{FF2B5EF4-FFF2-40B4-BE49-F238E27FC236}">
                <a16:creationId xmlns:a16="http://schemas.microsoft.com/office/drawing/2014/main" id="{0A8E19C2-96B6-4437-AE26-DCA541334B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1874" y="562895"/>
            <a:ext cx="616148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2400" b="1" dirty="0">
                <a:solidFill>
                  <a:srgbClr val="006666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INDICADORES GRI</a:t>
            </a:r>
            <a:endParaRPr lang="es-CO" sz="2400" b="1" dirty="0">
              <a:solidFill>
                <a:srgbClr val="006666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7" name="Google Shape;578;p40">
            <a:extLst>
              <a:ext uri="{FF2B5EF4-FFF2-40B4-BE49-F238E27FC236}">
                <a16:creationId xmlns:a16="http://schemas.microsoft.com/office/drawing/2014/main" id="{F17BC9D8-4204-46F6-AEBF-19F9A9CFA58F}"/>
              </a:ext>
            </a:extLst>
          </p:cNvPr>
          <p:cNvSpPr/>
          <p:nvPr/>
        </p:nvSpPr>
        <p:spPr>
          <a:xfrm>
            <a:off x="4282668" y="623737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92D050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3B8DA049-360A-4018-9168-438136697714}"/>
              </a:ext>
            </a:extLst>
          </p:cNvPr>
          <p:cNvSpPr/>
          <p:nvPr/>
        </p:nvSpPr>
        <p:spPr>
          <a:xfrm>
            <a:off x="1888816" y="1521753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La serie 100: desde 101-103 y </a:t>
            </a:r>
          </a:p>
          <a:p>
            <a:r>
              <a:rPr lang="es-MX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sus subdivisiones.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GRI 101: Fundamentos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GRI 102: Contenidos Generales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GRI 103: Enfoque de Gestión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9A6FAE19-F785-41CE-BB26-342BAF2686DA}"/>
              </a:ext>
            </a:extLst>
          </p:cNvPr>
          <p:cNvSpPr/>
          <p:nvPr/>
        </p:nvSpPr>
        <p:spPr>
          <a:xfrm>
            <a:off x="5808704" y="1386728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La serie 200: desde 201-207 y </a:t>
            </a:r>
          </a:p>
          <a:p>
            <a:r>
              <a:rPr lang="es-MX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sus subdivisiones</a:t>
            </a:r>
            <a:r>
              <a:rPr lang="es-MX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GRI 201: Desempeño económico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GRI 202: Presencia en el mercado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GRI 203: Impactos económicos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indirectos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GRI 204: Prácticas de adquisición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GRI 205: Lucha contra la corrupción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GRI 206: Competencia desleal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GRI 207: Fiscalidad</a:t>
            </a:r>
          </a:p>
        </p:txBody>
      </p: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EA42CEAD-104C-40C3-B260-7EEB094C38D7}"/>
              </a:ext>
            </a:extLst>
          </p:cNvPr>
          <p:cNvCxnSpPr>
            <a:cxnSpLocks/>
          </p:cNvCxnSpPr>
          <p:nvPr/>
        </p:nvCxnSpPr>
        <p:spPr>
          <a:xfrm>
            <a:off x="5731185" y="1249543"/>
            <a:ext cx="0" cy="519664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1" name="Imagen 20">
            <a:extLst>
              <a:ext uri="{FF2B5EF4-FFF2-40B4-BE49-F238E27FC236}">
                <a16:creationId xmlns:a16="http://schemas.microsoft.com/office/drawing/2014/main" id="{39F91A46-4993-412F-B4DD-9210AA2DE8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990" y="5573307"/>
            <a:ext cx="631626" cy="631626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9BEAB79B-E0FF-4FAE-B796-FA0FA245B0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295" y="3216241"/>
            <a:ext cx="631626" cy="631626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05FCFCFA-D91E-41A6-9C98-ACB2B437B3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340" y="3100598"/>
            <a:ext cx="631626" cy="631626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4DF314A5-423B-4585-892E-030D60CF44F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793" y="5669300"/>
            <a:ext cx="695874" cy="695874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EE2BBC83-CD6E-4FCF-83C5-D97E1BDA0C6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770" y="3701935"/>
            <a:ext cx="1446898" cy="14468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26" name="Conector recto de flecha 25">
            <a:extLst>
              <a:ext uri="{FF2B5EF4-FFF2-40B4-BE49-F238E27FC236}">
                <a16:creationId xmlns:a16="http://schemas.microsoft.com/office/drawing/2014/main" id="{D90C1700-7233-4457-8580-11BCDC6BA45B}"/>
              </a:ext>
            </a:extLst>
          </p:cNvPr>
          <p:cNvCxnSpPr>
            <a:cxnSpLocks/>
          </p:cNvCxnSpPr>
          <p:nvPr/>
        </p:nvCxnSpPr>
        <p:spPr>
          <a:xfrm flipH="1" flipV="1">
            <a:off x="2255471" y="3751043"/>
            <a:ext cx="437942" cy="34479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Conector recto de flecha 26">
            <a:extLst>
              <a:ext uri="{FF2B5EF4-FFF2-40B4-BE49-F238E27FC236}">
                <a16:creationId xmlns:a16="http://schemas.microsoft.com/office/drawing/2014/main" id="{CA6F1696-767F-4F02-B3D0-95445B635121}"/>
              </a:ext>
            </a:extLst>
          </p:cNvPr>
          <p:cNvCxnSpPr>
            <a:cxnSpLocks/>
          </p:cNvCxnSpPr>
          <p:nvPr/>
        </p:nvCxnSpPr>
        <p:spPr>
          <a:xfrm flipH="1">
            <a:off x="2286859" y="5034418"/>
            <a:ext cx="444818" cy="30182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Conector recto de flecha 27">
            <a:extLst>
              <a:ext uri="{FF2B5EF4-FFF2-40B4-BE49-F238E27FC236}">
                <a16:creationId xmlns:a16="http://schemas.microsoft.com/office/drawing/2014/main" id="{1AFE6723-4D5E-454B-87E1-DA87DA1F333C}"/>
              </a:ext>
            </a:extLst>
          </p:cNvPr>
          <p:cNvCxnSpPr>
            <a:cxnSpLocks/>
          </p:cNvCxnSpPr>
          <p:nvPr/>
        </p:nvCxnSpPr>
        <p:spPr>
          <a:xfrm flipV="1">
            <a:off x="4366085" y="3769190"/>
            <a:ext cx="405446" cy="3083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Conector recto de flecha 28">
            <a:extLst>
              <a:ext uri="{FF2B5EF4-FFF2-40B4-BE49-F238E27FC236}">
                <a16:creationId xmlns:a16="http://schemas.microsoft.com/office/drawing/2014/main" id="{AC068884-72EC-4C9B-BF1B-EA3FF06C8204}"/>
              </a:ext>
            </a:extLst>
          </p:cNvPr>
          <p:cNvCxnSpPr>
            <a:cxnSpLocks/>
          </p:cNvCxnSpPr>
          <p:nvPr/>
        </p:nvCxnSpPr>
        <p:spPr>
          <a:xfrm>
            <a:off x="4432690" y="5129839"/>
            <a:ext cx="432689" cy="34793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0" name="Imagen 29">
            <a:extLst>
              <a:ext uri="{FF2B5EF4-FFF2-40B4-BE49-F238E27FC236}">
                <a16:creationId xmlns:a16="http://schemas.microsoft.com/office/drawing/2014/main" id="{A3713B0F-D8D5-499F-AE74-ADBFF4DEDAC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563" y="3941273"/>
            <a:ext cx="2186291" cy="21862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94492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:a16="http://schemas.microsoft.com/office/drawing/2014/main" id="{94DE3E6D-F5D7-4F34-B59A-CF0C54C0DF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6421" y="230831"/>
            <a:ext cx="616148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2400" b="1" dirty="0">
                <a:solidFill>
                  <a:srgbClr val="006666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INDICADORES GRI</a:t>
            </a:r>
            <a:endParaRPr lang="es-CO" sz="2400" b="1" dirty="0">
              <a:solidFill>
                <a:srgbClr val="006666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Google Shape;578;p40">
            <a:extLst>
              <a:ext uri="{FF2B5EF4-FFF2-40B4-BE49-F238E27FC236}">
                <a16:creationId xmlns:a16="http://schemas.microsoft.com/office/drawing/2014/main" id="{F83E9D8E-FE0A-4948-A9ED-857CD7C051E2}"/>
              </a:ext>
            </a:extLst>
          </p:cNvPr>
          <p:cNvSpPr/>
          <p:nvPr/>
        </p:nvSpPr>
        <p:spPr>
          <a:xfrm>
            <a:off x="4047655" y="276432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92D050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4EEC3341-985D-40BD-BF7F-EF3E2E617094}"/>
              </a:ext>
            </a:extLst>
          </p:cNvPr>
          <p:cNvSpPr/>
          <p:nvPr/>
        </p:nvSpPr>
        <p:spPr>
          <a:xfrm>
            <a:off x="1744394" y="1393668"/>
            <a:ext cx="489005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La serie 300: desde 301-308 y sus</a:t>
            </a:r>
          </a:p>
          <a:p>
            <a:r>
              <a:rPr lang="es-MX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subdivisiones.</a:t>
            </a:r>
          </a:p>
          <a:p>
            <a:r>
              <a:rPr lang="es-MX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GRI 301: Materiales</a:t>
            </a:r>
          </a:p>
          <a:p>
            <a:r>
              <a:rPr lang="es-MX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GRI 302: Energía</a:t>
            </a:r>
          </a:p>
          <a:p>
            <a:r>
              <a:rPr lang="es-MX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GRI 303: Agua</a:t>
            </a:r>
          </a:p>
          <a:p>
            <a:r>
              <a:rPr lang="es-MX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GRI 304: Biodiversidad</a:t>
            </a:r>
          </a:p>
          <a:p>
            <a:r>
              <a:rPr lang="es-MX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GRI 305: Emisiones</a:t>
            </a:r>
          </a:p>
          <a:p>
            <a:r>
              <a:rPr lang="es-MX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GRI 306: Efluentes y residuos</a:t>
            </a:r>
          </a:p>
          <a:p>
            <a:r>
              <a:rPr lang="es-MX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GRI 307: Cumplimiento ambiental</a:t>
            </a:r>
          </a:p>
          <a:p>
            <a:r>
              <a:rPr lang="es-MX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GRI 308: Evaluación ambiental de</a:t>
            </a:r>
          </a:p>
          <a:p>
            <a:r>
              <a:rPr lang="es-MX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los proveedores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0F300090-CD0D-47AB-982C-636A494F2E1E}"/>
              </a:ext>
            </a:extLst>
          </p:cNvPr>
          <p:cNvSpPr/>
          <p:nvPr/>
        </p:nvSpPr>
        <p:spPr>
          <a:xfrm>
            <a:off x="5534238" y="1144278"/>
            <a:ext cx="4572000" cy="517064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sz="15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La serie 400: desde 401-4019 y sus subdivisiones.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5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GRI 401: Empleo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5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GRI 402: Relación trabajador-empresa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5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GRI 403: Salud y seguridad en el trabajo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5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GRI 404: Formación y educación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5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GRI 405: Diversidad e igualdad de oportunidades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5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GRI 406: No discriminación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5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GRI 407: Libertad de asociación y negociación colectiva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5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GRI 408: Trabajo infantil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5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GRI 409: Trabajo forzoso u obligatorio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5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GRI 410: Prácticas en materia de seguridad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5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GRI 411: Derechos de los pueblos indígenas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5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GRI 412: Evaluación de los derechos humanos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5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GRI 413: Comunidades locales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5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GRI 414: Evaluación social de los proveedores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5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GRI 415: Política pública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5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GRI 416: Salud y seguridad de los clientes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5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GRI 417: Marketing y etiquetado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5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GRI 418: Privacidad del cliente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5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GRI 419: Cumplimiento socioeconómico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B7A8B1D3-2F28-4611-A06F-F5758BB0F38A}"/>
              </a:ext>
            </a:extLst>
          </p:cNvPr>
          <p:cNvCxnSpPr>
            <a:cxnSpLocks/>
          </p:cNvCxnSpPr>
          <p:nvPr/>
        </p:nvCxnSpPr>
        <p:spPr>
          <a:xfrm>
            <a:off x="5534238" y="1144278"/>
            <a:ext cx="0" cy="519664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Imagen 6">
            <a:extLst>
              <a:ext uri="{FF2B5EF4-FFF2-40B4-BE49-F238E27FC236}">
                <a16:creationId xmlns:a16="http://schemas.microsoft.com/office/drawing/2014/main" id="{56E91AB2-C8B3-4EFC-8F1A-86E88BEE3C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049" y="4140751"/>
            <a:ext cx="1837220" cy="18372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BD3FAC01-B6B2-45F0-BE29-79E412042F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763" y="4280511"/>
            <a:ext cx="1433211" cy="14332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89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B33BB788-D0F5-456F-AA16-5BCD3A0C62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19" t="5090" r="1305" b="5049"/>
          <a:stretch/>
        </p:blipFill>
        <p:spPr>
          <a:xfrm>
            <a:off x="1186717" y="1366615"/>
            <a:ext cx="9110834" cy="478096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3" name="Text Box 5">
            <a:extLst>
              <a:ext uri="{FF2B5EF4-FFF2-40B4-BE49-F238E27FC236}">
                <a16:creationId xmlns:a16="http://schemas.microsoft.com/office/drawing/2014/main" id="{0113C67B-3E2D-40AE-AF85-346ED3FC68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0166" y="479586"/>
            <a:ext cx="616148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2400" b="1" dirty="0">
                <a:solidFill>
                  <a:srgbClr val="006666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INDICADORES GRI</a:t>
            </a:r>
            <a:endParaRPr lang="es-CO" sz="2400" b="1" dirty="0">
              <a:solidFill>
                <a:srgbClr val="006666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Google Shape;578;p40">
            <a:extLst>
              <a:ext uri="{FF2B5EF4-FFF2-40B4-BE49-F238E27FC236}">
                <a16:creationId xmlns:a16="http://schemas.microsoft.com/office/drawing/2014/main" id="{554FF158-95CD-427C-A019-3873C947C15A}"/>
              </a:ext>
            </a:extLst>
          </p:cNvPr>
          <p:cNvSpPr/>
          <p:nvPr/>
        </p:nvSpPr>
        <p:spPr>
          <a:xfrm>
            <a:off x="4159167" y="540428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92D050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44775395"/>
      </p:ext>
    </p:extLst>
  </p:cSld>
  <p:clrMapOvr>
    <a:masterClrMapping/>
  </p:clrMapOvr>
  <p:transition spd="slow"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:a16="http://schemas.microsoft.com/office/drawing/2014/main" id="{E5AC3B4D-2064-4F38-9220-AF68652C15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3004" y="1436212"/>
            <a:ext cx="616148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2400" b="1" dirty="0">
                <a:solidFill>
                  <a:srgbClr val="006666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FENALCO</a:t>
            </a:r>
            <a:endParaRPr lang="es-CO" sz="2400" b="1" dirty="0">
              <a:solidFill>
                <a:srgbClr val="006666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id="{BDECDABA-97AE-48C4-8D71-4BC5F7BBCC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3335" y="842070"/>
            <a:ext cx="7679529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sz="26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INDICADORES DE SOSTENIBILIDAD</a:t>
            </a:r>
            <a:endParaRPr lang="es-CO" sz="26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Google Shape;578;p40">
            <a:extLst>
              <a:ext uri="{FF2B5EF4-FFF2-40B4-BE49-F238E27FC236}">
                <a16:creationId xmlns:a16="http://schemas.microsoft.com/office/drawing/2014/main" id="{D0F8F68C-6259-494C-AB9A-9439BBDF9CD2}"/>
              </a:ext>
            </a:extLst>
          </p:cNvPr>
          <p:cNvSpPr/>
          <p:nvPr/>
        </p:nvSpPr>
        <p:spPr>
          <a:xfrm>
            <a:off x="4842344" y="1375146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92D050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8D0CEC5-97FE-435A-86CC-DDD1E34C71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040" y="1374658"/>
            <a:ext cx="584775" cy="584775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DB441D1E-46A6-4478-81EC-D5E38D58F5E9}"/>
              </a:ext>
            </a:extLst>
          </p:cNvPr>
          <p:cNvSpPr/>
          <p:nvPr/>
        </p:nvSpPr>
        <p:spPr>
          <a:xfrm>
            <a:off x="2599931" y="2207785"/>
            <a:ext cx="676523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Es un certificado que respalda a las organizaciones que se encuentran comprometidas con la responsabilidad social.</a:t>
            </a:r>
          </a:p>
          <a:p>
            <a:endParaRPr lang="es-MX" sz="20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es-MX" sz="2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Se adquiere con el objetivo de:</a:t>
            </a:r>
          </a:p>
          <a:p>
            <a:endParaRPr lang="es-MX" sz="20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es-MX" sz="2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Identificar el estado de responsabilidad social de la empresa comparado con el estado ideal. </a:t>
            </a:r>
          </a:p>
          <a:p>
            <a:endParaRPr lang="es-MX" sz="20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es-MX" sz="2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Generar una imagen basada en la ética y la transparencia al mejorar su reputación corporativa.</a:t>
            </a:r>
          </a:p>
          <a:p>
            <a:endParaRPr lang="es-MX" sz="20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es-MX" sz="2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Identificar riesgos y oportunidades de mercado para su negocio priorizando sus grupos de interés. </a:t>
            </a:r>
          </a:p>
        </p:txBody>
      </p:sp>
      <p:sp>
        <p:nvSpPr>
          <p:cNvPr id="7" name="Flecha: a la derecha con bandas 6">
            <a:extLst>
              <a:ext uri="{FF2B5EF4-FFF2-40B4-BE49-F238E27FC236}">
                <a16:creationId xmlns:a16="http://schemas.microsoft.com/office/drawing/2014/main" id="{5A1B164C-788D-4FEC-ADF8-863C47EB2D18}"/>
              </a:ext>
            </a:extLst>
          </p:cNvPr>
          <p:cNvSpPr/>
          <p:nvPr/>
        </p:nvSpPr>
        <p:spPr>
          <a:xfrm>
            <a:off x="2169347" y="4150072"/>
            <a:ext cx="430584" cy="237124"/>
          </a:xfrm>
          <a:prstGeom prst="striped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Flecha: a la derecha con bandas 7">
            <a:extLst>
              <a:ext uri="{FF2B5EF4-FFF2-40B4-BE49-F238E27FC236}">
                <a16:creationId xmlns:a16="http://schemas.microsoft.com/office/drawing/2014/main" id="{6A2E5F12-43A1-46CD-A5D8-B95B71B4E5DB}"/>
              </a:ext>
            </a:extLst>
          </p:cNvPr>
          <p:cNvSpPr/>
          <p:nvPr/>
        </p:nvSpPr>
        <p:spPr>
          <a:xfrm>
            <a:off x="2169347" y="5083001"/>
            <a:ext cx="430584" cy="237124"/>
          </a:xfrm>
          <a:prstGeom prst="striped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Flecha: a la derecha con bandas 8">
            <a:extLst>
              <a:ext uri="{FF2B5EF4-FFF2-40B4-BE49-F238E27FC236}">
                <a16:creationId xmlns:a16="http://schemas.microsoft.com/office/drawing/2014/main" id="{FDA3E223-14C3-4791-8F74-764DAA766BFE}"/>
              </a:ext>
            </a:extLst>
          </p:cNvPr>
          <p:cNvSpPr/>
          <p:nvPr/>
        </p:nvSpPr>
        <p:spPr>
          <a:xfrm>
            <a:off x="2169347" y="6015930"/>
            <a:ext cx="430584" cy="237124"/>
          </a:xfrm>
          <a:prstGeom prst="striped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F2A7EE84-0F6A-40EA-9C00-66F2C3B65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11900" y="4044460"/>
            <a:ext cx="1553592" cy="14587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78898437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A82F26B-6158-49DB-97E5-553B2981B5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2756" y="2208820"/>
            <a:ext cx="3144517" cy="370307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70C0"/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s-ES" sz="1350" dirty="0">
              <a:latin typeface="Arial" charset="0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6A7F1B72-1D33-418C-9E4B-67F9E9CE06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4394" y="2480942"/>
            <a:ext cx="2955563" cy="2346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57175" indent="-257175" algn="just">
              <a:lnSpc>
                <a:spcPct val="80000"/>
              </a:lnSpc>
              <a:spcBef>
                <a:spcPct val="20000"/>
              </a:spcBef>
              <a:defRPr/>
            </a:pPr>
            <a:r>
              <a:rPr lang="es-CO" sz="2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	Una unidad económica cuya única responsabilidad es producir bienes y servicios</a:t>
            </a:r>
          </a:p>
          <a:p>
            <a:pPr marL="257175" indent="-257175" algn="just">
              <a:lnSpc>
                <a:spcPct val="80000"/>
              </a:lnSpc>
              <a:spcBef>
                <a:spcPct val="20000"/>
              </a:spcBef>
              <a:defRPr/>
            </a:pPr>
            <a:r>
              <a:rPr lang="es-CO" sz="2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	</a:t>
            </a:r>
          </a:p>
          <a:p>
            <a:pPr marL="257175" indent="-257175" algn="just">
              <a:lnSpc>
                <a:spcPct val="80000"/>
              </a:lnSpc>
              <a:spcBef>
                <a:spcPct val="20000"/>
              </a:spcBef>
              <a:defRPr/>
            </a:pPr>
            <a:endParaRPr lang="es-CO" sz="20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57175" indent="-257175" algn="just">
              <a:lnSpc>
                <a:spcPct val="80000"/>
              </a:lnSpc>
              <a:spcBef>
                <a:spcPct val="20000"/>
              </a:spcBef>
              <a:defRPr/>
            </a:pPr>
            <a:r>
              <a:rPr lang="es-CO" sz="2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	“La única responsabilidad de los negocios es producir utilidades”. </a:t>
            </a:r>
          </a:p>
          <a:p>
            <a:pPr marL="257175" indent="-257175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s-CO" sz="2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Milton Friedman</a:t>
            </a:r>
            <a:endParaRPr lang="es-ES" sz="20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2578CF9-829B-421A-BA91-F00CFB8F2F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4729" y="2208819"/>
            <a:ext cx="3239068" cy="370307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70C0"/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s-ES" sz="1350" dirty="0">
              <a:latin typeface="Arial" charset="0"/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67B0B52-E266-4E41-AD5C-EA2BCD4738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2480942"/>
            <a:ext cx="3784687" cy="2946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57175" indent="-257175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s-ES" sz="2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	Un espacio ético entendido como un lugar social  donde:</a:t>
            </a:r>
          </a:p>
          <a:p>
            <a:pPr marL="257175" indent="-257175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s-ES" sz="2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	Hay un aporte social mediatizado por  la  organización.</a:t>
            </a:r>
          </a:p>
          <a:p>
            <a:pPr marL="257175" indent="-257175" algn="ctr">
              <a:lnSpc>
                <a:spcPct val="80000"/>
              </a:lnSpc>
              <a:spcBef>
                <a:spcPct val="20000"/>
              </a:spcBef>
              <a:defRPr/>
            </a:pPr>
            <a:endParaRPr lang="es-ES" sz="20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57175" indent="-257175" algn="ctr">
              <a:lnSpc>
                <a:spcPct val="80000"/>
              </a:lnSpc>
              <a:spcBef>
                <a:spcPct val="20000"/>
              </a:spcBef>
              <a:defRPr/>
            </a:pPr>
            <a:endParaRPr lang="es-ES" sz="20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57175" indent="-257175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s-ES" sz="2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	Se configura un ethos como espacio para la innovación,  la cooperación y la responsabilidad.</a:t>
            </a:r>
          </a:p>
          <a:p>
            <a:pPr marL="257175" indent="-257175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s-ES" sz="2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	</a:t>
            </a:r>
            <a:r>
              <a:rPr lang="es-ES" sz="2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Joseph Lozano</a:t>
            </a:r>
          </a:p>
        </p:txBody>
      </p:sp>
      <p:sp>
        <p:nvSpPr>
          <p:cNvPr id="10" name="Marcador de texto 3">
            <a:extLst>
              <a:ext uri="{FF2B5EF4-FFF2-40B4-BE49-F238E27FC236}">
                <a16:creationId xmlns:a16="http://schemas.microsoft.com/office/drawing/2014/main" id="{126D83E3-4DE1-4577-AEBB-05DB44C477FE}"/>
              </a:ext>
            </a:extLst>
          </p:cNvPr>
          <p:cNvSpPr txBox="1">
            <a:spLocks/>
          </p:cNvSpPr>
          <p:nvPr/>
        </p:nvSpPr>
        <p:spPr>
          <a:xfrm>
            <a:off x="2978790" y="627307"/>
            <a:ext cx="5682047" cy="6375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_tradnl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5400" b="1" dirty="0">
                <a:solidFill>
                  <a:srgbClr val="B4C3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Empresa</a:t>
            </a:r>
            <a:endParaRPr lang="es-CO" sz="5400" b="1" dirty="0">
              <a:solidFill>
                <a:srgbClr val="B4C3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E14D4E31-8CE7-4892-8A4F-031468CBB2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794" y="602824"/>
            <a:ext cx="1324130" cy="13241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22020241"/>
      </p:ext>
    </p:extLst>
  </p:cSld>
  <p:clrMapOvr>
    <a:masterClrMapping/>
  </p:clrMapOvr>
  <p:transition spd="slow"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:a16="http://schemas.microsoft.com/office/drawing/2014/main" id="{49373638-6966-48F8-8ED9-0DB90D7933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1178" y="872869"/>
            <a:ext cx="616148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2800" b="1" dirty="0">
                <a:solidFill>
                  <a:srgbClr val="006666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FENALCO</a:t>
            </a:r>
            <a:endParaRPr lang="es-CO" sz="2800" b="1" dirty="0">
              <a:solidFill>
                <a:srgbClr val="006666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Google Shape;578;p40">
            <a:extLst>
              <a:ext uri="{FF2B5EF4-FFF2-40B4-BE49-F238E27FC236}">
                <a16:creationId xmlns:a16="http://schemas.microsoft.com/office/drawing/2014/main" id="{220C5398-E737-4AAE-B354-3AE9401F5306}"/>
              </a:ext>
            </a:extLst>
          </p:cNvPr>
          <p:cNvSpPr/>
          <p:nvPr/>
        </p:nvSpPr>
        <p:spPr>
          <a:xfrm>
            <a:off x="4363493" y="925725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92D050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B48E23C-5116-4F08-850D-479228E2D8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829" y="602673"/>
            <a:ext cx="584775" cy="584775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B5641E65-0A81-432A-A0C2-67CF94AB9D05}"/>
              </a:ext>
            </a:extLst>
          </p:cNvPr>
          <p:cNvSpPr/>
          <p:nvPr/>
        </p:nvSpPr>
        <p:spPr>
          <a:xfrm>
            <a:off x="6392747" y="1720840"/>
            <a:ext cx="412987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metodología planteada </a:t>
            </a:r>
            <a:r>
              <a:rPr lang="es-MX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:</a:t>
            </a:r>
          </a:p>
          <a:p>
            <a:endParaRPr lang="es-MX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es-MX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Determinar en qué estado de  responsabilidad social se encuentra la organización.</a:t>
            </a:r>
          </a:p>
          <a:p>
            <a:endParaRPr lang="es-MX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es-MX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Identificar los riesgos y oportunidades para la organización.</a:t>
            </a:r>
          </a:p>
          <a:p>
            <a:endParaRPr lang="es-MX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es-MX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Analizar el impacto y las oportunidades de mejora con los grupos de interés.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EC6B666-2942-461E-84D2-FA69F0F980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493" y="5413658"/>
            <a:ext cx="1200330" cy="12003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214E6988-531B-4C52-8AAB-5C5E279B0EEB}"/>
              </a:ext>
            </a:extLst>
          </p:cNvPr>
          <p:cNvSpPr/>
          <p:nvPr/>
        </p:nvSpPr>
        <p:spPr>
          <a:xfrm>
            <a:off x="5741921" y="5532405"/>
            <a:ext cx="345479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Herramienta DiagnosticaRSE:</a:t>
            </a:r>
          </a:p>
          <a:p>
            <a:r>
              <a:rPr lang="es-ES_tradnl" b="1" dirty="0">
                <a:latin typeface="Arial" panose="020B0604020202020204" pitchFamily="34" charset="0"/>
                <a:cs typeface="Arial" panose="020B0604020202020204" pitchFamily="34" charset="0"/>
              </a:rPr>
              <a:t>DiagnosticaRSE I</a:t>
            </a:r>
          </a:p>
          <a:p>
            <a:r>
              <a:rPr lang="es-ES_tradnl" b="1" dirty="0">
                <a:latin typeface="Arial" panose="020B0604020202020204" pitchFamily="34" charset="0"/>
                <a:cs typeface="Arial" panose="020B0604020202020204" pitchFamily="34" charset="0"/>
              </a:rPr>
              <a:t>DiagnosticaRSE II</a:t>
            </a:r>
          </a:p>
          <a:p>
            <a:endParaRPr lang="es-CO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E249A55C-7106-42C2-AC8E-26D0874127D1}"/>
              </a:ext>
            </a:extLst>
          </p:cNvPr>
          <p:cNvCxnSpPr>
            <a:cxnSpLocks/>
          </p:cNvCxnSpPr>
          <p:nvPr/>
        </p:nvCxnSpPr>
        <p:spPr>
          <a:xfrm flipH="1">
            <a:off x="5732995" y="1727371"/>
            <a:ext cx="0" cy="5027369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" name="Flecha: a la derecha con bandas 9">
            <a:extLst>
              <a:ext uri="{FF2B5EF4-FFF2-40B4-BE49-F238E27FC236}">
                <a16:creationId xmlns:a16="http://schemas.microsoft.com/office/drawing/2014/main" id="{A48B9244-2087-49ED-AFA4-6DC52E84D442}"/>
              </a:ext>
            </a:extLst>
          </p:cNvPr>
          <p:cNvSpPr/>
          <p:nvPr/>
        </p:nvSpPr>
        <p:spPr>
          <a:xfrm>
            <a:off x="5956606" y="2420722"/>
            <a:ext cx="430584" cy="237124"/>
          </a:xfrm>
          <a:prstGeom prst="striped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Flecha: a la derecha con bandas 10">
            <a:extLst>
              <a:ext uri="{FF2B5EF4-FFF2-40B4-BE49-F238E27FC236}">
                <a16:creationId xmlns:a16="http://schemas.microsoft.com/office/drawing/2014/main" id="{275650CF-6BF1-490A-868E-B28AB877A82D}"/>
              </a:ext>
            </a:extLst>
          </p:cNvPr>
          <p:cNvSpPr/>
          <p:nvPr/>
        </p:nvSpPr>
        <p:spPr>
          <a:xfrm>
            <a:off x="5987611" y="3511325"/>
            <a:ext cx="430584" cy="237124"/>
          </a:xfrm>
          <a:prstGeom prst="striped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Flecha: a la derecha con bandas 11">
            <a:extLst>
              <a:ext uri="{FF2B5EF4-FFF2-40B4-BE49-F238E27FC236}">
                <a16:creationId xmlns:a16="http://schemas.microsoft.com/office/drawing/2014/main" id="{78E57A4F-03D4-4918-AFD2-D5A49BBDAAC7}"/>
              </a:ext>
            </a:extLst>
          </p:cNvPr>
          <p:cNvSpPr/>
          <p:nvPr/>
        </p:nvSpPr>
        <p:spPr>
          <a:xfrm>
            <a:off x="5910737" y="4651624"/>
            <a:ext cx="430584" cy="237124"/>
          </a:xfrm>
          <a:prstGeom prst="striped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344B36F0-30A8-4057-B890-1B519FDCFC72}"/>
              </a:ext>
            </a:extLst>
          </p:cNvPr>
          <p:cNvSpPr/>
          <p:nvPr/>
        </p:nvSpPr>
        <p:spPr>
          <a:xfrm>
            <a:off x="1903189" y="1883586"/>
            <a:ext cx="4572000" cy="41960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ES_tradnl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Las áreas evaluadas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ES_tradnl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en ambos diagnósticos son: </a:t>
            </a:r>
            <a:endParaRPr lang="es-CO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s-ES_tradnl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Medio ambiente</a:t>
            </a:r>
            <a:endParaRPr lang="es-CO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s-ES_tradnl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Comunidad y sociedad</a:t>
            </a:r>
            <a:endParaRPr lang="es-CO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s-ES_tradnl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Clientes y consumidores</a:t>
            </a:r>
            <a:endParaRPr lang="es-CO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s-ES_tradnl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Gobierno corporativo</a:t>
            </a:r>
            <a:endParaRPr lang="es-CO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s-ES_tradnl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Estado</a:t>
            </a:r>
            <a:endParaRPr lang="es-CO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s-ES_tradnl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Empleados</a:t>
            </a:r>
            <a:endParaRPr lang="es-CO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s-ES_tradnl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Proveedores</a:t>
            </a:r>
            <a:endParaRPr lang="es-CO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s-ES_tradnl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Competencia</a:t>
            </a:r>
            <a:endParaRPr lang="es-CO" dirty="0"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511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:a16="http://schemas.microsoft.com/office/drawing/2014/main" id="{410B723C-E791-4D42-89C7-0C0A924BE8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0395" y="1312283"/>
            <a:ext cx="616148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b="1" dirty="0">
                <a:solidFill>
                  <a:srgbClr val="006666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GREEN METRICS</a:t>
            </a:r>
            <a:endParaRPr lang="es-CO" b="1" dirty="0">
              <a:solidFill>
                <a:srgbClr val="006666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id="{A245CC85-E76B-435C-8785-338CCB4395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1178" y="471292"/>
            <a:ext cx="767952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INDICADORES DE SOSTENIBILIDAD</a:t>
            </a:r>
            <a:endParaRPr lang="es-CO" sz="24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Google Shape;578;p40">
            <a:extLst>
              <a:ext uri="{FF2B5EF4-FFF2-40B4-BE49-F238E27FC236}">
                <a16:creationId xmlns:a16="http://schemas.microsoft.com/office/drawing/2014/main" id="{229EB6A8-270C-4E6D-881F-E77C4AE81682}"/>
              </a:ext>
            </a:extLst>
          </p:cNvPr>
          <p:cNvSpPr/>
          <p:nvPr/>
        </p:nvSpPr>
        <p:spPr>
          <a:xfrm>
            <a:off x="5099673" y="1326959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92D050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3B61FED-C34C-4420-AB80-2F44CE3FEDB4}"/>
              </a:ext>
            </a:extLst>
          </p:cNvPr>
          <p:cNvSpPr/>
          <p:nvPr/>
        </p:nvSpPr>
        <p:spPr>
          <a:xfrm>
            <a:off x="2111178" y="1764310"/>
            <a:ext cx="83688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_tradnl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Es un sistema de evaluación a nivel mundial que compara los esfuerzos de distintas universidades hacia la sustentabilidad y la gestión ambiental de sus campus universitarios. Es una iniciativa de la Universidad de Indonesia, lanzada por primera vez en 2010.</a:t>
            </a:r>
            <a:endParaRPr lang="es-CO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A9E5537-43B8-4D7E-9B39-5F038CD302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129" y="3635639"/>
            <a:ext cx="2437693" cy="24376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98215A62-A039-4DDE-83C3-298FB8F0BF28}"/>
              </a:ext>
            </a:extLst>
          </p:cNvPr>
          <p:cNvSpPr/>
          <p:nvPr/>
        </p:nvSpPr>
        <p:spPr>
          <a:xfrm>
            <a:off x="5649265" y="3635639"/>
            <a:ext cx="4572000" cy="29495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ES_tradnl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Los indicadores están organizados en seis grandes categorías, que son:</a:t>
            </a:r>
            <a:endParaRPr lang="es-CO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_tradnl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Infraestructura y áreas verdes (15%)</a:t>
            </a:r>
            <a:endParaRPr lang="es-CO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_tradnl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Energía y Cambio Climático (21%)</a:t>
            </a:r>
            <a:endParaRPr lang="es-CO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_tradnl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Manejo de residuos (18%)</a:t>
            </a:r>
            <a:endParaRPr lang="es-CO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_tradnl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Agua (10 %)</a:t>
            </a:r>
            <a:endParaRPr lang="es-CO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_tradnl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Educación (18%)</a:t>
            </a:r>
            <a:endParaRPr lang="es-CO" dirty="0"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021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:a16="http://schemas.microsoft.com/office/drawing/2014/main" id="{C6541291-B78A-4848-824E-98A01C4E4A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5257" y="697476"/>
            <a:ext cx="616148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2400" b="1" dirty="0">
                <a:solidFill>
                  <a:srgbClr val="0066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Ejemplo de informe de sostenibilidad empresa ALPINA</a:t>
            </a:r>
            <a:endParaRPr lang="es-CO" sz="2400" b="1" dirty="0">
              <a:solidFill>
                <a:srgbClr val="00666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Google Shape;578;p40">
            <a:extLst>
              <a:ext uri="{FF2B5EF4-FFF2-40B4-BE49-F238E27FC236}">
                <a16:creationId xmlns:a16="http://schemas.microsoft.com/office/drawing/2014/main" id="{9A3961B8-AB2F-4191-ACE8-E58180CC7057}"/>
              </a:ext>
            </a:extLst>
          </p:cNvPr>
          <p:cNvSpPr/>
          <p:nvPr/>
        </p:nvSpPr>
        <p:spPr>
          <a:xfrm>
            <a:off x="3617720" y="772994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92D050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D6D00BE-412F-41AE-B12E-D2B3F31751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615" t="13931" r="9539" b="10151"/>
          <a:stretch/>
        </p:blipFill>
        <p:spPr>
          <a:xfrm>
            <a:off x="2297722" y="1667022"/>
            <a:ext cx="8175506" cy="4370352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96482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3">
            <a:extLst>
              <a:ext uri="{FF2B5EF4-FFF2-40B4-BE49-F238E27FC236}">
                <a16:creationId xmlns:a16="http://schemas.microsoft.com/office/drawing/2014/main" id="{DA29B2CC-C9CB-4CFE-B712-F1BD1102930C}"/>
              </a:ext>
            </a:extLst>
          </p:cNvPr>
          <p:cNvSpPr txBox="1">
            <a:spLocks/>
          </p:cNvSpPr>
          <p:nvPr/>
        </p:nvSpPr>
        <p:spPr>
          <a:xfrm>
            <a:off x="2978790" y="627307"/>
            <a:ext cx="5682047" cy="6375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_tradnl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5400" b="1" dirty="0">
                <a:solidFill>
                  <a:srgbClr val="B4C3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Empresa</a:t>
            </a:r>
            <a:endParaRPr lang="es-CO" sz="5400" b="1" dirty="0">
              <a:solidFill>
                <a:srgbClr val="B4C3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5A73FA6-DC54-4AD4-A04F-14D5F04D4B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794" y="602824"/>
            <a:ext cx="1324130" cy="13241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6" name="55 Grupo">
            <a:extLst>
              <a:ext uri="{FF2B5EF4-FFF2-40B4-BE49-F238E27FC236}">
                <a16:creationId xmlns:a16="http://schemas.microsoft.com/office/drawing/2014/main" id="{FABEC2CB-2C20-416D-9B13-2980E6129940}"/>
              </a:ext>
            </a:extLst>
          </p:cNvPr>
          <p:cNvGrpSpPr>
            <a:grpSpLocks/>
          </p:cNvGrpSpPr>
          <p:nvPr/>
        </p:nvGrpSpPr>
        <p:grpSpPr bwMode="auto">
          <a:xfrm>
            <a:off x="2306105" y="2610119"/>
            <a:ext cx="6688500" cy="3999726"/>
            <a:chOff x="685800" y="1524000"/>
            <a:chExt cx="8320088" cy="4863974"/>
          </a:xfrm>
        </p:grpSpPr>
        <p:sp>
          <p:nvSpPr>
            <p:cNvPr id="7" name="AutoShape 3">
              <a:extLst>
                <a:ext uri="{FF2B5EF4-FFF2-40B4-BE49-F238E27FC236}">
                  <a16:creationId xmlns:a16="http://schemas.microsoft.com/office/drawing/2014/main" id="{7B6821D2-3552-4A77-ACC9-E253DA40FD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800" y="1757363"/>
              <a:ext cx="2895600" cy="685800"/>
            </a:xfrm>
            <a:prstGeom prst="homePlate">
              <a:avLst>
                <a:gd name="adj" fmla="val 105556"/>
              </a:avLst>
            </a:prstGeom>
            <a:solidFill>
              <a:srgbClr val="BDBD4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s-ES">
                  <a:latin typeface="Tahoma" pitchFamily="34" charset="0"/>
                </a:rPr>
                <a:t>Materia Prima</a:t>
              </a:r>
              <a:endParaRPr lang="es-CO">
                <a:latin typeface="Tahoma" pitchFamily="34" charset="0"/>
              </a:endParaRPr>
            </a:p>
          </p:txBody>
        </p:sp>
        <p:sp>
          <p:nvSpPr>
            <p:cNvPr id="8" name="AutoShape 4">
              <a:extLst>
                <a:ext uri="{FF2B5EF4-FFF2-40B4-BE49-F238E27FC236}">
                  <a16:creationId xmlns:a16="http://schemas.microsoft.com/office/drawing/2014/main" id="{C5C14086-2A7C-4250-9D2A-093D15518D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4000" y="2633663"/>
              <a:ext cx="2057400" cy="685800"/>
            </a:xfrm>
            <a:prstGeom prst="homePlate">
              <a:avLst>
                <a:gd name="adj" fmla="val 75000"/>
              </a:avLst>
            </a:prstGeom>
            <a:solidFill>
              <a:srgbClr val="BDBD4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s-ES">
                  <a:latin typeface="Tahoma" pitchFamily="34" charset="0"/>
                </a:rPr>
                <a:t>Energía</a:t>
              </a:r>
              <a:endParaRPr lang="es-CO">
                <a:latin typeface="Tahoma" pitchFamily="34" charset="0"/>
              </a:endParaRPr>
            </a:p>
          </p:txBody>
        </p:sp>
        <p:sp>
          <p:nvSpPr>
            <p:cNvPr id="9" name="Rectangle 5">
              <a:extLst>
                <a:ext uri="{FF2B5EF4-FFF2-40B4-BE49-F238E27FC236}">
                  <a16:creationId xmlns:a16="http://schemas.microsoft.com/office/drawing/2014/main" id="{A8F40960-BB91-4E1A-A048-492870C025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1400" y="1524000"/>
              <a:ext cx="2286000" cy="20574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s-ES" dirty="0">
                  <a:latin typeface="Tahoma" pitchFamily="34" charset="0"/>
                </a:rPr>
                <a:t>Proceso </a:t>
              </a:r>
            </a:p>
            <a:p>
              <a:pPr algn="ctr"/>
              <a:r>
                <a:rPr lang="es-ES" dirty="0">
                  <a:latin typeface="Tahoma" pitchFamily="34" charset="0"/>
                </a:rPr>
                <a:t>Productivo</a:t>
              </a:r>
              <a:endParaRPr lang="es-CO" dirty="0">
                <a:latin typeface="Tahoma" pitchFamily="34" charset="0"/>
              </a:endParaRPr>
            </a:p>
          </p:txBody>
        </p:sp>
        <p:sp>
          <p:nvSpPr>
            <p:cNvPr id="10" name="Oval 6">
              <a:extLst>
                <a:ext uri="{FF2B5EF4-FFF2-40B4-BE49-F238E27FC236}">
                  <a16:creationId xmlns:a16="http://schemas.microsoft.com/office/drawing/2014/main" id="{C6E0912D-CFFA-4505-9311-A59B7498E4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72288" y="2028825"/>
              <a:ext cx="2133600" cy="990600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s-ES">
                  <a:latin typeface="Tahoma" pitchFamily="34" charset="0"/>
                </a:rPr>
                <a:t>PRODUCTO</a:t>
              </a:r>
              <a:endParaRPr lang="es-CO">
                <a:latin typeface="Tahoma" pitchFamily="34" charset="0"/>
              </a:endParaRPr>
            </a:p>
          </p:txBody>
        </p:sp>
        <p:sp>
          <p:nvSpPr>
            <p:cNvPr id="11" name="AutoShape 7">
              <a:extLst>
                <a:ext uri="{FF2B5EF4-FFF2-40B4-BE49-F238E27FC236}">
                  <a16:creationId xmlns:a16="http://schemas.microsoft.com/office/drawing/2014/main" id="{F9FECDF0-F2A3-4515-9B68-7F94829398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43600" y="2138363"/>
              <a:ext cx="838200" cy="838200"/>
            </a:xfrm>
            <a:custGeom>
              <a:avLst/>
              <a:gdLst>
                <a:gd name="T0" fmla="*/ 2147483647 w 21600"/>
                <a:gd name="T1" fmla="*/ 0 h 21600"/>
                <a:gd name="T2" fmla="*/ 0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 sz="1350"/>
            </a:p>
          </p:txBody>
        </p:sp>
        <p:sp>
          <p:nvSpPr>
            <p:cNvPr id="12" name="AutoShape 8">
              <a:extLst>
                <a:ext uri="{FF2B5EF4-FFF2-40B4-BE49-F238E27FC236}">
                  <a16:creationId xmlns:a16="http://schemas.microsoft.com/office/drawing/2014/main" id="{7BF78C8D-C3C4-40E1-99F9-832D1CB0907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7391400" y="2976563"/>
              <a:ext cx="685800" cy="1447800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2912 h 21600"/>
                <a:gd name="T14" fmla="*/ 18227 w 21600"/>
                <a:gd name="T15" fmla="*/ 92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 sz="1350"/>
            </a:p>
          </p:txBody>
        </p:sp>
        <p:sp>
          <p:nvSpPr>
            <p:cNvPr id="13" name="AutoShape 9">
              <a:extLst>
                <a:ext uri="{FF2B5EF4-FFF2-40B4-BE49-F238E27FC236}">
                  <a16:creationId xmlns:a16="http://schemas.microsoft.com/office/drawing/2014/main" id="{69E452CF-FFD5-4011-83C8-F28793EF215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4572000" y="3586163"/>
              <a:ext cx="990600" cy="609600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2912 h 21600"/>
                <a:gd name="T14" fmla="*/ 18227 w 21600"/>
                <a:gd name="T15" fmla="*/ 92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 sz="1350"/>
            </a:p>
          </p:txBody>
        </p:sp>
        <p:sp>
          <p:nvSpPr>
            <p:cNvPr id="14" name="AutoShape 10">
              <a:extLst>
                <a:ext uri="{FF2B5EF4-FFF2-40B4-BE49-F238E27FC236}">
                  <a16:creationId xmlns:a16="http://schemas.microsoft.com/office/drawing/2014/main" id="{EE941343-FE0B-4788-9ECE-384A551A51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0" y="3814763"/>
              <a:ext cx="1905000" cy="457200"/>
            </a:xfrm>
            <a:prstGeom prst="flowChartTerminator">
              <a:avLst/>
            </a:prstGeom>
            <a:solidFill>
              <a:srgbClr val="74C07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s-ES">
                  <a:latin typeface="Tahoma" pitchFamily="34" charset="0"/>
                </a:rPr>
                <a:t>RESIDUOS</a:t>
              </a:r>
              <a:endParaRPr lang="es-CO">
                <a:latin typeface="Tahoma" pitchFamily="34" charset="0"/>
              </a:endParaRPr>
            </a:p>
          </p:txBody>
        </p:sp>
        <p:sp>
          <p:nvSpPr>
            <p:cNvPr id="15" name="Text Box 11">
              <a:extLst>
                <a:ext uri="{FF2B5EF4-FFF2-40B4-BE49-F238E27FC236}">
                  <a16:creationId xmlns:a16="http://schemas.microsoft.com/office/drawing/2014/main" id="{AA2DD164-136E-40D4-9568-9602BAB07F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24150" y="5938838"/>
              <a:ext cx="847865" cy="4491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>
                  <a:latin typeface="Tahoma" pitchFamily="34" charset="0"/>
                </a:rPr>
                <a:t>AIRE</a:t>
              </a:r>
              <a:endParaRPr lang="es-CO">
                <a:latin typeface="Tahoma" pitchFamily="34" charset="0"/>
              </a:endParaRPr>
            </a:p>
          </p:txBody>
        </p:sp>
        <p:sp>
          <p:nvSpPr>
            <p:cNvPr id="16" name="Text Box 12">
              <a:extLst>
                <a:ext uri="{FF2B5EF4-FFF2-40B4-BE49-F238E27FC236}">
                  <a16:creationId xmlns:a16="http://schemas.microsoft.com/office/drawing/2014/main" id="{B02AAA16-90CA-42C3-96A1-465EAA7FEA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8813" y="5937250"/>
              <a:ext cx="950120" cy="449136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>
                  <a:latin typeface="Tahoma" pitchFamily="34" charset="0"/>
                </a:rPr>
                <a:t>AGUA</a:t>
              </a:r>
              <a:endParaRPr lang="es-CO">
                <a:latin typeface="Tahoma" pitchFamily="34" charset="0"/>
              </a:endParaRPr>
            </a:p>
          </p:txBody>
        </p:sp>
        <p:sp>
          <p:nvSpPr>
            <p:cNvPr id="17" name="Text Box 13">
              <a:extLst>
                <a:ext uri="{FF2B5EF4-FFF2-40B4-BE49-F238E27FC236}">
                  <a16:creationId xmlns:a16="http://schemas.microsoft.com/office/drawing/2014/main" id="{CC4042E7-EF0C-42C7-9446-C3CB0BD2E4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16637" y="5924550"/>
              <a:ext cx="1082604" cy="449136"/>
            </a:xfrm>
            <a:prstGeom prst="rect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>
                  <a:latin typeface="Tahoma" pitchFamily="34" charset="0"/>
                </a:rPr>
                <a:t>SUELO</a:t>
              </a:r>
              <a:endParaRPr lang="es-CO">
                <a:latin typeface="Tahoma" pitchFamily="34" charset="0"/>
              </a:endParaRPr>
            </a:p>
          </p:txBody>
        </p:sp>
        <p:cxnSp>
          <p:nvCxnSpPr>
            <p:cNvPr id="18" name="AutoShape 14">
              <a:extLst>
                <a:ext uri="{FF2B5EF4-FFF2-40B4-BE49-F238E27FC236}">
                  <a16:creationId xmlns:a16="http://schemas.microsoft.com/office/drawing/2014/main" id="{78A699A0-2C55-4019-BF9F-77A37C405F78}"/>
                </a:ext>
              </a:extLst>
            </p:cNvPr>
            <p:cNvCxnSpPr>
              <a:cxnSpLocks noChangeShapeType="1"/>
              <a:endCxn id="16" idx="0"/>
            </p:cNvCxnSpPr>
            <p:nvPr/>
          </p:nvCxnSpPr>
          <p:spPr bwMode="auto">
            <a:xfrm flipH="1">
              <a:off x="4943874" y="5186360"/>
              <a:ext cx="51625" cy="75089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9" name="AutoShape 15">
              <a:extLst>
                <a:ext uri="{FF2B5EF4-FFF2-40B4-BE49-F238E27FC236}">
                  <a16:creationId xmlns:a16="http://schemas.microsoft.com/office/drawing/2014/main" id="{FE46905C-AF92-44B0-B559-6A8611332D52}"/>
                </a:ext>
              </a:extLst>
            </p:cNvPr>
            <p:cNvCxnSpPr>
              <a:cxnSpLocks noChangeShapeType="1"/>
              <a:stCxn id="21" idx="2"/>
              <a:endCxn id="15" idx="0"/>
            </p:cNvCxnSpPr>
            <p:nvPr/>
          </p:nvCxnSpPr>
          <p:spPr bwMode="auto">
            <a:xfrm rot="5400000">
              <a:off x="4162129" y="4172319"/>
              <a:ext cx="752474" cy="2780564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20" name="AutoShape 16">
              <a:extLst>
                <a:ext uri="{FF2B5EF4-FFF2-40B4-BE49-F238E27FC236}">
                  <a16:creationId xmlns:a16="http://schemas.microsoft.com/office/drawing/2014/main" id="{6A855130-6766-4927-9601-B08C007343CA}"/>
                </a:ext>
              </a:extLst>
            </p:cNvPr>
            <p:cNvCxnSpPr>
              <a:cxnSpLocks noChangeShapeType="1"/>
              <a:stCxn id="21" idx="2"/>
              <a:endCxn id="17" idx="0"/>
            </p:cNvCxnSpPr>
            <p:nvPr/>
          </p:nvCxnSpPr>
          <p:spPr bwMode="auto">
            <a:xfrm rot="16200000" flipH="1">
              <a:off x="5924200" y="5190809"/>
              <a:ext cx="738187" cy="729293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sp>
          <p:nvSpPr>
            <p:cNvPr id="21" name="AutoShape 17">
              <a:extLst>
                <a:ext uri="{FF2B5EF4-FFF2-40B4-BE49-F238E27FC236}">
                  <a16:creationId xmlns:a16="http://schemas.microsoft.com/office/drawing/2014/main" id="{7B64D0BA-4236-4436-8AA3-73EB2BAB63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1900" y="4500563"/>
              <a:ext cx="2362200" cy="685800"/>
            </a:xfrm>
            <a:prstGeom prst="octagon">
              <a:avLst>
                <a:gd name="adj" fmla="val 29287"/>
              </a:avLst>
            </a:prstGeom>
            <a:solidFill>
              <a:srgbClr val="66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s-ES">
                  <a:solidFill>
                    <a:schemeClr val="tx2"/>
                  </a:solidFill>
                  <a:latin typeface="Tahoma" pitchFamily="34" charset="0"/>
                </a:rPr>
                <a:t>Recuperación</a:t>
              </a:r>
            </a:p>
            <a:p>
              <a:pPr algn="ctr"/>
              <a:r>
                <a:rPr lang="es-ES">
                  <a:solidFill>
                    <a:schemeClr val="tx2"/>
                  </a:solidFill>
                  <a:latin typeface="Tahoma" pitchFamily="34" charset="0"/>
                </a:rPr>
                <a:t>Tratamiento</a:t>
              </a:r>
              <a:endParaRPr lang="es-CO">
                <a:solidFill>
                  <a:schemeClr val="tx2"/>
                </a:solidFill>
                <a:latin typeface="Tahoma" pitchFamily="34" charset="0"/>
              </a:endParaRPr>
            </a:p>
          </p:txBody>
        </p:sp>
        <p:sp>
          <p:nvSpPr>
            <p:cNvPr id="22" name="Line 18">
              <a:extLst>
                <a:ext uri="{FF2B5EF4-FFF2-40B4-BE49-F238E27FC236}">
                  <a16:creationId xmlns:a16="http://schemas.microsoft.com/office/drawing/2014/main" id="{797234D2-4465-434B-ACF6-818BF81D9D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71900" y="4872038"/>
              <a:ext cx="2362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s-ES" sz="1350"/>
            </a:p>
          </p:txBody>
        </p:sp>
        <p:cxnSp>
          <p:nvCxnSpPr>
            <p:cNvPr id="23" name="AutoShape 19">
              <a:extLst>
                <a:ext uri="{FF2B5EF4-FFF2-40B4-BE49-F238E27FC236}">
                  <a16:creationId xmlns:a16="http://schemas.microsoft.com/office/drawing/2014/main" id="{D93BFAE9-D2E5-4A11-BC95-F30AD60F1176}"/>
                </a:ext>
              </a:extLst>
            </p:cNvPr>
            <p:cNvCxnSpPr>
              <a:cxnSpLocks noChangeShapeType="1"/>
              <a:stCxn id="14" idx="2"/>
              <a:endCxn id="22" idx="1"/>
            </p:cNvCxnSpPr>
            <p:nvPr/>
          </p:nvCxnSpPr>
          <p:spPr bwMode="auto">
            <a:xfrm rot="5400000">
              <a:off x="5986462" y="4419601"/>
              <a:ext cx="600075" cy="304800"/>
            </a:xfrm>
            <a:prstGeom prst="bentConnector3">
              <a:avLst>
                <a:gd name="adj1" fmla="val 100528"/>
              </a:avLst>
            </a:prstGeom>
            <a:noFill/>
            <a:ln w="57150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24" name="AutoShape 20">
              <a:extLst>
                <a:ext uri="{FF2B5EF4-FFF2-40B4-BE49-F238E27FC236}">
                  <a16:creationId xmlns:a16="http://schemas.microsoft.com/office/drawing/2014/main" id="{3FE0BEBE-CC6D-43B9-93BF-09F603B5C4C1}"/>
                </a:ext>
              </a:extLst>
            </p:cNvPr>
            <p:cNvCxnSpPr>
              <a:cxnSpLocks noChangeShapeType="1"/>
              <a:stCxn id="21" idx="2"/>
              <a:endCxn id="8" idx="2"/>
            </p:cNvCxnSpPr>
            <p:nvPr/>
          </p:nvCxnSpPr>
          <p:spPr bwMode="auto">
            <a:xfrm rot="5400000" flipH="1">
              <a:off x="3033713" y="2581275"/>
              <a:ext cx="1181100" cy="2657475"/>
            </a:xfrm>
            <a:prstGeom prst="bentConnector3">
              <a:avLst>
                <a:gd name="adj1" fmla="val 17069"/>
              </a:avLst>
            </a:prstGeom>
            <a:noFill/>
            <a:ln w="38100">
              <a:solidFill>
                <a:srgbClr val="0000FF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25" name="AutoShape 21">
              <a:extLst>
                <a:ext uri="{FF2B5EF4-FFF2-40B4-BE49-F238E27FC236}">
                  <a16:creationId xmlns:a16="http://schemas.microsoft.com/office/drawing/2014/main" id="{546E1AEC-BDCA-4489-A6D9-2A85ED7D2873}"/>
                </a:ext>
              </a:extLst>
            </p:cNvPr>
            <p:cNvCxnSpPr>
              <a:cxnSpLocks noChangeShapeType="1"/>
              <a:stCxn id="21" idx="2"/>
              <a:endCxn id="7" idx="1"/>
            </p:cNvCxnSpPr>
            <p:nvPr/>
          </p:nvCxnSpPr>
          <p:spPr bwMode="auto">
            <a:xfrm rot="5400000" flipH="1">
              <a:off x="1619250" y="1166813"/>
              <a:ext cx="2400300" cy="4267200"/>
            </a:xfrm>
            <a:prstGeom prst="bentConnector4">
              <a:avLst>
                <a:gd name="adj1" fmla="val 8528"/>
                <a:gd name="adj2" fmla="val 105356"/>
              </a:avLst>
            </a:prstGeom>
            <a:noFill/>
            <a:ln w="38100">
              <a:solidFill>
                <a:srgbClr val="0000FF"/>
              </a:solidFill>
              <a:miter lim="800000"/>
              <a:headEnd/>
              <a:tailEnd type="triangle" w="med" len="med"/>
            </a:ln>
          </p:spPr>
        </p:cxnSp>
      </p:grpSp>
      <p:sp>
        <p:nvSpPr>
          <p:cNvPr id="26" name="Text Box 12">
            <a:extLst>
              <a:ext uri="{FF2B5EF4-FFF2-40B4-BE49-F238E27FC236}">
                <a16:creationId xmlns:a16="http://schemas.microsoft.com/office/drawing/2014/main" id="{856EFF7C-82B5-4C34-BDDC-66F5763D8B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1231" y="2028708"/>
            <a:ext cx="1457213" cy="369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MX" b="1" dirty="0">
                <a:latin typeface="Verdana" panose="020B0604030504040204" pitchFamily="34" charset="0"/>
                <a:ea typeface="Verdana" panose="020B0604030504040204" pitchFamily="34" charset="0"/>
              </a:rPr>
              <a:t>Entrada</a:t>
            </a:r>
            <a:endParaRPr lang="es-CO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7" name="Text Box 12">
            <a:extLst>
              <a:ext uri="{FF2B5EF4-FFF2-40B4-BE49-F238E27FC236}">
                <a16:creationId xmlns:a16="http://schemas.microsoft.com/office/drawing/2014/main" id="{632D0539-8862-4F01-BD83-7F407FC095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0350" y="2053406"/>
            <a:ext cx="2205252" cy="369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MX" b="1" dirty="0">
                <a:latin typeface="Verdana" panose="020B0604030504040204" pitchFamily="34" charset="0"/>
                <a:ea typeface="Verdana" panose="020B0604030504040204" pitchFamily="34" charset="0"/>
              </a:rPr>
              <a:t>Transformación </a:t>
            </a:r>
            <a:endParaRPr lang="es-CO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8" name="Text Box 12">
            <a:extLst>
              <a:ext uri="{FF2B5EF4-FFF2-40B4-BE49-F238E27FC236}">
                <a16:creationId xmlns:a16="http://schemas.microsoft.com/office/drawing/2014/main" id="{51E3DDBE-6DB8-4C52-98E2-41087AE887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5687" y="2028708"/>
            <a:ext cx="1457213" cy="369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MX" b="1" dirty="0">
                <a:latin typeface="Verdana" panose="020B0604030504040204" pitchFamily="34" charset="0"/>
                <a:ea typeface="Verdana" panose="020B0604030504040204" pitchFamily="34" charset="0"/>
              </a:rPr>
              <a:t>Salida</a:t>
            </a:r>
            <a:endParaRPr lang="es-CO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141275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3">
            <a:extLst>
              <a:ext uri="{FF2B5EF4-FFF2-40B4-BE49-F238E27FC236}">
                <a16:creationId xmlns:a16="http://schemas.microsoft.com/office/drawing/2014/main" id="{86F264AF-065B-4B1C-A16E-A8D99FD05EE3}"/>
              </a:ext>
            </a:extLst>
          </p:cNvPr>
          <p:cNvSpPr txBox="1">
            <a:spLocks/>
          </p:cNvSpPr>
          <p:nvPr/>
        </p:nvSpPr>
        <p:spPr>
          <a:xfrm>
            <a:off x="2978790" y="627307"/>
            <a:ext cx="5682047" cy="6375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_tradnl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5400" b="1" dirty="0">
                <a:solidFill>
                  <a:srgbClr val="B4C3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Empresa</a:t>
            </a:r>
            <a:endParaRPr lang="es-CO" sz="5400" b="1" dirty="0">
              <a:solidFill>
                <a:srgbClr val="B4C3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A5DB4E2-D5E5-4374-927C-602775634B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794" y="602824"/>
            <a:ext cx="1324130" cy="13241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6" name="55 Grupo">
            <a:extLst>
              <a:ext uri="{FF2B5EF4-FFF2-40B4-BE49-F238E27FC236}">
                <a16:creationId xmlns:a16="http://schemas.microsoft.com/office/drawing/2014/main" id="{DC05423C-3148-4DEB-82A3-162711568758}"/>
              </a:ext>
            </a:extLst>
          </p:cNvPr>
          <p:cNvGrpSpPr>
            <a:grpSpLocks/>
          </p:cNvGrpSpPr>
          <p:nvPr/>
        </p:nvGrpSpPr>
        <p:grpSpPr bwMode="auto">
          <a:xfrm>
            <a:off x="2530368" y="2545505"/>
            <a:ext cx="6688500" cy="3999726"/>
            <a:chOff x="685800" y="1524000"/>
            <a:chExt cx="8320088" cy="4863974"/>
          </a:xfrm>
        </p:grpSpPr>
        <p:sp>
          <p:nvSpPr>
            <p:cNvPr id="7" name="AutoShape 3">
              <a:extLst>
                <a:ext uri="{FF2B5EF4-FFF2-40B4-BE49-F238E27FC236}">
                  <a16:creationId xmlns:a16="http://schemas.microsoft.com/office/drawing/2014/main" id="{56629C32-9214-4C49-A1CD-BFE0048335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800" y="1757363"/>
              <a:ext cx="2895600" cy="685800"/>
            </a:xfrm>
            <a:prstGeom prst="homePlate">
              <a:avLst>
                <a:gd name="adj" fmla="val 105556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s-ES" dirty="0">
                  <a:latin typeface="Tahoma" pitchFamily="34" charset="0"/>
                </a:rPr>
                <a:t>Materia Prima</a:t>
              </a:r>
              <a:endParaRPr lang="es-CO" dirty="0">
                <a:latin typeface="Tahoma" pitchFamily="34" charset="0"/>
              </a:endParaRPr>
            </a:p>
          </p:txBody>
        </p:sp>
        <p:sp>
          <p:nvSpPr>
            <p:cNvPr id="8" name="AutoShape 4">
              <a:extLst>
                <a:ext uri="{FF2B5EF4-FFF2-40B4-BE49-F238E27FC236}">
                  <a16:creationId xmlns:a16="http://schemas.microsoft.com/office/drawing/2014/main" id="{C2E5A0B9-9462-4B45-8BAE-3259B36BE7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4000" y="2633663"/>
              <a:ext cx="2057400" cy="685800"/>
            </a:xfrm>
            <a:prstGeom prst="homePlate">
              <a:avLst>
                <a:gd name="adj" fmla="val 75000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s-ES">
                  <a:latin typeface="Tahoma" pitchFamily="34" charset="0"/>
                </a:rPr>
                <a:t>Energía</a:t>
              </a:r>
              <a:endParaRPr lang="es-CO">
                <a:latin typeface="Tahoma" pitchFamily="34" charset="0"/>
              </a:endParaRPr>
            </a:p>
          </p:txBody>
        </p:sp>
        <p:sp>
          <p:nvSpPr>
            <p:cNvPr id="9" name="Rectangle 5">
              <a:extLst>
                <a:ext uri="{FF2B5EF4-FFF2-40B4-BE49-F238E27FC236}">
                  <a16:creationId xmlns:a16="http://schemas.microsoft.com/office/drawing/2014/main" id="{0EBBF421-50FF-436A-A00D-10ACB7518E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1400" y="1524000"/>
              <a:ext cx="2286000" cy="20574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s-ES" dirty="0">
                  <a:latin typeface="Tahoma" pitchFamily="34" charset="0"/>
                </a:rPr>
                <a:t>Proceso </a:t>
              </a:r>
            </a:p>
            <a:p>
              <a:pPr algn="ctr"/>
              <a:r>
                <a:rPr lang="es-ES" dirty="0">
                  <a:latin typeface="Tahoma" pitchFamily="34" charset="0"/>
                </a:rPr>
                <a:t>Productivo</a:t>
              </a:r>
              <a:endParaRPr lang="es-CO" dirty="0">
                <a:latin typeface="Tahoma" pitchFamily="34" charset="0"/>
              </a:endParaRPr>
            </a:p>
          </p:txBody>
        </p:sp>
        <p:sp>
          <p:nvSpPr>
            <p:cNvPr id="10" name="Oval 6">
              <a:extLst>
                <a:ext uri="{FF2B5EF4-FFF2-40B4-BE49-F238E27FC236}">
                  <a16:creationId xmlns:a16="http://schemas.microsoft.com/office/drawing/2014/main" id="{957EEE1A-D22F-48D5-845F-4D2BE25FA2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72288" y="2028825"/>
              <a:ext cx="2133600" cy="9906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s-ES">
                  <a:latin typeface="Tahoma" pitchFamily="34" charset="0"/>
                </a:rPr>
                <a:t>PRODUCTO</a:t>
              </a:r>
              <a:endParaRPr lang="es-CO">
                <a:latin typeface="Tahoma" pitchFamily="34" charset="0"/>
              </a:endParaRPr>
            </a:p>
          </p:txBody>
        </p:sp>
        <p:sp>
          <p:nvSpPr>
            <p:cNvPr id="11" name="AutoShape 7">
              <a:extLst>
                <a:ext uri="{FF2B5EF4-FFF2-40B4-BE49-F238E27FC236}">
                  <a16:creationId xmlns:a16="http://schemas.microsoft.com/office/drawing/2014/main" id="{C7373A23-9948-438C-A161-31F9A54B27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43600" y="2138363"/>
              <a:ext cx="838200" cy="838200"/>
            </a:xfrm>
            <a:custGeom>
              <a:avLst/>
              <a:gdLst>
                <a:gd name="T0" fmla="*/ 2147483647 w 21600"/>
                <a:gd name="T1" fmla="*/ 0 h 21600"/>
                <a:gd name="T2" fmla="*/ 0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 sz="1350"/>
            </a:p>
          </p:txBody>
        </p:sp>
        <p:sp>
          <p:nvSpPr>
            <p:cNvPr id="12" name="AutoShape 8">
              <a:extLst>
                <a:ext uri="{FF2B5EF4-FFF2-40B4-BE49-F238E27FC236}">
                  <a16:creationId xmlns:a16="http://schemas.microsoft.com/office/drawing/2014/main" id="{4C7CCBD6-7650-4D7A-A1DB-4FD5F7C475E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7391400" y="2976563"/>
              <a:ext cx="685800" cy="1447800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2912 h 21600"/>
                <a:gd name="T14" fmla="*/ 18227 w 21600"/>
                <a:gd name="T15" fmla="*/ 92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 sz="1350"/>
            </a:p>
          </p:txBody>
        </p:sp>
        <p:sp>
          <p:nvSpPr>
            <p:cNvPr id="13" name="AutoShape 9">
              <a:extLst>
                <a:ext uri="{FF2B5EF4-FFF2-40B4-BE49-F238E27FC236}">
                  <a16:creationId xmlns:a16="http://schemas.microsoft.com/office/drawing/2014/main" id="{61252610-3A1F-44ED-ACF7-9B19170D002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4572000" y="3586163"/>
              <a:ext cx="990600" cy="609600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2912 h 21600"/>
                <a:gd name="T14" fmla="*/ 18227 w 21600"/>
                <a:gd name="T15" fmla="*/ 92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 sz="1350"/>
            </a:p>
          </p:txBody>
        </p:sp>
        <p:sp>
          <p:nvSpPr>
            <p:cNvPr id="14" name="AutoShape 10">
              <a:extLst>
                <a:ext uri="{FF2B5EF4-FFF2-40B4-BE49-F238E27FC236}">
                  <a16:creationId xmlns:a16="http://schemas.microsoft.com/office/drawing/2014/main" id="{BAB2BE2E-DD29-408F-A4F2-B6F22B991C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0" y="3814763"/>
              <a:ext cx="1905000" cy="457200"/>
            </a:xfrm>
            <a:prstGeom prst="flowChartTerminator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s-ES">
                  <a:latin typeface="Tahoma" pitchFamily="34" charset="0"/>
                </a:rPr>
                <a:t>RESIDUOS</a:t>
              </a:r>
              <a:endParaRPr lang="es-CO">
                <a:latin typeface="Tahoma" pitchFamily="34" charset="0"/>
              </a:endParaRPr>
            </a:p>
          </p:txBody>
        </p:sp>
        <p:sp>
          <p:nvSpPr>
            <p:cNvPr id="15" name="Text Box 11">
              <a:extLst>
                <a:ext uri="{FF2B5EF4-FFF2-40B4-BE49-F238E27FC236}">
                  <a16:creationId xmlns:a16="http://schemas.microsoft.com/office/drawing/2014/main" id="{54F1866C-D00E-4515-805B-4861983C50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24150" y="5938838"/>
              <a:ext cx="847865" cy="4491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>
                  <a:latin typeface="Tahoma" pitchFamily="34" charset="0"/>
                </a:rPr>
                <a:t>AIRE</a:t>
              </a:r>
              <a:endParaRPr lang="es-CO">
                <a:latin typeface="Tahoma" pitchFamily="34" charset="0"/>
              </a:endParaRPr>
            </a:p>
          </p:txBody>
        </p:sp>
        <p:sp>
          <p:nvSpPr>
            <p:cNvPr id="16" name="Text Box 12">
              <a:extLst>
                <a:ext uri="{FF2B5EF4-FFF2-40B4-BE49-F238E27FC236}">
                  <a16:creationId xmlns:a16="http://schemas.microsoft.com/office/drawing/2014/main" id="{348EF312-E84C-4F02-BE4E-8CECAAA374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8813" y="5937250"/>
              <a:ext cx="950120" cy="449136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>
                  <a:latin typeface="Tahoma" pitchFamily="34" charset="0"/>
                </a:rPr>
                <a:t>AGUA</a:t>
              </a:r>
              <a:endParaRPr lang="es-CO">
                <a:latin typeface="Tahoma" pitchFamily="34" charset="0"/>
              </a:endParaRPr>
            </a:p>
          </p:txBody>
        </p:sp>
        <p:sp>
          <p:nvSpPr>
            <p:cNvPr id="17" name="Text Box 13">
              <a:extLst>
                <a:ext uri="{FF2B5EF4-FFF2-40B4-BE49-F238E27FC236}">
                  <a16:creationId xmlns:a16="http://schemas.microsoft.com/office/drawing/2014/main" id="{D7CF4885-FE62-43D2-B788-2CAE2045BC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16637" y="5924550"/>
              <a:ext cx="1082604" cy="449136"/>
            </a:xfrm>
            <a:prstGeom prst="rect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>
                  <a:latin typeface="Tahoma" pitchFamily="34" charset="0"/>
                </a:rPr>
                <a:t>SUELO</a:t>
              </a:r>
              <a:endParaRPr lang="es-CO">
                <a:latin typeface="Tahoma" pitchFamily="34" charset="0"/>
              </a:endParaRPr>
            </a:p>
          </p:txBody>
        </p:sp>
        <p:cxnSp>
          <p:nvCxnSpPr>
            <p:cNvPr id="18" name="AutoShape 14">
              <a:extLst>
                <a:ext uri="{FF2B5EF4-FFF2-40B4-BE49-F238E27FC236}">
                  <a16:creationId xmlns:a16="http://schemas.microsoft.com/office/drawing/2014/main" id="{671A80C6-7B48-4F24-AFB7-7495848A8880}"/>
                </a:ext>
              </a:extLst>
            </p:cNvPr>
            <p:cNvCxnSpPr>
              <a:cxnSpLocks noChangeShapeType="1"/>
              <a:endCxn id="16" idx="0"/>
            </p:cNvCxnSpPr>
            <p:nvPr/>
          </p:nvCxnSpPr>
          <p:spPr bwMode="auto">
            <a:xfrm flipH="1">
              <a:off x="4943874" y="5186360"/>
              <a:ext cx="51625" cy="75089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9" name="AutoShape 15">
              <a:extLst>
                <a:ext uri="{FF2B5EF4-FFF2-40B4-BE49-F238E27FC236}">
                  <a16:creationId xmlns:a16="http://schemas.microsoft.com/office/drawing/2014/main" id="{B698A2FB-2599-4629-8D1E-C3DF13AEBF59}"/>
                </a:ext>
              </a:extLst>
            </p:cNvPr>
            <p:cNvCxnSpPr>
              <a:cxnSpLocks noChangeShapeType="1"/>
              <a:stCxn id="21" idx="2"/>
              <a:endCxn id="15" idx="0"/>
            </p:cNvCxnSpPr>
            <p:nvPr/>
          </p:nvCxnSpPr>
          <p:spPr bwMode="auto">
            <a:xfrm rot="5400000">
              <a:off x="4162129" y="4172319"/>
              <a:ext cx="752474" cy="2780564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20" name="AutoShape 16">
              <a:extLst>
                <a:ext uri="{FF2B5EF4-FFF2-40B4-BE49-F238E27FC236}">
                  <a16:creationId xmlns:a16="http://schemas.microsoft.com/office/drawing/2014/main" id="{200C9A4F-1FCC-4494-95D1-B88FD1AB7885}"/>
                </a:ext>
              </a:extLst>
            </p:cNvPr>
            <p:cNvCxnSpPr>
              <a:cxnSpLocks noChangeShapeType="1"/>
              <a:stCxn id="21" idx="2"/>
              <a:endCxn id="17" idx="0"/>
            </p:cNvCxnSpPr>
            <p:nvPr/>
          </p:nvCxnSpPr>
          <p:spPr bwMode="auto">
            <a:xfrm rot="16200000" flipH="1">
              <a:off x="5924200" y="5190809"/>
              <a:ext cx="738187" cy="729293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sp>
          <p:nvSpPr>
            <p:cNvPr id="21" name="AutoShape 17">
              <a:extLst>
                <a:ext uri="{FF2B5EF4-FFF2-40B4-BE49-F238E27FC236}">
                  <a16:creationId xmlns:a16="http://schemas.microsoft.com/office/drawing/2014/main" id="{6CAFD4C1-71FB-44E6-9103-41DA50C0DD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1900" y="4500563"/>
              <a:ext cx="2362200" cy="685800"/>
            </a:xfrm>
            <a:prstGeom prst="octagon">
              <a:avLst>
                <a:gd name="adj" fmla="val 29287"/>
              </a:avLst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s-ES">
                  <a:solidFill>
                    <a:schemeClr val="tx2"/>
                  </a:solidFill>
                  <a:latin typeface="Tahoma" pitchFamily="34" charset="0"/>
                </a:rPr>
                <a:t>Recuperación</a:t>
              </a:r>
            </a:p>
            <a:p>
              <a:pPr algn="ctr"/>
              <a:r>
                <a:rPr lang="es-ES">
                  <a:solidFill>
                    <a:schemeClr val="tx2"/>
                  </a:solidFill>
                  <a:latin typeface="Tahoma" pitchFamily="34" charset="0"/>
                </a:rPr>
                <a:t>Tratamiento</a:t>
              </a:r>
              <a:endParaRPr lang="es-CO">
                <a:solidFill>
                  <a:schemeClr val="tx2"/>
                </a:solidFill>
                <a:latin typeface="Tahoma" pitchFamily="34" charset="0"/>
              </a:endParaRPr>
            </a:p>
          </p:txBody>
        </p:sp>
        <p:sp>
          <p:nvSpPr>
            <p:cNvPr id="22" name="Line 18">
              <a:extLst>
                <a:ext uri="{FF2B5EF4-FFF2-40B4-BE49-F238E27FC236}">
                  <a16:creationId xmlns:a16="http://schemas.microsoft.com/office/drawing/2014/main" id="{5138F16F-7E6D-49F3-8FF8-8666489953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71900" y="4872038"/>
              <a:ext cx="2362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s-ES" sz="1350"/>
            </a:p>
          </p:txBody>
        </p:sp>
        <p:cxnSp>
          <p:nvCxnSpPr>
            <p:cNvPr id="23" name="AutoShape 19">
              <a:extLst>
                <a:ext uri="{FF2B5EF4-FFF2-40B4-BE49-F238E27FC236}">
                  <a16:creationId xmlns:a16="http://schemas.microsoft.com/office/drawing/2014/main" id="{B8871FDC-0C40-4512-8430-BE1CF1A4199D}"/>
                </a:ext>
              </a:extLst>
            </p:cNvPr>
            <p:cNvCxnSpPr>
              <a:cxnSpLocks noChangeShapeType="1"/>
              <a:stCxn id="14" idx="2"/>
              <a:endCxn id="22" idx="1"/>
            </p:cNvCxnSpPr>
            <p:nvPr/>
          </p:nvCxnSpPr>
          <p:spPr bwMode="auto">
            <a:xfrm rot="5400000">
              <a:off x="5986462" y="4419601"/>
              <a:ext cx="600075" cy="304800"/>
            </a:xfrm>
            <a:prstGeom prst="bentConnector3">
              <a:avLst>
                <a:gd name="adj1" fmla="val 100528"/>
              </a:avLst>
            </a:prstGeom>
            <a:noFill/>
            <a:ln w="57150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24" name="AutoShape 20">
              <a:extLst>
                <a:ext uri="{FF2B5EF4-FFF2-40B4-BE49-F238E27FC236}">
                  <a16:creationId xmlns:a16="http://schemas.microsoft.com/office/drawing/2014/main" id="{0E3C111D-74DB-49E2-803E-4A07A3E0AAE6}"/>
                </a:ext>
              </a:extLst>
            </p:cNvPr>
            <p:cNvCxnSpPr>
              <a:cxnSpLocks noChangeShapeType="1"/>
              <a:stCxn id="21" idx="2"/>
              <a:endCxn id="8" idx="2"/>
            </p:cNvCxnSpPr>
            <p:nvPr/>
          </p:nvCxnSpPr>
          <p:spPr bwMode="auto">
            <a:xfrm rot="5400000" flipH="1">
              <a:off x="3033713" y="2581275"/>
              <a:ext cx="1181100" cy="2657475"/>
            </a:xfrm>
            <a:prstGeom prst="bentConnector3">
              <a:avLst>
                <a:gd name="adj1" fmla="val 17069"/>
              </a:avLst>
            </a:prstGeom>
            <a:noFill/>
            <a:ln w="38100">
              <a:solidFill>
                <a:srgbClr val="0000FF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25" name="AutoShape 21">
              <a:extLst>
                <a:ext uri="{FF2B5EF4-FFF2-40B4-BE49-F238E27FC236}">
                  <a16:creationId xmlns:a16="http://schemas.microsoft.com/office/drawing/2014/main" id="{833FFC89-D401-4C46-B03D-7B5C133F35CC}"/>
                </a:ext>
              </a:extLst>
            </p:cNvPr>
            <p:cNvCxnSpPr>
              <a:cxnSpLocks noChangeShapeType="1"/>
              <a:stCxn id="21" idx="2"/>
              <a:endCxn id="7" idx="1"/>
            </p:cNvCxnSpPr>
            <p:nvPr/>
          </p:nvCxnSpPr>
          <p:spPr bwMode="auto">
            <a:xfrm rot="5400000" flipH="1">
              <a:off x="1619250" y="1166813"/>
              <a:ext cx="2400300" cy="4267200"/>
            </a:xfrm>
            <a:prstGeom prst="bentConnector4">
              <a:avLst>
                <a:gd name="adj1" fmla="val 8528"/>
                <a:gd name="adj2" fmla="val 105356"/>
              </a:avLst>
            </a:prstGeom>
            <a:noFill/>
            <a:ln w="38100">
              <a:solidFill>
                <a:srgbClr val="0000FF"/>
              </a:solidFill>
              <a:miter lim="800000"/>
              <a:headEnd/>
              <a:tailEnd type="triangle" w="med" len="med"/>
            </a:ln>
          </p:spPr>
        </p:cxnSp>
      </p:grpSp>
      <p:sp>
        <p:nvSpPr>
          <p:cNvPr id="26" name="Text Box 12">
            <a:extLst>
              <a:ext uri="{FF2B5EF4-FFF2-40B4-BE49-F238E27FC236}">
                <a16:creationId xmlns:a16="http://schemas.microsoft.com/office/drawing/2014/main" id="{719EFB83-0F6B-4B4E-99AB-65AADBE862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5494" y="1964094"/>
            <a:ext cx="1457213" cy="369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MX" b="1" dirty="0">
                <a:latin typeface="Verdana" panose="020B0604030504040204" pitchFamily="34" charset="0"/>
                <a:ea typeface="Verdana" panose="020B0604030504040204" pitchFamily="34" charset="0"/>
              </a:rPr>
              <a:t>Entrada</a:t>
            </a:r>
            <a:endParaRPr lang="es-CO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7" name="Text Box 12">
            <a:extLst>
              <a:ext uri="{FF2B5EF4-FFF2-40B4-BE49-F238E27FC236}">
                <a16:creationId xmlns:a16="http://schemas.microsoft.com/office/drawing/2014/main" id="{647FF89F-B8A9-4D0D-8CCB-9C510595F4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4613" y="1988792"/>
            <a:ext cx="2205252" cy="369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MX" b="1" dirty="0">
                <a:latin typeface="Verdana" panose="020B0604030504040204" pitchFamily="34" charset="0"/>
                <a:ea typeface="Verdana" panose="020B0604030504040204" pitchFamily="34" charset="0"/>
              </a:rPr>
              <a:t>Transformación </a:t>
            </a:r>
            <a:endParaRPr lang="es-CO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8" name="Text Box 12">
            <a:extLst>
              <a:ext uri="{FF2B5EF4-FFF2-40B4-BE49-F238E27FC236}">
                <a16:creationId xmlns:a16="http://schemas.microsoft.com/office/drawing/2014/main" id="{BFDCB3E4-F585-4B90-A90B-4EB296FFA0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9950" y="1964094"/>
            <a:ext cx="1457213" cy="369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MX" b="1" dirty="0">
                <a:latin typeface="Verdana" panose="020B0604030504040204" pitchFamily="34" charset="0"/>
                <a:ea typeface="Verdana" panose="020B0604030504040204" pitchFamily="34" charset="0"/>
              </a:rPr>
              <a:t>Salida</a:t>
            </a:r>
            <a:endParaRPr lang="es-CO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id="{B5128DF6-39C8-40D4-819C-C6ABA3C1D0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646" y="2651897"/>
            <a:ext cx="490018" cy="490018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2633D5EE-17BC-4C66-8C0F-3E854577EE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165" y="3713428"/>
            <a:ext cx="459295" cy="459295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6C943750-5966-4E89-A4A7-850824CB193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580" y="3228951"/>
            <a:ext cx="459295" cy="459295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64746459-EB5A-4E14-9A53-E9F55A84C913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714891" y="4259753"/>
            <a:ext cx="441528" cy="422137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B8093D9E-1F6A-4B68-A60F-C9818338EBF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7129" y="3724430"/>
            <a:ext cx="628445" cy="62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36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3">
            <a:extLst>
              <a:ext uri="{FF2B5EF4-FFF2-40B4-BE49-F238E27FC236}">
                <a16:creationId xmlns:a16="http://schemas.microsoft.com/office/drawing/2014/main" id="{664BDD18-5571-4437-82E4-D5C28C5ED039}"/>
              </a:ext>
            </a:extLst>
          </p:cNvPr>
          <p:cNvSpPr txBox="1">
            <a:spLocks/>
          </p:cNvSpPr>
          <p:nvPr/>
        </p:nvSpPr>
        <p:spPr>
          <a:xfrm>
            <a:off x="2978790" y="627307"/>
            <a:ext cx="5682047" cy="6375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_tradnl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5400" b="1" dirty="0">
                <a:solidFill>
                  <a:srgbClr val="B4C3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Empresa</a:t>
            </a:r>
            <a:endParaRPr lang="es-CO" sz="5400" b="1" dirty="0">
              <a:solidFill>
                <a:srgbClr val="B4C3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198EA63-4B8F-4711-9557-3F8CE6B067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794" y="602824"/>
            <a:ext cx="1324130" cy="13241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6" name="55 Grupo">
            <a:extLst>
              <a:ext uri="{FF2B5EF4-FFF2-40B4-BE49-F238E27FC236}">
                <a16:creationId xmlns:a16="http://schemas.microsoft.com/office/drawing/2014/main" id="{BF128B5A-FF7C-4DB8-8AC6-72B2D2DF1218}"/>
              </a:ext>
            </a:extLst>
          </p:cNvPr>
          <p:cNvGrpSpPr>
            <a:grpSpLocks/>
          </p:cNvGrpSpPr>
          <p:nvPr/>
        </p:nvGrpSpPr>
        <p:grpSpPr bwMode="auto">
          <a:xfrm>
            <a:off x="2520797" y="2636763"/>
            <a:ext cx="6688500" cy="3999726"/>
            <a:chOff x="685800" y="1524000"/>
            <a:chExt cx="8320088" cy="4863974"/>
          </a:xfrm>
        </p:grpSpPr>
        <p:sp>
          <p:nvSpPr>
            <p:cNvPr id="7" name="AutoShape 3">
              <a:extLst>
                <a:ext uri="{FF2B5EF4-FFF2-40B4-BE49-F238E27FC236}">
                  <a16:creationId xmlns:a16="http://schemas.microsoft.com/office/drawing/2014/main" id="{284D7E43-E50E-41A4-9CA1-E2E222B407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800" y="1757363"/>
              <a:ext cx="2895600" cy="685800"/>
            </a:xfrm>
            <a:prstGeom prst="homePlate">
              <a:avLst>
                <a:gd name="adj" fmla="val 105556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s-ES" dirty="0">
                  <a:latin typeface="Tahoma" pitchFamily="34" charset="0"/>
                </a:rPr>
                <a:t>Materia Prima</a:t>
              </a:r>
              <a:endParaRPr lang="es-CO" dirty="0">
                <a:latin typeface="Tahoma" pitchFamily="34" charset="0"/>
              </a:endParaRPr>
            </a:p>
          </p:txBody>
        </p:sp>
        <p:sp>
          <p:nvSpPr>
            <p:cNvPr id="8" name="AutoShape 4">
              <a:extLst>
                <a:ext uri="{FF2B5EF4-FFF2-40B4-BE49-F238E27FC236}">
                  <a16:creationId xmlns:a16="http://schemas.microsoft.com/office/drawing/2014/main" id="{4EEEA34C-F823-4029-AAF4-D4201E4768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4000" y="2633663"/>
              <a:ext cx="2057400" cy="685800"/>
            </a:xfrm>
            <a:prstGeom prst="homePlate">
              <a:avLst>
                <a:gd name="adj" fmla="val 75000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s-ES">
                  <a:latin typeface="Tahoma" pitchFamily="34" charset="0"/>
                </a:rPr>
                <a:t>Energía</a:t>
              </a:r>
              <a:endParaRPr lang="es-CO">
                <a:latin typeface="Tahoma" pitchFamily="34" charset="0"/>
              </a:endParaRPr>
            </a:p>
          </p:txBody>
        </p:sp>
        <p:sp>
          <p:nvSpPr>
            <p:cNvPr id="9" name="Rectangle 5">
              <a:extLst>
                <a:ext uri="{FF2B5EF4-FFF2-40B4-BE49-F238E27FC236}">
                  <a16:creationId xmlns:a16="http://schemas.microsoft.com/office/drawing/2014/main" id="{42E8C9AD-365A-479C-BDCB-1192A18374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1400" y="1524000"/>
              <a:ext cx="2286000" cy="20574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s-ES" dirty="0">
                  <a:latin typeface="Tahoma" pitchFamily="34" charset="0"/>
                </a:rPr>
                <a:t>Proceso </a:t>
              </a:r>
            </a:p>
            <a:p>
              <a:pPr algn="ctr"/>
              <a:r>
                <a:rPr lang="es-ES" dirty="0">
                  <a:latin typeface="Tahoma" pitchFamily="34" charset="0"/>
                </a:rPr>
                <a:t>Productivo</a:t>
              </a:r>
              <a:endParaRPr lang="es-CO" dirty="0">
                <a:latin typeface="Tahoma" pitchFamily="34" charset="0"/>
              </a:endParaRPr>
            </a:p>
          </p:txBody>
        </p:sp>
        <p:sp>
          <p:nvSpPr>
            <p:cNvPr id="10" name="Oval 6">
              <a:extLst>
                <a:ext uri="{FF2B5EF4-FFF2-40B4-BE49-F238E27FC236}">
                  <a16:creationId xmlns:a16="http://schemas.microsoft.com/office/drawing/2014/main" id="{690D3F00-F6B0-4FE8-B31E-F3D300D553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72288" y="2028825"/>
              <a:ext cx="2133600" cy="9906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s-ES">
                  <a:latin typeface="Tahoma" pitchFamily="34" charset="0"/>
                </a:rPr>
                <a:t>PRODUCTO</a:t>
              </a:r>
              <a:endParaRPr lang="es-CO">
                <a:latin typeface="Tahoma" pitchFamily="34" charset="0"/>
              </a:endParaRPr>
            </a:p>
          </p:txBody>
        </p:sp>
        <p:sp>
          <p:nvSpPr>
            <p:cNvPr id="11" name="AutoShape 7">
              <a:extLst>
                <a:ext uri="{FF2B5EF4-FFF2-40B4-BE49-F238E27FC236}">
                  <a16:creationId xmlns:a16="http://schemas.microsoft.com/office/drawing/2014/main" id="{14FF500F-57C8-4377-93C4-EE85C16260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43600" y="2138363"/>
              <a:ext cx="838200" cy="838200"/>
            </a:xfrm>
            <a:custGeom>
              <a:avLst/>
              <a:gdLst>
                <a:gd name="T0" fmla="*/ 2147483647 w 21600"/>
                <a:gd name="T1" fmla="*/ 0 h 21600"/>
                <a:gd name="T2" fmla="*/ 0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 sz="1350"/>
            </a:p>
          </p:txBody>
        </p:sp>
        <p:sp>
          <p:nvSpPr>
            <p:cNvPr id="12" name="AutoShape 8">
              <a:extLst>
                <a:ext uri="{FF2B5EF4-FFF2-40B4-BE49-F238E27FC236}">
                  <a16:creationId xmlns:a16="http://schemas.microsoft.com/office/drawing/2014/main" id="{F28802FA-FDC6-435E-AE43-AF999B7003E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7391400" y="2976563"/>
              <a:ext cx="685800" cy="1447800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2912 h 21600"/>
                <a:gd name="T14" fmla="*/ 18227 w 21600"/>
                <a:gd name="T15" fmla="*/ 92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 sz="1350"/>
            </a:p>
          </p:txBody>
        </p:sp>
        <p:sp>
          <p:nvSpPr>
            <p:cNvPr id="13" name="AutoShape 9">
              <a:extLst>
                <a:ext uri="{FF2B5EF4-FFF2-40B4-BE49-F238E27FC236}">
                  <a16:creationId xmlns:a16="http://schemas.microsoft.com/office/drawing/2014/main" id="{9EF010EA-857D-46F8-BF49-0CBBDB1F1B9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4572000" y="3586163"/>
              <a:ext cx="990600" cy="609600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2912 h 21600"/>
                <a:gd name="T14" fmla="*/ 18227 w 21600"/>
                <a:gd name="T15" fmla="*/ 92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 sz="1350"/>
            </a:p>
          </p:txBody>
        </p:sp>
        <p:sp>
          <p:nvSpPr>
            <p:cNvPr id="14" name="AutoShape 10">
              <a:extLst>
                <a:ext uri="{FF2B5EF4-FFF2-40B4-BE49-F238E27FC236}">
                  <a16:creationId xmlns:a16="http://schemas.microsoft.com/office/drawing/2014/main" id="{03775372-410F-4884-B784-82761936B6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0" y="3814763"/>
              <a:ext cx="1905000" cy="457200"/>
            </a:xfrm>
            <a:prstGeom prst="flowChartTerminator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s-ES">
                  <a:latin typeface="Tahoma" pitchFamily="34" charset="0"/>
                </a:rPr>
                <a:t>RESIDUOS</a:t>
              </a:r>
              <a:endParaRPr lang="es-CO">
                <a:latin typeface="Tahoma" pitchFamily="34" charset="0"/>
              </a:endParaRPr>
            </a:p>
          </p:txBody>
        </p:sp>
        <p:sp>
          <p:nvSpPr>
            <p:cNvPr id="15" name="Text Box 11">
              <a:extLst>
                <a:ext uri="{FF2B5EF4-FFF2-40B4-BE49-F238E27FC236}">
                  <a16:creationId xmlns:a16="http://schemas.microsoft.com/office/drawing/2014/main" id="{A2BE7C58-12E5-4238-AC6B-293CCD47DE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24150" y="5938838"/>
              <a:ext cx="847865" cy="4491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>
                  <a:latin typeface="Tahoma" pitchFamily="34" charset="0"/>
                </a:rPr>
                <a:t>AIRE</a:t>
              </a:r>
              <a:endParaRPr lang="es-CO">
                <a:latin typeface="Tahoma" pitchFamily="34" charset="0"/>
              </a:endParaRPr>
            </a:p>
          </p:txBody>
        </p:sp>
        <p:sp>
          <p:nvSpPr>
            <p:cNvPr id="16" name="Text Box 12">
              <a:extLst>
                <a:ext uri="{FF2B5EF4-FFF2-40B4-BE49-F238E27FC236}">
                  <a16:creationId xmlns:a16="http://schemas.microsoft.com/office/drawing/2014/main" id="{89399FE9-03CD-4A20-BBF1-CB272EC42B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8813" y="5937250"/>
              <a:ext cx="950120" cy="449136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>
                  <a:latin typeface="Tahoma" pitchFamily="34" charset="0"/>
                </a:rPr>
                <a:t>AGUA</a:t>
              </a:r>
              <a:endParaRPr lang="es-CO">
                <a:latin typeface="Tahoma" pitchFamily="34" charset="0"/>
              </a:endParaRPr>
            </a:p>
          </p:txBody>
        </p:sp>
        <p:sp>
          <p:nvSpPr>
            <p:cNvPr id="17" name="Text Box 13">
              <a:extLst>
                <a:ext uri="{FF2B5EF4-FFF2-40B4-BE49-F238E27FC236}">
                  <a16:creationId xmlns:a16="http://schemas.microsoft.com/office/drawing/2014/main" id="{F6256086-BC90-4C86-BA9F-A54A380AF0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16637" y="5924550"/>
              <a:ext cx="1082604" cy="449136"/>
            </a:xfrm>
            <a:prstGeom prst="rect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>
                  <a:latin typeface="Tahoma" pitchFamily="34" charset="0"/>
                </a:rPr>
                <a:t>SUELO</a:t>
              </a:r>
              <a:endParaRPr lang="es-CO">
                <a:latin typeface="Tahoma" pitchFamily="34" charset="0"/>
              </a:endParaRPr>
            </a:p>
          </p:txBody>
        </p:sp>
        <p:cxnSp>
          <p:nvCxnSpPr>
            <p:cNvPr id="18" name="AutoShape 14">
              <a:extLst>
                <a:ext uri="{FF2B5EF4-FFF2-40B4-BE49-F238E27FC236}">
                  <a16:creationId xmlns:a16="http://schemas.microsoft.com/office/drawing/2014/main" id="{C618572C-65B6-41CA-9FE2-D433798300EB}"/>
                </a:ext>
              </a:extLst>
            </p:cNvPr>
            <p:cNvCxnSpPr>
              <a:cxnSpLocks noChangeShapeType="1"/>
              <a:endCxn id="16" idx="0"/>
            </p:cNvCxnSpPr>
            <p:nvPr/>
          </p:nvCxnSpPr>
          <p:spPr bwMode="auto">
            <a:xfrm flipH="1">
              <a:off x="4943874" y="5186360"/>
              <a:ext cx="51625" cy="75089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9" name="AutoShape 15">
              <a:extLst>
                <a:ext uri="{FF2B5EF4-FFF2-40B4-BE49-F238E27FC236}">
                  <a16:creationId xmlns:a16="http://schemas.microsoft.com/office/drawing/2014/main" id="{399DBB4A-1507-454F-8FB3-9F879E05B5BF}"/>
                </a:ext>
              </a:extLst>
            </p:cNvPr>
            <p:cNvCxnSpPr>
              <a:cxnSpLocks noChangeShapeType="1"/>
              <a:stCxn id="21" idx="2"/>
              <a:endCxn id="15" idx="0"/>
            </p:cNvCxnSpPr>
            <p:nvPr/>
          </p:nvCxnSpPr>
          <p:spPr bwMode="auto">
            <a:xfrm rot="5400000">
              <a:off x="4162129" y="4172319"/>
              <a:ext cx="752474" cy="2780564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20" name="AutoShape 16">
              <a:extLst>
                <a:ext uri="{FF2B5EF4-FFF2-40B4-BE49-F238E27FC236}">
                  <a16:creationId xmlns:a16="http://schemas.microsoft.com/office/drawing/2014/main" id="{A255B4BB-2844-4221-9C1E-93EC871E7376}"/>
                </a:ext>
              </a:extLst>
            </p:cNvPr>
            <p:cNvCxnSpPr>
              <a:cxnSpLocks noChangeShapeType="1"/>
              <a:stCxn id="21" idx="2"/>
              <a:endCxn id="17" idx="0"/>
            </p:cNvCxnSpPr>
            <p:nvPr/>
          </p:nvCxnSpPr>
          <p:spPr bwMode="auto">
            <a:xfrm rot="16200000" flipH="1">
              <a:off x="5924200" y="5190809"/>
              <a:ext cx="738187" cy="729293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sp>
          <p:nvSpPr>
            <p:cNvPr id="21" name="AutoShape 17">
              <a:extLst>
                <a:ext uri="{FF2B5EF4-FFF2-40B4-BE49-F238E27FC236}">
                  <a16:creationId xmlns:a16="http://schemas.microsoft.com/office/drawing/2014/main" id="{D232F583-EBA7-40D8-9547-476C43CE82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1900" y="4500563"/>
              <a:ext cx="2362200" cy="685800"/>
            </a:xfrm>
            <a:prstGeom prst="octagon">
              <a:avLst>
                <a:gd name="adj" fmla="val 29287"/>
              </a:avLst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s-ES">
                  <a:solidFill>
                    <a:schemeClr val="tx2"/>
                  </a:solidFill>
                  <a:latin typeface="Tahoma" pitchFamily="34" charset="0"/>
                </a:rPr>
                <a:t>Recuperación</a:t>
              </a:r>
            </a:p>
            <a:p>
              <a:pPr algn="ctr"/>
              <a:r>
                <a:rPr lang="es-ES">
                  <a:solidFill>
                    <a:schemeClr val="tx2"/>
                  </a:solidFill>
                  <a:latin typeface="Tahoma" pitchFamily="34" charset="0"/>
                </a:rPr>
                <a:t>Tratamiento</a:t>
              </a:r>
              <a:endParaRPr lang="es-CO">
                <a:solidFill>
                  <a:schemeClr val="tx2"/>
                </a:solidFill>
                <a:latin typeface="Tahoma" pitchFamily="34" charset="0"/>
              </a:endParaRPr>
            </a:p>
          </p:txBody>
        </p:sp>
        <p:sp>
          <p:nvSpPr>
            <p:cNvPr id="22" name="Line 18">
              <a:extLst>
                <a:ext uri="{FF2B5EF4-FFF2-40B4-BE49-F238E27FC236}">
                  <a16:creationId xmlns:a16="http://schemas.microsoft.com/office/drawing/2014/main" id="{08D2971E-8032-4CEB-AD6A-CE167EDA7D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71900" y="4872038"/>
              <a:ext cx="2362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s-ES" sz="1350"/>
            </a:p>
          </p:txBody>
        </p:sp>
        <p:cxnSp>
          <p:nvCxnSpPr>
            <p:cNvPr id="23" name="AutoShape 19">
              <a:extLst>
                <a:ext uri="{FF2B5EF4-FFF2-40B4-BE49-F238E27FC236}">
                  <a16:creationId xmlns:a16="http://schemas.microsoft.com/office/drawing/2014/main" id="{02780E4F-EFD7-427C-85B6-6D65F4EB0C8A}"/>
                </a:ext>
              </a:extLst>
            </p:cNvPr>
            <p:cNvCxnSpPr>
              <a:cxnSpLocks noChangeShapeType="1"/>
              <a:stCxn id="14" idx="2"/>
              <a:endCxn id="22" idx="1"/>
            </p:cNvCxnSpPr>
            <p:nvPr/>
          </p:nvCxnSpPr>
          <p:spPr bwMode="auto">
            <a:xfrm rot="5400000">
              <a:off x="5986462" y="4419601"/>
              <a:ext cx="600075" cy="304800"/>
            </a:xfrm>
            <a:prstGeom prst="bentConnector3">
              <a:avLst>
                <a:gd name="adj1" fmla="val 100528"/>
              </a:avLst>
            </a:prstGeom>
            <a:noFill/>
            <a:ln w="57150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24" name="AutoShape 20">
              <a:extLst>
                <a:ext uri="{FF2B5EF4-FFF2-40B4-BE49-F238E27FC236}">
                  <a16:creationId xmlns:a16="http://schemas.microsoft.com/office/drawing/2014/main" id="{5932F8AA-147D-4A30-9B89-552ABB6CDEB0}"/>
                </a:ext>
              </a:extLst>
            </p:cNvPr>
            <p:cNvCxnSpPr>
              <a:cxnSpLocks noChangeShapeType="1"/>
              <a:stCxn id="21" idx="2"/>
              <a:endCxn id="8" idx="2"/>
            </p:cNvCxnSpPr>
            <p:nvPr/>
          </p:nvCxnSpPr>
          <p:spPr bwMode="auto">
            <a:xfrm rot="5400000" flipH="1">
              <a:off x="3033713" y="2581275"/>
              <a:ext cx="1181100" cy="2657475"/>
            </a:xfrm>
            <a:prstGeom prst="bentConnector3">
              <a:avLst>
                <a:gd name="adj1" fmla="val 17069"/>
              </a:avLst>
            </a:prstGeom>
            <a:noFill/>
            <a:ln w="38100">
              <a:solidFill>
                <a:srgbClr val="0000FF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25" name="AutoShape 21">
              <a:extLst>
                <a:ext uri="{FF2B5EF4-FFF2-40B4-BE49-F238E27FC236}">
                  <a16:creationId xmlns:a16="http://schemas.microsoft.com/office/drawing/2014/main" id="{1555C5CD-F55D-4AE7-91C1-9E06B310FE02}"/>
                </a:ext>
              </a:extLst>
            </p:cNvPr>
            <p:cNvCxnSpPr>
              <a:cxnSpLocks noChangeShapeType="1"/>
              <a:stCxn id="21" idx="2"/>
              <a:endCxn id="7" idx="1"/>
            </p:cNvCxnSpPr>
            <p:nvPr/>
          </p:nvCxnSpPr>
          <p:spPr bwMode="auto">
            <a:xfrm rot="5400000" flipH="1">
              <a:off x="1619250" y="1166813"/>
              <a:ext cx="2400300" cy="4267200"/>
            </a:xfrm>
            <a:prstGeom prst="bentConnector4">
              <a:avLst>
                <a:gd name="adj1" fmla="val 8528"/>
                <a:gd name="adj2" fmla="val 105356"/>
              </a:avLst>
            </a:prstGeom>
            <a:noFill/>
            <a:ln w="38100">
              <a:solidFill>
                <a:srgbClr val="0000FF"/>
              </a:solidFill>
              <a:miter lim="800000"/>
              <a:headEnd/>
              <a:tailEnd type="triangle" w="med" len="med"/>
            </a:ln>
          </p:spPr>
        </p:cxnSp>
      </p:grpSp>
      <p:sp>
        <p:nvSpPr>
          <p:cNvPr id="26" name="Text Box 12">
            <a:extLst>
              <a:ext uri="{FF2B5EF4-FFF2-40B4-BE49-F238E27FC236}">
                <a16:creationId xmlns:a16="http://schemas.microsoft.com/office/drawing/2014/main" id="{B4F58919-AC4C-452E-A8CB-3E4A584766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5923" y="2055352"/>
            <a:ext cx="1457213" cy="369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MX" b="1" dirty="0">
                <a:latin typeface="Verdana" panose="020B0604030504040204" pitchFamily="34" charset="0"/>
                <a:ea typeface="Verdana" panose="020B0604030504040204" pitchFamily="34" charset="0"/>
              </a:rPr>
              <a:t>Entrada</a:t>
            </a:r>
            <a:endParaRPr lang="es-CO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7" name="Text Box 12">
            <a:extLst>
              <a:ext uri="{FF2B5EF4-FFF2-40B4-BE49-F238E27FC236}">
                <a16:creationId xmlns:a16="http://schemas.microsoft.com/office/drawing/2014/main" id="{E29251B8-8DA1-4EE8-8D02-8366CE5422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5042" y="2080050"/>
            <a:ext cx="2205252" cy="369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MX" b="1" dirty="0">
                <a:latin typeface="Verdana" panose="020B0604030504040204" pitchFamily="34" charset="0"/>
                <a:ea typeface="Verdana" panose="020B0604030504040204" pitchFamily="34" charset="0"/>
              </a:rPr>
              <a:t>Transformación </a:t>
            </a:r>
            <a:endParaRPr lang="es-CO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8" name="Text Box 12">
            <a:extLst>
              <a:ext uri="{FF2B5EF4-FFF2-40B4-BE49-F238E27FC236}">
                <a16:creationId xmlns:a16="http://schemas.microsoft.com/office/drawing/2014/main" id="{EB009084-58F3-4D0B-B6E3-E7D0CF601E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0379" y="2055352"/>
            <a:ext cx="1457213" cy="369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MX" b="1" dirty="0">
                <a:latin typeface="Verdana" panose="020B0604030504040204" pitchFamily="34" charset="0"/>
                <a:ea typeface="Verdana" panose="020B0604030504040204" pitchFamily="34" charset="0"/>
              </a:rPr>
              <a:t>Salida</a:t>
            </a:r>
            <a:endParaRPr lang="es-CO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id="{123D5764-3ADA-4E14-9BE0-135ECAC3E9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781" y="2677848"/>
            <a:ext cx="490018" cy="490018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0B3E1AF0-6717-4639-9C3C-31648F6534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594" y="3715098"/>
            <a:ext cx="459295" cy="459295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8EB04D32-FB2A-40A4-8A98-F6AA7306C98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076" y="3253038"/>
            <a:ext cx="459295" cy="459295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B043CC0B-B5F4-45F2-8153-CDE2A2435B84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809117" y="4372092"/>
            <a:ext cx="441528" cy="422137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0872CF20-F1D4-44E1-9C52-F51A92C5324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5304" y="3796312"/>
            <a:ext cx="802513" cy="802513"/>
          </a:xfrm>
          <a:prstGeom prst="rect">
            <a:avLst/>
          </a:prstGeom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7CE4D31F-5FD8-43C1-B5FB-734B7285C8C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03028" y="2088981"/>
            <a:ext cx="586102" cy="586102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49620B21-9162-43ED-99A7-018F90056BC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40538" y="3253038"/>
            <a:ext cx="505161" cy="505161"/>
          </a:xfrm>
          <a:prstGeom prst="rect">
            <a:avLst/>
          </a:prstGeom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8CEB3351-2391-493B-AE71-0A7F0485291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81873" y="5056384"/>
            <a:ext cx="568282" cy="568282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7E9E5015-611C-4717-90B9-5992776DBE0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02604" y="3977329"/>
            <a:ext cx="505161" cy="505161"/>
          </a:xfrm>
          <a:prstGeom prst="rect">
            <a:avLst/>
          </a:prstGeom>
        </p:spPr>
      </p:pic>
      <p:pic>
        <p:nvPicPr>
          <p:cNvPr id="38" name="Imagen 37">
            <a:extLst>
              <a:ext uri="{FF2B5EF4-FFF2-40B4-BE49-F238E27FC236}">
                <a16:creationId xmlns:a16="http://schemas.microsoft.com/office/drawing/2014/main" id="{665CAAB7-3ED3-48B6-8952-94C87BDD414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99363" y="2677848"/>
            <a:ext cx="437616" cy="437616"/>
          </a:xfrm>
          <a:prstGeom prst="rect">
            <a:avLst/>
          </a:prstGeom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id="{A0416D8E-07C1-46D8-B501-F57FE6B7491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08484" y="3387626"/>
            <a:ext cx="437616" cy="437616"/>
          </a:xfrm>
          <a:prstGeom prst="rect">
            <a:avLst/>
          </a:prstGeom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id="{76003592-FD61-486A-9082-981282C9FFD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96524" y="4046815"/>
            <a:ext cx="437616" cy="437616"/>
          </a:xfrm>
          <a:prstGeom prst="rect">
            <a:avLst/>
          </a:prstGeom>
        </p:spPr>
      </p:pic>
      <p:pic>
        <p:nvPicPr>
          <p:cNvPr id="41" name="Imagen 40">
            <a:extLst>
              <a:ext uri="{FF2B5EF4-FFF2-40B4-BE49-F238E27FC236}">
                <a16:creationId xmlns:a16="http://schemas.microsoft.com/office/drawing/2014/main" id="{F739D346-78B4-4F87-AF04-AC6234AF18E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75175" y="2663509"/>
            <a:ext cx="568282" cy="56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760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3">
            <a:extLst>
              <a:ext uri="{FF2B5EF4-FFF2-40B4-BE49-F238E27FC236}">
                <a16:creationId xmlns:a16="http://schemas.microsoft.com/office/drawing/2014/main" id="{664BDD18-5571-4437-82E4-D5C28C5ED039}"/>
              </a:ext>
            </a:extLst>
          </p:cNvPr>
          <p:cNvSpPr txBox="1">
            <a:spLocks/>
          </p:cNvSpPr>
          <p:nvPr/>
        </p:nvSpPr>
        <p:spPr>
          <a:xfrm>
            <a:off x="2978790" y="627307"/>
            <a:ext cx="5682047" cy="6375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_tradnl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5400" b="1" dirty="0">
                <a:solidFill>
                  <a:srgbClr val="B4C3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Empresa</a:t>
            </a:r>
            <a:endParaRPr lang="es-CO" sz="5400" b="1" dirty="0">
              <a:solidFill>
                <a:srgbClr val="B4C3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198EA63-4B8F-4711-9557-3F8CE6B067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794" y="602824"/>
            <a:ext cx="1324130" cy="13241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6" name="55 Grupo">
            <a:extLst>
              <a:ext uri="{FF2B5EF4-FFF2-40B4-BE49-F238E27FC236}">
                <a16:creationId xmlns:a16="http://schemas.microsoft.com/office/drawing/2014/main" id="{BF128B5A-FF7C-4DB8-8AC6-72B2D2DF1218}"/>
              </a:ext>
            </a:extLst>
          </p:cNvPr>
          <p:cNvGrpSpPr>
            <a:grpSpLocks/>
          </p:cNvGrpSpPr>
          <p:nvPr/>
        </p:nvGrpSpPr>
        <p:grpSpPr bwMode="auto">
          <a:xfrm>
            <a:off x="2520797" y="2636763"/>
            <a:ext cx="6688500" cy="3999726"/>
            <a:chOff x="685800" y="1524000"/>
            <a:chExt cx="8320088" cy="4863974"/>
          </a:xfrm>
        </p:grpSpPr>
        <p:sp>
          <p:nvSpPr>
            <p:cNvPr id="7" name="AutoShape 3">
              <a:extLst>
                <a:ext uri="{FF2B5EF4-FFF2-40B4-BE49-F238E27FC236}">
                  <a16:creationId xmlns:a16="http://schemas.microsoft.com/office/drawing/2014/main" id="{284D7E43-E50E-41A4-9CA1-E2E222B407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800" y="1757363"/>
              <a:ext cx="2895600" cy="685800"/>
            </a:xfrm>
            <a:prstGeom prst="homePlate">
              <a:avLst>
                <a:gd name="adj" fmla="val 105556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s-ES" dirty="0">
                  <a:latin typeface="Tahoma" pitchFamily="34" charset="0"/>
                </a:rPr>
                <a:t>Materia Prima</a:t>
              </a:r>
              <a:endParaRPr lang="es-CO" dirty="0">
                <a:latin typeface="Tahoma" pitchFamily="34" charset="0"/>
              </a:endParaRPr>
            </a:p>
          </p:txBody>
        </p:sp>
        <p:sp>
          <p:nvSpPr>
            <p:cNvPr id="8" name="AutoShape 4">
              <a:extLst>
                <a:ext uri="{FF2B5EF4-FFF2-40B4-BE49-F238E27FC236}">
                  <a16:creationId xmlns:a16="http://schemas.microsoft.com/office/drawing/2014/main" id="{4EEEA34C-F823-4029-AAF4-D4201E4768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4000" y="2633663"/>
              <a:ext cx="2057400" cy="685800"/>
            </a:xfrm>
            <a:prstGeom prst="homePlate">
              <a:avLst>
                <a:gd name="adj" fmla="val 75000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s-ES">
                  <a:latin typeface="Tahoma" pitchFamily="34" charset="0"/>
                </a:rPr>
                <a:t>Energía</a:t>
              </a:r>
              <a:endParaRPr lang="es-CO">
                <a:latin typeface="Tahoma" pitchFamily="34" charset="0"/>
              </a:endParaRPr>
            </a:p>
          </p:txBody>
        </p:sp>
        <p:sp>
          <p:nvSpPr>
            <p:cNvPr id="9" name="Rectangle 5">
              <a:extLst>
                <a:ext uri="{FF2B5EF4-FFF2-40B4-BE49-F238E27FC236}">
                  <a16:creationId xmlns:a16="http://schemas.microsoft.com/office/drawing/2014/main" id="{42E8C9AD-365A-479C-BDCB-1192A18374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1400" y="1524000"/>
              <a:ext cx="2286000" cy="20574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s-ES" dirty="0">
                  <a:latin typeface="Tahoma" pitchFamily="34" charset="0"/>
                </a:rPr>
                <a:t>Proceso </a:t>
              </a:r>
            </a:p>
            <a:p>
              <a:pPr algn="ctr"/>
              <a:r>
                <a:rPr lang="es-ES" dirty="0">
                  <a:latin typeface="Tahoma" pitchFamily="34" charset="0"/>
                </a:rPr>
                <a:t>Productivo</a:t>
              </a:r>
              <a:endParaRPr lang="es-CO" dirty="0">
                <a:latin typeface="Tahoma" pitchFamily="34" charset="0"/>
              </a:endParaRPr>
            </a:p>
          </p:txBody>
        </p:sp>
        <p:sp>
          <p:nvSpPr>
            <p:cNvPr id="10" name="Oval 6">
              <a:extLst>
                <a:ext uri="{FF2B5EF4-FFF2-40B4-BE49-F238E27FC236}">
                  <a16:creationId xmlns:a16="http://schemas.microsoft.com/office/drawing/2014/main" id="{690D3F00-F6B0-4FE8-B31E-F3D300D553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72288" y="2028825"/>
              <a:ext cx="2133600" cy="9906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s-ES">
                  <a:latin typeface="Tahoma" pitchFamily="34" charset="0"/>
                </a:rPr>
                <a:t>PRODUCTO</a:t>
              </a:r>
              <a:endParaRPr lang="es-CO">
                <a:latin typeface="Tahoma" pitchFamily="34" charset="0"/>
              </a:endParaRPr>
            </a:p>
          </p:txBody>
        </p:sp>
        <p:sp>
          <p:nvSpPr>
            <p:cNvPr id="11" name="AutoShape 7">
              <a:extLst>
                <a:ext uri="{FF2B5EF4-FFF2-40B4-BE49-F238E27FC236}">
                  <a16:creationId xmlns:a16="http://schemas.microsoft.com/office/drawing/2014/main" id="{14FF500F-57C8-4377-93C4-EE85C16260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43600" y="2138363"/>
              <a:ext cx="838200" cy="838200"/>
            </a:xfrm>
            <a:custGeom>
              <a:avLst/>
              <a:gdLst>
                <a:gd name="T0" fmla="*/ 2147483647 w 21600"/>
                <a:gd name="T1" fmla="*/ 0 h 21600"/>
                <a:gd name="T2" fmla="*/ 0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 sz="1350"/>
            </a:p>
          </p:txBody>
        </p:sp>
        <p:sp>
          <p:nvSpPr>
            <p:cNvPr id="12" name="AutoShape 8">
              <a:extLst>
                <a:ext uri="{FF2B5EF4-FFF2-40B4-BE49-F238E27FC236}">
                  <a16:creationId xmlns:a16="http://schemas.microsoft.com/office/drawing/2014/main" id="{F28802FA-FDC6-435E-AE43-AF999B7003E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7391400" y="2976563"/>
              <a:ext cx="685800" cy="1447800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2912 h 21600"/>
                <a:gd name="T14" fmla="*/ 18227 w 21600"/>
                <a:gd name="T15" fmla="*/ 92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 sz="1350"/>
            </a:p>
          </p:txBody>
        </p:sp>
        <p:sp>
          <p:nvSpPr>
            <p:cNvPr id="13" name="AutoShape 9">
              <a:extLst>
                <a:ext uri="{FF2B5EF4-FFF2-40B4-BE49-F238E27FC236}">
                  <a16:creationId xmlns:a16="http://schemas.microsoft.com/office/drawing/2014/main" id="{9EF010EA-857D-46F8-BF49-0CBBDB1F1B9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4572000" y="3586163"/>
              <a:ext cx="990600" cy="609600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2912 h 21600"/>
                <a:gd name="T14" fmla="*/ 18227 w 21600"/>
                <a:gd name="T15" fmla="*/ 92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 sz="1350"/>
            </a:p>
          </p:txBody>
        </p:sp>
        <p:sp>
          <p:nvSpPr>
            <p:cNvPr id="14" name="AutoShape 10">
              <a:extLst>
                <a:ext uri="{FF2B5EF4-FFF2-40B4-BE49-F238E27FC236}">
                  <a16:creationId xmlns:a16="http://schemas.microsoft.com/office/drawing/2014/main" id="{03775372-410F-4884-B784-82761936B6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0" y="3814763"/>
              <a:ext cx="1905000" cy="457200"/>
            </a:xfrm>
            <a:prstGeom prst="flowChartTerminator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s-ES">
                  <a:latin typeface="Tahoma" pitchFamily="34" charset="0"/>
                </a:rPr>
                <a:t>RESIDUOS</a:t>
              </a:r>
              <a:endParaRPr lang="es-CO">
                <a:latin typeface="Tahoma" pitchFamily="34" charset="0"/>
              </a:endParaRPr>
            </a:p>
          </p:txBody>
        </p:sp>
        <p:sp>
          <p:nvSpPr>
            <p:cNvPr id="15" name="Text Box 11">
              <a:extLst>
                <a:ext uri="{FF2B5EF4-FFF2-40B4-BE49-F238E27FC236}">
                  <a16:creationId xmlns:a16="http://schemas.microsoft.com/office/drawing/2014/main" id="{A2BE7C58-12E5-4238-AC6B-293CCD47DE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24150" y="5938838"/>
              <a:ext cx="847865" cy="4491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>
                  <a:latin typeface="Tahoma" pitchFamily="34" charset="0"/>
                </a:rPr>
                <a:t>AIRE</a:t>
              </a:r>
              <a:endParaRPr lang="es-CO">
                <a:latin typeface="Tahoma" pitchFamily="34" charset="0"/>
              </a:endParaRPr>
            </a:p>
          </p:txBody>
        </p:sp>
        <p:sp>
          <p:nvSpPr>
            <p:cNvPr id="16" name="Text Box 12">
              <a:extLst>
                <a:ext uri="{FF2B5EF4-FFF2-40B4-BE49-F238E27FC236}">
                  <a16:creationId xmlns:a16="http://schemas.microsoft.com/office/drawing/2014/main" id="{89399FE9-03CD-4A20-BBF1-CB272EC42B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8813" y="5937250"/>
              <a:ext cx="950120" cy="449136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>
                  <a:latin typeface="Tahoma" pitchFamily="34" charset="0"/>
                </a:rPr>
                <a:t>AGUA</a:t>
              </a:r>
              <a:endParaRPr lang="es-CO">
                <a:latin typeface="Tahoma" pitchFamily="34" charset="0"/>
              </a:endParaRPr>
            </a:p>
          </p:txBody>
        </p:sp>
        <p:sp>
          <p:nvSpPr>
            <p:cNvPr id="17" name="Text Box 13">
              <a:extLst>
                <a:ext uri="{FF2B5EF4-FFF2-40B4-BE49-F238E27FC236}">
                  <a16:creationId xmlns:a16="http://schemas.microsoft.com/office/drawing/2014/main" id="{F6256086-BC90-4C86-BA9F-A54A380AF0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16637" y="5924550"/>
              <a:ext cx="1082604" cy="449136"/>
            </a:xfrm>
            <a:prstGeom prst="rect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>
                  <a:latin typeface="Tahoma" pitchFamily="34" charset="0"/>
                </a:rPr>
                <a:t>SUELO</a:t>
              </a:r>
              <a:endParaRPr lang="es-CO">
                <a:latin typeface="Tahoma" pitchFamily="34" charset="0"/>
              </a:endParaRPr>
            </a:p>
          </p:txBody>
        </p:sp>
        <p:cxnSp>
          <p:nvCxnSpPr>
            <p:cNvPr id="18" name="AutoShape 14">
              <a:extLst>
                <a:ext uri="{FF2B5EF4-FFF2-40B4-BE49-F238E27FC236}">
                  <a16:creationId xmlns:a16="http://schemas.microsoft.com/office/drawing/2014/main" id="{C618572C-65B6-41CA-9FE2-D433798300EB}"/>
                </a:ext>
              </a:extLst>
            </p:cNvPr>
            <p:cNvCxnSpPr>
              <a:cxnSpLocks noChangeShapeType="1"/>
              <a:endCxn id="16" idx="0"/>
            </p:cNvCxnSpPr>
            <p:nvPr/>
          </p:nvCxnSpPr>
          <p:spPr bwMode="auto">
            <a:xfrm flipH="1">
              <a:off x="4943874" y="5186360"/>
              <a:ext cx="51625" cy="75089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9" name="AutoShape 15">
              <a:extLst>
                <a:ext uri="{FF2B5EF4-FFF2-40B4-BE49-F238E27FC236}">
                  <a16:creationId xmlns:a16="http://schemas.microsoft.com/office/drawing/2014/main" id="{399DBB4A-1507-454F-8FB3-9F879E05B5BF}"/>
                </a:ext>
              </a:extLst>
            </p:cNvPr>
            <p:cNvCxnSpPr>
              <a:cxnSpLocks noChangeShapeType="1"/>
              <a:stCxn id="21" idx="2"/>
              <a:endCxn id="15" idx="0"/>
            </p:cNvCxnSpPr>
            <p:nvPr/>
          </p:nvCxnSpPr>
          <p:spPr bwMode="auto">
            <a:xfrm rot="5400000">
              <a:off x="4162129" y="4172319"/>
              <a:ext cx="752474" cy="2780564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20" name="AutoShape 16">
              <a:extLst>
                <a:ext uri="{FF2B5EF4-FFF2-40B4-BE49-F238E27FC236}">
                  <a16:creationId xmlns:a16="http://schemas.microsoft.com/office/drawing/2014/main" id="{A255B4BB-2844-4221-9C1E-93EC871E7376}"/>
                </a:ext>
              </a:extLst>
            </p:cNvPr>
            <p:cNvCxnSpPr>
              <a:cxnSpLocks noChangeShapeType="1"/>
              <a:stCxn id="21" idx="2"/>
              <a:endCxn id="17" idx="0"/>
            </p:cNvCxnSpPr>
            <p:nvPr/>
          </p:nvCxnSpPr>
          <p:spPr bwMode="auto">
            <a:xfrm rot="16200000" flipH="1">
              <a:off x="5924200" y="5190809"/>
              <a:ext cx="738187" cy="729293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sp>
          <p:nvSpPr>
            <p:cNvPr id="21" name="AutoShape 17">
              <a:extLst>
                <a:ext uri="{FF2B5EF4-FFF2-40B4-BE49-F238E27FC236}">
                  <a16:creationId xmlns:a16="http://schemas.microsoft.com/office/drawing/2014/main" id="{D232F583-EBA7-40D8-9547-476C43CE82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1900" y="4500563"/>
              <a:ext cx="2362200" cy="685800"/>
            </a:xfrm>
            <a:prstGeom prst="octagon">
              <a:avLst>
                <a:gd name="adj" fmla="val 29287"/>
              </a:avLst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s-ES">
                  <a:solidFill>
                    <a:schemeClr val="tx2"/>
                  </a:solidFill>
                  <a:latin typeface="Tahoma" pitchFamily="34" charset="0"/>
                </a:rPr>
                <a:t>Recuperación</a:t>
              </a:r>
            </a:p>
            <a:p>
              <a:pPr algn="ctr"/>
              <a:r>
                <a:rPr lang="es-ES">
                  <a:solidFill>
                    <a:schemeClr val="tx2"/>
                  </a:solidFill>
                  <a:latin typeface="Tahoma" pitchFamily="34" charset="0"/>
                </a:rPr>
                <a:t>Tratamiento</a:t>
              </a:r>
              <a:endParaRPr lang="es-CO">
                <a:solidFill>
                  <a:schemeClr val="tx2"/>
                </a:solidFill>
                <a:latin typeface="Tahoma" pitchFamily="34" charset="0"/>
              </a:endParaRPr>
            </a:p>
          </p:txBody>
        </p:sp>
        <p:sp>
          <p:nvSpPr>
            <p:cNvPr id="22" name="Line 18">
              <a:extLst>
                <a:ext uri="{FF2B5EF4-FFF2-40B4-BE49-F238E27FC236}">
                  <a16:creationId xmlns:a16="http://schemas.microsoft.com/office/drawing/2014/main" id="{08D2971E-8032-4CEB-AD6A-CE167EDA7D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71900" y="4872038"/>
              <a:ext cx="2362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s-ES" sz="1350"/>
            </a:p>
          </p:txBody>
        </p:sp>
        <p:cxnSp>
          <p:nvCxnSpPr>
            <p:cNvPr id="23" name="AutoShape 19">
              <a:extLst>
                <a:ext uri="{FF2B5EF4-FFF2-40B4-BE49-F238E27FC236}">
                  <a16:creationId xmlns:a16="http://schemas.microsoft.com/office/drawing/2014/main" id="{02780E4F-EFD7-427C-85B6-6D65F4EB0C8A}"/>
                </a:ext>
              </a:extLst>
            </p:cNvPr>
            <p:cNvCxnSpPr>
              <a:cxnSpLocks noChangeShapeType="1"/>
              <a:stCxn id="14" idx="2"/>
              <a:endCxn id="22" idx="1"/>
            </p:cNvCxnSpPr>
            <p:nvPr/>
          </p:nvCxnSpPr>
          <p:spPr bwMode="auto">
            <a:xfrm rot="5400000">
              <a:off x="5986462" y="4419601"/>
              <a:ext cx="600075" cy="304800"/>
            </a:xfrm>
            <a:prstGeom prst="bentConnector3">
              <a:avLst>
                <a:gd name="adj1" fmla="val 100528"/>
              </a:avLst>
            </a:prstGeom>
            <a:noFill/>
            <a:ln w="57150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24" name="AutoShape 20">
              <a:extLst>
                <a:ext uri="{FF2B5EF4-FFF2-40B4-BE49-F238E27FC236}">
                  <a16:creationId xmlns:a16="http://schemas.microsoft.com/office/drawing/2014/main" id="{5932F8AA-147D-4A30-9B89-552ABB6CDEB0}"/>
                </a:ext>
              </a:extLst>
            </p:cNvPr>
            <p:cNvCxnSpPr>
              <a:cxnSpLocks noChangeShapeType="1"/>
              <a:stCxn id="21" idx="2"/>
              <a:endCxn id="8" idx="2"/>
            </p:cNvCxnSpPr>
            <p:nvPr/>
          </p:nvCxnSpPr>
          <p:spPr bwMode="auto">
            <a:xfrm rot="5400000" flipH="1">
              <a:off x="3033713" y="2581275"/>
              <a:ext cx="1181100" cy="2657475"/>
            </a:xfrm>
            <a:prstGeom prst="bentConnector3">
              <a:avLst>
                <a:gd name="adj1" fmla="val 17069"/>
              </a:avLst>
            </a:prstGeom>
            <a:noFill/>
            <a:ln w="38100">
              <a:solidFill>
                <a:srgbClr val="0000FF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25" name="AutoShape 21">
              <a:extLst>
                <a:ext uri="{FF2B5EF4-FFF2-40B4-BE49-F238E27FC236}">
                  <a16:creationId xmlns:a16="http://schemas.microsoft.com/office/drawing/2014/main" id="{1555C5CD-F55D-4AE7-91C1-9E06B310FE02}"/>
                </a:ext>
              </a:extLst>
            </p:cNvPr>
            <p:cNvCxnSpPr>
              <a:cxnSpLocks noChangeShapeType="1"/>
              <a:stCxn id="21" idx="2"/>
              <a:endCxn id="7" idx="1"/>
            </p:cNvCxnSpPr>
            <p:nvPr/>
          </p:nvCxnSpPr>
          <p:spPr bwMode="auto">
            <a:xfrm rot="5400000" flipH="1">
              <a:off x="1619250" y="1166813"/>
              <a:ext cx="2400300" cy="4267200"/>
            </a:xfrm>
            <a:prstGeom prst="bentConnector4">
              <a:avLst>
                <a:gd name="adj1" fmla="val 8528"/>
                <a:gd name="adj2" fmla="val 105356"/>
              </a:avLst>
            </a:prstGeom>
            <a:noFill/>
            <a:ln w="38100">
              <a:solidFill>
                <a:srgbClr val="0000FF"/>
              </a:solidFill>
              <a:miter lim="800000"/>
              <a:headEnd/>
              <a:tailEnd type="triangle" w="med" len="med"/>
            </a:ln>
          </p:spPr>
        </p:cxnSp>
      </p:grpSp>
      <p:sp>
        <p:nvSpPr>
          <p:cNvPr id="26" name="Text Box 12">
            <a:extLst>
              <a:ext uri="{FF2B5EF4-FFF2-40B4-BE49-F238E27FC236}">
                <a16:creationId xmlns:a16="http://schemas.microsoft.com/office/drawing/2014/main" id="{B4F58919-AC4C-452E-A8CB-3E4A584766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5923" y="2055352"/>
            <a:ext cx="1457213" cy="369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MX" b="1" dirty="0">
                <a:latin typeface="Verdana" panose="020B0604030504040204" pitchFamily="34" charset="0"/>
                <a:ea typeface="Verdana" panose="020B0604030504040204" pitchFamily="34" charset="0"/>
              </a:rPr>
              <a:t>Entrada</a:t>
            </a:r>
            <a:endParaRPr lang="es-CO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7" name="Text Box 12">
            <a:extLst>
              <a:ext uri="{FF2B5EF4-FFF2-40B4-BE49-F238E27FC236}">
                <a16:creationId xmlns:a16="http://schemas.microsoft.com/office/drawing/2014/main" id="{E29251B8-8DA1-4EE8-8D02-8366CE5422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5042" y="2080050"/>
            <a:ext cx="2205252" cy="369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MX" b="1" dirty="0">
                <a:latin typeface="Verdana" panose="020B0604030504040204" pitchFamily="34" charset="0"/>
                <a:ea typeface="Verdana" panose="020B0604030504040204" pitchFamily="34" charset="0"/>
              </a:rPr>
              <a:t>Transformación </a:t>
            </a:r>
            <a:endParaRPr lang="es-CO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8" name="Text Box 12">
            <a:extLst>
              <a:ext uri="{FF2B5EF4-FFF2-40B4-BE49-F238E27FC236}">
                <a16:creationId xmlns:a16="http://schemas.microsoft.com/office/drawing/2014/main" id="{EB009084-58F3-4D0B-B6E3-E7D0CF601E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0379" y="2055352"/>
            <a:ext cx="1457213" cy="369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MX" b="1" dirty="0">
                <a:latin typeface="Verdana" panose="020B0604030504040204" pitchFamily="34" charset="0"/>
                <a:ea typeface="Verdana" panose="020B0604030504040204" pitchFamily="34" charset="0"/>
              </a:rPr>
              <a:t>Salida</a:t>
            </a:r>
            <a:endParaRPr lang="es-CO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id="{123D5764-3ADA-4E14-9BE0-135ECAC3E9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781" y="2677848"/>
            <a:ext cx="490018" cy="490018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0B3E1AF0-6717-4639-9C3C-31648F6534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594" y="3715098"/>
            <a:ext cx="459295" cy="459295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8EB04D32-FB2A-40A4-8A98-F6AA7306C98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076" y="3253038"/>
            <a:ext cx="459295" cy="459295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B043CC0B-B5F4-45F2-8153-CDE2A2435B84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809117" y="4372092"/>
            <a:ext cx="441528" cy="422137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0872CF20-F1D4-44E1-9C52-F51A92C5324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5304" y="3796312"/>
            <a:ext cx="802513" cy="802513"/>
          </a:xfrm>
          <a:prstGeom prst="rect">
            <a:avLst/>
          </a:prstGeom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7CE4D31F-5FD8-43C1-B5FB-734B7285C8C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03028" y="2088981"/>
            <a:ext cx="586102" cy="586102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49620B21-9162-43ED-99A7-018F90056BC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40538" y="3253038"/>
            <a:ext cx="505161" cy="505161"/>
          </a:xfrm>
          <a:prstGeom prst="rect">
            <a:avLst/>
          </a:prstGeom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8CEB3351-2391-493B-AE71-0A7F0485291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81873" y="5056384"/>
            <a:ext cx="568282" cy="568282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7E9E5015-611C-4717-90B9-5992776DBE0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02604" y="3977329"/>
            <a:ext cx="505161" cy="505161"/>
          </a:xfrm>
          <a:prstGeom prst="rect">
            <a:avLst/>
          </a:prstGeom>
        </p:spPr>
      </p:pic>
      <p:pic>
        <p:nvPicPr>
          <p:cNvPr id="38" name="Imagen 37">
            <a:extLst>
              <a:ext uri="{FF2B5EF4-FFF2-40B4-BE49-F238E27FC236}">
                <a16:creationId xmlns:a16="http://schemas.microsoft.com/office/drawing/2014/main" id="{665CAAB7-3ED3-48B6-8952-94C87BDD414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99363" y="2677848"/>
            <a:ext cx="437616" cy="437616"/>
          </a:xfrm>
          <a:prstGeom prst="rect">
            <a:avLst/>
          </a:prstGeom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id="{A0416D8E-07C1-46D8-B501-F57FE6B7491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08484" y="3387626"/>
            <a:ext cx="437616" cy="437616"/>
          </a:xfrm>
          <a:prstGeom prst="rect">
            <a:avLst/>
          </a:prstGeom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id="{76003592-FD61-486A-9082-981282C9FFD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96524" y="4046815"/>
            <a:ext cx="437616" cy="437616"/>
          </a:xfrm>
          <a:prstGeom prst="rect">
            <a:avLst/>
          </a:prstGeom>
        </p:spPr>
      </p:pic>
      <p:pic>
        <p:nvPicPr>
          <p:cNvPr id="41" name="Imagen 40">
            <a:extLst>
              <a:ext uri="{FF2B5EF4-FFF2-40B4-BE49-F238E27FC236}">
                <a16:creationId xmlns:a16="http://schemas.microsoft.com/office/drawing/2014/main" id="{A9DCF31B-458E-4112-A7D8-5E5A99BA678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65378" y="2427519"/>
            <a:ext cx="3498630" cy="3365207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2" name="Text Box 12">
            <a:extLst>
              <a:ext uri="{FF2B5EF4-FFF2-40B4-BE49-F238E27FC236}">
                <a16:creationId xmlns:a16="http://schemas.microsoft.com/office/drawing/2014/main" id="{008255D1-2456-4410-A66F-A4D1AAFFB3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2292" y="5675409"/>
            <a:ext cx="2949066" cy="553998"/>
          </a:xfrm>
          <a:prstGeom prst="rect">
            <a:avLst/>
          </a:prstGeom>
          <a:ln>
            <a:headEnd/>
            <a:tailEnd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MX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Revolución Industrial </a:t>
            </a:r>
            <a:r>
              <a:rPr lang="es-MX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1769</a:t>
            </a:r>
            <a:endParaRPr lang="es-CO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449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3">
            <a:extLst>
              <a:ext uri="{FF2B5EF4-FFF2-40B4-BE49-F238E27FC236}">
                <a16:creationId xmlns:a16="http://schemas.microsoft.com/office/drawing/2014/main" id="{664BDD18-5571-4437-82E4-D5C28C5ED039}"/>
              </a:ext>
            </a:extLst>
          </p:cNvPr>
          <p:cNvSpPr txBox="1">
            <a:spLocks/>
          </p:cNvSpPr>
          <p:nvPr/>
        </p:nvSpPr>
        <p:spPr>
          <a:xfrm>
            <a:off x="2978790" y="627307"/>
            <a:ext cx="5682047" cy="6375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_tradnl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5400" b="1" dirty="0">
                <a:solidFill>
                  <a:srgbClr val="B4C3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Empresa</a:t>
            </a:r>
            <a:endParaRPr lang="es-CO" sz="5400" b="1" dirty="0">
              <a:solidFill>
                <a:srgbClr val="B4C3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198EA63-4B8F-4711-9557-3F8CE6B067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794" y="602824"/>
            <a:ext cx="1324130" cy="13241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6" name="55 Grupo">
            <a:extLst>
              <a:ext uri="{FF2B5EF4-FFF2-40B4-BE49-F238E27FC236}">
                <a16:creationId xmlns:a16="http://schemas.microsoft.com/office/drawing/2014/main" id="{BF128B5A-FF7C-4DB8-8AC6-72B2D2DF1218}"/>
              </a:ext>
            </a:extLst>
          </p:cNvPr>
          <p:cNvGrpSpPr>
            <a:grpSpLocks/>
          </p:cNvGrpSpPr>
          <p:nvPr/>
        </p:nvGrpSpPr>
        <p:grpSpPr bwMode="auto">
          <a:xfrm>
            <a:off x="2520797" y="2636763"/>
            <a:ext cx="6688500" cy="3999726"/>
            <a:chOff x="685800" y="1524000"/>
            <a:chExt cx="8320088" cy="4863974"/>
          </a:xfrm>
        </p:grpSpPr>
        <p:sp>
          <p:nvSpPr>
            <p:cNvPr id="7" name="AutoShape 3">
              <a:extLst>
                <a:ext uri="{FF2B5EF4-FFF2-40B4-BE49-F238E27FC236}">
                  <a16:creationId xmlns:a16="http://schemas.microsoft.com/office/drawing/2014/main" id="{284D7E43-E50E-41A4-9CA1-E2E222B407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800" y="1757363"/>
              <a:ext cx="2895600" cy="685800"/>
            </a:xfrm>
            <a:prstGeom prst="homePlate">
              <a:avLst>
                <a:gd name="adj" fmla="val 105556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s-ES" dirty="0">
                  <a:latin typeface="Tahoma" pitchFamily="34" charset="0"/>
                </a:rPr>
                <a:t>Materia Prima</a:t>
              </a:r>
              <a:endParaRPr lang="es-CO" dirty="0">
                <a:latin typeface="Tahoma" pitchFamily="34" charset="0"/>
              </a:endParaRPr>
            </a:p>
          </p:txBody>
        </p:sp>
        <p:sp>
          <p:nvSpPr>
            <p:cNvPr id="8" name="AutoShape 4">
              <a:extLst>
                <a:ext uri="{FF2B5EF4-FFF2-40B4-BE49-F238E27FC236}">
                  <a16:creationId xmlns:a16="http://schemas.microsoft.com/office/drawing/2014/main" id="{4EEEA34C-F823-4029-AAF4-D4201E4768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4000" y="2633663"/>
              <a:ext cx="2057400" cy="685800"/>
            </a:xfrm>
            <a:prstGeom prst="homePlate">
              <a:avLst>
                <a:gd name="adj" fmla="val 75000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s-ES">
                  <a:latin typeface="Tahoma" pitchFamily="34" charset="0"/>
                </a:rPr>
                <a:t>Energía</a:t>
              </a:r>
              <a:endParaRPr lang="es-CO">
                <a:latin typeface="Tahoma" pitchFamily="34" charset="0"/>
              </a:endParaRPr>
            </a:p>
          </p:txBody>
        </p:sp>
        <p:sp>
          <p:nvSpPr>
            <p:cNvPr id="9" name="Rectangle 5">
              <a:extLst>
                <a:ext uri="{FF2B5EF4-FFF2-40B4-BE49-F238E27FC236}">
                  <a16:creationId xmlns:a16="http://schemas.microsoft.com/office/drawing/2014/main" id="{42E8C9AD-365A-479C-BDCB-1192A18374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1400" y="1524000"/>
              <a:ext cx="2286000" cy="20574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s-ES" dirty="0">
                  <a:latin typeface="Tahoma" pitchFamily="34" charset="0"/>
                </a:rPr>
                <a:t>Proceso </a:t>
              </a:r>
            </a:p>
            <a:p>
              <a:pPr algn="ctr"/>
              <a:r>
                <a:rPr lang="es-ES" dirty="0">
                  <a:latin typeface="Tahoma" pitchFamily="34" charset="0"/>
                </a:rPr>
                <a:t>Productivo</a:t>
              </a:r>
              <a:endParaRPr lang="es-CO" dirty="0">
                <a:latin typeface="Tahoma" pitchFamily="34" charset="0"/>
              </a:endParaRPr>
            </a:p>
          </p:txBody>
        </p:sp>
        <p:sp>
          <p:nvSpPr>
            <p:cNvPr id="10" name="Oval 6">
              <a:extLst>
                <a:ext uri="{FF2B5EF4-FFF2-40B4-BE49-F238E27FC236}">
                  <a16:creationId xmlns:a16="http://schemas.microsoft.com/office/drawing/2014/main" id="{690D3F00-F6B0-4FE8-B31E-F3D300D553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72288" y="2028825"/>
              <a:ext cx="2133600" cy="9906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s-ES">
                  <a:latin typeface="Tahoma" pitchFamily="34" charset="0"/>
                </a:rPr>
                <a:t>PRODUCTO</a:t>
              </a:r>
              <a:endParaRPr lang="es-CO">
                <a:latin typeface="Tahoma" pitchFamily="34" charset="0"/>
              </a:endParaRPr>
            </a:p>
          </p:txBody>
        </p:sp>
        <p:sp>
          <p:nvSpPr>
            <p:cNvPr id="11" name="AutoShape 7">
              <a:extLst>
                <a:ext uri="{FF2B5EF4-FFF2-40B4-BE49-F238E27FC236}">
                  <a16:creationId xmlns:a16="http://schemas.microsoft.com/office/drawing/2014/main" id="{14FF500F-57C8-4377-93C4-EE85C16260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43600" y="2138363"/>
              <a:ext cx="838200" cy="838200"/>
            </a:xfrm>
            <a:custGeom>
              <a:avLst/>
              <a:gdLst>
                <a:gd name="T0" fmla="*/ 2147483647 w 21600"/>
                <a:gd name="T1" fmla="*/ 0 h 21600"/>
                <a:gd name="T2" fmla="*/ 0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 sz="1350"/>
            </a:p>
          </p:txBody>
        </p:sp>
        <p:sp>
          <p:nvSpPr>
            <p:cNvPr id="12" name="AutoShape 8">
              <a:extLst>
                <a:ext uri="{FF2B5EF4-FFF2-40B4-BE49-F238E27FC236}">
                  <a16:creationId xmlns:a16="http://schemas.microsoft.com/office/drawing/2014/main" id="{F28802FA-FDC6-435E-AE43-AF999B7003E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7391400" y="2976563"/>
              <a:ext cx="685800" cy="1447800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2912 h 21600"/>
                <a:gd name="T14" fmla="*/ 18227 w 21600"/>
                <a:gd name="T15" fmla="*/ 92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 sz="1350"/>
            </a:p>
          </p:txBody>
        </p:sp>
        <p:sp>
          <p:nvSpPr>
            <p:cNvPr id="13" name="AutoShape 9">
              <a:extLst>
                <a:ext uri="{FF2B5EF4-FFF2-40B4-BE49-F238E27FC236}">
                  <a16:creationId xmlns:a16="http://schemas.microsoft.com/office/drawing/2014/main" id="{9EF010EA-857D-46F8-BF49-0CBBDB1F1B9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4572000" y="3586163"/>
              <a:ext cx="990600" cy="609600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2912 h 21600"/>
                <a:gd name="T14" fmla="*/ 18227 w 21600"/>
                <a:gd name="T15" fmla="*/ 92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 sz="1350"/>
            </a:p>
          </p:txBody>
        </p:sp>
        <p:sp>
          <p:nvSpPr>
            <p:cNvPr id="14" name="AutoShape 10">
              <a:extLst>
                <a:ext uri="{FF2B5EF4-FFF2-40B4-BE49-F238E27FC236}">
                  <a16:creationId xmlns:a16="http://schemas.microsoft.com/office/drawing/2014/main" id="{03775372-410F-4884-B784-82761936B6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0" y="3814763"/>
              <a:ext cx="1905000" cy="457200"/>
            </a:xfrm>
            <a:prstGeom prst="flowChartTerminator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s-ES">
                  <a:latin typeface="Tahoma" pitchFamily="34" charset="0"/>
                </a:rPr>
                <a:t>RESIDUOS</a:t>
              </a:r>
              <a:endParaRPr lang="es-CO">
                <a:latin typeface="Tahoma" pitchFamily="34" charset="0"/>
              </a:endParaRPr>
            </a:p>
          </p:txBody>
        </p:sp>
        <p:sp>
          <p:nvSpPr>
            <p:cNvPr id="15" name="Text Box 11">
              <a:extLst>
                <a:ext uri="{FF2B5EF4-FFF2-40B4-BE49-F238E27FC236}">
                  <a16:creationId xmlns:a16="http://schemas.microsoft.com/office/drawing/2014/main" id="{A2BE7C58-12E5-4238-AC6B-293CCD47DE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24150" y="5938838"/>
              <a:ext cx="847865" cy="4491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>
                  <a:latin typeface="Tahoma" pitchFamily="34" charset="0"/>
                </a:rPr>
                <a:t>AIRE</a:t>
              </a:r>
              <a:endParaRPr lang="es-CO">
                <a:latin typeface="Tahoma" pitchFamily="34" charset="0"/>
              </a:endParaRPr>
            </a:p>
          </p:txBody>
        </p:sp>
        <p:sp>
          <p:nvSpPr>
            <p:cNvPr id="16" name="Text Box 12">
              <a:extLst>
                <a:ext uri="{FF2B5EF4-FFF2-40B4-BE49-F238E27FC236}">
                  <a16:creationId xmlns:a16="http://schemas.microsoft.com/office/drawing/2014/main" id="{89399FE9-03CD-4A20-BBF1-CB272EC42B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8813" y="5937250"/>
              <a:ext cx="950120" cy="449136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>
                  <a:latin typeface="Tahoma" pitchFamily="34" charset="0"/>
                </a:rPr>
                <a:t>AGUA</a:t>
              </a:r>
              <a:endParaRPr lang="es-CO">
                <a:latin typeface="Tahoma" pitchFamily="34" charset="0"/>
              </a:endParaRPr>
            </a:p>
          </p:txBody>
        </p:sp>
        <p:sp>
          <p:nvSpPr>
            <p:cNvPr id="17" name="Text Box 13">
              <a:extLst>
                <a:ext uri="{FF2B5EF4-FFF2-40B4-BE49-F238E27FC236}">
                  <a16:creationId xmlns:a16="http://schemas.microsoft.com/office/drawing/2014/main" id="{F6256086-BC90-4C86-BA9F-A54A380AF0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16637" y="5924550"/>
              <a:ext cx="1082604" cy="449136"/>
            </a:xfrm>
            <a:prstGeom prst="rect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>
                  <a:latin typeface="Tahoma" pitchFamily="34" charset="0"/>
                </a:rPr>
                <a:t>SUELO</a:t>
              </a:r>
              <a:endParaRPr lang="es-CO">
                <a:latin typeface="Tahoma" pitchFamily="34" charset="0"/>
              </a:endParaRPr>
            </a:p>
          </p:txBody>
        </p:sp>
        <p:cxnSp>
          <p:nvCxnSpPr>
            <p:cNvPr id="18" name="AutoShape 14">
              <a:extLst>
                <a:ext uri="{FF2B5EF4-FFF2-40B4-BE49-F238E27FC236}">
                  <a16:creationId xmlns:a16="http://schemas.microsoft.com/office/drawing/2014/main" id="{C618572C-65B6-41CA-9FE2-D433798300EB}"/>
                </a:ext>
              </a:extLst>
            </p:cNvPr>
            <p:cNvCxnSpPr>
              <a:cxnSpLocks noChangeShapeType="1"/>
              <a:endCxn id="16" idx="0"/>
            </p:cNvCxnSpPr>
            <p:nvPr/>
          </p:nvCxnSpPr>
          <p:spPr bwMode="auto">
            <a:xfrm flipH="1">
              <a:off x="4943874" y="5186360"/>
              <a:ext cx="51625" cy="75089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9" name="AutoShape 15">
              <a:extLst>
                <a:ext uri="{FF2B5EF4-FFF2-40B4-BE49-F238E27FC236}">
                  <a16:creationId xmlns:a16="http://schemas.microsoft.com/office/drawing/2014/main" id="{399DBB4A-1507-454F-8FB3-9F879E05B5BF}"/>
                </a:ext>
              </a:extLst>
            </p:cNvPr>
            <p:cNvCxnSpPr>
              <a:cxnSpLocks noChangeShapeType="1"/>
              <a:stCxn id="21" idx="2"/>
              <a:endCxn id="15" idx="0"/>
            </p:cNvCxnSpPr>
            <p:nvPr/>
          </p:nvCxnSpPr>
          <p:spPr bwMode="auto">
            <a:xfrm rot="5400000">
              <a:off x="4162129" y="4172319"/>
              <a:ext cx="752474" cy="2780564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20" name="AutoShape 16">
              <a:extLst>
                <a:ext uri="{FF2B5EF4-FFF2-40B4-BE49-F238E27FC236}">
                  <a16:creationId xmlns:a16="http://schemas.microsoft.com/office/drawing/2014/main" id="{A255B4BB-2844-4221-9C1E-93EC871E7376}"/>
                </a:ext>
              </a:extLst>
            </p:cNvPr>
            <p:cNvCxnSpPr>
              <a:cxnSpLocks noChangeShapeType="1"/>
              <a:stCxn id="21" idx="2"/>
              <a:endCxn id="17" idx="0"/>
            </p:cNvCxnSpPr>
            <p:nvPr/>
          </p:nvCxnSpPr>
          <p:spPr bwMode="auto">
            <a:xfrm rot="16200000" flipH="1">
              <a:off x="5924200" y="5190809"/>
              <a:ext cx="738187" cy="729293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sp>
          <p:nvSpPr>
            <p:cNvPr id="21" name="AutoShape 17">
              <a:extLst>
                <a:ext uri="{FF2B5EF4-FFF2-40B4-BE49-F238E27FC236}">
                  <a16:creationId xmlns:a16="http://schemas.microsoft.com/office/drawing/2014/main" id="{D232F583-EBA7-40D8-9547-476C43CE82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1900" y="4500563"/>
              <a:ext cx="2362200" cy="685800"/>
            </a:xfrm>
            <a:prstGeom prst="octagon">
              <a:avLst>
                <a:gd name="adj" fmla="val 29287"/>
              </a:avLst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s-ES">
                  <a:solidFill>
                    <a:schemeClr val="tx2"/>
                  </a:solidFill>
                  <a:latin typeface="Tahoma" pitchFamily="34" charset="0"/>
                </a:rPr>
                <a:t>Recuperación</a:t>
              </a:r>
            </a:p>
            <a:p>
              <a:pPr algn="ctr"/>
              <a:r>
                <a:rPr lang="es-ES">
                  <a:solidFill>
                    <a:schemeClr val="tx2"/>
                  </a:solidFill>
                  <a:latin typeface="Tahoma" pitchFamily="34" charset="0"/>
                </a:rPr>
                <a:t>Tratamiento</a:t>
              </a:r>
              <a:endParaRPr lang="es-CO">
                <a:solidFill>
                  <a:schemeClr val="tx2"/>
                </a:solidFill>
                <a:latin typeface="Tahoma" pitchFamily="34" charset="0"/>
              </a:endParaRPr>
            </a:p>
          </p:txBody>
        </p:sp>
        <p:sp>
          <p:nvSpPr>
            <p:cNvPr id="22" name="Line 18">
              <a:extLst>
                <a:ext uri="{FF2B5EF4-FFF2-40B4-BE49-F238E27FC236}">
                  <a16:creationId xmlns:a16="http://schemas.microsoft.com/office/drawing/2014/main" id="{08D2971E-8032-4CEB-AD6A-CE167EDA7D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71900" y="4872038"/>
              <a:ext cx="2362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s-ES" sz="1350"/>
            </a:p>
          </p:txBody>
        </p:sp>
        <p:cxnSp>
          <p:nvCxnSpPr>
            <p:cNvPr id="23" name="AutoShape 19">
              <a:extLst>
                <a:ext uri="{FF2B5EF4-FFF2-40B4-BE49-F238E27FC236}">
                  <a16:creationId xmlns:a16="http://schemas.microsoft.com/office/drawing/2014/main" id="{02780E4F-EFD7-427C-85B6-6D65F4EB0C8A}"/>
                </a:ext>
              </a:extLst>
            </p:cNvPr>
            <p:cNvCxnSpPr>
              <a:cxnSpLocks noChangeShapeType="1"/>
              <a:stCxn id="14" idx="2"/>
              <a:endCxn id="22" idx="1"/>
            </p:cNvCxnSpPr>
            <p:nvPr/>
          </p:nvCxnSpPr>
          <p:spPr bwMode="auto">
            <a:xfrm rot="5400000">
              <a:off x="5986462" y="4419601"/>
              <a:ext cx="600075" cy="304800"/>
            </a:xfrm>
            <a:prstGeom prst="bentConnector3">
              <a:avLst>
                <a:gd name="adj1" fmla="val 100528"/>
              </a:avLst>
            </a:prstGeom>
            <a:noFill/>
            <a:ln w="57150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24" name="AutoShape 20">
              <a:extLst>
                <a:ext uri="{FF2B5EF4-FFF2-40B4-BE49-F238E27FC236}">
                  <a16:creationId xmlns:a16="http://schemas.microsoft.com/office/drawing/2014/main" id="{5932F8AA-147D-4A30-9B89-552ABB6CDEB0}"/>
                </a:ext>
              </a:extLst>
            </p:cNvPr>
            <p:cNvCxnSpPr>
              <a:cxnSpLocks noChangeShapeType="1"/>
              <a:stCxn id="21" idx="2"/>
              <a:endCxn id="8" idx="2"/>
            </p:cNvCxnSpPr>
            <p:nvPr/>
          </p:nvCxnSpPr>
          <p:spPr bwMode="auto">
            <a:xfrm rot="5400000" flipH="1">
              <a:off x="3033713" y="2581275"/>
              <a:ext cx="1181100" cy="2657475"/>
            </a:xfrm>
            <a:prstGeom prst="bentConnector3">
              <a:avLst>
                <a:gd name="adj1" fmla="val 17069"/>
              </a:avLst>
            </a:prstGeom>
            <a:noFill/>
            <a:ln w="38100">
              <a:solidFill>
                <a:srgbClr val="0000FF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25" name="AutoShape 21">
              <a:extLst>
                <a:ext uri="{FF2B5EF4-FFF2-40B4-BE49-F238E27FC236}">
                  <a16:creationId xmlns:a16="http://schemas.microsoft.com/office/drawing/2014/main" id="{1555C5CD-F55D-4AE7-91C1-9E06B310FE02}"/>
                </a:ext>
              </a:extLst>
            </p:cNvPr>
            <p:cNvCxnSpPr>
              <a:cxnSpLocks noChangeShapeType="1"/>
              <a:stCxn id="21" idx="2"/>
              <a:endCxn id="7" idx="1"/>
            </p:cNvCxnSpPr>
            <p:nvPr/>
          </p:nvCxnSpPr>
          <p:spPr bwMode="auto">
            <a:xfrm rot="5400000" flipH="1">
              <a:off x="1619250" y="1166813"/>
              <a:ext cx="2400300" cy="4267200"/>
            </a:xfrm>
            <a:prstGeom prst="bentConnector4">
              <a:avLst>
                <a:gd name="adj1" fmla="val 8528"/>
                <a:gd name="adj2" fmla="val 105356"/>
              </a:avLst>
            </a:prstGeom>
            <a:noFill/>
            <a:ln w="38100">
              <a:solidFill>
                <a:srgbClr val="0000FF"/>
              </a:solidFill>
              <a:miter lim="800000"/>
              <a:headEnd/>
              <a:tailEnd type="triangle" w="med" len="med"/>
            </a:ln>
          </p:spPr>
        </p:cxnSp>
      </p:grpSp>
      <p:sp>
        <p:nvSpPr>
          <p:cNvPr id="26" name="Text Box 12">
            <a:extLst>
              <a:ext uri="{FF2B5EF4-FFF2-40B4-BE49-F238E27FC236}">
                <a16:creationId xmlns:a16="http://schemas.microsoft.com/office/drawing/2014/main" id="{B4F58919-AC4C-452E-A8CB-3E4A584766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5923" y="2055352"/>
            <a:ext cx="1457213" cy="369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MX" b="1" dirty="0">
                <a:latin typeface="Verdana" panose="020B0604030504040204" pitchFamily="34" charset="0"/>
                <a:ea typeface="Verdana" panose="020B0604030504040204" pitchFamily="34" charset="0"/>
              </a:rPr>
              <a:t>Entrada</a:t>
            </a:r>
            <a:endParaRPr lang="es-CO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7" name="Text Box 12">
            <a:extLst>
              <a:ext uri="{FF2B5EF4-FFF2-40B4-BE49-F238E27FC236}">
                <a16:creationId xmlns:a16="http://schemas.microsoft.com/office/drawing/2014/main" id="{E29251B8-8DA1-4EE8-8D02-8366CE5422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5042" y="2080050"/>
            <a:ext cx="2205252" cy="369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MX" b="1" dirty="0">
                <a:latin typeface="Verdana" panose="020B0604030504040204" pitchFamily="34" charset="0"/>
                <a:ea typeface="Verdana" panose="020B0604030504040204" pitchFamily="34" charset="0"/>
              </a:rPr>
              <a:t>Transformación </a:t>
            </a:r>
            <a:endParaRPr lang="es-CO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8" name="Text Box 12">
            <a:extLst>
              <a:ext uri="{FF2B5EF4-FFF2-40B4-BE49-F238E27FC236}">
                <a16:creationId xmlns:a16="http://schemas.microsoft.com/office/drawing/2014/main" id="{EB009084-58F3-4D0B-B6E3-E7D0CF601E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0379" y="2055352"/>
            <a:ext cx="1457213" cy="369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MX" b="1" dirty="0">
                <a:latin typeface="Verdana" panose="020B0604030504040204" pitchFamily="34" charset="0"/>
                <a:ea typeface="Verdana" panose="020B0604030504040204" pitchFamily="34" charset="0"/>
              </a:rPr>
              <a:t>Salida</a:t>
            </a:r>
            <a:endParaRPr lang="es-CO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id="{123D5764-3ADA-4E14-9BE0-135ECAC3E9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781" y="2677848"/>
            <a:ext cx="490018" cy="490018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0B3E1AF0-6717-4639-9C3C-31648F6534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594" y="3715098"/>
            <a:ext cx="459295" cy="459295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8EB04D32-FB2A-40A4-8A98-F6AA7306C98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076" y="3253038"/>
            <a:ext cx="459295" cy="459295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B043CC0B-B5F4-45F2-8153-CDE2A2435B84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809117" y="4372092"/>
            <a:ext cx="441528" cy="422137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0872CF20-F1D4-44E1-9C52-F51A92C5324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5304" y="3796312"/>
            <a:ext cx="802513" cy="802513"/>
          </a:xfrm>
          <a:prstGeom prst="rect">
            <a:avLst/>
          </a:prstGeom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7CE4D31F-5FD8-43C1-B5FB-734B7285C8C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03028" y="2088981"/>
            <a:ext cx="586102" cy="586102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49620B21-9162-43ED-99A7-018F90056BC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40538" y="3253038"/>
            <a:ext cx="505161" cy="505161"/>
          </a:xfrm>
          <a:prstGeom prst="rect">
            <a:avLst/>
          </a:prstGeom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8CEB3351-2391-493B-AE71-0A7F0485291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81873" y="5056384"/>
            <a:ext cx="568282" cy="568282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7E9E5015-611C-4717-90B9-5992776DBE0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02604" y="3977329"/>
            <a:ext cx="505161" cy="505161"/>
          </a:xfrm>
          <a:prstGeom prst="rect">
            <a:avLst/>
          </a:prstGeom>
        </p:spPr>
      </p:pic>
      <p:pic>
        <p:nvPicPr>
          <p:cNvPr id="38" name="Imagen 37">
            <a:extLst>
              <a:ext uri="{FF2B5EF4-FFF2-40B4-BE49-F238E27FC236}">
                <a16:creationId xmlns:a16="http://schemas.microsoft.com/office/drawing/2014/main" id="{665CAAB7-3ED3-48B6-8952-94C87BDD414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99363" y="2677848"/>
            <a:ext cx="437616" cy="437616"/>
          </a:xfrm>
          <a:prstGeom prst="rect">
            <a:avLst/>
          </a:prstGeom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id="{A0416D8E-07C1-46D8-B501-F57FE6B7491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08484" y="3387626"/>
            <a:ext cx="437616" cy="437616"/>
          </a:xfrm>
          <a:prstGeom prst="rect">
            <a:avLst/>
          </a:prstGeom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id="{76003592-FD61-486A-9082-981282C9FFD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96524" y="4046815"/>
            <a:ext cx="437616" cy="437616"/>
          </a:xfrm>
          <a:prstGeom prst="rect">
            <a:avLst/>
          </a:prstGeom>
        </p:spPr>
      </p:pic>
      <p:pic>
        <p:nvPicPr>
          <p:cNvPr id="41" name="Picture 2" descr="contaminación atmosférica icono premium">
            <a:extLst>
              <a:ext uri="{FF2B5EF4-FFF2-40B4-BE49-F238E27FC236}">
                <a16:creationId xmlns:a16="http://schemas.microsoft.com/office/drawing/2014/main" id="{E2EEFEAA-E15C-468A-A63D-38B8B4365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764" y="5998658"/>
            <a:ext cx="715904" cy="7159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Imagen 41">
            <a:extLst>
              <a:ext uri="{FF2B5EF4-FFF2-40B4-BE49-F238E27FC236}">
                <a16:creationId xmlns:a16="http://schemas.microsoft.com/office/drawing/2014/main" id="{B962BAB0-BBD5-4D16-A59E-DAFBA105243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145" y="6069068"/>
            <a:ext cx="649270" cy="6492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3" name="Imagen 42">
            <a:extLst>
              <a:ext uri="{FF2B5EF4-FFF2-40B4-BE49-F238E27FC236}">
                <a16:creationId xmlns:a16="http://schemas.microsoft.com/office/drawing/2014/main" id="{FB35AEB3-CA25-472D-84A9-7200C16BA61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693" y="6006308"/>
            <a:ext cx="663807" cy="6638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4" name="Imagen 43">
            <a:extLst>
              <a:ext uri="{FF2B5EF4-FFF2-40B4-BE49-F238E27FC236}">
                <a16:creationId xmlns:a16="http://schemas.microsoft.com/office/drawing/2014/main" id="{FADEE634-72A2-4A63-A600-F91557576D3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848" y="3755864"/>
            <a:ext cx="1062678" cy="10626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5" name="Imagen 44">
            <a:extLst>
              <a:ext uri="{FF2B5EF4-FFF2-40B4-BE49-F238E27FC236}">
                <a16:creationId xmlns:a16="http://schemas.microsoft.com/office/drawing/2014/main" id="{95EB8861-DF4B-4551-9329-4227EF0F641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889" y="3429000"/>
            <a:ext cx="1239366" cy="12393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6" name="Imagen 45">
            <a:extLst>
              <a:ext uri="{FF2B5EF4-FFF2-40B4-BE49-F238E27FC236}">
                <a16:creationId xmlns:a16="http://schemas.microsoft.com/office/drawing/2014/main" id="{4CBB5216-8DA6-42B6-8713-2228311FAD7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2362" y="4598820"/>
            <a:ext cx="974812" cy="8696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7" name="Imagen 46">
            <a:extLst>
              <a:ext uri="{FF2B5EF4-FFF2-40B4-BE49-F238E27FC236}">
                <a16:creationId xmlns:a16="http://schemas.microsoft.com/office/drawing/2014/main" id="{D23D711B-C4D0-4E02-B9E2-6C25518A9BD7}"/>
              </a:ext>
            </a:extLst>
          </p:cNvPr>
          <p:cNvPicPr/>
          <p:nvPr/>
        </p:nvPicPr>
        <p:blipFill>
          <a:blip r:embed="rId15"/>
          <a:stretch>
            <a:fillRect/>
          </a:stretch>
        </p:blipFill>
        <p:spPr>
          <a:xfrm>
            <a:off x="6471874" y="2449382"/>
            <a:ext cx="673827" cy="7479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8" name="Imagen 47">
            <a:extLst>
              <a:ext uri="{FF2B5EF4-FFF2-40B4-BE49-F238E27FC236}">
                <a16:creationId xmlns:a16="http://schemas.microsoft.com/office/drawing/2014/main" id="{898CEDA8-BA08-4D1E-8914-E06D0F947DB5}"/>
              </a:ext>
            </a:extLst>
          </p:cNvPr>
          <p:cNvPicPr/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0231" y="4556593"/>
            <a:ext cx="833699" cy="8696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2699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3">
            <a:extLst>
              <a:ext uri="{FF2B5EF4-FFF2-40B4-BE49-F238E27FC236}">
                <a16:creationId xmlns:a16="http://schemas.microsoft.com/office/drawing/2014/main" id="{F1CF892B-E17B-4FA9-9A9C-189886592561}"/>
              </a:ext>
            </a:extLst>
          </p:cNvPr>
          <p:cNvSpPr txBox="1">
            <a:spLocks/>
          </p:cNvSpPr>
          <p:nvPr/>
        </p:nvSpPr>
        <p:spPr>
          <a:xfrm>
            <a:off x="2978790" y="627307"/>
            <a:ext cx="5682047" cy="6375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_tradnl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5400" b="1" dirty="0">
                <a:solidFill>
                  <a:srgbClr val="B4C3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Empresa</a:t>
            </a:r>
            <a:endParaRPr lang="es-CO" sz="5400" b="1" dirty="0">
              <a:solidFill>
                <a:srgbClr val="B4C3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29D3956-8368-4457-AB29-C85B2C6156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794" y="602824"/>
            <a:ext cx="1324130" cy="13241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8918828-C9F4-4CB4-B11B-56AF1F9E8C05}"/>
              </a:ext>
            </a:extLst>
          </p:cNvPr>
          <p:cNvSpPr txBox="1"/>
          <p:nvPr/>
        </p:nvSpPr>
        <p:spPr>
          <a:xfrm>
            <a:off x="685618" y="2015870"/>
            <a:ext cx="82171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>
                <a:latin typeface="Verdana" panose="020B0604030504040204" pitchFamily="34" charset="0"/>
                <a:ea typeface="Verdana" panose="020B0604030504040204" pitchFamily="34" charset="0"/>
              </a:rPr>
              <a:t>Organización:  </a:t>
            </a:r>
            <a:r>
              <a:rPr lang="es-MX" dirty="0">
                <a:latin typeface="Verdana" panose="020B0604030504040204" pitchFamily="34" charset="0"/>
                <a:ea typeface="Verdana" panose="020B0604030504040204" pitchFamily="34" charset="0"/>
              </a:rPr>
              <a:t>persona o grupo de personas que tienen sus propias funciones y responsabilidades, autoridades y relaciones para el logro de sus </a:t>
            </a:r>
            <a:r>
              <a:rPr lang="es-MX" b="1" dirty="0">
                <a:latin typeface="Verdana" panose="020B0604030504040204" pitchFamily="34" charset="0"/>
                <a:ea typeface="Verdana" panose="020B0604030504040204" pitchFamily="34" charset="0"/>
              </a:rPr>
              <a:t>objetivos.</a:t>
            </a:r>
          </a:p>
          <a:p>
            <a:pPr algn="just"/>
            <a:endParaRPr lang="es-CO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13A72535-721A-4E08-A914-12B9AF0519CB}"/>
              </a:ext>
            </a:extLst>
          </p:cNvPr>
          <p:cNvSpPr/>
          <p:nvPr/>
        </p:nvSpPr>
        <p:spPr>
          <a:xfrm>
            <a:off x="1499563" y="2597255"/>
            <a:ext cx="1517374" cy="38958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b="1" dirty="0"/>
          </a:p>
        </p:txBody>
      </p:sp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36805394-2679-491C-A2E5-96FB424F0B31}"/>
              </a:ext>
            </a:extLst>
          </p:cNvPr>
          <p:cNvCxnSpPr>
            <a:cxnSpLocks/>
          </p:cNvCxnSpPr>
          <p:nvPr/>
        </p:nvCxnSpPr>
        <p:spPr>
          <a:xfrm>
            <a:off x="3016937" y="2779509"/>
            <a:ext cx="683477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n 8">
            <a:extLst>
              <a:ext uri="{FF2B5EF4-FFF2-40B4-BE49-F238E27FC236}">
                <a16:creationId xmlns:a16="http://schemas.microsoft.com/office/drawing/2014/main" id="{9B19D5F2-0131-4B69-8449-C62B57895D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587" y="2616033"/>
            <a:ext cx="1030357" cy="10303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Flecha: a la derecha 9">
            <a:extLst>
              <a:ext uri="{FF2B5EF4-FFF2-40B4-BE49-F238E27FC236}">
                <a16:creationId xmlns:a16="http://schemas.microsoft.com/office/drawing/2014/main" id="{F10FC790-EE76-4CFF-9480-CD6A3B3CE026}"/>
              </a:ext>
            </a:extLst>
          </p:cNvPr>
          <p:cNvSpPr/>
          <p:nvPr/>
        </p:nvSpPr>
        <p:spPr>
          <a:xfrm rot="5400000">
            <a:off x="2025311" y="2985740"/>
            <a:ext cx="389582" cy="460919"/>
          </a:xfrm>
          <a:prstGeom prst="rightArrow">
            <a:avLst>
              <a:gd name="adj1" fmla="val 50000"/>
              <a:gd name="adj2" fmla="val 53407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11" name="Picture 2" descr="responsabilidad icono premium">
            <a:extLst>
              <a:ext uri="{FF2B5EF4-FFF2-40B4-BE49-F238E27FC236}">
                <a16:creationId xmlns:a16="http://schemas.microsoft.com/office/drawing/2014/main" id="{ABF169B5-80D8-4962-81AF-53BBE74E14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923" y="3452001"/>
            <a:ext cx="1273867" cy="1273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48999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1557</Words>
  <Application>Microsoft Office PowerPoint</Application>
  <PresentationFormat>Panorámica</PresentationFormat>
  <Paragraphs>313</Paragraphs>
  <Slides>32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41" baseType="lpstr">
      <vt:lpstr>Arial</vt:lpstr>
      <vt:lpstr>Calibri</vt:lpstr>
      <vt:lpstr>Calibri Light</vt:lpstr>
      <vt:lpstr>Courier New</vt:lpstr>
      <vt:lpstr>Symbol</vt:lpstr>
      <vt:lpstr>Tahoma</vt:lpstr>
      <vt:lpstr>Verdana</vt:lpstr>
      <vt:lpstr>Wingdings</vt:lpstr>
      <vt:lpstr>Tema de Office</vt:lpstr>
      <vt:lpstr>Presentación de PowerPoint</vt:lpstr>
      <vt:lpstr>Herramientas para medir la Sostenibilidad Empresarial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ASUS</cp:lastModifiedBy>
  <cp:revision>29</cp:revision>
  <dcterms:created xsi:type="dcterms:W3CDTF">2021-04-09T21:10:09Z</dcterms:created>
  <dcterms:modified xsi:type="dcterms:W3CDTF">2023-03-22T13:00:33Z</dcterms:modified>
</cp:coreProperties>
</file>