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7" r:id="rId2"/>
    <p:sldId id="258" r:id="rId3"/>
    <p:sldId id="286" r:id="rId4"/>
    <p:sldId id="287" r:id="rId5"/>
    <p:sldId id="259" r:id="rId6"/>
    <p:sldId id="281" r:id="rId7"/>
    <p:sldId id="283" r:id="rId8"/>
    <p:sldId id="284" r:id="rId9"/>
    <p:sldId id="302" r:id="rId10"/>
    <p:sldId id="288" r:id="rId11"/>
    <p:sldId id="300" r:id="rId12"/>
    <p:sldId id="303" r:id="rId13"/>
    <p:sldId id="294" r:id="rId14"/>
    <p:sldId id="305" r:id="rId15"/>
    <p:sldId id="304" r:id="rId16"/>
    <p:sldId id="301" r:id="rId17"/>
    <p:sldId id="308" r:id="rId18"/>
    <p:sldId id="307" r:id="rId19"/>
    <p:sldId id="310" r:id="rId20"/>
    <p:sldId id="311" r:id="rId21"/>
    <p:sldId id="312" r:id="rId22"/>
    <p:sldId id="306" r:id="rId23"/>
    <p:sldId id="298" r:id="rId24"/>
    <p:sldId id="309" r:id="rId25"/>
    <p:sldId id="264" r:id="rId26"/>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AEAC"/>
    <a:srgbClr val="F19408"/>
    <a:srgbClr val="0A2C32"/>
    <a:srgbClr val="B8BD17"/>
    <a:srgbClr val="1D6F98"/>
    <a:srgbClr val="FECE4D"/>
    <a:srgbClr val="0D2C3A"/>
    <a:srgbClr val="EDBF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04" autoAdjust="0"/>
    <p:restoredTop sz="94667"/>
  </p:normalViewPr>
  <p:slideViewPr>
    <p:cSldViewPr snapToGrid="0" snapToObjects="1">
      <p:cViewPr varScale="1">
        <p:scale>
          <a:sx n="143" d="100"/>
          <a:sy n="143" d="100"/>
        </p:scale>
        <p:origin x="1044" y="102"/>
      </p:cViewPr>
      <p:guideLst>
        <p:guide orient="horz" pos="2160"/>
        <p:guide pos="2880"/>
        <p:guide orient="horz" pos="16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8B7485-C8AD-0946-9563-7B0417269C9F}" type="datetimeFigureOut">
              <a:rPr lang="es-ES" smtClean="0"/>
              <a:t>27/01/2023</a:t>
            </a:fld>
            <a:endParaRPr lang="es-ES"/>
          </a:p>
        </p:txBody>
      </p:sp>
      <p:sp>
        <p:nvSpPr>
          <p:cNvPr id="4" name="Marcador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4D1617-8FD5-1F4B-8DDC-8F5A901E301D}" type="slidenum">
              <a:rPr lang="es-ES" smtClean="0"/>
              <a:t>‹Nº›</a:t>
            </a:fld>
            <a:endParaRPr lang="es-ES"/>
          </a:p>
        </p:txBody>
      </p:sp>
    </p:spTree>
    <p:extLst>
      <p:ext uri="{BB962C8B-B14F-4D97-AF65-F5344CB8AC3E}">
        <p14:creationId xmlns:p14="http://schemas.microsoft.com/office/powerpoint/2010/main" val="10778828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504D1617-8FD5-1F4B-8DDC-8F5A901E301D}" type="slidenum">
              <a:rPr lang="es-ES" smtClean="0"/>
              <a:t>1</a:t>
            </a:fld>
            <a:endParaRPr lang="es-ES"/>
          </a:p>
        </p:txBody>
      </p:sp>
    </p:spTree>
    <p:extLst>
      <p:ext uri="{BB962C8B-B14F-4D97-AF65-F5344CB8AC3E}">
        <p14:creationId xmlns:p14="http://schemas.microsoft.com/office/powerpoint/2010/main" val="2732038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21</a:t>
            </a:fld>
            <a:endParaRPr lang="es-ES"/>
          </a:p>
        </p:txBody>
      </p:sp>
    </p:spTree>
    <p:extLst>
      <p:ext uri="{BB962C8B-B14F-4D97-AF65-F5344CB8AC3E}">
        <p14:creationId xmlns:p14="http://schemas.microsoft.com/office/powerpoint/2010/main" val="1448413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318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4725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2</a:t>
            </a:fld>
            <a:endParaRPr lang="es-ES"/>
          </a:p>
        </p:txBody>
      </p:sp>
    </p:spTree>
    <p:extLst>
      <p:ext uri="{BB962C8B-B14F-4D97-AF65-F5344CB8AC3E}">
        <p14:creationId xmlns:p14="http://schemas.microsoft.com/office/powerpoint/2010/main" val="2135616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1138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6</a:t>
            </a:fld>
            <a:endParaRPr lang="es-ES"/>
          </a:p>
        </p:txBody>
      </p:sp>
    </p:spTree>
    <p:extLst>
      <p:ext uri="{BB962C8B-B14F-4D97-AF65-F5344CB8AC3E}">
        <p14:creationId xmlns:p14="http://schemas.microsoft.com/office/powerpoint/2010/main" val="3320291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9</a:t>
            </a:fld>
            <a:endParaRPr lang="es-ES"/>
          </a:p>
        </p:txBody>
      </p:sp>
    </p:spTree>
    <p:extLst>
      <p:ext uri="{BB962C8B-B14F-4D97-AF65-F5344CB8AC3E}">
        <p14:creationId xmlns:p14="http://schemas.microsoft.com/office/powerpoint/2010/main" val="1969072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12</a:t>
            </a:fld>
            <a:endParaRPr lang="es-ES"/>
          </a:p>
        </p:txBody>
      </p:sp>
    </p:spTree>
    <p:extLst>
      <p:ext uri="{BB962C8B-B14F-4D97-AF65-F5344CB8AC3E}">
        <p14:creationId xmlns:p14="http://schemas.microsoft.com/office/powerpoint/2010/main" val="1073680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15</a:t>
            </a:fld>
            <a:endParaRPr lang="es-ES"/>
          </a:p>
        </p:txBody>
      </p:sp>
    </p:spTree>
    <p:extLst>
      <p:ext uri="{BB962C8B-B14F-4D97-AF65-F5344CB8AC3E}">
        <p14:creationId xmlns:p14="http://schemas.microsoft.com/office/powerpoint/2010/main" val="312361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18</a:t>
            </a:fld>
            <a:endParaRPr lang="es-ES"/>
          </a:p>
        </p:txBody>
      </p:sp>
    </p:spTree>
    <p:extLst>
      <p:ext uri="{BB962C8B-B14F-4D97-AF65-F5344CB8AC3E}">
        <p14:creationId xmlns:p14="http://schemas.microsoft.com/office/powerpoint/2010/main" val="567903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2FB7A262-E8FC-C24C-8B73-F800B66B0C00}" type="datetimeFigureOut">
              <a:rPr lang="es-ES" smtClean="0"/>
              <a:t>27/01/2023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784034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2FB7A262-E8FC-C24C-8B73-F800B66B0C00}" type="datetimeFigureOut">
              <a:rPr lang="es-ES" smtClean="0"/>
              <a:t>27/01/2023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3916077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2057400" cy="4388644"/>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05979"/>
            <a:ext cx="6019800" cy="4388644"/>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2FB7A262-E8FC-C24C-8B73-F800B66B0C00}" type="datetimeFigureOut">
              <a:rPr lang="es-ES" smtClean="0"/>
              <a:t>27/01/2023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413480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2FB7A262-E8FC-C24C-8B73-F800B66B0C00}" type="datetimeFigureOut">
              <a:rPr lang="es-ES" smtClean="0"/>
              <a:t>27/01/2023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84126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2FB7A262-E8FC-C24C-8B73-F800B66B0C00}" type="datetimeFigureOut">
              <a:rPr lang="es-ES" smtClean="0"/>
              <a:t>27/01/2023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4010847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2FB7A262-E8FC-C24C-8B73-F800B66B0C00}" type="datetimeFigureOut">
              <a:rPr lang="es-ES" smtClean="0"/>
              <a:t>27/01/2023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949998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2FB7A262-E8FC-C24C-8B73-F800B66B0C00}" type="datetimeFigureOut">
              <a:rPr lang="es-ES" smtClean="0"/>
              <a:t>27/01/2023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25850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2FB7A262-E8FC-C24C-8B73-F800B66B0C00}" type="datetimeFigureOut">
              <a:rPr lang="es-ES" smtClean="0"/>
              <a:t>27/01/2023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139775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FB7A262-E8FC-C24C-8B73-F800B66B0C00}" type="datetimeFigureOut">
              <a:rPr lang="es-ES" smtClean="0"/>
              <a:t>27/01/2023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027731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FB7A262-E8FC-C24C-8B73-F800B66B0C00}" type="datetimeFigureOut">
              <a:rPr lang="es-ES" smtClean="0"/>
              <a:t>27/01/2023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214403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FB7A262-E8FC-C24C-8B73-F800B66B0C00}" type="datetimeFigureOut">
              <a:rPr lang="es-ES" smtClean="0"/>
              <a:t>27/01/2023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1577386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FB7A262-E8FC-C24C-8B73-F800B66B0C00}" type="datetimeFigureOut">
              <a:rPr lang="es-ES" smtClean="0"/>
              <a:t>27/01/2023</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9B07390-A85F-B94C-8722-048C0E95961E}" type="slidenum">
              <a:rPr lang="es-ES" smtClean="0"/>
              <a:t>‹Nº›</a:t>
            </a:fld>
            <a:endParaRPr lang="es-ES"/>
          </a:p>
        </p:txBody>
      </p:sp>
    </p:spTree>
    <p:extLst>
      <p:ext uri="{BB962C8B-B14F-4D97-AF65-F5344CB8AC3E}">
        <p14:creationId xmlns:p14="http://schemas.microsoft.com/office/powerpoint/2010/main" val="1949311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00DEF0B-254A-45D4-BE5F-DC9E6329A5B3}"/>
              </a:ext>
            </a:extLst>
          </p:cNvPr>
          <p:cNvSpPr/>
          <p:nvPr/>
        </p:nvSpPr>
        <p:spPr>
          <a:xfrm rot="16200000">
            <a:off x="-1808917" y="1499495"/>
            <a:ext cx="3894834" cy="276999"/>
          </a:xfrm>
          <a:prstGeom prst="rect">
            <a:avLst/>
          </a:prstGeom>
        </p:spPr>
        <p:txBody>
          <a:bodyPr wrap="square">
            <a:spAutoFit/>
          </a:bodyPr>
          <a:lstStyle/>
          <a:p>
            <a:pPr lvl="0"/>
            <a:r>
              <a:rPr lang="es-ES" sz="1200" dirty="0"/>
              <a:t>CM-FR-006  26-07-2022 Versión 11</a:t>
            </a:r>
          </a:p>
        </p:txBody>
      </p:sp>
    </p:spTree>
    <p:extLst>
      <p:ext uri="{BB962C8B-B14F-4D97-AF65-F5344CB8AC3E}">
        <p14:creationId xmlns:p14="http://schemas.microsoft.com/office/powerpoint/2010/main" val="3306323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contenido 2"/>
          <p:cNvSpPr txBox="1">
            <a:spLocks/>
          </p:cNvSpPr>
          <p:nvPr/>
        </p:nvSpPr>
        <p:spPr>
          <a:xfrm>
            <a:off x="457201" y="2601366"/>
            <a:ext cx="5366657" cy="19932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spcBef>
                <a:spcPts val="0"/>
              </a:spcBef>
              <a:buClr>
                <a:srgbClr val="0A2C32"/>
              </a:buClr>
              <a:buSzPts val="3200"/>
              <a:buNone/>
            </a:pPr>
            <a:r>
              <a:rPr lang="es-ES" dirty="0">
                <a:solidFill>
                  <a:srgbClr val="0A2C32"/>
                </a:solidFill>
                <a:latin typeface="Arial Black"/>
                <a:sym typeface="Arial Black"/>
              </a:rPr>
              <a:t>Admisiones, Registro y Control</a:t>
            </a:r>
            <a:endParaRPr lang="es-ES" dirty="0"/>
          </a:p>
        </p:txBody>
      </p:sp>
      <p:sp>
        <p:nvSpPr>
          <p:cNvPr id="10" name="Marcador de contenido 2"/>
          <p:cNvSpPr>
            <a:spLocks noGrp="1"/>
          </p:cNvSpPr>
          <p:nvPr>
            <p:ph idx="1"/>
          </p:nvPr>
        </p:nvSpPr>
        <p:spPr>
          <a:xfrm>
            <a:off x="5636934" y="1414357"/>
            <a:ext cx="3049867" cy="2477056"/>
          </a:xfrm>
        </p:spPr>
        <p:txBody>
          <a:bodyPr>
            <a:normAutofit/>
          </a:bodyPr>
          <a:lstStyle/>
          <a:p>
            <a:pPr marL="0" indent="0">
              <a:buNone/>
            </a:pPr>
            <a:endParaRPr lang="es-ES" sz="1600" dirty="0">
              <a:solidFill>
                <a:schemeClr val="bg1"/>
              </a:solidFill>
            </a:endParaRPr>
          </a:p>
          <a:p>
            <a:pPr marL="0" indent="0">
              <a:buNone/>
            </a:pPr>
            <a:endParaRPr lang="es-ES" sz="1600" dirty="0">
              <a:solidFill>
                <a:schemeClr val="bg1"/>
              </a:solidFill>
            </a:endParaRPr>
          </a:p>
        </p:txBody>
      </p:sp>
    </p:spTree>
    <p:extLst>
      <p:ext uri="{BB962C8B-B14F-4D97-AF65-F5344CB8AC3E}">
        <p14:creationId xmlns:p14="http://schemas.microsoft.com/office/powerpoint/2010/main" val="753572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BA0CFDE-21BE-4F61-A363-A448DAD89B19}"/>
              </a:ext>
            </a:extLst>
          </p:cNvPr>
          <p:cNvSpPr>
            <a:spLocks noGrp="1"/>
          </p:cNvSpPr>
          <p:nvPr>
            <p:ph type="ctrTitle"/>
          </p:nvPr>
        </p:nvSpPr>
        <p:spPr>
          <a:xfrm>
            <a:off x="590193" y="2571750"/>
            <a:ext cx="7772400" cy="1102519"/>
          </a:xfrm>
        </p:spPr>
        <p:txBody>
          <a:bodyPr>
            <a:noAutofit/>
          </a:bodyPr>
          <a:lstStyle/>
          <a:p>
            <a:pPr algn="l"/>
            <a:br>
              <a:rPr lang="es-ES" sz="1400" dirty="0"/>
            </a:br>
            <a:br>
              <a:rPr lang="es-ES" sz="1400" dirty="0"/>
            </a:br>
            <a:br>
              <a:rPr lang="es-ES" sz="1400" dirty="0"/>
            </a:br>
            <a:br>
              <a:rPr lang="es-ES" sz="1400" dirty="0"/>
            </a:br>
            <a:br>
              <a:rPr lang="es-ES" sz="1400" dirty="0"/>
            </a:br>
            <a:br>
              <a:rPr lang="es-ES" sz="1400" dirty="0"/>
            </a:br>
            <a:br>
              <a:rPr lang="es-ES" sz="1400" dirty="0"/>
            </a:br>
            <a:br>
              <a:rPr lang="es-ES" sz="1400" dirty="0"/>
            </a:br>
            <a:br>
              <a:rPr lang="es-ES" sz="1400" dirty="0"/>
            </a:br>
            <a:br>
              <a:rPr lang="es-ES" sz="1400" dirty="0"/>
            </a:br>
            <a:br>
              <a:rPr lang="es-ES" sz="1400" dirty="0"/>
            </a:br>
            <a:r>
              <a:rPr lang="es-ES" sz="1400" dirty="0">
                <a:latin typeface="Arial" panose="020B0604020202020204" pitchFamily="34" charset="0"/>
                <a:cs typeface="Arial" panose="020B0604020202020204" pitchFamily="34" charset="0"/>
              </a:rPr>
              <a:t> </a:t>
            </a:r>
            <a:br>
              <a:rPr lang="es-ES" sz="1400" dirty="0">
                <a:latin typeface="Arial" panose="020B0604020202020204" pitchFamily="34" charset="0"/>
                <a:cs typeface="Arial" panose="020B0604020202020204" pitchFamily="34" charset="0"/>
              </a:rPr>
            </a:br>
            <a:r>
              <a:rPr lang="es-ES" sz="1400" dirty="0">
                <a:latin typeface="Arial" panose="020B0604020202020204" pitchFamily="34" charset="0"/>
                <a:cs typeface="Arial" panose="020B0604020202020204" pitchFamily="34" charset="0"/>
              </a:rPr>
              <a:t>La encuesta de percepción del proceso de Admisiones, Registro y Control participaron 241 personas y se tiene que 219 personas respondieron  el nivel de satisfacción, respecto a la atención recibida por el personal que le prestó el servicio entre BUENO y EXCELENTE</a:t>
            </a:r>
            <a:br>
              <a:rPr lang="es-ES" sz="1400" dirty="0">
                <a:latin typeface="Arial" panose="020B0604020202020204" pitchFamily="34" charset="0"/>
                <a:cs typeface="Arial" panose="020B0604020202020204" pitchFamily="34" charset="0"/>
              </a:rPr>
            </a:br>
            <a:br>
              <a:rPr lang="es-ES" sz="1400" dirty="0">
                <a:latin typeface="Arial" panose="020B0604020202020204" pitchFamily="34" charset="0"/>
                <a:cs typeface="Arial" panose="020B0604020202020204" pitchFamily="34" charset="0"/>
              </a:rPr>
            </a:br>
            <a:r>
              <a:rPr lang="es-ES" sz="1400" dirty="0">
                <a:latin typeface="Arial" panose="020B0604020202020204" pitchFamily="34" charset="0"/>
                <a:cs typeface="Arial" panose="020B0604020202020204" pitchFamily="34" charset="0"/>
              </a:rPr>
              <a:t>El resultado fue del 93.08% de satisfacción de los usuarios que solicitan servicios en el proceso de Admisiones, Registro y Control </a:t>
            </a:r>
            <a:br>
              <a:rPr lang="es-ES" sz="1400" dirty="0">
                <a:latin typeface="Arial" panose="020B0604020202020204" pitchFamily="34" charset="0"/>
                <a:cs typeface="Arial" panose="020B0604020202020204" pitchFamily="34" charset="0"/>
              </a:rPr>
            </a:br>
            <a:br>
              <a:rPr lang="es-ES" sz="1400" dirty="0">
                <a:latin typeface="Arial" panose="020B0604020202020204" pitchFamily="34" charset="0"/>
                <a:cs typeface="Arial" panose="020B0604020202020204" pitchFamily="34" charset="0"/>
              </a:rPr>
            </a:br>
            <a:r>
              <a:rPr lang="es-ES" sz="1400" dirty="0">
                <a:latin typeface="Arial" panose="020B0604020202020204" pitchFamily="34" charset="0"/>
                <a:cs typeface="Arial" panose="020B0604020202020204" pitchFamily="34" charset="0"/>
              </a:rPr>
              <a:t>Se ha mantenido el porcentaje de buen nivel de atención, los trámites son ágiles, el personal administrativo del proceso demuestra amabilidad, cordialidad y respeto por los usuarios.</a:t>
            </a:r>
            <a:br>
              <a:rPr lang="es-ES" sz="1400" dirty="0">
                <a:latin typeface="Arial" panose="020B0604020202020204" pitchFamily="34" charset="0"/>
                <a:cs typeface="Arial" panose="020B0604020202020204" pitchFamily="34" charset="0"/>
              </a:rPr>
            </a:br>
            <a:br>
              <a:rPr lang="es-ES" sz="1400" dirty="0">
                <a:latin typeface="Arial" panose="020B0604020202020204" pitchFamily="34" charset="0"/>
                <a:cs typeface="Arial" panose="020B0604020202020204" pitchFamily="34" charset="0"/>
              </a:rPr>
            </a:br>
            <a:r>
              <a:rPr lang="es-ES" sz="1400" dirty="0">
                <a:latin typeface="Arial" panose="020B0604020202020204" pitchFamily="34" charset="0"/>
                <a:cs typeface="Arial" panose="020B0604020202020204" pitchFamily="34" charset="0"/>
              </a:rPr>
              <a:t>Admisiones, Registro y Control responde las solicitudes</a:t>
            </a:r>
            <a:r>
              <a:rPr lang="es-CO" sz="1400" dirty="0">
                <a:latin typeface="Arial" panose="020B0604020202020204" pitchFamily="34" charset="0"/>
                <a:cs typeface="Arial" panose="020B0604020202020204" pitchFamily="34" charset="0"/>
              </a:rPr>
              <a:t> en el menor tiempo posible, generan buen trato a los usuarios y a información es correcta, concreta y precisa; además de la puntualidad en los tiempos de las solicitudes.</a:t>
            </a: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dirty="0"/>
            </a:br>
            <a:br>
              <a:rPr lang="es-ES" sz="1400" dirty="0"/>
            </a:br>
            <a:endParaRPr lang="es-ES" sz="1400" dirty="0"/>
          </a:p>
        </p:txBody>
      </p:sp>
    </p:spTree>
    <p:extLst>
      <p:ext uri="{BB962C8B-B14F-4D97-AF65-F5344CB8AC3E}">
        <p14:creationId xmlns:p14="http://schemas.microsoft.com/office/powerpoint/2010/main" val="3013570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4F7778-7BD2-411F-9670-616E60B84CF5}"/>
              </a:ext>
            </a:extLst>
          </p:cNvPr>
          <p:cNvSpPr>
            <a:spLocks noGrp="1"/>
          </p:cNvSpPr>
          <p:nvPr>
            <p:ph type="ctrTitle"/>
          </p:nvPr>
        </p:nvSpPr>
        <p:spPr>
          <a:xfrm>
            <a:off x="367095" y="727651"/>
            <a:ext cx="7984314" cy="3868270"/>
          </a:xfrm>
        </p:spPr>
        <p:txBody>
          <a:bodyPr>
            <a:normAutofit/>
          </a:bodyPr>
          <a:lstStyle/>
          <a:p>
            <a:pPr algn="l"/>
            <a:br>
              <a:rPr lang="es-ES" dirty="0">
                <a:latin typeface="Arial" panose="020B0604020202020204" pitchFamily="34" charset="0"/>
                <a:cs typeface="Arial" panose="020B0604020202020204" pitchFamily="34" charset="0"/>
              </a:rPr>
            </a:br>
            <a:br>
              <a:rPr lang="es-ES" dirty="0"/>
            </a:br>
            <a:br>
              <a:rPr lang="es-ES" dirty="0"/>
            </a:br>
            <a:r>
              <a:rPr lang="es-ES" dirty="0"/>
              <a:t> </a:t>
            </a:r>
            <a:br>
              <a:rPr lang="es-ES" dirty="0"/>
            </a:br>
            <a:endParaRPr lang="es-ES" dirty="0"/>
          </a:p>
        </p:txBody>
      </p:sp>
      <p:sp>
        <p:nvSpPr>
          <p:cNvPr id="3" name="Rectángulo 2">
            <a:extLst>
              <a:ext uri="{FF2B5EF4-FFF2-40B4-BE49-F238E27FC236}">
                <a16:creationId xmlns:a16="http://schemas.microsoft.com/office/drawing/2014/main" id="{4A7AA000-2792-4B64-A6EB-2735FCEAA2CE}"/>
              </a:ext>
            </a:extLst>
          </p:cNvPr>
          <p:cNvSpPr/>
          <p:nvPr/>
        </p:nvSpPr>
        <p:spPr>
          <a:xfrm>
            <a:off x="367095" y="533956"/>
            <a:ext cx="3904556" cy="3123932"/>
          </a:xfrm>
          <a:prstGeom prst="rect">
            <a:avLst/>
          </a:prstGeom>
        </p:spPr>
        <p:txBody>
          <a:bodyPr wrap="square">
            <a:spAutoFit/>
          </a:bodyPr>
          <a:lstStyle/>
          <a:p>
            <a:pPr algn="ctr"/>
            <a:r>
              <a:rPr lang="es-ES" sz="1200" b="1" dirty="0">
                <a:latin typeface="Arial" panose="020B0604020202020204" pitchFamily="34" charset="0"/>
                <a:cs typeface="Arial" panose="020B0604020202020204" pitchFamily="34" charset="0"/>
              </a:rPr>
              <a:t>FORTALEZAS DEL PROCESO</a:t>
            </a:r>
          </a:p>
          <a:p>
            <a:pPr algn="ctr"/>
            <a:endParaRPr lang="es-ES" sz="1200" b="1" dirty="0">
              <a:latin typeface="Arial" panose="020B0604020202020204" pitchFamily="34" charset="0"/>
              <a:cs typeface="Arial" panose="020B0604020202020204" pitchFamily="34" charset="0"/>
            </a:endParaRPr>
          </a:p>
          <a:p>
            <a:pPr algn="just"/>
            <a:r>
              <a:rPr lang="es-ES" sz="1100" dirty="0">
                <a:latin typeface="Arial" panose="020B0604020202020204" pitchFamily="34" charset="0"/>
                <a:cs typeface="Arial" panose="020B0604020202020204" pitchFamily="34" charset="0"/>
              </a:rPr>
              <a:t>-Los usuarios de la institución califican la atención recibida por el proceso BUENA y EXCELENTE</a:t>
            </a:r>
          </a:p>
          <a:p>
            <a:pPr marL="171450" indent="-171450" algn="just">
              <a:buFontTx/>
              <a:buChar char="-"/>
            </a:pPr>
            <a:endParaRPr lang="es-ES" sz="1200" dirty="0">
              <a:latin typeface="Arial" panose="020B0604020202020204" pitchFamily="34" charset="0"/>
              <a:cs typeface="Arial" panose="020B0604020202020204" pitchFamily="34" charset="0"/>
            </a:endParaRPr>
          </a:p>
          <a:p>
            <a:pPr algn="just"/>
            <a:r>
              <a:rPr lang="es-ES" sz="1100" dirty="0">
                <a:latin typeface="Arial" panose="020B0604020202020204" pitchFamily="34" charset="0"/>
                <a:cs typeface="Arial" panose="020B0604020202020204" pitchFamily="34" charset="0"/>
              </a:rPr>
              <a:t>-El 90% de las personas que respondieron la encuesta consideran que la respuesta a su solicitud es CLARA.</a:t>
            </a:r>
          </a:p>
          <a:p>
            <a:pPr algn="just"/>
            <a:endParaRPr lang="es-ES" sz="1100" dirty="0">
              <a:solidFill>
                <a:srgbClr val="FF0000"/>
              </a:solidFill>
              <a:latin typeface="Arial" panose="020B0604020202020204" pitchFamily="34" charset="0"/>
              <a:cs typeface="Arial" panose="020B0604020202020204" pitchFamily="34" charset="0"/>
            </a:endParaRPr>
          </a:p>
          <a:p>
            <a:pPr algn="just"/>
            <a:r>
              <a:rPr lang="es-ES" sz="1100" dirty="0">
                <a:latin typeface="Arial" panose="020B0604020202020204" pitchFamily="34" charset="0"/>
                <a:cs typeface="Arial" panose="020B0604020202020204" pitchFamily="34" charset="0"/>
              </a:rPr>
              <a:t>-Admisiones, Registro y Control demuestra rapidez, buena atención y buena actitud para solucionar los inconvenientes. Además, de información clara y oportuna en su mayoría.</a:t>
            </a:r>
          </a:p>
          <a:p>
            <a:pPr algn="just"/>
            <a:endParaRPr lang="es-ES" sz="1100" dirty="0">
              <a:solidFill>
                <a:srgbClr val="FF0000"/>
              </a:solidFill>
              <a:latin typeface="Arial" panose="020B0604020202020204" pitchFamily="34" charset="0"/>
              <a:cs typeface="Arial" panose="020B0604020202020204" pitchFamily="34" charset="0"/>
            </a:endParaRPr>
          </a:p>
          <a:p>
            <a:pPr algn="just"/>
            <a:r>
              <a:rPr lang="es-ES" sz="1100" dirty="0">
                <a:solidFill>
                  <a:srgbClr val="FF0000"/>
                </a:solidFill>
                <a:latin typeface="Arial" panose="020B0604020202020204" pitchFamily="34" charset="0"/>
                <a:cs typeface="Arial" panose="020B0604020202020204" pitchFamily="34" charset="0"/>
              </a:rPr>
              <a:t>-</a:t>
            </a:r>
            <a:r>
              <a:rPr lang="es-ES" sz="1100" dirty="0">
                <a:latin typeface="Arial" panose="020B0604020202020204" pitchFamily="34" charset="0"/>
                <a:cs typeface="Arial" panose="020B0604020202020204" pitchFamily="34" charset="0"/>
              </a:rPr>
              <a:t>194 personas de 241 que respondieron la encuesta consideran que las respuestas a las solicitudes son oportunas y generadas en los plazos establecidos.</a:t>
            </a:r>
          </a:p>
          <a:p>
            <a:pPr marL="285750" indent="-285750">
              <a:buFontTx/>
              <a:buChar char="-"/>
            </a:pPr>
            <a:endParaRPr lang="es-CO" dirty="0"/>
          </a:p>
        </p:txBody>
      </p:sp>
      <p:sp>
        <p:nvSpPr>
          <p:cNvPr id="4" name="Rectángulo 3">
            <a:extLst>
              <a:ext uri="{FF2B5EF4-FFF2-40B4-BE49-F238E27FC236}">
                <a16:creationId xmlns:a16="http://schemas.microsoft.com/office/drawing/2014/main" id="{6252A18D-E6A8-47D5-A296-14DDD8982C46}"/>
              </a:ext>
            </a:extLst>
          </p:cNvPr>
          <p:cNvSpPr/>
          <p:nvPr/>
        </p:nvSpPr>
        <p:spPr>
          <a:xfrm>
            <a:off x="685801" y="1061238"/>
            <a:ext cx="3445686" cy="3414816"/>
          </a:xfrm>
          <a:prstGeom prst="rect">
            <a:avLst/>
          </a:prstGeom>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5" name="Rectángulo 4">
            <a:extLst>
              <a:ext uri="{FF2B5EF4-FFF2-40B4-BE49-F238E27FC236}">
                <a16:creationId xmlns:a16="http://schemas.microsoft.com/office/drawing/2014/main" id="{18474EAB-192B-4628-8144-26EBCA8C23C3}"/>
              </a:ext>
            </a:extLst>
          </p:cNvPr>
          <p:cNvSpPr/>
          <p:nvPr/>
        </p:nvSpPr>
        <p:spPr>
          <a:xfrm>
            <a:off x="754213" y="1114634"/>
            <a:ext cx="3377274" cy="3270481"/>
          </a:xfrm>
          <a:prstGeom prst="rect">
            <a:avLst/>
          </a:prstGeom>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
        <p:nvSpPr>
          <p:cNvPr id="6" name="Rectángulo 5">
            <a:extLst>
              <a:ext uri="{FF2B5EF4-FFF2-40B4-BE49-F238E27FC236}">
                <a16:creationId xmlns:a16="http://schemas.microsoft.com/office/drawing/2014/main" id="{047416B6-CA01-4AA0-923C-474C3DA7D93C}"/>
              </a:ext>
            </a:extLst>
          </p:cNvPr>
          <p:cNvSpPr/>
          <p:nvPr/>
        </p:nvSpPr>
        <p:spPr>
          <a:xfrm>
            <a:off x="4466043" y="867006"/>
            <a:ext cx="3377274" cy="3270481"/>
          </a:xfrm>
          <a:prstGeom prst="rect">
            <a:avLst/>
          </a:prstGeom>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
        <p:nvSpPr>
          <p:cNvPr id="7" name="Rectángulo 6">
            <a:extLst>
              <a:ext uri="{FF2B5EF4-FFF2-40B4-BE49-F238E27FC236}">
                <a16:creationId xmlns:a16="http://schemas.microsoft.com/office/drawing/2014/main" id="{2FD5071A-DFC7-496A-B395-91E60DCC48A2}"/>
              </a:ext>
            </a:extLst>
          </p:cNvPr>
          <p:cNvSpPr/>
          <p:nvPr/>
        </p:nvSpPr>
        <p:spPr>
          <a:xfrm>
            <a:off x="685800" y="1006013"/>
            <a:ext cx="2444517" cy="675949"/>
          </a:xfrm>
          <a:prstGeom prst="rect">
            <a:avLst/>
          </a:prstGeom>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8" name="Rectángulo: esquinas redondeadas 7">
            <a:extLst>
              <a:ext uri="{FF2B5EF4-FFF2-40B4-BE49-F238E27FC236}">
                <a16:creationId xmlns:a16="http://schemas.microsoft.com/office/drawing/2014/main" id="{A1800258-0734-4607-9337-E4941741F04C}"/>
              </a:ext>
            </a:extLst>
          </p:cNvPr>
          <p:cNvSpPr/>
          <p:nvPr/>
        </p:nvSpPr>
        <p:spPr>
          <a:xfrm>
            <a:off x="754213" y="1328216"/>
            <a:ext cx="1281495" cy="2242616"/>
          </a:xfrm>
          <a:prstGeom prst="roundRect">
            <a:avLst/>
          </a:prstGeom>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
        <p:nvSpPr>
          <p:cNvPr id="9" name="Rectángulo 8">
            <a:extLst>
              <a:ext uri="{FF2B5EF4-FFF2-40B4-BE49-F238E27FC236}">
                <a16:creationId xmlns:a16="http://schemas.microsoft.com/office/drawing/2014/main" id="{BDFC89F6-1FA4-4550-BE6D-7147B0458F8C}"/>
              </a:ext>
            </a:extLst>
          </p:cNvPr>
          <p:cNvSpPr/>
          <p:nvPr/>
        </p:nvSpPr>
        <p:spPr>
          <a:xfrm>
            <a:off x="412980" y="860331"/>
            <a:ext cx="914400" cy="914400"/>
          </a:xfrm>
          <a:prstGeom prst="rect">
            <a:avLst/>
          </a:prstGeom>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cxnSp>
        <p:nvCxnSpPr>
          <p:cNvPr id="13" name="Conector recto 12">
            <a:extLst>
              <a:ext uri="{FF2B5EF4-FFF2-40B4-BE49-F238E27FC236}">
                <a16:creationId xmlns:a16="http://schemas.microsoft.com/office/drawing/2014/main" id="{95F17763-BC0E-4143-A051-FB03333669A1}"/>
              </a:ext>
            </a:extLst>
          </p:cNvPr>
          <p:cNvCxnSpPr>
            <a:cxnSpLocks/>
          </p:cNvCxnSpPr>
          <p:nvPr/>
        </p:nvCxnSpPr>
        <p:spPr>
          <a:xfrm>
            <a:off x="4510888" y="903288"/>
            <a:ext cx="29618" cy="3762154"/>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ángulo 13">
            <a:extLst>
              <a:ext uri="{FF2B5EF4-FFF2-40B4-BE49-F238E27FC236}">
                <a16:creationId xmlns:a16="http://schemas.microsoft.com/office/drawing/2014/main" id="{4C4E521A-1C0E-43D3-88EC-C134F61B52A4}"/>
              </a:ext>
            </a:extLst>
          </p:cNvPr>
          <p:cNvSpPr/>
          <p:nvPr/>
        </p:nvSpPr>
        <p:spPr>
          <a:xfrm>
            <a:off x="4513598" y="538128"/>
            <a:ext cx="4572000" cy="1323439"/>
          </a:xfrm>
          <a:prstGeom prst="rect">
            <a:avLst/>
          </a:prstGeom>
        </p:spPr>
        <p:txBody>
          <a:bodyPr>
            <a:spAutoFit/>
          </a:bodyPr>
          <a:lstStyle/>
          <a:p>
            <a:pPr algn="ctr"/>
            <a:r>
              <a:rPr lang="es-ES" sz="1200" b="1" dirty="0">
                <a:latin typeface="Arial" panose="020B0604020202020204" pitchFamily="34" charset="0"/>
                <a:cs typeface="Arial" panose="020B0604020202020204" pitchFamily="34" charset="0"/>
              </a:rPr>
              <a:t>ASPECTOS POR MEJORAR</a:t>
            </a:r>
          </a:p>
          <a:p>
            <a:pPr algn="ctr"/>
            <a:endParaRPr lang="es-ES" sz="1200" b="1" dirty="0">
              <a:latin typeface="Arial" panose="020B0604020202020204" pitchFamily="34" charset="0"/>
              <a:cs typeface="Arial" panose="020B0604020202020204" pitchFamily="34" charset="0"/>
            </a:endParaRPr>
          </a:p>
          <a:p>
            <a:r>
              <a:rPr lang="es-ES" sz="1100" dirty="0">
                <a:latin typeface="Arial" panose="020B0604020202020204" pitchFamily="34" charset="0"/>
                <a:cs typeface="Arial" panose="020B0604020202020204" pitchFamily="34" charset="0"/>
              </a:rPr>
              <a:t>- Algunos participantes sugieren habilitar otros medios como WhatsApp o telegram. Sugerencia que será puesta en consideración al área de comunicaciones</a:t>
            </a:r>
            <a:r>
              <a:rPr lang="es-ES" sz="1100" dirty="0">
                <a:solidFill>
                  <a:srgbClr val="FF0000"/>
                </a:solidFill>
                <a:latin typeface="Arial" panose="020B0604020202020204" pitchFamily="34" charset="0"/>
                <a:cs typeface="Arial" panose="020B0604020202020204" pitchFamily="34" charset="0"/>
              </a:rPr>
              <a:t>.</a:t>
            </a:r>
          </a:p>
          <a:p>
            <a:endParaRPr lang="es-ES" sz="1100" dirty="0">
              <a:solidFill>
                <a:srgbClr val="FF0000"/>
              </a:solidFill>
              <a:latin typeface="Arial" panose="020B0604020202020204" pitchFamily="34" charset="0"/>
              <a:cs typeface="Arial" panose="020B0604020202020204" pitchFamily="34" charset="0"/>
            </a:endParaRPr>
          </a:p>
          <a:p>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2611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contenido 2"/>
          <p:cNvSpPr txBox="1">
            <a:spLocks/>
          </p:cNvSpPr>
          <p:nvPr/>
        </p:nvSpPr>
        <p:spPr>
          <a:xfrm>
            <a:off x="457201" y="2601366"/>
            <a:ext cx="5366657" cy="19932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spcBef>
                <a:spcPts val="0"/>
              </a:spcBef>
              <a:buClr>
                <a:srgbClr val="0A2C32"/>
              </a:buClr>
              <a:buSzPts val="3200"/>
              <a:buNone/>
            </a:pPr>
            <a:r>
              <a:rPr lang="es-ES" dirty="0">
                <a:solidFill>
                  <a:srgbClr val="0A2C32"/>
                </a:solidFill>
                <a:latin typeface="Arial Black"/>
                <a:sym typeface="Arial Black"/>
              </a:rPr>
              <a:t>Subproceso de Biblioteca</a:t>
            </a:r>
            <a:endParaRPr lang="es-ES" dirty="0"/>
          </a:p>
        </p:txBody>
      </p:sp>
      <p:sp>
        <p:nvSpPr>
          <p:cNvPr id="10" name="Marcador de contenido 2"/>
          <p:cNvSpPr>
            <a:spLocks noGrp="1"/>
          </p:cNvSpPr>
          <p:nvPr>
            <p:ph idx="1"/>
          </p:nvPr>
        </p:nvSpPr>
        <p:spPr>
          <a:xfrm>
            <a:off x="5636934" y="1414357"/>
            <a:ext cx="3049867" cy="2477056"/>
          </a:xfrm>
        </p:spPr>
        <p:txBody>
          <a:bodyPr>
            <a:normAutofit/>
          </a:bodyPr>
          <a:lstStyle/>
          <a:p>
            <a:pPr marL="0" indent="0">
              <a:buNone/>
            </a:pPr>
            <a:endParaRPr lang="es-ES" sz="1600" dirty="0">
              <a:solidFill>
                <a:schemeClr val="bg1"/>
              </a:solidFill>
            </a:endParaRPr>
          </a:p>
          <a:p>
            <a:pPr marL="0" indent="0">
              <a:buNone/>
            </a:pPr>
            <a:endParaRPr lang="es-ES" sz="1600" dirty="0">
              <a:solidFill>
                <a:schemeClr val="bg1"/>
              </a:solidFill>
            </a:endParaRPr>
          </a:p>
        </p:txBody>
      </p:sp>
    </p:spTree>
    <p:extLst>
      <p:ext uri="{BB962C8B-B14F-4D97-AF65-F5344CB8AC3E}">
        <p14:creationId xmlns:p14="http://schemas.microsoft.com/office/powerpoint/2010/main" val="2201370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BA0CFDE-21BE-4F61-A363-A448DAD89B19}"/>
              </a:ext>
            </a:extLst>
          </p:cNvPr>
          <p:cNvSpPr>
            <a:spLocks noGrp="1"/>
          </p:cNvSpPr>
          <p:nvPr>
            <p:ph type="ctrTitle"/>
          </p:nvPr>
        </p:nvSpPr>
        <p:spPr>
          <a:xfrm>
            <a:off x="707491" y="1181377"/>
            <a:ext cx="7655101" cy="4038043"/>
          </a:xfrm>
        </p:spPr>
        <p:txBody>
          <a:bodyPr>
            <a:normAutofit fontScale="90000"/>
          </a:bodyPr>
          <a:lstStyle/>
          <a:p>
            <a:pPr algn="just"/>
            <a:br>
              <a:rPr lang="es-ES" sz="1400" dirty="0"/>
            </a:br>
            <a:br>
              <a:rPr lang="es-ES" sz="1400" dirty="0"/>
            </a:br>
            <a:br>
              <a:rPr lang="es-ES" sz="1400" dirty="0"/>
            </a:br>
            <a:br>
              <a:rPr lang="es-ES" sz="1400" dirty="0"/>
            </a:br>
            <a:br>
              <a:rPr lang="es-ES" sz="1400" dirty="0"/>
            </a:br>
            <a:br>
              <a:rPr lang="es-ES" sz="1400" dirty="0"/>
            </a:br>
            <a:br>
              <a:rPr lang="es-ES" sz="1600" dirty="0">
                <a:latin typeface="Arial" panose="020B0604020202020204" pitchFamily="34" charset="0"/>
                <a:cs typeface="Arial" panose="020B0604020202020204" pitchFamily="34" charset="0"/>
              </a:rPr>
            </a:br>
            <a:r>
              <a:rPr lang="es-ES" sz="1600" dirty="0">
                <a:latin typeface="Arial" panose="020B0604020202020204" pitchFamily="34" charset="0"/>
                <a:cs typeface="Arial" panose="020B0604020202020204" pitchFamily="34" charset="0"/>
              </a:rPr>
              <a:t>Durante los meses que comprenden de julio a noviembre de 2022, los usuarios atendidos en la biblioteca calificaron la atención recibida mediante dos modalidades: Las consolas de satisfacción de los servicios ubicados en el puesto de circulación y préstamo donde en el primero de ellos, es decir, 89 usuarios indican un resultado excelente y bueno en cuanto a la amabilidad, puntualidad y efectividad en las respuestas y/o solicitudes realizadas por los usuarios en el área de circulación y préstamo. </a:t>
            </a:r>
            <a:br>
              <a:rPr lang="es-ES" sz="1600" dirty="0">
                <a:latin typeface="Arial" panose="020B0604020202020204" pitchFamily="34" charset="0"/>
                <a:cs typeface="Arial" panose="020B0604020202020204" pitchFamily="34" charset="0"/>
              </a:rPr>
            </a:br>
            <a:br>
              <a:rPr lang="es-ES" sz="1600" dirty="0">
                <a:latin typeface="Arial" panose="020B0604020202020204" pitchFamily="34" charset="0"/>
                <a:cs typeface="Arial" panose="020B0604020202020204" pitchFamily="34" charset="0"/>
              </a:rPr>
            </a:br>
            <a:r>
              <a:rPr lang="es-ES" sz="1600" dirty="0">
                <a:latin typeface="Arial" panose="020B0604020202020204" pitchFamily="34" charset="0"/>
                <a:cs typeface="Arial" panose="020B0604020202020204" pitchFamily="34" charset="0"/>
              </a:rPr>
              <a:t>La otra fue una encuesta adicional realizada en línea a la comunidad institucional donde se les pedía que valoraran los servicios más utilizados y si las respuestas a estos requerimientos habían sido oportunas, el grado de satisfacción del servicio recibido y si tenían comentarios con respecto a los servicios de la Biblioteca.</a:t>
            </a:r>
            <a:br>
              <a:rPr lang="es-ES" sz="1600" dirty="0">
                <a:latin typeface="Arial" panose="020B0604020202020204" pitchFamily="34" charset="0"/>
                <a:cs typeface="Arial" panose="020B0604020202020204" pitchFamily="34" charset="0"/>
              </a:rPr>
            </a:br>
            <a:r>
              <a:rPr lang="es-ES" sz="1600" dirty="0">
                <a:latin typeface="Arial" panose="020B0604020202020204" pitchFamily="34" charset="0"/>
                <a:cs typeface="Arial" panose="020B0604020202020204" pitchFamily="34" charset="0"/>
              </a:rPr>
              <a:t>Por consiguiente 80 usuarios realizaron la encuesta.</a:t>
            </a:r>
            <a:br>
              <a:rPr lang="es-ES" sz="1600" dirty="0">
                <a:latin typeface="Arial" panose="020B0604020202020204" pitchFamily="34" charset="0"/>
                <a:cs typeface="Arial" panose="020B0604020202020204" pitchFamily="34" charset="0"/>
              </a:rPr>
            </a:br>
            <a:br>
              <a:rPr lang="es-ES" sz="1600" dirty="0">
                <a:latin typeface="Arial" panose="020B0604020202020204" pitchFamily="34" charset="0"/>
                <a:cs typeface="Arial" panose="020B0604020202020204" pitchFamily="34" charset="0"/>
              </a:rPr>
            </a:br>
            <a:r>
              <a:rPr lang="es-ES" sz="1600" dirty="0">
                <a:latin typeface="Arial" panose="020B0604020202020204" pitchFamily="34" charset="0"/>
                <a:cs typeface="Arial" panose="020B0604020202020204" pitchFamily="34" charset="0"/>
              </a:rPr>
              <a:t>El nivel de satisfacción de los servicios recibidos equivale a un 97.3%</a:t>
            </a:r>
            <a:br>
              <a:rPr lang="es-ES" sz="1600" dirty="0">
                <a:latin typeface="Arial" panose="020B0604020202020204" pitchFamily="34" charset="0"/>
                <a:cs typeface="Arial" panose="020B0604020202020204" pitchFamily="34" charset="0"/>
              </a:rPr>
            </a:br>
            <a:br>
              <a:rPr lang="es-ES" sz="16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dirty="0"/>
            </a:br>
            <a:br>
              <a:rPr lang="es-ES" sz="1400" dirty="0"/>
            </a:br>
            <a:endParaRPr lang="es-ES" sz="1400" dirty="0"/>
          </a:p>
        </p:txBody>
      </p:sp>
    </p:spTree>
    <p:extLst>
      <p:ext uri="{BB962C8B-B14F-4D97-AF65-F5344CB8AC3E}">
        <p14:creationId xmlns:p14="http://schemas.microsoft.com/office/powerpoint/2010/main" val="838419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4F7778-7BD2-411F-9670-616E60B84CF5}"/>
              </a:ext>
            </a:extLst>
          </p:cNvPr>
          <p:cNvSpPr>
            <a:spLocks noGrp="1"/>
          </p:cNvSpPr>
          <p:nvPr>
            <p:ph type="ctrTitle"/>
          </p:nvPr>
        </p:nvSpPr>
        <p:spPr>
          <a:xfrm>
            <a:off x="367095" y="727651"/>
            <a:ext cx="7984314" cy="3868270"/>
          </a:xfrm>
        </p:spPr>
        <p:txBody>
          <a:bodyPr>
            <a:normAutofit/>
          </a:bodyPr>
          <a:lstStyle/>
          <a:p>
            <a:pPr algn="l"/>
            <a:br>
              <a:rPr lang="es-ES" dirty="0">
                <a:latin typeface="Arial" panose="020B0604020202020204" pitchFamily="34" charset="0"/>
                <a:cs typeface="Arial" panose="020B0604020202020204" pitchFamily="34" charset="0"/>
              </a:rPr>
            </a:br>
            <a:br>
              <a:rPr lang="es-ES" dirty="0"/>
            </a:br>
            <a:br>
              <a:rPr lang="es-ES" dirty="0"/>
            </a:br>
            <a:r>
              <a:rPr lang="es-ES" dirty="0"/>
              <a:t> </a:t>
            </a:r>
            <a:br>
              <a:rPr lang="es-ES" dirty="0"/>
            </a:br>
            <a:endParaRPr lang="es-ES" dirty="0"/>
          </a:p>
        </p:txBody>
      </p:sp>
      <p:sp>
        <p:nvSpPr>
          <p:cNvPr id="3" name="Rectángulo 2">
            <a:extLst>
              <a:ext uri="{FF2B5EF4-FFF2-40B4-BE49-F238E27FC236}">
                <a16:creationId xmlns:a16="http://schemas.microsoft.com/office/drawing/2014/main" id="{4A7AA000-2792-4B64-A6EB-2735FCEAA2CE}"/>
              </a:ext>
            </a:extLst>
          </p:cNvPr>
          <p:cNvSpPr/>
          <p:nvPr/>
        </p:nvSpPr>
        <p:spPr>
          <a:xfrm>
            <a:off x="367095" y="533956"/>
            <a:ext cx="3904556" cy="1815882"/>
          </a:xfrm>
          <a:prstGeom prst="rect">
            <a:avLst/>
          </a:prstGeom>
        </p:spPr>
        <p:txBody>
          <a:bodyPr wrap="square">
            <a:spAutoFit/>
          </a:bodyPr>
          <a:lstStyle/>
          <a:p>
            <a:pPr algn="ctr"/>
            <a:r>
              <a:rPr lang="es-ES" sz="1200" b="1" dirty="0">
                <a:latin typeface="Arial" panose="020B0604020202020204" pitchFamily="34" charset="0"/>
                <a:cs typeface="Arial" panose="020B0604020202020204" pitchFamily="34" charset="0"/>
              </a:rPr>
              <a:t>FORTALEZAS DEL PROCESO</a:t>
            </a:r>
          </a:p>
          <a:p>
            <a:pPr algn="ctr"/>
            <a:endParaRPr lang="es-ES" sz="1200" b="1" dirty="0">
              <a:latin typeface="Arial" panose="020B0604020202020204" pitchFamily="34" charset="0"/>
              <a:cs typeface="Arial" panose="020B0604020202020204" pitchFamily="34" charset="0"/>
            </a:endParaRPr>
          </a:p>
          <a:p>
            <a:pPr algn="just"/>
            <a:r>
              <a:rPr lang="es-ES" sz="1100" dirty="0">
                <a:latin typeface="Arial" panose="020B0604020202020204" pitchFamily="34" charset="0"/>
                <a:cs typeface="Arial" panose="020B0604020202020204" pitchFamily="34" charset="0"/>
              </a:rPr>
              <a:t>-La atención en el proceso de Biblioteca la califican como buena y  excelente, representando una fortaleza.</a:t>
            </a:r>
          </a:p>
          <a:p>
            <a:pPr algn="just"/>
            <a:endParaRPr lang="es-ES" sz="1100" dirty="0">
              <a:latin typeface="Arial" panose="020B0604020202020204" pitchFamily="34" charset="0"/>
              <a:cs typeface="Arial" panose="020B0604020202020204" pitchFamily="34" charset="0"/>
            </a:endParaRPr>
          </a:p>
          <a:p>
            <a:pPr algn="just"/>
            <a:r>
              <a:rPr lang="es-ES" sz="1100" dirty="0">
                <a:latin typeface="Arial" panose="020B0604020202020204" pitchFamily="34" charset="0"/>
                <a:cs typeface="Arial" panose="020B0604020202020204" pitchFamily="34" charset="0"/>
              </a:rPr>
              <a:t>-El proceso demuestra efectividad, amabilidad y puntualidad en los servicios que presta.</a:t>
            </a:r>
          </a:p>
          <a:p>
            <a:pPr algn="just"/>
            <a:endParaRPr lang="es-ES" sz="1100" dirty="0">
              <a:latin typeface="Arial" panose="020B0604020202020204" pitchFamily="34" charset="0"/>
              <a:cs typeface="Arial" panose="020B0604020202020204" pitchFamily="34" charset="0"/>
            </a:endParaRPr>
          </a:p>
          <a:p>
            <a:pPr algn="just"/>
            <a:r>
              <a:rPr lang="es-ES" sz="1100" dirty="0">
                <a:latin typeface="Arial" panose="020B0604020202020204" pitchFamily="34" charset="0"/>
                <a:cs typeface="Arial" panose="020B0604020202020204" pitchFamily="34" charset="0"/>
              </a:rPr>
              <a:t>-Se destaca que el equipo de trabajo de la Biblioteca, son personas comprometidas, íntegras y respetuosas.</a:t>
            </a:r>
            <a:endParaRPr lang="es-CO" dirty="0"/>
          </a:p>
        </p:txBody>
      </p:sp>
      <p:sp>
        <p:nvSpPr>
          <p:cNvPr id="4" name="Rectángulo 3">
            <a:extLst>
              <a:ext uri="{FF2B5EF4-FFF2-40B4-BE49-F238E27FC236}">
                <a16:creationId xmlns:a16="http://schemas.microsoft.com/office/drawing/2014/main" id="{6252A18D-E6A8-47D5-A296-14DDD8982C46}"/>
              </a:ext>
            </a:extLst>
          </p:cNvPr>
          <p:cNvSpPr/>
          <p:nvPr/>
        </p:nvSpPr>
        <p:spPr>
          <a:xfrm>
            <a:off x="685801" y="1061238"/>
            <a:ext cx="3445686" cy="3414816"/>
          </a:xfrm>
          <a:prstGeom prst="rect">
            <a:avLst/>
          </a:prstGeom>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5" name="Rectángulo 4">
            <a:extLst>
              <a:ext uri="{FF2B5EF4-FFF2-40B4-BE49-F238E27FC236}">
                <a16:creationId xmlns:a16="http://schemas.microsoft.com/office/drawing/2014/main" id="{18474EAB-192B-4628-8144-26EBCA8C23C3}"/>
              </a:ext>
            </a:extLst>
          </p:cNvPr>
          <p:cNvSpPr/>
          <p:nvPr/>
        </p:nvSpPr>
        <p:spPr>
          <a:xfrm>
            <a:off x="754213" y="1114634"/>
            <a:ext cx="3377274" cy="3270481"/>
          </a:xfrm>
          <a:prstGeom prst="rect">
            <a:avLst/>
          </a:prstGeom>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
        <p:nvSpPr>
          <p:cNvPr id="6" name="Rectángulo 5">
            <a:extLst>
              <a:ext uri="{FF2B5EF4-FFF2-40B4-BE49-F238E27FC236}">
                <a16:creationId xmlns:a16="http://schemas.microsoft.com/office/drawing/2014/main" id="{047416B6-CA01-4AA0-923C-474C3DA7D93C}"/>
              </a:ext>
            </a:extLst>
          </p:cNvPr>
          <p:cNvSpPr/>
          <p:nvPr/>
        </p:nvSpPr>
        <p:spPr>
          <a:xfrm>
            <a:off x="4466043" y="867006"/>
            <a:ext cx="3377274" cy="3270481"/>
          </a:xfrm>
          <a:prstGeom prst="rect">
            <a:avLst/>
          </a:prstGeom>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
        <p:nvSpPr>
          <p:cNvPr id="7" name="Rectángulo 6">
            <a:extLst>
              <a:ext uri="{FF2B5EF4-FFF2-40B4-BE49-F238E27FC236}">
                <a16:creationId xmlns:a16="http://schemas.microsoft.com/office/drawing/2014/main" id="{2FD5071A-DFC7-496A-B395-91E60DCC48A2}"/>
              </a:ext>
            </a:extLst>
          </p:cNvPr>
          <p:cNvSpPr/>
          <p:nvPr/>
        </p:nvSpPr>
        <p:spPr>
          <a:xfrm>
            <a:off x="685800" y="1006013"/>
            <a:ext cx="2444517" cy="675949"/>
          </a:xfrm>
          <a:prstGeom prst="rect">
            <a:avLst/>
          </a:prstGeom>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8" name="Rectángulo: esquinas redondeadas 7">
            <a:extLst>
              <a:ext uri="{FF2B5EF4-FFF2-40B4-BE49-F238E27FC236}">
                <a16:creationId xmlns:a16="http://schemas.microsoft.com/office/drawing/2014/main" id="{A1800258-0734-4607-9337-E4941741F04C}"/>
              </a:ext>
            </a:extLst>
          </p:cNvPr>
          <p:cNvSpPr/>
          <p:nvPr/>
        </p:nvSpPr>
        <p:spPr>
          <a:xfrm>
            <a:off x="754213" y="1328216"/>
            <a:ext cx="1281495" cy="2242616"/>
          </a:xfrm>
          <a:prstGeom prst="roundRect">
            <a:avLst/>
          </a:prstGeom>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
        <p:nvSpPr>
          <p:cNvPr id="9" name="Rectángulo 8">
            <a:extLst>
              <a:ext uri="{FF2B5EF4-FFF2-40B4-BE49-F238E27FC236}">
                <a16:creationId xmlns:a16="http://schemas.microsoft.com/office/drawing/2014/main" id="{BDFC89F6-1FA4-4550-BE6D-7147B0458F8C}"/>
              </a:ext>
            </a:extLst>
          </p:cNvPr>
          <p:cNvSpPr/>
          <p:nvPr/>
        </p:nvSpPr>
        <p:spPr>
          <a:xfrm>
            <a:off x="412980" y="860331"/>
            <a:ext cx="914400" cy="914400"/>
          </a:xfrm>
          <a:prstGeom prst="rect">
            <a:avLst/>
          </a:prstGeom>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cxnSp>
        <p:nvCxnSpPr>
          <p:cNvPr id="13" name="Conector recto 12">
            <a:extLst>
              <a:ext uri="{FF2B5EF4-FFF2-40B4-BE49-F238E27FC236}">
                <a16:creationId xmlns:a16="http://schemas.microsoft.com/office/drawing/2014/main" id="{95F17763-BC0E-4143-A051-FB03333669A1}"/>
              </a:ext>
            </a:extLst>
          </p:cNvPr>
          <p:cNvCxnSpPr>
            <a:cxnSpLocks/>
          </p:cNvCxnSpPr>
          <p:nvPr/>
        </p:nvCxnSpPr>
        <p:spPr>
          <a:xfrm>
            <a:off x="4510888" y="903288"/>
            <a:ext cx="29618" cy="3762154"/>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ángulo 13">
            <a:extLst>
              <a:ext uri="{FF2B5EF4-FFF2-40B4-BE49-F238E27FC236}">
                <a16:creationId xmlns:a16="http://schemas.microsoft.com/office/drawing/2014/main" id="{4C4E521A-1C0E-43D3-88EC-C134F61B52A4}"/>
              </a:ext>
            </a:extLst>
          </p:cNvPr>
          <p:cNvSpPr/>
          <p:nvPr/>
        </p:nvSpPr>
        <p:spPr>
          <a:xfrm>
            <a:off x="4513598" y="538128"/>
            <a:ext cx="4572000" cy="1138773"/>
          </a:xfrm>
          <a:prstGeom prst="rect">
            <a:avLst/>
          </a:prstGeom>
        </p:spPr>
        <p:txBody>
          <a:bodyPr>
            <a:spAutoFit/>
          </a:bodyPr>
          <a:lstStyle/>
          <a:p>
            <a:pPr algn="ctr"/>
            <a:r>
              <a:rPr lang="es-ES" sz="1200" b="1" dirty="0">
                <a:latin typeface="Arial" panose="020B0604020202020204" pitchFamily="34" charset="0"/>
                <a:cs typeface="Arial" panose="020B0604020202020204" pitchFamily="34" charset="0"/>
              </a:rPr>
              <a:t>ASPECTOS POR MEJORAR</a:t>
            </a:r>
          </a:p>
          <a:p>
            <a:pPr algn="ctr"/>
            <a:endParaRPr lang="es-ES" sz="1200" b="1" dirty="0">
              <a:latin typeface="Arial" panose="020B0604020202020204" pitchFamily="34" charset="0"/>
              <a:cs typeface="Arial" panose="020B0604020202020204" pitchFamily="34" charset="0"/>
            </a:endParaRPr>
          </a:p>
          <a:p>
            <a:pPr algn="just"/>
            <a:r>
              <a:rPr lang="es-ES" sz="1100" dirty="0">
                <a:latin typeface="Arial" panose="020B0604020202020204" pitchFamily="34" charset="0"/>
                <a:cs typeface="Arial" panose="020B0604020202020204" pitchFamily="34" charset="0"/>
              </a:rPr>
              <a:t>- Se sugiere tener habilitadas las consolas de calificación del servicio en los puntos de tención al usuario.</a:t>
            </a:r>
            <a:endParaRPr lang="es-ES" sz="1100" dirty="0">
              <a:solidFill>
                <a:srgbClr val="FF0000"/>
              </a:solidFill>
              <a:latin typeface="Arial" panose="020B0604020202020204" pitchFamily="34" charset="0"/>
              <a:cs typeface="Arial" panose="020B0604020202020204" pitchFamily="34" charset="0"/>
            </a:endParaRPr>
          </a:p>
          <a:p>
            <a:pPr algn="just"/>
            <a:endParaRPr lang="es-ES" sz="1100" dirty="0">
              <a:solidFill>
                <a:srgbClr val="FF0000"/>
              </a:solidFill>
              <a:latin typeface="Arial" panose="020B0604020202020204" pitchFamily="34" charset="0"/>
              <a:cs typeface="Arial" panose="020B0604020202020204" pitchFamily="34" charset="0"/>
            </a:endParaRPr>
          </a:p>
          <a:p>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9372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contenido 2"/>
          <p:cNvSpPr txBox="1">
            <a:spLocks/>
          </p:cNvSpPr>
          <p:nvPr/>
        </p:nvSpPr>
        <p:spPr>
          <a:xfrm>
            <a:off x="457201" y="2601366"/>
            <a:ext cx="5366657" cy="19932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spcBef>
                <a:spcPts val="0"/>
              </a:spcBef>
              <a:buClr>
                <a:srgbClr val="0A2C32"/>
              </a:buClr>
              <a:buSzPts val="3200"/>
              <a:buNone/>
            </a:pPr>
            <a:r>
              <a:rPr lang="es-ES" dirty="0">
                <a:solidFill>
                  <a:srgbClr val="0A2C32"/>
                </a:solidFill>
                <a:latin typeface="Arial Black"/>
                <a:sym typeface="Arial Black"/>
              </a:rPr>
              <a:t>Subproceso de Virtualidad</a:t>
            </a:r>
            <a:endParaRPr lang="es-ES" dirty="0"/>
          </a:p>
        </p:txBody>
      </p:sp>
      <p:sp>
        <p:nvSpPr>
          <p:cNvPr id="10" name="Marcador de contenido 2"/>
          <p:cNvSpPr>
            <a:spLocks noGrp="1"/>
          </p:cNvSpPr>
          <p:nvPr>
            <p:ph idx="1"/>
          </p:nvPr>
        </p:nvSpPr>
        <p:spPr>
          <a:xfrm>
            <a:off x="5636934" y="1414357"/>
            <a:ext cx="3049867" cy="2477056"/>
          </a:xfrm>
        </p:spPr>
        <p:txBody>
          <a:bodyPr>
            <a:normAutofit/>
          </a:bodyPr>
          <a:lstStyle/>
          <a:p>
            <a:pPr marL="0" indent="0">
              <a:buNone/>
            </a:pPr>
            <a:endParaRPr lang="es-ES" sz="1600" dirty="0">
              <a:solidFill>
                <a:schemeClr val="bg1"/>
              </a:solidFill>
            </a:endParaRPr>
          </a:p>
          <a:p>
            <a:pPr marL="0" indent="0">
              <a:buNone/>
            </a:pPr>
            <a:endParaRPr lang="es-ES" sz="1600" dirty="0">
              <a:solidFill>
                <a:schemeClr val="bg1"/>
              </a:solidFill>
            </a:endParaRPr>
          </a:p>
        </p:txBody>
      </p:sp>
    </p:spTree>
    <p:extLst>
      <p:ext uri="{BB962C8B-B14F-4D97-AF65-F5344CB8AC3E}">
        <p14:creationId xmlns:p14="http://schemas.microsoft.com/office/powerpoint/2010/main" val="3495930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BA0CFDE-21BE-4F61-A363-A448DAD89B19}"/>
              </a:ext>
            </a:extLst>
          </p:cNvPr>
          <p:cNvSpPr>
            <a:spLocks noGrp="1"/>
          </p:cNvSpPr>
          <p:nvPr>
            <p:ph type="ctrTitle"/>
          </p:nvPr>
        </p:nvSpPr>
        <p:spPr>
          <a:xfrm>
            <a:off x="707491" y="640748"/>
            <a:ext cx="7528783" cy="3497414"/>
          </a:xfrm>
        </p:spPr>
        <p:txBody>
          <a:bodyPr>
            <a:normAutofit fontScale="90000"/>
          </a:bodyPr>
          <a:lstStyle/>
          <a:p>
            <a:pPr algn="just"/>
            <a:br>
              <a:rPr lang="es-ES" sz="1400" dirty="0"/>
            </a:br>
            <a:br>
              <a:rPr lang="es-ES" sz="1400" dirty="0"/>
            </a:br>
            <a:br>
              <a:rPr lang="es-ES" sz="1400" dirty="0"/>
            </a:br>
            <a:br>
              <a:rPr lang="es-ES" sz="1400" dirty="0"/>
            </a:br>
            <a:br>
              <a:rPr lang="es-ES" sz="1400" dirty="0"/>
            </a:br>
            <a:br>
              <a:rPr lang="es-ES" sz="1400" dirty="0"/>
            </a:br>
            <a:br>
              <a:rPr lang="es-ES" sz="1600" dirty="0">
                <a:latin typeface="Arial" panose="020B0604020202020204" pitchFamily="34" charset="0"/>
                <a:cs typeface="Arial" panose="020B0604020202020204" pitchFamily="34" charset="0"/>
              </a:rPr>
            </a:br>
            <a:r>
              <a:rPr lang="es-ES" sz="1600" dirty="0">
                <a:latin typeface="Arial" panose="020B0604020202020204" pitchFamily="34" charset="0"/>
                <a:cs typeface="Arial" panose="020B0604020202020204" pitchFamily="34" charset="0"/>
              </a:rPr>
              <a:t>Durante los meses de octubre y noviembre de 2022, se realizó la encuesta de satisfacción del subproceso de Virtualidad, dónde participar aron 92 Docentes y 154 estudiantes de la Institución Universitaria.  . </a:t>
            </a:r>
            <a:br>
              <a:rPr lang="es-ES" sz="1600" dirty="0">
                <a:latin typeface="Arial" panose="020B0604020202020204" pitchFamily="34" charset="0"/>
                <a:cs typeface="Arial" panose="020B0604020202020204" pitchFamily="34" charset="0"/>
              </a:rPr>
            </a:br>
            <a:br>
              <a:rPr lang="es-ES" sz="1600" dirty="0">
                <a:latin typeface="Arial" panose="020B0604020202020204" pitchFamily="34" charset="0"/>
                <a:cs typeface="Arial" panose="020B0604020202020204" pitchFamily="34" charset="0"/>
              </a:rPr>
            </a:br>
            <a:r>
              <a:rPr lang="es-ES" sz="1600" dirty="0">
                <a:latin typeface="Arial" panose="020B0604020202020204" pitchFamily="34" charset="0"/>
                <a:cs typeface="Arial" panose="020B0604020202020204" pitchFamily="34" charset="0"/>
              </a:rPr>
              <a:t>El 85,9% de los docentes califican el nivel de satisfacción del subproceso de forma Muy Satisfecha; por su parte el 61,7% de los estudiantes califican el nivel de satisfacción entre Muy Satisfecho y Satisfecho.</a:t>
            </a:r>
            <a:br>
              <a:rPr lang="es-ES" sz="1600" dirty="0">
                <a:latin typeface="Arial" panose="020B0604020202020204" pitchFamily="34" charset="0"/>
                <a:cs typeface="Arial" panose="020B0604020202020204" pitchFamily="34" charset="0"/>
              </a:rPr>
            </a:br>
            <a:br>
              <a:rPr lang="es-ES" sz="1600" dirty="0">
                <a:latin typeface="Arial" panose="020B0604020202020204" pitchFamily="34" charset="0"/>
                <a:cs typeface="Arial" panose="020B0604020202020204" pitchFamily="34" charset="0"/>
              </a:rPr>
            </a:br>
            <a:br>
              <a:rPr lang="es-ES" sz="16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dirty="0"/>
            </a:br>
            <a:br>
              <a:rPr lang="es-ES" sz="1400" dirty="0"/>
            </a:br>
            <a:endParaRPr lang="es-ES" sz="1400" dirty="0"/>
          </a:p>
        </p:txBody>
      </p:sp>
    </p:spTree>
    <p:extLst>
      <p:ext uri="{BB962C8B-B14F-4D97-AF65-F5344CB8AC3E}">
        <p14:creationId xmlns:p14="http://schemas.microsoft.com/office/powerpoint/2010/main" val="1288362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4F7778-7BD2-411F-9670-616E60B84CF5}"/>
              </a:ext>
            </a:extLst>
          </p:cNvPr>
          <p:cNvSpPr>
            <a:spLocks noGrp="1"/>
          </p:cNvSpPr>
          <p:nvPr>
            <p:ph type="ctrTitle"/>
          </p:nvPr>
        </p:nvSpPr>
        <p:spPr>
          <a:xfrm>
            <a:off x="367095" y="727651"/>
            <a:ext cx="7984314" cy="3868270"/>
          </a:xfrm>
        </p:spPr>
        <p:txBody>
          <a:bodyPr>
            <a:normAutofit/>
          </a:bodyPr>
          <a:lstStyle/>
          <a:p>
            <a:pPr algn="l"/>
            <a:br>
              <a:rPr lang="es-ES" dirty="0">
                <a:latin typeface="Arial" panose="020B0604020202020204" pitchFamily="34" charset="0"/>
                <a:cs typeface="Arial" panose="020B0604020202020204" pitchFamily="34" charset="0"/>
              </a:rPr>
            </a:br>
            <a:br>
              <a:rPr lang="es-ES" dirty="0"/>
            </a:br>
            <a:br>
              <a:rPr lang="es-ES" dirty="0"/>
            </a:br>
            <a:r>
              <a:rPr lang="es-ES" dirty="0"/>
              <a:t> </a:t>
            </a:r>
            <a:br>
              <a:rPr lang="es-ES" dirty="0"/>
            </a:br>
            <a:endParaRPr lang="es-ES" dirty="0"/>
          </a:p>
        </p:txBody>
      </p:sp>
      <p:sp>
        <p:nvSpPr>
          <p:cNvPr id="3" name="Rectángulo 2">
            <a:extLst>
              <a:ext uri="{FF2B5EF4-FFF2-40B4-BE49-F238E27FC236}">
                <a16:creationId xmlns:a16="http://schemas.microsoft.com/office/drawing/2014/main" id="{4A7AA000-2792-4B64-A6EB-2735FCEAA2CE}"/>
              </a:ext>
            </a:extLst>
          </p:cNvPr>
          <p:cNvSpPr/>
          <p:nvPr/>
        </p:nvSpPr>
        <p:spPr>
          <a:xfrm>
            <a:off x="394209" y="224699"/>
            <a:ext cx="3904556" cy="4555093"/>
          </a:xfrm>
          <a:prstGeom prst="rect">
            <a:avLst/>
          </a:prstGeom>
        </p:spPr>
        <p:txBody>
          <a:bodyPr wrap="square">
            <a:spAutoFit/>
          </a:bodyPr>
          <a:lstStyle/>
          <a:p>
            <a:pPr algn="ctr"/>
            <a:r>
              <a:rPr lang="es-ES" sz="1200" b="1" dirty="0">
                <a:latin typeface="Arial" panose="020B0604020202020204" pitchFamily="34" charset="0"/>
                <a:cs typeface="Arial" panose="020B0604020202020204" pitchFamily="34" charset="0"/>
              </a:rPr>
              <a:t>FORTALEZAS DEL PROCESO</a:t>
            </a:r>
          </a:p>
          <a:p>
            <a:pPr algn="ctr"/>
            <a:endParaRPr lang="es-ES" sz="1200" b="1" dirty="0">
              <a:latin typeface="Arial" panose="020B0604020202020204" pitchFamily="34" charset="0"/>
              <a:cs typeface="Arial" panose="020B0604020202020204" pitchFamily="34" charset="0"/>
            </a:endParaRPr>
          </a:p>
          <a:p>
            <a:pPr algn="just"/>
            <a:r>
              <a:rPr lang="es-ES" sz="1100" dirty="0">
                <a:latin typeface="Arial" panose="020B0604020202020204" pitchFamily="34" charset="0"/>
                <a:cs typeface="Arial" panose="020B0604020202020204" pitchFamily="34" charset="0"/>
              </a:rPr>
              <a:t>-</a:t>
            </a:r>
            <a:r>
              <a:rPr lang="es-ES" sz="1400" dirty="0">
                <a:latin typeface="Arial" panose="020B0604020202020204" pitchFamily="34" charset="0"/>
                <a:cs typeface="Arial" panose="020B0604020202020204" pitchFamily="34" charset="0"/>
              </a:rPr>
              <a:t>Los usuarios destacan como fortaleza los videotutoriales realizados para fortalecer las habilidades en la creación de material audiovisual para docentes y estudiantes.</a:t>
            </a:r>
          </a:p>
          <a:p>
            <a:pPr algn="just"/>
            <a:endParaRPr lang="es-ES" sz="1400"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-El subproceso de virtualidad cumple un papel fundamental en el apoyo a todos los procesos académicos y didácticos.</a:t>
            </a:r>
          </a:p>
          <a:p>
            <a:pPr algn="just"/>
            <a:endParaRPr lang="es-ES" sz="1400"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-Los procesos de comunicación han sido efectivos y eficientes por parte de Virtualidad.</a:t>
            </a:r>
          </a:p>
          <a:p>
            <a:pPr algn="just"/>
            <a:endParaRPr lang="es-ES" sz="1400"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-Se destaca</a:t>
            </a:r>
            <a:r>
              <a:rPr lang="es-CO" sz="1400" dirty="0">
                <a:latin typeface="Arial" panose="020B0604020202020204" pitchFamily="34" charset="0"/>
                <a:cs typeface="Arial" panose="020B0604020202020204" pitchFamily="34" charset="0"/>
              </a:rPr>
              <a:t> la excelente labor que se realiza desde el área de virtualidad, con disposición a apoyar las inquietudes y facilitan la virtualización de los contenidos.</a:t>
            </a:r>
          </a:p>
          <a:p>
            <a:pPr algn="just"/>
            <a:endParaRPr lang="es-ES" sz="1400"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-Los usuarios demuestras satisfacción con la herramienta MI U VIRTUAL</a:t>
            </a:r>
          </a:p>
        </p:txBody>
      </p:sp>
      <p:sp>
        <p:nvSpPr>
          <p:cNvPr id="4" name="Rectángulo 3">
            <a:extLst>
              <a:ext uri="{FF2B5EF4-FFF2-40B4-BE49-F238E27FC236}">
                <a16:creationId xmlns:a16="http://schemas.microsoft.com/office/drawing/2014/main" id="{6252A18D-E6A8-47D5-A296-14DDD8982C46}"/>
              </a:ext>
            </a:extLst>
          </p:cNvPr>
          <p:cNvSpPr/>
          <p:nvPr/>
        </p:nvSpPr>
        <p:spPr>
          <a:xfrm>
            <a:off x="685801" y="1061238"/>
            <a:ext cx="3445686" cy="3414816"/>
          </a:xfrm>
          <a:prstGeom prst="rect">
            <a:avLst/>
          </a:prstGeom>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5" name="Rectángulo 4">
            <a:extLst>
              <a:ext uri="{FF2B5EF4-FFF2-40B4-BE49-F238E27FC236}">
                <a16:creationId xmlns:a16="http://schemas.microsoft.com/office/drawing/2014/main" id="{18474EAB-192B-4628-8144-26EBCA8C23C3}"/>
              </a:ext>
            </a:extLst>
          </p:cNvPr>
          <p:cNvSpPr/>
          <p:nvPr/>
        </p:nvSpPr>
        <p:spPr>
          <a:xfrm>
            <a:off x="754213" y="1114634"/>
            <a:ext cx="3377274" cy="3270481"/>
          </a:xfrm>
          <a:prstGeom prst="rect">
            <a:avLst/>
          </a:prstGeom>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
        <p:nvSpPr>
          <p:cNvPr id="6" name="Rectángulo 5">
            <a:extLst>
              <a:ext uri="{FF2B5EF4-FFF2-40B4-BE49-F238E27FC236}">
                <a16:creationId xmlns:a16="http://schemas.microsoft.com/office/drawing/2014/main" id="{047416B6-CA01-4AA0-923C-474C3DA7D93C}"/>
              </a:ext>
            </a:extLst>
          </p:cNvPr>
          <p:cNvSpPr/>
          <p:nvPr/>
        </p:nvSpPr>
        <p:spPr>
          <a:xfrm>
            <a:off x="4466043" y="867006"/>
            <a:ext cx="3377274" cy="3270481"/>
          </a:xfrm>
          <a:prstGeom prst="rect">
            <a:avLst/>
          </a:prstGeom>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
        <p:nvSpPr>
          <p:cNvPr id="7" name="Rectángulo 6">
            <a:extLst>
              <a:ext uri="{FF2B5EF4-FFF2-40B4-BE49-F238E27FC236}">
                <a16:creationId xmlns:a16="http://schemas.microsoft.com/office/drawing/2014/main" id="{2FD5071A-DFC7-496A-B395-91E60DCC48A2}"/>
              </a:ext>
            </a:extLst>
          </p:cNvPr>
          <p:cNvSpPr/>
          <p:nvPr/>
        </p:nvSpPr>
        <p:spPr>
          <a:xfrm>
            <a:off x="685800" y="1006013"/>
            <a:ext cx="2444517" cy="675949"/>
          </a:xfrm>
          <a:prstGeom prst="rect">
            <a:avLst/>
          </a:prstGeom>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8" name="Rectángulo: esquinas redondeadas 7">
            <a:extLst>
              <a:ext uri="{FF2B5EF4-FFF2-40B4-BE49-F238E27FC236}">
                <a16:creationId xmlns:a16="http://schemas.microsoft.com/office/drawing/2014/main" id="{A1800258-0734-4607-9337-E4941741F04C}"/>
              </a:ext>
            </a:extLst>
          </p:cNvPr>
          <p:cNvSpPr/>
          <p:nvPr/>
        </p:nvSpPr>
        <p:spPr>
          <a:xfrm>
            <a:off x="754213" y="1328216"/>
            <a:ext cx="1281495" cy="2242616"/>
          </a:xfrm>
          <a:prstGeom prst="roundRect">
            <a:avLst/>
          </a:prstGeom>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
        <p:nvSpPr>
          <p:cNvPr id="9" name="Rectángulo 8">
            <a:extLst>
              <a:ext uri="{FF2B5EF4-FFF2-40B4-BE49-F238E27FC236}">
                <a16:creationId xmlns:a16="http://schemas.microsoft.com/office/drawing/2014/main" id="{BDFC89F6-1FA4-4550-BE6D-7147B0458F8C}"/>
              </a:ext>
            </a:extLst>
          </p:cNvPr>
          <p:cNvSpPr/>
          <p:nvPr/>
        </p:nvSpPr>
        <p:spPr>
          <a:xfrm>
            <a:off x="412980" y="860331"/>
            <a:ext cx="914400" cy="914400"/>
          </a:xfrm>
          <a:prstGeom prst="rect">
            <a:avLst/>
          </a:prstGeom>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cxnSp>
        <p:nvCxnSpPr>
          <p:cNvPr id="13" name="Conector recto 12">
            <a:extLst>
              <a:ext uri="{FF2B5EF4-FFF2-40B4-BE49-F238E27FC236}">
                <a16:creationId xmlns:a16="http://schemas.microsoft.com/office/drawing/2014/main" id="{95F17763-BC0E-4143-A051-FB03333669A1}"/>
              </a:ext>
            </a:extLst>
          </p:cNvPr>
          <p:cNvCxnSpPr>
            <a:cxnSpLocks/>
          </p:cNvCxnSpPr>
          <p:nvPr/>
        </p:nvCxnSpPr>
        <p:spPr>
          <a:xfrm>
            <a:off x="4510888" y="903288"/>
            <a:ext cx="29618" cy="3762154"/>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ángulo 13">
            <a:extLst>
              <a:ext uri="{FF2B5EF4-FFF2-40B4-BE49-F238E27FC236}">
                <a16:creationId xmlns:a16="http://schemas.microsoft.com/office/drawing/2014/main" id="{4C4E521A-1C0E-43D3-88EC-C134F61B52A4}"/>
              </a:ext>
            </a:extLst>
          </p:cNvPr>
          <p:cNvSpPr/>
          <p:nvPr/>
        </p:nvSpPr>
        <p:spPr>
          <a:xfrm>
            <a:off x="4423078" y="387689"/>
            <a:ext cx="4780991" cy="4508927"/>
          </a:xfrm>
          <a:prstGeom prst="rect">
            <a:avLst/>
          </a:prstGeom>
        </p:spPr>
        <p:txBody>
          <a:bodyPr wrap="square">
            <a:spAutoFit/>
          </a:bodyPr>
          <a:lstStyle/>
          <a:p>
            <a:pPr algn="ctr"/>
            <a:r>
              <a:rPr lang="es-ES" sz="1200" b="1" dirty="0">
                <a:latin typeface="Arial" panose="020B0604020202020204" pitchFamily="34" charset="0"/>
                <a:cs typeface="Arial" panose="020B0604020202020204" pitchFamily="34" charset="0"/>
              </a:rPr>
              <a:t>ASPECTOS POR MEJORAR</a:t>
            </a:r>
          </a:p>
          <a:p>
            <a:pPr algn="ctr"/>
            <a:endParaRPr lang="es-ES" sz="1200" b="1" dirty="0">
              <a:latin typeface="Arial" panose="020B0604020202020204" pitchFamily="34" charset="0"/>
              <a:cs typeface="Arial" panose="020B0604020202020204" pitchFamily="34" charset="0"/>
            </a:endParaRPr>
          </a:p>
          <a:p>
            <a:pPr algn="just"/>
            <a:r>
              <a:rPr lang="es-ES" sz="1100" dirty="0">
                <a:latin typeface="Arial" panose="020B0604020202020204" pitchFamily="34" charset="0"/>
                <a:cs typeface="Arial" panose="020B0604020202020204" pitchFamily="34" charset="0"/>
              </a:rPr>
              <a:t>-</a:t>
            </a:r>
            <a:r>
              <a:rPr lang="es-ES" sz="1400" dirty="0">
                <a:latin typeface="Arial" panose="020B0604020202020204" pitchFamily="34" charset="0"/>
                <a:cs typeface="Arial" panose="020B0604020202020204" pitchFamily="34" charset="0"/>
              </a:rPr>
              <a:t>Mejorar los tiempos de entrega de las materias en las plataformas, para evitar que se acumule la entrega de varias evidencias en la misma fecha.</a:t>
            </a:r>
          </a:p>
          <a:p>
            <a:pPr algn="just"/>
            <a:endParaRPr lang="es-ES" sz="1400"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-Prestar más atención cuando se envíen reportes sobre los tiempos de conexión del docente, sobre todo si estos reportes entran en contradicción con las directrices o comunicados que emite la misma universidad.</a:t>
            </a:r>
          </a:p>
          <a:p>
            <a:pPr algn="just"/>
            <a:endParaRPr lang="es-ES" sz="1400"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a:t>
            </a:r>
            <a:r>
              <a:rPr lang="es-CO" sz="1400" dirty="0">
                <a:latin typeface="Arial" panose="020B0604020202020204" pitchFamily="34" charset="0"/>
                <a:cs typeface="Arial" panose="020B0604020202020204" pitchFamily="34" charset="0"/>
              </a:rPr>
              <a:t>Poder compaginar los procesos de la unidad de virtualidad con los de Gestión de la Tecnología, respecto al acompañamiento en el caso de realización de exámenes, en el seguimiento a fraudes y/o en posibilidades para bloquear la navegación de los equipos en la realización de pruebas y principalmente respecto a los horarios académicos que no concuerdan con los administrativos y donde algunas veces como docentes nos quedamos solos en el proceso.</a:t>
            </a:r>
          </a:p>
          <a:p>
            <a:pPr algn="just"/>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2354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contenido 2"/>
          <p:cNvSpPr txBox="1">
            <a:spLocks/>
          </p:cNvSpPr>
          <p:nvPr/>
        </p:nvSpPr>
        <p:spPr>
          <a:xfrm>
            <a:off x="457201" y="2601366"/>
            <a:ext cx="5366657" cy="19932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spcBef>
                <a:spcPts val="0"/>
              </a:spcBef>
              <a:buClr>
                <a:srgbClr val="0A2C32"/>
              </a:buClr>
              <a:buSzPts val="3200"/>
              <a:buNone/>
            </a:pPr>
            <a:r>
              <a:rPr lang="es-ES" dirty="0">
                <a:solidFill>
                  <a:srgbClr val="0A2C32"/>
                </a:solidFill>
                <a:latin typeface="Arial Black"/>
                <a:sym typeface="Arial Black"/>
              </a:rPr>
              <a:t>Bienestar Institucional</a:t>
            </a:r>
            <a:endParaRPr lang="es-ES" dirty="0"/>
          </a:p>
        </p:txBody>
      </p:sp>
      <p:sp>
        <p:nvSpPr>
          <p:cNvPr id="10" name="Marcador de contenido 2"/>
          <p:cNvSpPr>
            <a:spLocks noGrp="1"/>
          </p:cNvSpPr>
          <p:nvPr>
            <p:ph idx="1"/>
          </p:nvPr>
        </p:nvSpPr>
        <p:spPr>
          <a:xfrm>
            <a:off x="5636934" y="1414357"/>
            <a:ext cx="3049867" cy="2477056"/>
          </a:xfrm>
        </p:spPr>
        <p:txBody>
          <a:bodyPr>
            <a:normAutofit/>
          </a:bodyPr>
          <a:lstStyle/>
          <a:p>
            <a:pPr marL="0" indent="0">
              <a:buNone/>
            </a:pPr>
            <a:endParaRPr lang="es-ES" sz="1600" dirty="0">
              <a:solidFill>
                <a:schemeClr val="bg1"/>
              </a:solidFill>
            </a:endParaRPr>
          </a:p>
          <a:p>
            <a:pPr marL="0" indent="0">
              <a:buNone/>
            </a:pPr>
            <a:endParaRPr lang="es-ES" sz="1600" dirty="0">
              <a:solidFill>
                <a:schemeClr val="bg1"/>
              </a:solidFill>
            </a:endParaRPr>
          </a:p>
        </p:txBody>
      </p:sp>
    </p:spTree>
    <p:extLst>
      <p:ext uri="{BB962C8B-B14F-4D97-AF65-F5344CB8AC3E}">
        <p14:creationId xmlns:p14="http://schemas.microsoft.com/office/powerpoint/2010/main" val="2266262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28216" y="3597530"/>
            <a:ext cx="6487567" cy="1421866"/>
          </a:xfrm>
        </p:spPr>
        <p:txBody>
          <a:bodyPr>
            <a:normAutofit fontScale="85000" lnSpcReduction="10000"/>
          </a:bodyPr>
          <a:lstStyle/>
          <a:p>
            <a:pPr marL="0" lvl="0" indent="0" algn="ctr">
              <a:lnSpc>
                <a:spcPct val="120000"/>
              </a:lnSpc>
              <a:spcBef>
                <a:spcPts val="0"/>
              </a:spcBef>
              <a:buClr>
                <a:schemeClr val="lt1"/>
              </a:buClr>
              <a:buSzPct val="100000"/>
              <a:buNone/>
            </a:pPr>
            <a:r>
              <a:rPr lang="es-ES" sz="2400" dirty="0">
                <a:solidFill>
                  <a:schemeClr val="lt1"/>
                </a:solidFill>
                <a:latin typeface="Arial" panose="020B0604020202020204" pitchFamily="34" charset="0"/>
                <a:ea typeface="Arial"/>
                <a:cs typeface="Arial" panose="020B0604020202020204" pitchFamily="34" charset="0"/>
                <a:sym typeface="Arial"/>
              </a:rPr>
              <a:t>Institución Universitaria Colegio Mayor de Antioquia </a:t>
            </a:r>
          </a:p>
          <a:p>
            <a:pPr marL="0" lvl="0" indent="0" algn="ctr">
              <a:lnSpc>
                <a:spcPct val="120000"/>
              </a:lnSpc>
              <a:spcBef>
                <a:spcPts val="0"/>
              </a:spcBef>
              <a:buClr>
                <a:schemeClr val="lt1"/>
              </a:buClr>
              <a:buSzPct val="100000"/>
              <a:buNone/>
            </a:pPr>
            <a:r>
              <a:rPr lang="es-ES" sz="2400" dirty="0">
                <a:solidFill>
                  <a:schemeClr val="lt1"/>
                </a:solidFill>
                <a:latin typeface="Arial" panose="020B0604020202020204" pitchFamily="34" charset="0"/>
                <a:cs typeface="Arial" panose="020B0604020202020204" pitchFamily="34" charset="0"/>
                <a:sym typeface="Arial"/>
              </a:rPr>
              <a:t>Planeación Institucional</a:t>
            </a:r>
          </a:p>
          <a:p>
            <a:pPr marL="0" lvl="0" indent="0" algn="ctr">
              <a:lnSpc>
                <a:spcPct val="120000"/>
              </a:lnSpc>
              <a:spcBef>
                <a:spcPts val="0"/>
              </a:spcBef>
              <a:buClr>
                <a:schemeClr val="lt1"/>
              </a:buClr>
              <a:buSzPct val="100000"/>
              <a:buNone/>
            </a:pPr>
            <a:r>
              <a:rPr lang="es-ES" sz="2400" dirty="0">
                <a:solidFill>
                  <a:schemeClr val="lt1"/>
                </a:solidFill>
                <a:latin typeface="Arial" panose="020B0604020202020204" pitchFamily="34" charset="0"/>
                <a:cs typeface="Arial" panose="020B0604020202020204" pitchFamily="34" charset="0"/>
                <a:sym typeface="Arial"/>
              </a:rPr>
              <a:t>2022</a:t>
            </a:r>
            <a:endParaRPr lang="es-ES" sz="2400" dirty="0">
              <a:latin typeface="Arial" panose="020B0604020202020204" pitchFamily="34" charset="0"/>
              <a:cs typeface="Arial" panose="020B0604020202020204" pitchFamily="34" charset="0"/>
            </a:endParaRPr>
          </a:p>
          <a:p>
            <a:pPr marL="0" indent="0">
              <a:buNone/>
            </a:pPr>
            <a:endParaRPr lang="es-ES" sz="1600" dirty="0">
              <a:solidFill>
                <a:schemeClr val="bg1"/>
              </a:solidFill>
            </a:endParaRPr>
          </a:p>
          <a:p>
            <a:pPr marL="0" indent="0">
              <a:buNone/>
            </a:pPr>
            <a:endParaRPr lang="es-ES" sz="1600" dirty="0">
              <a:solidFill>
                <a:schemeClr val="bg1"/>
              </a:solidFill>
            </a:endParaRPr>
          </a:p>
        </p:txBody>
      </p:sp>
      <p:sp>
        <p:nvSpPr>
          <p:cNvPr id="4" name="Marcador de contenido 2"/>
          <p:cNvSpPr txBox="1">
            <a:spLocks/>
          </p:cNvSpPr>
          <p:nvPr/>
        </p:nvSpPr>
        <p:spPr>
          <a:xfrm>
            <a:off x="834307" y="437803"/>
            <a:ext cx="7575503" cy="2846028"/>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spcBef>
                <a:spcPts val="0"/>
              </a:spcBef>
              <a:buClr>
                <a:srgbClr val="F19408"/>
              </a:buClr>
              <a:buSzPts val="3200"/>
              <a:buNone/>
            </a:pPr>
            <a:r>
              <a:rPr lang="es-ES" sz="3800" dirty="0">
                <a:solidFill>
                  <a:srgbClr val="F19408"/>
                </a:solidFill>
                <a:latin typeface="Arial Black"/>
                <a:ea typeface="Arial Black"/>
                <a:cs typeface="Arial Black"/>
                <a:sym typeface="Arial Black"/>
              </a:rPr>
              <a:t>Informe  de percepción de los usuarios</a:t>
            </a:r>
          </a:p>
          <a:p>
            <a:pPr marL="0" lvl="0" indent="0" algn="ctr">
              <a:spcBef>
                <a:spcPts val="0"/>
              </a:spcBef>
              <a:buClr>
                <a:srgbClr val="F19408"/>
              </a:buClr>
              <a:buSzPts val="3200"/>
              <a:buNone/>
            </a:pPr>
            <a:r>
              <a:rPr lang="es-ES" sz="3800" dirty="0">
                <a:solidFill>
                  <a:srgbClr val="F19408"/>
                </a:solidFill>
                <a:latin typeface="Arial Black"/>
                <a:sym typeface="Arial Black"/>
              </a:rPr>
              <a:t>2022 </a:t>
            </a:r>
          </a:p>
          <a:p>
            <a:pPr marL="0" lvl="0" indent="0" algn="ctr">
              <a:spcBef>
                <a:spcPts val="0"/>
              </a:spcBef>
              <a:buClr>
                <a:srgbClr val="F19408"/>
              </a:buClr>
              <a:buSzPts val="3200"/>
              <a:buNone/>
            </a:pPr>
            <a:endParaRPr lang="es-ES" dirty="0">
              <a:solidFill>
                <a:srgbClr val="F19408"/>
              </a:solidFill>
              <a:latin typeface="Arial Black"/>
              <a:sym typeface="Arial Black"/>
            </a:endParaRPr>
          </a:p>
          <a:p>
            <a:pPr marL="0" lvl="0" indent="0" algn="ctr">
              <a:spcBef>
                <a:spcPts val="0"/>
              </a:spcBef>
              <a:buClr>
                <a:srgbClr val="F19408"/>
              </a:buClr>
              <a:buSzPts val="3200"/>
              <a:buNone/>
            </a:pPr>
            <a:endParaRPr lang="es-ES" dirty="0">
              <a:solidFill>
                <a:srgbClr val="F19408"/>
              </a:solidFill>
              <a:latin typeface="Arial Black"/>
              <a:sym typeface="Arial Black"/>
            </a:endParaRPr>
          </a:p>
          <a:p>
            <a:pPr marL="0" lvl="0" indent="0" algn="ctr">
              <a:spcBef>
                <a:spcPts val="0"/>
              </a:spcBef>
              <a:buClr>
                <a:srgbClr val="F19408"/>
              </a:buClr>
              <a:buSzPts val="3200"/>
              <a:buNone/>
            </a:pPr>
            <a:r>
              <a:rPr lang="es-ES" b="1" dirty="0">
                <a:solidFill>
                  <a:srgbClr val="F19408"/>
                </a:solidFill>
                <a:latin typeface="Arial" panose="020B0604020202020204" pitchFamily="34" charset="0"/>
                <a:cs typeface="Arial" panose="020B0604020202020204" pitchFamily="34" charset="0"/>
                <a:sym typeface="Arial Black"/>
              </a:rPr>
              <a:t>Comunicaciones – Admisiones – Biblioteca - Virtualidad – Bienestar Institucional</a:t>
            </a:r>
          </a:p>
        </p:txBody>
      </p:sp>
    </p:spTree>
    <p:extLst>
      <p:ext uri="{BB962C8B-B14F-4D97-AF65-F5344CB8AC3E}">
        <p14:creationId xmlns:p14="http://schemas.microsoft.com/office/powerpoint/2010/main" val="651544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BA0CFDE-21BE-4F61-A363-A448DAD89B19}"/>
              </a:ext>
            </a:extLst>
          </p:cNvPr>
          <p:cNvSpPr>
            <a:spLocks noGrp="1"/>
          </p:cNvSpPr>
          <p:nvPr>
            <p:ph type="ctrTitle"/>
          </p:nvPr>
        </p:nvSpPr>
        <p:spPr>
          <a:xfrm>
            <a:off x="707491" y="640748"/>
            <a:ext cx="7528783" cy="3497414"/>
          </a:xfrm>
        </p:spPr>
        <p:txBody>
          <a:bodyPr>
            <a:normAutofit fontScale="90000"/>
          </a:bodyPr>
          <a:lstStyle/>
          <a:p>
            <a:pPr algn="l"/>
            <a:br>
              <a:rPr lang="es-ES" sz="1400" dirty="0"/>
            </a:br>
            <a:br>
              <a:rPr lang="es-ES" sz="1400" dirty="0"/>
            </a:br>
            <a:br>
              <a:rPr lang="es-ES" sz="1400" dirty="0"/>
            </a:br>
            <a:br>
              <a:rPr lang="es-ES" sz="1400" dirty="0"/>
            </a:br>
            <a:br>
              <a:rPr lang="es-ES" sz="1400" dirty="0"/>
            </a:br>
            <a:br>
              <a:rPr lang="es-ES" sz="1400" dirty="0"/>
            </a:br>
            <a:br>
              <a:rPr lang="es-ES" sz="1600" dirty="0">
                <a:latin typeface="Arial" panose="020B0604020202020204" pitchFamily="34" charset="0"/>
                <a:cs typeface="Arial" panose="020B0604020202020204" pitchFamily="34" charset="0"/>
              </a:rPr>
            </a:br>
            <a:br>
              <a:rPr lang="es-ES" sz="1600" dirty="0">
                <a:latin typeface="Arial" panose="020B0604020202020204" pitchFamily="34" charset="0"/>
                <a:cs typeface="Arial" panose="020B0604020202020204" pitchFamily="34" charset="0"/>
              </a:rPr>
            </a:br>
            <a:br>
              <a:rPr lang="es-ES" sz="1600" dirty="0">
                <a:latin typeface="Arial" panose="020B0604020202020204" pitchFamily="34" charset="0"/>
                <a:cs typeface="Arial" panose="020B0604020202020204" pitchFamily="34" charset="0"/>
              </a:rPr>
            </a:br>
            <a:br>
              <a:rPr lang="es-ES" sz="1600" dirty="0">
                <a:latin typeface="Arial" panose="020B0604020202020204" pitchFamily="34" charset="0"/>
                <a:cs typeface="Arial" panose="020B0604020202020204" pitchFamily="34" charset="0"/>
              </a:rPr>
            </a:br>
            <a:br>
              <a:rPr lang="es-ES" sz="1600" dirty="0">
                <a:latin typeface="Arial" panose="020B0604020202020204" pitchFamily="34" charset="0"/>
                <a:cs typeface="Arial" panose="020B0604020202020204" pitchFamily="34" charset="0"/>
              </a:rPr>
            </a:br>
            <a:br>
              <a:rPr lang="es-ES" sz="1600" dirty="0">
                <a:latin typeface="Arial" panose="020B0604020202020204" pitchFamily="34" charset="0"/>
                <a:cs typeface="Arial" panose="020B0604020202020204" pitchFamily="34" charset="0"/>
              </a:rPr>
            </a:br>
            <a:br>
              <a:rPr lang="es-ES" sz="1600" dirty="0">
                <a:latin typeface="Arial" panose="020B0604020202020204" pitchFamily="34" charset="0"/>
                <a:cs typeface="Arial" panose="020B0604020202020204" pitchFamily="34" charset="0"/>
              </a:rPr>
            </a:br>
            <a:br>
              <a:rPr lang="es-ES" sz="1600" dirty="0">
                <a:latin typeface="Arial" panose="020B0604020202020204" pitchFamily="34" charset="0"/>
                <a:cs typeface="Arial" panose="020B0604020202020204" pitchFamily="34" charset="0"/>
              </a:rPr>
            </a:br>
            <a:br>
              <a:rPr lang="es-ES" sz="1600" dirty="0">
                <a:latin typeface="Arial" panose="020B0604020202020204" pitchFamily="34" charset="0"/>
                <a:cs typeface="Arial" panose="020B0604020202020204" pitchFamily="34" charset="0"/>
              </a:rPr>
            </a:br>
            <a:r>
              <a:rPr lang="es-ES" sz="1600" dirty="0">
                <a:latin typeface="Arial" panose="020B0604020202020204" pitchFamily="34" charset="0"/>
                <a:cs typeface="Arial" panose="020B0604020202020204" pitchFamily="34" charset="0"/>
              </a:rPr>
              <a:t>La encuesta de Satisfacción </a:t>
            </a:r>
            <a:r>
              <a:rPr lang="es-CO" sz="1600" dirty="0">
                <a:latin typeface="Arial" panose="020B0604020202020204" pitchFamily="34" charset="0"/>
                <a:ea typeface="Calibri" panose="020F0502020204030204" pitchFamily="34" charset="0"/>
              </a:rPr>
              <a:t>de usuarios del proceso de Bienestar Institucional califica diferentes variables con respecto a los servicios que presta el proceso. Diferenciando las preguntas a evaluar por los 4 programas estratégicos</a:t>
            </a:r>
            <a:r>
              <a:rPr lang="es-ES" sz="1600" dirty="0">
                <a:latin typeface="Arial" panose="020B0604020202020204" pitchFamily="34" charset="0"/>
                <a:cs typeface="Arial" panose="020B0604020202020204" pitchFamily="34" charset="0"/>
              </a:rPr>
              <a:t>    </a:t>
            </a:r>
            <a:br>
              <a:rPr lang="es-ES" sz="1600" dirty="0">
                <a:latin typeface="Arial" panose="020B0604020202020204" pitchFamily="34" charset="0"/>
                <a:cs typeface="Arial" panose="020B0604020202020204" pitchFamily="34" charset="0"/>
              </a:rPr>
            </a:br>
            <a:br>
              <a:rPr lang="es-ES" sz="1600" dirty="0">
                <a:latin typeface="Arial" panose="020B0604020202020204" pitchFamily="34" charset="0"/>
                <a:cs typeface="Arial" panose="020B0604020202020204" pitchFamily="34" charset="0"/>
              </a:rPr>
            </a:br>
            <a:r>
              <a:rPr lang="es-ES" sz="1600" dirty="0">
                <a:latin typeface="Arial" panose="020B0604020202020204" pitchFamily="34" charset="0"/>
                <a:cs typeface="Arial" panose="020B0604020202020204" pitchFamily="34" charset="0"/>
              </a:rPr>
              <a:t>* Bienestar te conecta e integra</a:t>
            </a:r>
            <a:br>
              <a:rPr lang="es-ES" sz="1600" dirty="0">
                <a:latin typeface="Arial" panose="020B0604020202020204" pitchFamily="34" charset="0"/>
                <a:cs typeface="Arial" panose="020B0604020202020204" pitchFamily="34" charset="0"/>
              </a:rPr>
            </a:br>
            <a:r>
              <a:rPr lang="es-ES" sz="1600" dirty="0">
                <a:latin typeface="Arial" panose="020B0604020202020204" pitchFamily="34" charset="0"/>
                <a:cs typeface="Arial" panose="020B0604020202020204" pitchFamily="34" charset="0"/>
              </a:rPr>
              <a:t>* Mi U inclusiva y diversa</a:t>
            </a:r>
            <a:br>
              <a:rPr lang="es-ES" sz="1600" dirty="0">
                <a:latin typeface="Arial" panose="020B0604020202020204" pitchFamily="34" charset="0"/>
                <a:cs typeface="Arial" panose="020B0604020202020204" pitchFamily="34" charset="0"/>
              </a:rPr>
            </a:br>
            <a:r>
              <a:rPr lang="es-ES" sz="1600" dirty="0">
                <a:latin typeface="Arial" panose="020B0604020202020204" pitchFamily="34" charset="0"/>
                <a:cs typeface="Arial" panose="020B0604020202020204" pitchFamily="34" charset="0"/>
              </a:rPr>
              <a:t>* Seguridad alimentaria</a:t>
            </a:r>
            <a:br>
              <a:rPr lang="es-ES" sz="1600" dirty="0">
                <a:latin typeface="Arial" panose="020B0604020202020204" pitchFamily="34" charset="0"/>
                <a:cs typeface="Arial" panose="020B0604020202020204" pitchFamily="34" charset="0"/>
              </a:rPr>
            </a:br>
            <a:r>
              <a:rPr lang="es-ES" sz="1600" dirty="0">
                <a:latin typeface="Arial" panose="020B0604020202020204" pitchFamily="34" charset="0"/>
                <a:cs typeface="Arial" panose="020B0604020202020204" pitchFamily="34" charset="0"/>
              </a:rPr>
              <a:t>* Tu Bienestar es nuestra meta</a:t>
            </a:r>
            <a:br>
              <a:rPr lang="es-ES" sz="1600" dirty="0">
                <a:latin typeface="Arial" panose="020B0604020202020204" pitchFamily="34" charset="0"/>
                <a:cs typeface="Arial" panose="020B0604020202020204" pitchFamily="34" charset="0"/>
              </a:rPr>
            </a:br>
            <a:br>
              <a:rPr lang="es-ES" sz="1600" dirty="0">
                <a:latin typeface="Arial" panose="020B0604020202020204" pitchFamily="34" charset="0"/>
                <a:cs typeface="Arial" panose="020B0604020202020204" pitchFamily="34" charset="0"/>
              </a:rPr>
            </a:br>
            <a:r>
              <a:rPr lang="es-ES" sz="1600" dirty="0">
                <a:latin typeface="Arial" panose="020B0604020202020204" pitchFamily="34" charset="0"/>
                <a:cs typeface="Arial" panose="020B0604020202020204" pitchFamily="34" charset="0"/>
              </a:rPr>
              <a:t>Se recibieron un total de </a:t>
            </a:r>
            <a:r>
              <a:rPr lang="es-ES" sz="1600" b="1" dirty="0">
                <a:latin typeface="Arial" panose="020B0604020202020204" pitchFamily="34" charset="0"/>
                <a:cs typeface="Arial" panose="020B0604020202020204" pitchFamily="34" charset="0"/>
              </a:rPr>
              <a:t>5991</a:t>
            </a:r>
            <a:r>
              <a:rPr lang="es-ES" sz="1600" dirty="0">
                <a:latin typeface="Arial" panose="020B0604020202020204" pitchFamily="34" charset="0"/>
                <a:cs typeface="Arial" panose="020B0604020202020204" pitchFamily="34" charset="0"/>
              </a:rPr>
              <a:t> encuestas, calificando el nivel de satisfacción así:</a:t>
            </a:r>
            <a:br>
              <a:rPr lang="es-ES" sz="1600" dirty="0">
                <a:latin typeface="Arial" panose="020B0604020202020204" pitchFamily="34" charset="0"/>
                <a:cs typeface="Arial" panose="020B0604020202020204" pitchFamily="34" charset="0"/>
              </a:rPr>
            </a:br>
            <a:br>
              <a:rPr lang="es-ES" sz="1600" dirty="0">
                <a:latin typeface="Arial" panose="020B0604020202020204" pitchFamily="34" charset="0"/>
                <a:cs typeface="Arial" panose="020B0604020202020204" pitchFamily="34" charset="0"/>
              </a:rPr>
            </a:br>
            <a:r>
              <a:rPr lang="es-ES" sz="1600" dirty="0">
                <a:latin typeface="Arial" panose="020B0604020202020204" pitchFamily="34" charset="0"/>
                <a:cs typeface="Arial" panose="020B0604020202020204" pitchFamily="34" charset="0"/>
              </a:rPr>
              <a:t>* (1) Muy deficiente</a:t>
            </a:r>
            <a:br>
              <a:rPr lang="es-ES" sz="1600" dirty="0">
                <a:latin typeface="Arial" panose="020B0604020202020204" pitchFamily="34" charset="0"/>
                <a:cs typeface="Arial" panose="020B0604020202020204" pitchFamily="34" charset="0"/>
              </a:rPr>
            </a:br>
            <a:r>
              <a:rPr lang="es-ES" sz="1600" dirty="0">
                <a:latin typeface="Arial" panose="020B0604020202020204" pitchFamily="34" charset="0"/>
                <a:cs typeface="Arial" panose="020B0604020202020204" pitchFamily="34" charset="0"/>
              </a:rPr>
              <a:t>* (2) Deficiente</a:t>
            </a:r>
            <a:br>
              <a:rPr lang="es-ES" sz="1600" dirty="0">
                <a:latin typeface="Arial" panose="020B0604020202020204" pitchFamily="34" charset="0"/>
                <a:cs typeface="Arial" panose="020B0604020202020204" pitchFamily="34" charset="0"/>
              </a:rPr>
            </a:br>
            <a:r>
              <a:rPr lang="es-ES" sz="1600" dirty="0">
                <a:latin typeface="Arial" panose="020B0604020202020204" pitchFamily="34" charset="0"/>
                <a:cs typeface="Arial" panose="020B0604020202020204" pitchFamily="34" charset="0"/>
              </a:rPr>
              <a:t>* (3) Aceptable</a:t>
            </a:r>
            <a:br>
              <a:rPr lang="es-ES" sz="1600" dirty="0">
                <a:latin typeface="Arial" panose="020B0604020202020204" pitchFamily="34" charset="0"/>
                <a:cs typeface="Arial" panose="020B0604020202020204" pitchFamily="34" charset="0"/>
              </a:rPr>
            </a:br>
            <a:r>
              <a:rPr lang="es-ES" sz="1600" dirty="0">
                <a:latin typeface="Arial" panose="020B0604020202020204" pitchFamily="34" charset="0"/>
                <a:cs typeface="Arial" panose="020B0604020202020204" pitchFamily="34" charset="0"/>
              </a:rPr>
              <a:t>* (4) Bueno</a:t>
            </a:r>
            <a:br>
              <a:rPr lang="es-ES" sz="1600" dirty="0">
                <a:latin typeface="Arial" panose="020B0604020202020204" pitchFamily="34" charset="0"/>
                <a:cs typeface="Arial" panose="020B0604020202020204" pitchFamily="34" charset="0"/>
              </a:rPr>
            </a:br>
            <a:r>
              <a:rPr lang="es-ES" sz="1600" dirty="0">
                <a:latin typeface="Arial" panose="020B0604020202020204" pitchFamily="34" charset="0"/>
                <a:cs typeface="Arial" panose="020B0604020202020204" pitchFamily="34" charset="0"/>
              </a:rPr>
              <a:t>* (5) Excelente</a:t>
            </a:r>
            <a:br>
              <a:rPr lang="es-ES" sz="1600" dirty="0">
                <a:latin typeface="Arial" panose="020B0604020202020204" pitchFamily="34" charset="0"/>
                <a:cs typeface="Arial" panose="020B0604020202020204" pitchFamily="34" charset="0"/>
              </a:rPr>
            </a:br>
            <a:br>
              <a:rPr lang="es-ES" sz="1600" dirty="0">
                <a:latin typeface="Arial" panose="020B0604020202020204" pitchFamily="34" charset="0"/>
                <a:cs typeface="Arial" panose="020B0604020202020204" pitchFamily="34" charset="0"/>
              </a:rPr>
            </a:br>
            <a:br>
              <a:rPr lang="es-ES" sz="16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dirty="0"/>
            </a:br>
            <a:br>
              <a:rPr lang="es-ES" sz="1400" dirty="0"/>
            </a:br>
            <a:endParaRPr lang="es-ES" sz="1400" dirty="0"/>
          </a:p>
        </p:txBody>
      </p:sp>
    </p:spTree>
    <p:extLst>
      <p:ext uri="{BB962C8B-B14F-4D97-AF65-F5344CB8AC3E}">
        <p14:creationId xmlns:p14="http://schemas.microsoft.com/office/powerpoint/2010/main" val="2172429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4F7778-7BD2-411F-9670-616E60B84CF5}"/>
              </a:ext>
            </a:extLst>
          </p:cNvPr>
          <p:cNvSpPr>
            <a:spLocks noGrp="1"/>
          </p:cNvSpPr>
          <p:nvPr>
            <p:ph type="ctrTitle"/>
          </p:nvPr>
        </p:nvSpPr>
        <p:spPr>
          <a:xfrm>
            <a:off x="367095" y="727651"/>
            <a:ext cx="7984314" cy="3868270"/>
          </a:xfrm>
        </p:spPr>
        <p:txBody>
          <a:bodyPr>
            <a:normAutofit/>
          </a:bodyPr>
          <a:lstStyle/>
          <a:p>
            <a:pPr algn="l"/>
            <a:br>
              <a:rPr lang="es-ES" dirty="0">
                <a:latin typeface="Arial" panose="020B0604020202020204" pitchFamily="34" charset="0"/>
                <a:cs typeface="Arial" panose="020B0604020202020204" pitchFamily="34" charset="0"/>
              </a:rPr>
            </a:br>
            <a:br>
              <a:rPr lang="es-ES" dirty="0"/>
            </a:br>
            <a:br>
              <a:rPr lang="es-ES" dirty="0"/>
            </a:br>
            <a:r>
              <a:rPr lang="es-ES" dirty="0"/>
              <a:t> </a:t>
            </a:r>
            <a:br>
              <a:rPr lang="es-ES" dirty="0"/>
            </a:br>
            <a:endParaRPr lang="es-ES" dirty="0"/>
          </a:p>
        </p:txBody>
      </p:sp>
      <p:sp>
        <p:nvSpPr>
          <p:cNvPr id="3" name="Rectángulo 2">
            <a:extLst>
              <a:ext uri="{FF2B5EF4-FFF2-40B4-BE49-F238E27FC236}">
                <a16:creationId xmlns:a16="http://schemas.microsoft.com/office/drawing/2014/main" id="{4A7AA000-2792-4B64-A6EB-2735FCEAA2CE}"/>
              </a:ext>
            </a:extLst>
          </p:cNvPr>
          <p:cNvSpPr/>
          <p:nvPr/>
        </p:nvSpPr>
        <p:spPr>
          <a:xfrm>
            <a:off x="394209" y="224699"/>
            <a:ext cx="3904556" cy="3631763"/>
          </a:xfrm>
          <a:prstGeom prst="rect">
            <a:avLst/>
          </a:prstGeom>
        </p:spPr>
        <p:txBody>
          <a:bodyPr wrap="square">
            <a:spAutoFit/>
          </a:bodyPr>
          <a:lstStyle/>
          <a:p>
            <a:pPr algn="ctr"/>
            <a:endParaRPr lang="es-ES" sz="1200" b="1" dirty="0">
              <a:latin typeface="Arial" panose="020B0604020202020204" pitchFamily="34" charset="0"/>
              <a:cs typeface="Arial" panose="020B0604020202020204" pitchFamily="34" charset="0"/>
            </a:endParaRPr>
          </a:p>
          <a:p>
            <a:pPr algn="ctr"/>
            <a:endParaRPr lang="es-ES" sz="1200" b="1" dirty="0">
              <a:latin typeface="Arial" panose="020B0604020202020204" pitchFamily="34" charset="0"/>
              <a:cs typeface="Arial" panose="020B0604020202020204" pitchFamily="34" charset="0"/>
            </a:endParaRPr>
          </a:p>
          <a:p>
            <a:pPr algn="ctr"/>
            <a:r>
              <a:rPr lang="es-ES" sz="1200" b="1" dirty="0">
                <a:latin typeface="Arial" panose="020B0604020202020204" pitchFamily="34" charset="0"/>
                <a:cs typeface="Arial" panose="020B0604020202020204" pitchFamily="34" charset="0"/>
              </a:rPr>
              <a:t>FORTALEZAS DEL PROCESO</a:t>
            </a:r>
          </a:p>
          <a:p>
            <a:pPr algn="ctr"/>
            <a:endParaRPr lang="es-ES" sz="1200" b="1" dirty="0">
              <a:latin typeface="Arial" panose="020B0604020202020204" pitchFamily="34" charset="0"/>
              <a:cs typeface="Arial" panose="020B0604020202020204" pitchFamily="34" charset="0"/>
            </a:endParaRPr>
          </a:p>
          <a:p>
            <a:pPr algn="just"/>
            <a:r>
              <a:rPr lang="es-ES" sz="1100" dirty="0">
                <a:latin typeface="Arial" panose="020B0604020202020204" pitchFamily="34" charset="0"/>
                <a:cs typeface="Arial" panose="020B0604020202020204" pitchFamily="34" charset="0"/>
              </a:rPr>
              <a:t>-</a:t>
            </a:r>
            <a:r>
              <a:rPr lang="es-ES" sz="1400" dirty="0">
                <a:latin typeface="Arial" panose="020B0604020202020204" pitchFamily="34" charset="0"/>
                <a:cs typeface="Arial" panose="020B0604020202020204" pitchFamily="34" charset="0"/>
              </a:rPr>
              <a:t>Como resultado se tiene que el 86.3% de beneficiarios. Evalúan entre bueno y excelente, siendo excelente el nivel de satisfacción más alto.</a:t>
            </a:r>
          </a:p>
          <a:p>
            <a:pPr algn="just"/>
            <a:endParaRPr lang="es-ES" sz="1400" dirty="0">
              <a:solidFill>
                <a:srgbClr val="FF0000"/>
              </a:solidFill>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Los usuarios destacan como fortalezas de los servicios de Bienestar las siguientes:</a:t>
            </a:r>
          </a:p>
          <a:p>
            <a:pPr algn="just"/>
            <a:r>
              <a:rPr lang="es-ES" sz="1400" dirty="0">
                <a:latin typeface="Arial" panose="020B0604020202020204" pitchFamily="34" charset="0"/>
                <a:cs typeface="Arial" panose="020B0604020202020204" pitchFamily="34" charset="0"/>
              </a:rPr>
              <a:t>Aporte el desarrollo integral: salud mental, desarrollo humano y calidad de vida, permanencia en la institución y la calidad académica de los mas vulnerables y pertinencia de los servicios y actividades ofertados para la comunidad institucional.</a:t>
            </a:r>
          </a:p>
        </p:txBody>
      </p:sp>
      <p:sp>
        <p:nvSpPr>
          <p:cNvPr id="4" name="Rectángulo 3">
            <a:extLst>
              <a:ext uri="{FF2B5EF4-FFF2-40B4-BE49-F238E27FC236}">
                <a16:creationId xmlns:a16="http://schemas.microsoft.com/office/drawing/2014/main" id="{6252A18D-E6A8-47D5-A296-14DDD8982C46}"/>
              </a:ext>
            </a:extLst>
          </p:cNvPr>
          <p:cNvSpPr/>
          <p:nvPr/>
        </p:nvSpPr>
        <p:spPr>
          <a:xfrm>
            <a:off x="685801" y="1061238"/>
            <a:ext cx="3445686" cy="3414816"/>
          </a:xfrm>
          <a:prstGeom prst="rect">
            <a:avLst/>
          </a:prstGeom>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5" name="Rectángulo 4">
            <a:extLst>
              <a:ext uri="{FF2B5EF4-FFF2-40B4-BE49-F238E27FC236}">
                <a16:creationId xmlns:a16="http://schemas.microsoft.com/office/drawing/2014/main" id="{18474EAB-192B-4628-8144-26EBCA8C23C3}"/>
              </a:ext>
            </a:extLst>
          </p:cNvPr>
          <p:cNvSpPr/>
          <p:nvPr/>
        </p:nvSpPr>
        <p:spPr>
          <a:xfrm>
            <a:off x="754213" y="1114634"/>
            <a:ext cx="3377274" cy="3270481"/>
          </a:xfrm>
          <a:prstGeom prst="rect">
            <a:avLst/>
          </a:prstGeom>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
        <p:nvSpPr>
          <p:cNvPr id="6" name="Rectángulo 5">
            <a:extLst>
              <a:ext uri="{FF2B5EF4-FFF2-40B4-BE49-F238E27FC236}">
                <a16:creationId xmlns:a16="http://schemas.microsoft.com/office/drawing/2014/main" id="{047416B6-CA01-4AA0-923C-474C3DA7D93C}"/>
              </a:ext>
            </a:extLst>
          </p:cNvPr>
          <p:cNvSpPr/>
          <p:nvPr/>
        </p:nvSpPr>
        <p:spPr>
          <a:xfrm>
            <a:off x="4466043" y="867006"/>
            <a:ext cx="3377274" cy="3270481"/>
          </a:xfrm>
          <a:prstGeom prst="rect">
            <a:avLst/>
          </a:prstGeom>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
        <p:nvSpPr>
          <p:cNvPr id="7" name="Rectángulo 6">
            <a:extLst>
              <a:ext uri="{FF2B5EF4-FFF2-40B4-BE49-F238E27FC236}">
                <a16:creationId xmlns:a16="http://schemas.microsoft.com/office/drawing/2014/main" id="{2FD5071A-DFC7-496A-B395-91E60DCC48A2}"/>
              </a:ext>
            </a:extLst>
          </p:cNvPr>
          <p:cNvSpPr/>
          <p:nvPr/>
        </p:nvSpPr>
        <p:spPr>
          <a:xfrm>
            <a:off x="685800" y="1006013"/>
            <a:ext cx="2444517" cy="675949"/>
          </a:xfrm>
          <a:prstGeom prst="rect">
            <a:avLst/>
          </a:prstGeom>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8" name="Rectángulo: esquinas redondeadas 7">
            <a:extLst>
              <a:ext uri="{FF2B5EF4-FFF2-40B4-BE49-F238E27FC236}">
                <a16:creationId xmlns:a16="http://schemas.microsoft.com/office/drawing/2014/main" id="{A1800258-0734-4607-9337-E4941741F04C}"/>
              </a:ext>
            </a:extLst>
          </p:cNvPr>
          <p:cNvSpPr/>
          <p:nvPr/>
        </p:nvSpPr>
        <p:spPr>
          <a:xfrm>
            <a:off x="754213" y="1328216"/>
            <a:ext cx="1281495" cy="2242616"/>
          </a:xfrm>
          <a:prstGeom prst="roundRect">
            <a:avLst/>
          </a:prstGeom>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
        <p:nvSpPr>
          <p:cNvPr id="9" name="Rectángulo 8">
            <a:extLst>
              <a:ext uri="{FF2B5EF4-FFF2-40B4-BE49-F238E27FC236}">
                <a16:creationId xmlns:a16="http://schemas.microsoft.com/office/drawing/2014/main" id="{BDFC89F6-1FA4-4550-BE6D-7147B0458F8C}"/>
              </a:ext>
            </a:extLst>
          </p:cNvPr>
          <p:cNvSpPr/>
          <p:nvPr/>
        </p:nvSpPr>
        <p:spPr>
          <a:xfrm>
            <a:off x="412980" y="860331"/>
            <a:ext cx="914400" cy="914400"/>
          </a:xfrm>
          <a:prstGeom prst="rect">
            <a:avLst/>
          </a:prstGeom>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cxnSp>
        <p:nvCxnSpPr>
          <p:cNvPr id="13" name="Conector recto 12">
            <a:extLst>
              <a:ext uri="{FF2B5EF4-FFF2-40B4-BE49-F238E27FC236}">
                <a16:creationId xmlns:a16="http://schemas.microsoft.com/office/drawing/2014/main" id="{95F17763-BC0E-4143-A051-FB03333669A1}"/>
              </a:ext>
            </a:extLst>
          </p:cNvPr>
          <p:cNvCxnSpPr>
            <a:cxnSpLocks/>
          </p:cNvCxnSpPr>
          <p:nvPr/>
        </p:nvCxnSpPr>
        <p:spPr>
          <a:xfrm>
            <a:off x="4510888" y="903288"/>
            <a:ext cx="29618" cy="3762154"/>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ángulo 13">
            <a:extLst>
              <a:ext uri="{FF2B5EF4-FFF2-40B4-BE49-F238E27FC236}">
                <a16:creationId xmlns:a16="http://schemas.microsoft.com/office/drawing/2014/main" id="{4C4E521A-1C0E-43D3-88EC-C134F61B52A4}"/>
              </a:ext>
            </a:extLst>
          </p:cNvPr>
          <p:cNvSpPr/>
          <p:nvPr/>
        </p:nvSpPr>
        <p:spPr>
          <a:xfrm>
            <a:off x="4423078" y="387689"/>
            <a:ext cx="4780991" cy="1323439"/>
          </a:xfrm>
          <a:prstGeom prst="rect">
            <a:avLst/>
          </a:prstGeom>
        </p:spPr>
        <p:txBody>
          <a:bodyPr wrap="square">
            <a:spAutoFit/>
          </a:bodyPr>
          <a:lstStyle/>
          <a:p>
            <a:pPr algn="ctr"/>
            <a:r>
              <a:rPr lang="es-ES" sz="1200" b="1" dirty="0">
                <a:latin typeface="Arial" panose="020B0604020202020204" pitchFamily="34" charset="0"/>
                <a:cs typeface="Arial" panose="020B0604020202020204" pitchFamily="34" charset="0"/>
              </a:rPr>
              <a:t>ASPECTOS POR MEJORAR</a:t>
            </a:r>
          </a:p>
          <a:p>
            <a:pPr algn="ctr"/>
            <a:endParaRPr lang="es-ES" sz="1200" b="1" dirty="0">
              <a:latin typeface="Arial" panose="020B0604020202020204" pitchFamily="34" charset="0"/>
              <a:cs typeface="Arial" panose="020B0604020202020204" pitchFamily="34" charset="0"/>
            </a:endParaRPr>
          </a:p>
          <a:p>
            <a:pPr algn="just"/>
            <a:r>
              <a:rPr lang="es-ES" sz="1100" dirty="0">
                <a:latin typeface="Arial" panose="020B0604020202020204" pitchFamily="34" charset="0"/>
                <a:cs typeface="Arial" panose="020B0604020202020204" pitchFamily="34" charset="0"/>
              </a:rPr>
              <a:t>-</a:t>
            </a:r>
            <a:r>
              <a:rPr lang="es-ES" sz="1400" dirty="0">
                <a:latin typeface="Arial" panose="020B0604020202020204" pitchFamily="34" charset="0"/>
                <a:cs typeface="Arial" panose="020B0604020202020204" pitchFamily="34" charset="0"/>
              </a:rPr>
              <a:t>Las operaciones logísticas es uno de los aspectos recurrentes a mejorar, desde la dirección se seguirá haciendo proceso con los servicios tercerizados con el fin de que los servicios prestados cada vez sean mejores.</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2709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contenido 2"/>
          <p:cNvSpPr txBox="1">
            <a:spLocks/>
          </p:cNvSpPr>
          <p:nvPr/>
        </p:nvSpPr>
        <p:spPr>
          <a:xfrm>
            <a:off x="457201" y="2601366"/>
            <a:ext cx="5366657" cy="19932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spcBef>
                <a:spcPts val="0"/>
              </a:spcBef>
              <a:buClr>
                <a:srgbClr val="0A2C32"/>
              </a:buClr>
              <a:buSzPts val="3200"/>
              <a:buNone/>
            </a:pPr>
            <a:r>
              <a:rPr lang="es-ES" dirty="0">
                <a:solidFill>
                  <a:srgbClr val="0A2C32"/>
                </a:solidFill>
                <a:latin typeface="Arial Black"/>
                <a:sym typeface="Arial Black"/>
              </a:rPr>
              <a:t>Conclusiones</a:t>
            </a:r>
            <a:endParaRPr lang="es-ES" dirty="0"/>
          </a:p>
        </p:txBody>
      </p:sp>
      <p:sp>
        <p:nvSpPr>
          <p:cNvPr id="10" name="Marcador de contenido 2"/>
          <p:cNvSpPr>
            <a:spLocks noGrp="1"/>
          </p:cNvSpPr>
          <p:nvPr>
            <p:ph idx="1"/>
          </p:nvPr>
        </p:nvSpPr>
        <p:spPr>
          <a:xfrm>
            <a:off x="5636934" y="1414357"/>
            <a:ext cx="3049867" cy="2477056"/>
          </a:xfrm>
        </p:spPr>
        <p:txBody>
          <a:bodyPr>
            <a:normAutofit/>
          </a:bodyPr>
          <a:lstStyle/>
          <a:p>
            <a:pPr marL="0" indent="0">
              <a:buNone/>
            </a:pPr>
            <a:endParaRPr lang="es-ES" sz="1600" dirty="0">
              <a:solidFill>
                <a:schemeClr val="bg1"/>
              </a:solidFill>
            </a:endParaRPr>
          </a:p>
          <a:p>
            <a:pPr marL="0" indent="0">
              <a:buNone/>
            </a:pPr>
            <a:endParaRPr lang="es-ES" sz="1600" dirty="0">
              <a:solidFill>
                <a:schemeClr val="bg1"/>
              </a:solidFill>
            </a:endParaRPr>
          </a:p>
        </p:txBody>
      </p:sp>
    </p:spTree>
    <p:extLst>
      <p:ext uri="{BB962C8B-B14F-4D97-AF65-F5344CB8AC3E}">
        <p14:creationId xmlns:p14="http://schemas.microsoft.com/office/powerpoint/2010/main" val="3471232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p:nvPr/>
        </p:nvSpPr>
        <p:spPr>
          <a:xfrm>
            <a:off x="457201" y="2601366"/>
            <a:ext cx="5366657" cy="1993256"/>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0A2C32"/>
              </a:buClr>
              <a:buSzPts val="3200"/>
              <a:buFont typeface="Arial"/>
              <a:buNone/>
            </a:pPr>
            <a:endParaRPr dirty="0"/>
          </a:p>
        </p:txBody>
      </p:sp>
      <p:sp>
        <p:nvSpPr>
          <p:cNvPr id="2" name="Rectángulo 1">
            <a:extLst>
              <a:ext uri="{FF2B5EF4-FFF2-40B4-BE49-F238E27FC236}">
                <a16:creationId xmlns:a16="http://schemas.microsoft.com/office/drawing/2014/main" id="{CF6297A3-E1F9-432F-847A-724328F78A40}"/>
              </a:ext>
            </a:extLst>
          </p:cNvPr>
          <p:cNvSpPr/>
          <p:nvPr/>
        </p:nvSpPr>
        <p:spPr>
          <a:xfrm>
            <a:off x="457201" y="448092"/>
            <a:ext cx="8429834" cy="4801314"/>
          </a:xfrm>
          <a:prstGeom prst="rect">
            <a:avLst/>
          </a:prstGeom>
        </p:spPr>
        <p:txBody>
          <a:bodyPr wrap="square">
            <a:spAutoFit/>
          </a:bodyPr>
          <a:lstStyle/>
          <a:p>
            <a:r>
              <a:rPr lang="es-ES" dirty="0">
                <a:latin typeface="Arial" panose="020B0604020202020204" pitchFamily="34" charset="0"/>
                <a:cs typeface="Arial" panose="020B0604020202020204" pitchFamily="34" charset="0"/>
              </a:rPr>
              <a:t>Las diferentes estrategias de comunicación implementadas por la </a:t>
            </a:r>
            <a:r>
              <a:rPr lang="es-ES" dirty="0">
                <a:solidFill>
                  <a:srgbClr val="FF0000"/>
                </a:solidFill>
                <a:latin typeface="Arial" panose="020B0604020202020204" pitchFamily="34" charset="0"/>
                <a:cs typeface="Arial" panose="020B0604020202020204" pitchFamily="34" charset="0"/>
              </a:rPr>
              <a:t>Gestión de Comunicaciones </a:t>
            </a:r>
            <a:r>
              <a:rPr lang="es-ES" dirty="0">
                <a:latin typeface="Arial" panose="020B0604020202020204" pitchFamily="34" charset="0"/>
                <a:cs typeface="Arial" panose="020B0604020202020204" pitchFamily="34" charset="0"/>
              </a:rPr>
              <a:t>y Mercadeo de la Institución Universitaria Colegio Mayor de Antioquia, deben seguirse encaminando a través de la planificación de nuevos formatos interactivos y llamativos, que logren generar identificación con los diferentes públicos como los estudiantes; esto se puede lograr a través de memes o historias de vida, que los involucren y los inviten a leer los contenidos.</a:t>
            </a:r>
          </a:p>
          <a:p>
            <a:endParaRPr lang="es-ES" dirty="0">
              <a:latin typeface="Arial" panose="020B0604020202020204" pitchFamily="34" charset="0"/>
              <a:cs typeface="Arial" panose="020B0604020202020204" pitchFamily="34" charset="0"/>
            </a:endParaRPr>
          </a:p>
          <a:p>
            <a:r>
              <a:rPr lang="es-ES" dirty="0">
                <a:solidFill>
                  <a:srgbClr val="FF0000"/>
                </a:solidFill>
                <a:latin typeface="Arial" panose="020B0604020202020204" pitchFamily="34" charset="0"/>
                <a:cs typeface="Arial" panose="020B0604020202020204" pitchFamily="34" charset="0"/>
              </a:rPr>
              <a:t>Admisiones, Registro y Control </a:t>
            </a:r>
            <a:r>
              <a:rPr lang="es-ES" dirty="0">
                <a:latin typeface="Arial" panose="020B0604020202020204" pitchFamily="34" charset="0"/>
                <a:cs typeface="Arial" panose="020B0604020202020204" pitchFamily="34" charset="0"/>
              </a:rPr>
              <a:t>responde las solicitudes</a:t>
            </a:r>
            <a:r>
              <a:rPr lang="es-CO" dirty="0">
                <a:latin typeface="Arial" panose="020B0604020202020204" pitchFamily="34" charset="0"/>
                <a:cs typeface="Arial" panose="020B0604020202020204" pitchFamily="34" charset="0"/>
              </a:rPr>
              <a:t> en el menor tiempo posible, generan buen trato a los usuarios y a información es correcta, concreta y precisa; además de la puntualidad en los tiempos de las solicitudes.</a:t>
            </a:r>
            <a:endParaRPr lang="es-ES"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La satisfacción de los usuarios con los servicios recibidos en </a:t>
            </a:r>
            <a:r>
              <a:rPr lang="es-ES" dirty="0">
                <a:solidFill>
                  <a:srgbClr val="FF0000"/>
                </a:solidFill>
                <a:latin typeface="Arial" panose="020B0604020202020204" pitchFamily="34" charset="0"/>
                <a:cs typeface="Arial" panose="020B0604020202020204" pitchFamily="34" charset="0"/>
              </a:rPr>
              <a:t>Biblioteca</a:t>
            </a:r>
            <a:r>
              <a:rPr lang="es-ES" dirty="0">
                <a:latin typeface="Arial" panose="020B0604020202020204" pitchFamily="34" charset="0"/>
                <a:cs typeface="Arial" panose="020B0604020202020204" pitchFamily="34" charset="0"/>
              </a:rPr>
              <a:t> es del 97%. Siendo un porcentaje muy bueno para el proceso.</a:t>
            </a:r>
          </a:p>
          <a:p>
            <a:endParaRPr lang="es-ES"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5348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p:nvPr/>
        </p:nvSpPr>
        <p:spPr>
          <a:xfrm>
            <a:off x="457201" y="2601366"/>
            <a:ext cx="5366657" cy="1993256"/>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0A2C32"/>
              </a:buClr>
              <a:buSzPts val="3200"/>
              <a:buFont typeface="Arial"/>
              <a:buNone/>
            </a:pPr>
            <a:endParaRPr dirty="0"/>
          </a:p>
        </p:txBody>
      </p:sp>
      <p:sp>
        <p:nvSpPr>
          <p:cNvPr id="2" name="Rectángulo 1">
            <a:extLst>
              <a:ext uri="{FF2B5EF4-FFF2-40B4-BE49-F238E27FC236}">
                <a16:creationId xmlns:a16="http://schemas.microsoft.com/office/drawing/2014/main" id="{CF6297A3-E1F9-432F-847A-724328F78A40}"/>
              </a:ext>
            </a:extLst>
          </p:cNvPr>
          <p:cNvSpPr/>
          <p:nvPr/>
        </p:nvSpPr>
        <p:spPr>
          <a:xfrm>
            <a:off x="457201" y="448092"/>
            <a:ext cx="8429834" cy="3970318"/>
          </a:xfrm>
          <a:prstGeom prst="rect">
            <a:avLst/>
          </a:prstGeom>
        </p:spPr>
        <p:txBody>
          <a:bodyPr wrap="square">
            <a:spAutoFit/>
          </a:bodyPr>
          <a:lstStyle/>
          <a:p>
            <a:r>
              <a:rPr lang="es-ES" dirty="0">
                <a:latin typeface="Arial" panose="020B0604020202020204" pitchFamily="34" charset="0"/>
                <a:cs typeface="Arial" panose="020B0604020202020204" pitchFamily="34" charset="0"/>
              </a:rPr>
              <a:t>Los usuarios que utilizaron los servicios de la </a:t>
            </a:r>
            <a:r>
              <a:rPr lang="es-ES" dirty="0">
                <a:solidFill>
                  <a:srgbClr val="FF0000"/>
                </a:solidFill>
                <a:latin typeface="Arial" panose="020B0604020202020204" pitchFamily="34" charset="0"/>
                <a:cs typeface="Arial" panose="020B0604020202020204" pitchFamily="34" charset="0"/>
              </a:rPr>
              <a:t>Biblioteca</a:t>
            </a:r>
            <a:r>
              <a:rPr lang="es-ES" dirty="0">
                <a:latin typeface="Arial" panose="020B0604020202020204" pitchFamily="34" charset="0"/>
                <a:cs typeface="Arial" panose="020B0604020202020204" pitchFamily="34" charset="0"/>
              </a:rPr>
              <a:t> destacan que los préstamos se realizan de forma oportuna y ágil.</a:t>
            </a: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Las asesorías realizadas en TIC desde el proceso de </a:t>
            </a:r>
            <a:r>
              <a:rPr lang="es-ES" dirty="0">
                <a:solidFill>
                  <a:srgbClr val="FF0000"/>
                </a:solidFill>
                <a:latin typeface="Arial" panose="020B0604020202020204" pitchFamily="34" charset="0"/>
                <a:cs typeface="Arial" panose="020B0604020202020204" pitchFamily="34" charset="0"/>
              </a:rPr>
              <a:t>virtualidad</a:t>
            </a:r>
            <a:r>
              <a:rPr lang="es-ES" dirty="0">
                <a:latin typeface="Arial" panose="020B0604020202020204" pitchFamily="34" charset="0"/>
                <a:cs typeface="Arial" panose="020B0604020202020204" pitchFamily="34" charset="0"/>
              </a:rPr>
              <a:t>, han permitido mejorar las destrezas y habilidades de estudiantes y profesores; además esta población considera el nivel de satisfacción del subproceso entre muy satisfechos y satisfechos. </a:t>
            </a:r>
          </a:p>
          <a:p>
            <a:endParaRPr lang="es-ES" dirty="0">
              <a:latin typeface="Arial" panose="020B0604020202020204" pitchFamily="34" charset="0"/>
              <a:cs typeface="Arial" panose="020B0604020202020204" pitchFamily="34" charset="0"/>
            </a:endParaRPr>
          </a:p>
          <a:p>
            <a:r>
              <a:rPr lang="es-CO" dirty="0">
                <a:latin typeface="Arial" panose="020B0604020202020204" pitchFamily="34" charset="0"/>
                <a:ea typeface="Calibri" panose="020F0502020204030204" pitchFamily="34" charset="0"/>
              </a:rPr>
              <a:t>-Los equipos de trabajo de los 4 procesos institucionales (Admisiones, Virtualidad, Comunicaciones, Biblioteca y Bienestar) son muy eficientes, presentan buena disposición frente al usuario, generan confianza y transparencia a los grupos de interés como estudiantes, docentes, egresados </a:t>
            </a:r>
            <a:r>
              <a:rPr lang="es-CO">
                <a:latin typeface="Arial" panose="020B0604020202020204" pitchFamily="34" charset="0"/>
                <a:ea typeface="Calibri" panose="020F0502020204030204" pitchFamily="34" charset="0"/>
              </a:rPr>
              <a:t>y administrativos.</a:t>
            </a:r>
            <a:endParaRPr lang="es-ES" dirty="0">
              <a:latin typeface="Arial" panose="020B0604020202020204" pitchFamily="34" charset="0"/>
              <a:cs typeface="Arial" panose="020B0604020202020204" pitchFamily="34" charset="0"/>
            </a:endParaRPr>
          </a:p>
          <a:p>
            <a:endParaRPr lang="es-CO" dirty="0"/>
          </a:p>
          <a:p>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1111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596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p:nvPr/>
        </p:nvSpPr>
        <p:spPr>
          <a:xfrm>
            <a:off x="652623" y="1673983"/>
            <a:ext cx="7718611" cy="3089074"/>
          </a:xfrm>
          <a:prstGeom prst="rect">
            <a:avLst/>
          </a:prstGeom>
          <a:noFill/>
          <a:ln>
            <a:noFill/>
          </a:ln>
        </p:spPr>
        <p:txBody>
          <a:bodyPr spcFirstLastPara="1" wrap="square" lIns="91425" tIns="45700" rIns="91425" bIns="45700" anchor="t" anchorCtr="0">
            <a:normAutofit fontScale="92500" lnSpcReduction="20000"/>
          </a:bodyPr>
          <a:lstStyle/>
          <a:p>
            <a:pPr marL="0" indent="0" algn="just">
              <a:buNone/>
            </a:pPr>
            <a:r>
              <a:rPr lang="es-ES" sz="3200" dirty="0">
                <a:latin typeface="Arial" panose="020B0604020202020204" pitchFamily="34" charset="0"/>
                <a:cs typeface="Arial" panose="020B0604020202020204" pitchFamily="34" charset="0"/>
              </a:rPr>
              <a:t>Los procesos institucionales mediante encuestas evaluaron el nivel de satisfacción del año 2022. Las cuáles fueron compartidas por diferentes medios comunicativos como (página institucional, formulario de preguntas al correo institucional, redes sociales, consolas de calificación, entre otras) </a:t>
            </a:r>
          </a:p>
          <a:p>
            <a:pPr marL="0" indent="0">
              <a:buNone/>
            </a:pPr>
            <a:endParaRPr lang="es-ES" sz="3200" dirty="0">
              <a:latin typeface="Arial" panose="020B0604020202020204" pitchFamily="34" charset="0"/>
              <a:cs typeface="Arial" panose="020B0604020202020204" pitchFamily="34" charset="0"/>
            </a:endParaRPr>
          </a:p>
        </p:txBody>
      </p:sp>
      <p:sp>
        <p:nvSpPr>
          <p:cNvPr id="3" name="Google Shape;100;p3">
            <a:extLst>
              <a:ext uri="{FF2B5EF4-FFF2-40B4-BE49-F238E27FC236}">
                <a16:creationId xmlns:a16="http://schemas.microsoft.com/office/drawing/2014/main" id="{A7C27719-AA52-4165-A2DE-E566D3C71BE6}"/>
              </a:ext>
            </a:extLst>
          </p:cNvPr>
          <p:cNvSpPr txBox="1"/>
          <p:nvPr/>
        </p:nvSpPr>
        <p:spPr>
          <a:xfrm>
            <a:off x="963930" y="881467"/>
            <a:ext cx="7216139" cy="1993256"/>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rgbClr val="F19408"/>
              </a:buClr>
              <a:buSzPts val="3200"/>
              <a:buFont typeface="Arial"/>
              <a:buNone/>
            </a:pPr>
            <a:r>
              <a:rPr lang="es-ES" sz="3600" b="0" i="0" u="none" strike="noStrike" cap="none" dirty="0">
                <a:solidFill>
                  <a:srgbClr val="F19408"/>
                </a:solidFill>
                <a:latin typeface="Arial Black"/>
                <a:ea typeface="Arial Black"/>
                <a:cs typeface="Arial Black"/>
                <a:sym typeface="Arial Black"/>
              </a:rPr>
              <a:t>Metodología</a:t>
            </a:r>
            <a:endParaRPr sz="3600" dirty="0"/>
          </a:p>
        </p:txBody>
      </p:sp>
    </p:spTree>
    <p:extLst>
      <p:ext uri="{BB962C8B-B14F-4D97-AF65-F5344CB8AC3E}">
        <p14:creationId xmlns:p14="http://schemas.microsoft.com/office/powerpoint/2010/main" val="3394258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p:nvPr/>
        </p:nvSpPr>
        <p:spPr>
          <a:xfrm>
            <a:off x="659297" y="1627261"/>
            <a:ext cx="7718611" cy="3089074"/>
          </a:xfrm>
          <a:prstGeom prst="rect">
            <a:avLst/>
          </a:prstGeom>
          <a:noFill/>
          <a:ln>
            <a:noFill/>
          </a:ln>
        </p:spPr>
        <p:txBody>
          <a:bodyPr spcFirstLastPara="1" wrap="square" lIns="91425" tIns="45700" rIns="91425" bIns="45700" anchor="t" anchorCtr="0">
            <a:normAutofit fontScale="92500" lnSpcReduction="10000"/>
          </a:bodyPr>
          <a:lstStyle/>
          <a:p>
            <a:pPr marL="0" indent="0" algn="just">
              <a:buNone/>
            </a:pPr>
            <a:r>
              <a:rPr lang="es-ES" sz="3200" dirty="0">
                <a:latin typeface="Arial" panose="020B0604020202020204" pitchFamily="34" charset="0"/>
                <a:cs typeface="Arial" panose="020B0604020202020204" pitchFamily="34" charset="0"/>
              </a:rPr>
              <a:t>Medir el grado de satisfacción de los usuarios con respecto a los servicios que prestan los siguientes procesos institucionales: Comunicaciones y Mercadeo, Admisiones Registro y Control, Subproceso de Virtualidad y el Subproceso de Biblioteca</a:t>
            </a:r>
          </a:p>
        </p:txBody>
      </p:sp>
      <p:sp>
        <p:nvSpPr>
          <p:cNvPr id="3" name="Google Shape;100;p3">
            <a:extLst>
              <a:ext uri="{FF2B5EF4-FFF2-40B4-BE49-F238E27FC236}">
                <a16:creationId xmlns:a16="http://schemas.microsoft.com/office/drawing/2014/main" id="{A7C27719-AA52-4165-A2DE-E566D3C71BE6}"/>
              </a:ext>
            </a:extLst>
          </p:cNvPr>
          <p:cNvSpPr txBox="1"/>
          <p:nvPr/>
        </p:nvSpPr>
        <p:spPr>
          <a:xfrm>
            <a:off x="963930" y="902796"/>
            <a:ext cx="7216139" cy="1993256"/>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rgbClr val="F19408"/>
              </a:buClr>
              <a:buSzPts val="3200"/>
              <a:buFont typeface="Arial"/>
              <a:buNone/>
            </a:pPr>
            <a:r>
              <a:rPr lang="es-ES" sz="3600" b="0" i="0" u="none" strike="noStrike" cap="none" dirty="0">
                <a:solidFill>
                  <a:srgbClr val="F19408"/>
                </a:solidFill>
                <a:latin typeface="Arial Black"/>
                <a:ea typeface="Arial Black"/>
                <a:cs typeface="Arial Black"/>
                <a:sym typeface="Arial Black"/>
              </a:rPr>
              <a:t>Objetivo</a:t>
            </a:r>
            <a:endParaRPr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contenido 2"/>
          <p:cNvSpPr txBox="1">
            <a:spLocks/>
          </p:cNvSpPr>
          <p:nvPr/>
        </p:nvSpPr>
        <p:spPr>
          <a:xfrm>
            <a:off x="457201" y="2601366"/>
            <a:ext cx="5366657" cy="19932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spcBef>
                <a:spcPts val="0"/>
              </a:spcBef>
              <a:buClr>
                <a:srgbClr val="0A2C32"/>
              </a:buClr>
              <a:buSzPts val="3200"/>
              <a:buNone/>
            </a:pPr>
            <a:r>
              <a:rPr lang="es-ES" dirty="0">
                <a:solidFill>
                  <a:srgbClr val="0A2C32"/>
                </a:solidFill>
                <a:latin typeface="Arial Black"/>
                <a:sym typeface="Arial Black"/>
              </a:rPr>
              <a:t>Comunicación y Mercadeo</a:t>
            </a:r>
            <a:endParaRPr lang="es-ES" dirty="0"/>
          </a:p>
        </p:txBody>
      </p:sp>
      <p:sp>
        <p:nvSpPr>
          <p:cNvPr id="10" name="Marcador de contenido 2"/>
          <p:cNvSpPr>
            <a:spLocks noGrp="1"/>
          </p:cNvSpPr>
          <p:nvPr>
            <p:ph idx="1"/>
          </p:nvPr>
        </p:nvSpPr>
        <p:spPr>
          <a:xfrm>
            <a:off x="5636934" y="1414357"/>
            <a:ext cx="3049867" cy="2477056"/>
          </a:xfrm>
        </p:spPr>
        <p:txBody>
          <a:bodyPr>
            <a:normAutofit/>
          </a:bodyPr>
          <a:lstStyle/>
          <a:p>
            <a:pPr marL="0" indent="0">
              <a:buNone/>
            </a:pPr>
            <a:endParaRPr lang="es-ES" sz="1600" dirty="0">
              <a:solidFill>
                <a:schemeClr val="bg1"/>
              </a:solidFill>
            </a:endParaRPr>
          </a:p>
          <a:p>
            <a:pPr marL="0" indent="0">
              <a:buNone/>
            </a:pPr>
            <a:endParaRPr lang="es-ES" sz="1600" dirty="0">
              <a:solidFill>
                <a:schemeClr val="bg1"/>
              </a:solidFill>
            </a:endParaRPr>
          </a:p>
        </p:txBody>
      </p:sp>
    </p:spTree>
    <p:extLst>
      <p:ext uri="{BB962C8B-B14F-4D97-AF65-F5344CB8AC3E}">
        <p14:creationId xmlns:p14="http://schemas.microsoft.com/office/powerpoint/2010/main" val="491358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BA0CFDE-21BE-4F61-A363-A448DAD89B19}"/>
              </a:ext>
            </a:extLst>
          </p:cNvPr>
          <p:cNvSpPr>
            <a:spLocks noGrp="1"/>
          </p:cNvSpPr>
          <p:nvPr>
            <p:ph type="ctrTitle"/>
          </p:nvPr>
        </p:nvSpPr>
        <p:spPr>
          <a:xfrm>
            <a:off x="590193" y="2571750"/>
            <a:ext cx="7772400" cy="1102519"/>
          </a:xfrm>
        </p:spPr>
        <p:txBody>
          <a:bodyPr>
            <a:noAutofit/>
          </a:bodyPr>
          <a:lstStyle/>
          <a:p>
            <a:pPr algn="just"/>
            <a:r>
              <a:rPr lang="es-ES" sz="1400" dirty="0">
                <a:latin typeface="Arial" panose="020B0604020202020204" pitchFamily="34" charset="0"/>
                <a:cs typeface="Arial" panose="020B0604020202020204" pitchFamily="34" charset="0"/>
              </a:rPr>
              <a:t>La encuesta de percepción se realiza para conocer el grado de conocimiento, aceptación y favorabilidad que tienen las comunicaciones institucionales en los diferentes públicos objetivos; esta no solo se convierte en una herramienta para medir la percepción, sino que también sirve como insumo para la mejora continua en los procesos comunicacionales y de mercadeo, implementados desde la Institución Universitaria Colegio Mayor de Antioquia.</a:t>
            </a:r>
            <a:br>
              <a:rPr lang="es-ES" sz="1400" dirty="0">
                <a:latin typeface="Arial" panose="020B0604020202020204" pitchFamily="34" charset="0"/>
                <a:cs typeface="Arial" panose="020B0604020202020204" pitchFamily="34" charset="0"/>
              </a:rPr>
            </a:br>
            <a:br>
              <a:rPr lang="es-ES" sz="1400" dirty="0">
                <a:latin typeface="Arial" panose="020B0604020202020204" pitchFamily="34" charset="0"/>
                <a:cs typeface="Arial" panose="020B0604020202020204" pitchFamily="34" charset="0"/>
              </a:rPr>
            </a:br>
            <a:r>
              <a:rPr lang="es-ES" sz="1400" dirty="0">
                <a:latin typeface="Arial" panose="020B0604020202020204" pitchFamily="34" charset="0"/>
                <a:cs typeface="Arial" panose="020B0604020202020204" pitchFamily="34" charset="0"/>
              </a:rPr>
              <a:t>Dicha encuesta se realiza a través de la interacción de las redes sociales institucionales, con el propósito de aprovechar este recurso que brinda Instagram, una herramienta dinámica e inmediata que permite conocer eficazmente el pensamiento de las audiencias.</a:t>
            </a:r>
            <a:br>
              <a:rPr lang="es-ES" sz="1400" dirty="0">
                <a:latin typeface="Arial" panose="020B0604020202020204" pitchFamily="34" charset="0"/>
                <a:cs typeface="Arial" panose="020B0604020202020204" pitchFamily="34" charset="0"/>
              </a:rPr>
            </a:br>
            <a:br>
              <a:rPr lang="es-ES" sz="1400" dirty="0">
                <a:latin typeface="Arial" panose="020B0604020202020204" pitchFamily="34" charset="0"/>
                <a:cs typeface="Arial" panose="020B0604020202020204" pitchFamily="34" charset="0"/>
              </a:rPr>
            </a:br>
            <a:r>
              <a:rPr lang="es-ES" sz="1400" dirty="0">
                <a:latin typeface="Arial" panose="020B0604020202020204" pitchFamily="34" charset="0"/>
                <a:cs typeface="Arial" panose="020B0604020202020204" pitchFamily="34" charset="0"/>
              </a:rPr>
              <a:t>Ahora bien, es importante precisar el porqué de la formulación de diversas preguntas de la encuesta como:</a:t>
            </a:r>
            <a:br>
              <a:rPr lang="es-ES" sz="1400" dirty="0">
                <a:latin typeface="Arial" panose="020B0604020202020204" pitchFamily="34" charset="0"/>
                <a:cs typeface="Arial" panose="020B0604020202020204" pitchFamily="34" charset="0"/>
              </a:rPr>
            </a:br>
            <a:br>
              <a:rPr lang="es-ES" sz="1400" dirty="0">
                <a:latin typeface="Arial" panose="020B0604020202020204" pitchFamily="34" charset="0"/>
                <a:cs typeface="Arial" panose="020B0604020202020204" pitchFamily="34" charset="0"/>
              </a:rPr>
            </a:br>
            <a:r>
              <a:rPr lang="es-ES" sz="1400" dirty="0">
                <a:latin typeface="Arial" panose="020B0604020202020204" pitchFamily="34" charset="0"/>
                <a:cs typeface="Arial" panose="020B0604020202020204" pitchFamily="34" charset="0"/>
              </a:rPr>
              <a:t>¿A qué correo te llega información de la institución? Esta pregunta es muy valiosa para conocer si los públicos objetivos están haciendo uso de los recursos tecnológicos que les brinda la institución, además, la misma sirve como insumo para reforzar de manera constante la importancia de activar el correo e ingresar a este. </a:t>
            </a:r>
            <a:br>
              <a:rPr lang="es-ES" sz="1400" dirty="0"/>
            </a:br>
            <a:br>
              <a:rPr lang="es-ES" dirty="0"/>
            </a:br>
            <a:br>
              <a:rPr lang="es-ES" sz="1400" dirty="0"/>
            </a:br>
            <a:endParaRPr lang="es-ES" sz="1400" dirty="0"/>
          </a:p>
        </p:txBody>
      </p:sp>
    </p:spTree>
    <p:extLst>
      <p:ext uri="{BB962C8B-B14F-4D97-AF65-F5344CB8AC3E}">
        <p14:creationId xmlns:p14="http://schemas.microsoft.com/office/powerpoint/2010/main" val="615796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4F7778-7BD2-411F-9670-616E60B84CF5}"/>
              </a:ext>
            </a:extLst>
          </p:cNvPr>
          <p:cNvSpPr>
            <a:spLocks noGrp="1"/>
          </p:cNvSpPr>
          <p:nvPr>
            <p:ph type="ctrTitle"/>
          </p:nvPr>
        </p:nvSpPr>
        <p:spPr>
          <a:xfrm>
            <a:off x="313699" y="1548473"/>
            <a:ext cx="8191222" cy="2778999"/>
          </a:xfrm>
        </p:spPr>
        <p:txBody>
          <a:bodyPr>
            <a:normAutofit fontScale="90000"/>
          </a:bodyPr>
          <a:lstStyle/>
          <a:p>
            <a:pPr algn="just"/>
            <a:r>
              <a:rPr lang="es-ES" sz="1600" dirty="0">
                <a:latin typeface="Arial" panose="020B0604020202020204" pitchFamily="34" charset="0"/>
                <a:cs typeface="Arial" panose="020B0604020202020204" pitchFamily="34" charset="0"/>
              </a:rPr>
              <a:t>¿Qué día recibes en tu correo institucional el flash institucional? Esta pregunta permite conocer el grado de conocimiento de las audiencias, respecto a los canales internos que tiene la institución; con su análisis, se pueden crear estrategias posteriores para interiorizar dichos medios internos en los estudiantes, docentes, personal administrativo y graduados. </a:t>
            </a:r>
            <a:br>
              <a:rPr lang="es-ES" sz="1600" dirty="0">
                <a:latin typeface="Arial" panose="020B0604020202020204" pitchFamily="34" charset="0"/>
                <a:cs typeface="Arial" panose="020B0604020202020204" pitchFamily="34" charset="0"/>
              </a:rPr>
            </a:br>
            <a:br>
              <a:rPr lang="es-ES" sz="1600" dirty="0">
                <a:latin typeface="Arial" panose="020B0604020202020204" pitchFamily="34" charset="0"/>
                <a:cs typeface="Arial" panose="020B0604020202020204" pitchFamily="34" charset="0"/>
              </a:rPr>
            </a:br>
            <a:r>
              <a:rPr lang="es-ES" sz="1600" dirty="0">
                <a:latin typeface="Arial" panose="020B0604020202020204" pitchFamily="34" charset="0"/>
                <a:cs typeface="Arial" panose="020B0604020202020204" pitchFamily="34" charset="0"/>
              </a:rPr>
              <a:t>¿Qué puntuación das al nivel de las respuestas y atención que obtienes en Atención al Ciudadano?, ¿cómo calificas la amabilidad de las personas que te atienden en Atención al Ciudadano? Estas permiten conocer si los mecanismos de atención al ciudadano, destinados por la institución están siendo efectivos y están dando respuesta a las necesidades que surgen estos.</a:t>
            </a:r>
            <a:br>
              <a:rPr lang="es-ES" dirty="0"/>
            </a:br>
            <a:br>
              <a:rPr lang="es-ES" dirty="0"/>
            </a:br>
            <a:r>
              <a:rPr lang="es-ES" dirty="0"/>
              <a:t> </a:t>
            </a:r>
            <a:br>
              <a:rPr lang="es-ES" dirty="0"/>
            </a:br>
            <a:endParaRPr lang="es-ES" dirty="0"/>
          </a:p>
        </p:txBody>
      </p:sp>
    </p:spTree>
    <p:extLst>
      <p:ext uri="{BB962C8B-B14F-4D97-AF65-F5344CB8AC3E}">
        <p14:creationId xmlns:p14="http://schemas.microsoft.com/office/powerpoint/2010/main" val="2101752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4F7778-7BD2-411F-9670-616E60B84CF5}"/>
              </a:ext>
            </a:extLst>
          </p:cNvPr>
          <p:cNvSpPr>
            <a:spLocks noGrp="1"/>
          </p:cNvSpPr>
          <p:nvPr>
            <p:ph type="ctrTitle"/>
          </p:nvPr>
        </p:nvSpPr>
        <p:spPr>
          <a:xfrm>
            <a:off x="685800" y="3433196"/>
            <a:ext cx="7772400" cy="1102519"/>
          </a:xfrm>
        </p:spPr>
        <p:txBody>
          <a:bodyPr>
            <a:normAutofit fontScale="90000"/>
          </a:bodyPr>
          <a:lstStyle/>
          <a:p>
            <a:pPr algn="l"/>
            <a:r>
              <a:rPr lang="es-ES" sz="1600" dirty="0">
                <a:latin typeface="Arial" panose="020B0604020202020204" pitchFamily="34" charset="0"/>
                <a:cs typeface="Arial" panose="020B0604020202020204" pitchFamily="34" charset="0"/>
              </a:rPr>
              <a:t>Asimismo, es importante reforzar los mensajes que se envían desde los diferentes canales a través de múltiples formatos, dado que se evidencia, que algunas veces con una sola difusión no se logra impactar el porcentaje de audiencia deseado; para esto es necesario tener una ruta clara que responda las siguientes preguntas: ¿son uno o varios mensajes? ¿cada cuánto se deben emitir? ¿quiénes los deben emitir? ¿cuál es la cobertura del mensaje? ¿cómo se evalúa la aceptación del mensaje?</a:t>
            </a:r>
            <a:br>
              <a:rPr lang="es-ES" sz="1600" dirty="0">
                <a:latin typeface="Arial" panose="020B0604020202020204" pitchFamily="34" charset="0"/>
                <a:cs typeface="Arial" panose="020B0604020202020204" pitchFamily="34" charset="0"/>
              </a:rPr>
            </a:br>
            <a:br>
              <a:rPr lang="es-ES" sz="1600" dirty="0">
                <a:latin typeface="Arial" panose="020B0604020202020204" pitchFamily="34" charset="0"/>
                <a:cs typeface="Arial" panose="020B0604020202020204" pitchFamily="34" charset="0"/>
              </a:rPr>
            </a:br>
            <a:r>
              <a:rPr lang="es-ES" sz="1600" dirty="0">
                <a:latin typeface="Arial" panose="020B0604020202020204" pitchFamily="34" charset="0"/>
                <a:cs typeface="Arial" panose="020B0604020202020204" pitchFamily="34" charset="0"/>
              </a:rPr>
              <a:t>Por otro lado, tras evaluar las respuestas cualitativas de la encuesta de percepción 2022 – 1, también se hace necesario seguir difundiendo contenido con relación a: becas, inglés, beneficios al ser estudiante, información específica de los pregrados y de los semilleros de investigación, entre otros, con el fin de fidelizar a las audiencias y capturar a nuevos públicos. </a:t>
            </a:r>
            <a:br>
              <a:rPr lang="es-ES" sz="1600" dirty="0">
                <a:latin typeface="Arial" panose="020B0604020202020204" pitchFamily="34" charset="0"/>
                <a:cs typeface="Arial" panose="020B0604020202020204" pitchFamily="34" charset="0"/>
              </a:rPr>
            </a:br>
            <a:br>
              <a:rPr lang="es-ES" sz="1600" dirty="0">
                <a:latin typeface="Arial" panose="020B0604020202020204" pitchFamily="34" charset="0"/>
                <a:cs typeface="Arial" panose="020B0604020202020204" pitchFamily="34" charset="0"/>
              </a:rPr>
            </a:br>
            <a:r>
              <a:rPr lang="es-ES" sz="1600" dirty="0">
                <a:latin typeface="Arial" panose="020B0604020202020204" pitchFamily="34" charset="0"/>
                <a:cs typeface="Arial" panose="020B0604020202020204" pitchFamily="34" charset="0"/>
              </a:rPr>
              <a:t>También es importante mencionar las respuestas cuantitativas obtenidas en el componente de Atención al Ciudadano, es vital reforzar de manera constante estrategias de servicio al cliente y de atención al usuario, para que las personas inmersas en esta labor, continúen llevando en alto el nombre de la institución.</a:t>
            </a:r>
            <a:br>
              <a:rPr lang="es-ES" dirty="0">
                <a:latin typeface="Arial" panose="020B0604020202020204" pitchFamily="34" charset="0"/>
                <a:cs typeface="Arial" panose="020B0604020202020204" pitchFamily="34" charset="0"/>
              </a:rPr>
            </a:br>
            <a:br>
              <a:rPr lang="es-ES" dirty="0"/>
            </a:br>
            <a:br>
              <a:rPr lang="es-ES" dirty="0"/>
            </a:br>
            <a:br>
              <a:rPr lang="es-ES" dirty="0"/>
            </a:br>
            <a:r>
              <a:rPr lang="es-ES" dirty="0"/>
              <a:t> </a:t>
            </a:r>
            <a:br>
              <a:rPr lang="es-ES" dirty="0"/>
            </a:br>
            <a:endParaRPr lang="es-ES" dirty="0"/>
          </a:p>
        </p:txBody>
      </p:sp>
    </p:spTree>
    <p:extLst>
      <p:ext uri="{BB962C8B-B14F-4D97-AF65-F5344CB8AC3E}">
        <p14:creationId xmlns:p14="http://schemas.microsoft.com/office/powerpoint/2010/main" val="3904829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4F7778-7BD2-411F-9670-616E60B84CF5}"/>
              </a:ext>
            </a:extLst>
          </p:cNvPr>
          <p:cNvSpPr>
            <a:spLocks noGrp="1"/>
          </p:cNvSpPr>
          <p:nvPr>
            <p:ph type="ctrTitle"/>
          </p:nvPr>
        </p:nvSpPr>
        <p:spPr>
          <a:xfrm>
            <a:off x="367095" y="727651"/>
            <a:ext cx="7984314" cy="3868270"/>
          </a:xfrm>
        </p:spPr>
        <p:txBody>
          <a:bodyPr>
            <a:normAutofit fontScale="90000"/>
          </a:bodyPr>
          <a:lstStyle/>
          <a:p>
            <a:pPr algn="l"/>
            <a:br>
              <a:rPr lang="es-ES" dirty="0">
                <a:latin typeface="Arial" panose="020B0604020202020204" pitchFamily="34" charset="0"/>
                <a:cs typeface="Arial" panose="020B0604020202020204" pitchFamily="34" charset="0"/>
              </a:rPr>
            </a:br>
            <a:br>
              <a:rPr lang="es-ES" dirty="0"/>
            </a:br>
            <a:br>
              <a:rPr lang="es-ES" dirty="0"/>
            </a:br>
            <a:br>
              <a:rPr lang="es-ES" dirty="0"/>
            </a:br>
            <a:r>
              <a:rPr lang="es-ES" dirty="0"/>
              <a:t> </a:t>
            </a:r>
            <a:br>
              <a:rPr lang="es-ES" dirty="0"/>
            </a:br>
            <a:endParaRPr lang="es-ES" dirty="0"/>
          </a:p>
        </p:txBody>
      </p:sp>
      <p:sp>
        <p:nvSpPr>
          <p:cNvPr id="3" name="Rectángulo 2">
            <a:extLst>
              <a:ext uri="{FF2B5EF4-FFF2-40B4-BE49-F238E27FC236}">
                <a16:creationId xmlns:a16="http://schemas.microsoft.com/office/drawing/2014/main" id="{4A7AA000-2792-4B64-A6EB-2735FCEAA2CE}"/>
              </a:ext>
            </a:extLst>
          </p:cNvPr>
          <p:cNvSpPr/>
          <p:nvPr/>
        </p:nvSpPr>
        <p:spPr>
          <a:xfrm>
            <a:off x="367095" y="533956"/>
            <a:ext cx="3904556" cy="4185761"/>
          </a:xfrm>
          <a:prstGeom prst="rect">
            <a:avLst/>
          </a:prstGeom>
        </p:spPr>
        <p:txBody>
          <a:bodyPr wrap="square">
            <a:spAutoFit/>
          </a:bodyPr>
          <a:lstStyle/>
          <a:p>
            <a:pPr algn="ctr"/>
            <a:r>
              <a:rPr lang="es-ES" sz="1200" b="1" dirty="0">
                <a:latin typeface="Arial" panose="020B0604020202020204" pitchFamily="34" charset="0"/>
                <a:cs typeface="Arial" panose="020B0604020202020204" pitchFamily="34" charset="0"/>
              </a:rPr>
              <a:t>FORTALEZAS DEL PROCESO</a:t>
            </a:r>
          </a:p>
          <a:p>
            <a:pPr algn="ctr"/>
            <a:endParaRPr lang="es-ES" sz="1200" b="1" dirty="0">
              <a:latin typeface="Arial" panose="020B0604020202020204" pitchFamily="34" charset="0"/>
              <a:cs typeface="Arial" panose="020B0604020202020204" pitchFamily="34" charset="0"/>
            </a:endParaRPr>
          </a:p>
          <a:p>
            <a:r>
              <a:rPr lang="es-ES" sz="1100" dirty="0">
                <a:latin typeface="Arial" panose="020B0604020202020204" pitchFamily="34" charset="0"/>
                <a:cs typeface="Arial" panose="020B0604020202020204" pitchFamily="34" charset="0"/>
              </a:rPr>
              <a:t>-</a:t>
            </a:r>
            <a:r>
              <a:rPr lang="es-ES" sz="1400" dirty="0">
                <a:latin typeface="Arial" panose="020B0604020202020204" pitchFamily="34" charset="0"/>
                <a:cs typeface="Arial" panose="020B0604020202020204" pitchFamily="34" charset="0"/>
              </a:rPr>
              <a:t>Los usuarios de la institución se encuentran muy satisfechos con las comunicaciones de la I.U Colmayor.</a:t>
            </a:r>
          </a:p>
          <a:p>
            <a:pPr marL="171450" indent="-171450">
              <a:buFontTx/>
              <a:buChar char="-"/>
            </a:pPr>
            <a:endParaRPr lang="es-ES" sz="1400"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-Los usuarios que participaron de la encuesta califican de forma oportuna las respuestas a las preguntas realizadas en las redes sociales.</a:t>
            </a:r>
          </a:p>
          <a:p>
            <a:pPr algn="just"/>
            <a:endParaRPr lang="es-ES" sz="1400"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-Los participantes de la encuesta consideran BUENA la atención brindada en la ventanilla de Atención al Ciudadano</a:t>
            </a:r>
          </a:p>
          <a:p>
            <a:endParaRPr lang="es-ES" sz="1400" dirty="0">
              <a:latin typeface="Arial" panose="020B0604020202020204" pitchFamily="34" charset="0"/>
              <a:cs typeface="Arial" panose="020B0604020202020204" pitchFamily="34" charset="0"/>
            </a:endParaRPr>
          </a:p>
          <a:p>
            <a:r>
              <a:rPr lang="es-ES" sz="1400" dirty="0">
                <a:latin typeface="Arial" panose="020B0604020202020204" pitchFamily="34" charset="0"/>
                <a:cs typeface="Arial" panose="020B0604020202020204" pitchFamily="34" charset="0"/>
              </a:rPr>
              <a:t>-Las publicaciones realizadas en las redes sociales de la I.U Colmayor son pertinentes y los usuarios califican este ítem de forma satisfactoria.</a:t>
            </a:r>
          </a:p>
          <a:p>
            <a:pPr marL="285750" indent="-285750">
              <a:buFontTx/>
              <a:buChar char="-"/>
            </a:pPr>
            <a:endParaRPr lang="es-CO" dirty="0"/>
          </a:p>
        </p:txBody>
      </p:sp>
      <p:sp>
        <p:nvSpPr>
          <p:cNvPr id="4" name="Rectángulo 3">
            <a:extLst>
              <a:ext uri="{FF2B5EF4-FFF2-40B4-BE49-F238E27FC236}">
                <a16:creationId xmlns:a16="http://schemas.microsoft.com/office/drawing/2014/main" id="{6252A18D-E6A8-47D5-A296-14DDD8982C46}"/>
              </a:ext>
            </a:extLst>
          </p:cNvPr>
          <p:cNvSpPr/>
          <p:nvPr/>
        </p:nvSpPr>
        <p:spPr>
          <a:xfrm>
            <a:off x="685801" y="1061238"/>
            <a:ext cx="3445686" cy="3414816"/>
          </a:xfrm>
          <a:prstGeom prst="rect">
            <a:avLst/>
          </a:prstGeom>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5" name="Rectángulo 4">
            <a:extLst>
              <a:ext uri="{FF2B5EF4-FFF2-40B4-BE49-F238E27FC236}">
                <a16:creationId xmlns:a16="http://schemas.microsoft.com/office/drawing/2014/main" id="{18474EAB-192B-4628-8144-26EBCA8C23C3}"/>
              </a:ext>
            </a:extLst>
          </p:cNvPr>
          <p:cNvSpPr/>
          <p:nvPr/>
        </p:nvSpPr>
        <p:spPr>
          <a:xfrm>
            <a:off x="754213" y="1114634"/>
            <a:ext cx="3377274" cy="3270481"/>
          </a:xfrm>
          <a:prstGeom prst="rect">
            <a:avLst/>
          </a:prstGeom>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
        <p:nvSpPr>
          <p:cNvPr id="6" name="Rectángulo 5">
            <a:extLst>
              <a:ext uri="{FF2B5EF4-FFF2-40B4-BE49-F238E27FC236}">
                <a16:creationId xmlns:a16="http://schemas.microsoft.com/office/drawing/2014/main" id="{047416B6-CA01-4AA0-923C-474C3DA7D93C}"/>
              </a:ext>
            </a:extLst>
          </p:cNvPr>
          <p:cNvSpPr/>
          <p:nvPr/>
        </p:nvSpPr>
        <p:spPr>
          <a:xfrm>
            <a:off x="4466043" y="867006"/>
            <a:ext cx="3377274" cy="3270481"/>
          </a:xfrm>
          <a:prstGeom prst="rect">
            <a:avLst/>
          </a:prstGeom>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
        <p:nvSpPr>
          <p:cNvPr id="7" name="Rectángulo 6">
            <a:extLst>
              <a:ext uri="{FF2B5EF4-FFF2-40B4-BE49-F238E27FC236}">
                <a16:creationId xmlns:a16="http://schemas.microsoft.com/office/drawing/2014/main" id="{2FD5071A-DFC7-496A-B395-91E60DCC48A2}"/>
              </a:ext>
            </a:extLst>
          </p:cNvPr>
          <p:cNvSpPr/>
          <p:nvPr/>
        </p:nvSpPr>
        <p:spPr>
          <a:xfrm>
            <a:off x="685800" y="1006013"/>
            <a:ext cx="2444517" cy="675949"/>
          </a:xfrm>
          <a:prstGeom prst="rect">
            <a:avLst/>
          </a:prstGeom>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8" name="Rectángulo: esquinas redondeadas 7">
            <a:extLst>
              <a:ext uri="{FF2B5EF4-FFF2-40B4-BE49-F238E27FC236}">
                <a16:creationId xmlns:a16="http://schemas.microsoft.com/office/drawing/2014/main" id="{A1800258-0734-4607-9337-E4941741F04C}"/>
              </a:ext>
            </a:extLst>
          </p:cNvPr>
          <p:cNvSpPr/>
          <p:nvPr/>
        </p:nvSpPr>
        <p:spPr>
          <a:xfrm>
            <a:off x="754213" y="1328216"/>
            <a:ext cx="1281495" cy="2242616"/>
          </a:xfrm>
          <a:prstGeom prst="roundRect">
            <a:avLst/>
          </a:prstGeom>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
        <p:nvSpPr>
          <p:cNvPr id="9" name="Rectángulo 8">
            <a:extLst>
              <a:ext uri="{FF2B5EF4-FFF2-40B4-BE49-F238E27FC236}">
                <a16:creationId xmlns:a16="http://schemas.microsoft.com/office/drawing/2014/main" id="{BDFC89F6-1FA4-4550-BE6D-7147B0458F8C}"/>
              </a:ext>
            </a:extLst>
          </p:cNvPr>
          <p:cNvSpPr/>
          <p:nvPr/>
        </p:nvSpPr>
        <p:spPr>
          <a:xfrm>
            <a:off x="412980" y="860331"/>
            <a:ext cx="914400" cy="914400"/>
          </a:xfrm>
          <a:prstGeom prst="rect">
            <a:avLst/>
          </a:prstGeom>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cxnSp>
        <p:nvCxnSpPr>
          <p:cNvPr id="13" name="Conector recto 12">
            <a:extLst>
              <a:ext uri="{FF2B5EF4-FFF2-40B4-BE49-F238E27FC236}">
                <a16:creationId xmlns:a16="http://schemas.microsoft.com/office/drawing/2014/main" id="{95F17763-BC0E-4143-A051-FB03333669A1}"/>
              </a:ext>
            </a:extLst>
          </p:cNvPr>
          <p:cNvCxnSpPr>
            <a:cxnSpLocks/>
          </p:cNvCxnSpPr>
          <p:nvPr/>
        </p:nvCxnSpPr>
        <p:spPr>
          <a:xfrm>
            <a:off x="4510888" y="903288"/>
            <a:ext cx="29618" cy="3762154"/>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ángulo 13">
            <a:extLst>
              <a:ext uri="{FF2B5EF4-FFF2-40B4-BE49-F238E27FC236}">
                <a16:creationId xmlns:a16="http://schemas.microsoft.com/office/drawing/2014/main" id="{4C4E521A-1C0E-43D3-88EC-C134F61B52A4}"/>
              </a:ext>
            </a:extLst>
          </p:cNvPr>
          <p:cNvSpPr/>
          <p:nvPr/>
        </p:nvSpPr>
        <p:spPr>
          <a:xfrm>
            <a:off x="4513598" y="538128"/>
            <a:ext cx="4572000" cy="2354491"/>
          </a:xfrm>
          <a:prstGeom prst="rect">
            <a:avLst/>
          </a:prstGeom>
        </p:spPr>
        <p:txBody>
          <a:bodyPr>
            <a:spAutoFit/>
          </a:bodyPr>
          <a:lstStyle/>
          <a:p>
            <a:pPr algn="ctr"/>
            <a:r>
              <a:rPr lang="es-ES" sz="1200" b="1" dirty="0">
                <a:latin typeface="Arial" panose="020B0604020202020204" pitchFamily="34" charset="0"/>
                <a:cs typeface="Arial" panose="020B0604020202020204" pitchFamily="34" charset="0"/>
              </a:rPr>
              <a:t>ASPECTOS POR MEJORAR</a:t>
            </a:r>
          </a:p>
          <a:p>
            <a:pPr algn="ctr"/>
            <a:endParaRPr lang="es-ES" sz="1200" b="1" dirty="0">
              <a:latin typeface="Arial" panose="020B0604020202020204" pitchFamily="34" charset="0"/>
              <a:cs typeface="Arial" panose="020B0604020202020204" pitchFamily="34" charset="0"/>
            </a:endParaRPr>
          </a:p>
          <a:p>
            <a:r>
              <a:rPr lang="es-ES" sz="1100" dirty="0">
                <a:latin typeface="Arial" panose="020B0604020202020204" pitchFamily="34" charset="0"/>
                <a:cs typeface="Arial" panose="020B0604020202020204" pitchFamily="34" charset="0"/>
              </a:rPr>
              <a:t>-</a:t>
            </a:r>
            <a:r>
              <a:rPr lang="es-ES" sz="1400" dirty="0">
                <a:latin typeface="Arial" panose="020B0604020202020204" pitchFamily="34" charset="0"/>
                <a:cs typeface="Arial" panose="020B0604020202020204" pitchFamily="34" charset="0"/>
              </a:rPr>
              <a:t>Mejorar la agilidad en los trámites institucionales ya que 68 personas de 159 que respondieron esta pregunta, consideran REGULAR la agilidad en los trámites.</a:t>
            </a:r>
          </a:p>
          <a:p>
            <a:endParaRPr lang="es-ES" sz="1400" dirty="0">
              <a:latin typeface="Arial" panose="020B0604020202020204" pitchFamily="34" charset="0"/>
              <a:cs typeface="Arial" panose="020B0604020202020204" pitchFamily="34" charset="0"/>
            </a:endParaRPr>
          </a:p>
          <a:p>
            <a:r>
              <a:rPr lang="es-ES" sz="1400" dirty="0">
                <a:latin typeface="Arial" panose="020B0604020202020204" pitchFamily="34" charset="0"/>
                <a:cs typeface="Arial" panose="020B0604020202020204" pitchFamily="34" charset="0"/>
              </a:rPr>
              <a:t>-Mejorar las respuestas que se brindan en Atención al Ciudadano, debido a que 67  personas de 156, califican que las respuestas son REGULARES.</a:t>
            </a:r>
          </a:p>
          <a:p>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00232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800" dirty="0" smtClean="0">
            <a:solidFill>
              <a:schemeClr val="tx1">
                <a:lumMod val="50000"/>
                <a:lumOff val="50000"/>
              </a:schemeClr>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1640</TotalTime>
  <Words>2279</Words>
  <Application>Microsoft Office PowerPoint</Application>
  <PresentationFormat>Presentación en pantalla (16:9)</PresentationFormat>
  <Paragraphs>116</Paragraphs>
  <Slides>25</Slides>
  <Notes>12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25</vt:i4>
      </vt:variant>
    </vt:vector>
  </HeadingPairs>
  <TitlesOfParts>
    <vt:vector size="29" baseType="lpstr">
      <vt:lpstr>Arial</vt:lpstr>
      <vt:lpstr>Arial Black</vt:lpstr>
      <vt:lpstr>Calibri</vt:lpstr>
      <vt:lpstr>Tema de Office</vt:lpstr>
      <vt:lpstr>Presentación de PowerPoint</vt:lpstr>
      <vt:lpstr>Presentación de PowerPoint</vt:lpstr>
      <vt:lpstr>Presentación de PowerPoint</vt:lpstr>
      <vt:lpstr>Presentación de PowerPoint</vt:lpstr>
      <vt:lpstr>Presentación de PowerPoint</vt:lpstr>
      <vt:lpstr>La encuesta de percepción se realiza para conocer el grado de conocimiento, aceptación y favorabilidad que tienen las comunicaciones institucionales en los diferentes públicos objetivos; esta no solo se convierte en una herramienta para medir la percepción, sino que también sirve como insumo para la mejora continua en los procesos comunicacionales y de mercadeo, implementados desde la Institución Universitaria Colegio Mayor de Antioquia.  Dicha encuesta se realiza a través de la interacción de las redes sociales institucionales, con el propósito de aprovechar este recurso que brinda Instagram, una herramienta dinámica e inmediata que permite conocer eficazmente el pensamiento de las audiencias.  Ahora bien, es importante precisar el porqué de la formulación de diversas preguntas de la encuesta como:  ¿A qué correo te llega información de la institución? Esta pregunta es muy valiosa para conocer si los públicos objetivos están haciendo uso de los recursos tecnológicos que les brinda la institución, además, la misma sirve como insumo para reforzar de manera constante la importancia de activar el correo e ingresar a este.    </vt:lpstr>
      <vt:lpstr>¿Qué día recibes en tu correo institucional el flash institucional? Esta pregunta permite conocer el grado de conocimiento de las audiencias, respecto a los canales internos que tiene la institución; con su análisis, se pueden crear estrategias posteriores para interiorizar dichos medios internos en los estudiantes, docentes, personal administrativo y graduados.   ¿Qué puntuación das al nivel de las respuestas y atención que obtienes en Atención al Ciudadano?, ¿cómo calificas la amabilidad de las personas que te atienden en Atención al Ciudadano? Estas permiten conocer si los mecanismos de atención al ciudadano, destinados por la institución están siendo efectivos y están dando respuesta a las necesidades que surgen estos.    </vt:lpstr>
      <vt:lpstr>Asimismo, es importante reforzar los mensajes que se envían desde los diferentes canales a través de múltiples formatos, dado que se evidencia, que algunas veces con una sola difusión no se logra impactar el porcentaje de audiencia deseado; para esto es necesario tener una ruta clara que responda las siguientes preguntas: ¿son uno o varios mensajes? ¿cada cuánto se deben emitir? ¿quiénes los deben emitir? ¿cuál es la cobertura del mensaje? ¿cómo se evalúa la aceptación del mensaje?  Por otro lado, tras evaluar las respuestas cualitativas de la encuesta de percepción 2022 – 1, también se hace necesario seguir difundiendo contenido con relación a: becas, inglés, beneficios al ser estudiante, información específica de los pregrados y de los semilleros de investigación, entre otros, con el fin de fidelizar a las audiencias y capturar a nuevos públicos.   También es importante mencionar las respuestas cuantitativas obtenidas en el componente de Atención al Ciudadano, es vital reforzar de manera constante estrategias de servicio al cliente y de atención al usuario, para que las personas inmersas en esta labor, continúen llevando en alto el nombre de la institución.      </vt:lpstr>
      <vt:lpstr>      </vt:lpstr>
      <vt:lpstr>Presentación de PowerPoint</vt:lpstr>
      <vt:lpstr>             La encuesta de percepción del proceso de Admisiones, Registro y Control participaron 241 personas y se tiene que 219 personas respondieron  el nivel de satisfacción, respecto a la atención recibida por el personal que le prestó el servicio entre BUENO y EXCELENTE  El resultado fue del 93.08% de satisfacción de los usuarios que solicitan servicios en el proceso de Admisiones, Registro y Control   Se ha mantenido el porcentaje de buen nivel de atención, los trámites son ágiles, el personal administrativo del proceso demuestra amabilidad, cordialidad y respeto por los usuarios.  Admisiones, Registro y Control responde las solicitudes en el menor tiempo posible, generan buen trato a los usuarios y a información es correcta, concreta y precisa; además de la puntualidad en los tiempos de las solicitudes.                      </vt:lpstr>
      <vt:lpstr>     </vt:lpstr>
      <vt:lpstr>Presentación de PowerPoint</vt:lpstr>
      <vt:lpstr>       Durante los meses que comprenden de julio a noviembre de 2022, los usuarios atendidos en la biblioteca calificaron la atención recibida mediante dos modalidades: Las consolas de satisfacción de los servicios ubicados en el puesto de circulación y préstamo donde en el primero de ellos, es decir, 89 usuarios indican un resultado excelente y bueno en cuanto a la amabilidad, puntualidad y efectividad en las respuestas y/o solicitudes realizadas por los usuarios en el área de circulación y préstamo.   La otra fue una encuesta adicional realizada en línea a la comunidad institucional donde se les pedía que valoraran los servicios más utilizados y si las respuestas a estos requerimientos habían sido oportunas, el grado de satisfacción del servicio recibido y si tenían comentarios con respecto a los servicios de la Biblioteca. Por consiguiente 80 usuarios realizaron la encuesta.  El nivel de satisfacción de los servicios recibidos equivale a un 97.3%               </vt:lpstr>
      <vt:lpstr>     </vt:lpstr>
      <vt:lpstr>Presentación de PowerPoint</vt:lpstr>
      <vt:lpstr>       Durante los meses de octubre y noviembre de 2022, se realizó la encuesta de satisfacción del subproceso de Virtualidad, dónde participar aron 92 Docentes y 154 estudiantes de la Institución Universitaria.  .   El 85,9% de los docentes califican el nivel de satisfacción del subproceso de forma Muy Satisfecha; por su parte el 61,7% de los estudiantes califican el nivel de satisfacción entre Muy Satisfecho y Satisfecho.                </vt:lpstr>
      <vt:lpstr>     </vt:lpstr>
      <vt:lpstr>Presentación de PowerPoint</vt:lpstr>
      <vt:lpstr>               La encuesta de Satisfacción de usuarios del proceso de Bienestar Institucional califica diferentes variables con respecto a los servicios que presta el proceso. Diferenciando las preguntas a evaluar por los 4 programas estratégicos      * Bienestar te conecta e integra * Mi U inclusiva y diversa * Seguridad alimentaria * Tu Bienestar es nuestra meta  Se recibieron un total de 5991 encuestas, calificando el nivel de satisfacción así:  * (1) Muy deficiente * (2) Deficiente * (3) Aceptable * (4) Bueno * (5) Excelente                </vt:lpstr>
      <vt:lpstr>     </vt:lpstr>
      <vt:lpstr>Presentación de PowerPoint</vt:lpstr>
      <vt:lpstr>Presentación de PowerPoint</vt:lpstr>
      <vt:lpstr>Presentación de PowerPoint</vt:lpstr>
      <vt:lpstr>Presentación de PowerPoint</vt:lpstr>
    </vt:vector>
  </TitlesOfParts>
  <Company>colmayor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colmayor colmayor</dc:creator>
  <cp:lastModifiedBy>Diana Osorio Yepes</cp:lastModifiedBy>
  <cp:revision>85</cp:revision>
  <dcterms:created xsi:type="dcterms:W3CDTF">2017-12-19T20:58:09Z</dcterms:created>
  <dcterms:modified xsi:type="dcterms:W3CDTF">2023-01-27T18:36:45Z</dcterms:modified>
</cp:coreProperties>
</file>