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4" r:id="rId4"/>
    <p:sldId id="268" r:id="rId5"/>
    <p:sldId id="271" r:id="rId6"/>
    <p:sldId id="267" r:id="rId7"/>
    <p:sldId id="270" r:id="rId8"/>
    <p:sldId id="272" r:id="rId9"/>
    <p:sldId id="288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1soN3QOhabYo/4hveMSZ7aFzh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AF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708" y="11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COLMAYOR\2022\MIPG\Historico%20puntaje%20x%20Politic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/>
              <a:t>MIPG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2.7312228429546864E-2"/>
          <c:y val="0.169986696087155"/>
          <c:w val="0.94537554314090622"/>
          <c:h val="0.701272083840026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Hoja2!$B$9:$B$11</c:f>
              <c:strCache>
                <c:ptCount val="3"/>
                <c:pt idx="0">
                  <c:v>I.U Pascual Bravo</c:v>
                </c:pt>
                <c:pt idx="1">
                  <c:v>I.U Colegio Mayor de Antioquia</c:v>
                </c:pt>
                <c:pt idx="2">
                  <c:v>ITM</c:v>
                </c:pt>
              </c:strCache>
            </c:strRef>
          </c:cat>
          <c:val>
            <c:numRef>
              <c:f>Hoja2!$C$9:$C$11</c:f>
              <c:numCache>
                <c:formatCode>General</c:formatCode>
                <c:ptCount val="3"/>
                <c:pt idx="0">
                  <c:v>93</c:v>
                </c:pt>
                <c:pt idx="1">
                  <c:v>84.4</c:v>
                </c:pt>
                <c:pt idx="2">
                  <c:v>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2-4E47-A6A0-0144951697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3"/>
        <c:axId val="457188464"/>
        <c:axId val="530775904"/>
      </c:barChart>
      <c:dateAx>
        <c:axId val="45718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0775904"/>
        <c:crosses val="autoZero"/>
        <c:auto val="0"/>
        <c:lblOffset val="100"/>
        <c:baseTimeUnit val="days"/>
      </c:dateAx>
      <c:valAx>
        <c:axId val="5307759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71884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65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43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303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01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23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163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83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 rot="-5400000">
            <a:off x="-1290023" y="2310512"/>
            <a:ext cx="323249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CM-FR-006  07-02-2022 </a:t>
            </a:r>
            <a:r>
              <a:rPr lang="es-ES" dirty="0"/>
              <a:t>Versión 10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457200" y="653143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139700">
              <a:buSzPts val="3200"/>
            </a:pPr>
            <a:r>
              <a:rPr lang="es-419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MEDICIÓN </a:t>
            </a:r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680794" y="1214749"/>
            <a:ext cx="8006006" cy="387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41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2021</a:t>
            </a:r>
          </a:p>
          <a:p>
            <a:pPr marL="342900" lvl="0" indent="-139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41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MODELO </a:t>
            </a:r>
          </a:p>
          <a:p>
            <a:pPr marL="342900" lvl="0" indent="-139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41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INTEGRADO DE PLANEACIÓN Y GESTIÓN –MIPG-</a:t>
            </a:r>
          </a:p>
          <a:p>
            <a:pPr marL="342900" lvl="0" indent="-139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s-419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39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419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 Institucional</a:t>
            </a:r>
          </a:p>
          <a:p>
            <a:pPr marL="342900" lvl="0" indent="-139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419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Medellín</a:t>
            </a:r>
          </a:p>
          <a:p>
            <a:pPr marL="342900" lvl="0" indent="-139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419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Mayo de 2022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457200" y="483166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419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Índice de Desempeño Institucional</a:t>
            </a:r>
            <a:endParaRPr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457200" y="8932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Calificación MIPG, vigencia 2021 </a:t>
            </a:r>
          </a:p>
          <a:p>
            <a:pPr marL="342900" lvl="0" indent="-139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Institución Universitaria Colegio Mayor de Antioquia</a:t>
            </a:r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8DF18C-A302-4540-A5DA-7FF7831FC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871" y="1675288"/>
            <a:ext cx="4438511" cy="288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2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395860" y="530399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419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Índice de Desempeño Institucional</a:t>
            </a:r>
            <a:endParaRPr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457200" y="940485"/>
            <a:ext cx="8229600" cy="365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419" sz="2000" dirty="0">
                <a:latin typeface="Arial" panose="020B0604020202020204" pitchFamily="34" charset="0"/>
                <a:cs typeface="Arial" panose="020B0604020202020204" pitchFamily="34" charset="0"/>
              </a:rPr>
              <a:t>La Institución fue ubicada en el quintil 4- 5, siendo 5 el puntaje mas alto de las entidades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BF7CF9-6252-4625-8C25-1767EC84E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450" y="1560065"/>
            <a:ext cx="4474421" cy="284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9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395860" y="419101"/>
            <a:ext cx="8229600" cy="52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419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por Dimensiones Operativas MIPG</a:t>
            </a:r>
            <a:endParaRPr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4B95445-50F6-47AD-8B77-AA72ACD76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3" y="868356"/>
            <a:ext cx="6270336" cy="3856043"/>
          </a:xfrm>
          <a:prstGeom prst="rect">
            <a:avLst/>
          </a:prstGeom>
        </p:spPr>
      </p:pic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457200" y="940485"/>
            <a:ext cx="8229600" cy="365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8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419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por Políticas de Desempeño</a:t>
            </a:r>
            <a:endParaRPr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FE55930-7E5E-49FD-AC70-1DC938616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96099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98BF64-C61D-4944-8D85-C6D95470C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" y="792360"/>
            <a:ext cx="9087301" cy="325995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304D1DB-6B57-42C7-A8C2-5523BE811A30}"/>
              </a:ext>
            </a:extLst>
          </p:cNvPr>
          <p:cNvSpPr/>
          <p:nvPr/>
        </p:nvSpPr>
        <p:spPr>
          <a:xfrm>
            <a:off x="906208" y="2067677"/>
            <a:ext cx="318292" cy="1428596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s-CO" sz="800" b="1" dirty="0"/>
              <a:t>Documental</a:t>
            </a:r>
            <a:endParaRPr lang="es-CO" sz="1100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19776BC-48DE-49DD-8121-4E14B83B397D}"/>
              </a:ext>
            </a:extLst>
          </p:cNvPr>
          <p:cNvSpPr/>
          <p:nvPr/>
        </p:nvSpPr>
        <p:spPr>
          <a:xfrm>
            <a:off x="1432698" y="2134490"/>
            <a:ext cx="318292" cy="1161344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s-CO" sz="800" b="1" dirty="0"/>
              <a:t>Trámites</a:t>
            </a:r>
            <a:endParaRPr lang="es-CO" sz="1100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6089E03-EDA1-4E1E-A896-D82F846F114C}"/>
              </a:ext>
            </a:extLst>
          </p:cNvPr>
          <p:cNvSpPr/>
          <p:nvPr/>
        </p:nvSpPr>
        <p:spPr>
          <a:xfrm>
            <a:off x="1964814" y="1980869"/>
            <a:ext cx="418576" cy="1846659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s-CO" sz="700" b="1" dirty="0"/>
              <a:t>Fortalecimiento</a:t>
            </a:r>
          </a:p>
          <a:p>
            <a:r>
              <a:rPr lang="es-CO" sz="700" b="1" dirty="0"/>
              <a:t>Organizacional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796E5FE-4D0C-4C33-85BD-D93D0CCAA83A}"/>
              </a:ext>
            </a:extLst>
          </p:cNvPr>
          <p:cNvSpPr/>
          <p:nvPr/>
        </p:nvSpPr>
        <p:spPr>
          <a:xfrm>
            <a:off x="2569777" y="2026302"/>
            <a:ext cx="318292" cy="1829475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s-ES" sz="800" b="1" dirty="0"/>
              <a:t>Participación</a:t>
            </a:r>
            <a:endParaRPr lang="es-CO" sz="8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128E3DB-71FB-4B1B-B3D3-EA10505091DD}"/>
              </a:ext>
            </a:extLst>
          </p:cNvPr>
          <p:cNvSpPr/>
          <p:nvPr/>
        </p:nvSpPr>
        <p:spPr>
          <a:xfrm>
            <a:off x="3101032" y="2031533"/>
            <a:ext cx="318292" cy="1829475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s-CO" sz="800" b="1" dirty="0"/>
              <a:t>Transparencia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D70B4F-CBEE-4BA3-8055-E898C172F03A}"/>
              </a:ext>
            </a:extLst>
          </p:cNvPr>
          <p:cNvSpPr/>
          <p:nvPr/>
        </p:nvSpPr>
        <p:spPr>
          <a:xfrm>
            <a:off x="3649937" y="2422336"/>
            <a:ext cx="318292" cy="894091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s-CO" sz="800" b="1" dirty="0"/>
              <a:t>GECO+I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4396741-385F-443D-AAF5-6A2932C3D848}"/>
              </a:ext>
            </a:extLst>
          </p:cNvPr>
          <p:cNvSpPr/>
          <p:nvPr/>
        </p:nvSpPr>
        <p:spPr>
          <a:xfrm>
            <a:off x="4158768" y="2201303"/>
            <a:ext cx="451919" cy="1294970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s-ES" sz="800" b="1" dirty="0"/>
              <a:t>Seguridad</a:t>
            </a:r>
          </a:p>
          <a:p>
            <a:r>
              <a:rPr lang="es-ES" sz="800" b="1" dirty="0"/>
              <a:t>Digital</a:t>
            </a:r>
            <a:endParaRPr lang="es-CO" b="1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9141773-2B34-47A6-A54E-B5911CCDCF95}"/>
              </a:ext>
            </a:extLst>
          </p:cNvPr>
          <p:cNvSpPr/>
          <p:nvPr/>
        </p:nvSpPr>
        <p:spPr>
          <a:xfrm>
            <a:off x="4692396" y="2145176"/>
            <a:ext cx="451919" cy="1695849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s-ES" sz="800" b="1" dirty="0"/>
              <a:t>Seguimiento</a:t>
            </a:r>
          </a:p>
          <a:p>
            <a:r>
              <a:rPr lang="es-ES" sz="800" b="1" dirty="0"/>
              <a:t>y Evaluación</a:t>
            </a:r>
            <a:endParaRPr lang="es-CO" sz="800" b="1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F34847-3937-41A8-B1CB-DAC7F696894A}"/>
              </a:ext>
            </a:extLst>
          </p:cNvPr>
          <p:cNvSpPr/>
          <p:nvPr/>
        </p:nvSpPr>
        <p:spPr>
          <a:xfrm>
            <a:off x="5307076" y="2167576"/>
            <a:ext cx="335028" cy="1595950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s-ES" sz="900" b="1" dirty="0"/>
              <a:t>Planeación</a:t>
            </a:r>
            <a:endParaRPr lang="es-CO" sz="900" b="1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5102B98-9C40-4C84-8EBF-393FD5FB988C}"/>
              </a:ext>
            </a:extLst>
          </p:cNvPr>
          <p:cNvSpPr/>
          <p:nvPr/>
        </p:nvSpPr>
        <p:spPr>
          <a:xfrm>
            <a:off x="5764729" y="2356651"/>
            <a:ext cx="485389" cy="1144865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s-ES" sz="900" b="1" dirty="0"/>
              <a:t>Control</a:t>
            </a:r>
          </a:p>
          <a:p>
            <a:r>
              <a:rPr lang="es-ES" sz="900" b="1" dirty="0"/>
              <a:t>Interno</a:t>
            </a:r>
            <a:endParaRPr lang="es-CO" sz="900" b="1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C48707A-6A7B-446B-95ED-7F4C5CD21594}"/>
              </a:ext>
            </a:extLst>
          </p:cNvPr>
          <p:cNvSpPr/>
          <p:nvPr/>
        </p:nvSpPr>
        <p:spPr>
          <a:xfrm>
            <a:off x="6346551" y="2145176"/>
            <a:ext cx="485389" cy="1746726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es-ES" sz="900" b="1" dirty="0"/>
              <a:t>Servicio al</a:t>
            </a:r>
          </a:p>
          <a:p>
            <a:r>
              <a:rPr lang="es-ES" sz="900" b="1" dirty="0"/>
              <a:t>Ciudadano</a:t>
            </a:r>
            <a:endParaRPr lang="es-CO" sz="900" b="1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C93A5FF-5C67-467A-A619-1E12D006B0B8}"/>
              </a:ext>
            </a:extLst>
          </p:cNvPr>
          <p:cNvSpPr/>
          <p:nvPr/>
        </p:nvSpPr>
        <p:spPr>
          <a:xfrm>
            <a:off x="6947912" y="2167576"/>
            <a:ext cx="485389" cy="1445589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s-ES" sz="900" b="1" dirty="0"/>
              <a:t>Gobierno </a:t>
            </a:r>
          </a:p>
          <a:p>
            <a:r>
              <a:rPr lang="es-ES" sz="900" b="1" dirty="0"/>
              <a:t>Digital</a:t>
            </a:r>
            <a:endParaRPr lang="es-CO" sz="900" b="1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B39DA41-6D93-4721-803C-6E09ECA513BB}"/>
              </a:ext>
            </a:extLst>
          </p:cNvPr>
          <p:cNvSpPr/>
          <p:nvPr/>
        </p:nvSpPr>
        <p:spPr>
          <a:xfrm>
            <a:off x="7446513" y="2167576"/>
            <a:ext cx="619016" cy="2024313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es-ES" sz="900" b="1" dirty="0"/>
              <a:t>Talento Humano </a:t>
            </a:r>
          </a:p>
          <a:p>
            <a:endParaRPr lang="es-CO" sz="800" b="1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BDAE85B-D564-4C94-9970-B29FBBA4F752}"/>
              </a:ext>
            </a:extLst>
          </p:cNvPr>
          <p:cNvSpPr/>
          <p:nvPr/>
        </p:nvSpPr>
        <p:spPr>
          <a:xfrm>
            <a:off x="8123515" y="2320004"/>
            <a:ext cx="318292" cy="1428596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s-ES" sz="800" b="1" dirty="0"/>
              <a:t>Integridad</a:t>
            </a:r>
            <a:endParaRPr lang="es-CO" sz="800" b="1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1942C8D-0345-474E-91EE-880AB02F5386}"/>
              </a:ext>
            </a:extLst>
          </p:cNvPr>
          <p:cNvSpPr/>
          <p:nvPr/>
        </p:nvSpPr>
        <p:spPr>
          <a:xfrm>
            <a:off x="8566602" y="2386689"/>
            <a:ext cx="485389" cy="1295226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s-ES" sz="900" b="1" dirty="0"/>
              <a:t>Defensa</a:t>
            </a:r>
          </a:p>
          <a:p>
            <a:r>
              <a:rPr lang="es-ES" sz="900" b="1" dirty="0"/>
              <a:t>Jurídica</a:t>
            </a:r>
            <a:endParaRPr lang="es-CO" sz="900" b="1" dirty="0"/>
          </a:p>
        </p:txBody>
      </p:sp>
    </p:spTree>
    <p:extLst>
      <p:ext uri="{BB962C8B-B14F-4D97-AF65-F5344CB8AC3E}">
        <p14:creationId xmlns:p14="http://schemas.microsoft.com/office/powerpoint/2010/main" val="342406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395860" y="473886"/>
            <a:ext cx="8229600" cy="33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419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Históricos Políticas de Desempeño </a:t>
            </a:r>
            <a:endParaRPr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457200" y="940485"/>
            <a:ext cx="8229600" cy="365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89EAE74-D90B-4126-A6F5-460632C62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72006"/>
              </p:ext>
            </p:extLst>
          </p:nvPr>
        </p:nvGraphicFramePr>
        <p:xfrm>
          <a:off x="2189506" y="940485"/>
          <a:ext cx="4522168" cy="3525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0117">
                  <a:extLst>
                    <a:ext uri="{9D8B030D-6E8A-4147-A177-3AD203B41FA5}">
                      <a16:colId xmlns:a16="http://schemas.microsoft.com/office/drawing/2014/main" val="2582108414"/>
                    </a:ext>
                  </a:extLst>
                </a:gridCol>
                <a:gridCol w="832189">
                  <a:extLst>
                    <a:ext uri="{9D8B030D-6E8A-4147-A177-3AD203B41FA5}">
                      <a16:colId xmlns:a16="http://schemas.microsoft.com/office/drawing/2014/main" val="124890036"/>
                    </a:ext>
                  </a:extLst>
                </a:gridCol>
                <a:gridCol w="614050">
                  <a:extLst>
                    <a:ext uri="{9D8B030D-6E8A-4147-A177-3AD203B41FA5}">
                      <a16:colId xmlns:a16="http://schemas.microsoft.com/office/drawing/2014/main" val="2809223140"/>
                    </a:ext>
                  </a:extLst>
                </a:gridCol>
                <a:gridCol w="627399">
                  <a:extLst>
                    <a:ext uri="{9D8B030D-6E8A-4147-A177-3AD203B41FA5}">
                      <a16:colId xmlns:a16="http://schemas.microsoft.com/office/drawing/2014/main" val="3145521733"/>
                    </a:ext>
                  </a:extLst>
                </a:gridCol>
                <a:gridCol w="540630">
                  <a:extLst>
                    <a:ext uri="{9D8B030D-6E8A-4147-A177-3AD203B41FA5}">
                      <a16:colId xmlns:a16="http://schemas.microsoft.com/office/drawing/2014/main" val="3443300187"/>
                    </a:ext>
                  </a:extLst>
                </a:gridCol>
                <a:gridCol w="567783">
                  <a:extLst>
                    <a:ext uri="{9D8B030D-6E8A-4147-A177-3AD203B41FA5}">
                      <a16:colId xmlns:a16="http://schemas.microsoft.com/office/drawing/2014/main" val="223895086"/>
                    </a:ext>
                  </a:extLst>
                </a:gridCol>
              </a:tblGrid>
              <a:tr h="4458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POLITÍCAS MIPG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VALOR</a:t>
                      </a:r>
                      <a:br>
                        <a:rPr lang="es-CO" sz="1000" u="none" strike="noStrike" dirty="0">
                          <a:effectLst/>
                        </a:rPr>
                      </a:br>
                      <a:r>
                        <a:rPr lang="es-CO" sz="1000" u="none" strike="noStrike" dirty="0">
                          <a:effectLst/>
                        </a:rPr>
                        <a:t> MÁXIMO DE REFERENCIA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2021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 2020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2019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 2018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610258"/>
                  </a:ext>
                </a:extLst>
              </a:tr>
              <a:tr h="183039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Gestión Documental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99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95.8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93.7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70.1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73.0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138759"/>
                  </a:ext>
                </a:extLst>
              </a:tr>
              <a:tr h="13728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Racionalización de Trámites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98.9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95.1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97.4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68.3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93.8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858823"/>
                  </a:ext>
                </a:extLst>
              </a:tr>
              <a:tr h="13728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Fortalecimiento Organizacional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99.3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90.3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87.9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83.9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79.4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0978"/>
                  </a:ext>
                </a:extLst>
              </a:tr>
              <a:tr h="13728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Participación Ciudadana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98.0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90.0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88.4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81.8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74.5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595407"/>
                  </a:ext>
                </a:extLst>
              </a:tr>
              <a:tr h="27455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effectLst/>
                        </a:rPr>
                        <a:t>Transparencia y Acceso a la Información Pública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98.5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89.3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84.1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79.0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74.2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95233"/>
                  </a:ext>
                </a:extLst>
              </a:tr>
              <a:tr h="27455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effectLst/>
                        </a:rPr>
                        <a:t>Gestión del Conocimiento e Innovación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99.1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87.4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88.9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68.0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65.7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678196"/>
                  </a:ext>
                </a:extLst>
              </a:tr>
              <a:tr h="13728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 dirty="0">
                          <a:effectLst/>
                        </a:rPr>
                        <a:t>Seguridad Digital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98.0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85.4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79.8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73.7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65.0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436925"/>
                  </a:ext>
                </a:extLst>
              </a:tr>
              <a:tr h="281096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 dirty="0">
                          <a:effectLst/>
                        </a:rPr>
                        <a:t>Seguimiento y Evaluación del Desempeño Institucional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98.8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84.7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80.6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81.0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71.9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46093"/>
                  </a:ext>
                </a:extLst>
              </a:tr>
              <a:tr h="13728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Planeación Institucional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99.2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83.9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79.8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71.3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68.9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995546"/>
                  </a:ext>
                </a:extLst>
              </a:tr>
              <a:tr h="13728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Control Interno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98.3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83.5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80.3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74.5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70.2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59199"/>
                  </a:ext>
                </a:extLst>
              </a:tr>
              <a:tr h="13728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Servicio al Ciudadano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98.1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80.0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76.4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74.0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65.5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044084"/>
                  </a:ext>
                </a:extLst>
              </a:tr>
              <a:tr h="13728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Gobierno Digital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98.2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79.6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76.6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93.1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71.7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912291"/>
                  </a:ext>
                </a:extLst>
              </a:tr>
              <a:tr h="13728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Talento Humano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98.4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 dirty="0">
                          <a:effectLst/>
                        </a:rPr>
                        <a:t>78.8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74.9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66.0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62.3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460678"/>
                  </a:ext>
                </a:extLst>
              </a:tr>
              <a:tr h="13728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Integridad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98.9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74.3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70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68.9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61.4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48542"/>
                  </a:ext>
                </a:extLst>
              </a:tr>
              <a:tr h="137280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u="none" strike="noStrike">
                          <a:effectLst/>
                        </a:rPr>
                        <a:t>Defensa Jurídica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99.9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u="none" strike="noStrike">
                          <a:effectLst/>
                        </a:rPr>
                        <a:t>72.4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b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>
                          <a:effectLst/>
                        </a:rPr>
                        <a:t>78.1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57.7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u="none" strike="noStrike" dirty="0">
                          <a:effectLst/>
                        </a:rPr>
                        <a:t>61.4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37843"/>
                  </a:ext>
                </a:extLst>
              </a:tr>
              <a:tr h="4249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RESULTADO MEDICIÓN IDI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84.4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81.1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77.6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69.1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7" marR="6537" marT="6537" marB="0" anchor="ctr">
                    <a:solidFill>
                      <a:srgbClr val="E2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334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76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395860" y="419101"/>
            <a:ext cx="8229600" cy="52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419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 Grupo Par</a:t>
            </a:r>
            <a:endParaRPr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365D407-C142-494C-AA92-56C556697CF0}"/>
              </a:ext>
            </a:extLst>
          </p:cNvPr>
          <p:cNvGraphicFramePr>
            <a:graphicFrameLocks/>
          </p:cNvGraphicFramePr>
          <p:nvPr/>
        </p:nvGraphicFramePr>
        <p:xfrm>
          <a:off x="1953197" y="1032298"/>
          <a:ext cx="5114925" cy="358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589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 rot="-5400000">
            <a:off x="-1290023" y="2310512"/>
            <a:ext cx="323249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CM-FR-006  07-02-2022 </a:t>
            </a:r>
            <a:r>
              <a:rPr lang="es-ES" dirty="0"/>
              <a:t>Versión 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33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258</Words>
  <Application>Microsoft Office PowerPoint</Application>
  <PresentationFormat>Presentación en pantalla (16:9)</PresentationFormat>
  <Paragraphs>146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Presentación de PowerPoint</vt:lpstr>
      <vt:lpstr>RESULTADOS DE MEDICIÓN </vt:lpstr>
      <vt:lpstr>Evaluación Índice de Desempeño Institucional</vt:lpstr>
      <vt:lpstr>Ranking Índice de Desempeño Institucional</vt:lpstr>
      <vt:lpstr>Evaluación por Dimensiones Operativas MIPG</vt:lpstr>
      <vt:lpstr>Evaluación por Políticas de Desempeño</vt:lpstr>
      <vt:lpstr>Datos Históricos Políticas de Desempeño </vt:lpstr>
      <vt:lpstr>IES Grupo Par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colmayor colmayor</dc:creator>
  <cp:lastModifiedBy>Diana Osorio Yepes</cp:lastModifiedBy>
  <cp:revision>44</cp:revision>
  <dcterms:created xsi:type="dcterms:W3CDTF">2017-12-19T20:58:09Z</dcterms:created>
  <dcterms:modified xsi:type="dcterms:W3CDTF">2022-08-01T21:34:03Z</dcterms:modified>
</cp:coreProperties>
</file>