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6" r:id="rId3"/>
    <p:sldId id="258" r:id="rId4"/>
    <p:sldId id="260" r:id="rId5"/>
    <p:sldId id="262" r:id="rId6"/>
    <p:sldId id="261" r:id="rId7"/>
    <p:sldId id="263" r:id="rId8"/>
    <p:sldId id="264" r:id="rId9"/>
    <p:sldId id="265" r:id="rId10"/>
    <p:sldId id="275" r:id="rId11"/>
    <p:sldId id="259" r:id="rId12"/>
    <p:sldId id="267" r:id="rId13"/>
    <p:sldId id="268" r:id="rId14"/>
    <p:sldId id="272" r:id="rId15"/>
    <p:sldId id="269" r:id="rId16"/>
    <p:sldId id="273" r:id="rId17"/>
    <p:sldId id="274" r:id="rId18"/>
    <p:sldId id="271" r:id="rId19"/>
    <p:sldId id="276" r:id="rId20"/>
    <p:sldId id="277" r:id="rId21"/>
    <p:sldId id="278" r:id="rId22"/>
    <p:sldId id="280" r:id="rId23"/>
    <p:sldId id="279" r:id="rId24"/>
    <p:sldId id="281" r:id="rId25"/>
    <p:sldId id="285" r:id="rId26"/>
    <p:sldId id="286" r:id="rId27"/>
    <p:sldId id="266" r:id="rId28"/>
    <p:sldId id="284" r:id="rId29"/>
    <p:sldId id="283" r:id="rId30"/>
    <p:sldId id="287" r:id="rId31"/>
    <p:sldId id="288" r:id="rId32"/>
    <p:sldId id="289" r:id="rId33"/>
    <p:sldId id="290" r:id="rId34"/>
    <p:sldId id="291" r:id="rId35"/>
    <p:sldId id="292" r:id="rId36"/>
    <p:sldId id="293" r:id="rId37"/>
    <p:sldId id="294" r:id="rId38"/>
    <p:sldId id="282" r:id="rId39"/>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F98"/>
    <a:srgbClr val="F19408"/>
    <a:srgbClr val="0A2C32"/>
    <a:srgbClr val="EDBF47"/>
    <a:srgbClr val="0BAEAC"/>
    <a:srgbClr val="B8BD17"/>
    <a:srgbClr val="0D2C3A"/>
    <a:srgbClr val="FECE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varScale="1">
        <p:scale>
          <a:sx n="143" d="100"/>
          <a:sy n="143" d="100"/>
        </p:scale>
        <p:origin x="684" y="114"/>
      </p:cViewPr>
      <p:guideLst>
        <p:guide orient="horz" pos="2160"/>
        <p:guide pos="2880"/>
        <p:guide orient="horz" pos="1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E86CD-0C7E-430D-9867-7F991D465BBE}" type="doc">
      <dgm:prSet loTypeId="urn:microsoft.com/office/officeart/2008/layout/VerticalAccentList" loCatId="list" qsTypeId="urn:microsoft.com/office/officeart/2005/8/quickstyle/simple3" qsCatId="simple" csTypeId="urn:microsoft.com/office/officeart/2005/8/colors/accent0_2" csCatId="mainScheme" phldr="1"/>
      <dgm:spPr/>
      <dgm:t>
        <a:bodyPr/>
        <a:lstStyle/>
        <a:p>
          <a:endParaRPr lang="es-CO"/>
        </a:p>
      </dgm:t>
    </dgm:pt>
    <dgm:pt modelId="{72BF1ABB-FF54-4F95-AD59-B2E7720F1379}">
      <dgm:prSet phldrT="[Texto]"/>
      <dgm:spPr/>
      <dgm:t>
        <a:bodyPr/>
        <a:lstStyle/>
        <a:p>
          <a:r>
            <a:rPr lang="es-CO" dirty="0"/>
            <a:t>CONPES 3700 de 2011</a:t>
          </a:r>
        </a:p>
      </dgm:t>
    </dgm:pt>
    <dgm:pt modelId="{FB3AE6DE-D53C-4920-9CA5-604D0671B1DC}" type="sibTrans" cxnId="{D9ED1580-A9EE-4E71-AC97-C6B32EB30D96}">
      <dgm:prSet/>
      <dgm:spPr/>
      <dgm:t>
        <a:bodyPr/>
        <a:lstStyle/>
        <a:p>
          <a:endParaRPr lang="es-CO"/>
        </a:p>
      </dgm:t>
    </dgm:pt>
    <dgm:pt modelId="{5EE3C68C-EFC3-4133-AA16-10E3C8CBBE4F}" type="parTrans" cxnId="{D9ED1580-A9EE-4E71-AC97-C6B32EB30D96}">
      <dgm:prSet/>
      <dgm:spPr/>
      <dgm:t>
        <a:bodyPr/>
        <a:lstStyle/>
        <a:p>
          <a:endParaRPr lang="es-CO"/>
        </a:p>
      </dgm:t>
    </dgm:pt>
    <dgm:pt modelId="{93B9FB41-4803-486F-95C4-14490212FB41}">
      <dgm:prSet phldrT="[Texto]"/>
      <dgm:spPr/>
      <dgm:t>
        <a:bodyPr/>
        <a:lstStyle/>
        <a:p>
          <a:r>
            <a:rPr lang="es-ES" dirty="0"/>
            <a:t>Estrategia institucional para la articulación de políticas y acciones en materia de cambio climático en Colombia”, en la cual plantea priorizar cuatro estrategias de gestión del cambio climático, una de las cuales es el PNACC</a:t>
          </a:r>
          <a:endParaRPr lang="es-CO" dirty="0"/>
        </a:p>
      </dgm:t>
    </dgm:pt>
    <dgm:pt modelId="{0E506893-E11D-4988-832A-8E99861EC979}" type="sibTrans" cxnId="{AB316A81-2829-46F5-B4F8-8B3C372B251E}">
      <dgm:prSet/>
      <dgm:spPr/>
      <dgm:t>
        <a:bodyPr/>
        <a:lstStyle/>
        <a:p>
          <a:endParaRPr lang="es-CO"/>
        </a:p>
      </dgm:t>
    </dgm:pt>
    <dgm:pt modelId="{69240EC3-BF04-4DF0-B633-15B7D9E6A85F}" type="parTrans" cxnId="{AB316A81-2829-46F5-B4F8-8B3C372B251E}">
      <dgm:prSet/>
      <dgm:spPr/>
      <dgm:t>
        <a:bodyPr/>
        <a:lstStyle/>
        <a:p>
          <a:endParaRPr lang="es-CO"/>
        </a:p>
      </dgm:t>
    </dgm:pt>
    <dgm:pt modelId="{680FE8B8-A4CF-461E-97B6-56A81237A79F}">
      <dgm:prSet phldrT="[Texto]"/>
      <dgm:spPr/>
      <dgm:t>
        <a:bodyPr/>
        <a:lstStyle/>
        <a:p>
          <a:r>
            <a:rPr lang="es-CO" dirty="0"/>
            <a:t>Decreto 298 de 2016</a:t>
          </a:r>
        </a:p>
      </dgm:t>
    </dgm:pt>
    <dgm:pt modelId="{6B5BA701-3C8A-4F56-8C50-2EEA95DC576A}" type="parTrans" cxnId="{9DA218DA-9A49-46A8-8878-DE20D0B87CC8}">
      <dgm:prSet/>
      <dgm:spPr/>
      <dgm:t>
        <a:bodyPr/>
        <a:lstStyle/>
        <a:p>
          <a:endParaRPr lang="es-CO"/>
        </a:p>
      </dgm:t>
    </dgm:pt>
    <dgm:pt modelId="{411B13DA-ED95-44DD-B315-B08C2E52F9F4}" type="sibTrans" cxnId="{9DA218DA-9A49-46A8-8878-DE20D0B87CC8}">
      <dgm:prSet/>
      <dgm:spPr/>
      <dgm:t>
        <a:bodyPr/>
        <a:lstStyle/>
        <a:p>
          <a:endParaRPr lang="es-CO"/>
        </a:p>
      </dgm:t>
    </dgm:pt>
    <dgm:pt modelId="{6B2560EF-C2D1-48F7-AF3F-456C17599724}">
      <dgm:prSet phldrT="[Texto]"/>
      <dgm:spPr/>
      <dgm:t>
        <a:bodyPr/>
        <a:lstStyle/>
        <a:p>
          <a:r>
            <a:rPr lang="es-ES" dirty="0"/>
            <a:t>Se establece la organización y funcionamiento del Sistema Nacional de Cambio Climático SISCLIMA</a:t>
          </a:r>
          <a:endParaRPr lang="es-CO" dirty="0"/>
        </a:p>
      </dgm:t>
    </dgm:pt>
    <dgm:pt modelId="{9533D6CC-2B54-4AC7-9269-BF8B5865A3B8}" type="parTrans" cxnId="{EAFAA9DB-A5D4-4E81-AAAC-2F32822A7478}">
      <dgm:prSet/>
      <dgm:spPr/>
      <dgm:t>
        <a:bodyPr/>
        <a:lstStyle/>
        <a:p>
          <a:endParaRPr lang="es-CO"/>
        </a:p>
      </dgm:t>
    </dgm:pt>
    <dgm:pt modelId="{DBAD77EA-5381-4335-B798-985EE70B625B}" type="sibTrans" cxnId="{EAFAA9DB-A5D4-4E81-AAAC-2F32822A7478}">
      <dgm:prSet/>
      <dgm:spPr/>
      <dgm:t>
        <a:bodyPr/>
        <a:lstStyle/>
        <a:p>
          <a:endParaRPr lang="es-CO"/>
        </a:p>
      </dgm:t>
    </dgm:pt>
    <dgm:pt modelId="{3C0556B1-3BCA-49FA-A963-B11846832388}">
      <dgm:prSet phldrT="[Texto]"/>
      <dgm:spPr/>
      <dgm:t>
        <a:bodyPr/>
        <a:lstStyle/>
        <a:p>
          <a:r>
            <a:rPr lang="es-ES" dirty="0"/>
            <a:t>Ley 1844 de 2017</a:t>
          </a:r>
          <a:endParaRPr lang="es-CO" dirty="0"/>
        </a:p>
      </dgm:t>
    </dgm:pt>
    <dgm:pt modelId="{ABC76023-6064-4762-B4D1-FF39BB68F062}" type="parTrans" cxnId="{053C022B-C9B0-4C0A-8615-FA8376167C45}">
      <dgm:prSet/>
      <dgm:spPr/>
      <dgm:t>
        <a:bodyPr/>
        <a:lstStyle/>
        <a:p>
          <a:endParaRPr lang="es-CO"/>
        </a:p>
      </dgm:t>
    </dgm:pt>
    <dgm:pt modelId="{EFF5E1FD-B3CF-4163-890A-BE42B2AAF521}" type="sibTrans" cxnId="{053C022B-C9B0-4C0A-8615-FA8376167C45}">
      <dgm:prSet/>
      <dgm:spPr/>
      <dgm:t>
        <a:bodyPr/>
        <a:lstStyle/>
        <a:p>
          <a:endParaRPr lang="es-CO"/>
        </a:p>
      </dgm:t>
    </dgm:pt>
    <dgm:pt modelId="{0AD7BAE0-7C77-4FC1-8C89-57C6E6EA54BC}">
      <dgm:prSet phldrT="[Texto]"/>
      <dgm:spPr/>
      <dgm:t>
        <a:bodyPr/>
        <a:lstStyle/>
        <a:p>
          <a:r>
            <a:rPr lang="es-ES" dirty="0"/>
            <a:t>Aprueba la ratificación del Acuerdo de París por parte del Congreso</a:t>
          </a:r>
          <a:endParaRPr lang="es-CO" dirty="0"/>
        </a:p>
      </dgm:t>
    </dgm:pt>
    <dgm:pt modelId="{46332FBA-8022-4641-818B-EB747DA1C420}" type="parTrans" cxnId="{745C4A49-251A-437C-8820-E42E9744D854}">
      <dgm:prSet/>
      <dgm:spPr/>
      <dgm:t>
        <a:bodyPr/>
        <a:lstStyle/>
        <a:p>
          <a:endParaRPr lang="es-CO"/>
        </a:p>
      </dgm:t>
    </dgm:pt>
    <dgm:pt modelId="{16FEF8E0-5A3C-47C5-AA4B-58A3FC0C7BC8}" type="sibTrans" cxnId="{745C4A49-251A-437C-8820-E42E9744D854}">
      <dgm:prSet/>
      <dgm:spPr/>
      <dgm:t>
        <a:bodyPr/>
        <a:lstStyle/>
        <a:p>
          <a:endParaRPr lang="es-CO"/>
        </a:p>
      </dgm:t>
    </dgm:pt>
    <dgm:pt modelId="{FCDFD7E8-1D34-401A-8C4D-4A9F89E20DA5}" type="pres">
      <dgm:prSet presAssocID="{0A2E86CD-0C7E-430D-9867-7F991D465BBE}" presName="Name0" presStyleCnt="0">
        <dgm:presLayoutVars>
          <dgm:chMax/>
          <dgm:chPref/>
          <dgm:dir/>
        </dgm:presLayoutVars>
      </dgm:prSet>
      <dgm:spPr/>
    </dgm:pt>
    <dgm:pt modelId="{09618630-C157-4BD1-8A2C-44F331739BCB}" type="pres">
      <dgm:prSet presAssocID="{72BF1ABB-FF54-4F95-AD59-B2E7720F1379}" presName="parenttextcomposite" presStyleCnt="0"/>
      <dgm:spPr/>
    </dgm:pt>
    <dgm:pt modelId="{A6FCF35E-C09C-472A-A69C-DFD257EAD9CC}" type="pres">
      <dgm:prSet presAssocID="{72BF1ABB-FF54-4F95-AD59-B2E7720F1379}" presName="parenttext" presStyleLbl="revTx" presStyleIdx="0" presStyleCnt="3">
        <dgm:presLayoutVars>
          <dgm:chMax/>
          <dgm:chPref val="2"/>
          <dgm:bulletEnabled val="1"/>
        </dgm:presLayoutVars>
      </dgm:prSet>
      <dgm:spPr/>
    </dgm:pt>
    <dgm:pt modelId="{748AD414-7BC2-4612-9487-CDA4A1FF76C3}" type="pres">
      <dgm:prSet presAssocID="{72BF1ABB-FF54-4F95-AD59-B2E7720F1379}" presName="composite" presStyleCnt="0"/>
      <dgm:spPr/>
    </dgm:pt>
    <dgm:pt modelId="{2D01AC42-4367-4FE7-844E-A5D85F7BEE25}" type="pres">
      <dgm:prSet presAssocID="{72BF1ABB-FF54-4F95-AD59-B2E7720F1379}" presName="chevron1" presStyleLbl="alignNode1" presStyleIdx="0" presStyleCnt="21"/>
      <dgm:spPr/>
    </dgm:pt>
    <dgm:pt modelId="{629F81F5-81A9-4B34-98DA-5F3C4FF53B83}" type="pres">
      <dgm:prSet presAssocID="{72BF1ABB-FF54-4F95-AD59-B2E7720F1379}" presName="chevron2" presStyleLbl="alignNode1" presStyleIdx="1" presStyleCnt="21"/>
      <dgm:spPr/>
    </dgm:pt>
    <dgm:pt modelId="{05560717-FABB-4A8F-8855-E97614E970FD}" type="pres">
      <dgm:prSet presAssocID="{72BF1ABB-FF54-4F95-AD59-B2E7720F1379}" presName="chevron3" presStyleLbl="alignNode1" presStyleIdx="2" presStyleCnt="21"/>
      <dgm:spPr/>
    </dgm:pt>
    <dgm:pt modelId="{161122D9-646D-42CB-AF98-E242C4309980}" type="pres">
      <dgm:prSet presAssocID="{72BF1ABB-FF54-4F95-AD59-B2E7720F1379}" presName="chevron4" presStyleLbl="alignNode1" presStyleIdx="3" presStyleCnt="21"/>
      <dgm:spPr/>
    </dgm:pt>
    <dgm:pt modelId="{A41DE31F-89DA-4B5E-91AD-147558004FED}" type="pres">
      <dgm:prSet presAssocID="{72BF1ABB-FF54-4F95-AD59-B2E7720F1379}" presName="chevron5" presStyleLbl="alignNode1" presStyleIdx="4" presStyleCnt="21"/>
      <dgm:spPr/>
    </dgm:pt>
    <dgm:pt modelId="{6218AD33-0B51-4CE0-BF24-09B1CDD167FD}" type="pres">
      <dgm:prSet presAssocID="{72BF1ABB-FF54-4F95-AD59-B2E7720F1379}" presName="chevron6" presStyleLbl="alignNode1" presStyleIdx="5" presStyleCnt="21"/>
      <dgm:spPr/>
    </dgm:pt>
    <dgm:pt modelId="{415B6762-60AF-42E4-9140-763BDC310C3D}" type="pres">
      <dgm:prSet presAssocID="{72BF1ABB-FF54-4F95-AD59-B2E7720F1379}" presName="chevron7" presStyleLbl="alignNode1" presStyleIdx="6" presStyleCnt="21"/>
      <dgm:spPr/>
    </dgm:pt>
    <dgm:pt modelId="{5FA53D4A-E12F-44C1-97C0-55BE931D6047}" type="pres">
      <dgm:prSet presAssocID="{72BF1ABB-FF54-4F95-AD59-B2E7720F1379}" presName="childtext" presStyleLbl="solidFgAcc1" presStyleIdx="0" presStyleCnt="3">
        <dgm:presLayoutVars>
          <dgm:chMax/>
          <dgm:chPref val="0"/>
          <dgm:bulletEnabled val="1"/>
        </dgm:presLayoutVars>
      </dgm:prSet>
      <dgm:spPr/>
    </dgm:pt>
    <dgm:pt modelId="{A8E8F935-487A-4E54-8FDF-DF908C35A361}" type="pres">
      <dgm:prSet presAssocID="{FB3AE6DE-D53C-4920-9CA5-604D0671B1DC}" presName="sibTrans" presStyleCnt="0"/>
      <dgm:spPr/>
    </dgm:pt>
    <dgm:pt modelId="{137A4E0F-AB45-4059-A8E3-32FDB278C1E2}" type="pres">
      <dgm:prSet presAssocID="{680FE8B8-A4CF-461E-97B6-56A81237A79F}" presName="parenttextcomposite" presStyleCnt="0"/>
      <dgm:spPr/>
    </dgm:pt>
    <dgm:pt modelId="{3E4E6C08-46FA-4500-B63F-119EADCB561A}" type="pres">
      <dgm:prSet presAssocID="{680FE8B8-A4CF-461E-97B6-56A81237A79F}" presName="parenttext" presStyleLbl="revTx" presStyleIdx="1" presStyleCnt="3">
        <dgm:presLayoutVars>
          <dgm:chMax/>
          <dgm:chPref val="2"/>
          <dgm:bulletEnabled val="1"/>
        </dgm:presLayoutVars>
      </dgm:prSet>
      <dgm:spPr/>
    </dgm:pt>
    <dgm:pt modelId="{BD0F57D5-AF68-48C7-A169-B53565E4D293}" type="pres">
      <dgm:prSet presAssocID="{680FE8B8-A4CF-461E-97B6-56A81237A79F}" presName="composite" presStyleCnt="0"/>
      <dgm:spPr/>
    </dgm:pt>
    <dgm:pt modelId="{7ADEDEFE-A069-434E-92D4-58C62611E208}" type="pres">
      <dgm:prSet presAssocID="{680FE8B8-A4CF-461E-97B6-56A81237A79F}" presName="chevron1" presStyleLbl="alignNode1" presStyleIdx="7" presStyleCnt="21"/>
      <dgm:spPr/>
    </dgm:pt>
    <dgm:pt modelId="{34C0FC07-FBF8-4E69-89A8-EDA9AEE16BF1}" type="pres">
      <dgm:prSet presAssocID="{680FE8B8-A4CF-461E-97B6-56A81237A79F}" presName="chevron2" presStyleLbl="alignNode1" presStyleIdx="8" presStyleCnt="21"/>
      <dgm:spPr/>
    </dgm:pt>
    <dgm:pt modelId="{A76F3C22-C6BC-48ED-971F-A5716B5CD770}" type="pres">
      <dgm:prSet presAssocID="{680FE8B8-A4CF-461E-97B6-56A81237A79F}" presName="chevron3" presStyleLbl="alignNode1" presStyleIdx="9" presStyleCnt="21"/>
      <dgm:spPr/>
    </dgm:pt>
    <dgm:pt modelId="{05B420D5-E203-49A6-9462-8674659E4F5B}" type="pres">
      <dgm:prSet presAssocID="{680FE8B8-A4CF-461E-97B6-56A81237A79F}" presName="chevron4" presStyleLbl="alignNode1" presStyleIdx="10" presStyleCnt="21"/>
      <dgm:spPr/>
    </dgm:pt>
    <dgm:pt modelId="{964A8B21-8DB1-4A20-87D5-9C1A976ACC78}" type="pres">
      <dgm:prSet presAssocID="{680FE8B8-A4CF-461E-97B6-56A81237A79F}" presName="chevron5" presStyleLbl="alignNode1" presStyleIdx="11" presStyleCnt="21"/>
      <dgm:spPr/>
    </dgm:pt>
    <dgm:pt modelId="{CDB2AA06-894E-4163-B75D-00DF2AA234DA}" type="pres">
      <dgm:prSet presAssocID="{680FE8B8-A4CF-461E-97B6-56A81237A79F}" presName="chevron6" presStyleLbl="alignNode1" presStyleIdx="12" presStyleCnt="21"/>
      <dgm:spPr/>
    </dgm:pt>
    <dgm:pt modelId="{5E29410A-E713-4360-8B7F-09ADFBF09A6A}" type="pres">
      <dgm:prSet presAssocID="{680FE8B8-A4CF-461E-97B6-56A81237A79F}" presName="chevron7" presStyleLbl="alignNode1" presStyleIdx="13" presStyleCnt="21"/>
      <dgm:spPr/>
    </dgm:pt>
    <dgm:pt modelId="{4497AE8E-7ADE-43A4-AB60-1E610B8C1BF0}" type="pres">
      <dgm:prSet presAssocID="{680FE8B8-A4CF-461E-97B6-56A81237A79F}" presName="childtext" presStyleLbl="solidFgAcc1" presStyleIdx="1" presStyleCnt="3">
        <dgm:presLayoutVars>
          <dgm:chMax/>
          <dgm:chPref val="0"/>
          <dgm:bulletEnabled val="1"/>
        </dgm:presLayoutVars>
      </dgm:prSet>
      <dgm:spPr/>
    </dgm:pt>
    <dgm:pt modelId="{1A46252B-17A6-44AC-BFF0-5F4994E88FAB}" type="pres">
      <dgm:prSet presAssocID="{411B13DA-ED95-44DD-B315-B08C2E52F9F4}" presName="sibTrans" presStyleCnt="0"/>
      <dgm:spPr/>
    </dgm:pt>
    <dgm:pt modelId="{AF5D7519-8195-4D0A-B194-05832A3F2A52}" type="pres">
      <dgm:prSet presAssocID="{3C0556B1-3BCA-49FA-A963-B11846832388}" presName="parenttextcomposite" presStyleCnt="0"/>
      <dgm:spPr/>
    </dgm:pt>
    <dgm:pt modelId="{03D71A4C-6C91-43A7-8353-BDECDB050359}" type="pres">
      <dgm:prSet presAssocID="{3C0556B1-3BCA-49FA-A963-B11846832388}" presName="parenttext" presStyleLbl="revTx" presStyleIdx="2" presStyleCnt="3">
        <dgm:presLayoutVars>
          <dgm:chMax/>
          <dgm:chPref val="2"/>
          <dgm:bulletEnabled val="1"/>
        </dgm:presLayoutVars>
      </dgm:prSet>
      <dgm:spPr/>
    </dgm:pt>
    <dgm:pt modelId="{412AB202-18E4-4973-99A2-C2939E2D6256}" type="pres">
      <dgm:prSet presAssocID="{3C0556B1-3BCA-49FA-A963-B11846832388}" presName="composite" presStyleCnt="0"/>
      <dgm:spPr/>
    </dgm:pt>
    <dgm:pt modelId="{B39214E3-6511-4F99-9B6D-EDB412665373}" type="pres">
      <dgm:prSet presAssocID="{3C0556B1-3BCA-49FA-A963-B11846832388}" presName="chevron1" presStyleLbl="alignNode1" presStyleIdx="14" presStyleCnt="21"/>
      <dgm:spPr/>
    </dgm:pt>
    <dgm:pt modelId="{D561F0EB-4576-4031-B8A0-EF504FAB7B04}" type="pres">
      <dgm:prSet presAssocID="{3C0556B1-3BCA-49FA-A963-B11846832388}" presName="chevron2" presStyleLbl="alignNode1" presStyleIdx="15" presStyleCnt="21"/>
      <dgm:spPr/>
    </dgm:pt>
    <dgm:pt modelId="{7D8F6C4C-5306-4377-9E14-935B9236B336}" type="pres">
      <dgm:prSet presAssocID="{3C0556B1-3BCA-49FA-A963-B11846832388}" presName="chevron3" presStyleLbl="alignNode1" presStyleIdx="16" presStyleCnt="21"/>
      <dgm:spPr/>
    </dgm:pt>
    <dgm:pt modelId="{EEC0BC9A-26D7-4CDF-8043-CAF3D5FA1E5F}" type="pres">
      <dgm:prSet presAssocID="{3C0556B1-3BCA-49FA-A963-B11846832388}" presName="chevron4" presStyleLbl="alignNode1" presStyleIdx="17" presStyleCnt="21"/>
      <dgm:spPr/>
    </dgm:pt>
    <dgm:pt modelId="{602720B4-C736-492F-8885-15D0877020C7}" type="pres">
      <dgm:prSet presAssocID="{3C0556B1-3BCA-49FA-A963-B11846832388}" presName="chevron5" presStyleLbl="alignNode1" presStyleIdx="18" presStyleCnt="21"/>
      <dgm:spPr/>
    </dgm:pt>
    <dgm:pt modelId="{CD4E5255-9D08-4BC8-BE03-A93129391DB7}" type="pres">
      <dgm:prSet presAssocID="{3C0556B1-3BCA-49FA-A963-B11846832388}" presName="chevron6" presStyleLbl="alignNode1" presStyleIdx="19" presStyleCnt="21"/>
      <dgm:spPr/>
    </dgm:pt>
    <dgm:pt modelId="{E7915234-A305-45E1-8E8B-1FF6D67DFE94}" type="pres">
      <dgm:prSet presAssocID="{3C0556B1-3BCA-49FA-A963-B11846832388}" presName="chevron7" presStyleLbl="alignNode1" presStyleIdx="20" presStyleCnt="21"/>
      <dgm:spPr/>
    </dgm:pt>
    <dgm:pt modelId="{413D66E4-DF29-4ACC-BE06-472C9989F9E2}" type="pres">
      <dgm:prSet presAssocID="{3C0556B1-3BCA-49FA-A963-B11846832388}" presName="childtext" presStyleLbl="solidFgAcc1" presStyleIdx="2" presStyleCnt="3">
        <dgm:presLayoutVars>
          <dgm:chMax/>
          <dgm:chPref val="0"/>
          <dgm:bulletEnabled val="1"/>
        </dgm:presLayoutVars>
      </dgm:prSet>
      <dgm:spPr/>
    </dgm:pt>
  </dgm:ptLst>
  <dgm:cxnLst>
    <dgm:cxn modelId="{F217F00B-19A9-4229-913B-635C7ADB2759}" type="presOf" srcId="{72BF1ABB-FF54-4F95-AD59-B2E7720F1379}" destId="{A6FCF35E-C09C-472A-A69C-DFD257EAD9CC}" srcOrd="0" destOrd="0" presId="urn:microsoft.com/office/officeart/2008/layout/VerticalAccentList"/>
    <dgm:cxn modelId="{6CC1BF0E-41A0-4BA2-81EE-7715F5187307}" type="presOf" srcId="{0A2E86CD-0C7E-430D-9867-7F991D465BBE}" destId="{FCDFD7E8-1D34-401A-8C4D-4A9F89E20DA5}" srcOrd="0" destOrd="0" presId="urn:microsoft.com/office/officeart/2008/layout/VerticalAccentList"/>
    <dgm:cxn modelId="{053C022B-C9B0-4C0A-8615-FA8376167C45}" srcId="{0A2E86CD-0C7E-430D-9867-7F991D465BBE}" destId="{3C0556B1-3BCA-49FA-A963-B11846832388}" srcOrd="2" destOrd="0" parTransId="{ABC76023-6064-4762-B4D1-FF39BB68F062}" sibTransId="{EFF5E1FD-B3CF-4163-890A-BE42B2AAF521}"/>
    <dgm:cxn modelId="{D524BF2F-63C8-4DB2-A937-8FA74383FAC7}" type="presOf" srcId="{680FE8B8-A4CF-461E-97B6-56A81237A79F}" destId="{3E4E6C08-46FA-4500-B63F-119EADCB561A}" srcOrd="0" destOrd="0" presId="urn:microsoft.com/office/officeart/2008/layout/VerticalAccentList"/>
    <dgm:cxn modelId="{64FA9931-9DA2-44EC-B6DE-88339A54C30A}" type="presOf" srcId="{93B9FB41-4803-486F-95C4-14490212FB41}" destId="{5FA53D4A-E12F-44C1-97C0-55BE931D6047}" srcOrd="0" destOrd="0" presId="urn:microsoft.com/office/officeart/2008/layout/VerticalAccentList"/>
    <dgm:cxn modelId="{745C4A49-251A-437C-8820-E42E9744D854}" srcId="{3C0556B1-3BCA-49FA-A963-B11846832388}" destId="{0AD7BAE0-7C77-4FC1-8C89-57C6E6EA54BC}" srcOrd="0" destOrd="0" parTransId="{46332FBA-8022-4641-818B-EB747DA1C420}" sibTransId="{16FEF8E0-5A3C-47C5-AA4B-58A3FC0C7BC8}"/>
    <dgm:cxn modelId="{D9ED1580-A9EE-4E71-AC97-C6B32EB30D96}" srcId="{0A2E86CD-0C7E-430D-9867-7F991D465BBE}" destId="{72BF1ABB-FF54-4F95-AD59-B2E7720F1379}" srcOrd="0" destOrd="0" parTransId="{5EE3C68C-EFC3-4133-AA16-10E3C8CBBE4F}" sibTransId="{FB3AE6DE-D53C-4920-9CA5-604D0671B1DC}"/>
    <dgm:cxn modelId="{AB316A81-2829-46F5-B4F8-8B3C372B251E}" srcId="{72BF1ABB-FF54-4F95-AD59-B2E7720F1379}" destId="{93B9FB41-4803-486F-95C4-14490212FB41}" srcOrd="0" destOrd="0" parTransId="{69240EC3-BF04-4DF0-B633-15B7D9E6A85F}" sibTransId="{0E506893-E11D-4988-832A-8E99861EC979}"/>
    <dgm:cxn modelId="{0C023284-DC72-461D-9AB5-D09095BDF4DD}" type="presOf" srcId="{3C0556B1-3BCA-49FA-A963-B11846832388}" destId="{03D71A4C-6C91-43A7-8353-BDECDB050359}" srcOrd="0" destOrd="0" presId="urn:microsoft.com/office/officeart/2008/layout/VerticalAccentList"/>
    <dgm:cxn modelId="{CBC6E98E-8E17-4918-B3D4-0321BC125273}" type="presOf" srcId="{0AD7BAE0-7C77-4FC1-8C89-57C6E6EA54BC}" destId="{413D66E4-DF29-4ACC-BE06-472C9989F9E2}" srcOrd="0" destOrd="0" presId="urn:microsoft.com/office/officeart/2008/layout/VerticalAccentList"/>
    <dgm:cxn modelId="{9DA218DA-9A49-46A8-8878-DE20D0B87CC8}" srcId="{0A2E86CD-0C7E-430D-9867-7F991D465BBE}" destId="{680FE8B8-A4CF-461E-97B6-56A81237A79F}" srcOrd="1" destOrd="0" parTransId="{6B5BA701-3C8A-4F56-8C50-2EEA95DC576A}" sibTransId="{411B13DA-ED95-44DD-B315-B08C2E52F9F4}"/>
    <dgm:cxn modelId="{EAFAA9DB-A5D4-4E81-AAAC-2F32822A7478}" srcId="{680FE8B8-A4CF-461E-97B6-56A81237A79F}" destId="{6B2560EF-C2D1-48F7-AF3F-456C17599724}" srcOrd="0" destOrd="0" parTransId="{9533D6CC-2B54-4AC7-9269-BF8B5865A3B8}" sibTransId="{DBAD77EA-5381-4335-B798-985EE70B625B}"/>
    <dgm:cxn modelId="{A44B70DD-F9F5-42BE-8853-9CBA83577FF0}" type="presOf" srcId="{6B2560EF-C2D1-48F7-AF3F-456C17599724}" destId="{4497AE8E-7ADE-43A4-AB60-1E610B8C1BF0}" srcOrd="0" destOrd="0" presId="urn:microsoft.com/office/officeart/2008/layout/VerticalAccentList"/>
    <dgm:cxn modelId="{62E9F6B2-2D89-48ED-B6E0-25724C0D4353}" type="presParOf" srcId="{FCDFD7E8-1D34-401A-8C4D-4A9F89E20DA5}" destId="{09618630-C157-4BD1-8A2C-44F331739BCB}" srcOrd="0" destOrd="0" presId="urn:microsoft.com/office/officeart/2008/layout/VerticalAccentList"/>
    <dgm:cxn modelId="{9F2E06BB-2ABF-4DCB-907E-DB5013BD8411}" type="presParOf" srcId="{09618630-C157-4BD1-8A2C-44F331739BCB}" destId="{A6FCF35E-C09C-472A-A69C-DFD257EAD9CC}" srcOrd="0" destOrd="0" presId="urn:microsoft.com/office/officeart/2008/layout/VerticalAccentList"/>
    <dgm:cxn modelId="{6EB6E644-DDBC-4BF8-8789-5D714CE73FA3}" type="presParOf" srcId="{FCDFD7E8-1D34-401A-8C4D-4A9F89E20DA5}" destId="{748AD414-7BC2-4612-9487-CDA4A1FF76C3}" srcOrd="1" destOrd="0" presId="urn:microsoft.com/office/officeart/2008/layout/VerticalAccentList"/>
    <dgm:cxn modelId="{91473EDC-9012-4AF4-A31E-AABF014185FF}" type="presParOf" srcId="{748AD414-7BC2-4612-9487-CDA4A1FF76C3}" destId="{2D01AC42-4367-4FE7-844E-A5D85F7BEE25}" srcOrd="0" destOrd="0" presId="urn:microsoft.com/office/officeart/2008/layout/VerticalAccentList"/>
    <dgm:cxn modelId="{DC493211-2CE0-4385-B123-3347E714A957}" type="presParOf" srcId="{748AD414-7BC2-4612-9487-CDA4A1FF76C3}" destId="{629F81F5-81A9-4B34-98DA-5F3C4FF53B83}" srcOrd="1" destOrd="0" presId="urn:microsoft.com/office/officeart/2008/layout/VerticalAccentList"/>
    <dgm:cxn modelId="{7184D3C5-E7F8-4739-889F-74E9639A1102}" type="presParOf" srcId="{748AD414-7BC2-4612-9487-CDA4A1FF76C3}" destId="{05560717-FABB-4A8F-8855-E97614E970FD}" srcOrd="2" destOrd="0" presId="urn:microsoft.com/office/officeart/2008/layout/VerticalAccentList"/>
    <dgm:cxn modelId="{09F3B266-A860-4942-BBFA-475094D0DCB2}" type="presParOf" srcId="{748AD414-7BC2-4612-9487-CDA4A1FF76C3}" destId="{161122D9-646D-42CB-AF98-E242C4309980}" srcOrd="3" destOrd="0" presId="urn:microsoft.com/office/officeart/2008/layout/VerticalAccentList"/>
    <dgm:cxn modelId="{9A839A5B-0D8A-4458-B8C7-0E6017DCC575}" type="presParOf" srcId="{748AD414-7BC2-4612-9487-CDA4A1FF76C3}" destId="{A41DE31F-89DA-4B5E-91AD-147558004FED}" srcOrd="4" destOrd="0" presId="urn:microsoft.com/office/officeart/2008/layout/VerticalAccentList"/>
    <dgm:cxn modelId="{98F170FE-6CE5-4902-AED7-C1E02D2FDA0C}" type="presParOf" srcId="{748AD414-7BC2-4612-9487-CDA4A1FF76C3}" destId="{6218AD33-0B51-4CE0-BF24-09B1CDD167FD}" srcOrd="5" destOrd="0" presId="urn:microsoft.com/office/officeart/2008/layout/VerticalAccentList"/>
    <dgm:cxn modelId="{0FC59F16-3080-4E29-BDB3-912FA3E8C256}" type="presParOf" srcId="{748AD414-7BC2-4612-9487-CDA4A1FF76C3}" destId="{415B6762-60AF-42E4-9140-763BDC310C3D}" srcOrd="6" destOrd="0" presId="urn:microsoft.com/office/officeart/2008/layout/VerticalAccentList"/>
    <dgm:cxn modelId="{84BE5902-C9E3-449E-8258-6B2586403E27}" type="presParOf" srcId="{748AD414-7BC2-4612-9487-CDA4A1FF76C3}" destId="{5FA53D4A-E12F-44C1-97C0-55BE931D6047}" srcOrd="7" destOrd="0" presId="urn:microsoft.com/office/officeart/2008/layout/VerticalAccentList"/>
    <dgm:cxn modelId="{19549609-91ED-475C-BBA2-1657CBB61D93}" type="presParOf" srcId="{FCDFD7E8-1D34-401A-8C4D-4A9F89E20DA5}" destId="{A8E8F935-487A-4E54-8FDF-DF908C35A361}" srcOrd="2" destOrd="0" presId="urn:microsoft.com/office/officeart/2008/layout/VerticalAccentList"/>
    <dgm:cxn modelId="{E327418B-5597-445F-9F11-602FDBD24404}" type="presParOf" srcId="{FCDFD7E8-1D34-401A-8C4D-4A9F89E20DA5}" destId="{137A4E0F-AB45-4059-A8E3-32FDB278C1E2}" srcOrd="3" destOrd="0" presId="urn:microsoft.com/office/officeart/2008/layout/VerticalAccentList"/>
    <dgm:cxn modelId="{4A4C4FCA-9607-4D35-A017-3A112B8747A2}" type="presParOf" srcId="{137A4E0F-AB45-4059-A8E3-32FDB278C1E2}" destId="{3E4E6C08-46FA-4500-B63F-119EADCB561A}" srcOrd="0" destOrd="0" presId="urn:microsoft.com/office/officeart/2008/layout/VerticalAccentList"/>
    <dgm:cxn modelId="{F273B21D-EC7A-4BDA-94C4-0BE44F25FC45}" type="presParOf" srcId="{FCDFD7E8-1D34-401A-8C4D-4A9F89E20DA5}" destId="{BD0F57D5-AF68-48C7-A169-B53565E4D293}" srcOrd="4" destOrd="0" presId="urn:microsoft.com/office/officeart/2008/layout/VerticalAccentList"/>
    <dgm:cxn modelId="{7FB4830D-F729-43DF-8FE7-7688D2A67111}" type="presParOf" srcId="{BD0F57D5-AF68-48C7-A169-B53565E4D293}" destId="{7ADEDEFE-A069-434E-92D4-58C62611E208}" srcOrd="0" destOrd="0" presId="urn:microsoft.com/office/officeart/2008/layout/VerticalAccentList"/>
    <dgm:cxn modelId="{C01D653E-8EA2-4D21-B550-6B4C16CFA38F}" type="presParOf" srcId="{BD0F57D5-AF68-48C7-A169-B53565E4D293}" destId="{34C0FC07-FBF8-4E69-89A8-EDA9AEE16BF1}" srcOrd="1" destOrd="0" presId="urn:microsoft.com/office/officeart/2008/layout/VerticalAccentList"/>
    <dgm:cxn modelId="{7E5A61F8-C025-478F-B90C-A8637C674D96}" type="presParOf" srcId="{BD0F57D5-AF68-48C7-A169-B53565E4D293}" destId="{A76F3C22-C6BC-48ED-971F-A5716B5CD770}" srcOrd="2" destOrd="0" presId="urn:microsoft.com/office/officeart/2008/layout/VerticalAccentList"/>
    <dgm:cxn modelId="{EB6EC6F9-AE3D-4EB9-89E1-404BC2A2D31B}" type="presParOf" srcId="{BD0F57D5-AF68-48C7-A169-B53565E4D293}" destId="{05B420D5-E203-49A6-9462-8674659E4F5B}" srcOrd="3" destOrd="0" presId="urn:microsoft.com/office/officeart/2008/layout/VerticalAccentList"/>
    <dgm:cxn modelId="{64FC5B58-8B99-45ED-9C47-B8AEA59B0CFF}" type="presParOf" srcId="{BD0F57D5-AF68-48C7-A169-B53565E4D293}" destId="{964A8B21-8DB1-4A20-87D5-9C1A976ACC78}" srcOrd="4" destOrd="0" presId="urn:microsoft.com/office/officeart/2008/layout/VerticalAccentList"/>
    <dgm:cxn modelId="{E3BEE5A9-3AAA-4162-8435-61867C2589B6}" type="presParOf" srcId="{BD0F57D5-AF68-48C7-A169-B53565E4D293}" destId="{CDB2AA06-894E-4163-B75D-00DF2AA234DA}" srcOrd="5" destOrd="0" presId="urn:microsoft.com/office/officeart/2008/layout/VerticalAccentList"/>
    <dgm:cxn modelId="{6774FAC4-1B5F-4FD2-ADE1-8C535C483323}" type="presParOf" srcId="{BD0F57D5-AF68-48C7-A169-B53565E4D293}" destId="{5E29410A-E713-4360-8B7F-09ADFBF09A6A}" srcOrd="6" destOrd="0" presId="urn:microsoft.com/office/officeart/2008/layout/VerticalAccentList"/>
    <dgm:cxn modelId="{CCC0C16D-D844-43D4-B731-163B03B5846E}" type="presParOf" srcId="{BD0F57D5-AF68-48C7-A169-B53565E4D293}" destId="{4497AE8E-7ADE-43A4-AB60-1E610B8C1BF0}" srcOrd="7" destOrd="0" presId="urn:microsoft.com/office/officeart/2008/layout/VerticalAccentList"/>
    <dgm:cxn modelId="{7939962E-9DAB-4F4A-8884-C8FDC3840EC5}" type="presParOf" srcId="{FCDFD7E8-1D34-401A-8C4D-4A9F89E20DA5}" destId="{1A46252B-17A6-44AC-BFF0-5F4994E88FAB}" srcOrd="5" destOrd="0" presId="urn:microsoft.com/office/officeart/2008/layout/VerticalAccentList"/>
    <dgm:cxn modelId="{3A708732-1AE5-4C5B-B6F5-01649AFA4CD4}" type="presParOf" srcId="{FCDFD7E8-1D34-401A-8C4D-4A9F89E20DA5}" destId="{AF5D7519-8195-4D0A-B194-05832A3F2A52}" srcOrd="6" destOrd="0" presId="urn:microsoft.com/office/officeart/2008/layout/VerticalAccentList"/>
    <dgm:cxn modelId="{F4BD3EF0-7C81-4F2C-946F-62E89B425997}" type="presParOf" srcId="{AF5D7519-8195-4D0A-B194-05832A3F2A52}" destId="{03D71A4C-6C91-43A7-8353-BDECDB050359}" srcOrd="0" destOrd="0" presId="urn:microsoft.com/office/officeart/2008/layout/VerticalAccentList"/>
    <dgm:cxn modelId="{1F3FD8CF-9954-436E-BC28-005636C87C3E}" type="presParOf" srcId="{FCDFD7E8-1D34-401A-8C4D-4A9F89E20DA5}" destId="{412AB202-18E4-4973-99A2-C2939E2D6256}" srcOrd="7" destOrd="0" presId="urn:microsoft.com/office/officeart/2008/layout/VerticalAccentList"/>
    <dgm:cxn modelId="{E4865955-79C3-43A4-A8BF-6FFDF17B0812}" type="presParOf" srcId="{412AB202-18E4-4973-99A2-C2939E2D6256}" destId="{B39214E3-6511-4F99-9B6D-EDB412665373}" srcOrd="0" destOrd="0" presId="urn:microsoft.com/office/officeart/2008/layout/VerticalAccentList"/>
    <dgm:cxn modelId="{DFCABDDD-8E76-423B-A57B-D3DAAC1CFC7F}" type="presParOf" srcId="{412AB202-18E4-4973-99A2-C2939E2D6256}" destId="{D561F0EB-4576-4031-B8A0-EF504FAB7B04}" srcOrd="1" destOrd="0" presId="urn:microsoft.com/office/officeart/2008/layout/VerticalAccentList"/>
    <dgm:cxn modelId="{348A8C01-2273-4B3C-859F-8538B3977029}" type="presParOf" srcId="{412AB202-18E4-4973-99A2-C2939E2D6256}" destId="{7D8F6C4C-5306-4377-9E14-935B9236B336}" srcOrd="2" destOrd="0" presId="urn:microsoft.com/office/officeart/2008/layout/VerticalAccentList"/>
    <dgm:cxn modelId="{CCC048F2-A1B3-476D-A113-C2450E0D4EB6}" type="presParOf" srcId="{412AB202-18E4-4973-99A2-C2939E2D6256}" destId="{EEC0BC9A-26D7-4CDF-8043-CAF3D5FA1E5F}" srcOrd="3" destOrd="0" presId="urn:microsoft.com/office/officeart/2008/layout/VerticalAccentList"/>
    <dgm:cxn modelId="{00B6CD49-F331-4452-A70B-6D3C646815EC}" type="presParOf" srcId="{412AB202-18E4-4973-99A2-C2939E2D6256}" destId="{602720B4-C736-492F-8885-15D0877020C7}" srcOrd="4" destOrd="0" presId="urn:microsoft.com/office/officeart/2008/layout/VerticalAccentList"/>
    <dgm:cxn modelId="{A7E96278-F651-4C91-9FA0-2731A9BBAECD}" type="presParOf" srcId="{412AB202-18E4-4973-99A2-C2939E2D6256}" destId="{CD4E5255-9D08-4BC8-BE03-A93129391DB7}" srcOrd="5" destOrd="0" presId="urn:microsoft.com/office/officeart/2008/layout/VerticalAccentList"/>
    <dgm:cxn modelId="{AD5E9271-ED0A-42DC-95D5-FB14909BE3E4}" type="presParOf" srcId="{412AB202-18E4-4973-99A2-C2939E2D6256}" destId="{E7915234-A305-45E1-8E8B-1FF6D67DFE94}" srcOrd="6" destOrd="0" presId="urn:microsoft.com/office/officeart/2008/layout/VerticalAccentList"/>
    <dgm:cxn modelId="{144A97DB-EC6B-48F4-B97E-963332DAD4E8}" type="presParOf" srcId="{412AB202-18E4-4973-99A2-C2939E2D6256}" destId="{413D66E4-DF29-4ACC-BE06-472C9989F9E2}"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22EDB6-B108-4831-969E-3555A56275E9}"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CO"/>
        </a:p>
      </dgm:t>
    </dgm:pt>
    <dgm:pt modelId="{C9BF6F98-A394-4D79-BEA1-EEC98B7448B1}">
      <dgm:prSet phldrT="[Texto]"/>
      <dgm:spPr/>
      <dgm:t>
        <a:bodyPr/>
        <a:lstStyle/>
        <a:p>
          <a:r>
            <a:rPr lang="es-ES" b="0" i="0" u="none" dirty="0"/>
            <a:t>COMBUSTIBLES FÓSILES Y EL METANO: </a:t>
          </a:r>
          <a:r>
            <a:rPr lang="es-ES" b="0" i="0" dirty="0"/>
            <a:t>los gobiernos de </a:t>
          </a:r>
          <a:r>
            <a:rPr lang="es-ES" b="0" i="0" u="none" dirty="0"/>
            <a:t>Dinamarca, Costa Rica, Francia, Irlanda, Suecia, Gales (Reino Unido), Quebec (Canadá), Groenlandia, Nueva Zelanda, California (Estados Unidos) y Portugal </a:t>
          </a:r>
          <a:r>
            <a:rPr lang="es-ES" b="0" i="0" dirty="0"/>
            <a:t>acordaron poner fin a la concesión de nuevas licencias para su exploración</a:t>
          </a:r>
          <a:endParaRPr lang="es-CO" dirty="0"/>
        </a:p>
      </dgm:t>
    </dgm:pt>
    <dgm:pt modelId="{507BFE8D-8074-4CC0-986F-EF67FE04E865}" type="parTrans" cxnId="{7061373E-B3D7-41BB-BB3E-84CF9C9D91B1}">
      <dgm:prSet/>
      <dgm:spPr/>
      <dgm:t>
        <a:bodyPr/>
        <a:lstStyle/>
        <a:p>
          <a:endParaRPr lang="es-CO"/>
        </a:p>
      </dgm:t>
    </dgm:pt>
    <dgm:pt modelId="{83E8CACA-139D-4870-9EEE-A0C8F00FEDA7}" type="sibTrans" cxnId="{7061373E-B3D7-41BB-BB3E-84CF9C9D91B1}">
      <dgm:prSet/>
      <dgm:spPr/>
      <dgm:t>
        <a:bodyPr/>
        <a:lstStyle/>
        <a:p>
          <a:endParaRPr lang="es-CO"/>
        </a:p>
      </dgm:t>
    </dgm:pt>
    <dgm:pt modelId="{1D0DCF6B-55E8-4630-88F0-18F45A034C8A}">
      <dgm:prSet phldrT="[Texto]"/>
      <dgm:spPr/>
      <dgm:t>
        <a:bodyPr/>
        <a:lstStyle/>
        <a:p>
          <a:r>
            <a:rPr lang="es-ES" b="0" i="0" u="none" dirty="0"/>
            <a:t>FINANCIACIÓN PARA LOS QUE MENOS TIENEN: A</a:t>
          </a:r>
          <a:r>
            <a:rPr lang="es-ES" b="0" i="0" dirty="0"/>
            <a:t>poyo financiero a la transición ecológica de los países en vías de desarrollo</a:t>
          </a:r>
          <a:endParaRPr lang="es-CO" dirty="0"/>
        </a:p>
      </dgm:t>
    </dgm:pt>
    <dgm:pt modelId="{43050557-570D-4F6D-B75B-9CC53BE301BC}" type="parTrans" cxnId="{8119BD97-360B-4E28-8D5E-7A8D14E9CE09}">
      <dgm:prSet/>
      <dgm:spPr/>
      <dgm:t>
        <a:bodyPr/>
        <a:lstStyle/>
        <a:p>
          <a:endParaRPr lang="es-CO"/>
        </a:p>
      </dgm:t>
    </dgm:pt>
    <dgm:pt modelId="{62CBD180-1304-4AF1-8EF4-EB9A90050916}" type="sibTrans" cxnId="{8119BD97-360B-4E28-8D5E-7A8D14E9CE09}">
      <dgm:prSet/>
      <dgm:spPr/>
      <dgm:t>
        <a:bodyPr/>
        <a:lstStyle/>
        <a:p>
          <a:endParaRPr lang="es-CO"/>
        </a:p>
      </dgm:t>
    </dgm:pt>
    <dgm:pt modelId="{1EE3C6D0-CAB4-4A6E-81A1-AEC0968B23E3}">
      <dgm:prSet phldrT="[Texto]"/>
      <dgm:spPr/>
      <dgm:t>
        <a:bodyPr/>
        <a:lstStyle/>
        <a:p>
          <a:r>
            <a:rPr lang="es-ES" b="0" i="0" u="none" dirty="0"/>
            <a:t>INVERSIÓN Y FOMENTO DE ENERGÍAS LIMPIAS: C</a:t>
          </a:r>
          <a:r>
            <a:rPr lang="es-ES" b="0" i="0" dirty="0"/>
            <a:t>ompromiso firmado por </a:t>
          </a:r>
          <a:r>
            <a:rPr lang="es-ES" b="0" i="0" u="none" dirty="0"/>
            <a:t>450 grandes firmas financieras</a:t>
          </a:r>
          <a:r>
            <a:rPr lang="es-ES" b="0" i="0" dirty="0"/>
            <a:t> de 45 países de invertir 130 billones de dólares (112 billones de euros) en la transición hacia una economía descarbonizada en 2050</a:t>
          </a:r>
          <a:r>
            <a:rPr lang="es-ES" b="0" i="0" u="none" dirty="0"/>
            <a:t> </a:t>
          </a:r>
          <a:endParaRPr lang="es-CO" dirty="0"/>
        </a:p>
      </dgm:t>
    </dgm:pt>
    <dgm:pt modelId="{3DA9ED2D-578E-4D80-B29D-AB310D927AD7}" type="parTrans" cxnId="{A24A0E55-356D-404D-A80D-D6D417A9E5D9}">
      <dgm:prSet/>
      <dgm:spPr/>
      <dgm:t>
        <a:bodyPr/>
        <a:lstStyle/>
        <a:p>
          <a:endParaRPr lang="es-CO"/>
        </a:p>
      </dgm:t>
    </dgm:pt>
    <dgm:pt modelId="{01551E42-D8DA-455D-A86D-4349C85E1142}" type="sibTrans" cxnId="{A24A0E55-356D-404D-A80D-D6D417A9E5D9}">
      <dgm:prSet/>
      <dgm:spPr/>
      <dgm:t>
        <a:bodyPr/>
        <a:lstStyle/>
        <a:p>
          <a:endParaRPr lang="es-CO"/>
        </a:p>
      </dgm:t>
    </dgm:pt>
    <dgm:pt modelId="{E9F06E09-8493-4D74-9744-146B9FEB0F74}">
      <dgm:prSet/>
      <dgm:spPr/>
      <dgm:t>
        <a:bodyPr/>
        <a:lstStyle/>
        <a:p>
          <a:r>
            <a:rPr lang="es-ES" dirty="0"/>
            <a:t>CHINA Y EE. UU. REFORZARÁN SUS ACCIONES CLIMÁTICAS: </a:t>
          </a:r>
          <a:r>
            <a:rPr lang="es-ES" b="0" i="0" u="none" dirty="0"/>
            <a:t>D</a:t>
          </a:r>
          <a:r>
            <a:rPr lang="es-ES" b="0" i="0" dirty="0"/>
            <a:t>eclaración conjunta de dos de los países más contaminantes del planeta</a:t>
          </a:r>
          <a:endParaRPr lang="es-CO" dirty="0"/>
        </a:p>
      </dgm:t>
    </dgm:pt>
    <dgm:pt modelId="{70A59A18-CF32-4901-92BB-1F8F43D3B04D}" type="parTrans" cxnId="{DA0DA04B-2A29-4ED6-8D86-862A3AA3C5BF}">
      <dgm:prSet/>
      <dgm:spPr/>
      <dgm:t>
        <a:bodyPr/>
        <a:lstStyle/>
        <a:p>
          <a:endParaRPr lang="es-CO"/>
        </a:p>
      </dgm:t>
    </dgm:pt>
    <dgm:pt modelId="{8162F364-FC68-49C7-90B4-62B6DED1085C}" type="sibTrans" cxnId="{DA0DA04B-2A29-4ED6-8D86-862A3AA3C5BF}">
      <dgm:prSet/>
      <dgm:spPr/>
      <dgm:t>
        <a:bodyPr/>
        <a:lstStyle/>
        <a:p>
          <a:endParaRPr lang="es-CO"/>
        </a:p>
      </dgm:t>
    </dgm:pt>
    <dgm:pt modelId="{FBF3FDD2-900E-43A9-B415-7C33983EB204}">
      <dgm:prSet/>
      <dgm:spPr/>
      <dgm:t>
        <a:bodyPr/>
        <a:lstStyle/>
        <a:p>
          <a:r>
            <a:rPr lang="es-ES" b="0" i="0" u="none" dirty="0"/>
            <a:t>FRENAR LA DEFORESTACIÓN E IMPULSAR LA AGRICULTURA SOSTENIBLE: C</a:t>
          </a:r>
          <a:r>
            <a:rPr lang="es-ES" b="0" i="0" dirty="0"/>
            <a:t>ompromiso sellado entre un centenar de países, que representan al 85 % de los bosques del planeta, para </a:t>
          </a:r>
          <a:r>
            <a:rPr lang="es-ES" b="0" i="0" u="none" dirty="0"/>
            <a:t>detener y revertir la deforestación,</a:t>
          </a:r>
          <a:r>
            <a:rPr lang="es-ES" b="0" i="0" dirty="0"/>
            <a:t> con el horizonte puesto en 2030.  Al acuerdo se adhirieron países o regiones como </a:t>
          </a:r>
          <a:r>
            <a:rPr lang="es-ES" b="0" i="0" u="none" dirty="0"/>
            <a:t>Colombia.</a:t>
          </a:r>
          <a:endParaRPr lang="es-ES" dirty="0"/>
        </a:p>
      </dgm:t>
    </dgm:pt>
    <dgm:pt modelId="{0334D7CB-9AE9-4981-9F67-428A3FB82463}" type="parTrans" cxnId="{9F278833-58BF-4E16-ACCF-68EADF7EF422}">
      <dgm:prSet/>
      <dgm:spPr/>
      <dgm:t>
        <a:bodyPr/>
        <a:lstStyle/>
        <a:p>
          <a:endParaRPr lang="es-CO"/>
        </a:p>
      </dgm:t>
    </dgm:pt>
    <dgm:pt modelId="{0042B85B-BBB6-4C84-9E38-56567384CE8A}" type="sibTrans" cxnId="{9F278833-58BF-4E16-ACCF-68EADF7EF422}">
      <dgm:prSet/>
      <dgm:spPr/>
      <dgm:t>
        <a:bodyPr/>
        <a:lstStyle/>
        <a:p>
          <a:endParaRPr lang="es-CO"/>
        </a:p>
      </dgm:t>
    </dgm:pt>
    <dgm:pt modelId="{EE76E754-0D1B-4D66-8C3E-2349CC75AEB5}" type="pres">
      <dgm:prSet presAssocID="{ED22EDB6-B108-4831-969E-3555A56275E9}" presName="Name0" presStyleCnt="0">
        <dgm:presLayoutVars>
          <dgm:chMax val="7"/>
          <dgm:chPref val="7"/>
          <dgm:dir/>
        </dgm:presLayoutVars>
      </dgm:prSet>
      <dgm:spPr/>
    </dgm:pt>
    <dgm:pt modelId="{E310531F-2C7B-4973-BFC5-44DC09493FEC}" type="pres">
      <dgm:prSet presAssocID="{ED22EDB6-B108-4831-969E-3555A56275E9}" presName="Name1" presStyleCnt="0"/>
      <dgm:spPr/>
    </dgm:pt>
    <dgm:pt modelId="{F9918901-4EA9-40DA-AFE4-9E8E970C7306}" type="pres">
      <dgm:prSet presAssocID="{ED22EDB6-B108-4831-969E-3555A56275E9}" presName="cycle" presStyleCnt="0"/>
      <dgm:spPr/>
    </dgm:pt>
    <dgm:pt modelId="{3D4873E9-AD55-44FA-B061-C9078E5BA749}" type="pres">
      <dgm:prSet presAssocID="{ED22EDB6-B108-4831-969E-3555A56275E9}" presName="srcNode" presStyleLbl="node1" presStyleIdx="0" presStyleCnt="5"/>
      <dgm:spPr/>
    </dgm:pt>
    <dgm:pt modelId="{4D131CEB-1BB1-44DB-B7D0-7993F842E7F9}" type="pres">
      <dgm:prSet presAssocID="{ED22EDB6-B108-4831-969E-3555A56275E9}" presName="conn" presStyleLbl="parChTrans1D2" presStyleIdx="0" presStyleCnt="1"/>
      <dgm:spPr/>
    </dgm:pt>
    <dgm:pt modelId="{1EC5049E-5500-446A-8696-81919891A4BB}" type="pres">
      <dgm:prSet presAssocID="{ED22EDB6-B108-4831-969E-3555A56275E9}" presName="extraNode" presStyleLbl="node1" presStyleIdx="0" presStyleCnt="5"/>
      <dgm:spPr/>
    </dgm:pt>
    <dgm:pt modelId="{B3903E52-2720-49FC-819F-3DD14DEFC108}" type="pres">
      <dgm:prSet presAssocID="{ED22EDB6-B108-4831-969E-3555A56275E9}" presName="dstNode" presStyleLbl="node1" presStyleIdx="0" presStyleCnt="5"/>
      <dgm:spPr/>
    </dgm:pt>
    <dgm:pt modelId="{FF8F798A-38F5-4B6F-98FC-7993BD70B4EC}" type="pres">
      <dgm:prSet presAssocID="{C9BF6F98-A394-4D79-BEA1-EEC98B7448B1}" presName="text_1" presStyleLbl="node1" presStyleIdx="0" presStyleCnt="5">
        <dgm:presLayoutVars>
          <dgm:bulletEnabled val="1"/>
        </dgm:presLayoutVars>
      </dgm:prSet>
      <dgm:spPr/>
    </dgm:pt>
    <dgm:pt modelId="{36055D6E-20B5-49CC-8D10-AF6A25722313}" type="pres">
      <dgm:prSet presAssocID="{C9BF6F98-A394-4D79-BEA1-EEC98B7448B1}" presName="accent_1" presStyleCnt="0"/>
      <dgm:spPr/>
    </dgm:pt>
    <dgm:pt modelId="{758DAFF4-DAA6-4594-9A69-DAF4A0967F30}" type="pres">
      <dgm:prSet presAssocID="{C9BF6F98-A394-4D79-BEA1-EEC98B7448B1}" presName="accentRepeatNode" presStyleLbl="solidFgAcc1" presStyleIdx="0" presStyleCnt="5"/>
      <dgm:spPr/>
    </dgm:pt>
    <dgm:pt modelId="{29CFC216-D951-496B-8E77-A4DD425BD64D}" type="pres">
      <dgm:prSet presAssocID="{E9F06E09-8493-4D74-9744-146B9FEB0F74}" presName="text_2" presStyleLbl="node1" presStyleIdx="1" presStyleCnt="5">
        <dgm:presLayoutVars>
          <dgm:bulletEnabled val="1"/>
        </dgm:presLayoutVars>
      </dgm:prSet>
      <dgm:spPr/>
    </dgm:pt>
    <dgm:pt modelId="{867750C6-273D-45F4-9667-91E3E1E3F1E7}" type="pres">
      <dgm:prSet presAssocID="{E9F06E09-8493-4D74-9744-146B9FEB0F74}" presName="accent_2" presStyleCnt="0"/>
      <dgm:spPr/>
    </dgm:pt>
    <dgm:pt modelId="{02142267-F7C1-4BF5-80D8-77102BB5891D}" type="pres">
      <dgm:prSet presAssocID="{E9F06E09-8493-4D74-9744-146B9FEB0F74}" presName="accentRepeatNode" presStyleLbl="solidFgAcc1" presStyleIdx="1" presStyleCnt="5"/>
      <dgm:spPr/>
    </dgm:pt>
    <dgm:pt modelId="{83D10F90-0503-4196-9DF0-C7579D51C55A}" type="pres">
      <dgm:prSet presAssocID="{1D0DCF6B-55E8-4630-88F0-18F45A034C8A}" presName="text_3" presStyleLbl="node1" presStyleIdx="2" presStyleCnt="5">
        <dgm:presLayoutVars>
          <dgm:bulletEnabled val="1"/>
        </dgm:presLayoutVars>
      </dgm:prSet>
      <dgm:spPr/>
    </dgm:pt>
    <dgm:pt modelId="{14CBC02C-679D-451F-BC0B-4C4294267E3E}" type="pres">
      <dgm:prSet presAssocID="{1D0DCF6B-55E8-4630-88F0-18F45A034C8A}" presName="accent_3" presStyleCnt="0"/>
      <dgm:spPr/>
    </dgm:pt>
    <dgm:pt modelId="{62D55FBF-0762-4571-9327-FE86FF2BC5FF}" type="pres">
      <dgm:prSet presAssocID="{1D0DCF6B-55E8-4630-88F0-18F45A034C8A}" presName="accentRepeatNode" presStyleLbl="solidFgAcc1" presStyleIdx="2" presStyleCnt="5"/>
      <dgm:spPr/>
    </dgm:pt>
    <dgm:pt modelId="{03AD2788-552A-4968-97AA-9AF6C3652A55}" type="pres">
      <dgm:prSet presAssocID="{1EE3C6D0-CAB4-4A6E-81A1-AEC0968B23E3}" presName="text_4" presStyleLbl="node1" presStyleIdx="3" presStyleCnt="5">
        <dgm:presLayoutVars>
          <dgm:bulletEnabled val="1"/>
        </dgm:presLayoutVars>
      </dgm:prSet>
      <dgm:spPr/>
    </dgm:pt>
    <dgm:pt modelId="{65DAADAD-AD75-4818-BB4B-84DAB4541611}" type="pres">
      <dgm:prSet presAssocID="{1EE3C6D0-CAB4-4A6E-81A1-AEC0968B23E3}" presName="accent_4" presStyleCnt="0"/>
      <dgm:spPr/>
    </dgm:pt>
    <dgm:pt modelId="{7ADDC58B-42BD-4381-AEEC-A7C32989EAB7}" type="pres">
      <dgm:prSet presAssocID="{1EE3C6D0-CAB4-4A6E-81A1-AEC0968B23E3}" presName="accentRepeatNode" presStyleLbl="solidFgAcc1" presStyleIdx="3" presStyleCnt="5"/>
      <dgm:spPr/>
    </dgm:pt>
    <dgm:pt modelId="{B6172B66-3352-44B7-B886-AF12BD194AAC}" type="pres">
      <dgm:prSet presAssocID="{FBF3FDD2-900E-43A9-B415-7C33983EB204}" presName="text_5" presStyleLbl="node1" presStyleIdx="4" presStyleCnt="5">
        <dgm:presLayoutVars>
          <dgm:bulletEnabled val="1"/>
        </dgm:presLayoutVars>
      </dgm:prSet>
      <dgm:spPr/>
    </dgm:pt>
    <dgm:pt modelId="{5EF54B7C-BCF6-4FDE-B962-0D52B290625E}" type="pres">
      <dgm:prSet presAssocID="{FBF3FDD2-900E-43A9-B415-7C33983EB204}" presName="accent_5" presStyleCnt="0"/>
      <dgm:spPr/>
    </dgm:pt>
    <dgm:pt modelId="{536F61FB-B4CE-44E2-8D98-0CEBD96D260B}" type="pres">
      <dgm:prSet presAssocID="{FBF3FDD2-900E-43A9-B415-7C33983EB204}" presName="accentRepeatNode" presStyleLbl="solidFgAcc1" presStyleIdx="4" presStyleCnt="5"/>
      <dgm:spPr/>
    </dgm:pt>
  </dgm:ptLst>
  <dgm:cxnLst>
    <dgm:cxn modelId="{CD490207-FAF7-45E7-AEE6-3639D5A133AB}" type="presOf" srcId="{FBF3FDD2-900E-43A9-B415-7C33983EB204}" destId="{B6172B66-3352-44B7-B886-AF12BD194AAC}" srcOrd="0" destOrd="0" presId="urn:microsoft.com/office/officeart/2008/layout/VerticalCurvedList"/>
    <dgm:cxn modelId="{9F278833-58BF-4E16-ACCF-68EADF7EF422}" srcId="{ED22EDB6-B108-4831-969E-3555A56275E9}" destId="{FBF3FDD2-900E-43A9-B415-7C33983EB204}" srcOrd="4" destOrd="0" parTransId="{0334D7CB-9AE9-4981-9F67-428A3FB82463}" sibTransId="{0042B85B-BBB6-4C84-9E38-56567384CE8A}"/>
    <dgm:cxn modelId="{7061373E-B3D7-41BB-BB3E-84CF9C9D91B1}" srcId="{ED22EDB6-B108-4831-969E-3555A56275E9}" destId="{C9BF6F98-A394-4D79-BEA1-EEC98B7448B1}" srcOrd="0" destOrd="0" parTransId="{507BFE8D-8074-4CC0-986F-EF67FE04E865}" sibTransId="{83E8CACA-139D-4870-9EEE-A0C8F00FEDA7}"/>
    <dgm:cxn modelId="{DA0DA04B-2A29-4ED6-8D86-862A3AA3C5BF}" srcId="{ED22EDB6-B108-4831-969E-3555A56275E9}" destId="{E9F06E09-8493-4D74-9744-146B9FEB0F74}" srcOrd="1" destOrd="0" parTransId="{70A59A18-CF32-4901-92BB-1F8F43D3B04D}" sibTransId="{8162F364-FC68-49C7-90B4-62B6DED1085C}"/>
    <dgm:cxn modelId="{A24A0E55-356D-404D-A80D-D6D417A9E5D9}" srcId="{ED22EDB6-B108-4831-969E-3555A56275E9}" destId="{1EE3C6D0-CAB4-4A6E-81A1-AEC0968B23E3}" srcOrd="3" destOrd="0" parTransId="{3DA9ED2D-578E-4D80-B29D-AB310D927AD7}" sibTransId="{01551E42-D8DA-455D-A86D-4349C85E1142}"/>
    <dgm:cxn modelId="{8A973A7E-19BA-41D2-9BE4-BC111437F12A}" type="presOf" srcId="{C9BF6F98-A394-4D79-BEA1-EEC98B7448B1}" destId="{FF8F798A-38F5-4B6F-98FC-7993BD70B4EC}" srcOrd="0" destOrd="0" presId="urn:microsoft.com/office/officeart/2008/layout/VerticalCurvedList"/>
    <dgm:cxn modelId="{61584581-960C-4212-BF88-994B0FEBD98D}" type="presOf" srcId="{1D0DCF6B-55E8-4630-88F0-18F45A034C8A}" destId="{83D10F90-0503-4196-9DF0-C7579D51C55A}" srcOrd="0" destOrd="0" presId="urn:microsoft.com/office/officeart/2008/layout/VerticalCurvedList"/>
    <dgm:cxn modelId="{E0399F82-B84B-4418-B470-01CDBAF29FD9}" type="presOf" srcId="{83E8CACA-139D-4870-9EEE-A0C8F00FEDA7}" destId="{4D131CEB-1BB1-44DB-B7D0-7993F842E7F9}" srcOrd="0" destOrd="0" presId="urn:microsoft.com/office/officeart/2008/layout/VerticalCurvedList"/>
    <dgm:cxn modelId="{8119BD97-360B-4E28-8D5E-7A8D14E9CE09}" srcId="{ED22EDB6-B108-4831-969E-3555A56275E9}" destId="{1D0DCF6B-55E8-4630-88F0-18F45A034C8A}" srcOrd="2" destOrd="0" parTransId="{43050557-570D-4F6D-B75B-9CC53BE301BC}" sibTransId="{62CBD180-1304-4AF1-8EF4-EB9A90050916}"/>
    <dgm:cxn modelId="{6097B49F-4763-44BD-A090-A39E1F28585B}" type="presOf" srcId="{1EE3C6D0-CAB4-4A6E-81A1-AEC0968B23E3}" destId="{03AD2788-552A-4968-97AA-9AF6C3652A55}" srcOrd="0" destOrd="0" presId="urn:microsoft.com/office/officeart/2008/layout/VerticalCurvedList"/>
    <dgm:cxn modelId="{2D5615F4-F526-4671-8711-7EB9D5AF4B0A}" type="presOf" srcId="{E9F06E09-8493-4D74-9744-146B9FEB0F74}" destId="{29CFC216-D951-496B-8E77-A4DD425BD64D}" srcOrd="0" destOrd="0" presId="urn:microsoft.com/office/officeart/2008/layout/VerticalCurvedList"/>
    <dgm:cxn modelId="{776481F7-45A2-4B0B-ADDE-3E286CE8C34C}" type="presOf" srcId="{ED22EDB6-B108-4831-969E-3555A56275E9}" destId="{EE76E754-0D1B-4D66-8C3E-2349CC75AEB5}" srcOrd="0" destOrd="0" presId="urn:microsoft.com/office/officeart/2008/layout/VerticalCurvedList"/>
    <dgm:cxn modelId="{62272F9A-DBDD-4988-B7A4-6379B3871A39}" type="presParOf" srcId="{EE76E754-0D1B-4D66-8C3E-2349CC75AEB5}" destId="{E310531F-2C7B-4973-BFC5-44DC09493FEC}" srcOrd="0" destOrd="0" presId="urn:microsoft.com/office/officeart/2008/layout/VerticalCurvedList"/>
    <dgm:cxn modelId="{DC5CB5C1-9593-413A-8EE3-E9DE35D28FBE}" type="presParOf" srcId="{E310531F-2C7B-4973-BFC5-44DC09493FEC}" destId="{F9918901-4EA9-40DA-AFE4-9E8E970C7306}" srcOrd="0" destOrd="0" presId="urn:microsoft.com/office/officeart/2008/layout/VerticalCurvedList"/>
    <dgm:cxn modelId="{761CCF9C-26E6-43A0-8B5D-17EB83429678}" type="presParOf" srcId="{F9918901-4EA9-40DA-AFE4-9E8E970C7306}" destId="{3D4873E9-AD55-44FA-B061-C9078E5BA749}" srcOrd="0" destOrd="0" presId="urn:microsoft.com/office/officeart/2008/layout/VerticalCurvedList"/>
    <dgm:cxn modelId="{D4D55103-82DA-4515-9BBE-FDA756B0FF99}" type="presParOf" srcId="{F9918901-4EA9-40DA-AFE4-9E8E970C7306}" destId="{4D131CEB-1BB1-44DB-B7D0-7993F842E7F9}" srcOrd="1" destOrd="0" presId="urn:microsoft.com/office/officeart/2008/layout/VerticalCurvedList"/>
    <dgm:cxn modelId="{665FA516-0F20-4A3B-8B1D-EBA97370A602}" type="presParOf" srcId="{F9918901-4EA9-40DA-AFE4-9E8E970C7306}" destId="{1EC5049E-5500-446A-8696-81919891A4BB}" srcOrd="2" destOrd="0" presId="urn:microsoft.com/office/officeart/2008/layout/VerticalCurvedList"/>
    <dgm:cxn modelId="{98E1D542-38E2-4F6C-A2FE-1BE681639FA7}" type="presParOf" srcId="{F9918901-4EA9-40DA-AFE4-9E8E970C7306}" destId="{B3903E52-2720-49FC-819F-3DD14DEFC108}" srcOrd="3" destOrd="0" presId="urn:microsoft.com/office/officeart/2008/layout/VerticalCurvedList"/>
    <dgm:cxn modelId="{DE57229E-ECDD-436F-915B-E2FA0C0709E3}" type="presParOf" srcId="{E310531F-2C7B-4973-BFC5-44DC09493FEC}" destId="{FF8F798A-38F5-4B6F-98FC-7993BD70B4EC}" srcOrd="1" destOrd="0" presId="urn:microsoft.com/office/officeart/2008/layout/VerticalCurvedList"/>
    <dgm:cxn modelId="{CC2031E9-5B83-40E2-A15C-23F62A45B4E5}" type="presParOf" srcId="{E310531F-2C7B-4973-BFC5-44DC09493FEC}" destId="{36055D6E-20B5-49CC-8D10-AF6A25722313}" srcOrd="2" destOrd="0" presId="urn:microsoft.com/office/officeart/2008/layout/VerticalCurvedList"/>
    <dgm:cxn modelId="{8CCF8963-4630-4553-8737-4AEBF805F550}" type="presParOf" srcId="{36055D6E-20B5-49CC-8D10-AF6A25722313}" destId="{758DAFF4-DAA6-4594-9A69-DAF4A0967F30}" srcOrd="0" destOrd="0" presId="urn:microsoft.com/office/officeart/2008/layout/VerticalCurvedList"/>
    <dgm:cxn modelId="{A3A65CD5-25C2-4C9D-A8B3-80C0C01EA8E4}" type="presParOf" srcId="{E310531F-2C7B-4973-BFC5-44DC09493FEC}" destId="{29CFC216-D951-496B-8E77-A4DD425BD64D}" srcOrd="3" destOrd="0" presId="urn:microsoft.com/office/officeart/2008/layout/VerticalCurvedList"/>
    <dgm:cxn modelId="{C78553C1-FEDE-4C0C-BAC8-E70B868B8B9E}" type="presParOf" srcId="{E310531F-2C7B-4973-BFC5-44DC09493FEC}" destId="{867750C6-273D-45F4-9667-91E3E1E3F1E7}" srcOrd="4" destOrd="0" presId="urn:microsoft.com/office/officeart/2008/layout/VerticalCurvedList"/>
    <dgm:cxn modelId="{A12ABA47-A509-43D0-A020-ACD5FEAACB54}" type="presParOf" srcId="{867750C6-273D-45F4-9667-91E3E1E3F1E7}" destId="{02142267-F7C1-4BF5-80D8-77102BB5891D}" srcOrd="0" destOrd="0" presId="urn:microsoft.com/office/officeart/2008/layout/VerticalCurvedList"/>
    <dgm:cxn modelId="{0B265557-6BAB-4BAF-A9FA-3F4E53BC10ED}" type="presParOf" srcId="{E310531F-2C7B-4973-BFC5-44DC09493FEC}" destId="{83D10F90-0503-4196-9DF0-C7579D51C55A}" srcOrd="5" destOrd="0" presId="urn:microsoft.com/office/officeart/2008/layout/VerticalCurvedList"/>
    <dgm:cxn modelId="{AA204471-FE70-49BD-B389-62BAE621B6BC}" type="presParOf" srcId="{E310531F-2C7B-4973-BFC5-44DC09493FEC}" destId="{14CBC02C-679D-451F-BC0B-4C4294267E3E}" srcOrd="6" destOrd="0" presId="urn:microsoft.com/office/officeart/2008/layout/VerticalCurvedList"/>
    <dgm:cxn modelId="{3DCB741C-46AC-479A-8957-49CCFACE7105}" type="presParOf" srcId="{14CBC02C-679D-451F-BC0B-4C4294267E3E}" destId="{62D55FBF-0762-4571-9327-FE86FF2BC5FF}" srcOrd="0" destOrd="0" presId="urn:microsoft.com/office/officeart/2008/layout/VerticalCurvedList"/>
    <dgm:cxn modelId="{25030955-58F8-41B4-8DFA-3676B2BF8A97}" type="presParOf" srcId="{E310531F-2C7B-4973-BFC5-44DC09493FEC}" destId="{03AD2788-552A-4968-97AA-9AF6C3652A55}" srcOrd="7" destOrd="0" presId="urn:microsoft.com/office/officeart/2008/layout/VerticalCurvedList"/>
    <dgm:cxn modelId="{A25D2128-4773-494B-8478-76CB029BE1EE}" type="presParOf" srcId="{E310531F-2C7B-4973-BFC5-44DC09493FEC}" destId="{65DAADAD-AD75-4818-BB4B-84DAB4541611}" srcOrd="8" destOrd="0" presId="urn:microsoft.com/office/officeart/2008/layout/VerticalCurvedList"/>
    <dgm:cxn modelId="{010A83FB-493C-41BC-8716-17DD9A8A6CC7}" type="presParOf" srcId="{65DAADAD-AD75-4818-BB4B-84DAB4541611}" destId="{7ADDC58B-42BD-4381-AEEC-A7C32989EAB7}" srcOrd="0" destOrd="0" presId="urn:microsoft.com/office/officeart/2008/layout/VerticalCurvedList"/>
    <dgm:cxn modelId="{F7EE4EEA-0DC4-484F-A100-569655AB5E05}" type="presParOf" srcId="{E310531F-2C7B-4973-BFC5-44DC09493FEC}" destId="{B6172B66-3352-44B7-B886-AF12BD194AAC}" srcOrd="9" destOrd="0" presId="urn:microsoft.com/office/officeart/2008/layout/VerticalCurvedList"/>
    <dgm:cxn modelId="{C9D72979-5794-4555-B28E-687065FB1639}" type="presParOf" srcId="{E310531F-2C7B-4973-BFC5-44DC09493FEC}" destId="{5EF54B7C-BCF6-4FDE-B962-0D52B290625E}" srcOrd="10" destOrd="0" presId="urn:microsoft.com/office/officeart/2008/layout/VerticalCurvedList"/>
    <dgm:cxn modelId="{C5473191-C338-48F0-B6FC-DE49755C018B}" type="presParOf" srcId="{5EF54B7C-BCF6-4FDE-B962-0D52B290625E}" destId="{536F61FB-B4CE-44E2-8D98-0CEBD96D260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CF35E-C09C-472A-A69C-DFD257EAD9CC}">
      <dsp:nvSpPr>
        <dsp:cNvPr id="0" name=""/>
        <dsp:cNvSpPr/>
      </dsp:nvSpPr>
      <dsp:spPr>
        <a:xfrm>
          <a:off x="495920" y="331"/>
          <a:ext cx="4736306" cy="43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s-CO" sz="1900" kern="1200" dirty="0"/>
            <a:t>CONPES 3700 de 2011</a:t>
          </a:r>
        </a:p>
      </dsp:txBody>
      <dsp:txXfrm>
        <a:off x="495920" y="331"/>
        <a:ext cx="4736306" cy="430573"/>
      </dsp:txXfrm>
    </dsp:sp>
    <dsp:sp modelId="{2D01AC42-4367-4FE7-844E-A5D85F7BEE25}">
      <dsp:nvSpPr>
        <dsp:cNvPr id="0" name=""/>
        <dsp:cNvSpPr/>
      </dsp:nvSpPr>
      <dsp:spPr>
        <a:xfrm>
          <a:off x="495920" y="430905"/>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629F81F5-81A9-4B34-98DA-5F3C4FF53B83}">
      <dsp:nvSpPr>
        <dsp:cNvPr id="0" name=""/>
        <dsp:cNvSpPr/>
      </dsp:nvSpPr>
      <dsp:spPr>
        <a:xfrm>
          <a:off x="1161634" y="430905"/>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5560717-FABB-4A8F-8855-E97614E970FD}">
      <dsp:nvSpPr>
        <dsp:cNvPr id="0" name=""/>
        <dsp:cNvSpPr/>
      </dsp:nvSpPr>
      <dsp:spPr>
        <a:xfrm>
          <a:off x="1827874" y="430905"/>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61122D9-646D-42CB-AF98-E242C4309980}">
      <dsp:nvSpPr>
        <dsp:cNvPr id="0" name=""/>
        <dsp:cNvSpPr/>
      </dsp:nvSpPr>
      <dsp:spPr>
        <a:xfrm>
          <a:off x="2493589" y="430905"/>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41DE31F-89DA-4B5E-91AD-147558004FED}">
      <dsp:nvSpPr>
        <dsp:cNvPr id="0" name=""/>
        <dsp:cNvSpPr/>
      </dsp:nvSpPr>
      <dsp:spPr>
        <a:xfrm>
          <a:off x="3159829" y="430905"/>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6218AD33-0B51-4CE0-BF24-09B1CDD167FD}">
      <dsp:nvSpPr>
        <dsp:cNvPr id="0" name=""/>
        <dsp:cNvSpPr/>
      </dsp:nvSpPr>
      <dsp:spPr>
        <a:xfrm>
          <a:off x="3825543" y="430905"/>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15B6762-60AF-42E4-9140-763BDC310C3D}">
      <dsp:nvSpPr>
        <dsp:cNvPr id="0" name=""/>
        <dsp:cNvSpPr/>
      </dsp:nvSpPr>
      <dsp:spPr>
        <a:xfrm>
          <a:off x="4491784" y="430905"/>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FA53D4A-E12F-44C1-97C0-55BE931D6047}">
      <dsp:nvSpPr>
        <dsp:cNvPr id="0" name=""/>
        <dsp:cNvSpPr/>
      </dsp:nvSpPr>
      <dsp:spPr>
        <a:xfrm>
          <a:off x="495920" y="518614"/>
          <a:ext cx="4797878" cy="70167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t>Estrategia institucional para la articulación de políticas y acciones en materia de cambio climático en Colombia”, en la cual plantea priorizar cuatro estrategias de gestión del cambio climático, una de las cuales es el PNACC</a:t>
          </a:r>
          <a:endParaRPr lang="es-CO" sz="1200" kern="1200" dirty="0"/>
        </a:p>
      </dsp:txBody>
      <dsp:txXfrm>
        <a:off x="495920" y="518614"/>
        <a:ext cx="4797878" cy="701675"/>
      </dsp:txXfrm>
    </dsp:sp>
    <dsp:sp modelId="{3E4E6C08-46FA-4500-B63F-119EADCB561A}">
      <dsp:nvSpPr>
        <dsp:cNvPr id="0" name=""/>
        <dsp:cNvSpPr/>
      </dsp:nvSpPr>
      <dsp:spPr>
        <a:xfrm>
          <a:off x="495920" y="1378166"/>
          <a:ext cx="4736306" cy="43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s-CO" sz="1900" kern="1200" dirty="0"/>
            <a:t>Decreto 298 de 2016</a:t>
          </a:r>
        </a:p>
      </dsp:txBody>
      <dsp:txXfrm>
        <a:off x="495920" y="1378166"/>
        <a:ext cx="4736306" cy="430573"/>
      </dsp:txXfrm>
    </dsp:sp>
    <dsp:sp modelId="{7ADEDEFE-A069-434E-92D4-58C62611E208}">
      <dsp:nvSpPr>
        <dsp:cNvPr id="0" name=""/>
        <dsp:cNvSpPr/>
      </dsp:nvSpPr>
      <dsp:spPr>
        <a:xfrm>
          <a:off x="495920" y="1808739"/>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34C0FC07-FBF8-4E69-89A8-EDA9AEE16BF1}">
      <dsp:nvSpPr>
        <dsp:cNvPr id="0" name=""/>
        <dsp:cNvSpPr/>
      </dsp:nvSpPr>
      <dsp:spPr>
        <a:xfrm>
          <a:off x="1161634" y="1808739"/>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76F3C22-C6BC-48ED-971F-A5716B5CD770}">
      <dsp:nvSpPr>
        <dsp:cNvPr id="0" name=""/>
        <dsp:cNvSpPr/>
      </dsp:nvSpPr>
      <dsp:spPr>
        <a:xfrm>
          <a:off x="1827874" y="1808739"/>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5B420D5-E203-49A6-9462-8674659E4F5B}">
      <dsp:nvSpPr>
        <dsp:cNvPr id="0" name=""/>
        <dsp:cNvSpPr/>
      </dsp:nvSpPr>
      <dsp:spPr>
        <a:xfrm>
          <a:off x="2493589" y="1808739"/>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64A8B21-8DB1-4A20-87D5-9C1A976ACC78}">
      <dsp:nvSpPr>
        <dsp:cNvPr id="0" name=""/>
        <dsp:cNvSpPr/>
      </dsp:nvSpPr>
      <dsp:spPr>
        <a:xfrm>
          <a:off x="3159829" y="1808739"/>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DB2AA06-894E-4163-B75D-00DF2AA234DA}">
      <dsp:nvSpPr>
        <dsp:cNvPr id="0" name=""/>
        <dsp:cNvSpPr/>
      </dsp:nvSpPr>
      <dsp:spPr>
        <a:xfrm>
          <a:off x="3825543" y="1808739"/>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E29410A-E713-4360-8B7F-09ADFBF09A6A}">
      <dsp:nvSpPr>
        <dsp:cNvPr id="0" name=""/>
        <dsp:cNvSpPr/>
      </dsp:nvSpPr>
      <dsp:spPr>
        <a:xfrm>
          <a:off x="4491784" y="1808739"/>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497AE8E-7ADE-43A4-AB60-1E610B8C1BF0}">
      <dsp:nvSpPr>
        <dsp:cNvPr id="0" name=""/>
        <dsp:cNvSpPr/>
      </dsp:nvSpPr>
      <dsp:spPr>
        <a:xfrm>
          <a:off x="495920" y="1896449"/>
          <a:ext cx="4797878" cy="70167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t>Se establece la organización y funcionamiento del Sistema Nacional de Cambio Climático SISCLIMA</a:t>
          </a:r>
          <a:endParaRPr lang="es-CO" sz="1200" kern="1200" dirty="0"/>
        </a:p>
      </dsp:txBody>
      <dsp:txXfrm>
        <a:off x="495920" y="1896449"/>
        <a:ext cx="4797878" cy="701675"/>
      </dsp:txXfrm>
    </dsp:sp>
    <dsp:sp modelId="{03D71A4C-6C91-43A7-8353-BDECDB050359}">
      <dsp:nvSpPr>
        <dsp:cNvPr id="0" name=""/>
        <dsp:cNvSpPr/>
      </dsp:nvSpPr>
      <dsp:spPr>
        <a:xfrm>
          <a:off x="495920" y="2756001"/>
          <a:ext cx="4736306" cy="43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s-ES" sz="1900" kern="1200" dirty="0"/>
            <a:t>Ley 1844 de 2017</a:t>
          </a:r>
          <a:endParaRPr lang="es-CO" sz="1900" kern="1200" dirty="0"/>
        </a:p>
      </dsp:txBody>
      <dsp:txXfrm>
        <a:off x="495920" y="2756001"/>
        <a:ext cx="4736306" cy="430573"/>
      </dsp:txXfrm>
    </dsp:sp>
    <dsp:sp modelId="{B39214E3-6511-4F99-9B6D-EDB412665373}">
      <dsp:nvSpPr>
        <dsp:cNvPr id="0" name=""/>
        <dsp:cNvSpPr/>
      </dsp:nvSpPr>
      <dsp:spPr>
        <a:xfrm>
          <a:off x="495920" y="3186574"/>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D561F0EB-4576-4031-B8A0-EF504FAB7B04}">
      <dsp:nvSpPr>
        <dsp:cNvPr id="0" name=""/>
        <dsp:cNvSpPr/>
      </dsp:nvSpPr>
      <dsp:spPr>
        <a:xfrm>
          <a:off x="1161634" y="3186574"/>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7D8F6C4C-5306-4377-9E14-935B9236B336}">
      <dsp:nvSpPr>
        <dsp:cNvPr id="0" name=""/>
        <dsp:cNvSpPr/>
      </dsp:nvSpPr>
      <dsp:spPr>
        <a:xfrm>
          <a:off x="1827874" y="3186574"/>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EC0BC9A-26D7-4CDF-8043-CAF3D5FA1E5F}">
      <dsp:nvSpPr>
        <dsp:cNvPr id="0" name=""/>
        <dsp:cNvSpPr/>
      </dsp:nvSpPr>
      <dsp:spPr>
        <a:xfrm>
          <a:off x="2493589" y="3186574"/>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602720B4-C736-492F-8885-15D0877020C7}">
      <dsp:nvSpPr>
        <dsp:cNvPr id="0" name=""/>
        <dsp:cNvSpPr/>
      </dsp:nvSpPr>
      <dsp:spPr>
        <a:xfrm>
          <a:off x="3159829" y="3186574"/>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D4E5255-9D08-4BC8-BE03-A93129391DB7}">
      <dsp:nvSpPr>
        <dsp:cNvPr id="0" name=""/>
        <dsp:cNvSpPr/>
      </dsp:nvSpPr>
      <dsp:spPr>
        <a:xfrm>
          <a:off x="3825543" y="3186574"/>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7915234-A305-45E1-8E8B-1FF6D67DFE94}">
      <dsp:nvSpPr>
        <dsp:cNvPr id="0" name=""/>
        <dsp:cNvSpPr/>
      </dsp:nvSpPr>
      <dsp:spPr>
        <a:xfrm>
          <a:off x="4491784" y="3186574"/>
          <a:ext cx="1108295" cy="877093"/>
        </a:xfrm>
        <a:prstGeom prst="chevron">
          <a:avLst>
            <a:gd name="adj" fmla="val 706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13D66E4-DF29-4ACC-BE06-472C9989F9E2}">
      <dsp:nvSpPr>
        <dsp:cNvPr id="0" name=""/>
        <dsp:cNvSpPr/>
      </dsp:nvSpPr>
      <dsp:spPr>
        <a:xfrm>
          <a:off x="495920" y="3274283"/>
          <a:ext cx="4797878" cy="70167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t>Aprueba la ratificación del Acuerdo de París por parte del Congreso</a:t>
          </a:r>
          <a:endParaRPr lang="es-CO" sz="1200" kern="1200" dirty="0"/>
        </a:p>
      </dsp:txBody>
      <dsp:txXfrm>
        <a:off x="495920" y="3274283"/>
        <a:ext cx="4797878" cy="70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31CEB-1BB1-44DB-B7D0-7993F842E7F9}">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8F798A-38F5-4B6F-98FC-7993BD70B4EC}">
      <dsp:nvSpPr>
        <dsp:cNvPr id="0" name=""/>
        <dsp:cNvSpPr/>
      </dsp:nvSpPr>
      <dsp:spPr>
        <a:xfrm>
          <a:off x="384538" y="253918"/>
          <a:ext cx="5656275" cy="5081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2860" rIns="22860" bIns="22860" numCol="1" spcCol="1270" anchor="ctr" anchorCtr="0">
          <a:noAutofit/>
        </a:bodyPr>
        <a:lstStyle/>
        <a:p>
          <a:pPr marL="0" lvl="0" indent="0" algn="l" defTabSz="400050">
            <a:lnSpc>
              <a:spcPct val="90000"/>
            </a:lnSpc>
            <a:spcBef>
              <a:spcPct val="0"/>
            </a:spcBef>
            <a:spcAft>
              <a:spcPct val="35000"/>
            </a:spcAft>
            <a:buNone/>
          </a:pPr>
          <a:r>
            <a:rPr lang="es-ES" sz="900" b="0" i="0" u="none" kern="1200" dirty="0"/>
            <a:t>COMBUSTIBLES FÓSILES Y EL METANO: </a:t>
          </a:r>
          <a:r>
            <a:rPr lang="es-ES" sz="900" b="0" i="0" kern="1200" dirty="0"/>
            <a:t>los gobiernos de </a:t>
          </a:r>
          <a:r>
            <a:rPr lang="es-ES" sz="900" b="0" i="0" u="none" kern="1200" dirty="0"/>
            <a:t>Dinamarca, Costa Rica, Francia, Irlanda, Suecia, Gales (Reino Unido), Quebec (Canadá), Groenlandia, Nueva Zelanda, California (Estados Unidos) y Portugal </a:t>
          </a:r>
          <a:r>
            <a:rPr lang="es-ES" sz="900" b="0" i="0" kern="1200" dirty="0"/>
            <a:t>acordaron poner fin a la concesión de nuevas licencias para su exploración</a:t>
          </a:r>
          <a:endParaRPr lang="es-CO" sz="900" kern="1200" dirty="0"/>
        </a:p>
      </dsp:txBody>
      <dsp:txXfrm>
        <a:off x="384538" y="253918"/>
        <a:ext cx="5656275" cy="508162"/>
      </dsp:txXfrm>
    </dsp:sp>
    <dsp:sp modelId="{758DAFF4-DAA6-4594-9A69-DAF4A0967F30}">
      <dsp:nvSpPr>
        <dsp:cNvPr id="0" name=""/>
        <dsp:cNvSpPr/>
      </dsp:nvSpPr>
      <dsp:spPr>
        <a:xfrm>
          <a:off x="66936" y="190398"/>
          <a:ext cx="635203" cy="635203"/>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CFC216-D951-496B-8E77-A4DD425BD64D}">
      <dsp:nvSpPr>
        <dsp:cNvPr id="0" name=""/>
        <dsp:cNvSpPr/>
      </dsp:nvSpPr>
      <dsp:spPr>
        <a:xfrm>
          <a:off x="748672" y="1015918"/>
          <a:ext cx="5292140" cy="508162"/>
        </a:xfrm>
        <a:prstGeom prst="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2860" rIns="22860" bIns="22860" numCol="1" spcCol="1270" anchor="ctr" anchorCtr="0">
          <a:noAutofit/>
        </a:bodyPr>
        <a:lstStyle/>
        <a:p>
          <a:pPr marL="0" lvl="0" indent="0" algn="l" defTabSz="400050">
            <a:lnSpc>
              <a:spcPct val="90000"/>
            </a:lnSpc>
            <a:spcBef>
              <a:spcPct val="0"/>
            </a:spcBef>
            <a:spcAft>
              <a:spcPct val="35000"/>
            </a:spcAft>
            <a:buNone/>
          </a:pPr>
          <a:r>
            <a:rPr lang="es-ES" sz="900" kern="1200" dirty="0"/>
            <a:t>CHINA Y EE. UU. REFORZARÁN SUS ACCIONES CLIMÁTICAS: </a:t>
          </a:r>
          <a:r>
            <a:rPr lang="es-ES" sz="900" b="0" i="0" u="none" kern="1200" dirty="0"/>
            <a:t>D</a:t>
          </a:r>
          <a:r>
            <a:rPr lang="es-ES" sz="900" b="0" i="0" kern="1200" dirty="0"/>
            <a:t>eclaración conjunta de dos de los países más contaminantes del planeta</a:t>
          </a:r>
          <a:endParaRPr lang="es-CO" sz="900" kern="1200" dirty="0"/>
        </a:p>
      </dsp:txBody>
      <dsp:txXfrm>
        <a:off x="748672" y="1015918"/>
        <a:ext cx="5292140" cy="508162"/>
      </dsp:txXfrm>
    </dsp:sp>
    <dsp:sp modelId="{02142267-F7C1-4BF5-80D8-77102BB5891D}">
      <dsp:nvSpPr>
        <dsp:cNvPr id="0" name=""/>
        <dsp:cNvSpPr/>
      </dsp:nvSpPr>
      <dsp:spPr>
        <a:xfrm>
          <a:off x="431071" y="952398"/>
          <a:ext cx="635203" cy="635203"/>
        </a:xfrm>
        <a:prstGeom prst="ellipse">
          <a:avLst/>
        </a:prstGeom>
        <a:solidFill>
          <a:schemeClr val="lt1">
            <a:hueOff val="0"/>
            <a:satOff val="0"/>
            <a:lumOff val="0"/>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dsp:style>
    </dsp:sp>
    <dsp:sp modelId="{83D10F90-0503-4196-9DF0-C7579D51C55A}">
      <dsp:nvSpPr>
        <dsp:cNvPr id="0" name=""/>
        <dsp:cNvSpPr/>
      </dsp:nvSpPr>
      <dsp:spPr>
        <a:xfrm>
          <a:off x="860432" y="1777918"/>
          <a:ext cx="5180380" cy="508162"/>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2860" rIns="22860" bIns="22860" numCol="1" spcCol="1270" anchor="ctr" anchorCtr="0">
          <a:noAutofit/>
        </a:bodyPr>
        <a:lstStyle/>
        <a:p>
          <a:pPr marL="0" lvl="0" indent="0" algn="l" defTabSz="400050">
            <a:lnSpc>
              <a:spcPct val="90000"/>
            </a:lnSpc>
            <a:spcBef>
              <a:spcPct val="0"/>
            </a:spcBef>
            <a:spcAft>
              <a:spcPct val="35000"/>
            </a:spcAft>
            <a:buNone/>
          </a:pPr>
          <a:r>
            <a:rPr lang="es-ES" sz="900" b="0" i="0" u="none" kern="1200" dirty="0"/>
            <a:t>FINANCIACIÓN PARA LOS QUE MENOS TIENEN: A</a:t>
          </a:r>
          <a:r>
            <a:rPr lang="es-ES" sz="900" b="0" i="0" kern="1200" dirty="0"/>
            <a:t>poyo financiero a la transición ecológica de los países en vías de desarrollo</a:t>
          </a:r>
          <a:endParaRPr lang="es-CO" sz="900" kern="1200" dirty="0"/>
        </a:p>
      </dsp:txBody>
      <dsp:txXfrm>
        <a:off x="860432" y="1777918"/>
        <a:ext cx="5180380" cy="508162"/>
      </dsp:txXfrm>
    </dsp:sp>
    <dsp:sp modelId="{62D55FBF-0762-4571-9327-FE86FF2BC5FF}">
      <dsp:nvSpPr>
        <dsp:cNvPr id="0" name=""/>
        <dsp:cNvSpPr/>
      </dsp:nvSpPr>
      <dsp:spPr>
        <a:xfrm>
          <a:off x="542831" y="1714398"/>
          <a:ext cx="635203" cy="635203"/>
        </a:xfrm>
        <a:prstGeom prst="ellipse">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03AD2788-552A-4968-97AA-9AF6C3652A55}">
      <dsp:nvSpPr>
        <dsp:cNvPr id="0" name=""/>
        <dsp:cNvSpPr/>
      </dsp:nvSpPr>
      <dsp:spPr>
        <a:xfrm>
          <a:off x="748672" y="2539918"/>
          <a:ext cx="5292140" cy="508162"/>
        </a:xfrm>
        <a:prstGeom prst="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2860" rIns="22860" bIns="22860" numCol="1" spcCol="1270" anchor="ctr" anchorCtr="0">
          <a:noAutofit/>
        </a:bodyPr>
        <a:lstStyle/>
        <a:p>
          <a:pPr marL="0" lvl="0" indent="0" algn="l" defTabSz="400050">
            <a:lnSpc>
              <a:spcPct val="90000"/>
            </a:lnSpc>
            <a:spcBef>
              <a:spcPct val="0"/>
            </a:spcBef>
            <a:spcAft>
              <a:spcPct val="35000"/>
            </a:spcAft>
            <a:buNone/>
          </a:pPr>
          <a:r>
            <a:rPr lang="es-ES" sz="900" b="0" i="0" u="none" kern="1200" dirty="0"/>
            <a:t>INVERSIÓN Y FOMENTO DE ENERGÍAS LIMPIAS: C</a:t>
          </a:r>
          <a:r>
            <a:rPr lang="es-ES" sz="900" b="0" i="0" kern="1200" dirty="0"/>
            <a:t>ompromiso firmado por </a:t>
          </a:r>
          <a:r>
            <a:rPr lang="es-ES" sz="900" b="0" i="0" u="none" kern="1200" dirty="0"/>
            <a:t>450 grandes firmas financieras</a:t>
          </a:r>
          <a:r>
            <a:rPr lang="es-ES" sz="900" b="0" i="0" kern="1200" dirty="0"/>
            <a:t> de 45 países de invertir 130 billones de dólares (112 billones de euros) en la transición hacia una economía descarbonizada en 2050</a:t>
          </a:r>
          <a:r>
            <a:rPr lang="es-ES" sz="900" b="0" i="0" u="none" kern="1200" dirty="0"/>
            <a:t> </a:t>
          </a:r>
          <a:endParaRPr lang="es-CO" sz="900" kern="1200" dirty="0"/>
        </a:p>
      </dsp:txBody>
      <dsp:txXfrm>
        <a:off x="748672" y="2539918"/>
        <a:ext cx="5292140" cy="508162"/>
      </dsp:txXfrm>
    </dsp:sp>
    <dsp:sp modelId="{7ADDC58B-42BD-4381-AEEC-A7C32989EAB7}">
      <dsp:nvSpPr>
        <dsp:cNvPr id="0" name=""/>
        <dsp:cNvSpPr/>
      </dsp:nvSpPr>
      <dsp:spPr>
        <a:xfrm>
          <a:off x="431071" y="2476398"/>
          <a:ext cx="635203" cy="635203"/>
        </a:xfrm>
        <a:prstGeom prst="ellipse">
          <a:avLst/>
        </a:prstGeom>
        <a:solidFill>
          <a:schemeClr val="lt1">
            <a:hueOff val="0"/>
            <a:satOff val="0"/>
            <a:lumOff val="0"/>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dsp:style>
    </dsp:sp>
    <dsp:sp modelId="{B6172B66-3352-44B7-B886-AF12BD194AAC}">
      <dsp:nvSpPr>
        <dsp:cNvPr id="0" name=""/>
        <dsp:cNvSpPr/>
      </dsp:nvSpPr>
      <dsp:spPr>
        <a:xfrm>
          <a:off x="384538" y="3301918"/>
          <a:ext cx="5656275" cy="508162"/>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2860" rIns="22860" bIns="22860" numCol="1" spcCol="1270" anchor="ctr" anchorCtr="0">
          <a:noAutofit/>
        </a:bodyPr>
        <a:lstStyle/>
        <a:p>
          <a:pPr marL="0" lvl="0" indent="0" algn="l" defTabSz="400050">
            <a:lnSpc>
              <a:spcPct val="90000"/>
            </a:lnSpc>
            <a:spcBef>
              <a:spcPct val="0"/>
            </a:spcBef>
            <a:spcAft>
              <a:spcPct val="35000"/>
            </a:spcAft>
            <a:buNone/>
          </a:pPr>
          <a:r>
            <a:rPr lang="es-ES" sz="900" b="0" i="0" u="none" kern="1200" dirty="0"/>
            <a:t>FRENAR LA DEFORESTACIÓN E IMPULSAR LA AGRICULTURA SOSTENIBLE: C</a:t>
          </a:r>
          <a:r>
            <a:rPr lang="es-ES" sz="900" b="0" i="0" kern="1200" dirty="0"/>
            <a:t>ompromiso sellado entre un centenar de países, que representan al 85 % de los bosques del planeta, para </a:t>
          </a:r>
          <a:r>
            <a:rPr lang="es-ES" sz="900" b="0" i="0" u="none" kern="1200" dirty="0"/>
            <a:t>detener y revertir la deforestación,</a:t>
          </a:r>
          <a:r>
            <a:rPr lang="es-ES" sz="900" b="0" i="0" kern="1200" dirty="0"/>
            <a:t> con el horizonte puesto en 2030.  Al acuerdo se adhirieron países o regiones como </a:t>
          </a:r>
          <a:r>
            <a:rPr lang="es-ES" sz="900" b="0" i="0" u="none" kern="1200" dirty="0"/>
            <a:t>Colombia.</a:t>
          </a:r>
          <a:endParaRPr lang="es-ES" sz="900" kern="1200" dirty="0"/>
        </a:p>
      </dsp:txBody>
      <dsp:txXfrm>
        <a:off x="384538" y="3301918"/>
        <a:ext cx="5656275" cy="508162"/>
      </dsp:txXfrm>
    </dsp:sp>
    <dsp:sp modelId="{536F61FB-B4CE-44E2-8D98-0CEBD96D260B}">
      <dsp:nvSpPr>
        <dsp:cNvPr id="0" name=""/>
        <dsp:cNvSpPr/>
      </dsp:nvSpPr>
      <dsp:spPr>
        <a:xfrm>
          <a:off x="66936" y="3238398"/>
          <a:ext cx="635203" cy="635203"/>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8B7485-C8AD-0946-9563-7B0417269C9F}" type="datetimeFigureOut">
              <a:rPr lang="es-ES" smtClean="0"/>
              <a:t>23/02/2022</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4D1617-8FD5-1F4B-8DDC-8F5A901E301D}" type="slidenum">
              <a:rPr lang="es-ES" smtClean="0"/>
              <a:t>‹Nº›</a:t>
            </a:fld>
            <a:endParaRPr lang="es-ES"/>
          </a:p>
        </p:txBody>
      </p:sp>
    </p:spTree>
    <p:extLst>
      <p:ext uri="{BB962C8B-B14F-4D97-AF65-F5344CB8AC3E}">
        <p14:creationId xmlns:p14="http://schemas.microsoft.com/office/powerpoint/2010/main" val="1077882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04D1617-8FD5-1F4B-8DDC-8F5A901E301D}" type="slidenum">
              <a:rPr lang="es-ES" smtClean="0"/>
              <a:t>1</a:t>
            </a:fld>
            <a:endParaRPr lang="es-ES"/>
          </a:p>
        </p:txBody>
      </p:sp>
    </p:spTree>
    <p:extLst>
      <p:ext uri="{BB962C8B-B14F-4D97-AF65-F5344CB8AC3E}">
        <p14:creationId xmlns:p14="http://schemas.microsoft.com/office/powerpoint/2010/main" val="2732038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esta ley eleva a rango legal el Sistema de Información Nacional sobre Cambio Climático (SISCLIMA)</a:t>
            </a:r>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22</a:t>
            </a:fld>
            <a:endParaRPr lang="es-ES"/>
          </a:p>
        </p:txBody>
      </p:sp>
    </p:spTree>
    <p:extLst>
      <p:ext uri="{BB962C8B-B14F-4D97-AF65-F5344CB8AC3E}">
        <p14:creationId xmlns:p14="http://schemas.microsoft.com/office/powerpoint/2010/main" val="2715726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https://medioambiente.uexternado.edu.co/abc-de-la-ley-de-cambio-climatico/</a:t>
            </a:r>
          </a:p>
        </p:txBody>
      </p:sp>
      <p:sp>
        <p:nvSpPr>
          <p:cNvPr id="4" name="Marcador de número de diapositiva 3"/>
          <p:cNvSpPr>
            <a:spLocks noGrp="1"/>
          </p:cNvSpPr>
          <p:nvPr>
            <p:ph type="sldNum" sz="quarter" idx="5"/>
          </p:nvPr>
        </p:nvSpPr>
        <p:spPr/>
        <p:txBody>
          <a:bodyPr/>
          <a:lstStyle/>
          <a:p>
            <a:fld id="{504D1617-8FD5-1F4B-8DDC-8F5A901E301D}" type="slidenum">
              <a:rPr lang="es-ES" smtClean="0"/>
              <a:t>23</a:t>
            </a:fld>
            <a:endParaRPr lang="es-ES"/>
          </a:p>
        </p:txBody>
      </p:sp>
    </p:spTree>
    <p:extLst>
      <p:ext uri="{BB962C8B-B14F-4D97-AF65-F5344CB8AC3E}">
        <p14:creationId xmlns:p14="http://schemas.microsoft.com/office/powerpoint/2010/main" val="262458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Visión</a:t>
            </a:r>
          </a:p>
          <a:p>
            <a:endParaRPr lang="es-ES" dirty="0"/>
          </a:p>
          <a:p>
            <a:r>
              <a:rPr lang="es-ES" dirty="0"/>
              <a:t>A 2050 Colombia será un país resiliente al clima que prioriza el bienestar humano, con una economía circular, carbono-neutra y unos territorios y sectores con amplias capacidades para la adaptación al Cambio Climático, alcanzados a partir de transformaciones que promueven la competitividad, la inclusión social, la seguridad alimentaria, el fortalecimiento de la gobernanza y la sostenibilidad en el largo plazo.</a:t>
            </a:r>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28</a:t>
            </a:fld>
            <a:endParaRPr lang="es-ES"/>
          </a:p>
        </p:txBody>
      </p:sp>
    </p:spTree>
    <p:extLst>
      <p:ext uri="{BB962C8B-B14F-4D97-AF65-F5344CB8AC3E}">
        <p14:creationId xmlns:p14="http://schemas.microsoft.com/office/powerpoint/2010/main" val="319684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Grupos según información relevante a:</a:t>
            </a:r>
          </a:p>
          <a:p>
            <a:endParaRPr lang="es-ES" dirty="0"/>
          </a:p>
          <a:p>
            <a:r>
              <a:rPr lang="es-ES" dirty="0"/>
              <a:t>Grupo de Trabajo I: Evalúa aspectos científicos del sistema climático y del cambio climático.</a:t>
            </a:r>
          </a:p>
          <a:p>
            <a:r>
              <a:rPr lang="es-ES" dirty="0"/>
              <a:t>Grupo de Trabajo II: Evalúa la vulnerabilidad de los sistemas socio económicos y naturales al</a:t>
            </a:r>
          </a:p>
          <a:p>
            <a:r>
              <a:rPr lang="es-ES" dirty="0"/>
              <a:t>cambio climático, sus consecuencias y las opciones de adaptación.</a:t>
            </a:r>
          </a:p>
          <a:p>
            <a:r>
              <a:rPr lang="es-ES" dirty="0"/>
              <a:t>Grupo de Trabajo III: Evalúa las opciones para limitar las emisiones de gases de efecto</a:t>
            </a:r>
          </a:p>
          <a:p>
            <a:r>
              <a:rPr lang="es-ES" dirty="0"/>
              <a:t>invernadero así como otras políticas de mitigación del cambio climático.</a:t>
            </a:r>
          </a:p>
          <a:p>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12</a:t>
            </a:fld>
            <a:endParaRPr lang="es-ES"/>
          </a:p>
        </p:txBody>
      </p:sp>
    </p:spTree>
    <p:extLst>
      <p:ext uri="{BB962C8B-B14F-4D97-AF65-F5344CB8AC3E}">
        <p14:creationId xmlns:p14="http://schemas.microsoft.com/office/powerpoint/2010/main" val="230166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cual tiene un carácter vinculante y universal para la mejora de la aplicación de la CMNUCC (García et al, 2016).</a:t>
            </a:r>
          </a:p>
          <a:p>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13</a:t>
            </a:fld>
            <a:endParaRPr lang="es-ES"/>
          </a:p>
        </p:txBody>
      </p:sp>
    </p:spTree>
    <p:extLst>
      <p:ext uri="{BB962C8B-B14F-4D97-AF65-F5344CB8AC3E}">
        <p14:creationId xmlns:p14="http://schemas.microsoft.com/office/powerpoint/2010/main" val="278185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Entre los fines específicos del Sistema Nacional de Cambio Climático – SISCLIMA están:</a:t>
            </a:r>
          </a:p>
          <a:p>
            <a:endParaRPr lang="es-ES" dirty="0"/>
          </a:p>
          <a:p>
            <a:r>
              <a:rPr lang="es-ES" dirty="0"/>
              <a:t>Coordinar los compromisos y esfuerzos de las instancias del orden nacional, regional, local e internacional con respecto al cambio climático.</a:t>
            </a:r>
          </a:p>
          <a:p>
            <a:r>
              <a:rPr lang="es-ES" dirty="0"/>
              <a:t>Articular los planes y estrategias de cambio climático con el desarrollo económico, social y ambiental, teniendo en cuenta las prioridades para lograr el crecimiento económico sostenido, la erradicación de la pobreza y la sostenibilidad de los recursos naturales.</a:t>
            </a:r>
          </a:p>
          <a:p>
            <a:r>
              <a:rPr lang="es-ES" dirty="0"/>
              <a:t>Coordinar las iniciativas públicas y privadas en los diversos sectores económicos y de la sociedad civil.</a:t>
            </a:r>
          </a:p>
          <a:p>
            <a:r>
              <a:rPr lang="es-ES" dirty="0"/>
              <a:t>Identificar y aprovechar las oportunidades y mecanismos para una mejor adaptación al cambio climático y para reducir las emisiones de GEI.</a:t>
            </a:r>
          </a:p>
          <a:p>
            <a:r>
              <a:rPr lang="es-ES" dirty="0"/>
              <a:t>Ayudar a reducir la vulnerabilidad de la población más afectada por los efectos del cambio climático en Colombia.</a:t>
            </a:r>
          </a:p>
          <a:p>
            <a:r>
              <a:rPr lang="es-ES" dirty="0"/>
              <a:t>Fomentar la participación ciudadana para hacer frente a los fenómenos del cambio climático.</a:t>
            </a:r>
          </a:p>
          <a:p>
            <a:r>
              <a:rPr lang="es-ES" dirty="0"/>
              <a:t>Promover las medidas de adaptación y de mitigación de GEI.</a:t>
            </a:r>
          </a:p>
          <a:p>
            <a:r>
              <a:rPr lang="es-ES" dirty="0"/>
              <a:t>Armonizar criterios y mecanismos para la evaluación y seguimiento de los compromisos y deberes en materias de adaptación y de mitigación.</a:t>
            </a:r>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15</a:t>
            </a:fld>
            <a:endParaRPr lang="es-ES"/>
          </a:p>
        </p:txBody>
      </p:sp>
    </p:spTree>
    <p:extLst>
      <p:ext uri="{BB962C8B-B14F-4D97-AF65-F5344CB8AC3E}">
        <p14:creationId xmlns:p14="http://schemas.microsoft.com/office/powerpoint/2010/main" val="415857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Formulada paralelamente al acuerdo de Paris</a:t>
            </a:r>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16</a:t>
            </a:fld>
            <a:endParaRPr lang="es-ES"/>
          </a:p>
        </p:txBody>
      </p:sp>
    </p:spTree>
    <p:extLst>
      <p:ext uri="{BB962C8B-B14F-4D97-AF65-F5344CB8AC3E}">
        <p14:creationId xmlns:p14="http://schemas.microsoft.com/office/powerpoint/2010/main" val="249071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18</a:t>
            </a:fld>
            <a:endParaRPr lang="es-ES"/>
          </a:p>
        </p:txBody>
      </p:sp>
    </p:spTree>
    <p:extLst>
      <p:ext uri="{BB962C8B-B14F-4D97-AF65-F5344CB8AC3E}">
        <p14:creationId xmlns:p14="http://schemas.microsoft.com/office/powerpoint/2010/main" val="47568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tres primeras líneas, capacidades, gobernanza y financiamiento se consideran como líneas</a:t>
            </a:r>
          </a:p>
          <a:p>
            <a:r>
              <a:rPr lang="es-ES" dirty="0"/>
              <a:t>transversales que a través de acciones específicas habilitan el involucramiento del sector privado en la</a:t>
            </a:r>
          </a:p>
          <a:p>
            <a:r>
              <a:rPr lang="es-ES" dirty="0"/>
              <a:t>adaptación al cambio climático. Por este motivo los actores a los que van dirigidas las acciones de estas</a:t>
            </a:r>
          </a:p>
          <a:p>
            <a:r>
              <a:rPr lang="es-ES" dirty="0"/>
              <a:t>líneas son el sector público y los gremios y en menor medida a las empresas del sector productivo y al</a:t>
            </a:r>
          </a:p>
          <a:p>
            <a:r>
              <a:rPr lang="es-ES" dirty="0"/>
              <a:t>sector financiero. La línea de estrategia empresarial se entiende como una línea para implementar las</a:t>
            </a:r>
          </a:p>
          <a:p>
            <a:r>
              <a:rPr lang="es-ES" dirty="0"/>
              <a:t>acciones internas de las empresas para poder implementar las medidas de adaptación, por ende, las</a:t>
            </a:r>
          </a:p>
          <a:p>
            <a:r>
              <a:rPr lang="es-ES" dirty="0"/>
              <a:t>acciones que se presentan en esta línea están principalmente dirigidas a las empresas y al sector</a:t>
            </a:r>
          </a:p>
          <a:p>
            <a:r>
              <a:rPr lang="es-ES" dirty="0"/>
              <a:t>financiero. La articulación entre estas líneas se da en la medida en que el sector público, los gremios, las</a:t>
            </a:r>
          </a:p>
          <a:p>
            <a:r>
              <a:rPr lang="es-ES" dirty="0"/>
              <a:t>empresas y el sector financiero vayan fortaleciendo temas relacionados con capacidades, gobernanza y</a:t>
            </a:r>
          </a:p>
          <a:p>
            <a:r>
              <a:rPr lang="es-ES" dirty="0"/>
              <a:t>financiamiento y que el sector privado vaya participando en los distintos espacios de articulación y</a:t>
            </a:r>
          </a:p>
          <a:p>
            <a:r>
              <a:rPr lang="es-ES" dirty="0"/>
              <a:t>capacitación sobre temas de adaptación, lo cual permitirá que en el ámbito individual o empresarial se</a:t>
            </a:r>
          </a:p>
          <a:p>
            <a:r>
              <a:rPr lang="es-ES" dirty="0"/>
              <a:t>vaya fortaleciendo el entendimiento de la adaptación y la gestión de riesgos climáticos en la estrategia</a:t>
            </a:r>
          </a:p>
          <a:p>
            <a:r>
              <a:rPr lang="es-ES" dirty="0"/>
              <a:t>corporativa a través de las distintas iniciativas y acciones propuestas para cada sector. La figura 6 muestra</a:t>
            </a:r>
          </a:p>
          <a:p>
            <a:r>
              <a:rPr lang="es-ES" dirty="0"/>
              <a:t>esta relación entre las líneas y su esquema de interacción y cómo se da esa retroalimentación para</a:t>
            </a:r>
          </a:p>
          <a:p>
            <a:r>
              <a:rPr lang="es-ES" dirty="0"/>
              <a:t>fortalecer y operativizar el plan de involucramiento sectorial.</a:t>
            </a:r>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19</a:t>
            </a:fld>
            <a:endParaRPr lang="es-ES"/>
          </a:p>
        </p:txBody>
      </p:sp>
    </p:spTree>
    <p:extLst>
      <p:ext uri="{BB962C8B-B14F-4D97-AF65-F5344CB8AC3E}">
        <p14:creationId xmlns:p14="http://schemas.microsoft.com/office/powerpoint/2010/main" val="83806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implica la necesaria participación y corresponsabilidad de las entidades públicas del orden nacional, departamental, municipal o distrital, así como de las entidades privadas y entidades sin ánimo de lucro.</a:t>
            </a:r>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20</a:t>
            </a:fld>
            <a:endParaRPr lang="es-ES"/>
          </a:p>
        </p:txBody>
      </p:sp>
    </p:spTree>
    <p:extLst>
      <p:ext uri="{BB962C8B-B14F-4D97-AF65-F5344CB8AC3E}">
        <p14:creationId xmlns:p14="http://schemas.microsoft.com/office/powerpoint/2010/main" val="902584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buNone/>
            </a:pPr>
            <a:r>
              <a:rPr lang="es-ES" dirty="0"/>
              <a:t>A través de la se apunta a fortalecer la planificación e implementación de la Política Nacional de Cambio Climático y el cumplimiento de los compromisos internacionales de Colombia en esta materia.</a:t>
            </a:r>
          </a:p>
          <a:p>
            <a:pPr marL="0" indent="0" algn="just">
              <a:buNone/>
            </a:pPr>
            <a:r>
              <a:rPr lang="es-ES" dirty="0"/>
              <a:t>De la referida ley se destacan entre otros aspectos: el establecimiento de disposiciones para fortalecer el Sistema Nacional de Cambio Climático (SISCLIMA); la disposición formal de instrumentos sectoriales y territoriales para reforzar la gestión del cambio climático; la creación del Sistema Nacional de Información sobre el Cambio Climático; y la generación de nuevos instrumentos económicos y financieros para la gestión del cambio climático, como los cupos transables de emisión.</a:t>
            </a:r>
          </a:p>
          <a:p>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21</a:t>
            </a:fld>
            <a:endParaRPr lang="es-ES"/>
          </a:p>
        </p:txBody>
      </p:sp>
    </p:spTree>
    <p:extLst>
      <p:ext uri="{BB962C8B-B14F-4D97-AF65-F5344CB8AC3E}">
        <p14:creationId xmlns:p14="http://schemas.microsoft.com/office/powerpoint/2010/main" val="2620189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2FB7A262-E8FC-C24C-8B73-F800B66B0C00}" type="datetimeFigureOut">
              <a:rPr lang="es-ES" smtClean="0"/>
              <a:t>23/02/2022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78403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2FB7A262-E8FC-C24C-8B73-F800B66B0C00}" type="datetimeFigureOut">
              <a:rPr lang="es-ES" smtClean="0"/>
              <a:t>23/02/2022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391607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05979"/>
            <a:ext cx="6019800" cy="4388644"/>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2FB7A262-E8FC-C24C-8B73-F800B66B0C00}" type="datetimeFigureOut">
              <a:rPr lang="es-ES" smtClean="0"/>
              <a:t>23/02/2022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413480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2FB7A262-E8FC-C24C-8B73-F800B66B0C00}" type="datetimeFigureOut">
              <a:rPr lang="es-ES" smtClean="0"/>
              <a:t>23/02/2022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84126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FB7A262-E8FC-C24C-8B73-F800B66B0C00}" type="datetimeFigureOut">
              <a:rPr lang="es-ES" smtClean="0"/>
              <a:t>23/02/2022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401084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2FB7A262-E8FC-C24C-8B73-F800B66B0C00}" type="datetimeFigureOut">
              <a:rPr lang="es-ES" smtClean="0"/>
              <a:t>23/02/2022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949998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2FB7A262-E8FC-C24C-8B73-F800B66B0C00}" type="datetimeFigureOut">
              <a:rPr lang="es-ES" smtClean="0"/>
              <a:t>23/02/2022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25850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2FB7A262-E8FC-C24C-8B73-F800B66B0C00}" type="datetimeFigureOut">
              <a:rPr lang="es-ES" smtClean="0"/>
              <a:t>23/02/2022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139775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FB7A262-E8FC-C24C-8B73-F800B66B0C00}" type="datetimeFigureOut">
              <a:rPr lang="es-ES" smtClean="0"/>
              <a:t>23/02/2022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02773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FB7A262-E8FC-C24C-8B73-F800B66B0C00}" type="datetimeFigureOut">
              <a:rPr lang="es-ES" smtClean="0"/>
              <a:t>23/02/2022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21440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FB7A262-E8FC-C24C-8B73-F800B66B0C00}" type="datetimeFigureOut">
              <a:rPr lang="es-ES" smtClean="0"/>
              <a:t>23/02/2022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1577386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FB7A262-E8FC-C24C-8B73-F800B66B0C00}" type="datetimeFigureOut">
              <a:rPr lang="es-ES" smtClean="0"/>
              <a:t>23/02/2022</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B07390-A85F-B94C-8722-048C0E95961E}" type="slidenum">
              <a:rPr lang="es-ES" smtClean="0"/>
              <a:t>‹Nº›</a:t>
            </a:fld>
            <a:endParaRPr lang="es-ES"/>
          </a:p>
        </p:txBody>
      </p:sp>
    </p:spTree>
    <p:extLst>
      <p:ext uri="{BB962C8B-B14F-4D97-AF65-F5344CB8AC3E}">
        <p14:creationId xmlns:p14="http://schemas.microsoft.com/office/powerpoint/2010/main" val="1949311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nfccc.int/es/process-and-meetings/the-convention/que-es-la-convencion-marco-de-las-naciones-unidas-sobre-el-cambio-climatic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uncionpublica.gov.co/eva/gestornormativo/norma.php?i=41249#5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w020KlALIjc"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ideam.gov.co/web/tiempo-y-clima/clim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ambioclimatico.gov.co/otras-iniciativa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323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C3C3A45-2AE9-43B5-B87A-77318CC3D5C9}"/>
              </a:ext>
            </a:extLst>
          </p:cNvPr>
          <p:cNvPicPr>
            <a:picLocks noChangeAspect="1"/>
          </p:cNvPicPr>
          <p:nvPr/>
        </p:nvPicPr>
        <p:blipFill>
          <a:blip r:embed="rId2"/>
          <a:stretch>
            <a:fillRect/>
          </a:stretch>
        </p:blipFill>
        <p:spPr>
          <a:xfrm>
            <a:off x="1682795" y="512889"/>
            <a:ext cx="5778409" cy="3611505"/>
          </a:xfrm>
          <a:prstGeom prst="rect">
            <a:avLst/>
          </a:prstGeom>
        </p:spPr>
      </p:pic>
    </p:spTree>
    <p:extLst>
      <p:ext uri="{BB962C8B-B14F-4D97-AF65-F5344CB8AC3E}">
        <p14:creationId xmlns:p14="http://schemas.microsoft.com/office/powerpoint/2010/main" val="3691677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6E6EF2-EE3E-1A47-B9B5-062BB95EFB51}"/>
              </a:ext>
            </a:extLst>
          </p:cNvPr>
          <p:cNvSpPr>
            <a:spLocks noGrp="1"/>
          </p:cNvSpPr>
          <p:nvPr>
            <p:ph type="title"/>
          </p:nvPr>
        </p:nvSpPr>
        <p:spPr>
          <a:xfrm>
            <a:off x="457200" y="3750113"/>
            <a:ext cx="8229600" cy="857250"/>
          </a:xfrm>
          <a:solidFill>
            <a:srgbClr val="1D6F98"/>
          </a:solidFill>
          <a:ln>
            <a:solidFill>
              <a:srgbClr val="1D6F98"/>
            </a:solidFill>
          </a:ln>
        </p:spPr>
        <p:txBody>
          <a:bodyPr/>
          <a:lstStyle/>
          <a:p>
            <a:r>
              <a:rPr lang="es-ES" dirty="0"/>
              <a:t>Contexto Mundial Vs Nacional</a:t>
            </a:r>
            <a:endParaRPr lang="es-CO" dirty="0"/>
          </a:p>
        </p:txBody>
      </p:sp>
      <p:pic>
        <p:nvPicPr>
          <p:cNvPr id="4" name="Imagen 3">
            <a:extLst>
              <a:ext uri="{FF2B5EF4-FFF2-40B4-BE49-F238E27FC236}">
                <a16:creationId xmlns:a16="http://schemas.microsoft.com/office/drawing/2014/main" id="{03E8A035-AC73-4BE3-9B02-B1E9A2FD549C}"/>
              </a:ext>
            </a:extLst>
          </p:cNvPr>
          <p:cNvPicPr>
            <a:picLocks noChangeAspect="1"/>
          </p:cNvPicPr>
          <p:nvPr/>
        </p:nvPicPr>
        <p:blipFill>
          <a:blip r:embed="rId2"/>
          <a:stretch>
            <a:fillRect/>
          </a:stretch>
        </p:blipFill>
        <p:spPr>
          <a:xfrm>
            <a:off x="1080948" y="438959"/>
            <a:ext cx="3097572" cy="3097572"/>
          </a:xfrm>
          <a:prstGeom prst="rect">
            <a:avLst/>
          </a:prstGeom>
        </p:spPr>
      </p:pic>
      <p:pic>
        <p:nvPicPr>
          <p:cNvPr id="5" name="Imagen 4">
            <a:extLst>
              <a:ext uri="{FF2B5EF4-FFF2-40B4-BE49-F238E27FC236}">
                <a16:creationId xmlns:a16="http://schemas.microsoft.com/office/drawing/2014/main" id="{7485417F-DDD5-48EB-907D-0581F3CA0F9A}"/>
              </a:ext>
            </a:extLst>
          </p:cNvPr>
          <p:cNvPicPr>
            <a:picLocks noChangeAspect="1"/>
          </p:cNvPicPr>
          <p:nvPr/>
        </p:nvPicPr>
        <p:blipFill>
          <a:blip r:embed="rId3"/>
          <a:stretch>
            <a:fillRect/>
          </a:stretch>
        </p:blipFill>
        <p:spPr>
          <a:xfrm>
            <a:off x="5741127" y="800944"/>
            <a:ext cx="2003716" cy="2373602"/>
          </a:xfrm>
          <a:prstGeom prst="rect">
            <a:avLst/>
          </a:prstGeom>
        </p:spPr>
      </p:pic>
    </p:spTree>
    <p:extLst>
      <p:ext uri="{BB962C8B-B14F-4D97-AF65-F5344CB8AC3E}">
        <p14:creationId xmlns:p14="http://schemas.microsoft.com/office/powerpoint/2010/main" val="4089964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435D8CB-0608-46E3-B000-541632C643D2}"/>
              </a:ext>
            </a:extLst>
          </p:cNvPr>
          <p:cNvSpPr/>
          <p:nvPr/>
        </p:nvSpPr>
        <p:spPr>
          <a:xfrm>
            <a:off x="5178919" y="1662165"/>
            <a:ext cx="3807775" cy="2836094"/>
          </a:xfrm>
          <a:prstGeom prst="rect">
            <a:avLst/>
          </a:prstGeom>
          <a:solidFill>
            <a:srgbClr val="0A2C32"/>
          </a:solidFill>
        </p:spPr>
        <p:txBody>
          <a:bodyPr wrap="square" rtlCol="0" anchor="ctr">
            <a:spAutoFit/>
          </a:bodyPr>
          <a:lstStyle/>
          <a:p>
            <a:pPr algn="ctr"/>
            <a:endParaRPr lang="es-CO" sz="800" dirty="0">
              <a:solidFill>
                <a:schemeClr val="tx1">
                  <a:lumMod val="50000"/>
                  <a:lumOff val="50000"/>
                </a:schemeClr>
              </a:solidFill>
              <a:latin typeface="Arial"/>
              <a:cs typeface="Arial"/>
            </a:endParaRPr>
          </a:p>
        </p:txBody>
      </p:sp>
      <p:sp>
        <p:nvSpPr>
          <p:cNvPr id="11" name="Rectángulo 10">
            <a:extLst>
              <a:ext uri="{FF2B5EF4-FFF2-40B4-BE49-F238E27FC236}">
                <a16:creationId xmlns:a16="http://schemas.microsoft.com/office/drawing/2014/main" id="{B92B74C5-8525-451B-810E-39F524ED8D92}"/>
              </a:ext>
            </a:extLst>
          </p:cNvPr>
          <p:cNvSpPr/>
          <p:nvPr/>
        </p:nvSpPr>
        <p:spPr>
          <a:xfrm>
            <a:off x="236943" y="592906"/>
            <a:ext cx="3728138" cy="2836094"/>
          </a:xfrm>
          <a:prstGeom prst="rect">
            <a:avLst/>
          </a:prstGeom>
          <a:solidFill>
            <a:srgbClr val="EDBF47"/>
          </a:solidFill>
        </p:spPr>
        <p:txBody>
          <a:bodyPr wrap="square" rtlCol="0" anchor="ctr">
            <a:spAutoFit/>
          </a:bodyPr>
          <a:lstStyle/>
          <a:p>
            <a:pPr algn="ctr"/>
            <a:endParaRPr lang="es-CO" sz="800" dirty="0">
              <a:solidFill>
                <a:schemeClr val="tx1">
                  <a:lumMod val="50000"/>
                  <a:lumOff val="50000"/>
                </a:schemeClr>
              </a:solidFill>
              <a:latin typeface="Arial"/>
              <a:cs typeface="Arial"/>
            </a:endParaRPr>
          </a:p>
        </p:txBody>
      </p:sp>
      <p:sp>
        <p:nvSpPr>
          <p:cNvPr id="2" name="Título 1">
            <a:extLst>
              <a:ext uri="{FF2B5EF4-FFF2-40B4-BE49-F238E27FC236}">
                <a16:creationId xmlns:a16="http://schemas.microsoft.com/office/drawing/2014/main" id="{925AB7E7-A197-436D-8C12-C4727BCA3104}"/>
              </a:ext>
            </a:extLst>
          </p:cNvPr>
          <p:cNvSpPr>
            <a:spLocks noGrp="1"/>
          </p:cNvSpPr>
          <p:nvPr>
            <p:ph type="title"/>
          </p:nvPr>
        </p:nvSpPr>
        <p:spPr>
          <a:xfrm>
            <a:off x="550643" y="2715807"/>
            <a:ext cx="2993492" cy="857250"/>
          </a:xfrm>
        </p:spPr>
        <p:txBody>
          <a:bodyPr>
            <a:noAutofit/>
          </a:bodyPr>
          <a:lstStyle/>
          <a:p>
            <a:r>
              <a:rPr lang="es-ES" sz="3200" dirty="0">
                <a:solidFill>
                  <a:srgbClr val="1D6F98"/>
                </a:solidFill>
              </a:rPr>
              <a:t>CMNUCC </a:t>
            </a:r>
            <a:endParaRPr lang="es-CO" sz="3200" dirty="0">
              <a:solidFill>
                <a:srgbClr val="1D6F98"/>
              </a:solidFill>
            </a:endParaRPr>
          </a:p>
        </p:txBody>
      </p:sp>
      <p:sp>
        <p:nvSpPr>
          <p:cNvPr id="7" name="Título 1">
            <a:extLst>
              <a:ext uri="{FF2B5EF4-FFF2-40B4-BE49-F238E27FC236}">
                <a16:creationId xmlns:a16="http://schemas.microsoft.com/office/drawing/2014/main" id="{35B444A5-04D6-4270-A9CE-7F3330B5E9A7}"/>
              </a:ext>
            </a:extLst>
          </p:cNvPr>
          <p:cNvSpPr txBox="1">
            <a:spLocks/>
          </p:cNvSpPr>
          <p:nvPr/>
        </p:nvSpPr>
        <p:spPr>
          <a:xfrm>
            <a:off x="5301740" y="3718313"/>
            <a:ext cx="338506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dirty="0">
                <a:solidFill>
                  <a:srgbClr val="F19408"/>
                </a:solidFill>
              </a:rPr>
              <a:t>Protocolo de Kioto </a:t>
            </a:r>
            <a:endParaRPr lang="es-CO" sz="3200" dirty="0">
              <a:solidFill>
                <a:srgbClr val="F19408"/>
              </a:solidFill>
            </a:endParaRPr>
          </a:p>
        </p:txBody>
      </p:sp>
      <p:sp>
        <p:nvSpPr>
          <p:cNvPr id="8" name="Rectángulo 7">
            <a:extLst>
              <a:ext uri="{FF2B5EF4-FFF2-40B4-BE49-F238E27FC236}">
                <a16:creationId xmlns:a16="http://schemas.microsoft.com/office/drawing/2014/main" id="{63E51CA3-BFD6-4306-896F-38421D61FC43}"/>
              </a:ext>
            </a:extLst>
          </p:cNvPr>
          <p:cNvSpPr/>
          <p:nvPr/>
        </p:nvSpPr>
        <p:spPr>
          <a:xfrm>
            <a:off x="457200" y="4381317"/>
            <a:ext cx="3327215" cy="338554"/>
          </a:xfrm>
          <a:prstGeom prst="rect">
            <a:avLst/>
          </a:prstGeom>
        </p:spPr>
        <p:txBody>
          <a:bodyPr wrap="square">
            <a:spAutoFit/>
          </a:bodyPr>
          <a:lstStyle/>
          <a:p>
            <a:r>
              <a:rPr lang="es-CO" sz="800" dirty="0">
                <a:solidFill>
                  <a:schemeClr val="bg1">
                    <a:lumMod val="65000"/>
                  </a:schemeClr>
                </a:solidFill>
              </a:rPr>
              <a:t>Fuente: </a:t>
            </a:r>
            <a:r>
              <a:rPr lang="es-CO" sz="800" dirty="0">
                <a:solidFill>
                  <a:schemeClr val="bg1">
                    <a:lumMod val="65000"/>
                  </a:schemeClr>
                </a:solidFill>
                <a:hlinkClick r:id="rId3">
                  <a:extLst>
                    <a:ext uri="{A12FA001-AC4F-418D-AE19-62706E023703}">
                      <ahyp:hlinkClr xmlns:ahyp="http://schemas.microsoft.com/office/drawing/2018/hyperlinkcolor" val="tx"/>
                    </a:ext>
                  </a:extLst>
                </a:hlinkClick>
              </a:rPr>
              <a:t>https://unfccc.int/es/process-and-meetings/the-convention/que-es-la-convencion-marco-de-las-naciones-unidas-sobre-el-cambio-climatico</a:t>
            </a:r>
            <a:r>
              <a:rPr lang="es-CO" sz="800" dirty="0">
                <a:solidFill>
                  <a:schemeClr val="bg1">
                    <a:lumMod val="65000"/>
                  </a:schemeClr>
                </a:solidFill>
              </a:rPr>
              <a:t> </a:t>
            </a:r>
          </a:p>
        </p:txBody>
      </p:sp>
      <p:sp>
        <p:nvSpPr>
          <p:cNvPr id="9" name="Rectángulo 8">
            <a:extLst>
              <a:ext uri="{FF2B5EF4-FFF2-40B4-BE49-F238E27FC236}">
                <a16:creationId xmlns:a16="http://schemas.microsoft.com/office/drawing/2014/main" id="{3AEB0481-E941-4256-8C6F-9EDA09977BD6}"/>
              </a:ext>
            </a:extLst>
          </p:cNvPr>
          <p:cNvSpPr/>
          <p:nvPr/>
        </p:nvSpPr>
        <p:spPr>
          <a:xfrm>
            <a:off x="5206073" y="1716290"/>
            <a:ext cx="3700984" cy="2246769"/>
          </a:xfrm>
          <a:prstGeom prst="rect">
            <a:avLst/>
          </a:prstGeom>
        </p:spPr>
        <p:txBody>
          <a:bodyPr wrap="square">
            <a:spAutoFit/>
          </a:bodyPr>
          <a:lstStyle/>
          <a:p>
            <a:pPr algn="just"/>
            <a:r>
              <a:rPr lang="es-ES" sz="1400" dirty="0">
                <a:solidFill>
                  <a:schemeClr val="bg1"/>
                </a:solidFill>
              </a:rPr>
              <a:t>En concreto, el Protocolo de Kioto pone en funcionamiento la Convención Marco de las Naciones Unidas sobre el Cambio Climático comprometiendo a los países industrializados a limitar y reducir las emisiones de gases de efecto invernadero (GEI) de conformidad con las metas individuales acordadas. La propia Convención sólo pide a esos países que adopten políticas y medidas de mitigación y que informen periódicamente.</a:t>
            </a:r>
            <a:endParaRPr lang="es-CO" sz="1400" dirty="0">
              <a:solidFill>
                <a:schemeClr val="bg1"/>
              </a:solidFill>
            </a:endParaRPr>
          </a:p>
        </p:txBody>
      </p:sp>
      <p:sp>
        <p:nvSpPr>
          <p:cNvPr id="10" name="Rectángulo 9">
            <a:extLst>
              <a:ext uri="{FF2B5EF4-FFF2-40B4-BE49-F238E27FC236}">
                <a16:creationId xmlns:a16="http://schemas.microsoft.com/office/drawing/2014/main" id="{E8FD52B0-AE66-4A0E-AF46-57457FD473B4}"/>
              </a:ext>
            </a:extLst>
          </p:cNvPr>
          <p:cNvSpPr/>
          <p:nvPr/>
        </p:nvSpPr>
        <p:spPr>
          <a:xfrm>
            <a:off x="5884090" y="4498259"/>
            <a:ext cx="2071401" cy="215444"/>
          </a:xfrm>
          <a:prstGeom prst="rect">
            <a:avLst/>
          </a:prstGeom>
        </p:spPr>
        <p:txBody>
          <a:bodyPr wrap="none">
            <a:spAutoFit/>
          </a:bodyPr>
          <a:lstStyle/>
          <a:p>
            <a:r>
              <a:rPr lang="es-CO" sz="800" dirty="0">
                <a:solidFill>
                  <a:schemeClr val="bg1">
                    <a:lumMod val="65000"/>
                  </a:schemeClr>
                </a:solidFill>
              </a:rPr>
              <a:t>Fuente: https://unfccc.int/es/kyoto_protocol</a:t>
            </a:r>
          </a:p>
        </p:txBody>
      </p:sp>
      <p:sp>
        <p:nvSpPr>
          <p:cNvPr id="12" name="Rectángulo 11">
            <a:extLst>
              <a:ext uri="{FF2B5EF4-FFF2-40B4-BE49-F238E27FC236}">
                <a16:creationId xmlns:a16="http://schemas.microsoft.com/office/drawing/2014/main" id="{D80818B0-9F88-42F0-ABDD-DFA41FD81F01}"/>
              </a:ext>
            </a:extLst>
          </p:cNvPr>
          <p:cNvSpPr/>
          <p:nvPr/>
        </p:nvSpPr>
        <p:spPr>
          <a:xfrm>
            <a:off x="389343" y="745306"/>
            <a:ext cx="3547472" cy="2246769"/>
          </a:xfrm>
          <a:prstGeom prst="rect">
            <a:avLst/>
          </a:prstGeom>
        </p:spPr>
        <p:txBody>
          <a:bodyPr wrap="square">
            <a:spAutoFit/>
          </a:bodyPr>
          <a:lstStyle/>
          <a:p>
            <a:pPr algn="just"/>
            <a:r>
              <a:rPr lang="es-ES" sz="1400" dirty="0"/>
              <a:t>La Convención Marco de las Naciones Unidas sobre el Cambio Climático entró en vigor el 21 de marzo de 1994. Los 197 países que han ratificado la Convención se denominan Partes en la Convención.</a:t>
            </a:r>
          </a:p>
          <a:p>
            <a:pPr algn="just"/>
            <a:r>
              <a:rPr lang="es-ES" sz="1400" dirty="0"/>
              <a:t>El objetivo final de la Convención es estabilizar las concentraciones de gases de efecto invernadero "a un nivel que impida interferencias antropógenas (inducidas por el hombre) peligrosas en el sistema climático". </a:t>
            </a:r>
            <a:endParaRPr lang="es-CO" sz="1400" dirty="0"/>
          </a:p>
        </p:txBody>
      </p:sp>
      <p:pic>
        <p:nvPicPr>
          <p:cNvPr id="14" name="Imagen 13">
            <a:extLst>
              <a:ext uri="{FF2B5EF4-FFF2-40B4-BE49-F238E27FC236}">
                <a16:creationId xmlns:a16="http://schemas.microsoft.com/office/drawing/2014/main" id="{6AEBF710-89CC-43B8-87C9-D401B6D4982F}"/>
              </a:ext>
            </a:extLst>
          </p:cNvPr>
          <p:cNvPicPr>
            <a:picLocks noChangeAspect="1"/>
          </p:cNvPicPr>
          <p:nvPr/>
        </p:nvPicPr>
        <p:blipFill>
          <a:blip r:embed="rId4"/>
          <a:stretch>
            <a:fillRect/>
          </a:stretch>
        </p:blipFill>
        <p:spPr>
          <a:xfrm>
            <a:off x="4027719" y="1417312"/>
            <a:ext cx="1071563" cy="1071563"/>
          </a:xfrm>
          <a:prstGeom prst="rect">
            <a:avLst/>
          </a:prstGeom>
        </p:spPr>
      </p:pic>
    </p:spTree>
    <p:extLst>
      <p:ext uri="{BB962C8B-B14F-4D97-AF65-F5344CB8AC3E}">
        <p14:creationId xmlns:p14="http://schemas.microsoft.com/office/powerpoint/2010/main" val="1589717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435C6-7DC8-4C2C-82AB-746FB36EF47C}"/>
              </a:ext>
            </a:extLst>
          </p:cNvPr>
          <p:cNvSpPr>
            <a:spLocks noGrp="1"/>
          </p:cNvSpPr>
          <p:nvPr>
            <p:ph type="title"/>
          </p:nvPr>
        </p:nvSpPr>
        <p:spPr>
          <a:xfrm>
            <a:off x="457200" y="492980"/>
            <a:ext cx="8229600" cy="857250"/>
          </a:xfrm>
        </p:spPr>
        <p:txBody>
          <a:bodyPr/>
          <a:lstStyle/>
          <a:p>
            <a:pPr algn="l"/>
            <a:r>
              <a:rPr lang="es-ES" dirty="0">
                <a:solidFill>
                  <a:srgbClr val="EDBF47"/>
                </a:solidFill>
              </a:rPr>
              <a:t>Acuerdo de París</a:t>
            </a:r>
            <a:endParaRPr lang="es-CO" dirty="0">
              <a:solidFill>
                <a:srgbClr val="EDBF47"/>
              </a:solidFill>
            </a:endParaRPr>
          </a:p>
        </p:txBody>
      </p:sp>
      <p:sp>
        <p:nvSpPr>
          <p:cNvPr id="3" name="Marcador de contenido 2">
            <a:extLst>
              <a:ext uri="{FF2B5EF4-FFF2-40B4-BE49-F238E27FC236}">
                <a16:creationId xmlns:a16="http://schemas.microsoft.com/office/drawing/2014/main" id="{9BD830ED-20B5-40F2-9C28-6CB5E374879C}"/>
              </a:ext>
            </a:extLst>
          </p:cNvPr>
          <p:cNvSpPr>
            <a:spLocks noGrp="1"/>
          </p:cNvSpPr>
          <p:nvPr>
            <p:ph idx="1"/>
          </p:nvPr>
        </p:nvSpPr>
        <p:spPr>
          <a:xfrm>
            <a:off x="323710" y="1475795"/>
            <a:ext cx="4695477" cy="2644334"/>
          </a:xfrm>
        </p:spPr>
        <p:txBody>
          <a:bodyPr>
            <a:normAutofit fontScale="85000" lnSpcReduction="10000"/>
          </a:bodyPr>
          <a:lstStyle/>
          <a:p>
            <a:pPr marL="0" indent="0" algn="just">
              <a:buNone/>
            </a:pPr>
            <a:r>
              <a:rPr lang="es-ES" sz="1800" dirty="0"/>
              <a:t>Con los antecedentes de la CMNUCC y el Protocolo de Kioto, se desarrolló un tratado internacional con miras a dar solución al fenómeno del cambio Climático:</a:t>
            </a:r>
          </a:p>
          <a:p>
            <a:pPr marL="0" indent="0" algn="just">
              <a:buNone/>
            </a:pPr>
            <a:endParaRPr lang="es-ES" sz="1800" dirty="0"/>
          </a:p>
          <a:p>
            <a:pPr marL="0" indent="0" algn="just">
              <a:buNone/>
            </a:pPr>
            <a:r>
              <a:rPr lang="es-ES" sz="1800" dirty="0"/>
              <a:t>El Acuerdo de París</a:t>
            </a:r>
          </a:p>
          <a:p>
            <a:pPr marL="0" indent="0" algn="just">
              <a:buNone/>
            </a:pPr>
            <a:r>
              <a:rPr lang="es-ES" sz="1800" dirty="0"/>
              <a:t>Esta iniciativa se adopta en el marco de la COP 21 en el año 2015, el principal objetivo del acuerdo es aunar esfuerzos para que el aumento de la temperatura global no supere los 2º Celsius en promedio, con miras a que no sea superados los 1,5º Celsius. </a:t>
            </a:r>
            <a:endParaRPr lang="es-CO" sz="1800" dirty="0"/>
          </a:p>
        </p:txBody>
      </p:sp>
      <p:pic>
        <p:nvPicPr>
          <p:cNvPr id="4" name="Imagen 3">
            <a:extLst>
              <a:ext uri="{FF2B5EF4-FFF2-40B4-BE49-F238E27FC236}">
                <a16:creationId xmlns:a16="http://schemas.microsoft.com/office/drawing/2014/main" id="{165D1D2C-A40C-45D5-89A6-B68CD7B7F1C6}"/>
              </a:ext>
            </a:extLst>
          </p:cNvPr>
          <p:cNvPicPr>
            <a:picLocks noChangeAspect="1"/>
          </p:cNvPicPr>
          <p:nvPr/>
        </p:nvPicPr>
        <p:blipFill rotWithShape="1">
          <a:blip r:embed="rId3"/>
          <a:srcRect b="7737"/>
          <a:stretch/>
        </p:blipFill>
        <p:spPr>
          <a:xfrm>
            <a:off x="5406010" y="921605"/>
            <a:ext cx="2651187" cy="3318132"/>
          </a:xfrm>
          <a:prstGeom prst="rect">
            <a:avLst/>
          </a:prstGeom>
        </p:spPr>
      </p:pic>
    </p:spTree>
    <p:extLst>
      <p:ext uri="{BB962C8B-B14F-4D97-AF65-F5344CB8AC3E}">
        <p14:creationId xmlns:p14="http://schemas.microsoft.com/office/powerpoint/2010/main" val="10310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9D68EE5-A44F-43A1-8EA6-D0D787F4E81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17914" t="13107" r="5985" b="10332"/>
          <a:stretch/>
        </p:blipFill>
        <p:spPr>
          <a:xfrm>
            <a:off x="0" y="0"/>
            <a:ext cx="9088972" cy="5143500"/>
          </a:xfrm>
          <a:prstGeom prst="rect">
            <a:avLst/>
          </a:prstGeom>
        </p:spPr>
      </p:pic>
      <p:sp>
        <p:nvSpPr>
          <p:cNvPr id="2" name="Elipse 1">
            <a:extLst>
              <a:ext uri="{FF2B5EF4-FFF2-40B4-BE49-F238E27FC236}">
                <a16:creationId xmlns:a16="http://schemas.microsoft.com/office/drawing/2014/main" id="{E9F09AC6-AE90-49F5-B699-757B8D266B15}"/>
              </a:ext>
            </a:extLst>
          </p:cNvPr>
          <p:cNvSpPr/>
          <p:nvPr/>
        </p:nvSpPr>
        <p:spPr>
          <a:xfrm>
            <a:off x="246955" y="1775404"/>
            <a:ext cx="1354914" cy="1334891"/>
          </a:xfrm>
          <a:prstGeom prst="ellipse">
            <a:avLst/>
          </a:prstGeom>
          <a:ln w="28575">
            <a:solidFill>
              <a:srgbClr val="FFFF00"/>
            </a:solidFill>
          </a:ln>
        </p:spPr>
        <p:txBody>
          <a:bodyPr wrap="none" rtlCol="0" anchor="ctr">
            <a:spAutoFit/>
          </a:bodyPr>
          <a:lstStyle/>
          <a:p>
            <a:pPr algn="ctr"/>
            <a:endParaRPr lang="es-CO" sz="800" dirty="0">
              <a:solidFill>
                <a:schemeClr val="tx1">
                  <a:lumMod val="50000"/>
                  <a:lumOff val="50000"/>
                </a:schemeClr>
              </a:solidFill>
              <a:latin typeface="Arial"/>
              <a:cs typeface="Arial"/>
            </a:endParaRPr>
          </a:p>
        </p:txBody>
      </p:sp>
      <p:sp>
        <p:nvSpPr>
          <p:cNvPr id="5" name="Elipse 4">
            <a:extLst>
              <a:ext uri="{FF2B5EF4-FFF2-40B4-BE49-F238E27FC236}">
                <a16:creationId xmlns:a16="http://schemas.microsoft.com/office/drawing/2014/main" id="{910BB419-CE7B-4DAE-A824-840D496770E8}"/>
              </a:ext>
            </a:extLst>
          </p:cNvPr>
          <p:cNvSpPr/>
          <p:nvPr/>
        </p:nvSpPr>
        <p:spPr>
          <a:xfrm>
            <a:off x="1190278" y="3055786"/>
            <a:ext cx="1165804" cy="1155793"/>
          </a:xfrm>
          <a:prstGeom prst="ellipse">
            <a:avLst/>
          </a:prstGeom>
          <a:ln w="28575">
            <a:solidFill>
              <a:srgbClr val="FFFF00"/>
            </a:solidFill>
          </a:ln>
        </p:spPr>
        <p:txBody>
          <a:bodyPr wrap="square" rtlCol="0" anchor="ctr">
            <a:spAutoFit/>
          </a:bodyPr>
          <a:lstStyle/>
          <a:p>
            <a:pPr algn="ctr"/>
            <a:endParaRPr lang="es-CO" sz="8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2793990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4AA1FB76-B210-413A-9068-AC30BF2AB86B}"/>
              </a:ext>
            </a:extLst>
          </p:cNvPr>
          <p:cNvGraphicFramePr/>
          <p:nvPr>
            <p:extLst>
              <p:ext uri="{D42A27DB-BD31-4B8C-83A1-F6EECF244321}">
                <p14:modId xmlns:p14="http://schemas.microsoft.com/office/powerpoint/2010/main" val="2665357308"/>
              </p:ext>
            </p:extLst>
          </p:nvPr>
        </p:nvGraphicFramePr>
        <p:xfrm>
          <a:off x="442739" y="36621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135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D19A50-C306-4960-A32A-D776DD5784B5}"/>
              </a:ext>
            </a:extLst>
          </p:cNvPr>
          <p:cNvSpPr>
            <a:spLocks noGrp="1"/>
          </p:cNvSpPr>
          <p:nvPr>
            <p:ph type="title"/>
          </p:nvPr>
        </p:nvSpPr>
        <p:spPr>
          <a:xfrm>
            <a:off x="457200" y="525385"/>
            <a:ext cx="8229600" cy="857250"/>
          </a:xfrm>
        </p:spPr>
        <p:txBody>
          <a:bodyPr>
            <a:normAutofit fontScale="90000"/>
          </a:bodyPr>
          <a:lstStyle/>
          <a:p>
            <a:r>
              <a:rPr lang="es-ES" dirty="0">
                <a:solidFill>
                  <a:srgbClr val="F19408"/>
                </a:solidFill>
              </a:rPr>
              <a:t>Política Nacional de Cambio Climático</a:t>
            </a:r>
            <a:endParaRPr lang="es-CO" dirty="0">
              <a:solidFill>
                <a:srgbClr val="F19408"/>
              </a:solidFill>
            </a:endParaRPr>
          </a:p>
        </p:txBody>
      </p:sp>
      <p:pic>
        <p:nvPicPr>
          <p:cNvPr id="4" name="Imagen 3">
            <a:extLst>
              <a:ext uri="{FF2B5EF4-FFF2-40B4-BE49-F238E27FC236}">
                <a16:creationId xmlns:a16="http://schemas.microsoft.com/office/drawing/2014/main" id="{9D2BE7E7-A749-4443-95F7-D1F25E0EED16}"/>
              </a:ext>
            </a:extLst>
          </p:cNvPr>
          <p:cNvPicPr>
            <a:picLocks noChangeAspect="1"/>
          </p:cNvPicPr>
          <p:nvPr/>
        </p:nvPicPr>
        <p:blipFill>
          <a:blip r:embed="rId3"/>
          <a:stretch>
            <a:fillRect/>
          </a:stretch>
        </p:blipFill>
        <p:spPr>
          <a:xfrm>
            <a:off x="924411" y="1370215"/>
            <a:ext cx="7295177" cy="3323531"/>
          </a:xfrm>
          <a:prstGeom prst="rect">
            <a:avLst/>
          </a:prstGeom>
        </p:spPr>
      </p:pic>
    </p:spTree>
    <p:extLst>
      <p:ext uri="{BB962C8B-B14F-4D97-AF65-F5344CB8AC3E}">
        <p14:creationId xmlns:p14="http://schemas.microsoft.com/office/powerpoint/2010/main" val="20052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38AFCD-BA16-4D75-AC62-2013F4C273F5}"/>
              </a:ext>
            </a:extLst>
          </p:cNvPr>
          <p:cNvSpPr>
            <a:spLocks noGrp="1"/>
          </p:cNvSpPr>
          <p:nvPr>
            <p:ph idx="1"/>
          </p:nvPr>
        </p:nvSpPr>
        <p:spPr>
          <a:xfrm>
            <a:off x="457200" y="1894294"/>
            <a:ext cx="8229600" cy="2424077"/>
          </a:xfrm>
        </p:spPr>
        <p:txBody>
          <a:bodyPr>
            <a:normAutofit fontScale="40000" lnSpcReduction="20000"/>
          </a:bodyPr>
          <a:lstStyle/>
          <a:p>
            <a:pPr algn="just"/>
            <a:r>
              <a:rPr lang="es-ES" dirty="0"/>
              <a:t>Mitigación de las emisiones energéticas asociadas a las industrias, las empresas minero energéticas y la agroindustria.</a:t>
            </a:r>
          </a:p>
          <a:p>
            <a:pPr algn="just"/>
            <a:r>
              <a:rPr lang="es-ES" dirty="0"/>
              <a:t>Desarrollo de estrategias que eviten la degradación ambiental y favorezcan la restauración en los planes de negocios de las empresas privadas y de las cadenas de valor.</a:t>
            </a:r>
          </a:p>
          <a:p>
            <a:pPr algn="just"/>
            <a:r>
              <a:rPr lang="es-ES" dirty="0"/>
              <a:t>Se deben vincular la academia y el sector empresarial en los procesos de elaboración de los planes integrales de gestión del cambio climático sectoriales y territoriales tanto a nivel departamental como de grandes ciudades, con el fin de incorporar y apropiar el desarrollo y la trasferencia de tecnologías bajas en carbono</a:t>
            </a:r>
          </a:p>
          <a:p>
            <a:pPr algn="just"/>
            <a:r>
              <a:rPr lang="es-ES" dirty="0"/>
              <a:t>La financiación de la gestión del cambio climático involucra tanto fuentes de financiación de origen internacional (cooperación internacional, banca multilateral, ayuda oficial al desarrollo, mercados internacionales de carbono) como recursos públicos (nacionales y territoriales) y recursos privados (hogares, empresas y sector financiero).</a:t>
            </a:r>
            <a:endParaRPr lang="es-CO" dirty="0"/>
          </a:p>
        </p:txBody>
      </p:sp>
      <p:sp>
        <p:nvSpPr>
          <p:cNvPr id="4" name="Rectángulo 3">
            <a:extLst>
              <a:ext uri="{FF2B5EF4-FFF2-40B4-BE49-F238E27FC236}">
                <a16:creationId xmlns:a16="http://schemas.microsoft.com/office/drawing/2014/main" id="{0FD77D15-9CC1-49F5-8C8C-FFC24A77DC6E}"/>
              </a:ext>
            </a:extLst>
          </p:cNvPr>
          <p:cNvSpPr/>
          <p:nvPr/>
        </p:nvSpPr>
        <p:spPr>
          <a:xfrm>
            <a:off x="1741128" y="1138961"/>
            <a:ext cx="5661743" cy="523220"/>
          </a:xfrm>
          <a:prstGeom prst="rect">
            <a:avLst/>
          </a:prstGeom>
        </p:spPr>
        <p:txBody>
          <a:bodyPr wrap="none">
            <a:spAutoFit/>
          </a:bodyPr>
          <a:lstStyle/>
          <a:p>
            <a:r>
              <a:rPr lang="es-ES" sz="2800" dirty="0">
                <a:solidFill>
                  <a:srgbClr val="F19408"/>
                </a:solidFill>
              </a:rPr>
              <a:t>Política Nacional de Cambio Climático</a:t>
            </a:r>
            <a:endParaRPr lang="es-CO" sz="2800" dirty="0"/>
          </a:p>
        </p:txBody>
      </p:sp>
    </p:spTree>
    <p:extLst>
      <p:ext uri="{BB962C8B-B14F-4D97-AF65-F5344CB8AC3E}">
        <p14:creationId xmlns:p14="http://schemas.microsoft.com/office/powerpoint/2010/main" val="3553847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5F36D-BA22-4BD9-8E2A-6FE2F58364D0}"/>
              </a:ext>
            </a:extLst>
          </p:cNvPr>
          <p:cNvSpPr>
            <a:spLocks noGrp="1"/>
          </p:cNvSpPr>
          <p:nvPr>
            <p:ph type="title"/>
          </p:nvPr>
        </p:nvSpPr>
        <p:spPr>
          <a:xfrm>
            <a:off x="409545" y="640349"/>
            <a:ext cx="8229600" cy="857250"/>
          </a:xfrm>
        </p:spPr>
        <p:txBody>
          <a:bodyPr>
            <a:noAutofit/>
          </a:bodyPr>
          <a:lstStyle/>
          <a:p>
            <a:pPr algn="l"/>
            <a:r>
              <a:rPr lang="es-CO" sz="3200" dirty="0">
                <a:solidFill>
                  <a:srgbClr val="1D6F98"/>
                </a:solidFill>
              </a:rPr>
              <a:t>CONPES 3700 de 2011</a:t>
            </a:r>
            <a:br>
              <a:rPr lang="es-CO" sz="3200" dirty="0">
                <a:solidFill>
                  <a:srgbClr val="1D6F98"/>
                </a:solidFill>
              </a:rPr>
            </a:br>
            <a:r>
              <a:rPr lang="es-ES" sz="3200" dirty="0">
                <a:solidFill>
                  <a:srgbClr val="1D6F98"/>
                </a:solidFill>
              </a:rPr>
              <a:t>PNACC</a:t>
            </a:r>
            <a:endParaRPr lang="es-CO" sz="3200" dirty="0">
              <a:solidFill>
                <a:srgbClr val="1D6F98"/>
              </a:solidFill>
            </a:endParaRPr>
          </a:p>
        </p:txBody>
      </p:sp>
      <p:sp>
        <p:nvSpPr>
          <p:cNvPr id="3" name="Marcador de contenido 2">
            <a:extLst>
              <a:ext uri="{FF2B5EF4-FFF2-40B4-BE49-F238E27FC236}">
                <a16:creationId xmlns:a16="http://schemas.microsoft.com/office/drawing/2014/main" id="{4816A936-B0EE-4013-9DAD-EF883E40358F}"/>
              </a:ext>
            </a:extLst>
          </p:cNvPr>
          <p:cNvSpPr>
            <a:spLocks noGrp="1"/>
          </p:cNvSpPr>
          <p:nvPr>
            <p:ph idx="1"/>
          </p:nvPr>
        </p:nvSpPr>
        <p:spPr>
          <a:xfrm>
            <a:off x="215986" y="1704842"/>
            <a:ext cx="5823460" cy="2486971"/>
          </a:xfrm>
        </p:spPr>
        <p:txBody>
          <a:bodyPr>
            <a:noAutofit/>
          </a:bodyPr>
          <a:lstStyle/>
          <a:p>
            <a:pPr marL="0" indent="0">
              <a:buNone/>
            </a:pPr>
            <a:r>
              <a:rPr lang="es-ES" sz="1400" b="1" dirty="0"/>
              <a:t>Estrategia de fortalecimiento del sector empresarial en la gestión de riesgos climáticos para mantener la competitividad </a:t>
            </a:r>
          </a:p>
          <a:p>
            <a:pPr marL="0" indent="0">
              <a:buNone/>
            </a:pPr>
            <a:endParaRPr lang="es-ES" sz="1400" dirty="0"/>
          </a:p>
          <a:p>
            <a:pPr marL="0" indent="0" algn="just">
              <a:buNone/>
            </a:pPr>
            <a:r>
              <a:rPr lang="es-ES" sz="1400" dirty="0"/>
              <a:t>Esta iniciativa consistió en el desarrollo de un diagnóstico para identificar los impactos del cambio climático en las empresas de cada uno de los sectores, y priorizar las barreras que dificultan la gestión de los riesgos climáticos. Posteriormente, se diseñó un plan de acción transversal y con enfoque sectorial, para superar dichas barreras y fortalecer la gestión de riesgos climáticos. Por último, se diseñaron esquemas habilitantes orientados a facilitar la implementación de una </a:t>
            </a:r>
            <a:r>
              <a:rPr lang="es-ES" sz="1400" u="sng" dirty="0"/>
              <a:t>medida de adaptación específica por sector. </a:t>
            </a:r>
            <a:endParaRPr lang="es-CO" sz="1400" u="sng" dirty="0"/>
          </a:p>
        </p:txBody>
      </p:sp>
      <p:pic>
        <p:nvPicPr>
          <p:cNvPr id="4" name="Imagen 3">
            <a:extLst>
              <a:ext uri="{FF2B5EF4-FFF2-40B4-BE49-F238E27FC236}">
                <a16:creationId xmlns:a16="http://schemas.microsoft.com/office/drawing/2014/main" id="{CE1D4E5E-9D28-4631-8314-74C8FD0BC027}"/>
              </a:ext>
            </a:extLst>
          </p:cNvPr>
          <p:cNvPicPr>
            <a:picLocks noChangeAspect="1"/>
          </p:cNvPicPr>
          <p:nvPr/>
        </p:nvPicPr>
        <p:blipFill>
          <a:blip r:embed="rId3"/>
          <a:stretch>
            <a:fillRect/>
          </a:stretch>
        </p:blipFill>
        <p:spPr>
          <a:xfrm>
            <a:off x="6039446" y="1764241"/>
            <a:ext cx="2959385" cy="2200150"/>
          </a:xfrm>
          <a:prstGeom prst="rect">
            <a:avLst/>
          </a:prstGeom>
        </p:spPr>
      </p:pic>
    </p:spTree>
    <p:extLst>
      <p:ext uri="{BB962C8B-B14F-4D97-AF65-F5344CB8AC3E}">
        <p14:creationId xmlns:p14="http://schemas.microsoft.com/office/powerpoint/2010/main" val="210544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885CEBC-3BE7-4BC0-8C7A-68DABE480D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33127" y="732077"/>
            <a:ext cx="5877745" cy="3372321"/>
          </a:xfrm>
          <a:prstGeom prst="rect">
            <a:avLst/>
          </a:prstGeom>
        </p:spPr>
      </p:pic>
      <p:sp>
        <p:nvSpPr>
          <p:cNvPr id="5" name="Rectángulo 4">
            <a:extLst>
              <a:ext uri="{FF2B5EF4-FFF2-40B4-BE49-F238E27FC236}">
                <a16:creationId xmlns:a16="http://schemas.microsoft.com/office/drawing/2014/main" id="{82133134-CA4B-444C-9ADB-F8E5934B2FE2}"/>
              </a:ext>
            </a:extLst>
          </p:cNvPr>
          <p:cNvSpPr/>
          <p:nvPr/>
        </p:nvSpPr>
        <p:spPr>
          <a:xfrm>
            <a:off x="370431" y="4212684"/>
            <a:ext cx="4572000" cy="461665"/>
          </a:xfrm>
          <a:prstGeom prst="rect">
            <a:avLst/>
          </a:prstGeom>
        </p:spPr>
        <p:txBody>
          <a:bodyPr>
            <a:spAutoFit/>
          </a:bodyPr>
          <a:lstStyle/>
          <a:p>
            <a:r>
              <a:rPr lang="es-CO" sz="800" dirty="0">
                <a:solidFill>
                  <a:schemeClr val="bg1">
                    <a:lumMod val="50000"/>
                  </a:schemeClr>
                </a:solidFill>
              </a:rPr>
              <a:t>Fuente: https://colaboracion.dnp.gov.co/CDT/Ambiente/Propuesta%20de%20estrategia%20para%20el%20involucramiento%20del%20sector%20privado%20en%20adaptaci%c3%b3n.pdf</a:t>
            </a:r>
          </a:p>
        </p:txBody>
      </p:sp>
    </p:spTree>
    <p:extLst>
      <p:ext uri="{BB962C8B-B14F-4D97-AF65-F5344CB8AC3E}">
        <p14:creationId xmlns:p14="http://schemas.microsoft.com/office/powerpoint/2010/main" val="302519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544765-6828-BE48-9877-D771A64BE4BB}"/>
              </a:ext>
            </a:extLst>
          </p:cNvPr>
          <p:cNvPicPr>
            <a:picLocks noChangeAspect="1"/>
          </p:cNvPicPr>
          <p:nvPr/>
        </p:nvPicPr>
        <p:blipFill rotWithShape="1">
          <a:blip r:embed="rId2"/>
          <a:srcRect r="36701"/>
          <a:stretch/>
        </p:blipFill>
        <p:spPr>
          <a:xfrm>
            <a:off x="-18855" y="-8962"/>
            <a:ext cx="9616211" cy="5143035"/>
          </a:xfrm>
          <a:prstGeom prst="rect">
            <a:avLst/>
          </a:prstGeom>
        </p:spPr>
      </p:pic>
    </p:spTree>
    <p:extLst>
      <p:ext uri="{BB962C8B-B14F-4D97-AF65-F5344CB8AC3E}">
        <p14:creationId xmlns:p14="http://schemas.microsoft.com/office/powerpoint/2010/main" val="1895546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2327DAF-BAE5-43DD-8D5E-A1E4461659CF}"/>
              </a:ext>
            </a:extLst>
          </p:cNvPr>
          <p:cNvSpPr>
            <a:spLocks noGrp="1"/>
          </p:cNvSpPr>
          <p:nvPr>
            <p:ph idx="1"/>
          </p:nvPr>
        </p:nvSpPr>
        <p:spPr>
          <a:xfrm>
            <a:off x="457200" y="1200151"/>
            <a:ext cx="8229600" cy="1449607"/>
          </a:xfrm>
        </p:spPr>
        <p:txBody>
          <a:bodyPr>
            <a:normAutofit lnSpcReduction="10000"/>
          </a:bodyPr>
          <a:lstStyle/>
          <a:p>
            <a:pPr marL="0" indent="0" algn="just">
              <a:buNone/>
            </a:pPr>
            <a:r>
              <a:rPr lang="es-ES" sz="1800" dirty="0"/>
              <a:t>Conjunto de entidades estatales, privadas y sin ánimo lucro, de políticas, normas, procesos, recursos, planes, estrategias, instrumentos, mecanismos, así como la información atinente al cambio climático, que se aplica de manera organizada para gestionar la mitigación de gases efecto invernadero y la adaptación al cambio climático en el país.</a:t>
            </a:r>
            <a:endParaRPr lang="es-CO" sz="1800" dirty="0"/>
          </a:p>
        </p:txBody>
      </p:sp>
      <p:sp>
        <p:nvSpPr>
          <p:cNvPr id="4" name="Título 1">
            <a:extLst>
              <a:ext uri="{FF2B5EF4-FFF2-40B4-BE49-F238E27FC236}">
                <a16:creationId xmlns:a16="http://schemas.microsoft.com/office/drawing/2014/main" id="{6B0B1CC3-30C0-442C-93D6-25278815DA60}"/>
              </a:ext>
            </a:extLst>
          </p:cNvPr>
          <p:cNvSpPr>
            <a:spLocks noGrp="1"/>
          </p:cNvSpPr>
          <p:nvPr>
            <p:ph type="title"/>
          </p:nvPr>
        </p:nvSpPr>
        <p:spPr>
          <a:xfrm>
            <a:off x="457200" y="342901"/>
            <a:ext cx="8229600" cy="857250"/>
          </a:xfrm>
        </p:spPr>
        <p:txBody>
          <a:bodyPr>
            <a:normAutofit/>
          </a:bodyPr>
          <a:lstStyle/>
          <a:p>
            <a:r>
              <a:rPr lang="es-ES" dirty="0">
                <a:solidFill>
                  <a:srgbClr val="1D6F98"/>
                </a:solidFill>
              </a:rPr>
              <a:t>SISCLIMA</a:t>
            </a:r>
            <a:endParaRPr lang="es-CO" dirty="0">
              <a:solidFill>
                <a:srgbClr val="1D6F98"/>
              </a:solidFill>
            </a:endParaRPr>
          </a:p>
        </p:txBody>
      </p:sp>
      <p:pic>
        <p:nvPicPr>
          <p:cNvPr id="6" name="Imagen 5">
            <a:extLst>
              <a:ext uri="{FF2B5EF4-FFF2-40B4-BE49-F238E27FC236}">
                <a16:creationId xmlns:a16="http://schemas.microsoft.com/office/drawing/2014/main" id="{67EBE1D1-76D7-4525-8997-A8675ED09E00}"/>
              </a:ext>
            </a:extLst>
          </p:cNvPr>
          <p:cNvPicPr>
            <a:picLocks noChangeAspect="1"/>
          </p:cNvPicPr>
          <p:nvPr/>
        </p:nvPicPr>
        <p:blipFill>
          <a:blip r:embed="rId3"/>
          <a:stretch>
            <a:fillRect/>
          </a:stretch>
        </p:blipFill>
        <p:spPr>
          <a:xfrm>
            <a:off x="3084362" y="2367608"/>
            <a:ext cx="2975276" cy="2088644"/>
          </a:xfrm>
          <a:prstGeom prst="rect">
            <a:avLst/>
          </a:prstGeom>
        </p:spPr>
      </p:pic>
    </p:spTree>
    <p:extLst>
      <p:ext uri="{BB962C8B-B14F-4D97-AF65-F5344CB8AC3E}">
        <p14:creationId xmlns:p14="http://schemas.microsoft.com/office/powerpoint/2010/main" val="2999641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BD8118-9DCC-45E1-A870-EBC47A1F0C1F}"/>
              </a:ext>
            </a:extLst>
          </p:cNvPr>
          <p:cNvSpPr>
            <a:spLocks noGrp="1"/>
          </p:cNvSpPr>
          <p:nvPr>
            <p:ph type="title"/>
          </p:nvPr>
        </p:nvSpPr>
        <p:spPr>
          <a:xfrm>
            <a:off x="457200" y="348646"/>
            <a:ext cx="8229600" cy="857250"/>
          </a:xfrm>
        </p:spPr>
        <p:txBody>
          <a:bodyPr>
            <a:normAutofit/>
          </a:bodyPr>
          <a:lstStyle/>
          <a:p>
            <a:r>
              <a:rPr lang="es-ES" sz="3200" dirty="0">
                <a:solidFill>
                  <a:srgbClr val="1D6F98"/>
                </a:solidFill>
              </a:rPr>
              <a:t>Ley 1931 de 2018 </a:t>
            </a:r>
            <a:endParaRPr lang="es-CO" sz="3200" dirty="0">
              <a:solidFill>
                <a:srgbClr val="1D6F98"/>
              </a:solidFill>
            </a:endParaRPr>
          </a:p>
        </p:txBody>
      </p:sp>
      <p:sp>
        <p:nvSpPr>
          <p:cNvPr id="3" name="Marcador de contenido 2">
            <a:extLst>
              <a:ext uri="{FF2B5EF4-FFF2-40B4-BE49-F238E27FC236}">
                <a16:creationId xmlns:a16="http://schemas.microsoft.com/office/drawing/2014/main" id="{91C5223B-14CB-4FBB-ADD0-233A7A9E9572}"/>
              </a:ext>
            </a:extLst>
          </p:cNvPr>
          <p:cNvSpPr>
            <a:spLocks noGrp="1"/>
          </p:cNvSpPr>
          <p:nvPr>
            <p:ph idx="1"/>
          </p:nvPr>
        </p:nvSpPr>
        <p:spPr/>
        <p:txBody>
          <a:bodyPr>
            <a:normAutofit/>
          </a:bodyPr>
          <a:lstStyle/>
          <a:p>
            <a:pPr marL="0" indent="0">
              <a:buNone/>
            </a:pPr>
            <a:r>
              <a:rPr lang="es-ES" b="1" dirty="0"/>
              <a:t>Ley de cambio climático</a:t>
            </a:r>
          </a:p>
          <a:p>
            <a:pPr marL="0" indent="0">
              <a:buNone/>
            </a:pPr>
            <a:endParaRPr lang="es-ES" b="1" dirty="0"/>
          </a:p>
          <a:p>
            <a:endParaRPr lang="es-CO" dirty="0"/>
          </a:p>
        </p:txBody>
      </p:sp>
      <p:pic>
        <p:nvPicPr>
          <p:cNvPr id="4" name="Imagen 3">
            <a:extLst>
              <a:ext uri="{FF2B5EF4-FFF2-40B4-BE49-F238E27FC236}">
                <a16:creationId xmlns:a16="http://schemas.microsoft.com/office/drawing/2014/main" id="{1DD0CF35-938C-4B2C-AD87-F2982A90D8B2}"/>
              </a:ext>
            </a:extLst>
          </p:cNvPr>
          <p:cNvPicPr>
            <a:picLocks noChangeAspect="1"/>
          </p:cNvPicPr>
          <p:nvPr/>
        </p:nvPicPr>
        <p:blipFill>
          <a:blip r:embed="rId3"/>
          <a:stretch>
            <a:fillRect/>
          </a:stretch>
        </p:blipFill>
        <p:spPr>
          <a:xfrm>
            <a:off x="1521775" y="1786971"/>
            <a:ext cx="6100450" cy="2807652"/>
          </a:xfrm>
          <a:prstGeom prst="rect">
            <a:avLst/>
          </a:prstGeom>
        </p:spPr>
      </p:pic>
    </p:spTree>
    <p:extLst>
      <p:ext uri="{BB962C8B-B14F-4D97-AF65-F5344CB8AC3E}">
        <p14:creationId xmlns:p14="http://schemas.microsoft.com/office/powerpoint/2010/main" val="3214685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017660B-0EBA-4BF6-ABC6-63F20F160AD5}"/>
              </a:ext>
            </a:extLst>
          </p:cNvPr>
          <p:cNvSpPr>
            <a:spLocks noGrp="1"/>
          </p:cNvSpPr>
          <p:nvPr>
            <p:ph idx="1"/>
          </p:nvPr>
        </p:nvSpPr>
        <p:spPr>
          <a:xfrm>
            <a:off x="457200" y="1493826"/>
            <a:ext cx="8229600" cy="3394472"/>
          </a:xfrm>
        </p:spPr>
        <p:txBody>
          <a:bodyPr>
            <a:normAutofit/>
          </a:bodyPr>
          <a:lstStyle/>
          <a:p>
            <a:pPr marL="0" indent="0" algn="just">
              <a:buNone/>
            </a:pPr>
            <a:r>
              <a:rPr lang="es-ES" sz="2400" dirty="0">
                <a:solidFill>
                  <a:srgbClr val="F19408"/>
                </a:solidFill>
              </a:rPr>
              <a:t>Se destacan los principios de corresponsabilidad y de autogestión, en virtud de los cuales, todas las personas naturales o jurídicas, públicas o privadas tienen la responsabilidad de participar en la gestión del cambio climático y desarrollar acciones propias para contribuir en su gestión</a:t>
            </a:r>
            <a:endParaRPr lang="es-CO" sz="2400" dirty="0">
              <a:solidFill>
                <a:srgbClr val="F19408"/>
              </a:solidFill>
            </a:endParaRPr>
          </a:p>
        </p:txBody>
      </p:sp>
    </p:spTree>
    <p:extLst>
      <p:ext uri="{BB962C8B-B14F-4D97-AF65-F5344CB8AC3E}">
        <p14:creationId xmlns:p14="http://schemas.microsoft.com/office/powerpoint/2010/main" val="3281170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CD1587E-8F79-4A82-857C-CC963F5CC96E}"/>
              </a:ext>
            </a:extLst>
          </p:cNvPr>
          <p:cNvSpPr>
            <a:spLocks noGrp="1"/>
          </p:cNvSpPr>
          <p:nvPr>
            <p:ph idx="1"/>
          </p:nvPr>
        </p:nvSpPr>
        <p:spPr>
          <a:xfrm>
            <a:off x="370432" y="984387"/>
            <a:ext cx="8229600" cy="2419584"/>
          </a:xfrm>
        </p:spPr>
        <p:txBody>
          <a:bodyPr>
            <a:normAutofit fontScale="25000" lnSpcReduction="20000"/>
          </a:bodyPr>
          <a:lstStyle/>
          <a:p>
            <a:pPr algn="just"/>
            <a:r>
              <a:rPr lang="es-ES" sz="4000" b="1" dirty="0"/>
              <a:t>ARTÍCULO 8.</a:t>
            </a:r>
            <a:r>
              <a:rPr lang="es-ES" sz="4000" dirty="0"/>
              <a:t> </a:t>
            </a:r>
            <a:r>
              <a:rPr lang="es-ES" sz="4000" b="1" i="1" dirty="0"/>
              <a:t>Instrumentos departamentales.</a:t>
            </a:r>
            <a:r>
              <a:rPr lang="es-ES" sz="4000" dirty="0"/>
              <a:t> Las autoridades departamentales deberán incorporar la gestión del cambio climático dentro de sus planes de desarrollo, la que a su vez podrá ser incorporada en otros instrumentos de planeación con que cuente el Departamento. Para el efecto, de manera conjunta con las Autoridades Ambientales Regionales, formularán los Planes Integrales de Gestión del Cambio Climático Territoriales (PIGCCT) de acuerdo con su jurisdicción y realizarán el seguimiento a su implementación de acuerdo con los lineamientos que se establezcan en el marco del SISCLIMA.</a:t>
            </a:r>
          </a:p>
          <a:p>
            <a:pPr algn="just"/>
            <a:r>
              <a:rPr lang="es-ES" sz="4000" b="1" dirty="0"/>
              <a:t>ARTÍCULO 17.</a:t>
            </a:r>
            <a:r>
              <a:rPr lang="es-ES" sz="4000" dirty="0"/>
              <a:t> </a:t>
            </a:r>
            <a:r>
              <a:rPr lang="es-ES" sz="4000" b="1" i="1" dirty="0"/>
              <a:t>Planes integrales de gestión del cambio climático sectoriales.</a:t>
            </a:r>
            <a:r>
              <a:rPr lang="es-ES" sz="4000" dirty="0"/>
              <a:t> Los Planes Integrales de Gestión del Cambio Climático Sectoriales (PIGCCS), serán los instrumentos a través de los cuales cada Ministerio, según lo definido en el marco del SISCLIMA, identificará, evaluará y orientará la incorporación de medidas de mitigación de gases efecto invernadero y adaptación al cambio climático en las políticas y regulaciones del respectivo sector</a:t>
            </a:r>
            <a:endParaRPr lang="es-ES" sz="4000" b="1" dirty="0"/>
          </a:p>
          <a:p>
            <a:pPr algn="just"/>
            <a:r>
              <a:rPr lang="es-ES" sz="4000" b="1" dirty="0"/>
              <a:t>ARTÍCULO 23.</a:t>
            </a:r>
            <a:r>
              <a:rPr lang="es-ES" sz="4000" dirty="0"/>
              <a:t> </a:t>
            </a:r>
            <a:r>
              <a:rPr lang="es-ES" sz="4000" b="1" i="1" dirty="0"/>
              <a:t>La gestión del cambio climático en los proyectos de inversión pública.</a:t>
            </a:r>
            <a:r>
              <a:rPr lang="es-ES" sz="4000" dirty="0"/>
              <a:t> El Departamento Nacional de Planeación efectuará los ajustes a los lineamientos de formulación de proyectos de inversión pública definida, para que la Nación, las Entidades Territoriales, Autoridades Ambientales y las entidades que formulan proyectos de inversión pública incorporen la gestión del cambio climático en los proyectos formulados, cuando aplique, identificando estas características de manera explícita.</a:t>
            </a:r>
          </a:p>
          <a:p>
            <a:pPr algn="just"/>
            <a:r>
              <a:rPr lang="es-ES" sz="4000" b="1" dirty="0"/>
              <a:t>ARTÍCULO 29.</a:t>
            </a:r>
            <a:r>
              <a:rPr lang="es-ES" sz="4000" b="1" i="1" dirty="0"/>
              <a:t> Definición de los cupos transables de emisión de GEI.</a:t>
            </a:r>
            <a:r>
              <a:rPr lang="es-ES" sz="4000" dirty="0"/>
              <a:t> Un Cupo Transable de Emisión de GEI es un derecho negociable que autoriza a su titular para emitir una tonelada de CO2 u otro Gas de Efecto Invernadero (GEI) por una cantidad equivalente a una tonelada de CO2. Un cupo se redime cuando se utiliza para respaldar la emisión de una tonelada de CO2 o su equivalente, durante una vigencia anual. Puede ser redimido en vigencias posteriores a la de su adquisición, pero una vez redimido, no podrá ser utilizado nuevamente.</a:t>
            </a:r>
          </a:p>
          <a:p>
            <a:pPr algn="just"/>
            <a:r>
              <a:rPr lang="es-ES" sz="4000" b="1" dirty="0"/>
              <a:t>ARTÍCULO 31.</a:t>
            </a:r>
            <a:r>
              <a:rPr lang="es-ES" sz="4000" dirty="0"/>
              <a:t> </a:t>
            </a:r>
            <a:r>
              <a:rPr lang="es-ES" sz="4000" b="1" i="1" dirty="0"/>
              <a:t>Regulación de la medición de emisiones, reducciones y remociones de</a:t>
            </a:r>
            <a:r>
              <a:rPr lang="es-ES" sz="4000" dirty="0"/>
              <a:t> </a:t>
            </a:r>
            <a:r>
              <a:rPr lang="es-ES" sz="4000" b="1" i="1" dirty="0"/>
              <a:t>GEI.</a:t>
            </a:r>
            <a:r>
              <a:rPr lang="es-ES" sz="4000" dirty="0"/>
              <a:t> El Ministerio de Ambiente y Desarrollo Sostenible regulará las condiciones y requerimientos para la verificación, certificación y registro de las emisiones, reducciones de emisiones y remociones de gases efecto invernadero -GEI. Igualmente establecerá los procedimientos de seguimiento y control del cumplimiento de las obligaciones de respaldo de emisiones por parte de los agentes regulados.</a:t>
            </a:r>
          </a:p>
          <a:p>
            <a:pPr algn="just"/>
            <a:r>
              <a:rPr lang="es-ES" sz="4000" b="1" dirty="0"/>
              <a:t>ARTÍCULO 32.</a:t>
            </a:r>
            <a:r>
              <a:rPr lang="es-ES" sz="4000" dirty="0"/>
              <a:t> </a:t>
            </a:r>
            <a:r>
              <a:rPr lang="es-ES" sz="4000" b="1" i="1" dirty="0"/>
              <a:t>Régimen sancionatorio.</a:t>
            </a:r>
            <a:r>
              <a:rPr lang="es-ES" sz="4000" dirty="0"/>
              <a:t> El Ministerio de Ambiente y Desarrollo Sostenible sancionará con multas a los agentes regulados por el incumplimiento de obligaciones derivadas del presente título de esta Ley, las cuales podrán ser de hasta dos veces el valor de las emisiones generadas, valoradas al precio resultante en la última subasta realizada. El Ministerio de Ambiente y Desarrollo Sostenible regulará los criterios para la dosificación de las multas teniendo en cuenta lo dispuesto en el artículo </a:t>
            </a:r>
            <a:r>
              <a:rPr lang="es-ES" sz="4000" dirty="0">
                <a:hlinkClick r:id="rId3"/>
              </a:rPr>
              <a:t>50</a:t>
            </a:r>
            <a:r>
              <a:rPr lang="es-ES" sz="4000" dirty="0"/>
              <a:t> de la Ley 1437 de 2011 o la norma que la sustituya o modifique.</a:t>
            </a:r>
          </a:p>
          <a:p>
            <a:pPr algn="just"/>
            <a:r>
              <a:rPr lang="es-ES" sz="4000" b="1" dirty="0"/>
              <a:t>ARTÍCULO 34.</a:t>
            </a:r>
            <a:r>
              <a:rPr lang="es-ES" sz="4000" dirty="0"/>
              <a:t> </a:t>
            </a:r>
            <a:r>
              <a:rPr lang="es-ES" sz="4000" b="1" i="1" dirty="0"/>
              <a:t>Otros incentivos.</a:t>
            </a:r>
            <a:r>
              <a:rPr lang="es-ES" sz="4000" dirty="0"/>
              <a:t> El Gobierno Nacional podrá establecer un régimen de incentivos dirigidos a personas naturales o jurídicas, públicas, privadas o mixtas, que realicen acciones concretas de adaptación y mitigación al cambio climático.</a:t>
            </a:r>
          </a:p>
          <a:p>
            <a:pPr marL="0" indent="0">
              <a:buNone/>
            </a:pPr>
            <a:endParaRPr lang="es-CO" dirty="0"/>
          </a:p>
        </p:txBody>
      </p:sp>
    </p:spTree>
    <p:extLst>
      <p:ext uri="{BB962C8B-B14F-4D97-AF65-F5344CB8AC3E}">
        <p14:creationId xmlns:p14="http://schemas.microsoft.com/office/powerpoint/2010/main" val="1788109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1A08B-9457-48C1-8227-F2C86B967DA7}"/>
              </a:ext>
            </a:extLst>
          </p:cNvPr>
          <p:cNvSpPr>
            <a:spLocks noGrp="1"/>
          </p:cNvSpPr>
          <p:nvPr>
            <p:ph type="title"/>
          </p:nvPr>
        </p:nvSpPr>
        <p:spPr>
          <a:xfrm>
            <a:off x="457200" y="399538"/>
            <a:ext cx="8229600" cy="857250"/>
          </a:xfrm>
        </p:spPr>
        <p:txBody>
          <a:bodyPr>
            <a:normAutofit/>
          </a:bodyPr>
          <a:lstStyle/>
          <a:p>
            <a:r>
              <a:rPr lang="es-ES" dirty="0"/>
              <a:t>PIGCCS  Sector Vivienda</a:t>
            </a:r>
            <a:endParaRPr lang="es-CO" dirty="0"/>
          </a:p>
        </p:txBody>
      </p:sp>
      <p:pic>
        <p:nvPicPr>
          <p:cNvPr id="4" name="Imagen 3">
            <a:extLst>
              <a:ext uri="{FF2B5EF4-FFF2-40B4-BE49-F238E27FC236}">
                <a16:creationId xmlns:a16="http://schemas.microsoft.com/office/drawing/2014/main" id="{E492CCDF-15B3-48D0-976E-6A122A62C543}"/>
              </a:ext>
            </a:extLst>
          </p:cNvPr>
          <p:cNvPicPr>
            <a:picLocks noChangeAspect="1"/>
          </p:cNvPicPr>
          <p:nvPr/>
        </p:nvPicPr>
        <p:blipFill>
          <a:blip r:embed="rId2"/>
          <a:stretch>
            <a:fillRect/>
          </a:stretch>
        </p:blipFill>
        <p:spPr>
          <a:xfrm>
            <a:off x="1628566" y="1114778"/>
            <a:ext cx="5250518" cy="3167716"/>
          </a:xfrm>
          <a:prstGeom prst="rect">
            <a:avLst/>
          </a:prstGeom>
        </p:spPr>
      </p:pic>
    </p:spTree>
    <p:extLst>
      <p:ext uri="{BB962C8B-B14F-4D97-AF65-F5344CB8AC3E}">
        <p14:creationId xmlns:p14="http://schemas.microsoft.com/office/powerpoint/2010/main" val="1331599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7450D-13C4-4CF1-AEC1-14D261408B9A}"/>
              </a:ext>
            </a:extLst>
          </p:cNvPr>
          <p:cNvSpPr>
            <a:spLocks noGrp="1"/>
          </p:cNvSpPr>
          <p:nvPr>
            <p:ph type="title"/>
          </p:nvPr>
        </p:nvSpPr>
        <p:spPr>
          <a:xfrm>
            <a:off x="457200" y="502173"/>
            <a:ext cx="8229600" cy="857250"/>
          </a:xfrm>
        </p:spPr>
        <p:txBody>
          <a:bodyPr>
            <a:normAutofit fontScale="90000"/>
          </a:bodyPr>
          <a:lstStyle/>
          <a:p>
            <a:r>
              <a:rPr lang="es-ES" dirty="0"/>
              <a:t>PIGCCS Sector Comercio, Industria y Turismo</a:t>
            </a:r>
            <a:endParaRPr lang="es-CO" dirty="0"/>
          </a:p>
        </p:txBody>
      </p:sp>
      <p:pic>
        <p:nvPicPr>
          <p:cNvPr id="4" name="Imagen 3">
            <a:extLst>
              <a:ext uri="{FF2B5EF4-FFF2-40B4-BE49-F238E27FC236}">
                <a16:creationId xmlns:a16="http://schemas.microsoft.com/office/drawing/2014/main" id="{708EEEC9-A150-485F-BA52-52902C5D48C8}"/>
              </a:ext>
            </a:extLst>
          </p:cNvPr>
          <p:cNvPicPr>
            <a:picLocks noChangeAspect="1"/>
          </p:cNvPicPr>
          <p:nvPr/>
        </p:nvPicPr>
        <p:blipFill>
          <a:blip r:embed="rId2"/>
          <a:stretch>
            <a:fillRect/>
          </a:stretch>
        </p:blipFill>
        <p:spPr>
          <a:xfrm>
            <a:off x="1571206" y="1516691"/>
            <a:ext cx="6001588" cy="3124636"/>
          </a:xfrm>
          <a:prstGeom prst="rect">
            <a:avLst/>
          </a:prstGeom>
        </p:spPr>
      </p:pic>
    </p:spTree>
    <p:extLst>
      <p:ext uri="{BB962C8B-B14F-4D97-AF65-F5344CB8AC3E}">
        <p14:creationId xmlns:p14="http://schemas.microsoft.com/office/powerpoint/2010/main" val="4151731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75D67-7A79-4351-8A96-6F64A7A29F24}"/>
              </a:ext>
            </a:extLst>
          </p:cNvPr>
          <p:cNvSpPr>
            <a:spLocks noGrp="1"/>
          </p:cNvSpPr>
          <p:nvPr>
            <p:ph type="title"/>
          </p:nvPr>
        </p:nvSpPr>
        <p:spPr/>
        <p:txBody>
          <a:bodyPr/>
          <a:lstStyle/>
          <a:p>
            <a:r>
              <a:rPr lang="es-ES" dirty="0"/>
              <a:t>PIGCCS Sector agropecuario</a:t>
            </a:r>
            <a:endParaRPr lang="es-CO" dirty="0"/>
          </a:p>
        </p:txBody>
      </p:sp>
      <p:pic>
        <p:nvPicPr>
          <p:cNvPr id="4" name="Imagen 3">
            <a:extLst>
              <a:ext uri="{FF2B5EF4-FFF2-40B4-BE49-F238E27FC236}">
                <a16:creationId xmlns:a16="http://schemas.microsoft.com/office/drawing/2014/main" id="{45F75901-5A30-4820-9199-ADA27EB657FC}"/>
              </a:ext>
            </a:extLst>
          </p:cNvPr>
          <p:cNvPicPr>
            <a:picLocks noChangeAspect="1"/>
          </p:cNvPicPr>
          <p:nvPr/>
        </p:nvPicPr>
        <p:blipFill>
          <a:blip r:embed="rId2"/>
          <a:stretch>
            <a:fillRect/>
          </a:stretch>
        </p:blipFill>
        <p:spPr>
          <a:xfrm>
            <a:off x="2899901" y="1134657"/>
            <a:ext cx="3547620" cy="3473608"/>
          </a:xfrm>
          <a:prstGeom prst="rect">
            <a:avLst/>
          </a:prstGeom>
        </p:spPr>
      </p:pic>
    </p:spTree>
    <p:extLst>
      <p:ext uri="{BB962C8B-B14F-4D97-AF65-F5344CB8AC3E}">
        <p14:creationId xmlns:p14="http://schemas.microsoft.com/office/powerpoint/2010/main" val="3148484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6E8DB9E-8BED-4967-B3FB-8991AD58E6B3}"/>
              </a:ext>
            </a:extLst>
          </p:cNvPr>
          <p:cNvSpPr>
            <a:spLocks noGrp="1"/>
          </p:cNvSpPr>
          <p:nvPr>
            <p:ph idx="1"/>
          </p:nvPr>
        </p:nvSpPr>
        <p:spPr>
          <a:xfrm>
            <a:off x="276990" y="2564195"/>
            <a:ext cx="2960120" cy="1229350"/>
          </a:xfrm>
        </p:spPr>
        <p:txBody>
          <a:bodyPr>
            <a:normAutofit fontScale="70000" lnSpcReduction="20000"/>
          </a:bodyPr>
          <a:lstStyle/>
          <a:p>
            <a:pPr marL="0" indent="0" algn="just">
              <a:buNone/>
            </a:pPr>
            <a:r>
              <a:rPr lang="es-ES" b="1" dirty="0">
                <a:solidFill>
                  <a:srgbClr val="0A2C32"/>
                </a:solidFill>
              </a:rPr>
              <a:t>Conferencia de las Naciones Unidas sobre el Cambio Climático de 2021 (COP26)</a:t>
            </a:r>
            <a:endParaRPr lang="es-CO" b="1" dirty="0">
              <a:solidFill>
                <a:srgbClr val="0A2C32"/>
              </a:solidFill>
            </a:endParaRPr>
          </a:p>
        </p:txBody>
      </p:sp>
      <p:graphicFrame>
        <p:nvGraphicFramePr>
          <p:cNvPr id="4" name="Diagrama 3">
            <a:extLst>
              <a:ext uri="{FF2B5EF4-FFF2-40B4-BE49-F238E27FC236}">
                <a16:creationId xmlns:a16="http://schemas.microsoft.com/office/drawing/2014/main" id="{92EE6FAD-7076-4AE4-ABD3-7E7FA4D395EE}"/>
              </a:ext>
            </a:extLst>
          </p:cNvPr>
          <p:cNvGraphicFramePr/>
          <p:nvPr>
            <p:extLst>
              <p:ext uri="{D42A27DB-BD31-4B8C-83A1-F6EECF244321}">
                <p14:modId xmlns:p14="http://schemas.microsoft.com/office/powerpoint/2010/main" val="1680517413"/>
              </p:ext>
            </p:extLst>
          </p:nvPr>
        </p:nvGraphicFramePr>
        <p:xfrm>
          <a:off x="3048000" y="53219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164F313F-EB1C-4365-A2B4-904412314E38}"/>
              </a:ext>
            </a:extLst>
          </p:cNvPr>
          <p:cNvPicPr>
            <a:picLocks noChangeAspect="1"/>
          </p:cNvPicPr>
          <p:nvPr/>
        </p:nvPicPr>
        <p:blipFill>
          <a:blip r:embed="rId7"/>
          <a:stretch>
            <a:fillRect/>
          </a:stretch>
        </p:blipFill>
        <p:spPr>
          <a:xfrm>
            <a:off x="182435" y="1099523"/>
            <a:ext cx="2960121" cy="1332054"/>
          </a:xfrm>
          <a:prstGeom prst="ellipse">
            <a:avLst/>
          </a:prstGeom>
        </p:spPr>
      </p:pic>
    </p:spTree>
    <p:extLst>
      <p:ext uri="{BB962C8B-B14F-4D97-AF65-F5344CB8AC3E}">
        <p14:creationId xmlns:p14="http://schemas.microsoft.com/office/powerpoint/2010/main" val="3794542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0AF4CE-39B7-45C7-94A5-EB19773352FB}"/>
              </a:ext>
            </a:extLst>
          </p:cNvPr>
          <p:cNvSpPr/>
          <p:nvPr/>
        </p:nvSpPr>
        <p:spPr>
          <a:xfrm>
            <a:off x="577340" y="462345"/>
            <a:ext cx="4572000" cy="4247317"/>
          </a:xfrm>
          <a:prstGeom prst="rect">
            <a:avLst/>
          </a:prstGeom>
        </p:spPr>
        <p:txBody>
          <a:bodyPr>
            <a:spAutoFit/>
          </a:bodyPr>
          <a:lstStyle/>
          <a:p>
            <a:r>
              <a:rPr lang="es-ES" dirty="0">
                <a:solidFill>
                  <a:srgbClr val="1D6F98"/>
                </a:solidFill>
              </a:rPr>
              <a:t>E2050</a:t>
            </a:r>
          </a:p>
          <a:p>
            <a:endParaRPr lang="es-ES" dirty="0"/>
          </a:p>
          <a:p>
            <a:pPr algn="just"/>
            <a:r>
              <a:rPr lang="es-ES" dirty="0"/>
              <a:t>La estrategia climática de largo plazo E2050 de Colombia, liderada por el Ministerio de Ambiente y Desarrollo Sostenible es un instrumento de política de Estado que busca definir objetivos de desarrollo socioeconómico y metas realistas a largo plazo de reducción de emisiones de gases de efecto invernadero para fortalecer la resiliencia climática de Colombia construyendo un desarrollo carbono neutral y de alta adaptabilidad. Este proyecto es financiado por la Agencia Francesa de Desarrollo en Colombia AFD e implementado por </a:t>
            </a:r>
            <a:r>
              <a:rPr lang="es-ES" dirty="0" err="1"/>
              <a:t>Expertise</a:t>
            </a:r>
            <a:r>
              <a:rPr lang="es-ES" dirty="0"/>
              <a:t> France.</a:t>
            </a:r>
            <a:endParaRPr lang="es-CO" dirty="0"/>
          </a:p>
        </p:txBody>
      </p:sp>
      <p:sp>
        <p:nvSpPr>
          <p:cNvPr id="6" name="Rectángulo 5">
            <a:extLst>
              <a:ext uri="{FF2B5EF4-FFF2-40B4-BE49-F238E27FC236}">
                <a16:creationId xmlns:a16="http://schemas.microsoft.com/office/drawing/2014/main" id="{0A45471F-EB61-491B-A826-E4D14F905C41}"/>
              </a:ext>
            </a:extLst>
          </p:cNvPr>
          <p:cNvSpPr/>
          <p:nvPr/>
        </p:nvSpPr>
        <p:spPr>
          <a:xfrm>
            <a:off x="5444951" y="4029000"/>
            <a:ext cx="3019160" cy="369332"/>
          </a:xfrm>
          <a:prstGeom prst="rect">
            <a:avLst/>
          </a:prstGeom>
        </p:spPr>
        <p:txBody>
          <a:bodyPr wrap="none">
            <a:spAutoFit/>
          </a:bodyPr>
          <a:lstStyle/>
          <a:p>
            <a:r>
              <a:rPr lang="es-CO" dirty="0">
                <a:hlinkClick r:id="rId3"/>
              </a:rPr>
              <a:t>https://youtu.be/w020KlALIjc</a:t>
            </a:r>
            <a:r>
              <a:rPr lang="es-CO" dirty="0"/>
              <a:t> </a:t>
            </a:r>
          </a:p>
        </p:txBody>
      </p:sp>
      <p:pic>
        <p:nvPicPr>
          <p:cNvPr id="7" name="Imagen 6">
            <a:extLst>
              <a:ext uri="{FF2B5EF4-FFF2-40B4-BE49-F238E27FC236}">
                <a16:creationId xmlns:a16="http://schemas.microsoft.com/office/drawing/2014/main" id="{C831FC5C-BBFF-4EE4-B5C5-0EA79AC1AC70}"/>
              </a:ext>
            </a:extLst>
          </p:cNvPr>
          <p:cNvPicPr>
            <a:picLocks noChangeAspect="1"/>
          </p:cNvPicPr>
          <p:nvPr/>
        </p:nvPicPr>
        <p:blipFill>
          <a:blip r:embed="rId4"/>
          <a:stretch>
            <a:fillRect/>
          </a:stretch>
        </p:blipFill>
        <p:spPr>
          <a:xfrm>
            <a:off x="5702095" y="694142"/>
            <a:ext cx="2378412" cy="2629939"/>
          </a:xfrm>
          <a:prstGeom prst="rect">
            <a:avLst/>
          </a:prstGeom>
        </p:spPr>
      </p:pic>
      <p:sp>
        <p:nvSpPr>
          <p:cNvPr id="11" name="CuadroTexto 10">
            <a:extLst>
              <a:ext uri="{FF2B5EF4-FFF2-40B4-BE49-F238E27FC236}">
                <a16:creationId xmlns:a16="http://schemas.microsoft.com/office/drawing/2014/main" id="{717B071F-FCB5-42D2-BA80-1D8E1F6AD6ED}"/>
              </a:ext>
            </a:extLst>
          </p:cNvPr>
          <p:cNvSpPr txBox="1"/>
          <p:nvPr/>
        </p:nvSpPr>
        <p:spPr>
          <a:xfrm>
            <a:off x="5429596" y="3249752"/>
            <a:ext cx="2923410" cy="646331"/>
          </a:xfrm>
          <a:prstGeom prst="rect">
            <a:avLst/>
          </a:prstGeom>
          <a:noFill/>
        </p:spPr>
        <p:txBody>
          <a:bodyPr wrap="square" rtlCol="0">
            <a:spAutoFit/>
          </a:bodyPr>
          <a:lstStyle/>
          <a:p>
            <a:pPr algn="ctr"/>
            <a:r>
              <a:rPr lang="es-ES" dirty="0">
                <a:solidFill>
                  <a:srgbClr val="1D6F98"/>
                </a:solidFill>
              </a:rPr>
              <a:t>¿Papel de cumplimiento desde las organizaciones?</a:t>
            </a:r>
            <a:endParaRPr lang="es-CO" dirty="0">
              <a:solidFill>
                <a:srgbClr val="1D6F98"/>
              </a:solidFill>
            </a:endParaRPr>
          </a:p>
        </p:txBody>
      </p:sp>
    </p:spTree>
    <p:extLst>
      <p:ext uri="{BB962C8B-B14F-4D97-AF65-F5344CB8AC3E}">
        <p14:creationId xmlns:p14="http://schemas.microsoft.com/office/powerpoint/2010/main" val="2237628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889D28-2363-4FD2-9E9F-583111A86503}"/>
              </a:ext>
            </a:extLst>
          </p:cNvPr>
          <p:cNvPicPr>
            <a:picLocks noChangeAspect="1"/>
          </p:cNvPicPr>
          <p:nvPr/>
        </p:nvPicPr>
        <p:blipFill>
          <a:blip r:embed="rId2"/>
          <a:stretch>
            <a:fillRect/>
          </a:stretch>
        </p:blipFill>
        <p:spPr>
          <a:xfrm>
            <a:off x="0" y="0"/>
            <a:ext cx="9144000" cy="5076475"/>
          </a:xfrm>
          <a:prstGeom prst="rect">
            <a:avLst/>
          </a:prstGeom>
        </p:spPr>
      </p:pic>
    </p:spTree>
    <p:extLst>
      <p:ext uri="{BB962C8B-B14F-4D97-AF65-F5344CB8AC3E}">
        <p14:creationId xmlns:p14="http://schemas.microsoft.com/office/powerpoint/2010/main" val="4056502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7A40575-0475-594C-9921-EE1B975936BE}"/>
              </a:ext>
            </a:extLst>
          </p:cNvPr>
          <p:cNvSpPr>
            <a:spLocks noGrp="1"/>
          </p:cNvSpPr>
          <p:nvPr>
            <p:ph idx="1"/>
          </p:nvPr>
        </p:nvSpPr>
        <p:spPr>
          <a:xfrm>
            <a:off x="377106" y="874514"/>
            <a:ext cx="8229600" cy="3394472"/>
          </a:xfrm>
        </p:spPr>
        <p:txBody>
          <a:bodyPr/>
          <a:lstStyle/>
          <a:p>
            <a:pPr marL="0" indent="0" algn="ctr">
              <a:buNone/>
            </a:pPr>
            <a:r>
              <a:rPr lang="es-ES" dirty="0"/>
              <a:t>Requisitos legales relacionados al Cambio Climático y sus aplicaciones en la Organización</a:t>
            </a:r>
          </a:p>
          <a:p>
            <a:pPr marL="0" indent="0" algn="ctr">
              <a:buNone/>
            </a:pPr>
            <a:r>
              <a:rPr lang="es-ES" sz="2400" i="1" dirty="0"/>
              <a:t>Por: Diana Marcela Cardona Gómez</a:t>
            </a:r>
            <a:endParaRPr lang="es-CO" sz="2400" i="1" dirty="0"/>
          </a:p>
        </p:txBody>
      </p:sp>
      <p:pic>
        <p:nvPicPr>
          <p:cNvPr id="5" name="Imagen 4">
            <a:extLst>
              <a:ext uri="{FF2B5EF4-FFF2-40B4-BE49-F238E27FC236}">
                <a16:creationId xmlns:a16="http://schemas.microsoft.com/office/drawing/2014/main" id="{190A3AF5-890B-41C4-9FB5-DFD1028B1CD7}"/>
              </a:ext>
            </a:extLst>
          </p:cNvPr>
          <p:cNvPicPr>
            <a:picLocks noChangeAspect="1"/>
          </p:cNvPicPr>
          <p:nvPr/>
        </p:nvPicPr>
        <p:blipFill>
          <a:blip r:embed="rId2"/>
          <a:stretch>
            <a:fillRect/>
          </a:stretch>
        </p:blipFill>
        <p:spPr>
          <a:xfrm>
            <a:off x="720946" y="2175872"/>
            <a:ext cx="1528346" cy="2037795"/>
          </a:xfrm>
          <a:prstGeom prst="ellipse">
            <a:avLst/>
          </a:prstGeom>
          <a:ln w="28575">
            <a:solidFill>
              <a:srgbClr val="0A2C32"/>
            </a:solidFill>
          </a:ln>
        </p:spPr>
      </p:pic>
    </p:spTree>
    <p:extLst>
      <p:ext uri="{BB962C8B-B14F-4D97-AF65-F5344CB8AC3E}">
        <p14:creationId xmlns:p14="http://schemas.microsoft.com/office/powerpoint/2010/main" val="3156603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F01229-7674-41BF-9920-55C989956361}"/>
              </a:ext>
            </a:extLst>
          </p:cNvPr>
          <p:cNvSpPr>
            <a:spLocks noGrp="1"/>
          </p:cNvSpPr>
          <p:nvPr>
            <p:ph type="title"/>
          </p:nvPr>
        </p:nvSpPr>
        <p:spPr>
          <a:xfrm>
            <a:off x="457200" y="2288408"/>
            <a:ext cx="8229600" cy="857250"/>
          </a:xfrm>
        </p:spPr>
        <p:txBody>
          <a:bodyPr/>
          <a:lstStyle/>
          <a:p>
            <a:r>
              <a:rPr lang="es-ES" dirty="0">
                <a:solidFill>
                  <a:schemeClr val="accent5">
                    <a:lumMod val="75000"/>
                  </a:schemeClr>
                </a:solidFill>
              </a:rPr>
              <a:t>¿En la I.U </a:t>
            </a:r>
            <a:r>
              <a:rPr lang="es-ES" dirty="0" err="1">
                <a:solidFill>
                  <a:schemeClr val="accent5">
                    <a:lumMod val="75000"/>
                  </a:schemeClr>
                </a:solidFill>
              </a:rPr>
              <a:t>Colmayor</a:t>
            </a:r>
            <a:r>
              <a:rPr lang="es-ES" dirty="0">
                <a:solidFill>
                  <a:schemeClr val="accent5">
                    <a:lumMod val="75000"/>
                  </a:schemeClr>
                </a:solidFill>
              </a:rPr>
              <a:t>?</a:t>
            </a:r>
            <a:endParaRPr lang="es-CO" dirty="0">
              <a:solidFill>
                <a:schemeClr val="accent5">
                  <a:lumMod val="75000"/>
                </a:schemeClr>
              </a:solidFill>
            </a:endParaRPr>
          </a:p>
        </p:txBody>
      </p:sp>
    </p:spTree>
    <p:extLst>
      <p:ext uri="{BB962C8B-B14F-4D97-AF65-F5344CB8AC3E}">
        <p14:creationId xmlns:p14="http://schemas.microsoft.com/office/powerpoint/2010/main" val="3632687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22CD4F4-FA74-464B-A9FF-2D206E3A4570}"/>
              </a:ext>
            </a:extLst>
          </p:cNvPr>
          <p:cNvPicPr>
            <a:picLocks noChangeAspect="1"/>
          </p:cNvPicPr>
          <p:nvPr/>
        </p:nvPicPr>
        <p:blipFill>
          <a:blip r:embed="rId2"/>
          <a:stretch>
            <a:fillRect/>
          </a:stretch>
        </p:blipFill>
        <p:spPr>
          <a:xfrm>
            <a:off x="667446" y="810419"/>
            <a:ext cx="3560481" cy="3522661"/>
          </a:xfrm>
          <a:prstGeom prst="rect">
            <a:avLst/>
          </a:prstGeom>
        </p:spPr>
      </p:pic>
      <p:pic>
        <p:nvPicPr>
          <p:cNvPr id="5" name="Imagen 4">
            <a:extLst>
              <a:ext uri="{FF2B5EF4-FFF2-40B4-BE49-F238E27FC236}">
                <a16:creationId xmlns:a16="http://schemas.microsoft.com/office/drawing/2014/main" id="{6C5DE302-E27C-4155-AFE1-9A8353656274}"/>
              </a:ext>
            </a:extLst>
          </p:cNvPr>
          <p:cNvPicPr>
            <a:picLocks noChangeAspect="1"/>
          </p:cNvPicPr>
          <p:nvPr/>
        </p:nvPicPr>
        <p:blipFill>
          <a:blip r:embed="rId3"/>
          <a:stretch>
            <a:fillRect/>
          </a:stretch>
        </p:blipFill>
        <p:spPr>
          <a:xfrm>
            <a:off x="4725512" y="622822"/>
            <a:ext cx="3828214" cy="3710258"/>
          </a:xfrm>
          <a:prstGeom prst="rect">
            <a:avLst/>
          </a:prstGeom>
        </p:spPr>
      </p:pic>
    </p:spTree>
    <p:extLst>
      <p:ext uri="{BB962C8B-B14F-4D97-AF65-F5344CB8AC3E}">
        <p14:creationId xmlns:p14="http://schemas.microsoft.com/office/powerpoint/2010/main" val="2167691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8897D3A-3E30-4F4B-A62F-3E437C3CC336}"/>
              </a:ext>
            </a:extLst>
          </p:cNvPr>
          <p:cNvPicPr>
            <a:picLocks noChangeAspect="1"/>
          </p:cNvPicPr>
          <p:nvPr/>
        </p:nvPicPr>
        <p:blipFill>
          <a:blip r:embed="rId2"/>
          <a:stretch>
            <a:fillRect/>
          </a:stretch>
        </p:blipFill>
        <p:spPr>
          <a:xfrm>
            <a:off x="308590" y="1023721"/>
            <a:ext cx="3467584" cy="3096057"/>
          </a:xfrm>
          <a:prstGeom prst="rect">
            <a:avLst/>
          </a:prstGeom>
        </p:spPr>
      </p:pic>
      <p:pic>
        <p:nvPicPr>
          <p:cNvPr id="5" name="Imagen 4">
            <a:extLst>
              <a:ext uri="{FF2B5EF4-FFF2-40B4-BE49-F238E27FC236}">
                <a16:creationId xmlns:a16="http://schemas.microsoft.com/office/drawing/2014/main" id="{B81D36BD-6320-4F25-9A11-9BEBDBF8266A}"/>
              </a:ext>
            </a:extLst>
          </p:cNvPr>
          <p:cNvPicPr>
            <a:picLocks noChangeAspect="1"/>
          </p:cNvPicPr>
          <p:nvPr/>
        </p:nvPicPr>
        <p:blipFill>
          <a:blip r:embed="rId3"/>
          <a:stretch>
            <a:fillRect/>
          </a:stretch>
        </p:blipFill>
        <p:spPr>
          <a:xfrm>
            <a:off x="3824461" y="1244745"/>
            <a:ext cx="4212790" cy="2654007"/>
          </a:xfrm>
          <a:prstGeom prst="rect">
            <a:avLst/>
          </a:prstGeom>
        </p:spPr>
      </p:pic>
    </p:spTree>
    <p:extLst>
      <p:ext uri="{BB962C8B-B14F-4D97-AF65-F5344CB8AC3E}">
        <p14:creationId xmlns:p14="http://schemas.microsoft.com/office/powerpoint/2010/main" val="3005561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152CCFF-B0BB-4810-95C5-9AA2892A62FC}"/>
              </a:ext>
            </a:extLst>
          </p:cNvPr>
          <p:cNvPicPr>
            <a:picLocks noChangeAspect="1"/>
          </p:cNvPicPr>
          <p:nvPr/>
        </p:nvPicPr>
        <p:blipFill>
          <a:blip r:embed="rId2"/>
          <a:stretch>
            <a:fillRect/>
          </a:stretch>
        </p:blipFill>
        <p:spPr>
          <a:xfrm>
            <a:off x="1009167" y="1042774"/>
            <a:ext cx="2934109" cy="3057952"/>
          </a:xfrm>
          <a:prstGeom prst="rect">
            <a:avLst/>
          </a:prstGeom>
        </p:spPr>
      </p:pic>
      <p:pic>
        <p:nvPicPr>
          <p:cNvPr id="5" name="Imagen 4">
            <a:extLst>
              <a:ext uri="{FF2B5EF4-FFF2-40B4-BE49-F238E27FC236}">
                <a16:creationId xmlns:a16="http://schemas.microsoft.com/office/drawing/2014/main" id="{FC273DFA-69B4-4388-964A-B19E858441CD}"/>
              </a:ext>
            </a:extLst>
          </p:cNvPr>
          <p:cNvPicPr>
            <a:picLocks noChangeAspect="1"/>
          </p:cNvPicPr>
          <p:nvPr/>
        </p:nvPicPr>
        <p:blipFill>
          <a:blip r:embed="rId3"/>
          <a:stretch>
            <a:fillRect/>
          </a:stretch>
        </p:blipFill>
        <p:spPr>
          <a:xfrm>
            <a:off x="4062839" y="777831"/>
            <a:ext cx="3463825" cy="3457944"/>
          </a:xfrm>
          <a:prstGeom prst="rect">
            <a:avLst/>
          </a:prstGeom>
        </p:spPr>
      </p:pic>
    </p:spTree>
    <p:extLst>
      <p:ext uri="{BB962C8B-B14F-4D97-AF65-F5344CB8AC3E}">
        <p14:creationId xmlns:p14="http://schemas.microsoft.com/office/powerpoint/2010/main" val="4080380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8C253E9-15C1-449C-A696-534C7638AF4C}"/>
              </a:ext>
            </a:extLst>
          </p:cNvPr>
          <p:cNvPicPr>
            <a:picLocks noChangeAspect="1"/>
          </p:cNvPicPr>
          <p:nvPr/>
        </p:nvPicPr>
        <p:blipFill>
          <a:blip r:embed="rId2"/>
          <a:stretch>
            <a:fillRect/>
          </a:stretch>
        </p:blipFill>
        <p:spPr>
          <a:xfrm>
            <a:off x="861389" y="859712"/>
            <a:ext cx="2962688" cy="3077004"/>
          </a:xfrm>
          <a:prstGeom prst="rect">
            <a:avLst/>
          </a:prstGeom>
        </p:spPr>
      </p:pic>
      <p:pic>
        <p:nvPicPr>
          <p:cNvPr id="5" name="Imagen 4">
            <a:extLst>
              <a:ext uri="{FF2B5EF4-FFF2-40B4-BE49-F238E27FC236}">
                <a16:creationId xmlns:a16="http://schemas.microsoft.com/office/drawing/2014/main" id="{09C1CCA8-495C-49E3-9C4A-C46CE5393C57}"/>
              </a:ext>
            </a:extLst>
          </p:cNvPr>
          <p:cNvPicPr>
            <a:picLocks noChangeAspect="1"/>
          </p:cNvPicPr>
          <p:nvPr/>
        </p:nvPicPr>
        <p:blipFill>
          <a:blip r:embed="rId3"/>
          <a:stretch>
            <a:fillRect/>
          </a:stretch>
        </p:blipFill>
        <p:spPr>
          <a:xfrm>
            <a:off x="3877857" y="527294"/>
            <a:ext cx="4156363" cy="3409422"/>
          </a:xfrm>
          <a:prstGeom prst="rect">
            <a:avLst/>
          </a:prstGeom>
        </p:spPr>
      </p:pic>
    </p:spTree>
    <p:extLst>
      <p:ext uri="{BB962C8B-B14F-4D97-AF65-F5344CB8AC3E}">
        <p14:creationId xmlns:p14="http://schemas.microsoft.com/office/powerpoint/2010/main" val="663355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710AB38-3EA0-4A98-9037-F5952D74CFA4}"/>
              </a:ext>
            </a:extLst>
          </p:cNvPr>
          <p:cNvPicPr>
            <a:picLocks noChangeAspect="1"/>
          </p:cNvPicPr>
          <p:nvPr/>
        </p:nvPicPr>
        <p:blipFill>
          <a:blip r:embed="rId2"/>
          <a:stretch>
            <a:fillRect/>
          </a:stretch>
        </p:blipFill>
        <p:spPr>
          <a:xfrm>
            <a:off x="643013" y="1138128"/>
            <a:ext cx="2905530" cy="3067478"/>
          </a:xfrm>
          <a:prstGeom prst="rect">
            <a:avLst/>
          </a:prstGeom>
        </p:spPr>
      </p:pic>
      <p:pic>
        <p:nvPicPr>
          <p:cNvPr id="5" name="Imagen 4">
            <a:extLst>
              <a:ext uri="{FF2B5EF4-FFF2-40B4-BE49-F238E27FC236}">
                <a16:creationId xmlns:a16="http://schemas.microsoft.com/office/drawing/2014/main" id="{B0CF7BA6-C185-432A-949E-328341BCEF2A}"/>
              </a:ext>
            </a:extLst>
          </p:cNvPr>
          <p:cNvPicPr>
            <a:picLocks noChangeAspect="1"/>
          </p:cNvPicPr>
          <p:nvPr/>
        </p:nvPicPr>
        <p:blipFill>
          <a:blip r:embed="rId3"/>
          <a:stretch>
            <a:fillRect/>
          </a:stretch>
        </p:blipFill>
        <p:spPr>
          <a:xfrm>
            <a:off x="3637576" y="714076"/>
            <a:ext cx="4954647" cy="3491530"/>
          </a:xfrm>
          <a:prstGeom prst="rect">
            <a:avLst/>
          </a:prstGeom>
        </p:spPr>
      </p:pic>
    </p:spTree>
    <p:extLst>
      <p:ext uri="{BB962C8B-B14F-4D97-AF65-F5344CB8AC3E}">
        <p14:creationId xmlns:p14="http://schemas.microsoft.com/office/powerpoint/2010/main" val="1260774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0A9975B-5C76-46E2-BB62-5D0F02142BA6}"/>
              </a:ext>
            </a:extLst>
          </p:cNvPr>
          <p:cNvPicPr>
            <a:picLocks noChangeAspect="1"/>
          </p:cNvPicPr>
          <p:nvPr/>
        </p:nvPicPr>
        <p:blipFill>
          <a:blip r:embed="rId2"/>
          <a:stretch>
            <a:fillRect/>
          </a:stretch>
        </p:blipFill>
        <p:spPr>
          <a:xfrm>
            <a:off x="564860" y="1181968"/>
            <a:ext cx="2981741" cy="3019846"/>
          </a:xfrm>
          <a:prstGeom prst="rect">
            <a:avLst/>
          </a:prstGeom>
        </p:spPr>
      </p:pic>
      <p:pic>
        <p:nvPicPr>
          <p:cNvPr id="5" name="Imagen 4">
            <a:extLst>
              <a:ext uri="{FF2B5EF4-FFF2-40B4-BE49-F238E27FC236}">
                <a16:creationId xmlns:a16="http://schemas.microsoft.com/office/drawing/2014/main" id="{366593FE-50A2-4A3C-8D9A-7777CB6D52C0}"/>
              </a:ext>
            </a:extLst>
          </p:cNvPr>
          <p:cNvPicPr>
            <a:picLocks noChangeAspect="1"/>
          </p:cNvPicPr>
          <p:nvPr/>
        </p:nvPicPr>
        <p:blipFill>
          <a:blip r:embed="rId3"/>
          <a:stretch>
            <a:fillRect/>
          </a:stretch>
        </p:blipFill>
        <p:spPr>
          <a:xfrm>
            <a:off x="3546601" y="1321541"/>
            <a:ext cx="4796775" cy="2293589"/>
          </a:xfrm>
          <a:prstGeom prst="rect">
            <a:avLst/>
          </a:prstGeom>
        </p:spPr>
      </p:pic>
    </p:spTree>
    <p:extLst>
      <p:ext uri="{BB962C8B-B14F-4D97-AF65-F5344CB8AC3E}">
        <p14:creationId xmlns:p14="http://schemas.microsoft.com/office/powerpoint/2010/main" val="362533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25E459-1669-41D4-A2AF-4662DF124856}"/>
              </a:ext>
            </a:extLst>
          </p:cNvPr>
          <p:cNvPicPr>
            <a:picLocks noChangeAspect="1"/>
          </p:cNvPicPr>
          <p:nvPr/>
        </p:nvPicPr>
        <p:blipFill>
          <a:blip r:embed="rId2"/>
          <a:stretch>
            <a:fillRect/>
          </a:stretch>
        </p:blipFill>
        <p:spPr>
          <a:xfrm>
            <a:off x="811816" y="1132423"/>
            <a:ext cx="2981741" cy="3105583"/>
          </a:xfrm>
          <a:prstGeom prst="rect">
            <a:avLst/>
          </a:prstGeom>
        </p:spPr>
      </p:pic>
      <p:pic>
        <p:nvPicPr>
          <p:cNvPr id="5" name="Imagen 4">
            <a:extLst>
              <a:ext uri="{FF2B5EF4-FFF2-40B4-BE49-F238E27FC236}">
                <a16:creationId xmlns:a16="http://schemas.microsoft.com/office/drawing/2014/main" id="{186C5AE5-D00B-4CA3-9016-070560FE30AF}"/>
              </a:ext>
            </a:extLst>
          </p:cNvPr>
          <p:cNvPicPr>
            <a:picLocks noChangeAspect="1"/>
          </p:cNvPicPr>
          <p:nvPr/>
        </p:nvPicPr>
        <p:blipFill>
          <a:blip r:embed="rId3"/>
          <a:stretch>
            <a:fillRect/>
          </a:stretch>
        </p:blipFill>
        <p:spPr>
          <a:xfrm>
            <a:off x="3911229" y="997167"/>
            <a:ext cx="3995286" cy="2953326"/>
          </a:xfrm>
          <a:prstGeom prst="rect">
            <a:avLst/>
          </a:prstGeom>
        </p:spPr>
      </p:pic>
    </p:spTree>
    <p:extLst>
      <p:ext uri="{BB962C8B-B14F-4D97-AF65-F5344CB8AC3E}">
        <p14:creationId xmlns:p14="http://schemas.microsoft.com/office/powerpoint/2010/main" val="3156886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5AF2CCF-E170-4B55-9F5F-E9561FC510D7}"/>
              </a:ext>
            </a:extLst>
          </p:cNvPr>
          <p:cNvSpPr>
            <a:spLocks noGrp="1"/>
          </p:cNvSpPr>
          <p:nvPr>
            <p:ph idx="1"/>
          </p:nvPr>
        </p:nvSpPr>
        <p:spPr>
          <a:xfrm>
            <a:off x="523944" y="1333639"/>
            <a:ext cx="8229600" cy="3394472"/>
          </a:xfrm>
        </p:spPr>
        <p:txBody>
          <a:bodyPr>
            <a:normAutofit fontScale="70000" lnSpcReduction="20000"/>
          </a:bodyPr>
          <a:lstStyle/>
          <a:p>
            <a:pPr marL="0" indent="0" algn="just">
              <a:buNone/>
            </a:pPr>
            <a:r>
              <a:rPr lang="es-ES" dirty="0">
                <a:solidFill>
                  <a:srgbClr val="1D6F98"/>
                </a:solidFill>
              </a:rPr>
              <a:t>“El sector empresarial se caracteriza por su dinamismo y la adaptación a los cambios. En este momento es más estratégico que nunca liderar la transformación hacia una </a:t>
            </a:r>
            <a:r>
              <a:rPr lang="es-ES" u="sng" dirty="0">
                <a:solidFill>
                  <a:srgbClr val="1D6F98"/>
                </a:solidFill>
              </a:rPr>
              <a:t>economía baja en carbono</a:t>
            </a:r>
            <a:r>
              <a:rPr lang="es-ES" dirty="0">
                <a:solidFill>
                  <a:srgbClr val="1D6F98"/>
                </a:solidFill>
              </a:rPr>
              <a:t> ya que resistirse solo conllevará mayores riesgos para el propio negocio y la sociedad. Las empresas pioneras serán las que se posicionen adecuadamente en el nuevo tablero de juego y por tanto tendrán ventajas competitivas, al tiempo que contribuirán a afrontar el problema del cambio climático, dejando así un buen legado por el que serán reconocidos tanto por sus clientes actuales como por las generaciones futuras”</a:t>
            </a:r>
          </a:p>
          <a:p>
            <a:pPr marL="0" indent="0" algn="just">
              <a:buNone/>
            </a:pPr>
            <a:r>
              <a:rPr lang="es-CO" sz="2300" dirty="0"/>
              <a:t>Juan Carlos del Olmo                                                                          </a:t>
            </a:r>
          </a:p>
        </p:txBody>
      </p:sp>
    </p:spTree>
    <p:extLst>
      <p:ext uri="{BB962C8B-B14F-4D97-AF65-F5344CB8AC3E}">
        <p14:creationId xmlns:p14="http://schemas.microsoft.com/office/powerpoint/2010/main" val="56376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AD9F2DF-8C90-4C7D-8CD7-78E2F2B3E534}"/>
              </a:ext>
            </a:extLst>
          </p:cNvPr>
          <p:cNvSpPr>
            <a:spLocks noGrp="1"/>
          </p:cNvSpPr>
          <p:nvPr>
            <p:ph idx="1"/>
          </p:nvPr>
        </p:nvSpPr>
        <p:spPr/>
        <p:txBody>
          <a:bodyPr/>
          <a:lstStyle/>
          <a:p>
            <a:pPr marL="0" indent="0" algn="just">
              <a:buNone/>
            </a:pPr>
            <a:r>
              <a:rPr lang="es-ES" dirty="0"/>
              <a:t>“Somos la primera generación en sentir el impacto del cambio climático y la ultima en que puede hacer algo al respecto”</a:t>
            </a:r>
          </a:p>
          <a:p>
            <a:endParaRPr lang="es-ES" dirty="0"/>
          </a:p>
          <a:p>
            <a:pPr marL="0" indent="0">
              <a:buNone/>
            </a:pPr>
            <a:r>
              <a:rPr lang="es-ES" sz="2400" i="1" dirty="0"/>
              <a:t>Barack Obama</a:t>
            </a:r>
            <a:endParaRPr lang="es-CO" sz="2400" i="1" dirty="0"/>
          </a:p>
        </p:txBody>
      </p:sp>
    </p:spTree>
    <p:extLst>
      <p:ext uri="{BB962C8B-B14F-4D97-AF65-F5344CB8AC3E}">
        <p14:creationId xmlns:p14="http://schemas.microsoft.com/office/powerpoint/2010/main" val="426119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7FC5139-D56C-4032-A7AF-253FA1CBC5F0}"/>
              </a:ext>
            </a:extLst>
          </p:cNvPr>
          <p:cNvSpPr>
            <a:spLocks noGrp="1"/>
          </p:cNvSpPr>
          <p:nvPr>
            <p:ph idx="1"/>
          </p:nvPr>
        </p:nvSpPr>
        <p:spPr>
          <a:xfrm>
            <a:off x="170199" y="686216"/>
            <a:ext cx="5075921" cy="3031453"/>
          </a:xfrm>
        </p:spPr>
        <p:txBody>
          <a:bodyPr>
            <a:normAutofit/>
          </a:bodyPr>
          <a:lstStyle/>
          <a:p>
            <a:pPr marL="0" indent="0">
              <a:buNone/>
            </a:pPr>
            <a:r>
              <a:rPr lang="es-ES" dirty="0">
                <a:solidFill>
                  <a:srgbClr val="F19408"/>
                </a:solidFill>
              </a:rPr>
              <a:t>¿Qué es el tiempo?</a:t>
            </a:r>
          </a:p>
          <a:p>
            <a:pPr marL="0" indent="0">
              <a:buNone/>
            </a:pPr>
            <a:endParaRPr lang="es-ES" sz="2100" dirty="0"/>
          </a:p>
          <a:p>
            <a:pPr marL="0" indent="0" algn="just">
              <a:buNone/>
            </a:pPr>
            <a:r>
              <a:rPr lang="es-ES" sz="1800" dirty="0"/>
              <a:t>El tiempo es la manifestación de la dinámica de la atmósfera en un lugar y momento determinados. Condiciones cálidas o frías, húmedas o secas, de cielo nublado o de cielo despejado, situaciones de lluvia, etc. Estos fenómenos se conocen como estado del tiempo.</a:t>
            </a:r>
          </a:p>
          <a:p>
            <a:pPr marL="0" indent="0" algn="just">
              <a:buNone/>
            </a:pPr>
            <a:endParaRPr lang="es-ES" sz="1900" dirty="0"/>
          </a:p>
          <a:p>
            <a:pPr marL="0" indent="0" algn="just">
              <a:buNone/>
            </a:pPr>
            <a:endParaRPr lang="es-ES" sz="1900" dirty="0"/>
          </a:p>
          <a:p>
            <a:pPr marL="0" indent="0" algn="just">
              <a:buNone/>
            </a:pPr>
            <a:endParaRPr lang="es-ES" sz="1900" dirty="0"/>
          </a:p>
        </p:txBody>
      </p:sp>
      <p:sp>
        <p:nvSpPr>
          <p:cNvPr id="6" name="Rectángulo 5">
            <a:extLst>
              <a:ext uri="{FF2B5EF4-FFF2-40B4-BE49-F238E27FC236}">
                <a16:creationId xmlns:a16="http://schemas.microsoft.com/office/drawing/2014/main" id="{984E344F-D664-418C-A09B-EDBD507B45BB}"/>
              </a:ext>
            </a:extLst>
          </p:cNvPr>
          <p:cNvSpPr/>
          <p:nvPr/>
        </p:nvSpPr>
        <p:spPr>
          <a:xfrm>
            <a:off x="357084" y="4458535"/>
            <a:ext cx="5656598" cy="261610"/>
          </a:xfrm>
          <a:prstGeom prst="rect">
            <a:avLst/>
          </a:prstGeom>
        </p:spPr>
        <p:txBody>
          <a:bodyPr wrap="square">
            <a:spAutoFit/>
          </a:bodyPr>
          <a:lstStyle/>
          <a:p>
            <a:r>
              <a:rPr lang="pt-BR" sz="1100" dirty="0">
                <a:solidFill>
                  <a:schemeClr val="bg1">
                    <a:lumMod val="65000"/>
                  </a:schemeClr>
                </a:solidFill>
              </a:rPr>
              <a:t>Tomado de: http://www.ideam.gov.co/web/tiempo-y-clima/seguimiento-tiempo </a:t>
            </a:r>
          </a:p>
        </p:txBody>
      </p:sp>
      <p:pic>
        <p:nvPicPr>
          <p:cNvPr id="7" name="Imagen 6">
            <a:extLst>
              <a:ext uri="{FF2B5EF4-FFF2-40B4-BE49-F238E27FC236}">
                <a16:creationId xmlns:a16="http://schemas.microsoft.com/office/drawing/2014/main" id="{9FF8BACE-CE59-4DBF-941A-3090A63134CB}"/>
              </a:ext>
            </a:extLst>
          </p:cNvPr>
          <p:cNvPicPr>
            <a:picLocks noChangeAspect="1"/>
          </p:cNvPicPr>
          <p:nvPr/>
        </p:nvPicPr>
        <p:blipFill>
          <a:blip r:embed="rId2"/>
          <a:stretch>
            <a:fillRect/>
          </a:stretch>
        </p:blipFill>
        <p:spPr>
          <a:xfrm>
            <a:off x="5748372" y="1841521"/>
            <a:ext cx="2507925" cy="2507925"/>
          </a:xfrm>
          <a:prstGeom prst="rect">
            <a:avLst/>
          </a:prstGeom>
        </p:spPr>
      </p:pic>
    </p:spTree>
    <p:extLst>
      <p:ext uri="{BB962C8B-B14F-4D97-AF65-F5344CB8AC3E}">
        <p14:creationId xmlns:p14="http://schemas.microsoft.com/office/powerpoint/2010/main" val="135598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AB7BE6B-148D-449C-A977-3FB5486A78C0}"/>
              </a:ext>
            </a:extLst>
          </p:cNvPr>
          <p:cNvSpPr>
            <a:spLocks noGrp="1"/>
          </p:cNvSpPr>
          <p:nvPr>
            <p:ph idx="1"/>
          </p:nvPr>
        </p:nvSpPr>
        <p:spPr>
          <a:xfrm>
            <a:off x="4295009" y="1807370"/>
            <a:ext cx="4395127" cy="2749715"/>
          </a:xfrm>
        </p:spPr>
        <p:txBody>
          <a:bodyPr>
            <a:normAutofit fontScale="85000" lnSpcReduction="20000"/>
          </a:bodyPr>
          <a:lstStyle/>
          <a:p>
            <a:pPr marL="0" indent="0">
              <a:buNone/>
            </a:pPr>
            <a:r>
              <a:rPr lang="es-ES" dirty="0">
                <a:solidFill>
                  <a:srgbClr val="F19408"/>
                </a:solidFill>
              </a:rPr>
              <a:t>¿Qué es el clima?</a:t>
            </a:r>
          </a:p>
          <a:p>
            <a:pPr marL="0" indent="0">
              <a:buNone/>
            </a:pPr>
            <a:endParaRPr lang="es-ES" dirty="0"/>
          </a:p>
          <a:p>
            <a:pPr marL="0" indent="0" algn="just">
              <a:buNone/>
            </a:pPr>
            <a:r>
              <a:rPr lang="es-ES" sz="1800" dirty="0"/>
              <a:t>El clima es el conjunto fluctuante de las condiciones atmosféricas, caracterizado por los estados y evoluciones del estado del tiempo, durante un periodo de tiempo y un lugar o región dados, y controlado por los denominados factores forzantes, factores determinantes y por la interacción entre los diferentes componentes del denominado sistema climático (atmósfera, hidrosfera, litosfera, </a:t>
            </a:r>
            <a:r>
              <a:rPr lang="es-ES" sz="1800" dirty="0" err="1"/>
              <a:t>criósfera</a:t>
            </a:r>
            <a:r>
              <a:rPr lang="es-ES" sz="1800" dirty="0"/>
              <a:t>, biosfera y antroposfera)</a:t>
            </a:r>
          </a:p>
          <a:p>
            <a:pPr marL="0" indent="0" algn="just">
              <a:buNone/>
            </a:pPr>
            <a:endParaRPr lang="es-ES" sz="1800" dirty="0"/>
          </a:p>
          <a:p>
            <a:pPr marL="0" indent="0" algn="just">
              <a:buNone/>
            </a:pPr>
            <a:endParaRPr lang="es-ES" sz="1800" dirty="0"/>
          </a:p>
          <a:p>
            <a:pPr marL="0" indent="0" algn="just">
              <a:buNone/>
            </a:pPr>
            <a:endParaRPr lang="es-ES" sz="1800" dirty="0"/>
          </a:p>
        </p:txBody>
      </p:sp>
      <p:sp>
        <p:nvSpPr>
          <p:cNvPr id="4" name="Rectángulo 3">
            <a:extLst>
              <a:ext uri="{FF2B5EF4-FFF2-40B4-BE49-F238E27FC236}">
                <a16:creationId xmlns:a16="http://schemas.microsoft.com/office/drawing/2014/main" id="{FCD1D4DB-2A56-441D-8AD6-54D145023FC2}"/>
              </a:ext>
            </a:extLst>
          </p:cNvPr>
          <p:cNvSpPr/>
          <p:nvPr/>
        </p:nvSpPr>
        <p:spPr>
          <a:xfrm>
            <a:off x="357083" y="4426120"/>
            <a:ext cx="4572000" cy="261610"/>
          </a:xfrm>
          <a:prstGeom prst="rect">
            <a:avLst/>
          </a:prstGeom>
        </p:spPr>
        <p:txBody>
          <a:bodyPr>
            <a:spAutoFit/>
          </a:bodyPr>
          <a:lstStyle/>
          <a:p>
            <a:pPr algn="just"/>
            <a:r>
              <a:rPr lang="es-ES" sz="1100" dirty="0">
                <a:solidFill>
                  <a:schemeClr val="bg1">
                    <a:lumMod val="50000"/>
                  </a:schemeClr>
                </a:solidFill>
              </a:rPr>
              <a:t>Tomado de: </a:t>
            </a:r>
            <a:r>
              <a:rPr lang="es-ES" sz="1100" dirty="0">
                <a:solidFill>
                  <a:schemeClr val="bg1">
                    <a:lumMod val="50000"/>
                  </a:schemeClr>
                </a:solidFill>
                <a:hlinkClick r:id="rId2">
                  <a:extLst>
                    <a:ext uri="{A12FA001-AC4F-418D-AE19-62706E023703}">
                      <ahyp:hlinkClr xmlns:ahyp="http://schemas.microsoft.com/office/drawing/2018/hyperlinkcolor" val="tx"/>
                    </a:ext>
                  </a:extLst>
                </a:hlinkClick>
              </a:rPr>
              <a:t>http://www.ideam.gov.co/web/tiempo-y-clima/clima</a:t>
            </a:r>
            <a:r>
              <a:rPr lang="es-ES" sz="1100" dirty="0">
                <a:solidFill>
                  <a:schemeClr val="bg1">
                    <a:lumMod val="50000"/>
                  </a:schemeClr>
                </a:solidFill>
              </a:rPr>
              <a:t> </a:t>
            </a:r>
            <a:endParaRPr lang="es-CO" sz="1100" dirty="0">
              <a:solidFill>
                <a:schemeClr val="bg1">
                  <a:lumMod val="50000"/>
                </a:schemeClr>
              </a:solidFill>
            </a:endParaRPr>
          </a:p>
        </p:txBody>
      </p:sp>
      <p:pic>
        <p:nvPicPr>
          <p:cNvPr id="5" name="Imagen 4">
            <a:extLst>
              <a:ext uri="{FF2B5EF4-FFF2-40B4-BE49-F238E27FC236}">
                <a16:creationId xmlns:a16="http://schemas.microsoft.com/office/drawing/2014/main" id="{560850C5-85D0-4125-89CE-757DDE32803C}"/>
              </a:ext>
            </a:extLst>
          </p:cNvPr>
          <p:cNvPicPr>
            <a:picLocks noChangeAspect="1"/>
          </p:cNvPicPr>
          <p:nvPr/>
        </p:nvPicPr>
        <p:blipFill>
          <a:blip r:embed="rId3"/>
          <a:stretch>
            <a:fillRect/>
          </a:stretch>
        </p:blipFill>
        <p:spPr>
          <a:xfrm>
            <a:off x="289931" y="577819"/>
            <a:ext cx="3800727" cy="2282663"/>
          </a:xfrm>
          <a:prstGeom prst="rect">
            <a:avLst/>
          </a:prstGeom>
        </p:spPr>
      </p:pic>
    </p:spTree>
    <p:extLst>
      <p:ext uri="{BB962C8B-B14F-4D97-AF65-F5344CB8AC3E}">
        <p14:creationId xmlns:p14="http://schemas.microsoft.com/office/powerpoint/2010/main" val="658070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B79BB6-D251-4645-B107-F3687565BDB7}"/>
              </a:ext>
            </a:extLst>
          </p:cNvPr>
          <p:cNvSpPr>
            <a:spLocks noGrp="1"/>
          </p:cNvSpPr>
          <p:nvPr>
            <p:ph type="title"/>
          </p:nvPr>
        </p:nvSpPr>
        <p:spPr>
          <a:xfrm>
            <a:off x="503922" y="392864"/>
            <a:ext cx="8229600" cy="857250"/>
          </a:xfrm>
        </p:spPr>
        <p:txBody>
          <a:bodyPr>
            <a:normAutofit/>
          </a:bodyPr>
          <a:lstStyle/>
          <a:p>
            <a:r>
              <a:rPr lang="es-ES" sz="3200" dirty="0">
                <a:solidFill>
                  <a:srgbClr val="1D6F98"/>
                </a:solidFill>
              </a:rPr>
              <a:t>¿Qué es la variabilidad climática?</a:t>
            </a:r>
            <a:endParaRPr lang="es-CO" sz="3200" dirty="0">
              <a:solidFill>
                <a:srgbClr val="1D6F98"/>
              </a:solidFill>
            </a:endParaRPr>
          </a:p>
        </p:txBody>
      </p:sp>
      <p:sp>
        <p:nvSpPr>
          <p:cNvPr id="3" name="Marcador de contenido 2">
            <a:extLst>
              <a:ext uri="{FF2B5EF4-FFF2-40B4-BE49-F238E27FC236}">
                <a16:creationId xmlns:a16="http://schemas.microsoft.com/office/drawing/2014/main" id="{9E3FB1AE-24E0-43A0-8C57-EB4AB209C1E9}"/>
              </a:ext>
            </a:extLst>
          </p:cNvPr>
          <p:cNvSpPr>
            <a:spLocks noGrp="1"/>
          </p:cNvSpPr>
          <p:nvPr>
            <p:ph idx="1"/>
          </p:nvPr>
        </p:nvSpPr>
        <p:spPr>
          <a:xfrm>
            <a:off x="353748" y="1528447"/>
            <a:ext cx="4264974" cy="3615053"/>
          </a:xfrm>
        </p:spPr>
        <p:txBody>
          <a:bodyPr>
            <a:noAutofit/>
          </a:bodyPr>
          <a:lstStyle/>
          <a:p>
            <a:pPr marL="0" indent="0" algn="just">
              <a:buNone/>
            </a:pPr>
            <a:r>
              <a:rPr lang="es-ES" sz="1800" dirty="0"/>
              <a:t>Una de las expresiones más comunes de la variabilidad climática son las temporadas secas y las temporadas de lluvia (en las regiones intertropicales como Colombia), o las estaciones (primavera, verano, otoño e invierno) a la cual pertenecen otros países.</a:t>
            </a:r>
          </a:p>
          <a:p>
            <a:pPr marL="0" indent="0" algn="just">
              <a:buNone/>
            </a:pPr>
            <a:r>
              <a:rPr lang="es-ES" sz="1800" dirty="0"/>
              <a:t>Otra expresión de la Variabilidad Climática es el Evento ENOS: «Fenómenos» El Niño, y La Niña. Que son anomalías que suceden en el Océano Pacífico Tropical</a:t>
            </a:r>
            <a:endParaRPr lang="es-CO" sz="1800" dirty="0"/>
          </a:p>
        </p:txBody>
      </p:sp>
      <p:sp>
        <p:nvSpPr>
          <p:cNvPr id="6" name="Rectángulo 5">
            <a:extLst>
              <a:ext uri="{FF2B5EF4-FFF2-40B4-BE49-F238E27FC236}">
                <a16:creationId xmlns:a16="http://schemas.microsoft.com/office/drawing/2014/main" id="{0397EEB4-8279-416F-8C03-010D0F2A1FD7}"/>
              </a:ext>
            </a:extLst>
          </p:cNvPr>
          <p:cNvSpPr/>
          <p:nvPr/>
        </p:nvSpPr>
        <p:spPr>
          <a:xfrm>
            <a:off x="5579842" y="2322709"/>
            <a:ext cx="2576339" cy="507259"/>
          </a:xfrm>
          <a:prstGeom prst="rect">
            <a:avLst/>
          </a:prstGeom>
        </p:spPr>
        <p:txBody>
          <a:bodyPr wrap="none" rtlCol="0" anchor="ctr">
            <a:spAutoFit/>
          </a:bodyPr>
          <a:lstStyle/>
          <a:p>
            <a:pPr algn="ctr"/>
            <a:endParaRPr lang="es-CO" sz="800" dirty="0">
              <a:solidFill>
                <a:schemeClr val="tx1">
                  <a:lumMod val="50000"/>
                  <a:lumOff val="50000"/>
                </a:schemeClr>
              </a:solidFill>
              <a:latin typeface="Arial"/>
              <a:cs typeface="Arial"/>
            </a:endParaRPr>
          </a:p>
        </p:txBody>
      </p:sp>
      <p:sp>
        <p:nvSpPr>
          <p:cNvPr id="8" name="Rectángulo 7">
            <a:extLst>
              <a:ext uri="{FF2B5EF4-FFF2-40B4-BE49-F238E27FC236}">
                <a16:creationId xmlns:a16="http://schemas.microsoft.com/office/drawing/2014/main" id="{481ACD6B-CC05-4D5D-A017-AF6619ADD628}"/>
              </a:ext>
            </a:extLst>
          </p:cNvPr>
          <p:cNvSpPr/>
          <p:nvPr/>
        </p:nvSpPr>
        <p:spPr>
          <a:xfrm>
            <a:off x="4802268" y="4459265"/>
            <a:ext cx="4572000" cy="261610"/>
          </a:xfrm>
          <a:prstGeom prst="rect">
            <a:avLst/>
          </a:prstGeom>
        </p:spPr>
        <p:txBody>
          <a:bodyPr>
            <a:spAutoFit/>
          </a:bodyPr>
          <a:lstStyle/>
          <a:p>
            <a:r>
              <a:rPr lang="es-CO" sz="1100" dirty="0">
                <a:solidFill>
                  <a:schemeClr val="bg1">
                    <a:lumMod val="65000"/>
                  </a:schemeClr>
                </a:solidFill>
              </a:rPr>
              <a:t>Tomado de: </a:t>
            </a:r>
            <a:r>
              <a:rPr lang="es-CO" sz="1100" dirty="0">
                <a:solidFill>
                  <a:schemeClr val="bg1">
                    <a:lumMod val="65000"/>
                  </a:schemeClr>
                </a:solidFill>
                <a:hlinkClick r:id="rId2">
                  <a:extLst>
                    <a:ext uri="{A12FA001-AC4F-418D-AE19-62706E023703}">
                      <ahyp:hlinkClr xmlns:ahyp="http://schemas.microsoft.com/office/drawing/2018/hyperlinkcolor" val="tx"/>
                    </a:ext>
                  </a:extLst>
                </a:hlinkClick>
              </a:rPr>
              <a:t>http://www.cambioclimatico.gov.co/otras-iniciativas</a:t>
            </a:r>
            <a:r>
              <a:rPr lang="es-CO" sz="1100" dirty="0">
                <a:solidFill>
                  <a:schemeClr val="bg1">
                    <a:lumMod val="65000"/>
                  </a:schemeClr>
                </a:solidFill>
              </a:rPr>
              <a:t> </a:t>
            </a:r>
          </a:p>
        </p:txBody>
      </p:sp>
      <p:pic>
        <p:nvPicPr>
          <p:cNvPr id="9" name="Imagen 8">
            <a:extLst>
              <a:ext uri="{FF2B5EF4-FFF2-40B4-BE49-F238E27FC236}">
                <a16:creationId xmlns:a16="http://schemas.microsoft.com/office/drawing/2014/main" id="{8EEBD60C-B811-4A0B-B289-5B617A9BECCC}"/>
              </a:ext>
            </a:extLst>
          </p:cNvPr>
          <p:cNvPicPr>
            <a:picLocks noChangeAspect="1"/>
          </p:cNvPicPr>
          <p:nvPr/>
        </p:nvPicPr>
        <p:blipFill>
          <a:blip r:embed="rId3"/>
          <a:stretch>
            <a:fillRect/>
          </a:stretch>
        </p:blipFill>
        <p:spPr>
          <a:xfrm>
            <a:off x="4972763" y="1763758"/>
            <a:ext cx="3537164" cy="2154582"/>
          </a:xfrm>
          <a:prstGeom prst="rect">
            <a:avLst/>
          </a:prstGeom>
        </p:spPr>
      </p:pic>
    </p:spTree>
    <p:extLst>
      <p:ext uri="{BB962C8B-B14F-4D97-AF65-F5344CB8AC3E}">
        <p14:creationId xmlns:p14="http://schemas.microsoft.com/office/powerpoint/2010/main" val="3415071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88195D-1DDD-4B8B-9A0F-EED882AE307D}"/>
              </a:ext>
            </a:extLst>
          </p:cNvPr>
          <p:cNvSpPr>
            <a:spLocks noGrp="1"/>
          </p:cNvSpPr>
          <p:nvPr>
            <p:ph type="title"/>
          </p:nvPr>
        </p:nvSpPr>
        <p:spPr>
          <a:xfrm>
            <a:off x="457200" y="259375"/>
            <a:ext cx="8229600" cy="857250"/>
          </a:xfrm>
        </p:spPr>
        <p:txBody>
          <a:bodyPr>
            <a:normAutofit/>
          </a:bodyPr>
          <a:lstStyle/>
          <a:p>
            <a:r>
              <a:rPr lang="es-ES" sz="3200" dirty="0">
                <a:solidFill>
                  <a:srgbClr val="1D6F98"/>
                </a:solidFill>
              </a:rPr>
              <a:t>¿Qué es el cambio climático?</a:t>
            </a:r>
            <a:endParaRPr lang="es-CO" sz="3200" dirty="0">
              <a:solidFill>
                <a:srgbClr val="1D6F98"/>
              </a:solidFill>
            </a:endParaRPr>
          </a:p>
        </p:txBody>
      </p:sp>
      <p:sp>
        <p:nvSpPr>
          <p:cNvPr id="3" name="Marcador de contenido 2">
            <a:extLst>
              <a:ext uri="{FF2B5EF4-FFF2-40B4-BE49-F238E27FC236}">
                <a16:creationId xmlns:a16="http://schemas.microsoft.com/office/drawing/2014/main" id="{E2C21254-A502-4964-A92D-D96C930CF086}"/>
              </a:ext>
            </a:extLst>
          </p:cNvPr>
          <p:cNvSpPr>
            <a:spLocks noGrp="1"/>
          </p:cNvSpPr>
          <p:nvPr>
            <p:ph idx="1"/>
          </p:nvPr>
        </p:nvSpPr>
        <p:spPr>
          <a:xfrm>
            <a:off x="4668352" y="1200151"/>
            <a:ext cx="4321708" cy="3051475"/>
          </a:xfrm>
        </p:spPr>
        <p:txBody>
          <a:bodyPr>
            <a:normAutofit fontScale="92500" lnSpcReduction="10000"/>
          </a:bodyPr>
          <a:lstStyle/>
          <a:p>
            <a:pPr marL="0" indent="0" algn="just">
              <a:buNone/>
            </a:pPr>
            <a:r>
              <a:rPr lang="es-ES" sz="1800" dirty="0"/>
              <a:t>La Convención Marco de las Naciones Unidas sobre el Cambio Climático (CMNUCC) en su Artículo 1, lo define como ‘un cambio de clima atribuido directa o indirectamente a la </a:t>
            </a:r>
            <a:r>
              <a:rPr lang="es-ES" sz="1800" u="sng" dirty="0"/>
              <a:t>actividad humana </a:t>
            </a:r>
            <a:r>
              <a:rPr lang="es-ES" sz="1800" dirty="0"/>
              <a:t>que altera la composición de la atmósfera mundial y que se suma a la variabilidad natural del clima observada durante períodos de tiempo comparables’. La CMNUCC distingue entre ‘cambio climático’ atribuido a actividades humanas que alteran la composición atmosférica y ‘variabilidad climática’ atribuida a causas naturales.</a:t>
            </a:r>
            <a:endParaRPr lang="es-CO" sz="1800" dirty="0"/>
          </a:p>
        </p:txBody>
      </p:sp>
      <p:pic>
        <p:nvPicPr>
          <p:cNvPr id="5" name="Imagen 4">
            <a:extLst>
              <a:ext uri="{FF2B5EF4-FFF2-40B4-BE49-F238E27FC236}">
                <a16:creationId xmlns:a16="http://schemas.microsoft.com/office/drawing/2014/main" id="{6645F6CA-6F02-429E-AF4C-3E55BDFB99C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 r="1875" b="8592"/>
          <a:stretch/>
        </p:blipFill>
        <p:spPr>
          <a:xfrm>
            <a:off x="93233" y="1374346"/>
            <a:ext cx="4560357" cy="2394807"/>
          </a:xfrm>
          <a:prstGeom prst="rect">
            <a:avLst/>
          </a:prstGeom>
        </p:spPr>
      </p:pic>
    </p:spTree>
    <p:extLst>
      <p:ext uri="{BB962C8B-B14F-4D97-AF65-F5344CB8AC3E}">
        <p14:creationId xmlns:p14="http://schemas.microsoft.com/office/powerpoint/2010/main" val="521207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CF1F52-5A4C-42BA-AD83-A948B3944833}"/>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420407" y="100117"/>
            <a:ext cx="5968212" cy="3580927"/>
          </a:xfrm>
          <a:prstGeom prst="rect">
            <a:avLst/>
          </a:prstGeom>
          <a:effectLst>
            <a:softEdge rad="63500"/>
          </a:effectLst>
        </p:spPr>
      </p:pic>
      <p:sp>
        <p:nvSpPr>
          <p:cNvPr id="2" name="Título 1">
            <a:extLst>
              <a:ext uri="{FF2B5EF4-FFF2-40B4-BE49-F238E27FC236}">
                <a16:creationId xmlns:a16="http://schemas.microsoft.com/office/drawing/2014/main" id="{C0962E2B-B10E-4127-905E-C12145E87B6F}"/>
              </a:ext>
            </a:extLst>
          </p:cNvPr>
          <p:cNvSpPr>
            <a:spLocks noGrp="1"/>
          </p:cNvSpPr>
          <p:nvPr>
            <p:ph type="title"/>
          </p:nvPr>
        </p:nvSpPr>
        <p:spPr>
          <a:xfrm>
            <a:off x="289713" y="3307440"/>
            <a:ext cx="8229600" cy="857250"/>
          </a:xfrm>
        </p:spPr>
        <p:txBody>
          <a:bodyPr/>
          <a:lstStyle/>
          <a:p>
            <a:pPr algn="l"/>
            <a:r>
              <a:rPr lang="es-ES" dirty="0">
                <a:solidFill>
                  <a:srgbClr val="B8BD17"/>
                </a:solidFill>
              </a:rPr>
              <a:t>Tener en cuenta…</a:t>
            </a:r>
            <a:endParaRPr lang="es-CO" dirty="0">
              <a:solidFill>
                <a:srgbClr val="B8BD17"/>
              </a:solidFill>
            </a:endParaRPr>
          </a:p>
        </p:txBody>
      </p:sp>
      <p:sp>
        <p:nvSpPr>
          <p:cNvPr id="3" name="Marcador de contenido 2">
            <a:extLst>
              <a:ext uri="{FF2B5EF4-FFF2-40B4-BE49-F238E27FC236}">
                <a16:creationId xmlns:a16="http://schemas.microsoft.com/office/drawing/2014/main" id="{20C554DB-6919-4C2A-BE53-93C958DA2F4B}"/>
              </a:ext>
            </a:extLst>
          </p:cNvPr>
          <p:cNvSpPr>
            <a:spLocks noGrp="1"/>
          </p:cNvSpPr>
          <p:nvPr>
            <p:ph idx="1"/>
          </p:nvPr>
        </p:nvSpPr>
        <p:spPr>
          <a:xfrm>
            <a:off x="130152" y="571342"/>
            <a:ext cx="8229600" cy="2638475"/>
          </a:xfrm>
        </p:spPr>
        <p:txBody>
          <a:bodyPr>
            <a:normAutofit fontScale="92500" lnSpcReduction="20000"/>
          </a:bodyPr>
          <a:lstStyle/>
          <a:p>
            <a:pPr algn="just"/>
            <a:r>
              <a:rPr lang="es-ES" sz="1800" dirty="0"/>
              <a:t>La ocurrencia de eventos extremos del tiempo meteorológico como un huracán fuerte, una gran granizada, una sequía prolongada, una lluvia torrencial o una tormenta de nieve, no son indicadores del cambio climático. Muchos de esos eventos son puntuales y no son la generalidad, es decir, se presentan una única vez, o no se repiten hasta mucho después. </a:t>
            </a:r>
          </a:p>
          <a:p>
            <a:pPr algn="just"/>
            <a:r>
              <a:rPr lang="es-ES" sz="1800" dirty="0"/>
              <a:t>La evidencia del cambio climático se encuentra en la mayor frecuencia, intensidad y magnitud de eventos climáticos que comienzan a </a:t>
            </a:r>
            <a:r>
              <a:rPr lang="es-ES" sz="1800" u="sng" dirty="0"/>
              <a:t>repetirse temporada tras temporada</a:t>
            </a:r>
            <a:r>
              <a:rPr lang="es-ES" sz="1800" dirty="0"/>
              <a:t>, o cambios graduales que van transformado lenta y progresivamente el clima de una región.</a:t>
            </a:r>
          </a:p>
          <a:p>
            <a:pPr algn="just"/>
            <a:r>
              <a:rPr lang="es-ES" sz="1800" dirty="0"/>
              <a:t>El objetivo de la CMNUCC es estabilizar las concentraciones de GEI en la atmosfera, para frenar la crisis climática actual (1,5°), la cual a traído diversas consecuencias.</a:t>
            </a:r>
          </a:p>
        </p:txBody>
      </p:sp>
    </p:spTree>
    <p:extLst>
      <p:ext uri="{BB962C8B-B14F-4D97-AF65-F5344CB8AC3E}">
        <p14:creationId xmlns:p14="http://schemas.microsoft.com/office/powerpoint/2010/main" val="131510353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800" dirty="0" smtClean="0">
            <a:solidFill>
              <a:schemeClr val="tx1">
                <a:lumMod val="50000"/>
                <a:lumOff val="50000"/>
              </a:schemeClr>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1747</TotalTime>
  <Words>3101</Words>
  <Application>Microsoft Office PowerPoint</Application>
  <PresentationFormat>Presentación en pantalla (16:9)</PresentationFormat>
  <Paragraphs>138</Paragraphs>
  <Slides>38</Slides>
  <Notes>12</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38</vt:i4>
      </vt:variant>
    </vt:vector>
  </HeadingPairs>
  <TitlesOfParts>
    <vt:vector size="41"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¿Qué es la variabilidad climática?</vt:lpstr>
      <vt:lpstr>¿Qué es el cambio climático?</vt:lpstr>
      <vt:lpstr>Tener en cuenta…</vt:lpstr>
      <vt:lpstr>Presentación de PowerPoint</vt:lpstr>
      <vt:lpstr>Contexto Mundial Vs Nacional</vt:lpstr>
      <vt:lpstr>CMNUCC </vt:lpstr>
      <vt:lpstr>Acuerdo de París</vt:lpstr>
      <vt:lpstr>Presentación de PowerPoint</vt:lpstr>
      <vt:lpstr>Presentación de PowerPoint</vt:lpstr>
      <vt:lpstr>Política Nacional de Cambio Climático</vt:lpstr>
      <vt:lpstr>Presentación de PowerPoint</vt:lpstr>
      <vt:lpstr>CONPES 3700 de 2011 PNACC</vt:lpstr>
      <vt:lpstr>Presentación de PowerPoint</vt:lpstr>
      <vt:lpstr>SISCLIMA</vt:lpstr>
      <vt:lpstr>Ley 1931 de 2018 </vt:lpstr>
      <vt:lpstr>Presentación de PowerPoint</vt:lpstr>
      <vt:lpstr>Presentación de PowerPoint</vt:lpstr>
      <vt:lpstr>PIGCCS  Sector Vivienda</vt:lpstr>
      <vt:lpstr>PIGCCS Sector Comercio, Industria y Turismo</vt:lpstr>
      <vt:lpstr>PIGCCS Sector agropecuario</vt:lpstr>
      <vt:lpstr>Presentación de PowerPoint</vt:lpstr>
      <vt:lpstr>Presentación de PowerPoint</vt:lpstr>
      <vt:lpstr>Presentación de PowerPoint</vt:lpstr>
      <vt:lpstr>¿En la I.U Colmayor?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colmayor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colmayor colmayor</dc:creator>
  <cp:lastModifiedBy>Diana Marcela Cardona Gomez</cp:lastModifiedBy>
  <cp:revision>74</cp:revision>
  <dcterms:created xsi:type="dcterms:W3CDTF">2017-12-19T20:58:09Z</dcterms:created>
  <dcterms:modified xsi:type="dcterms:W3CDTF">2022-02-23T21:01:11Z</dcterms:modified>
</cp:coreProperties>
</file>