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7" r:id="rId2"/>
    <p:sldId id="256" r:id="rId3"/>
    <p:sldId id="258" r:id="rId4"/>
    <p:sldId id="846" r:id="rId5"/>
    <p:sldId id="847" r:id="rId6"/>
    <p:sldId id="322" r:id="rId7"/>
    <p:sldId id="310" r:id="rId8"/>
    <p:sldId id="328" r:id="rId9"/>
    <p:sldId id="323" r:id="rId10"/>
    <p:sldId id="325" r:id="rId11"/>
    <p:sldId id="326" r:id="rId12"/>
    <p:sldId id="335" r:id="rId13"/>
    <p:sldId id="848" r:id="rId14"/>
    <p:sldId id="261" r:id="rId15"/>
    <p:sldId id="262" r:id="rId16"/>
    <p:sldId id="263" r:id="rId17"/>
    <p:sldId id="309" r:id="rId18"/>
    <p:sldId id="264" r:id="rId19"/>
    <p:sldId id="265" r:id="rId20"/>
    <p:sldId id="269" r:id="rId21"/>
    <p:sldId id="329" r:id="rId22"/>
    <p:sldId id="332" r:id="rId23"/>
    <p:sldId id="327" r:id="rId24"/>
    <p:sldId id="336" r:id="rId25"/>
    <p:sldId id="337" r:id="rId26"/>
    <p:sldId id="338" r:id="rId27"/>
    <p:sldId id="341" r:id="rId28"/>
    <p:sldId id="342" r:id="rId29"/>
    <p:sldId id="344" r:id="rId30"/>
    <p:sldId id="345" r:id="rId31"/>
    <p:sldId id="346" r:id="rId32"/>
    <p:sldId id="348" r:id="rId33"/>
    <p:sldId id="349" r:id="rId34"/>
    <p:sldId id="259" r:id="rId35"/>
  </p:sldIdLst>
  <p:sldSz cx="9144000" cy="5143500" type="screen16x9"/>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AEAC"/>
    <a:srgbClr val="F19408"/>
    <a:srgbClr val="0A2C32"/>
    <a:srgbClr val="B8BD17"/>
    <a:srgbClr val="1D6F98"/>
    <a:srgbClr val="FECE4D"/>
    <a:srgbClr val="0D2C3A"/>
    <a:srgbClr val="EDBF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9"/>
  </p:normalViewPr>
  <p:slideViewPr>
    <p:cSldViewPr snapToGrid="0" snapToObjects="1">
      <p:cViewPr varScale="1">
        <p:scale>
          <a:sx n="87" d="100"/>
          <a:sy n="87" d="100"/>
        </p:scale>
        <p:origin x="906" y="72"/>
      </p:cViewPr>
      <p:guideLst>
        <p:guide orient="horz" pos="2160"/>
        <p:guide pos="2880"/>
        <p:guide orient="horz" pos="16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5E0CF0-5763-489B-A837-206AB3C193AE}" type="doc">
      <dgm:prSet loTypeId="urn:microsoft.com/office/officeart/2005/8/layout/pList2" loCatId="list" qsTypeId="urn:microsoft.com/office/officeart/2005/8/quickstyle/simple1" qsCatId="simple" csTypeId="urn:microsoft.com/office/officeart/2005/8/colors/accent1_2" csCatId="accent1" phldr="1"/>
      <dgm:spPr/>
    </dgm:pt>
    <dgm:pt modelId="{22FD7E3E-C2AE-4019-9796-EC7992B3AF3F}">
      <dgm:prSet phldrT="[Texto]" custT="1"/>
      <dgm:spPr/>
      <dgm:t>
        <a:bodyPr/>
        <a:lstStyle/>
        <a:p>
          <a:r>
            <a:rPr lang="es-ES" sz="1300" dirty="0"/>
            <a:t> Las relacionadas con la conservación y protección del medio ambiente, los recursos naturales la prevención de amenazas y riesgos naturales.</a:t>
          </a:r>
        </a:p>
      </dgm:t>
    </dgm:pt>
    <dgm:pt modelId="{D7DA7596-B260-47BC-A439-EF94C407DE82}" type="parTrans" cxnId="{358C2E88-0598-4FE5-8D41-A448C7C70192}">
      <dgm:prSet/>
      <dgm:spPr/>
      <dgm:t>
        <a:bodyPr/>
        <a:lstStyle/>
        <a:p>
          <a:endParaRPr lang="es-ES" sz="1300"/>
        </a:p>
      </dgm:t>
    </dgm:pt>
    <dgm:pt modelId="{C676D6CE-8055-438A-AD8E-860D58143413}" type="sibTrans" cxnId="{358C2E88-0598-4FE5-8D41-A448C7C70192}">
      <dgm:prSet/>
      <dgm:spPr/>
      <dgm:t>
        <a:bodyPr/>
        <a:lstStyle/>
        <a:p>
          <a:endParaRPr lang="es-ES" sz="1300"/>
        </a:p>
      </dgm:t>
    </dgm:pt>
    <dgm:pt modelId="{9B0B3078-0576-4903-8806-4E0BD73ACD87}">
      <dgm:prSet phldrT="[Texto]" custT="1"/>
      <dgm:spPr/>
      <dgm:t>
        <a:bodyPr/>
        <a:lstStyle/>
        <a:p>
          <a:r>
            <a:rPr lang="es-ES" sz="1300" dirty="0"/>
            <a:t>Las políticas, directrices y regulaciones sobre conservación, preservación y uso de las áreas e inmuebles consideradas como patrimonio cultural de la Nación y de los departamentos, incluyendo el histórico, artístico y arquitectónico, de conformidad con la legislación correspondiente.</a:t>
          </a:r>
        </a:p>
      </dgm:t>
    </dgm:pt>
    <dgm:pt modelId="{24CEBE25-B674-4DEF-82B6-1B11AF0F5C74}" type="parTrans" cxnId="{500071CD-0CF2-4442-86A9-CC23051B2740}">
      <dgm:prSet/>
      <dgm:spPr/>
      <dgm:t>
        <a:bodyPr/>
        <a:lstStyle/>
        <a:p>
          <a:endParaRPr lang="es-ES" sz="1300"/>
        </a:p>
      </dgm:t>
    </dgm:pt>
    <dgm:pt modelId="{EEA084CC-4106-4B2D-B53C-A9C9EFDE73A8}" type="sibTrans" cxnId="{500071CD-0CF2-4442-86A9-CC23051B2740}">
      <dgm:prSet/>
      <dgm:spPr/>
      <dgm:t>
        <a:bodyPr/>
        <a:lstStyle/>
        <a:p>
          <a:endParaRPr lang="es-ES" sz="1300"/>
        </a:p>
      </dgm:t>
    </dgm:pt>
    <dgm:pt modelId="{E7C2D1CE-FB06-4DE7-9253-8219273EFA31}">
      <dgm:prSet phldrT="[Texto]" custT="1"/>
      <dgm:spPr/>
      <dgm:t>
        <a:bodyPr/>
        <a:lstStyle/>
        <a:p>
          <a:r>
            <a:rPr lang="es-ES" sz="1300" dirty="0"/>
            <a:t>El señalamiento y localización de las infraestructuras básicas relativas a la red vial nacional y regional, puertos y aeropuertos, sistemas de abastecimiento de agua, saneamiento y suministro de energía, así como las directrices de ordenamientos para sus áreas de influencia.</a:t>
          </a:r>
        </a:p>
      </dgm:t>
    </dgm:pt>
    <dgm:pt modelId="{26025B19-DD45-4B9D-8D41-A2A593CBE748}" type="parTrans" cxnId="{16963C6A-C1B7-45C2-ACF3-573527448E8B}">
      <dgm:prSet/>
      <dgm:spPr/>
      <dgm:t>
        <a:bodyPr/>
        <a:lstStyle/>
        <a:p>
          <a:endParaRPr lang="es-ES" sz="1300"/>
        </a:p>
      </dgm:t>
    </dgm:pt>
    <dgm:pt modelId="{38D7974E-8CBC-4517-95C3-16A2C74B75A2}" type="sibTrans" cxnId="{16963C6A-C1B7-45C2-ACF3-573527448E8B}">
      <dgm:prSet/>
      <dgm:spPr/>
      <dgm:t>
        <a:bodyPr/>
        <a:lstStyle/>
        <a:p>
          <a:endParaRPr lang="es-ES" sz="1300"/>
        </a:p>
      </dgm:t>
    </dgm:pt>
    <dgm:pt modelId="{D4EEC872-1E59-4101-87F2-1B272E67A5A5}">
      <dgm:prSet phldrT="[Texto]" custT="1"/>
      <dgm:spPr/>
      <dgm:t>
        <a:bodyPr/>
        <a:lstStyle/>
        <a:p>
          <a:r>
            <a:rPr lang="es-ES" sz="1300" dirty="0"/>
            <a:t>Los componentes de ordenamiento territorial de los planes integrales de desarrollo metropolitano, en cuanto se refieran a hechos metropolitanos, así como las normas generales que establezcan los objetivos y criterios definidos por las áreas metropolitanas en los asuntos de ordenamiento del territorio municipal.</a:t>
          </a:r>
        </a:p>
      </dgm:t>
    </dgm:pt>
    <dgm:pt modelId="{10E288B7-12BE-4B73-A946-BE9FD6B3DBF1}" type="parTrans" cxnId="{0BDB560A-480A-46B0-A348-02ED8BFFFAE4}">
      <dgm:prSet/>
      <dgm:spPr/>
      <dgm:t>
        <a:bodyPr/>
        <a:lstStyle/>
        <a:p>
          <a:endParaRPr lang="es-ES" sz="1300"/>
        </a:p>
      </dgm:t>
    </dgm:pt>
    <dgm:pt modelId="{F9DB5390-1543-4B04-A482-3524E16125AA}" type="sibTrans" cxnId="{0BDB560A-480A-46B0-A348-02ED8BFFFAE4}">
      <dgm:prSet/>
      <dgm:spPr/>
      <dgm:t>
        <a:bodyPr/>
        <a:lstStyle/>
        <a:p>
          <a:endParaRPr lang="es-ES" sz="1300"/>
        </a:p>
      </dgm:t>
    </dgm:pt>
    <dgm:pt modelId="{96F8FC97-274A-4804-9EB9-268C4127FDDA}" type="pres">
      <dgm:prSet presAssocID="{245E0CF0-5763-489B-A837-206AB3C193AE}" presName="Name0" presStyleCnt="0">
        <dgm:presLayoutVars>
          <dgm:dir/>
          <dgm:resizeHandles val="exact"/>
        </dgm:presLayoutVars>
      </dgm:prSet>
      <dgm:spPr/>
    </dgm:pt>
    <dgm:pt modelId="{383B91BC-3ADC-4FD0-B8D0-ECE457899F2C}" type="pres">
      <dgm:prSet presAssocID="{245E0CF0-5763-489B-A837-206AB3C193AE}" presName="bkgdShp" presStyleLbl="alignAccFollowNode1" presStyleIdx="0" presStyleCnt="1"/>
      <dgm:spPr/>
    </dgm:pt>
    <dgm:pt modelId="{3FFB8ED9-99AC-4DA6-95C3-C165F1BF5D77}" type="pres">
      <dgm:prSet presAssocID="{245E0CF0-5763-489B-A837-206AB3C193AE}" presName="linComp" presStyleCnt="0"/>
      <dgm:spPr/>
    </dgm:pt>
    <dgm:pt modelId="{9498E5A5-A856-407B-B1B8-60686EF12C1F}" type="pres">
      <dgm:prSet presAssocID="{22FD7E3E-C2AE-4019-9796-EC7992B3AF3F}" presName="compNode" presStyleCnt="0"/>
      <dgm:spPr/>
    </dgm:pt>
    <dgm:pt modelId="{A432E6D3-36D3-43F6-A2C4-49E51FB3E883}" type="pres">
      <dgm:prSet presAssocID="{22FD7E3E-C2AE-4019-9796-EC7992B3AF3F}" presName="node" presStyleLbl="node1" presStyleIdx="0" presStyleCnt="4">
        <dgm:presLayoutVars>
          <dgm:bulletEnabled val="1"/>
        </dgm:presLayoutVars>
      </dgm:prSet>
      <dgm:spPr/>
    </dgm:pt>
    <dgm:pt modelId="{5B6DCB7B-9AD3-4004-AEA9-7A0681C8444B}" type="pres">
      <dgm:prSet presAssocID="{22FD7E3E-C2AE-4019-9796-EC7992B3AF3F}" presName="invisiNode" presStyleLbl="node1" presStyleIdx="0" presStyleCnt="4"/>
      <dgm:spPr/>
    </dgm:pt>
    <dgm:pt modelId="{CCFD6678-C6F1-47C2-8062-FD36E485D6BD}" type="pres">
      <dgm:prSet presAssocID="{22FD7E3E-C2AE-4019-9796-EC7992B3AF3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1C0DB3ED-3674-4FBC-A724-CBDE3C9A6E4D}" type="pres">
      <dgm:prSet presAssocID="{C676D6CE-8055-438A-AD8E-860D58143413}" presName="sibTrans" presStyleLbl="sibTrans2D1" presStyleIdx="0" presStyleCnt="0"/>
      <dgm:spPr/>
    </dgm:pt>
    <dgm:pt modelId="{3483D81F-7BAD-42A3-A956-970F7BCF7F31}" type="pres">
      <dgm:prSet presAssocID="{9B0B3078-0576-4903-8806-4E0BD73ACD87}" presName="compNode" presStyleCnt="0"/>
      <dgm:spPr/>
    </dgm:pt>
    <dgm:pt modelId="{68EEFF6D-0A66-4D41-A3C5-F42FD60AFAC5}" type="pres">
      <dgm:prSet presAssocID="{9B0B3078-0576-4903-8806-4E0BD73ACD87}" presName="node" presStyleLbl="node1" presStyleIdx="1" presStyleCnt="4">
        <dgm:presLayoutVars>
          <dgm:bulletEnabled val="1"/>
        </dgm:presLayoutVars>
      </dgm:prSet>
      <dgm:spPr/>
    </dgm:pt>
    <dgm:pt modelId="{56A63DAD-3AC1-44D1-8668-3E8A2AFC1544}" type="pres">
      <dgm:prSet presAssocID="{9B0B3078-0576-4903-8806-4E0BD73ACD87}" presName="invisiNode" presStyleLbl="node1" presStyleIdx="1" presStyleCnt="4"/>
      <dgm:spPr/>
    </dgm:pt>
    <dgm:pt modelId="{C7F073A7-8F7F-4E50-84AF-57291CDF6C25}" type="pres">
      <dgm:prSet presAssocID="{9B0B3078-0576-4903-8806-4E0BD73ACD87}"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FF48D591-6969-445A-8BA6-9831BECFE209}" type="pres">
      <dgm:prSet presAssocID="{EEA084CC-4106-4B2D-B53C-A9C9EFDE73A8}" presName="sibTrans" presStyleLbl="sibTrans2D1" presStyleIdx="0" presStyleCnt="0"/>
      <dgm:spPr/>
    </dgm:pt>
    <dgm:pt modelId="{9C88E2F5-EFD5-4CA3-952B-16EEDBBF13B7}" type="pres">
      <dgm:prSet presAssocID="{E7C2D1CE-FB06-4DE7-9253-8219273EFA31}" presName="compNode" presStyleCnt="0"/>
      <dgm:spPr/>
    </dgm:pt>
    <dgm:pt modelId="{11D9D592-B571-4B02-BCFC-DF330A046634}" type="pres">
      <dgm:prSet presAssocID="{E7C2D1CE-FB06-4DE7-9253-8219273EFA31}" presName="node" presStyleLbl="node1" presStyleIdx="2" presStyleCnt="4">
        <dgm:presLayoutVars>
          <dgm:bulletEnabled val="1"/>
        </dgm:presLayoutVars>
      </dgm:prSet>
      <dgm:spPr/>
    </dgm:pt>
    <dgm:pt modelId="{A83F23D5-CBED-4993-817E-DECB784FB584}" type="pres">
      <dgm:prSet presAssocID="{E7C2D1CE-FB06-4DE7-9253-8219273EFA31}" presName="invisiNode" presStyleLbl="node1" presStyleIdx="2" presStyleCnt="4"/>
      <dgm:spPr/>
    </dgm:pt>
    <dgm:pt modelId="{82C7100A-4FDE-4F9D-805B-0DF0F851E0C6}" type="pres">
      <dgm:prSet presAssocID="{E7C2D1CE-FB06-4DE7-9253-8219273EFA31}"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8000" r="-28000"/>
          </a:stretch>
        </a:blipFill>
      </dgm:spPr>
    </dgm:pt>
    <dgm:pt modelId="{7A2392B8-E6CD-4D82-83D2-FCFD864E3B82}" type="pres">
      <dgm:prSet presAssocID="{38D7974E-8CBC-4517-95C3-16A2C74B75A2}" presName="sibTrans" presStyleLbl="sibTrans2D1" presStyleIdx="0" presStyleCnt="0"/>
      <dgm:spPr/>
    </dgm:pt>
    <dgm:pt modelId="{05C40FBB-CECB-4C8D-8201-C35FDBA43042}" type="pres">
      <dgm:prSet presAssocID="{D4EEC872-1E59-4101-87F2-1B272E67A5A5}" presName="compNode" presStyleCnt="0"/>
      <dgm:spPr/>
    </dgm:pt>
    <dgm:pt modelId="{07767399-8477-4434-84F0-2EDC147646C9}" type="pres">
      <dgm:prSet presAssocID="{D4EEC872-1E59-4101-87F2-1B272E67A5A5}" presName="node" presStyleLbl="node1" presStyleIdx="3" presStyleCnt="4">
        <dgm:presLayoutVars>
          <dgm:bulletEnabled val="1"/>
        </dgm:presLayoutVars>
      </dgm:prSet>
      <dgm:spPr/>
    </dgm:pt>
    <dgm:pt modelId="{77DAB542-686B-4775-91DB-FC907D4A72E2}" type="pres">
      <dgm:prSet presAssocID="{D4EEC872-1E59-4101-87F2-1B272E67A5A5}" presName="invisiNode" presStyleLbl="node1" presStyleIdx="3" presStyleCnt="4"/>
      <dgm:spPr/>
    </dgm:pt>
    <dgm:pt modelId="{E4C66FD7-5B0D-4917-97EB-9E12F1675BB4}" type="pres">
      <dgm:prSet presAssocID="{D4EEC872-1E59-4101-87F2-1B272E67A5A5}"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21000" b="-21000"/>
          </a:stretch>
        </a:blipFill>
      </dgm:spPr>
    </dgm:pt>
  </dgm:ptLst>
  <dgm:cxnLst>
    <dgm:cxn modelId="{0D9F9200-5E9A-4180-AE81-2EAB90F34796}" type="presOf" srcId="{9B0B3078-0576-4903-8806-4E0BD73ACD87}" destId="{68EEFF6D-0A66-4D41-A3C5-F42FD60AFAC5}" srcOrd="0" destOrd="0" presId="urn:microsoft.com/office/officeart/2005/8/layout/pList2"/>
    <dgm:cxn modelId="{0BDB560A-480A-46B0-A348-02ED8BFFFAE4}" srcId="{245E0CF0-5763-489B-A837-206AB3C193AE}" destId="{D4EEC872-1E59-4101-87F2-1B272E67A5A5}" srcOrd="3" destOrd="0" parTransId="{10E288B7-12BE-4B73-A946-BE9FD6B3DBF1}" sibTransId="{F9DB5390-1543-4B04-A482-3524E16125AA}"/>
    <dgm:cxn modelId="{DBE8BD2C-44C4-49CA-9A2B-1CACA8EAAE4C}" type="presOf" srcId="{E7C2D1CE-FB06-4DE7-9253-8219273EFA31}" destId="{11D9D592-B571-4B02-BCFC-DF330A046634}" srcOrd="0" destOrd="0" presId="urn:microsoft.com/office/officeart/2005/8/layout/pList2"/>
    <dgm:cxn modelId="{16963C6A-C1B7-45C2-ACF3-573527448E8B}" srcId="{245E0CF0-5763-489B-A837-206AB3C193AE}" destId="{E7C2D1CE-FB06-4DE7-9253-8219273EFA31}" srcOrd="2" destOrd="0" parTransId="{26025B19-DD45-4B9D-8D41-A2A593CBE748}" sibTransId="{38D7974E-8CBC-4517-95C3-16A2C74B75A2}"/>
    <dgm:cxn modelId="{88EB4E76-8791-487A-8942-75F35158823B}" type="presOf" srcId="{D4EEC872-1E59-4101-87F2-1B272E67A5A5}" destId="{07767399-8477-4434-84F0-2EDC147646C9}" srcOrd="0" destOrd="0" presId="urn:microsoft.com/office/officeart/2005/8/layout/pList2"/>
    <dgm:cxn modelId="{358C2E88-0598-4FE5-8D41-A448C7C70192}" srcId="{245E0CF0-5763-489B-A837-206AB3C193AE}" destId="{22FD7E3E-C2AE-4019-9796-EC7992B3AF3F}" srcOrd="0" destOrd="0" parTransId="{D7DA7596-B260-47BC-A439-EF94C407DE82}" sibTransId="{C676D6CE-8055-438A-AD8E-860D58143413}"/>
    <dgm:cxn modelId="{B125189E-BC43-4AB9-A867-B1996FE3FB13}" type="presOf" srcId="{C676D6CE-8055-438A-AD8E-860D58143413}" destId="{1C0DB3ED-3674-4FBC-A724-CBDE3C9A6E4D}" srcOrd="0" destOrd="0" presId="urn:microsoft.com/office/officeart/2005/8/layout/pList2"/>
    <dgm:cxn modelId="{F18C02C4-161D-4AE7-A9EF-67A746B7E1A4}" type="presOf" srcId="{245E0CF0-5763-489B-A837-206AB3C193AE}" destId="{96F8FC97-274A-4804-9EB9-268C4127FDDA}" srcOrd="0" destOrd="0" presId="urn:microsoft.com/office/officeart/2005/8/layout/pList2"/>
    <dgm:cxn modelId="{500071CD-0CF2-4442-86A9-CC23051B2740}" srcId="{245E0CF0-5763-489B-A837-206AB3C193AE}" destId="{9B0B3078-0576-4903-8806-4E0BD73ACD87}" srcOrd="1" destOrd="0" parTransId="{24CEBE25-B674-4DEF-82B6-1B11AF0F5C74}" sibTransId="{EEA084CC-4106-4B2D-B53C-A9C9EFDE73A8}"/>
    <dgm:cxn modelId="{24C1A6D8-16B9-411E-8B92-5B78AFAE7952}" type="presOf" srcId="{22FD7E3E-C2AE-4019-9796-EC7992B3AF3F}" destId="{A432E6D3-36D3-43F6-A2C4-49E51FB3E883}" srcOrd="0" destOrd="0" presId="urn:microsoft.com/office/officeart/2005/8/layout/pList2"/>
    <dgm:cxn modelId="{2549F6EE-0CB9-480F-A7A9-CE8D92258961}" type="presOf" srcId="{EEA084CC-4106-4B2D-B53C-A9C9EFDE73A8}" destId="{FF48D591-6969-445A-8BA6-9831BECFE209}" srcOrd="0" destOrd="0" presId="urn:microsoft.com/office/officeart/2005/8/layout/pList2"/>
    <dgm:cxn modelId="{C9342AEF-4218-4341-81C2-4ABE727D99D2}" type="presOf" srcId="{38D7974E-8CBC-4517-95C3-16A2C74B75A2}" destId="{7A2392B8-E6CD-4D82-83D2-FCFD864E3B82}" srcOrd="0" destOrd="0" presId="urn:microsoft.com/office/officeart/2005/8/layout/pList2"/>
    <dgm:cxn modelId="{6B6E1F4D-F1D4-4899-BB27-CEC067D6E1E4}" type="presParOf" srcId="{96F8FC97-274A-4804-9EB9-268C4127FDDA}" destId="{383B91BC-3ADC-4FD0-B8D0-ECE457899F2C}" srcOrd="0" destOrd="0" presId="urn:microsoft.com/office/officeart/2005/8/layout/pList2"/>
    <dgm:cxn modelId="{062EE4F2-B8A8-4863-8F7E-D3924388E86E}" type="presParOf" srcId="{96F8FC97-274A-4804-9EB9-268C4127FDDA}" destId="{3FFB8ED9-99AC-4DA6-95C3-C165F1BF5D77}" srcOrd="1" destOrd="0" presId="urn:microsoft.com/office/officeart/2005/8/layout/pList2"/>
    <dgm:cxn modelId="{2CB114D3-A388-4EDF-A80A-FF870F3BE3D6}" type="presParOf" srcId="{3FFB8ED9-99AC-4DA6-95C3-C165F1BF5D77}" destId="{9498E5A5-A856-407B-B1B8-60686EF12C1F}" srcOrd="0" destOrd="0" presId="urn:microsoft.com/office/officeart/2005/8/layout/pList2"/>
    <dgm:cxn modelId="{1CC42CA1-3061-428C-85C0-600485E13E57}" type="presParOf" srcId="{9498E5A5-A856-407B-B1B8-60686EF12C1F}" destId="{A432E6D3-36D3-43F6-A2C4-49E51FB3E883}" srcOrd="0" destOrd="0" presId="urn:microsoft.com/office/officeart/2005/8/layout/pList2"/>
    <dgm:cxn modelId="{95F2E9FD-EC18-4FD9-BCB7-68ABCFC2A3F2}" type="presParOf" srcId="{9498E5A5-A856-407B-B1B8-60686EF12C1F}" destId="{5B6DCB7B-9AD3-4004-AEA9-7A0681C8444B}" srcOrd="1" destOrd="0" presId="urn:microsoft.com/office/officeart/2005/8/layout/pList2"/>
    <dgm:cxn modelId="{6EA829E7-C2FF-48C0-AC62-980729E56515}" type="presParOf" srcId="{9498E5A5-A856-407B-B1B8-60686EF12C1F}" destId="{CCFD6678-C6F1-47C2-8062-FD36E485D6BD}" srcOrd="2" destOrd="0" presId="urn:microsoft.com/office/officeart/2005/8/layout/pList2"/>
    <dgm:cxn modelId="{6E70526A-7A56-4FCB-91EE-5DFFC179A142}" type="presParOf" srcId="{3FFB8ED9-99AC-4DA6-95C3-C165F1BF5D77}" destId="{1C0DB3ED-3674-4FBC-A724-CBDE3C9A6E4D}" srcOrd="1" destOrd="0" presId="urn:microsoft.com/office/officeart/2005/8/layout/pList2"/>
    <dgm:cxn modelId="{F3753AB9-D59B-46BE-B890-AEBA349BAD06}" type="presParOf" srcId="{3FFB8ED9-99AC-4DA6-95C3-C165F1BF5D77}" destId="{3483D81F-7BAD-42A3-A956-970F7BCF7F31}" srcOrd="2" destOrd="0" presId="urn:microsoft.com/office/officeart/2005/8/layout/pList2"/>
    <dgm:cxn modelId="{12359339-17A8-4DBE-9598-9E73EE61ED1C}" type="presParOf" srcId="{3483D81F-7BAD-42A3-A956-970F7BCF7F31}" destId="{68EEFF6D-0A66-4D41-A3C5-F42FD60AFAC5}" srcOrd="0" destOrd="0" presId="urn:microsoft.com/office/officeart/2005/8/layout/pList2"/>
    <dgm:cxn modelId="{A5D5C641-BCCF-471E-B336-9CA3C4073B56}" type="presParOf" srcId="{3483D81F-7BAD-42A3-A956-970F7BCF7F31}" destId="{56A63DAD-3AC1-44D1-8668-3E8A2AFC1544}" srcOrd="1" destOrd="0" presId="urn:microsoft.com/office/officeart/2005/8/layout/pList2"/>
    <dgm:cxn modelId="{4EAB625C-27A0-49AC-8462-9B40B567E11C}" type="presParOf" srcId="{3483D81F-7BAD-42A3-A956-970F7BCF7F31}" destId="{C7F073A7-8F7F-4E50-84AF-57291CDF6C25}" srcOrd="2" destOrd="0" presId="urn:microsoft.com/office/officeart/2005/8/layout/pList2"/>
    <dgm:cxn modelId="{8BF0571D-178F-48FA-AC5B-265BCC6296FA}" type="presParOf" srcId="{3FFB8ED9-99AC-4DA6-95C3-C165F1BF5D77}" destId="{FF48D591-6969-445A-8BA6-9831BECFE209}" srcOrd="3" destOrd="0" presId="urn:microsoft.com/office/officeart/2005/8/layout/pList2"/>
    <dgm:cxn modelId="{D33137BB-8916-4531-AE13-69AC61CD7C91}" type="presParOf" srcId="{3FFB8ED9-99AC-4DA6-95C3-C165F1BF5D77}" destId="{9C88E2F5-EFD5-4CA3-952B-16EEDBBF13B7}" srcOrd="4" destOrd="0" presId="urn:microsoft.com/office/officeart/2005/8/layout/pList2"/>
    <dgm:cxn modelId="{08E74D11-9A30-4071-AB91-65A8069FB1ED}" type="presParOf" srcId="{9C88E2F5-EFD5-4CA3-952B-16EEDBBF13B7}" destId="{11D9D592-B571-4B02-BCFC-DF330A046634}" srcOrd="0" destOrd="0" presId="urn:microsoft.com/office/officeart/2005/8/layout/pList2"/>
    <dgm:cxn modelId="{9F65225A-7F08-4895-8744-D9E7D7846177}" type="presParOf" srcId="{9C88E2F5-EFD5-4CA3-952B-16EEDBBF13B7}" destId="{A83F23D5-CBED-4993-817E-DECB784FB584}" srcOrd="1" destOrd="0" presId="urn:microsoft.com/office/officeart/2005/8/layout/pList2"/>
    <dgm:cxn modelId="{41924C89-76D3-49BD-A46F-6CF981F77BAC}" type="presParOf" srcId="{9C88E2F5-EFD5-4CA3-952B-16EEDBBF13B7}" destId="{82C7100A-4FDE-4F9D-805B-0DF0F851E0C6}" srcOrd="2" destOrd="0" presId="urn:microsoft.com/office/officeart/2005/8/layout/pList2"/>
    <dgm:cxn modelId="{2A69DC16-E941-4EBB-9B48-805EC7538D33}" type="presParOf" srcId="{3FFB8ED9-99AC-4DA6-95C3-C165F1BF5D77}" destId="{7A2392B8-E6CD-4D82-83D2-FCFD864E3B82}" srcOrd="5" destOrd="0" presId="urn:microsoft.com/office/officeart/2005/8/layout/pList2"/>
    <dgm:cxn modelId="{230BE816-AEBB-4A0F-83C2-184D825174DD}" type="presParOf" srcId="{3FFB8ED9-99AC-4DA6-95C3-C165F1BF5D77}" destId="{05C40FBB-CECB-4C8D-8201-C35FDBA43042}" srcOrd="6" destOrd="0" presId="urn:microsoft.com/office/officeart/2005/8/layout/pList2"/>
    <dgm:cxn modelId="{D7781D77-E5A9-4AE2-914B-EE63377FB9C0}" type="presParOf" srcId="{05C40FBB-CECB-4C8D-8201-C35FDBA43042}" destId="{07767399-8477-4434-84F0-2EDC147646C9}" srcOrd="0" destOrd="0" presId="urn:microsoft.com/office/officeart/2005/8/layout/pList2"/>
    <dgm:cxn modelId="{8BD36C1C-D70D-4007-8B27-988AFF632F12}" type="presParOf" srcId="{05C40FBB-CECB-4C8D-8201-C35FDBA43042}" destId="{77DAB542-686B-4775-91DB-FC907D4A72E2}" srcOrd="1" destOrd="0" presId="urn:microsoft.com/office/officeart/2005/8/layout/pList2"/>
    <dgm:cxn modelId="{4C599C54-4B2E-4464-B7BE-17970E2FD277}" type="presParOf" srcId="{05C40FBB-CECB-4C8D-8201-C35FDBA43042}" destId="{E4C66FD7-5B0D-4917-97EB-9E12F1675BB4}"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74B7F9-4569-4789-AFEE-F011966BA5E1}"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es-CO"/>
        </a:p>
      </dgm:t>
    </dgm:pt>
    <dgm:pt modelId="{8E642FD4-BC1D-47EB-A49B-35826B21FEB6}">
      <dgm:prSet phldrT="[Texto]" custT="1"/>
      <dgm:spPr/>
      <dgm:t>
        <a:bodyPr/>
        <a:lstStyle/>
        <a:p>
          <a:r>
            <a:rPr lang="es-CO" sz="1800" dirty="0"/>
            <a:t>Áreas de Conservación y Protección del Medio Ambiente y los Recursos Naturales</a:t>
          </a:r>
        </a:p>
      </dgm:t>
    </dgm:pt>
    <dgm:pt modelId="{B844ECBA-5916-4359-BF62-14F0ABA463B0}" type="parTrans" cxnId="{A51620F3-2AEA-48CC-B234-3029E1A4C92B}">
      <dgm:prSet/>
      <dgm:spPr/>
      <dgm:t>
        <a:bodyPr/>
        <a:lstStyle/>
        <a:p>
          <a:endParaRPr lang="es-CO" sz="2200"/>
        </a:p>
      </dgm:t>
    </dgm:pt>
    <dgm:pt modelId="{906A6020-C38F-4238-9821-4D7635548946}" type="sibTrans" cxnId="{A51620F3-2AEA-48CC-B234-3029E1A4C92B}">
      <dgm:prSet/>
      <dgm:spPr/>
      <dgm:t>
        <a:bodyPr/>
        <a:lstStyle/>
        <a:p>
          <a:endParaRPr lang="es-CO" sz="2200"/>
        </a:p>
      </dgm:t>
    </dgm:pt>
    <dgm:pt modelId="{52ED7595-93DC-47BD-AE72-D8220A4DD4C0}">
      <dgm:prSet phldrT="[Texto]" custT="1"/>
      <dgm:spPr/>
      <dgm:t>
        <a:bodyPr/>
        <a:lstStyle/>
        <a:p>
          <a:r>
            <a:rPr lang="es-CO" sz="1800" dirty="0"/>
            <a:t>Ordenación y Manejo de Cuencas Hidrográficas (POMCAS)</a:t>
          </a:r>
        </a:p>
      </dgm:t>
    </dgm:pt>
    <dgm:pt modelId="{550EF74A-885F-42C9-9ECD-C29D3E5B531D}" type="parTrans" cxnId="{7BA00260-C723-4DC7-AE39-95BC0B531067}">
      <dgm:prSet/>
      <dgm:spPr/>
      <dgm:t>
        <a:bodyPr/>
        <a:lstStyle/>
        <a:p>
          <a:endParaRPr lang="es-CO" sz="2200"/>
        </a:p>
      </dgm:t>
    </dgm:pt>
    <dgm:pt modelId="{FB8F5DD7-5C2E-42D4-ACF9-C03FF0529B44}" type="sibTrans" cxnId="{7BA00260-C723-4DC7-AE39-95BC0B531067}">
      <dgm:prSet/>
      <dgm:spPr/>
      <dgm:t>
        <a:bodyPr/>
        <a:lstStyle/>
        <a:p>
          <a:endParaRPr lang="es-CO" sz="2200"/>
        </a:p>
      </dgm:t>
    </dgm:pt>
    <dgm:pt modelId="{D45F37B7-B917-479B-AEF6-E8F0C472CDEA}">
      <dgm:prSet phldrT="[Texto]" custT="1"/>
      <dgm:spPr/>
      <dgm:t>
        <a:bodyPr/>
        <a:lstStyle/>
        <a:p>
          <a:r>
            <a:rPr lang="es-CO" sz="1800" dirty="0"/>
            <a:t>Incorporación de la Gestión del Riesgo</a:t>
          </a:r>
        </a:p>
      </dgm:t>
    </dgm:pt>
    <dgm:pt modelId="{FF4EEA9C-DE5B-4276-AE65-2735B821DF04}" type="parTrans" cxnId="{EE45B01C-61CA-4BB5-9A0F-44E8249A5B08}">
      <dgm:prSet/>
      <dgm:spPr/>
      <dgm:t>
        <a:bodyPr/>
        <a:lstStyle/>
        <a:p>
          <a:endParaRPr lang="es-CO" sz="2200"/>
        </a:p>
      </dgm:t>
    </dgm:pt>
    <dgm:pt modelId="{21113247-F33D-4572-AEB4-BA55BC48AF0C}" type="sibTrans" cxnId="{EE45B01C-61CA-4BB5-9A0F-44E8249A5B08}">
      <dgm:prSet/>
      <dgm:spPr/>
      <dgm:t>
        <a:bodyPr/>
        <a:lstStyle/>
        <a:p>
          <a:endParaRPr lang="es-CO" sz="2200"/>
        </a:p>
      </dgm:t>
    </dgm:pt>
    <dgm:pt modelId="{345C30F2-83ED-4130-8DB3-5BFED43727C4}">
      <dgm:prSet phldrT="[Texto]" custT="1"/>
      <dgm:spPr/>
      <dgm:t>
        <a:bodyPr/>
        <a:lstStyle/>
        <a:p>
          <a:r>
            <a:rPr lang="es-CO" sz="1800" dirty="0"/>
            <a:t>Disposiciones referidas al ordenamiento espacial y ocupación del territorio</a:t>
          </a:r>
        </a:p>
      </dgm:t>
    </dgm:pt>
    <dgm:pt modelId="{2790EE5E-B1D2-409F-B3CF-216C7F335E1D}" type="parTrans" cxnId="{F6A76E57-C6C6-43CC-BDB9-71488EE1AA88}">
      <dgm:prSet/>
      <dgm:spPr/>
      <dgm:t>
        <a:bodyPr/>
        <a:lstStyle/>
        <a:p>
          <a:endParaRPr lang="es-CO" sz="2200"/>
        </a:p>
      </dgm:t>
    </dgm:pt>
    <dgm:pt modelId="{C14592B7-641A-43D9-8B62-56C21B916A03}" type="sibTrans" cxnId="{F6A76E57-C6C6-43CC-BDB9-71488EE1AA88}">
      <dgm:prSet/>
      <dgm:spPr/>
      <dgm:t>
        <a:bodyPr/>
        <a:lstStyle/>
        <a:p>
          <a:endParaRPr lang="es-CO" sz="2200"/>
        </a:p>
      </dgm:t>
    </dgm:pt>
    <dgm:pt modelId="{3AC74581-3755-41E1-BC25-EF5922F9A11C}">
      <dgm:prSet phldrT="[Texto]" custT="1"/>
      <dgm:spPr/>
      <dgm:t>
        <a:bodyPr/>
        <a:lstStyle/>
        <a:p>
          <a:r>
            <a:rPr lang="es-CO" sz="1800" dirty="0"/>
            <a:t>Reglamentación de las Rondas Hídricas</a:t>
          </a:r>
        </a:p>
      </dgm:t>
    </dgm:pt>
    <dgm:pt modelId="{DFAF69D5-6AB8-44C7-80B7-7F862D59FF98}" type="parTrans" cxnId="{C1C46E33-2D42-4743-BB66-BA8FA116D4DB}">
      <dgm:prSet/>
      <dgm:spPr/>
      <dgm:t>
        <a:bodyPr/>
        <a:lstStyle/>
        <a:p>
          <a:endParaRPr lang="es-ES"/>
        </a:p>
      </dgm:t>
    </dgm:pt>
    <dgm:pt modelId="{D826A90F-1666-4D92-8E0E-C39B61D20407}" type="sibTrans" cxnId="{C1C46E33-2D42-4743-BB66-BA8FA116D4DB}">
      <dgm:prSet/>
      <dgm:spPr/>
      <dgm:t>
        <a:bodyPr/>
        <a:lstStyle/>
        <a:p>
          <a:endParaRPr lang="es-ES"/>
        </a:p>
      </dgm:t>
    </dgm:pt>
    <dgm:pt modelId="{A4AA5523-B53E-443E-A66B-6226C00E5ED8}">
      <dgm:prSet phldrT="[Texto]" custT="1"/>
      <dgm:spPr/>
      <dgm:t>
        <a:bodyPr/>
        <a:lstStyle/>
        <a:p>
          <a:r>
            <a:rPr lang="es-CO" sz="1800" dirty="0"/>
            <a:t>Incorporación del Cambio Climático</a:t>
          </a:r>
        </a:p>
      </dgm:t>
    </dgm:pt>
    <dgm:pt modelId="{A379B0C2-C3F9-46A1-8F09-D4B0FB42AB0D}" type="parTrans" cxnId="{E6C58A9A-7FD8-4188-9032-04B64FA96D4D}">
      <dgm:prSet/>
      <dgm:spPr/>
      <dgm:t>
        <a:bodyPr/>
        <a:lstStyle/>
        <a:p>
          <a:endParaRPr lang="es-ES"/>
        </a:p>
      </dgm:t>
    </dgm:pt>
    <dgm:pt modelId="{DBB49B11-5EBA-44C6-9865-7B2994892C29}" type="sibTrans" cxnId="{E6C58A9A-7FD8-4188-9032-04B64FA96D4D}">
      <dgm:prSet/>
      <dgm:spPr/>
      <dgm:t>
        <a:bodyPr/>
        <a:lstStyle/>
        <a:p>
          <a:endParaRPr lang="es-ES"/>
        </a:p>
      </dgm:t>
    </dgm:pt>
    <dgm:pt modelId="{EAAD648D-E596-444B-AEBA-DCD6CFAE0B33}" type="pres">
      <dgm:prSet presAssocID="{8A74B7F9-4569-4789-AFEE-F011966BA5E1}" presName="Name0" presStyleCnt="0">
        <dgm:presLayoutVars>
          <dgm:chMax val="7"/>
          <dgm:chPref val="7"/>
          <dgm:dir/>
        </dgm:presLayoutVars>
      </dgm:prSet>
      <dgm:spPr/>
    </dgm:pt>
    <dgm:pt modelId="{C1CE56B0-E0CC-4538-9D04-47798F21E6E8}" type="pres">
      <dgm:prSet presAssocID="{8A74B7F9-4569-4789-AFEE-F011966BA5E1}" presName="Name1" presStyleCnt="0"/>
      <dgm:spPr/>
    </dgm:pt>
    <dgm:pt modelId="{D07658FF-E708-4F68-A588-511487A65F35}" type="pres">
      <dgm:prSet presAssocID="{8A74B7F9-4569-4789-AFEE-F011966BA5E1}" presName="cycle" presStyleCnt="0"/>
      <dgm:spPr/>
    </dgm:pt>
    <dgm:pt modelId="{97CBD405-40BE-4E6F-AFEE-769F1F53BF94}" type="pres">
      <dgm:prSet presAssocID="{8A74B7F9-4569-4789-AFEE-F011966BA5E1}" presName="srcNode" presStyleLbl="node1" presStyleIdx="0" presStyleCnt="6"/>
      <dgm:spPr/>
    </dgm:pt>
    <dgm:pt modelId="{5CF3D4A4-9065-40B7-ADF9-AEC4187C6E10}" type="pres">
      <dgm:prSet presAssocID="{8A74B7F9-4569-4789-AFEE-F011966BA5E1}" presName="conn" presStyleLbl="parChTrans1D2" presStyleIdx="0" presStyleCnt="1"/>
      <dgm:spPr/>
    </dgm:pt>
    <dgm:pt modelId="{E60C86F2-6B77-4C71-BCE8-CB18AD78B18B}" type="pres">
      <dgm:prSet presAssocID="{8A74B7F9-4569-4789-AFEE-F011966BA5E1}" presName="extraNode" presStyleLbl="node1" presStyleIdx="0" presStyleCnt="6"/>
      <dgm:spPr/>
    </dgm:pt>
    <dgm:pt modelId="{E8E81E72-76DD-4ABA-889C-4CCFBC604BC4}" type="pres">
      <dgm:prSet presAssocID="{8A74B7F9-4569-4789-AFEE-F011966BA5E1}" presName="dstNode" presStyleLbl="node1" presStyleIdx="0" presStyleCnt="6"/>
      <dgm:spPr/>
    </dgm:pt>
    <dgm:pt modelId="{9E96F9E7-B7B4-4D47-AA2E-23A6324F794C}" type="pres">
      <dgm:prSet presAssocID="{8E642FD4-BC1D-47EB-A49B-35826B21FEB6}" presName="text_1" presStyleLbl="node1" presStyleIdx="0" presStyleCnt="6" custScaleY="132650">
        <dgm:presLayoutVars>
          <dgm:bulletEnabled val="1"/>
        </dgm:presLayoutVars>
      </dgm:prSet>
      <dgm:spPr/>
    </dgm:pt>
    <dgm:pt modelId="{521457B5-0141-4EB5-A9E5-45A29DB49082}" type="pres">
      <dgm:prSet presAssocID="{8E642FD4-BC1D-47EB-A49B-35826B21FEB6}" presName="accent_1" presStyleCnt="0"/>
      <dgm:spPr/>
    </dgm:pt>
    <dgm:pt modelId="{33671036-CC1B-4A5E-AE0C-553D3CED0B00}" type="pres">
      <dgm:prSet presAssocID="{8E642FD4-BC1D-47EB-A49B-35826B21FEB6}" presName="accentRepeatNode" presStyleLbl="solidFgAcc1" presStyleIdx="0" presStyleCnt="6"/>
      <dgm:spPr/>
    </dgm:pt>
    <dgm:pt modelId="{43A59A22-4587-411A-AE12-FD6B6DDC36F1}" type="pres">
      <dgm:prSet presAssocID="{52ED7595-93DC-47BD-AE72-D8220A4DD4C0}" presName="text_2" presStyleLbl="node1" presStyleIdx="1" presStyleCnt="6" custScaleY="130641">
        <dgm:presLayoutVars>
          <dgm:bulletEnabled val="1"/>
        </dgm:presLayoutVars>
      </dgm:prSet>
      <dgm:spPr/>
    </dgm:pt>
    <dgm:pt modelId="{63F33F17-5D3E-4B40-99B9-A8707CD0D5EB}" type="pres">
      <dgm:prSet presAssocID="{52ED7595-93DC-47BD-AE72-D8220A4DD4C0}" presName="accent_2" presStyleCnt="0"/>
      <dgm:spPr/>
    </dgm:pt>
    <dgm:pt modelId="{403CE339-562E-4214-BCB8-417A17BF8706}" type="pres">
      <dgm:prSet presAssocID="{52ED7595-93DC-47BD-AE72-D8220A4DD4C0}" presName="accentRepeatNode" presStyleLbl="solidFgAcc1" presStyleIdx="1" presStyleCnt="6"/>
      <dgm:spPr/>
    </dgm:pt>
    <dgm:pt modelId="{0C20592E-4465-423F-B9D0-D8FAB0EADF21}" type="pres">
      <dgm:prSet presAssocID="{D45F37B7-B917-479B-AEF6-E8F0C472CDEA}" presName="text_3" presStyleLbl="node1" presStyleIdx="2" presStyleCnt="6" custScaleY="123113">
        <dgm:presLayoutVars>
          <dgm:bulletEnabled val="1"/>
        </dgm:presLayoutVars>
      </dgm:prSet>
      <dgm:spPr/>
    </dgm:pt>
    <dgm:pt modelId="{EBE035B6-D83F-4D8A-BF43-211AB2D1E790}" type="pres">
      <dgm:prSet presAssocID="{D45F37B7-B917-479B-AEF6-E8F0C472CDEA}" presName="accent_3" presStyleCnt="0"/>
      <dgm:spPr/>
    </dgm:pt>
    <dgm:pt modelId="{CA7CA4CD-78A9-46A7-A1D5-0B79805A9F2D}" type="pres">
      <dgm:prSet presAssocID="{D45F37B7-B917-479B-AEF6-E8F0C472CDEA}" presName="accentRepeatNode" presStyleLbl="solidFgAcc1" presStyleIdx="2" presStyleCnt="6"/>
      <dgm:spPr/>
    </dgm:pt>
    <dgm:pt modelId="{27121C0D-BE9B-4A8F-A247-74BC754AE8B9}" type="pres">
      <dgm:prSet presAssocID="{345C30F2-83ED-4130-8DB3-5BFED43727C4}" presName="text_4" presStyleLbl="node1" presStyleIdx="3" presStyleCnt="6" custScaleY="143364">
        <dgm:presLayoutVars>
          <dgm:bulletEnabled val="1"/>
        </dgm:presLayoutVars>
      </dgm:prSet>
      <dgm:spPr/>
    </dgm:pt>
    <dgm:pt modelId="{C47690DE-DA62-4B30-A2AF-0A41A19B297C}" type="pres">
      <dgm:prSet presAssocID="{345C30F2-83ED-4130-8DB3-5BFED43727C4}" presName="accent_4" presStyleCnt="0"/>
      <dgm:spPr/>
    </dgm:pt>
    <dgm:pt modelId="{6D7D43AD-E0AD-4590-8A76-D929D087C4DE}" type="pres">
      <dgm:prSet presAssocID="{345C30F2-83ED-4130-8DB3-5BFED43727C4}" presName="accentRepeatNode" presStyleLbl="solidFgAcc1" presStyleIdx="3" presStyleCnt="6"/>
      <dgm:spPr/>
    </dgm:pt>
    <dgm:pt modelId="{CFFAF1D0-9FF2-4CCE-A1B5-263B438B48BC}" type="pres">
      <dgm:prSet presAssocID="{3AC74581-3755-41E1-BC25-EF5922F9A11C}" presName="text_5" presStyleLbl="node1" presStyleIdx="4" presStyleCnt="6" custScaleY="141354">
        <dgm:presLayoutVars>
          <dgm:bulletEnabled val="1"/>
        </dgm:presLayoutVars>
      </dgm:prSet>
      <dgm:spPr/>
    </dgm:pt>
    <dgm:pt modelId="{C27CF88F-25D3-4BCF-A990-F8EE1EDB6C04}" type="pres">
      <dgm:prSet presAssocID="{3AC74581-3755-41E1-BC25-EF5922F9A11C}" presName="accent_5" presStyleCnt="0"/>
      <dgm:spPr/>
    </dgm:pt>
    <dgm:pt modelId="{E1483A70-F853-403B-983C-7A824B679825}" type="pres">
      <dgm:prSet presAssocID="{3AC74581-3755-41E1-BC25-EF5922F9A11C}" presName="accentRepeatNode" presStyleLbl="solidFgAcc1" presStyleIdx="4" presStyleCnt="6"/>
      <dgm:spPr/>
    </dgm:pt>
    <dgm:pt modelId="{85DFBB42-4A47-4EAF-B934-A5A069DF7EF9}" type="pres">
      <dgm:prSet presAssocID="{A4AA5523-B53E-443E-A66B-6226C00E5ED8}" presName="text_6" presStyleLbl="node1" presStyleIdx="5" presStyleCnt="6" custScaleY="117274">
        <dgm:presLayoutVars>
          <dgm:bulletEnabled val="1"/>
        </dgm:presLayoutVars>
      </dgm:prSet>
      <dgm:spPr/>
    </dgm:pt>
    <dgm:pt modelId="{EF16FD8A-FEA1-4CE3-983A-5C4C2FDE1C31}" type="pres">
      <dgm:prSet presAssocID="{A4AA5523-B53E-443E-A66B-6226C00E5ED8}" presName="accent_6" presStyleCnt="0"/>
      <dgm:spPr/>
    </dgm:pt>
    <dgm:pt modelId="{2D0117EF-11B1-4DB1-811F-181679A33585}" type="pres">
      <dgm:prSet presAssocID="{A4AA5523-B53E-443E-A66B-6226C00E5ED8}" presName="accentRepeatNode" presStyleLbl="solidFgAcc1" presStyleIdx="5" presStyleCnt="6"/>
      <dgm:spPr/>
    </dgm:pt>
  </dgm:ptLst>
  <dgm:cxnLst>
    <dgm:cxn modelId="{9D985E04-CA33-4DB4-AA6C-B95251921933}" type="presOf" srcId="{8A74B7F9-4569-4789-AFEE-F011966BA5E1}" destId="{EAAD648D-E596-444B-AEBA-DCD6CFAE0B33}" srcOrd="0" destOrd="0" presId="urn:microsoft.com/office/officeart/2008/layout/VerticalCurvedList"/>
    <dgm:cxn modelId="{EE45B01C-61CA-4BB5-9A0F-44E8249A5B08}" srcId="{8A74B7F9-4569-4789-AFEE-F011966BA5E1}" destId="{D45F37B7-B917-479B-AEF6-E8F0C472CDEA}" srcOrd="2" destOrd="0" parTransId="{FF4EEA9C-DE5B-4276-AE65-2735B821DF04}" sibTransId="{21113247-F33D-4572-AEB4-BA55BC48AF0C}"/>
    <dgm:cxn modelId="{C1C46E33-2D42-4743-BB66-BA8FA116D4DB}" srcId="{8A74B7F9-4569-4789-AFEE-F011966BA5E1}" destId="{3AC74581-3755-41E1-BC25-EF5922F9A11C}" srcOrd="4" destOrd="0" parTransId="{DFAF69D5-6AB8-44C7-80B7-7F862D59FF98}" sibTransId="{D826A90F-1666-4D92-8E0E-C39B61D20407}"/>
    <dgm:cxn modelId="{8E9EA35D-37E8-4ABC-9849-FCE2229D1404}" type="presOf" srcId="{D45F37B7-B917-479B-AEF6-E8F0C472CDEA}" destId="{0C20592E-4465-423F-B9D0-D8FAB0EADF21}" srcOrd="0" destOrd="0" presId="urn:microsoft.com/office/officeart/2008/layout/VerticalCurvedList"/>
    <dgm:cxn modelId="{7BA00260-C723-4DC7-AE39-95BC0B531067}" srcId="{8A74B7F9-4569-4789-AFEE-F011966BA5E1}" destId="{52ED7595-93DC-47BD-AE72-D8220A4DD4C0}" srcOrd="1" destOrd="0" parTransId="{550EF74A-885F-42C9-9ECD-C29D3E5B531D}" sibTransId="{FB8F5DD7-5C2E-42D4-ACF9-C03FF0529B44}"/>
    <dgm:cxn modelId="{01BD2F43-951B-486E-9EA3-F221AF3E5221}" type="presOf" srcId="{3AC74581-3755-41E1-BC25-EF5922F9A11C}" destId="{CFFAF1D0-9FF2-4CCE-A1B5-263B438B48BC}" srcOrd="0" destOrd="0" presId="urn:microsoft.com/office/officeart/2008/layout/VerticalCurvedList"/>
    <dgm:cxn modelId="{F6A76E57-C6C6-43CC-BDB9-71488EE1AA88}" srcId="{8A74B7F9-4569-4789-AFEE-F011966BA5E1}" destId="{345C30F2-83ED-4130-8DB3-5BFED43727C4}" srcOrd="3" destOrd="0" parTransId="{2790EE5E-B1D2-409F-B3CF-216C7F335E1D}" sibTransId="{C14592B7-641A-43D9-8B62-56C21B916A03}"/>
    <dgm:cxn modelId="{D15B8777-CF03-44CD-AA1E-31717425D716}" type="presOf" srcId="{345C30F2-83ED-4130-8DB3-5BFED43727C4}" destId="{27121C0D-BE9B-4A8F-A247-74BC754AE8B9}" srcOrd="0" destOrd="0" presId="urn:microsoft.com/office/officeart/2008/layout/VerticalCurvedList"/>
    <dgm:cxn modelId="{2BDAAF8C-57A9-4AE6-A216-CD1FE4B1AF3D}" type="presOf" srcId="{A4AA5523-B53E-443E-A66B-6226C00E5ED8}" destId="{85DFBB42-4A47-4EAF-B934-A5A069DF7EF9}" srcOrd="0" destOrd="0" presId="urn:microsoft.com/office/officeart/2008/layout/VerticalCurvedList"/>
    <dgm:cxn modelId="{FC9E6290-ABE2-4B46-9B91-88D40CC95521}" type="presOf" srcId="{906A6020-C38F-4238-9821-4D7635548946}" destId="{5CF3D4A4-9065-40B7-ADF9-AEC4187C6E10}" srcOrd="0" destOrd="0" presId="urn:microsoft.com/office/officeart/2008/layout/VerticalCurvedList"/>
    <dgm:cxn modelId="{E6C58A9A-7FD8-4188-9032-04B64FA96D4D}" srcId="{8A74B7F9-4569-4789-AFEE-F011966BA5E1}" destId="{A4AA5523-B53E-443E-A66B-6226C00E5ED8}" srcOrd="5" destOrd="0" parTransId="{A379B0C2-C3F9-46A1-8F09-D4B0FB42AB0D}" sibTransId="{DBB49B11-5EBA-44C6-9865-7B2994892C29}"/>
    <dgm:cxn modelId="{516C419F-EBEF-4721-B549-6CA50405BF8D}" type="presOf" srcId="{52ED7595-93DC-47BD-AE72-D8220A4DD4C0}" destId="{43A59A22-4587-411A-AE12-FD6B6DDC36F1}" srcOrd="0" destOrd="0" presId="urn:microsoft.com/office/officeart/2008/layout/VerticalCurvedList"/>
    <dgm:cxn modelId="{2269F6DA-01AB-4C81-9118-C6EED4B33615}" type="presOf" srcId="{8E642FD4-BC1D-47EB-A49B-35826B21FEB6}" destId="{9E96F9E7-B7B4-4D47-AA2E-23A6324F794C}" srcOrd="0" destOrd="0" presId="urn:microsoft.com/office/officeart/2008/layout/VerticalCurvedList"/>
    <dgm:cxn modelId="{A51620F3-2AEA-48CC-B234-3029E1A4C92B}" srcId="{8A74B7F9-4569-4789-AFEE-F011966BA5E1}" destId="{8E642FD4-BC1D-47EB-A49B-35826B21FEB6}" srcOrd="0" destOrd="0" parTransId="{B844ECBA-5916-4359-BF62-14F0ABA463B0}" sibTransId="{906A6020-C38F-4238-9821-4D7635548946}"/>
    <dgm:cxn modelId="{75CCFD19-5C39-4F0D-826B-11BCB6AE3612}" type="presParOf" srcId="{EAAD648D-E596-444B-AEBA-DCD6CFAE0B33}" destId="{C1CE56B0-E0CC-4538-9D04-47798F21E6E8}" srcOrd="0" destOrd="0" presId="urn:microsoft.com/office/officeart/2008/layout/VerticalCurvedList"/>
    <dgm:cxn modelId="{560B80DB-61BD-4B65-83A2-429C24F466EB}" type="presParOf" srcId="{C1CE56B0-E0CC-4538-9D04-47798F21E6E8}" destId="{D07658FF-E708-4F68-A588-511487A65F35}" srcOrd="0" destOrd="0" presId="urn:microsoft.com/office/officeart/2008/layout/VerticalCurvedList"/>
    <dgm:cxn modelId="{82135D41-ADA1-4DCB-9530-D07E4B6F3DF9}" type="presParOf" srcId="{D07658FF-E708-4F68-A588-511487A65F35}" destId="{97CBD405-40BE-4E6F-AFEE-769F1F53BF94}" srcOrd="0" destOrd="0" presId="urn:microsoft.com/office/officeart/2008/layout/VerticalCurvedList"/>
    <dgm:cxn modelId="{99345E38-8F80-45FD-AD28-78B1B4939ACD}" type="presParOf" srcId="{D07658FF-E708-4F68-A588-511487A65F35}" destId="{5CF3D4A4-9065-40B7-ADF9-AEC4187C6E10}" srcOrd="1" destOrd="0" presId="urn:microsoft.com/office/officeart/2008/layout/VerticalCurvedList"/>
    <dgm:cxn modelId="{A5FD62A1-0088-4FA4-854B-9AA2A7B7523E}" type="presParOf" srcId="{D07658FF-E708-4F68-A588-511487A65F35}" destId="{E60C86F2-6B77-4C71-BCE8-CB18AD78B18B}" srcOrd="2" destOrd="0" presId="urn:microsoft.com/office/officeart/2008/layout/VerticalCurvedList"/>
    <dgm:cxn modelId="{DC884B9C-6D99-44EE-8EC2-6541ADE77717}" type="presParOf" srcId="{D07658FF-E708-4F68-A588-511487A65F35}" destId="{E8E81E72-76DD-4ABA-889C-4CCFBC604BC4}" srcOrd="3" destOrd="0" presId="urn:microsoft.com/office/officeart/2008/layout/VerticalCurvedList"/>
    <dgm:cxn modelId="{02E0012E-AB5E-404A-B4DD-5DCAB0604813}" type="presParOf" srcId="{C1CE56B0-E0CC-4538-9D04-47798F21E6E8}" destId="{9E96F9E7-B7B4-4D47-AA2E-23A6324F794C}" srcOrd="1" destOrd="0" presId="urn:microsoft.com/office/officeart/2008/layout/VerticalCurvedList"/>
    <dgm:cxn modelId="{3428E856-E900-4606-ABA4-555DA62F3508}" type="presParOf" srcId="{C1CE56B0-E0CC-4538-9D04-47798F21E6E8}" destId="{521457B5-0141-4EB5-A9E5-45A29DB49082}" srcOrd="2" destOrd="0" presId="urn:microsoft.com/office/officeart/2008/layout/VerticalCurvedList"/>
    <dgm:cxn modelId="{4491EFF9-E917-4E8F-B4F5-7BD89DDF5744}" type="presParOf" srcId="{521457B5-0141-4EB5-A9E5-45A29DB49082}" destId="{33671036-CC1B-4A5E-AE0C-553D3CED0B00}" srcOrd="0" destOrd="0" presId="urn:microsoft.com/office/officeart/2008/layout/VerticalCurvedList"/>
    <dgm:cxn modelId="{03C1C2DF-BA1C-42B2-847E-EF253E749445}" type="presParOf" srcId="{C1CE56B0-E0CC-4538-9D04-47798F21E6E8}" destId="{43A59A22-4587-411A-AE12-FD6B6DDC36F1}" srcOrd="3" destOrd="0" presId="urn:microsoft.com/office/officeart/2008/layout/VerticalCurvedList"/>
    <dgm:cxn modelId="{970E3FD8-D66F-4450-878F-FC173D16E53D}" type="presParOf" srcId="{C1CE56B0-E0CC-4538-9D04-47798F21E6E8}" destId="{63F33F17-5D3E-4B40-99B9-A8707CD0D5EB}" srcOrd="4" destOrd="0" presId="urn:microsoft.com/office/officeart/2008/layout/VerticalCurvedList"/>
    <dgm:cxn modelId="{2C32F95D-02E2-4C58-9C32-53BCD959B6C9}" type="presParOf" srcId="{63F33F17-5D3E-4B40-99B9-A8707CD0D5EB}" destId="{403CE339-562E-4214-BCB8-417A17BF8706}" srcOrd="0" destOrd="0" presId="urn:microsoft.com/office/officeart/2008/layout/VerticalCurvedList"/>
    <dgm:cxn modelId="{97D0BE2A-DEB3-4E9C-B7FA-608629786C8C}" type="presParOf" srcId="{C1CE56B0-E0CC-4538-9D04-47798F21E6E8}" destId="{0C20592E-4465-423F-B9D0-D8FAB0EADF21}" srcOrd="5" destOrd="0" presId="urn:microsoft.com/office/officeart/2008/layout/VerticalCurvedList"/>
    <dgm:cxn modelId="{DCEBC3B0-4883-4958-BE43-8729FD7877E3}" type="presParOf" srcId="{C1CE56B0-E0CC-4538-9D04-47798F21E6E8}" destId="{EBE035B6-D83F-4D8A-BF43-211AB2D1E790}" srcOrd="6" destOrd="0" presId="urn:microsoft.com/office/officeart/2008/layout/VerticalCurvedList"/>
    <dgm:cxn modelId="{648917A3-DDD6-4E8C-9956-AC5DC8F4A07B}" type="presParOf" srcId="{EBE035B6-D83F-4D8A-BF43-211AB2D1E790}" destId="{CA7CA4CD-78A9-46A7-A1D5-0B79805A9F2D}" srcOrd="0" destOrd="0" presId="urn:microsoft.com/office/officeart/2008/layout/VerticalCurvedList"/>
    <dgm:cxn modelId="{CD95EE3C-0911-476E-95AB-1A7760FA23BB}" type="presParOf" srcId="{C1CE56B0-E0CC-4538-9D04-47798F21E6E8}" destId="{27121C0D-BE9B-4A8F-A247-74BC754AE8B9}" srcOrd="7" destOrd="0" presId="urn:microsoft.com/office/officeart/2008/layout/VerticalCurvedList"/>
    <dgm:cxn modelId="{00EC545A-24DA-4228-A545-AA6FF4683A01}" type="presParOf" srcId="{C1CE56B0-E0CC-4538-9D04-47798F21E6E8}" destId="{C47690DE-DA62-4B30-A2AF-0A41A19B297C}" srcOrd="8" destOrd="0" presId="urn:microsoft.com/office/officeart/2008/layout/VerticalCurvedList"/>
    <dgm:cxn modelId="{CFA9C7D4-967A-48FE-A616-76516F7B1C06}" type="presParOf" srcId="{C47690DE-DA62-4B30-A2AF-0A41A19B297C}" destId="{6D7D43AD-E0AD-4590-8A76-D929D087C4DE}" srcOrd="0" destOrd="0" presId="urn:microsoft.com/office/officeart/2008/layout/VerticalCurvedList"/>
    <dgm:cxn modelId="{28597D0A-BF04-4434-BAE6-7E0F3E2DB146}" type="presParOf" srcId="{C1CE56B0-E0CC-4538-9D04-47798F21E6E8}" destId="{CFFAF1D0-9FF2-4CCE-A1B5-263B438B48BC}" srcOrd="9" destOrd="0" presId="urn:microsoft.com/office/officeart/2008/layout/VerticalCurvedList"/>
    <dgm:cxn modelId="{4DAA5427-1E0A-41F2-9A6F-A452D99BBA67}" type="presParOf" srcId="{C1CE56B0-E0CC-4538-9D04-47798F21E6E8}" destId="{C27CF88F-25D3-4BCF-A990-F8EE1EDB6C04}" srcOrd="10" destOrd="0" presId="urn:microsoft.com/office/officeart/2008/layout/VerticalCurvedList"/>
    <dgm:cxn modelId="{78AF8893-6A6F-470A-B44E-8521DD3A2557}" type="presParOf" srcId="{C27CF88F-25D3-4BCF-A990-F8EE1EDB6C04}" destId="{E1483A70-F853-403B-983C-7A824B679825}" srcOrd="0" destOrd="0" presId="urn:microsoft.com/office/officeart/2008/layout/VerticalCurvedList"/>
    <dgm:cxn modelId="{D42A42FA-D7E3-421A-AFD5-5E2CF32C4AA8}" type="presParOf" srcId="{C1CE56B0-E0CC-4538-9D04-47798F21E6E8}" destId="{85DFBB42-4A47-4EAF-B934-A5A069DF7EF9}" srcOrd="11" destOrd="0" presId="urn:microsoft.com/office/officeart/2008/layout/VerticalCurvedList"/>
    <dgm:cxn modelId="{EC9AA9D5-3DE5-45FB-904F-54EE11BFD7AC}" type="presParOf" srcId="{C1CE56B0-E0CC-4538-9D04-47798F21E6E8}" destId="{EF16FD8A-FEA1-4CE3-983A-5C4C2FDE1C31}" srcOrd="12" destOrd="0" presId="urn:microsoft.com/office/officeart/2008/layout/VerticalCurvedList"/>
    <dgm:cxn modelId="{8706E04F-ADB2-4877-B228-53F4A07ADFAC}" type="presParOf" srcId="{EF16FD8A-FEA1-4CE3-983A-5C4C2FDE1C31}" destId="{2D0117EF-11B1-4DB1-811F-181679A3358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56E884-AB3B-4642-BC0B-27F381ECB766}" type="doc">
      <dgm:prSet loTypeId="urn:microsoft.com/office/officeart/2005/8/layout/funnel1" loCatId="relationship" qsTypeId="urn:microsoft.com/office/officeart/2005/8/quickstyle/simple1" qsCatId="simple" csTypeId="urn:microsoft.com/office/officeart/2005/8/colors/colorful1" csCatId="colorful" phldr="1"/>
      <dgm:spPr/>
      <dgm:t>
        <a:bodyPr/>
        <a:lstStyle/>
        <a:p>
          <a:endParaRPr lang="es-ES"/>
        </a:p>
      </dgm:t>
    </dgm:pt>
    <dgm:pt modelId="{B88F714A-360C-48F6-9DFF-7638F4AF4C7C}">
      <dgm:prSet phldrT="[Texto]"/>
      <dgm:spPr/>
      <dgm:t>
        <a:bodyPr/>
        <a:lstStyle/>
        <a:p>
          <a:r>
            <a:rPr lang="es-ES" dirty="0"/>
            <a:t>ZONIFICACIÓN +</a:t>
          </a:r>
        </a:p>
        <a:p>
          <a:r>
            <a:rPr lang="es-ES" dirty="0"/>
            <a:t>REGIMEN USO DENSIDAD</a:t>
          </a:r>
        </a:p>
      </dgm:t>
    </dgm:pt>
    <dgm:pt modelId="{0D65C023-8C34-40CC-8024-A01155701A57}" type="parTrans" cxnId="{9A4D4EC6-AE8D-41FF-89E1-02196707FA31}">
      <dgm:prSet/>
      <dgm:spPr/>
      <dgm:t>
        <a:bodyPr/>
        <a:lstStyle/>
        <a:p>
          <a:endParaRPr lang="es-ES"/>
        </a:p>
      </dgm:t>
    </dgm:pt>
    <dgm:pt modelId="{FAAAB6C1-4369-4EF1-B8AD-009DE06460C0}" type="sibTrans" cxnId="{9A4D4EC6-AE8D-41FF-89E1-02196707FA31}">
      <dgm:prSet/>
      <dgm:spPr/>
      <dgm:t>
        <a:bodyPr/>
        <a:lstStyle/>
        <a:p>
          <a:endParaRPr lang="es-ES"/>
        </a:p>
      </dgm:t>
    </dgm:pt>
    <dgm:pt modelId="{07CE265F-5EF0-471A-A7F2-25AAE5C55F23}">
      <dgm:prSet phldrT="[Texto]"/>
      <dgm:spPr/>
      <dgm:t>
        <a:bodyPr/>
        <a:lstStyle/>
        <a:p>
          <a:r>
            <a:rPr lang="es-ES" dirty="0"/>
            <a:t>GESTIÓN DEL RIESGO</a:t>
          </a:r>
        </a:p>
      </dgm:t>
    </dgm:pt>
    <dgm:pt modelId="{547EA104-0C51-4509-A948-C00037024AC8}" type="parTrans" cxnId="{2C9C7318-AF79-4C0D-ACA4-BA912C022D7C}">
      <dgm:prSet/>
      <dgm:spPr/>
      <dgm:t>
        <a:bodyPr/>
        <a:lstStyle/>
        <a:p>
          <a:endParaRPr lang="es-ES"/>
        </a:p>
      </dgm:t>
    </dgm:pt>
    <dgm:pt modelId="{DFDB6272-99CF-4E40-B94F-64F4376460D8}" type="sibTrans" cxnId="{2C9C7318-AF79-4C0D-ACA4-BA912C022D7C}">
      <dgm:prSet/>
      <dgm:spPr/>
      <dgm:t>
        <a:bodyPr/>
        <a:lstStyle/>
        <a:p>
          <a:endParaRPr lang="es-ES"/>
        </a:p>
      </dgm:t>
    </dgm:pt>
    <dgm:pt modelId="{417EAE37-87A6-4C54-A1C6-E812316542DA}">
      <dgm:prSet phldrT="[Texto]"/>
      <dgm:spPr/>
      <dgm:t>
        <a:bodyPr/>
        <a:lstStyle/>
        <a:p>
          <a:r>
            <a:rPr lang="es-ES" dirty="0"/>
            <a:t>COMPONENTE PROGRAMÁTICO</a:t>
          </a:r>
        </a:p>
      </dgm:t>
    </dgm:pt>
    <dgm:pt modelId="{A7792A59-4396-49FB-84E4-3598CD696490}" type="parTrans" cxnId="{F2152C86-95A2-4C27-AB30-176FBBAE80B6}">
      <dgm:prSet/>
      <dgm:spPr/>
      <dgm:t>
        <a:bodyPr/>
        <a:lstStyle/>
        <a:p>
          <a:endParaRPr lang="es-ES"/>
        </a:p>
      </dgm:t>
    </dgm:pt>
    <dgm:pt modelId="{4C8F5FAD-0A76-4D39-91B0-3CBCBF16A085}" type="sibTrans" cxnId="{F2152C86-95A2-4C27-AB30-176FBBAE80B6}">
      <dgm:prSet/>
      <dgm:spPr/>
      <dgm:t>
        <a:bodyPr/>
        <a:lstStyle/>
        <a:p>
          <a:endParaRPr lang="es-ES"/>
        </a:p>
      </dgm:t>
    </dgm:pt>
    <dgm:pt modelId="{C58681D3-25CE-4798-B5D8-181DD5F483D1}">
      <dgm:prSet phldrT="[Texto]"/>
      <dgm:spPr/>
      <dgm:t>
        <a:bodyPr/>
        <a:lstStyle/>
        <a:p>
          <a:r>
            <a:rPr lang="es-ES" dirty="0"/>
            <a:t>DETERMINANTES DEL POMCA PARA EL PLAN DE ORDENAMIENTO TERRITORIAL</a:t>
          </a:r>
        </a:p>
      </dgm:t>
    </dgm:pt>
    <dgm:pt modelId="{67AFB01C-9DCC-43AD-9516-81C45368FFF5}" type="parTrans" cxnId="{1D936277-023D-4E04-A5A2-5E0E03246373}">
      <dgm:prSet/>
      <dgm:spPr/>
      <dgm:t>
        <a:bodyPr/>
        <a:lstStyle/>
        <a:p>
          <a:endParaRPr lang="es-ES"/>
        </a:p>
      </dgm:t>
    </dgm:pt>
    <dgm:pt modelId="{4993230C-7EA9-418F-8726-E41401D9A6D3}" type="sibTrans" cxnId="{1D936277-023D-4E04-A5A2-5E0E03246373}">
      <dgm:prSet/>
      <dgm:spPr/>
      <dgm:t>
        <a:bodyPr/>
        <a:lstStyle/>
        <a:p>
          <a:endParaRPr lang="es-ES"/>
        </a:p>
      </dgm:t>
    </dgm:pt>
    <dgm:pt modelId="{B896530E-909C-410E-86E3-3C7BE7C89529}" type="pres">
      <dgm:prSet presAssocID="{A256E884-AB3B-4642-BC0B-27F381ECB766}" presName="Name0" presStyleCnt="0">
        <dgm:presLayoutVars>
          <dgm:chMax val="4"/>
          <dgm:resizeHandles val="exact"/>
        </dgm:presLayoutVars>
      </dgm:prSet>
      <dgm:spPr/>
    </dgm:pt>
    <dgm:pt modelId="{1422569E-74DD-47E5-A075-EDF2656E2F93}" type="pres">
      <dgm:prSet presAssocID="{A256E884-AB3B-4642-BC0B-27F381ECB766}" presName="ellipse" presStyleLbl="trBgShp" presStyleIdx="0" presStyleCnt="1"/>
      <dgm:spPr/>
    </dgm:pt>
    <dgm:pt modelId="{AB4E16FA-CEE4-430D-A2AD-C4A61B9EB7F2}" type="pres">
      <dgm:prSet presAssocID="{A256E884-AB3B-4642-BC0B-27F381ECB766}" presName="arrow1" presStyleLbl="fgShp" presStyleIdx="0" presStyleCnt="1"/>
      <dgm:spPr/>
    </dgm:pt>
    <dgm:pt modelId="{9D272973-C199-4360-A9CB-0F71CA11B464}" type="pres">
      <dgm:prSet presAssocID="{A256E884-AB3B-4642-BC0B-27F381ECB766}" presName="rectangle" presStyleLbl="revTx" presStyleIdx="0" presStyleCnt="1" custScaleX="104100" custLinFactNeighborX="555" custLinFactNeighborY="-21886">
        <dgm:presLayoutVars>
          <dgm:bulletEnabled val="1"/>
        </dgm:presLayoutVars>
      </dgm:prSet>
      <dgm:spPr/>
    </dgm:pt>
    <dgm:pt modelId="{DC80B49E-82E7-4670-8BA1-6E4D344EFF91}" type="pres">
      <dgm:prSet presAssocID="{07CE265F-5EF0-471A-A7F2-25AAE5C55F23}" presName="item1" presStyleLbl="node1" presStyleIdx="0" presStyleCnt="3">
        <dgm:presLayoutVars>
          <dgm:bulletEnabled val="1"/>
        </dgm:presLayoutVars>
      </dgm:prSet>
      <dgm:spPr/>
    </dgm:pt>
    <dgm:pt modelId="{4AD05E56-8FF3-4364-B7EB-155C0041D961}" type="pres">
      <dgm:prSet presAssocID="{417EAE37-87A6-4C54-A1C6-E812316542DA}" presName="item2" presStyleLbl="node1" presStyleIdx="1" presStyleCnt="3">
        <dgm:presLayoutVars>
          <dgm:bulletEnabled val="1"/>
        </dgm:presLayoutVars>
      </dgm:prSet>
      <dgm:spPr/>
    </dgm:pt>
    <dgm:pt modelId="{58B58DAF-437C-4ECB-829D-80A543C2C5ED}" type="pres">
      <dgm:prSet presAssocID="{C58681D3-25CE-4798-B5D8-181DD5F483D1}" presName="item3" presStyleLbl="node1" presStyleIdx="2" presStyleCnt="3">
        <dgm:presLayoutVars>
          <dgm:bulletEnabled val="1"/>
        </dgm:presLayoutVars>
      </dgm:prSet>
      <dgm:spPr/>
    </dgm:pt>
    <dgm:pt modelId="{561B7CD0-DE16-4EF0-BAFD-3886CAF82B04}" type="pres">
      <dgm:prSet presAssocID="{A256E884-AB3B-4642-BC0B-27F381ECB766}" presName="funnel" presStyleLbl="trAlignAcc1" presStyleIdx="0" presStyleCnt="1"/>
      <dgm:spPr/>
    </dgm:pt>
  </dgm:ptLst>
  <dgm:cxnLst>
    <dgm:cxn modelId="{C7DE6B00-383D-4459-B128-EEEF81600FDC}" type="presOf" srcId="{A256E884-AB3B-4642-BC0B-27F381ECB766}" destId="{B896530E-909C-410E-86E3-3C7BE7C89529}" srcOrd="0" destOrd="0" presId="urn:microsoft.com/office/officeart/2005/8/layout/funnel1"/>
    <dgm:cxn modelId="{2C9C7318-AF79-4C0D-ACA4-BA912C022D7C}" srcId="{A256E884-AB3B-4642-BC0B-27F381ECB766}" destId="{07CE265F-5EF0-471A-A7F2-25AAE5C55F23}" srcOrd="1" destOrd="0" parTransId="{547EA104-0C51-4509-A948-C00037024AC8}" sibTransId="{DFDB6272-99CF-4E40-B94F-64F4376460D8}"/>
    <dgm:cxn modelId="{5AE7501F-4723-4831-8D9C-CC838DF83515}" type="presOf" srcId="{07CE265F-5EF0-471A-A7F2-25AAE5C55F23}" destId="{4AD05E56-8FF3-4364-B7EB-155C0041D961}" srcOrd="0" destOrd="0" presId="urn:microsoft.com/office/officeart/2005/8/layout/funnel1"/>
    <dgm:cxn modelId="{E7BDCA43-6281-4D77-A13D-F7EC78B23DC4}" type="presOf" srcId="{C58681D3-25CE-4798-B5D8-181DD5F483D1}" destId="{9D272973-C199-4360-A9CB-0F71CA11B464}" srcOrd="0" destOrd="0" presId="urn:microsoft.com/office/officeart/2005/8/layout/funnel1"/>
    <dgm:cxn modelId="{F3037265-3E90-4712-BEE4-EDD3799BE790}" type="presOf" srcId="{417EAE37-87A6-4C54-A1C6-E812316542DA}" destId="{DC80B49E-82E7-4670-8BA1-6E4D344EFF91}" srcOrd="0" destOrd="0" presId="urn:microsoft.com/office/officeart/2005/8/layout/funnel1"/>
    <dgm:cxn modelId="{1D936277-023D-4E04-A5A2-5E0E03246373}" srcId="{A256E884-AB3B-4642-BC0B-27F381ECB766}" destId="{C58681D3-25CE-4798-B5D8-181DD5F483D1}" srcOrd="3" destOrd="0" parTransId="{67AFB01C-9DCC-43AD-9516-81C45368FFF5}" sibTransId="{4993230C-7EA9-418F-8726-E41401D9A6D3}"/>
    <dgm:cxn modelId="{F2152C86-95A2-4C27-AB30-176FBBAE80B6}" srcId="{A256E884-AB3B-4642-BC0B-27F381ECB766}" destId="{417EAE37-87A6-4C54-A1C6-E812316542DA}" srcOrd="2" destOrd="0" parTransId="{A7792A59-4396-49FB-84E4-3598CD696490}" sibTransId="{4C8F5FAD-0A76-4D39-91B0-3CBCBF16A085}"/>
    <dgm:cxn modelId="{72512CA9-6F41-425A-835F-7F730F9344D6}" type="presOf" srcId="{B88F714A-360C-48F6-9DFF-7638F4AF4C7C}" destId="{58B58DAF-437C-4ECB-829D-80A543C2C5ED}" srcOrd="0" destOrd="0" presId="urn:microsoft.com/office/officeart/2005/8/layout/funnel1"/>
    <dgm:cxn modelId="{9A4D4EC6-AE8D-41FF-89E1-02196707FA31}" srcId="{A256E884-AB3B-4642-BC0B-27F381ECB766}" destId="{B88F714A-360C-48F6-9DFF-7638F4AF4C7C}" srcOrd="0" destOrd="0" parTransId="{0D65C023-8C34-40CC-8024-A01155701A57}" sibTransId="{FAAAB6C1-4369-4EF1-B8AD-009DE06460C0}"/>
    <dgm:cxn modelId="{D0C3EFA7-C57A-4AB5-8F1C-9B5B50AF525A}" type="presParOf" srcId="{B896530E-909C-410E-86E3-3C7BE7C89529}" destId="{1422569E-74DD-47E5-A075-EDF2656E2F93}" srcOrd="0" destOrd="0" presId="urn:microsoft.com/office/officeart/2005/8/layout/funnel1"/>
    <dgm:cxn modelId="{A106A0A1-AFD8-4CBE-8A19-978FC6D8DA5E}" type="presParOf" srcId="{B896530E-909C-410E-86E3-3C7BE7C89529}" destId="{AB4E16FA-CEE4-430D-A2AD-C4A61B9EB7F2}" srcOrd="1" destOrd="0" presId="urn:microsoft.com/office/officeart/2005/8/layout/funnel1"/>
    <dgm:cxn modelId="{A99AEC1E-6990-48FF-A56E-C2C8E13A41FA}" type="presParOf" srcId="{B896530E-909C-410E-86E3-3C7BE7C89529}" destId="{9D272973-C199-4360-A9CB-0F71CA11B464}" srcOrd="2" destOrd="0" presId="urn:microsoft.com/office/officeart/2005/8/layout/funnel1"/>
    <dgm:cxn modelId="{CCBE9306-8672-4302-97E4-6A9ED888B36C}" type="presParOf" srcId="{B896530E-909C-410E-86E3-3C7BE7C89529}" destId="{DC80B49E-82E7-4670-8BA1-6E4D344EFF91}" srcOrd="3" destOrd="0" presId="urn:microsoft.com/office/officeart/2005/8/layout/funnel1"/>
    <dgm:cxn modelId="{92B88F16-54D5-4BF0-B58A-CE32EEDB30F7}" type="presParOf" srcId="{B896530E-909C-410E-86E3-3C7BE7C89529}" destId="{4AD05E56-8FF3-4364-B7EB-155C0041D961}" srcOrd="4" destOrd="0" presId="urn:microsoft.com/office/officeart/2005/8/layout/funnel1"/>
    <dgm:cxn modelId="{8C76EE29-4633-43FA-AB90-07BD4C4861A1}" type="presParOf" srcId="{B896530E-909C-410E-86E3-3C7BE7C89529}" destId="{58B58DAF-437C-4ECB-829D-80A543C2C5ED}" srcOrd="5" destOrd="0" presId="urn:microsoft.com/office/officeart/2005/8/layout/funnel1"/>
    <dgm:cxn modelId="{422948FE-63EE-4693-95E3-6CE5BFA93319}" type="presParOf" srcId="{B896530E-909C-410E-86E3-3C7BE7C89529}" destId="{561B7CD0-DE16-4EF0-BAFD-3886CAF82B04}"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B91BC-3ADC-4FD0-B8D0-ECE457899F2C}">
      <dsp:nvSpPr>
        <dsp:cNvPr id="0" name=""/>
        <dsp:cNvSpPr/>
      </dsp:nvSpPr>
      <dsp:spPr>
        <a:xfrm>
          <a:off x="0" y="0"/>
          <a:ext cx="10828964" cy="237252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FD6678-C6F1-47C2-8062-FD36E485D6BD}">
      <dsp:nvSpPr>
        <dsp:cNvPr id="0" name=""/>
        <dsp:cNvSpPr/>
      </dsp:nvSpPr>
      <dsp:spPr>
        <a:xfrm>
          <a:off x="327851" y="316336"/>
          <a:ext cx="2365875" cy="173984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32E6D3-36D3-43F6-A2C4-49E51FB3E883}">
      <dsp:nvSpPr>
        <dsp:cNvPr id="0" name=""/>
        <dsp:cNvSpPr/>
      </dsp:nvSpPr>
      <dsp:spPr>
        <a:xfrm rot="10800000">
          <a:off x="327851" y="2372520"/>
          <a:ext cx="2365875" cy="2899746"/>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s-ES" sz="1300" kern="1200" dirty="0"/>
            <a:t> Las relacionadas con la conservación y protección del medio ambiente, los recursos naturales la prevención de amenazas y riesgos naturales.</a:t>
          </a:r>
        </a:p>
      </dsp:txBody>
      <dsp:txXfrm rot="10800000">
        <a:off x="400610" y="2372520"/>
        <a:ext cx="2220357" cy="2826987"/>
      </dsp:txXfrm>
    </dsp:sp>
    <dsp:sp modelId="{C7F073A7-8F7F-4E50-84AF-57291CDF6C25}">
      <dsp:nvSpPr>
        <dsp:cNvPr id="0" name=""/>
        <dsp:cNvSpPr/>
      </dsp:nvSpPr>
      <dsp:spPr>
        <a:xfrm>
          <a:off x="2930313" y="316336"/>
          <a:ext cx="2365875" cy="173984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EEFF6D-0A66-4D41-A3C5-F42FD60AFAC5}">
      <dsp:nvSpPr>
        <dsp:cNvPr id="0" name=""/>
        <dsp:cNvSpPr/>
      </dsp:nvSpPr>
      <dsp:spPr>
        <a:xfrm rot="10800000">
          <a:off x="2930313" y="2372520"/>
          <a:ext cx="2365875" cy="2899746"/>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s-ES" sz="1300" kern="1200" dirty="0"/>
            <a:t>Las políticas, directrices y regulaciones sobre conservación, preservación y uso de las áreas e inmuebles consideradas como patrimonio cultural de la Nación y de los departamentos, incluyendo el histórico, artístico y arquitectónico, de conformidad con la legislación correspondiente.</a:t>
          </a:r>
        </a:p>
      </dsp:txBody>
      <dsp:txXfrm rot="10800000">
        <a:off x="3003072" y="2372520"/>
        <a:ext cx="2220357" cy="2826987"/>
      </dsp:txXfrm>
    </dsp:sp>
    <dsp:sp modelId="{82C7100A-4FDE-4F9D-805B-0DF0F851E0C6}">
      <dsp:nvSpPr>
        <dsp:cNvPr id="0" name=""/>
        <dsp:cNvSpPr/>
      </dsp:nvSpPr>
      <dsp:spPr>
        <a:xfrm>
          <a:off x="5532776" y="316336"/>
          <a:ext cx="2365875" cy="1739848"/>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8000" r="-2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D9D592-B571-4B02-BCFC-DF330A046634}">
      <dsp:nvSpPr>
        <dsp:cNvPr id="0" name=""/>
        <dsp:cNvSpPr/>
      </dsp:nvSpPr>
      <dsp:spPr>
        <a:xfrm rot="10800000">
          <a:off x="5532776" y="2372520"/>
          <a:ext cx="2365875" cy="2899746"/>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s-ES" sz="1300" kern="1200" dirty="0"/>
            <a:t>El señalamiento y localización de las infraestructuras básicas relativas a la red vial nacional y regional, puertos y aeropuertos, sistemas de abastecimiento de agua, saneamiento y suministro de energía, así como las directrices de ordenamientos para sus áreas de influencia.</a:t>
          </a:r>
        </a:p>
      </dsp:txBody>
      <dsp:txXfrm rot="10800000">
        <a:off x="5605535" y="2372520"/>
        <a:ext cx="2220357" cy="2826987"/>
      </dsp:txXfrm>
    </dsp:sp>
    <dsp:sp modelId="{E4C66FD7-5B0D-4917-97EB-9E12F1675BB4}">
      <dsp:nvSpPr>
        <dsp:cNvPr id="0" name=""/>
        <dsp:cNvSpPr/>
      </dsp:nvSpPr>
      <dsp:spPr>
        <a:xfrm>
          <a:off x="8135238" y="316336"/>
          <a:ext cx="2365875" cy="1739848"/>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1000" b="-2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767399-8477-4434-84F0-2EDC147646C9}">
      <dsp:nvSpPr>
        <dsp:cNvPr id="0" name=""/>
        <dsp:cNvSpPr/>
      </dsp:nvSpPr>
      <dsp:spPr>
        <a:xfrm rot="10800000">
          <a:off x="8135238" y="2372520"/>
          <a:ext cx="2365875" cy="2899746"/>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t" anchorCtr="0">
          <a:noAutofit/>
        </a:bodyPr>
        <a:lstStyle/>
        <a:p>
          <a:pPr marL="0" lvl="0" indent="0" algn="ctr" defTabSz="577850">
            <a:lnSpc>
              <a:spcPct val="90000"/>
            </a:lnSpc>
            <a:spcBef>
              <a:spcPct val="0"/>
            </a:spcBef>
            <a:spcAft>
              <a:spcPct val="35000"/>
            </a:spcAft>
            <a:buNone/>
          </a:pPr>
          <a:r>
            <a:rPr lang="es-ES" sz="1300" kern="1200" dirty="0"/>
            <a:t>Los componentes de ordenamiento territorial de los planes integrales de desarrollo metropolitano, en cuanto se refieran a hechos metropolitanos, así como las normas generales que establezcan los objetivos y criterios definidos por las áreas metropolitanas en los asuntos de ordenamiento del territorio municipal.</a:t>
          </a:r>
        </a:p>
      </dsp:txBody>
      <dsp:txXfrm rot="10800000">
        <a:off x="8207997" y="2372520"/>
        <a:ext cx="2220357" cy="2826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F3D4A4-9065-40B7-ADF9-AEC4187C6E10}">
      <dsp:nvSpPr>
        <dsp:cNvPr id="0" name=""/>
        <dsp:cNvSpPr/>
      </dsp:nvSpPr>
      <dsp:spPr>
        <a:xfrm>
          <a:off x="-4287794" y="-657805"/>
          <a:ext cx="5108667" cy="5108667"/>
        </a:xfrm>
        <a:prstGeom prst="blockArc">
          <a:avLst>
            <a:gd name="adj1" fmla="val 18900000"/>
            <a:gd name="adj2" fmla="val 2700000"/>
            <a:gd name="adj3" fmla="val 423"/>
          </a:avLst>
        </a:prstGeom>
        <a:noFill/>
        <a:ln w="25400"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96F9E7-B7B4-4D47-AA2E-23A6324F794C}">
      <dsp:nvSpPr>
        <dsp:cNvPr id="0" name=""/>
        <dsp:cNvSpPr/>
      </dsp:nvSpPr>
      <dsp:spPr>
        <a:xfrm>
          <a:off x="306777" y="134551"/>
          <a:ext cx="5203220" cy="529715"/>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6971" tIns="45720" rIns="45720" bIns="45720" numCol="1" spcCol="1270" anchor="ctr" anchorCtr="0">
          <a:noAutofit/>
        </a:bodyPr>
        <a:lstStyle/>
        <a:p>
          <a:pPr marL="0" lvl="0" indent="0" algn="l" defTabSz="800100">
            <a:lnSpc>
              <a:spcPct val="90000"/>
            </a:lnSpc>
            <a:spcBef>
              <a:spcPct val="0"/>
            </a:spcBef>
            <a:spcAft>
              <a:spcPct val="35000"/>
            </a:spcAft>
            <a:buNone/>
          </a:pPr>
          <a:r>
            <a:rPr lang="es-CO" sz="1800" kern="1200" dirty="0"/>
            <a:t>Áreas de Conservación y Protección del Medio Ambiente y los Recursos Naturales</a:t>
          </a:r>
        </a:p>
      </dsp:txBody>
      <dsp:txXfrm>
        <a:off x="306777" y="134551"/>
        <a:ext cx="5203220" cy="529715"/>
      </dsp:txXfrm>
    </dsp:sp>
    <dsp:sp modelId="{33671036-CC1B-4A5E-AE0C-553D3CED0B00}">
      <dsp:nvSpPr>
        <dsp:cNvPr id="0" name=""/>
        <dsp:cNvSpPr/>
      </dsp:nvSpPr>
      <dsp:spPr>
        <a:xfrm>
          <a:off x="57194" y="149825"/>
          <a:ext cx="499166" cy="499166"/>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A59A22-4587-411A-AE12-FD6B6DDC36F1}">
      <dsp:nvSpPr>
        <dsp:cNvPr id="0" name=""/>
        <dsp:cNvSpPr/>
      </dsp:nvSpPr>
      <dsp:spPr>
        <a:xfrm>
          <a:off x="635256" y="737486"/>
          <a:ext cx="4874742" cy="521692"/>
        </a:xfrm>
        <a:prstGeom prst="rect">
          <a:avLst/>
        </a:prstGeom>
        <a:solidFill>
          <a:schemeClr val="accent1">
            <a:shade val="80000"/>
            <a:hueOff val="61249"/>
            <a:satOff val="-878"/>
            <a:lumOff val="51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6971" tIns="45720" rIns="45720" bIns="45720" numCol="1" spcCol="1270" anchor="ctr" anchorCtr="0">
          <a:noAutofit/>
        </a:bodyPr>
        <a:lstStyle/>
        <a:p>
          <a:pPr marL="0" lvl="0" indent="0" algn="l" defTabSz="800100">
            <a:lnSpc>
              <a:spcPct val="90000"/>
            </a:lnSpc>
            <a:spcBef>
              <a:spcPct val="0"/>
            </a:spcBef>
            <a:spcAft>
              <a:spcPct val="35000"/>
            </a:spcAft>
            <a:buNone/>
          </a:pPr>
          <a:r>
            <a:rPr lang="es-CO" sz="1800" kern="1200" dirty="0"/>
            <a:t>Ordenación y Manejo de Cuencas Hidrográficas (POMCAS)</a:t>
          </a:r>
        </a:p>
      </dsp:txBody>
      <dsp:txXfrm>
        <a:off x="635256" y="737486"/>
        <a:ext cx="4874742" cy="521692"/>
      </dsp:txXfrm>
    </dsp:sp>
    <dsp:sp modelId="{403CE339-562E-4214-BCB8-417A17BF8706}">
      <dsp:nvSpPr>
        <dsp:cNvPr id="0" name=""/>
        <dsp:cNvSpPr/>
      </dsp:nvSpPr>
      <dsp:spPr>
        <a:xfrm>
          <a:off x="385673" y="748749"/>
          <a:ext cx="499166" cy="499166"/>
        </a:xfrm>
        <a:prstGeom prst="ellipse">
          <a:avLst/>
        </a:prstGeom>
        <a:solidFill>
          <a:schemeClr val="lt1">
            <a:hueOff val="0"/>
            <a:satOff val="0"/>
            <a:lumOff val="0"/>
            <a:alphaOff val="0"/>
          </a:schemeClr>
        </a:solidFill>
        <a:ln w="25400" cap="flat" cmpd="sng" algn="ctr">
          <a:solidFill>
            <a:schemeClr val="accent1">
              <a:shade val="80000"/>
              <a:hueOff val="61249"/>
              <a:satOff val="-878"/>
              <a:lumOff val="5123"/>
              <a:alphaOff val="0"/>
            </a:schemeClr>
          </a:solidFill>
          <a:prstDash val="solid"/>
        </a:ln>
        <a:effectLst/>
      </dsp:spPr>
      <dsp:style>
        <a:lnRef idx="2">
          <a:scrgbClr r="0" g="0" b="0"/>
        </a:lnRef>
        <a:fillRef idx="1">
          <a:scrgbClr r="0" g="0" b="0"/>
        </a:fillRef>
        <a:effectRef idx="0">
          <a:scrgbClr r="0" g="0" b="0"/>
        </a:effectRef>
        <a:fontRef idx="minor"/>
      </dsp:style>
    </dsp:sp>
    <dsp:sp modelId="{0C20592E-4465-423F-B9D0-D8FAB0EADF21}">
      <dsp:nvSpPr>
        <dsp:cNvPr id="0" name=""/>
        <dsp:cNvSpPr/>
      </dsp:nvSpPr>
      <dsp:spPr>
        <a:xfrm>
          <a:off x="785461" y="1351440"/>
          <a:ext cx="4724537" cy="491630"/>
        </a:xfrm>
        <a:prstGeom prst="rect">
          <a:avLst/>
        </a:prstGeom>
        <a:solidFill>
          <a:schemeClr val="accent1">
            <a:shade val="80000"/>
            <a:hueOff val="122498"/>
            <a:satOff val="-1757"/>
            <a:lumOff val="102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6971" tIns="45720" rIns="45720" bIns="45720" numCol="1" spcCol="1270" anchor="ctr" anchorCtr="0">
          <a:noAutofit/>
        </a:bodyPr>
        <a:lstStyle/>
        <a:p>
          <a:pPr marL="0" lvl="0" indent="0" algn="l" defTabSz="800100">
            <a:lnSpc>
              <a:spcPct val="90000"/>
            </a:lnSpc>
            <a:spcBef>
              <a:spcPct val="0"/>
            </a:spcBef>
            <a:spcAft>
              <a:spcPct val="35000"/>
            </a:spcAft>
            <a:buNone/>
          </a:pPr>
          <a:r>
            <a:rPr lang="es-CO" sz="1800" kern="1200" dirty="0"/>
            <a:t>Incorporación de la Gestión del Riesgo</a:t>
          </a:r>
        </a:p>
      </dsp:txBody>
      <dsp:txXfrm>
        <a:off x="785461" y="1351440"/>
        <a:ext cx="4724537" cy="491630"/>
      </dsp:txXfrm>
    </dsp:sp>
    <dsp:sp modelId="{CA7CA4CD-78A9-46A7-A1D5-0B79805A9F2D}">
      <dsp:nvSpPr>
        <dsp:cNvPr id="0" name=""/>
        <dsp:cNvSpPr/>
      </dsp:nvSpPr>
      <dsp:spPr>
        <a:xfrm>
          <a:off x="535878" y="1347672"/>
          <a:ext cx="499166" cy="499166"/>
        </a:xfrm>
        <a:prstGeom prst="ellipse">
          <a:avLst/>
        </a:prstGeom>
        <a:solidFill>
          <a:schemeClr val="lt1">
            <a:hueOff val="0"/>
            <a:satOff val="0"/>
            <a:lumOff val="0"/>
            <a:alphaOff val="0"/>
          </a:schemeClr>
        </a:solidFill>
        <a:ln w="25400" cap="flat" cmpd="sng" algn="ctr">
          <a:solidFill>
            <a:schemeClr val="accent1">
              <a:shade val="80000"/>
              <a:hueOff val="122498"/>
              <a:satOff val="-1757"/>
              <a:lumOff val="10246"/>
              <a:alphaOff val="0"/>
            </a:schemeClr>
          </a:solidFill>
          <a:prstDash val="solid"/>
        </a:ln>
        <a:effectLst/>
      </dsp:spPr>
      <dsp:style>
        <a:lnRef idx="2">
          <a:scrgbClr r="0" g="0" b="0"/>
        </a:lnRef>
        <a:fillRef idx="1">
          <a:scrgbClr r="0" g="0" b="0"/>
        </a:fillRef>
        <a:effectRef idx="0">
          <a:scrgbClr r="0" g="0" b="0"/>
        </a:effectRef>
        <a:fontRef idx="minor"/>
      </dsp:style>
    </dsp:sp>
    <dsp:sp modelId="{27121C0D-BE9B-4A8F-A247-74BC754AE8B9}">
      <dsp:nvSpPr>
        <dsp:cNvPr id="0" name=""/>
        <dsp:cNvSpPr/>
      </dsp:nvSpPr>
      <dsp:spPr>
        <a:xfrm>
          <a:off x="785461" y="1909550"/>
          <a:ext cx="4724537" cy="572499"/>
        </a:xfrm>
        <a:prstGeom prst="rect">
          <a:avLst/>
        </a:prstGeom>
        <a:solidFill>
          <a:schemeClr val="accent1">
            <a:shade val="80000"/>
            <a:hueOff val="183747"/>
            <a:satOff val="-2635"/>
            <a:lumOff val="153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6971" tIns="45720" rIns="45720" bIns="45720" numCol="1" spcCol="1270" anchor="ctr" anchorCtr="0">
          <a:noAutofit/>
        </a:bodyPr>
        <a:lstStyle/>
        <a:p>
          <a:pPr marL="0" lvl="0" indent="0" algn="l" defTabSz="800100">
            <a:lnSpc>
              <a:spcPct val="90000"/>
            </a:lnSpc>
            <a:spcBef>
              <a:spcPct val="0"/>
            </a:spcBef>
            <a:spcAft>
              <a:spcPct val="35000"/>
            </a:spcAft>
            <a:buNone/>
          </a:pPr>
          <a:r>
            <a:rPr lang="es-CO" sz="1800" kern="1200" dirty="0"/>
            <a:t>Disposiciones referidas al ordenamiento espacial y ocupación del territorio</a:t>
          </a:r>
        </a:p>
      </dsp:txBody>
      <dsp:txXfrm>
        <a:off x="785461" y="1909550"/>
        <a:ext cx="4724537" cy="572499"/>
      </dsp:txXfrm>
    </dsp:sp>
    <dsp:sp modelId="{6D7D43AD-E0AD-4590-8A76-D929D087C4DE}">
      <dsp:nvSpPr>
        <dsp:cNvPr id="0" name=""/>
        <dsp:cNvSpPr/>
      </dsp:nvSpPr>
      <dsp:spPr>
        <a:xfrm>
          <a:off x="535878" y="1946217"/>
          <a:ext cx="499166" cy="499166"/>
        </a:xfrm>
        <a:prstGeom prst="ellipse">
          <a:avLst/>
        </a:prstGeom>
        <a:solidFill>
          <a:schemeClr val="lt1">
            <a:hueOff val="0"/>
            <a:satOff val="0"/>
            <a:lumOff val="0"/>
            <a:alphaOff val="0"/>
          </a:schemeClr>
        </a:solidFill>
        <a:ln w="25400" cap="flat" cmpd="sng" algn="ctr">
          <a:solidFill>
            <a:schemeClr val="accent1">
              <a:shade val="80000"/>
              <a:hueOff val="183747"/>
              <a:satOff val="-2635"/>
              <a:lumOff val="15369"/>
              <a:alphaOff val="0"/>
            </a:schemeClr>
          </a:solidFill>
          <a:prstDash val="solid"/>
        </a:ln>
        <a:effectLst/>
      </dsp:spPr>
      <dsp:style>
        <a:lnRef idx="2">
          <a:scrgbClr r="0" g="0" b="0"/>
        </a:lnRef>
        <a:fillRef idx="1">
          <a:scrgbClr r="0" g="0" b="0"/>
        </a:fillRef>
        <a:effectRef idx="0">
          <a:scrgbClr r="0" g="0" b="0"/>
        </a:effectRef>
        <a:fontRef idx="minor"/>
      </dsp:style>
    </dsp:sp>
    <dsp:sp modelId="{CFFAF1D0-9FF2-4CCE-A1B5-263B438B48BC}">
      <dsp:nvSpPr>
        <dsp:cNvPr id="0" name=""/>
        <dsp:cNvSpPr/>
      </dsp:nvSpPr>
      <dsp:spPr>
        <a:xfrm>
          <a:off x="635256" y="2512487"/>
          <a:ext cx="4874742" cy="564473"/>
        </a:xfrm>
        <a:prstGeom prst="rect">
          <a:avLst/>
        </a:prstGeom>
        <a:solidFill>
          <a:schemeClr val="accent1">
            <a:shade val="80000"/>
            <a:hueOff val="244997"/>
            <a:satOff val="-3514"/>
            <a:lumOff val="204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6971" tIns="45720" rIns="45720" bIns="45720" numCol="1" spcCol="1270" anchor="ctr" anchorCtr="0">
          <a:noAutofit/>
        </a:bodyPr>
        <a:lstStyle/>
        <a:p>
          <a:pPr marL="0" lvl="0" indent="0" algn="l" defTabSz="800100">
            <a:lnSpc>
              <a:spcPct val="90000"/>
            </a:lnSpc>
            <a:spcBef>
              <a:spcPct val="0"/>
            </a:spcBef>
            <a:spcAft>
              <a:spcPct val="35000"/>
            </a:spcAft>
            <a:buNone/>
          </a:pPr>
          <a:r>
            <a:rPr lang="es-CO" sz="1800" kern="1200" dirty="0"/>
            <a:t>Reglamentación de las Rondas Hídricas</a:t>
          </a:r>
        </a:p>
      </dsp:txBody>
      <dsp:txXfrm>
        <a:off x="635256" y="2512487"/>
        <a:ext cx="4874742" cy="564473"/>
      </dsp:txXfrm>
    </dsp:sp>
    <dsp:sp modelId="{E1483A70-F853-403B-983C-7A824B679825}">
      <dsp:nvSpPr>
        <dsp:cNvPr id="0" name=""/>
        <dsp:cNvSpPr/>
      </dsp:nvSpPr>
      <dsp:spPr>
        <a:xfrm>
          <a:off x="385673" y="2545140"/>
          <a:ext cx="499166" cy="499166"/>
        </a:xfrm>
        <a:prstGeom prst="ellipse">
          <a:avLst/>
        </a:prstGeom>
        <a:solidFill>
          <a:schemeClr val="lt1">
            <a:hueOff val="0"/>
            <a:satOff val="0"/>
            <a:lumOff val="0"/>
            <a:alphaOff val="0"/>
          </a:schemeClr>
        </a:solidFill>
        <a:ln w="25400" cap="flat" cmpd="sng" algn="ctr">
          <a:solidFill>
            <a:schemeClr val="accent1">
              <a:shade val="80000"/>
              <a:hueOff val="244997"/>
              <a:satOff val="-3514"/>
              <a:lumOff val="20492"/>
              <a:alphaOff val="0"/>
            </a:schemeClr>
          </a:solidFill>
          <a:prstDash val="solid"/>
        </a:ln>
        <a:effectLst/>
      </dsp:spPr>
      <dsp:style>
        <a:lnRef idx="2">
          <a:scrgbClr r="0" g="0" b="0"/>
        </a:lnRef>
        <a:fillRef idx="1">
          <a:scrgbClr r="0" g="0" b="0"/>
        </a:fillRef>
        <a:effectRef idx="0">
          <a:scrgbClr r="0" g="0" b="0"/>
        </a:effectRef>
        <a:fontRef idx="minor"/>
      </dsp:style>
    </dsp:sp>
    <dsp:sp modelId="{85DFBB42-4A47-4EAF-B934-A5A069DF7EF9}">
      <dsp:nvSpPr>
        <dsp:cNvPr id="0" name=""/>
        <dsp:cNvSpPr/>
      </dsp:nvSpPr>
      <dsp:spPr>
        <a:xfrm>
          <a:off x="306777" y="3159490"/>
          <a:ext cx="5203220" cy="468313"/>
        </a:xfrm>
        <a:prstGeom prst="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6971" tIns="45720" rIns="45720" bIns="45720" numCol="1" spcCol="1270" anchor="ctr" anchorCtr="0">
          <a:noAutofit/>
        </a:bodyPr>
        <a:lstStyle/>
        <a:p>
          <a:pPr marL="0" lvl="0" indent="0" algn="l" defTabSz="800100">
            <a:lnSpc>
              <a:spcPct val="90000"/>
            </a:lnSpc>
            <a:spcBef>
              <a:spcPct val="0"/>
            </a:spcBef>
            <a:spcAft>
              <a:spcPct val="35000"/>
            </a:spcAft>
            <a:buNone/>
          </a:pPr>
          <a:r>
            <a:rPr lang="es-CO" sz="1800" kern="1200" dirty="0"/>
            <a:t>Incorporación del Cambio Climático</a:t>
          </a:r>
        </a:p>
      </dsp:txBody>
      <dsp:txXfrm>
        <a:off x="306777" y="3159490"/>
        <a:ext cx="5203220" cy="468313"/>
      </dsp:txXfrm>
    </dsp:sp>
    <dsp:sp modelId="{2D0117EF-11B1-4DB1-811F-181679A33585}">
      <dsp:nvSpPr>
        <dsp:cNvPr id="0" name=""/>
        <dsp:cNvSpPr/>
      </dsp:nvSpPr>
      <dsp:spPr>
        <a:xfrm>
          <a:off x="57194" y="3144064"/>
          <a:ext cx="499166" cy="499166"/>
        </a:xfrm>
        <a:prstGeom prst="ellipse">
          <a:avLst/>
        </a:prstGeom>
        <a:solidFill>
          <a:schemeClr val="lt1">
            <a:hueOff val="0"/>
            <a:satOff val="0"/>
            <a:lumOff val="0"/>
            <a:alphaOff val="0"/>
          </a:schemeClr>
        </a:solidFill>
        <a:ln w="25400" cap="flat" cmpd="sng" algn="ctr">
          <a:solidFill>
            <a:schemeClr val="accent1">
              <a:shade val="80000"/>
              <a:hueOff val="306246"/>
              <a:satOff val="-4392"/>
              <a:lumOff val="2561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2569E-74DD-47E5-A075-EDF2656E2F93}">
      <dsp:nvSpPr>
        <dsp:cNvPr id="0" name=""/>
        <dsp:cNvSpPr/>
      </dsp:nvSpPr>
      <dsp:spPr>
        <a:xfrm>
          <a:off x="1302780" y="152269"/>
          <a:ext cx="3021964" cy="104948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4E16FA-CEE4-430D-A2AD-C4A61B9EB7F2}">
      <dsp:nvSpPr>
        <dsp:cNvPr id="0" name=""/>
        <dsp:cNvSpPr/>
      </dsp:nvSpPr>
      <dsp:spPr>
        <a:xfrm>
          <a:off x="2525621" y="2722110"/>
          <a:ext cx="585652" cy="374817"/>
        </a:xfrm>
        <a:prstGeom prst="down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272973-C199-4360-A9CB-0F71CA11B464}">
      <dsp:nvSpPr>
        <dsp:cNvPr id="0" name=""/>
        <dsp:cNvSpPr/>
      </dsp:nvSpPr>
      <dsp:spPr>
        <a:xfrm>
          <a:off x="1370856" y="2868153"/>
          <a:ext cx="2926386" cy="7027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s-ES" sz="1300" kern="1200" dirty="0"/>
            <a:t>DETERMINANTES DEL POMCA PARA EL PLAN DE ORDENAMIENTO TERRITORIAL</a:t>
          </a:r>
        </a:p>
      </dsp:txBody>
      <dsp:txXfrm>
        <a:off x="1370856" y="2868153"/>
        <a:ext cx="2926386" cy="702782"/>
      </dsp:txXfrm>
    </dsp:sp>
    <dsp:sp modelId="{DC80B49E-82E7-4670-8BA1-6E4D344EFF91}">
      <dsp:nvSpPr>
        <dsp:cNvPr id="0" name=""/>
        <dsp:cNvSpPr/>
      </dsp:nvSpPr>
      <dsp:spPr>
        <a:xfrm>
          <a:off x="2401463" y="1282812"/>
          <a:ext cx="1054173" cy="1054173"/>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ES" sz="800" kern="1200" dirty="0"/>
            <a:t>COMPONENTE PROGRAMÁTICO</a:t>
          </a:r>
        </a:p>
      </dsp:txBody>
      <dsp:txXfrm>
        <a:off x="2555843" y="1437192"/>
        <a:ext cx="745413" cy="745413"/>
      </dsp:txXfrm>
    </dsp:sp>
    <dsp:sp modelId="{4AD05E56-8FF3-4364-B7EB-155C0041D961}">
      <dsp:nvSpPr>
        <dsp:cNvPr id="0" name=""/>
        <dsp:cNvSpPr/>
      </dsp:nvSpPr>
      <dsp:spPr>
        <a:xfrm>
          <a:off x="1647143" y="491947"/>
          <a:ext cx="1054173" cy="1054173"/>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ES" sz="800" kern="1200" dirty="0"/>
            <a:t>GESTIÓN DEL RIESGO</a:t>
          </a:r>
        </a:p>
      </dsp:txBody>
      <dsp:txXfrm>
        <a:off x="1801523" y="646327"/>
        <a:ext cx="745413" cy="745413"/>
      </dsp:txXfrm>
    </dsp:sp>
    <dsp:sp modelId="{58B58DAF-437C-4ECB-829D-80A543C2C5ED}">
      <dsp:nvSpPr>
        <dsp:cNvPr id="0" name=""/>
        <dsp:cNvSpPr/>
      </dsp:nvSpPr>
      <dsp:spPr>
        <a:xfrm>
          <a:off x="2724743" y="237071"/>
          <a:ext cx="1054173" cy="1054173"/>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s-ES" sz="800" kern="1200" dirty="0"/>
            <a:t>ZONIFICACIÓN +</a:t>
          </a:r>
        </a:p>
        <a:p>
          <a:pPr marL="0" lvl="0" indent="0" algn="ctr" defTabSz="355600">
            <a:lnSpc>
              <a:spcPct val="90000"/>
            </a:lnSpc>
            <a:spcBef>
              <a:spcPct val="0"/>
            </a:spcBef>
            <a:spcAft>
              <a:spcPct val="35000"/>
            </a:spcAft>
            <a:buNone/>
          </a:pPr>
          <a:r>
            <a:rPr lang="es-ES" sz="800" kern="1200" dirty="0"/>
            <a:t>REGIMEN USO DENSIDAD</a:t>
          </a:r>
        </a:p>
      </dsp:txBody>
      <dsp:txXfrm>
        <a:off x="2879123" y="391451"/>
        <a:ext cx="745413" cy="745413"/>
      </dsp:txXfrm>
    </dsp:sp>
    <dsp:sp modelId="{561B7CD0-DE16-4EF0-BAFD-3886CAF82B04}">
      <dsp:nvSpPr>
        <dsp:cNvPr id="0" name=""/>
        <dsp:cNvSpPr/>
      </dsp:nvSpPr>
      <dsp:spPr>
        <a:xfrm>
          <a:off x="1178621" y="23426"/>
          <a:ext cx="3279651" cy="2623721"/>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8B7485-C8AD-0946-9563-7B0417269C9F}" type="datetimeFigureOut">
              <a:rPr lang="es-ES" smtClean="0"/>
              <a:t>24/02/2022</a:t>
            </a:fld>
            <a:endParaRPr lang="es-ES"/>
          </a:p>
        </p:txBody>
      </p:sp>
      <p:sp>
        <p:nvSpPr>
          <p:cNvPr id="4" name="Marcador de imagen d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4D1617-8FD5-1F4B-8DDC-8F5A901E301D}" type="slidenum">
              <a:rPr lang="es-ES" smtClean="0"/>
              <a:t>‹Nº›</a:t>
            </a:fld>
            <a:endParaRPr lang="es-ES"/>
          </a:p>
        </p:txBody>
      </p:sp>
    </p:spTree>
    <p:extLst>
      <p:ext uri="{BB962C8B-B14F-4D97-AF65-F5344CB8AC3E}">
        <p14:creationId xmlns:p14="http://schemas.microsoft.com/office/powerpoint/2010/main" val="10778828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504D1617-8FD5-1F4B-8DDC-8F5A901E301D}" type="slidenum">
              <a:rPr lang="es-ES" smtClean="0"/>
              <a:t>1</a:t>
            </a:fld>
            <a:endParaRPr lang="es-ES"/>
          </a:p>
        </p:txBody>
      </p:sp>
    </p:spTree>
    <p:extLst>
      <p:ext uri="{BB962C8B-B14F-4D97-AF65-F5344CB8AC3E}">
        <p14:creationId xmlns:p14="http://schemas.microsoft.com/office/powerpoint/2010/main" val="2732038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504D1617-8FD5-1F4B-8DDC-8F5A901E301D}" type="slidenum">
              <a:rPr lang="es-ES" smtClean="0"/>
              <a:t>23</a:t>
            </a:fld>
            <a:endParaRPr lang="es-ES"/>
          </a:p>
        </p:txBody>
      </p:sp>
    </p:spTree>
    <p:extLst>
      <p:ext uri="{BB962C8B-B14F-4D97-AF65-F5344CB8AC3E}">
        <p14:creationId xmlns:p14="http://schemas.microsoft.com/office/powerpoint/2010/main" val="2041189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597819"/>
            <a:ext cx="7772400" cy="1102519"/>
          </a:xfrm>
        </p:spPr>
        <p:txBody>
          <a:bodyPr/>
          <a:lstStyle/>
          <a:p>
            <a:r>
              <a:rPr lang="es-ES_tradnl"/>
              <a:t>Clic para editar título</a:t>
            </a:r>
            <a:endParaRPr lang="es-ES"/>
          </a:p>
        </p:txBody>
      </p:sp>
      <p:sp>
        <p:nvSpPr>
          <p:cNvPr id="3" name="Subtítulo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2FB7A262-E8FC-C24C-8B73-F800B66B0C00}" type="datetimeFigureOut">
              <a:rPr lang="es-ES" smtClean="0"/>
              <a:t>24/02/2022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2784034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2FB7A262-E8FC-C24C-8B73-F800B66B0C00}" type="datetimeFigureOut">
              <a:rPr lang="es-ES" smtClean="0"/>
              <a:t>24/02/2022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3916077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05979"/>
            <a:ext cx="2057400" cy="4388644"/>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05979"/>
            <a:ext cx="6019800" cy="4388644"/>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2FB7A262-E8FC-C24C-8B73-F800B66B0C00}" type="datetimeFigureOut">
              <a:rPr lang="es-ES" smtClean="0"/>
              <a:t>24/02/2022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4134802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2FB7A262-E8FC-C24C-8B73-F800B66B0C00}" type="datetimeFigureOut">
              <a:rPr lang="es-ES" smtClean="0"/>
              <a:t>24/02/2022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841264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3305176"/>
            <a:ext cx="7772400" cy="1021556"/>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2FB7A262-E8FC-C24C-8B73-F800B66B0C00}" type="datetimeFigureOut">
              <a:rPr lang="es-ES" smtClean="0"/>
              <a:t>24/02/2022</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401084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2FB7A262-E8FC-C24C-8B73-F800B66B0C00}" type="datetimeFigureOut">
              <a:rPr lang="es-ES" smtClean="0"/>
              <a:t>24/02/2022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2949998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2FB7A262-E8FC-C24C-8B73-F800B66B0C00}" type="datetimeFigureOut">
              <a:rPr lang="es-ES" smtClean="0"/>
              <a:t>24/02/2022</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225850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2FB7A262-E8FC-C24C-8B73-F800B66B0C00}" type="datetimeFigureOut">
              <a:rPr lang="es-ES" smtClean="0"/>
              <a:t>24/02/2022</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1397751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FB7A262-E8FC-C24C-8B73-F800B66B0C00}" type="datetimeFigureOut">
              <a:rPr lang="es-ES" smtClean="0"/>
              <a:t>24/02/2022</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2027731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1" y="204787"/>
            <a:ext cx="3008313" cy="871538"/>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FB7A262-E8FC-C24C-8B73-F800B66B0C00}" type="datetimeFigureOut">
              <a:rPr lang="es-ES" smtClean="0"/>
              <a:t>24/02/2022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2214403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3600450"/>
            <a:ext cx="5486400" cy="425054"/>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2FB7A262-E8FC-C24C-8B73-F800B66B0C00}" type="datetimeFigureOut">
              <a:rPr lang="es-ES" smtClean="0"/>
              <a:t>24/02/2022</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89B07390-A85F-B94C-8722-048C0E95961E}" type="slidenum">
              <a:rPr lang="es-ES" smtClean="0"/>
              <a:t>‹Nº›</a:t>
            </a:fld>
            <a:endParaRPr lang="es-ES"/>
          </a:p>
        </p:txBody>
      </p:sp>
    </p:spTree>
    <p:extLst>
      <p:ext uri="{BB962C8B-B14F-4D97-AF65-F5344CB8AC3E}">
        <p14:creationId xmlns:p14="http://schemas.microsoft.com/office/powerpoint/2010/main" val="1577386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FB7A262-E8FC-C24C-8B73-F800B66B0C00}" type="datetimeFigureOut">
              <a:rPr lang="es-ES" smtClean="0"/>
              <a:t>24/02/2022</a:t>
            </a:fld>
            <a:endParaRPr lang="es-ES"/>
          </a:p>
        </p:txBody>
      </p:sp>
      <p:sp>
        <p:nvSpPr>
          <p:cNvPr id="5" name="Marcador de pie de página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9B07390-A85F-B94C-8722-048C0E95961E}" type="slidenum">
              <a:rPr lang="es-ES" smtClean="0"/>
              <a:t>‹Nº›</a:t>
            </a:fld>
            <a:endParaRPr lang="es-ES"/>
          </a:p>
        </p:txBody>
      </p:sp>
    </p:spTree>
    <p:extLst>
      <p:ext uri="{BB962C8B-B14F-4D97-AF65-F5344CB8AC3E}">
        <p14:creationId xmlns:p14="http://schemas.microsoft.com/office/powerpoint/2010/main" val="1949311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3.jpe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mailto:danygranda@gmail.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323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705118" y="1190039"/>
            <a:ext cx="4120269" cy="2260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3" name="Marcador de contenido 2"/>
          <p:cNvSpPr>
            <a:spLocks noGrp="1"/>
          </p:cNvSpPr>
          <p:nvPr>
            <p:ph sz="half" idx="1"/>
          </p:nvPr>
        </p:nvSpPr>
        <p:spPr>
          <a:xfrm>
            <a:off x="728976" y="1257964"/>
            <a:ext cx="4096411" cy="2123031"/>
          </a:xfrm>
        </p:spPr>
        <p:txBody>
          <a:bodyPr>
            <a:normAutofit/>
          </a:bodyPr>
          <a:lstStyle/>
          <a:p>
            <a:pPr algn="just"/>
            <a:r>
              <a:rPr lang="es-ES" sz="1275" dirty="0"/>
              <a:t>Incorporación al POT como elementos estructurantes del territorio.  Gestión a partir de instrumentos como </a:t>
            </a:r>
            <a:r>
              <a:rPr lang="es-ES" sz="1275" dirty="0" err="1"/>
              <a:t>Macroproyectos</a:t>
            </a:r>
            <a:r>
              <a:rPr lang="es-ES" sz="1275" dirty="0"/>
              <a:t>, Alianzas Público – Privadas, ejecución de obra nacional o departamental.   </a:t>
            </a:r>
          </a:p>
          <a:p>
            <a:pPr algn="just"/>
            <a:r>
              <a:rPr lang="es-ES" sz="1275" dirty="0"/>
              <a:t>El POT debe hacer previsión de los aspectos necesarios para articular estas infraestructuras en su territorio.</a:t>
            </a:r>
          </a:p>
        </p:txBody>
      </p:sp>
      <p:sp>
        <p:nvSpPr>
          <p:cNvPr id="4" name="Marcador de contenido 3"/>
          <p:cNvSpPr>
            <a:spLocks noGrp="1"/>
          </p:cNvSpPr>
          <p:nvPr>
            <p:ph sz="half" idx="2"/>
          </p:nvPr>
        </p:nvSpPr>
        <p:spPr>
          <a:xfrm>
            <a:off x="4825388" y="1127661"/>
            <a:ext cx="3944038" cy="3150184"/>
          </a:xfrm>
        </p:spPr>
        <p:txBody>
          <a:bodyPr/>
          <a:lstStyle/>
          <a:p>
            <a:pPr algn="just"/>
            <a:r>
              <a:rPr lang="es-ES" sz="1275" dirty="0"/>
              <a:t>Aspectos definidos por:</a:t>
            </a:r>
          </a:p>
          <a:p>
            <a:pPr algn="just"/>
            <a:r>
              <a:rPr lang="es-ES" sz="1275" dirty="0"/>
              <a:t>Plan Nacional de Desarrollo</a:t>
            </a:r>
          </a:p>
          <a:p>
            <a:pPr algn="just"/>
            <a:r>
              <a:rPr lang="es-ES" sz="1275" dirty="0"/>
              <a:t>Regulaciones y directrices de los Ministerios de Transporte, de Minas y Energía, de Tecnologías de la Información y las Comunicaciones, Agencia Nacional de Infraestructura – ANI y demás organismos competentes del orden nacional.</a:t>
            </a:r>
          </a:p>
          <a:p>
            <a:pPr algn="just"/>
            <a:r>
              <a:rPr lang="es-ES" sz="1275" dirty="0"/>
              <a:t>Plan de Desarrollo Departamental en la definición de redes e infraestructuras de interés regional.</a:t>
            </a:r>
          </a:p>
        </p:txBody>
      </p:sp>
      <p:sp>
        <p:nvSpPr>
          <p:cNvPr id="5" name="6 Rectángulo"/>
          <p:cNvSpPr txBox="1">
            <a:spLocks/>
          </p:cNvSpPr>
          <p:nvPr/>
        </p:nvSpPr>
        <p:spPr>
          <a:xfrm>
            <a:off x="484584" y="471114"/>
            <a:ext cx="8439558" cy="715581"/>
          </a:xfrm>
          <a:prstGeom prst="rect">
            <a:avLst/>
          </a:prstGeom>
        </p:spPr>
        <p:txBody>
          <a:bodyPr vert="horz" wrap="square" lIns="68580" tIns="34290" rIns="68580" bIns="34290" rtlCol="0" anchor="t">
            <a:sp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s-CO" sz="2100" b="1" dirty="0">
                <a:cs typeface="Arial" charset="0"/>
              </a:rPr>
              <a:t>DETERMINANTES  ASOCIADAS A LA INFRAESTRUCTURA DE TRANSPORTE Y DE SERVICIOS PÚBLICOS</a:t>
            </a:r>
          </a:p>
        </p:txBody>
      </p:sp>
      <p:grpSp>
        <p:nvGrpSpPr>
          <p:cNvPr id="10" name="Grupo 9"/>
          <p:cNvGrpSpPr/>
          <p:nvPr/>
        </p:nvGrpSpPr>
        <p:grpSpPr>
          <a:xfrm>
            <a:off x="5309235" y="3194300"/>
            <a:ext cx="2006860" cy="1074317"/>
            <a:chOff x="7181263" y="929771"/>
            <a:chExt cx="4699947" cy="2341463"/>
          </a:xfrm>
        </p:grpSpPr>
        <p:sp>
          <p:nvSpPr>
            <p:cNvPr id="9" name="Rectángulo 8"/>
            <p:cNvSpPr/>
            <p:nvPr/>
          </p:nvSpPr>
          <p:spPr>
            <a:xfrm>
              <a:off x="7181263" y="929771"/>
              <a:ext cx="4699947" cy="23414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l="8526" r="9098"/>
            <a:stretch/>
          </p:blipFill>
          <p:spPr>
            <a:xfrm>
              <a:off x="7181263" y="929771"/>
              <a:ext cx="4699947" cy="2333625"/>
            </a:xfrm>
            <a:prstGeom prst="rect">
              <a:avLst/>
            </a:prstGeom>
            <a:solidFill>
              <a:schemeClr val="tx1"/>
            </a:solidFill>
            <a:ln>
              <a:noFill/>
            </a:ln>
          </p:spPr>
        </p:pic>
      </p:grpSp>
      <p:pic>
        <p:nvPicPr>
          <p:cNvPr id="6" name="Imagen 5"/>
          <p:cNvPicPr>
            <a:picLocks noChangeAspect="1"/>
          </p:cNvPicPr>
          <p:nvPr/>
        </p:nvPicPr>
        <p:blipFill rotWithShape="1">
          <a:blip r:embed="rId3">
            <a:extLst>
              <a:ext uri="{28A0092B-C50C-407E-A947-70E740481C1C}">
                <a14:useLocalDpi xmlns:a14="http://schemas.microsoft.com/office/drawing/2010/main" val="0"/>
              </a:ext>
            </a:extLst>
          </a:blip>
          <a:srcRect t="7149" b="7516"/>
          <a:stretch/>
        </p:blipFill>
        <p:spPr>
          <a:xfrm>
            <a:off x="7316798" y="3045659"/>
            <a:ext cx="1607344" cy="1371600"/>
          </a:xfrm>
          <a:prstGeom prst="rect">
            <a:avLst/>
          </a:prstGeom>
        </p:spPr>
      </p:pic>
    </p:spTree>
    <p:extLst>
      <p:ext uri="{BB962C8B-B14F-4D97-AF65-F5344CB8AC3E}">
        <p14:creationId xmlns:p14="http://schemas.microsoft.com/office/powerpoint/2010/main" val="2962558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457199" y="1200151"/>
            <a:ext cx="4478357" cy="3394472"/>
          </a:xfrm>
        </p:spPr>
        <p:txBody>
          <a:bodyPr>
            <a:normAutofit fontScale="70000" lnSpcReduction="20000"/>
          </a:bodyPr>
          <a:lstStyle/>
          <a:p>
            <a:pPr algn="just"/>
            <a:r>
              <a:rPr lang="es-ES" dirty="0"/>
              <a:t>Funciones otorgadas a las áreas metropolitanas por la Ley 1625 de 2013</a:t>
            </a:r>
          </a:p>
          <a:p>
            <a:pPr algn="just"/>
            <a:r>
              <a:rPr lang="es-ES" dirty="0"/>
              <a:t>Funciones de la Junta Metropolitana:  </a:t>
            </a:r>
          </a:p>
          <a:p>
            <a:pPr algn="just"/>
            <a:r>
              <a:rPr lang="es-ES" dirty="0"/>
              <a:t>Planeación: Plan Integral de Desarrollo Metropolitano. Definición de los Hechos Metropolitanos. Normas obligatoriamente generales. E</a:t>
            </a:r>
          </a:p>
          <a:p>
            <a:pPr algn="just"/>
            <a:r>
              <a:rPr lang="es-ES" dirty="0"/>
              <a:t>Estos prevalecerán sobre los planes que adopten los municipios que integran el área.</a:t>
            </a:r>
          </a:p>
        </p:txBody>
      </p:sp>
      <p:sp>
        <p:nvSpPr>
          <p:cNvPr id="5" name="6 Rectángulo"/>
          <p:cNvSpPr txBox="1">
            <a:spLocks/>
          </p:cNvSpPr>
          <p:nvPr/>
        </p:nvSpPr>
        <p:spPr>
          <a:xfrm>
            <a:off x="477726" y="358390"/>
            <a:ext cx="7053542" cy="715581"/>
          </a:xfrm>
          <a:prstGeom prst="rect">
            <a:avLst/>
          </a:prstGeom>
        </p:spPr>
        <p:txBody>
          <a:bodyPr vert="horz" lIns="68580" tIns="34290" rIns="68580" bIns="34290" rtlCol="0" anchor="t">
            <a:sp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s-CO" sz="2100" b="1" dirty="0">
                <a:cs typeface="Arial" charset="0"/>
              </a:rPr>
              <a:t>DETERMINANTES  ASOCIADAS A LOS PLANES INTEGRALES DE DESARROLLO METROPOLITANO</a:t>
            </a:r>
          </a:p>
        </p:txBody>
      </p:sp>
      <p:pic>
        <p:nvPicPr>
          <p:cNvPr id="6" name="Imagen 5"/>
          <p:cNvPicPr>
            <a:picLocks noChangeAspect="1"/>
          </p:cNvPicPr>
          <p:nvPr/>
        </p:nvPicPr>
        <p:blipFill rotWithShape="1">
          <a:blip r:embed="rId2">
            <a:clrChange>
              <a:clrFrom>
                <a:srgbClr val="76D6FF"/>
              </a:clrFrom>
              <a:clrTo>
                <a:srgbClr val="76D6FF">
                  <a:alpha val="0"/>
                </a:srgbClr>
              </a:clrTo>
            </a:clrChange>
          </a:blip>
          <a:srcRect l="8954" t="5868" b="3527"/>
          <a:stretch/>
        </p:blipFill>
        <p:spPr>
          <a:xfrm>
            <a:off x="5354198" y="1054841"/>
            <a:ext cx="3065724" cy="3372477"/>
          </a:xfrm>
          <a:prstGeom prst="rect">
            <a:avLst/>
          </a:prstGeom>
        </p:spPr>
      </p:pic>
      <p:sp>
        <p:nvSpPr>
          <p:cNvPr id="7" name="CuadroTexto 6"/>
          <p:cNvSpPr txBox="1"/>
          <p:nvPr/>
        </p:nvSpPr>
        <p:spPr>
          <a:xfrm rot="16200000">
            <a:off x="7134423" y="3117273"/>
            <a:ext cx="2400800" cy="219291"/>
          </a:xfrm>
          <a:prstGeom prst="rect">
            <a:avLst/>
          </a:prstGeom>
          <a:noFill/>
        </p:spPr>
        <p:txBody>
          <a:bodyPr wrap="square" rtlCol="0">
            <a:spAutoFit/>
          </a:bodyPr>
          <a:lstStyle/>
          <a:p>
            <a:r>
              <a:rPr lang="es-ES" sz="825" dirty="0"/>
              <a:t>Fuente: PEMOT, AMVA 2018</a:t>
            </a:r>
            <a:endParaRPr lang="en-US" sz="825" dirty="0"/>
          </a:p>
        </p:txBody>
      </p:sp>
    </p:spTree>
    <p:extLst>
      <p:ext uri="{BB962C8B-B14F-4D97-AF65-F5344CB8AC3E}">
        <p14:creationId xmlns:p14="http://schemas.microsoft.com/office/powerpoint/2010/main" val="2561307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6639" b="22868"/>
          <a:stretch/>
        </p:blipFill>
        <p:spPr>
          <a:xfrm>
            <a:off x="0" y="0"/>
            <a:ext cx="9144000" cy="4297196"/>
          </a:xfrm>
          <a:prstGeom prst="rect">
            <a:avLst/>
          </a:prstGeom>
        </p:spPr>
      </p:pic>
      <p:sp>
        <p:nvSpPr>
          <p:cNvPr id="6" name="Título 1">
            <a:extLst>
              <a:ext uri="{FF2B5EF4-FFF2-40B4-BE49-F238E27FC236}">
                <a16:creationId xmlns:a16="http://schemas.microsoft.com/office/drawing/2014/main" id="{F225B403-660B-44FF-B4E5-951D1E4078D6}"/>
              </a:ext>
            </a:extLst>
          </p:cNvPr>
          <p:cNvSpPr>
            <a:spLocks noGrp="1"/>
          </p:cNvSpPr>
          <p:nvPr>
            <p:ph type="title"/>
          </p:nvPr>
        </p:nvSpPr>
        <p:spPr>
          <a:xfrm>
            <a:off x="1016454" y="200782"/>
            <a:ext cx="7482568" cy="994172"/>
          </a:xfrm>
        </p:spPr>
        <p:txBody>
          <a:bodyPr>
            <a:normAutofit fontScale="90000"/>
          </a:bodyPr>
          <a:lstStyle/>
          <a:p>
            <a:pPr algn="ctr"/>
            <a:r>
              <a:rPr lang="es-CO" sz="3000" b="1" dirty="0"/>
              <a:t>DETERMINANTES AMBIENTALES </a:t>
            </a:r>
            <a:br>
              <a:rPr lang="es-CO" sz="3000" b="1" dirty="0"/>
            </a:br>
            <a:endParaRPr lang="es-CO" sz="3000" dirty="0"/>
          </a:p>
        </p:txBody>
      </p:sp>
      <p:sp>
        <p:nvSpPr>
          <p:cNvPr id="7" name="Marcador de contenido 2">
            <a:extLst>
              <a:ext uri="{FF2B5EF4-FFF2-40B4-BE49-F238E27FC236}">
                <a16:creationId xmlns:a16="http://schemas.microsoft.com/office/drawing/2014/main" id="{C95031E2-8B72-4EE3-95F1-6C2D2E359A8B}"/>
              </a:ext>
            </a:extLst>
          </p:cNvPr>
          <p:cNvSpPr>
            <a:spLocks noGrp="1"/>
          </p:cNvSpPr>
          <p:nvPr>
            <p:ph idx="1"/>
          </p:nvPr>
        </p:nvSpPr>
        <p:spPr>
          <a:xfrm>
            <a:off x="315909" y="2615266"/>
            <a:ext cx="8293282" cy="1666494"/>
          </a:xfrm>
        </p:spPr>
        <p:txBody>
          <a:bodyPr>
            <a:normAutofit fontScale="92500" lnSpcReduction="20000"/>
          </a:bodyPr>
          <a:lstStyle/>
          <a:p>
            <a:pPr lvl="1" algn="just"/>
            <a:r>
              <a:rPr lang="es-CO" sz="1500" b="1" dirty="0">
                <a:solidFill>
                  <a:schemeClr val="bg1"/>
                </a:solidFill>
              </a:rPr>
              <a:t>Las Corporaciones Autónomas Regionales en su función de autoridad ambiental son las encargadas de definir y administrar estos aspectos en la planificación local, en  los procesos de concertación.</a:t>
            </a:r>
          </a:p>
          <a:p>
            <a:pPr lvl="1" algn="just"/>
            <a:r>
              <a:rPr lang="es-CO" sz="1500" b="1" dirty="0">
                <a:solidFill>
                  <a:schemeClr val="bg1"/>
                </a:solidFill>
              </a:rPr>
              <a:t>Las CAR definen e incorporan a su reglamentación los elementos que componen sus determinantes ambientales, en los términos que define el artículo 10 de la Ley 388 de 1997 y los asuntos ambientales.</a:t>
            </a:r>
          </a:p>
          <a:p>
            <a:pPr lvl="1" algn="just"/>
            <a:r>
              <a:rPr lang="es-CO" sz="1500" b="1" dirty="0">
                <a:solidFill>
                  <a:schemeClr val="bg1"/>
                </a:solidFill>
              </a:rPr>
              <a:t>Es función de las CAR realizar control y seguimiento periódico a los actos administrativos que aprueban los procesos de concertación y a la ejecución de los programas y proyectos relacionados con el componente ambiental de los instrumentos de planificación.                                                                                            </a:t>
            </a:r>
            <a:r>
              <a:rPr lang="es-CO" sz="1125" b="1" dirty="0">
                <a:solidFill>
                  <a:schemeClr val="bg1"/>
                </a:solidFill>
              </a:rPr>
              <a:t>Ley 99 de 1993</a:t>
            </a:r>
          </a:p>
          <a:p>
            <a:endParaRPr lang="es-CO" sz="1500" dirty="0"/>
          </a:p>
        </p:txBody>
      </p:sp>
    </p:spTree>
    <p:extLst>
      <p:ext uri="{BB962C8B-B14F-4D97-AF65-F5344CB8AC3E}">
        <p14:creationId xmlns:p14="http://schemas.microsoft.com/office/powerpoint/2010/main" val="4257120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120789" y="648530"/>
            <a:ext cx="5600700" cy="415498"/>
          </a:xfrm>
          <a:prstGeom prst="rect">
            <a:avLst/>
          </a:prstGeom>
        </p:spPr>
        <p:txBody>
          <a:bodyPr>
            <a:spAutoFit/>
          </a:bodyPr>
          <a:lstStyle/>
          <a:p>
            <a:pPr eaLnBrk="1" hangingPunct="1">
              <a:defRPr/>
            </a:pPr>
            <a:r>
              <a:rPr lang="es-CO" sz="2100" b="1" dirty="0">
                <a:latin typeface="+mj-lt"/>
                <a:cs typeface="Arial" charset="0"/>
              </a:rPr>
              <a:t>DETERMINANTES AMBIENTALES </a:t>
            </a:r>
          </a:p>
        </p:txBody>
      </p:sp>
      <p:sp>
        <p:nvSpPr>
          <p:cNvPr id="6" name="5 Rectángulo"/>
          <p:cNvSpPr/>
          <p:nvPr/>
        </p:nvSpPr>
        <p:spPr>
          <a:xfrm>
            <a:off x="2174367" y="1479587"/>
            <a:ext cx="6097624" cy="2855397"/>
          </a:xfrm>
          <a:prstGeom prst="rect">
            <a:avLst/>
          </a:prstGeom>
        </p:spPr>
        <p:txBody>
          <a:bodyPr wrap="square">
            <a:spAutoFit/>
          </a:bodyPr>
          <a:lstStyle/>
          <a:p>
            <a:pPr marL="600075" lvl="1" indent="-257175">
              <a:lnSpc>
                <a:spcPct val="70000"/>
              </a:lnSpc>
              <a:defRPr/>
            </a:pPr>
            <a:endParaRPr lang="es-ES" sz="1425" dirty="0">
              <a:latin typeface="Arial" charset="0"/>
              <a:cs typeface="Times New Roman" pitchFamily="18" charset="0"/>
            </a:endParaRPr>
          </a:p>
          <a:p>
            <a:pPr marL="257175" indent="-257175" algn="just">
              <a:lnSpc>
                <a:spcPct val="80000"/>
              </a:lnSpc>
              <a:buFont typeface="+mj-lt"/>
              <a:buAutoNum type="arabicPeriod"/>
              <a:defRPr/>
            </a:pPr>
            <a:r>
              <a:rPr lang="es-ES" sz="1650" dirty="0">
                <a:latin typeface="+mj-lt"/>
                <a:cs typeface="Arial" charset="0"/>
              </a:rPr>
              <a:t>Las relacionadas con la </a:t>
            </a:r>
            <a:r>
              <a:rPr lang="es-ES" sz="1650" b="1" dirty="0">
                <a:solidFill>
                  <a:schemeClr val="accent1">
                    <a:lumMod val="50000"/>
                  </a:schemeClr>
                </a:solidFill>
                <a:latin typeface="+mj-lt"/>
                <a:cs typeface="Arial" charset="0"/>
              </a:rPr>
              <a:t>conservación y protección del medio ambiente, los recursos naturales y la prevención de amenazas y riesgos naturales</a:t>
            </a:r>
            <a:r>
              <a:rPr lang="es-ES" sz="1650" dirty="0">
                <a:latin typeface="+mj-lt"/>
                <a:cs typeface="Arial" charset="0"/>
              </a:rPr>
              <a:t>.</a:t>
            </a:r>
          </a:p>
          <a:p>
            <a:pPr marL="257175" indent="-257175" algn="just">
              <a:lnSpc>
                <a:spcPct val="80000"/>
              </a:lnSpc>
              <a:buFont typeface="+mj-lt"/>
              <a:buAutoNum type="arabicPeriod"/>
              <a:defRPr/>
            </a:pPr>
            <a:endParaRPr lang="es-ES" sz="1425" dirty="0">
              <a:latin typeface="+mj-lt"/>
              <a:cs typeface="Times New Roman" pitchFamily="18" charset="0"/>
            </a:endParaRPr>
          </a:p>
          <a:p>
            <a:pPr marL="257175" indent="-257175" algn="just">
              <a:lnSpc>
                <a:spcPct val="75000"/>
              </a:lnSpc>
              <a:buFont typeface="+mj-lt"/>
              <a:buAutoNum type="arabicPeriod"/>
              <a:defRPr/>
            </a:pPr>
            <a:r>
              <a:rPr lang="es-ES" sz="1275" dirty="0">
                <a:latin typeface="+mj-lt"/>
                <a:cs typeface="Arial" charset="0"/>
              </a:rPr>
              <a:t>Las políticas, directrices y regulaciones sobre conservación, preservación y uso de las áreas e </a:t>
            </a:r>
            <a:r>
              <a:rPr lang="es-ES" sz="1275" b="1" dirty="0">
                <a:solidFill>
                  <a:schemeClr val="accent1">
                    <a:lumMod val="50000"/>
                  </a:schemeClr>
                </a:solidFill>
                <a:latin typeface="+mj-lt"/>
                <a:cs typeface="Arial" charset="0"/>
              </a:rPr>
              <a:t>inmuebles consideradas como patrimonio cultural de la Nación y de los departamentos</a:t>
            </a:r>
            <a:r>
              <a:rPr lang="es-ES" sz="1275" dirty="0">
                <a:latin typeface="+mj-lt"/>
                <a:cs typeface="Arial" charset="0"/>
              </a:rPr>
              <a:t>, incluyendo el histórico, artístico y arquitectónico.</a:t>
            </a:r>
          </a:p>
          <a:p>
            <a:pPr marL="257175" indent="-257175" algn="just">
              <a:lnSpc>
                <a:spcPct val="75000"/>
              </a:lnSpc>
              <a:buFont typeface="+mj-lt"/>
              <a:buAutoNum type="arabicPeriod"/>
              <a:defRPr/>
            </a:pPr>
            <a:endParaRPr lang="es-ES_tradnl" sz="1275" dirty="0">
              <a:solidFill>
                <a:schemeClr val="accent2"/>
              </a:solidFill>
              <a:latin typeface="+mj-lt"/>
              <a:cs typeface="Arial" charset="0"/>
            </a:endParaRPr>
          </a:p>
          <a:p>
            <a:pPr marL="257175" indent="-257175" algn="just">
              <a:lnSpc>
                <a:spcPct val="90000"/>
              </a:lnSpc>
              <a:buFont typeface="+mj-lt"/>
              <a:buAutoNum type="arabicPeriod"/>
              <a:defRPr/>
            </a:pPr>
            <a:r>
              <a:rPr lang="es-ES" sz="1275" dirty="0">
                <a:latin typeface="+mj-lt"/>
                <a:cs typeface="Arial" charset="0"/>
              </a:rPr>
              <a:t>El señalamiento y localización de las infraestructuras básicas relativas a la </a:t>
            </a:r>
            <a:r>
              <a:rPr lang="es-ES" sz="1275" b="1" dirty="0">
                <a:solidFill>
                  <a:schemeClr val="accent1">
                    <a:lumMod val="50000"/>
                  </a:schemeClr>
                </a:solidFill>
                <a:latin typeface="+mj-lt"/>
                <a:cs typeface="Arial" charset="0"/>
              </a:rPr>
              <a:t>red vial nacional y regional, puertos y aeropuertos, sistemas de abastecimiento de agua, saneamiento y suministro de energía</a:t>
            </a:r>
            <a:r>
              <a:rPr lang="es-ES" sz="1275" dirty="0">
                <a:latin typeface="+mj-lt"/>
                <a:cs typeface="Arial" charset="0"/>
              </a:rPr>
              <a:t>, así como las directrices de ordenamientos para sus áreas de influencia.</a:t>
            </a:r>
          </a:p>
          <a:p>
            <a:pPr marL="257175" indent="-257175" algn="just">
              <a:lnSpc>
                <a:spcPct val="90000"/>
              </a:lnSpc>
              <a:buFont typeface="+mj-lt"/>
              <a:buAutoNum type="arabicPeriod"/>
              <a:defRPr/>
            </a:pPr>
            <a:endParaRPr lang="es-ES_tradnl" sz="1275" dirty="0">
              <a:latin typeface="+mj-lt"/>
              <a:cs typeface="Times New Roman" pitchFamily="18" charset="0"/>
            </a:endParaRPr>
          </a:p>
          <a:p>
            <a:pPr marL="257175" indent="-257175" algn="just">
              <a:lnSpc>
                <a:spcPct val="90000"/>
              </a:lnSpc>
              <a:buFont typeface="+mj-lt"/>
              <a:buAutoNum type="arabicPeriod"/>
              <a:defRPr/>
            </a:pPr>
            <a:r>
              <a:rPr lang="es-ES" sz="1275" dirty="0">
                <a:latin typeface="+mj-lt"/>
                <a:cs typeface="Arial" charset="0"/>
              </a:rPr>
              <a:t>Los componentes de ordenamiento territorial de los planes integrales de desarrollo metropolitano.</a:t>
            </a:r>
            <a:endParaRPr lang="es-ES_tradnl" sz="1275" dirty="0">
              <a:latin typeface="+mj-lt"/>
              <a:cs typeface="Times New Roman" pitchFamily="18" charset="0"/>
            </a:endParaRPr>
          </a:p>
        </p:txBody>
      </p:sp>
      <p:sp>
        <p:nvSpPr>
          <p:cNvPr id="15364" name="6 Rectángulo"/>
          <p:cNvSpPr>
            <a:spLocks noChangeArrowheads="1"/>
          </p:cNvSpPr>
          <p:nvPr/>
        </p:nvSpPr>
        <p:spPr bwMode="auto">
          <a:xfrm>
            <a:off x="4550856" y="4368043"/>
            <a:ext cx="30218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s-CO" altLang="es-CO" sz="1050" b="1" i="1"/>
              <a:t>Artículo 10 de la Ley 388 de 1997</a:t>
            </a:r>
            <a:endParaRPr lang="es-CO" altLang="es-CO" sz="1050" i="1"/>
          </a:p>
        </p:txBody>
      </p:sp>
      <p:sp>
        <p:nvSpPr>
          <p:cNvPr id="8" name="7 Rectángulo redondeado"/>
          <p:cNvSpPr/>
          <p:nvPr/>
        </p:nvSpPr>
        <p:spPr>
          <a:xfrm>
            <a:off x="1948147" y="1416148"/>
            <a:ext cx="6357938" cy="94059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sz="1350"/>
          </a:p>
        </p:txBody>
      </p:sp>
      <p:sp>
        <p:nvSpPr>
          <p:cNvPr id="9" name="8 Flecha derecha"/>
          <p:cNvSpPr/>
          <p:nvPr/>
        </p:nvSpPr>
        <p:spPr>
          <a:xfrm>
            <a:off x="789236" y="1382813"/>
            <a:ext cx="1385130" cy="973931"/>
          </a:xfrm>
          <a:prstGeom prst="rightArrow">
            <a:avLst>
              <a:gd name="adj1" fmla="val 60807"/>
              <a:gd name="adj2" fmla="val 28090"/>
            </a:avLst>
          </a:prstGeom>
          <a:solidFill>
            <a:schemeClr val="accent4">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CO" sz="1050" b="1" dirty="0"/>
              <a:t>DETERMINANTES AMBIENTALES</a:t>
            </a:r>
          </a:p>
        </p:txBody>
      </p:sp>
    </p:spTree>
    <p:extLst>
      <p:ext uri="{BB962C8B-B14F-4D97-AF65-F5344CB8AC3E}">
        <p14:creationId xmlns:p14="http://schemas.microsoft.com/office/powerpoint/2010/main" val="32700034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303860" y="867535"/>
            <a:ext cx="5509022" cy="1035027"/>
          </a:xfrm>
          <a:prstGeom prst="rect">
            <a:avLst/>
          </a:prstGeom>
        </p:spPr>
        <p:txBody>
          <a:bodyPr>
            <a:spAutoFit/>
          </a:bodyPr>
          <a:lstStyle/>
          <a:p>
            <a:pPr marL="600075" lvl="1" indent="-257175">
              <a:lnSpc>
                <a:spcPct val="70000"/>
              </a:lnSpc>
              <a:defRPr/>
            </a:pPr>
            <a:endParaRPr lang="es-ES" sz="1425" dirty="0">
              <a:latin typeface="Arial" charset="0"/>
              <a:cs typeface="Times New Roman" pitchFamily="18" charset="0"/>
            </a:endParaRPr>
          </a:p>
          <a:p>
            <a:pPr marL="257175" indent="-257175" algn="just">
              <a:lnSpc>
                <a:spcPct val="80000"/>
              </a:lnSpc>
              <a:buFont typeface="+mj-lt"/>
              <a:buAutoNum type="arabicPeriod"/>
              <a:defRPr/>
            </a:pPr>
            <a:r>
              <a:rPr lang="es-ES" sz="1650" dirty="0">
                <a:latin typeface="+mj-lt"/>
                <a:cs typeface="Arial" charset="0"/>
              </a:rPr>
              <a:t>Las relacionadas con la </a:t>
            </a:r>
            <a:r>
              <a:rPr lang="es-ES" sz="1650" b="1" dirty="0">
                <a:solidFill>
                  <a:schemeClr val="accent1">
                    <a:lumMod val="50000"/>
                  </a:schemeClr>
                </a:solidFill>
                <a:latin typeface="+mj-lt"/>
                <a:cs typeface="Arial" charset="0"/>
              </a:rPr>
              <a:t>conservación y protección del medio ambiente, los recursos naturales y la prevención de amenazas y riesgos naturales</a:t>
            </a:r>
            <a:r>
              <a:rPr lang="es-ES" sz="1650" dirty="0">
                <a:latin typeface="+mj-lt"/>
                <a:cs typeface="Arial" charset="0"/>
              </a:rPr>
              <a:t>.</a:t>
            </a:r>
          </a:p>
          <a:p>
            <a:pPr algn="just">
              <a:lnSpc>
                <a:spcPct val="80000"/>
              </a:lnSpc>
              <a:defRPr/>
            </a:pPr>
            <a:endParaRPr lang="es-ES" sz="1425" dirty="0">
              <a:latin typeface="+mj-lt"/>
              <a:cs typeface="Times New Roman" pitchFamily="18" charset="0"/>
            </a:endParaRPr>
          </a:p>
        </p:txBody>
      </p:sp>
      <p:sp>
        <p:nvSpPr>
          <p:cNvPr id="17411" name="6 Rectángulo"/>
          <p:cNvSpPr>
            <a:spLocks noChangeArrowheads="1"/>
          </p:cNvSpPr>
          <p:nvPr/>
        </p:nvSpPr>
        <p:spPr bwMode="auto">
          <a:xfrm>
            <a:off x="4680349" y="4417979"/>
            <a:ext cx="30218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s-CO" altLang="es-CO" sz="1050" b="1" i="1"/>
              <a:t>Artículo 10 de la Ley 388 de 1997</a:t>
            </a:r>
            <a:endParaRPr lang="es-CO" altLang="es-CO" sz="1050" i="1"/>
          </a:p>
        </p:txBody>
      </p:sp>
      <p:sp>
        <p:nvSpPr>
          <p:cNvPr id="8" name="7 Rectángulo redondeado"/>
          <p:cNvSpPr/>
          <p:nvPr/>
        </p:nvSpPr>
        <p:spPr>
          <a:xfrm>
            <a:off x="1562100" y="941354"/>
            <a:ext cx="6357938" cy="93464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sz="1350"/>
          </a:p>
        </p:txBody>
      </p:sp>
      <p:sp>
        <p:nvSpPr>
          <p:cNvPr id="9" name="8 Flecha derecha"/>
          <p:cNvSpPr/>
          <p:nvPr/>
        </p:nvSpPr>
        <p:spPr>
          <a:xfrm>
            <a:off x="861689" y="902065"/>
            <a:ext cx="1416303" cy="973931"/>
          </a:xfrm>
          <a:prstGeom prst="rightArrow">
            <a:avLst>
              <a:gd name="adj1" fmla="val 60807"/>
              <a:gd name="adj2" fmla="val 28090"/>
            </a:avLst>
          </a:prstGeom>
          <a:solidFill>
            <a:schemeClr val="accent4">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CO" sz="1050" b="1" dirty="0"/>
              <a:t>DETERMINANTES AMBIENTALES</a:t>
            </a:r>
          </a:p>
        </p:txBody>
      </p:sp>
      <p:sp>
        <p:nvSpPr>
          <p:cNvPr id="17414" name="1 Rectángulo"/>
          <p:cNvSpPr>
            <a:spLocks noChangeArrowheads="1"/>
          </p:cNvSpPr>
          <p:nvPr/>
        </p:nvSpPr>
        <p:spPr bwMode="auto">
          <a:xfrm>
            <a:off x="1577580" y="1877186"/>
            <a:ext cx="6235303"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None/>
            </a:pPr>
            <a:r>
              <a:rPr lang="es-CO" altLang="es-CO" sz="1350"/>
              <a:t>a) … directrices, normas y reglamentos expedidos (…), por las entidades del Sistema Nacional Ambiental, en los aspectos relacionados con el ordenamiento espacial del territorio…</a:t>
            </a:r>
            <a:endParaRPr lang="es-ES" altLang="es-CO" sz="1350"/>
          </a:p>
        </p:txBody>
      </p:sp>
      <p:sp>
        <p:nvSpPr>
          <p:cNvPr id="17415" name="2 Rectángulo"/>
          <p:cNvSpPr>
            <a:spLocks noChangeArrowheads="1"/>
          </p:cNvSpPr>
          <p:nvPr/>
        </p:nvSpPr>
        <p:spPr bwMode="auto">
          <a:xfrm>
            <a:off x="1575199" y="2571320"/>
            <a:ext cx="6182915"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None/>
            </a:pPr>
            <a:r>
              <a:rPr lang="es-CO" altLang="es-CO" sz="1350"/>
              <a:t>b) … disposiciones producidas por la Corporación Autónoma Regional , en cuanto a la reserva, alindamiento, administración o sustracción de los distritos de manejo integrado, los distritos de conservación de suelos, las reservas forestales y parques naturales de carácter regional; las normas y directrices para el manejo de las cuencas hidrográficas; y las directrices y normas expedidas para la conservación de las áreas de especial importancia ecosistémica;</a:t>
            </a:r>
            <a:r>
              <a:rPr lang="es-ES" altLang="es-CO" sz="1350"/>
              <a:t>                                                                   </a:t>
            </a:r>
          </a:p>
        </p:txBody>
      </p:sp>
    </p:spTree>
    <p:extLst>
      <p:ext uri="{BB962C8B-B14F-4D97-AF65-F5344CB8AC3E}">
        <p14:creationId xmlns:p14="http://schemas.microsoft.com/office/powerpoint/2010/main" val="3785308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303860" y="931814"/>
            <a:ext cx="5509022" cy="1035027"/>
          </a:xfrm>
          <a:prstGeom prst="rect">
            <a:avLst/>
          </a:prstGeom>
        </p:spPr>
        <p:txBody>
          <a:bodyPr>
            <a:spAutoFit/>
          </a:bodyPr>
          <a:lstStyle/>
          <a:p>
            <a:pPr marL="600075" lvl="1" indent="-257175">
              <a:lnSpc>
                <a:spcPct val="70000"/>
              </a:lnSpc>
              <a:defRPr/>
            </a:pPr>
            <a:endParaRPr lang="es-ES" sz="1425" dirty="0">
              <a:latin typeface="Arial" charset="0"/>
              <a:cs typeface="Times New Roman" pitchFamily="18" charset="0"/>
            </a:endParaRPr>
          </a:p>
          <a:p>
            <a:pPr marL="257175" indent="-257175" algn="just">
              <a:lnSpc>
                <a:spcPct val="80000"/>
              </a:lnSpc>
              <a:buFont typeface="+mj-lt"/>
              <a:buAutoNum type="arabicPeriod"/>
              <a:defRPr/>
            </a:pPr>
            <a:r>
              <a:rPr lang="es-ES" sz="1650" dirty="0">
                <a:latin typeface="+mj-lt"/>
                <a:cs typeface="Arial" charset="0"/>
              </a:rPr>
              <a:t>Las relacionadas con la </a:t>
            </a:r>
            <a:r>
              <a:rPr lang="es-ES" sz="1650" b="1" dirty="0">
                <a:solidFill>
                  <a:schemeClr val="accent1">
                    <a:lumMod val="50000"/>
                  </a:schemeClr>
                </a:solidFill>
                <a:latin typeface="+mj-lt"/>
                <a:cs typeface="Arial" charset="0"/>
              </a:rPr>
              <a:t>conservación y protección del medio ambiente, los recursos naturales y la prevención de amenazas y riesgos naturales</a:t>
            </a:r>
            <a:r>
              <a:rPr lang="es-ES" sz="1650" dirty="0">
                <a:latin typeface="+mj-lt"/>
                <a:cs typeface="Arial" charset="0"/>
              </a:rPr>
              <a:t>.</a:t>
            </a:r>
          </a:p>
          <a:p>
            <a:pPr algn="just">
              <a:lnSpc>
                <a:spcPct val="80000"/>
              </a:lnSpc>
              <a:defRPr/>
            </a:pPr>
            <a:endParaRPr lang="es-ES" sz="1425" dirty="0">
              <a:latin typeface="+mj-lt"/>
              <a:cs typeface="Times New Roman" pitchFamily="18" charset="0"/>
            </a:endParaRPr>
          </a:p>
        </p:txBody>
      </p:sp>
      <p:sp>
        <p:nvSpPr>
          <p:cNvPr id="18435" name="6 Rectángulo"/>
          <p:cNvSpPr>
            <a:spLocks noChangeArrowheads="1"/>
          </p:cNvSpPr>
          <p:nvPr/>
        </p:nvSpPr>
        <p:spPr bwMode="auto">
          <a:xfrm>
            <a:off x="4680349" y="4373912"/>
            <a:ext cx="30218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s-CO" altLang="es-CO" sz="1050" b="1" i="1"/>
              <a:t>Artículo 10 de la Ley 388 de 1997</a:t>
            </a:r>
            <a:endParaRPr lang="es-CO" altLang="es-CO" sz="1050" i="1"/>
          </a:p>
        </p:txBody>
      </p:sp>
      <p:sp>
        <p:nvSpPr>
          <p:cNvPr id="8" name="7 Rectángulo redondeado"/>
          <p:cNvSpPr/>
          <p:nvPr/>
        </p:nvSpPr>
        <p:spPr>
          <a:xfrm>
            <a:off x="1562100" y="1005633"/>
            <a:ext cx="6357938" cy="92035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sz="1350"/>
          </a:p>
        </p:txBody>
      </p:sp>
      <p:sp>
        <p:nvSpPr>
          <p:cNvPr id="9" name="8 Flecha derecha"/>
          <p:cNvSpPr/>
          <p:nvPr/>
        </p:nvSpPr>
        <p:spPr>
          <a:xfrm>
            <a:off x="861851" y="959795"/>
            <a:ext cx="1426694" cy="973931"/>
          </a:xfrm>
          <a:prstGeom prst="rightArrow">
            <a:avLst>
              <a:gd name="adj1" fmla="val 60807"/>
              <a:gd name="adj2" fmla="val 28090"/>
            </a:avLst>
          </a:prstGeom>
          <a:solidFill>
            <a:schemeClr val="accent4">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CO" sz="1050" b="1" dirty="0"/>
              <a:t>DETERMINANTES AMBIENTALES</a:t>
            </a:r>
          </a:p>
        </p:txBody>
      </p:sp>
      <p:sp>
        <p:nvSpPr>
          <p:cNvPr id="18438" name="1 Rectángulo"/>
          <p:cNvSpPr>
            <a:spLocks noChangeArrowheads="1"/>
          </p:cNvSpPr>
          <p:nvPr/>
        </p:nvSpPr>
        <p:spPr bwMode="auto">
          <a:xfrm>
            <a:off x="1577580" y="1941466"/>
            <a:ext cx="6235303"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None/>
            </a:pPr>
            <a:r>
              <a:rPr lang="es-CO" altLang="es-CO" sz="1350"/>
              <a:t>c). Las disposiciones que reglamentan el uso y funcionamiento de las áreas que integran el sistema de parques nacionales naturales y las reservas forestales nacionales;</a:t>
            </a:r>
          </a:p>
        </p:txBody>
      </p:sp>
      <p:sp>
        <p:nvSpPr>
          <p:cNvPr id="18439" name="2 Rectángulo"/>
          <p:cNvSpPr>
            <a:spLocks noChangeArrowheads="1"/>
          </p:cNvSpPr>
          <p:nvPr/>
        </p:nvSpPr>
        <p:spPr bwMode="auto">
          <a:xfrm>
            <a:off x="1575199" y="2634408"/>
            <a:ext cx="61829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None/>
            </a:pPr>
            <a:r>
              <a:rPr lang="es-CO" altLang="es-CO" sz="1350"/>
              <a:t>d) Las políticas, directrices y regulaciones sobre prevención de amenazas y riesgos naturales, el señalamiento y localización de las áreas de riesgo, así como las estrategias de manejo de zonas expuestas a amenazas y riesgos naturales.</a:t>
            </a:r>
            <a:endParaRPr lang="es-ES" altLang="es-CO" sz="1350"/>
          </a:p>
        </p:txBody>
      </p:sp>
    </p:spTree>
    <p:extLst>
      <p:ext uri="{BB962C8B-B14F-4D97-AF65-F5344CB8AC3E}">
        <p14:creationId xmlns:p14="http://schemas.microsoft.com/office/powerpoint/2010/main" val="4236742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4 Marcador de contenido"/>
          <p:cNvSpPr>
            <a:spLocks noGrp="1"/>
          </p:cNvSpPr>
          <p:nvPr>
            <p:ph sz="half" idx="4294967295"/>
          </p:nvPr>
        </p:nvSpPr>
        <p:spPr bwMode="auto">
          <a:xfrm>
            <a:off x="1207525" y="1005482"/>
            <a:ext cx="6322219" cy="31325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ctr" eaLnBrk="1" hangingPunct="1">
              <a:buFont typeface="Arial" panose="020B0604020202020204" pitchFamily="34" charset="0"/>
              <a:buNone/>
            </a:pPr>
            <a:r>
              <a:rPr lang="es-ES" altLang="es-CO" sz="2100" b="1" dirty="0"/>
              <a:t>CARACTERISTICAS</a:t>
            </a:r>
          </a:p>
          <a:p>
            <a:pPr lvl="1" algn="just"/>
            <a:r>
              <a:rPr lang="es-MX" altLang="es-CO" sz="1800" dirty="0"/>
              <a:t>Son de obligatorio cumplimiento. Constituyen materia de concertación para la formulación, revisión o ajuste de los POT.</a:t>
            </a:r>
          </a:p>
          <a:p>
            <a:pPr lvl="1" algn="just">
              <a:buFont typeface="Arial" panose="020B0604020202020204" pitchFamily="34" charset="0"/>
              <a:buNone/>
            </a:pPr>
            <a:r>
              <a:rPr lang="es-MX" altLang="es-CO" sz="1800" dirty="0"/>
              <a:t>-  Son taxativas, en los términos del art. 10 de la Ley 388 de 1997.</a:t>
            </a:r>
          </a:p>
          <a:p>
            <a:pPr lvl="1" algn="just"/>
            <a:r>
              <a:rPr lang="es-MX" altLang="es-CO" sz="1800" dirty="0"/>
              <a:t>Son definidas por las entidades que conforman el SINA (MADS, CAR, departamentos). </a:t>
            </a:r>
          </a:p>
          <a:p>
            <a:pPr lvl="1" algn="just"/>
            <a:r>
              <a:rPr lang="es-MX" altLang="es-CO" sz="1800" dirty="0"/>
              <a:t>Constituyen norma de superior jerarquía para el ordenamiento territorial.</a:t>
            </a:r>
          </a:p>
          <a:p>
            <a:pPr eaLnBrk="1" hangingPunct="1">
              <a:buFont typeface="Arial" panose="020B0604020202020204" pitchFamily="34" charset="0"/>
              <a:buNone/>
            </a:pPr>
            <a:endParaRPr lang="es-ES" altLang="es-CO" sz="2100" b="1" dirty="0"/>
          </a:p>
        </p:txBody>
      </p:sp>
    </p:spTree>
    <p:extLst>
      <p:ext uri="{BB962C8B-B14F-4D97-AF65-F5344CB8AC3E}">
        <p14:creationId xmlns:p14="http://schemas.microsoft.com/office/powerpoint/2010/main" val="1891018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Determinantes ambientales</a:t>
            </a:r>
          </a:p>
        </p:txBody>
      </p:sp>
      <p:sp>
        <p:nvSpPr>
          <p:cNvPr id="5" name="6 Rectángulo"/>
          <p:cNvSpPr/>
          <p:nvPr/>
        </p:nvSpPr>
        <p:spPr>
          <a:xfrm>
            <a:off x="643534" y="1279465"/>
            <a:ext cx="7780283" cy="1754326"/>
          </a:xfrm>
          <a:prstGeom prst="rect">
            <a:avLst/>
          </a:prstGeom>
        </p:spPr>
        <p:txBody>
          <a:bodyPr wrap="square">
            <a:spAutoFit/>
          </a:bodyPr>
          <a:lstStyle/>
          <a:p>
            <a:pPr algn="just"/>
            <a:r>
              <a:rPr lang="es-CO" dirty="0">
                <a:latin typeface="Arial Narrow" pitchFamily="34" charset="0"/>
              </a:rPr>
              <a:t>Las determinantes ambientales son “</a:t>
            </a:r>
            <a:r>
              <a:rPr lang="es-CO" i="1" dirty="0">
                <a:latin typeface="Arial Narrow" pitchFamily="34" charset="0"/>
              </a:rPr>
              <a:t>en esencia, las restricciones objetivas a </a:t>
            </a:r>
            <a:r>
              <a:rPr lang="es-CO" b="1" i="1" u="sng" dirty="0">
                <a:latin typeface="Arial Narrow" pitchFamily="34" charset="0"/>
              </a:rPr>
              <a:t>usos de los recursos naturales y del territorio que tienen una reconocida importancia ambiental,</a:t>
            </a:r>
            <a:r>
              <a:rPr lang="es-CO" i="1" dirty="0">
                <a:latin typeface="Arial Narrow" pitchFamily="34" charset="0"/>
              </a:rPr>
              <a:t> tanto por sus atributos ecológicos, por su oferta de bienes y servicios ambientales, como por su localización estratégica y deberían representar en conjunto la base natural de soporte que debe considerar el ordenamiento territorial</a:t>
            </a:r>
            <a:r>
              <a:rPr lang="es-ES" dirty="0">
                <a:latin typeface="Arial Narrow" pitchFamily="34" charset="0"/>
              </a:rPr>
              <a:t>”</a:t>
            </a:r>
            <a:r>
              <a:rPr lang="es-CO" dirty="0">
                <a:latin typeface="Arial Narrow" pitchFamily="34" charset="0"/>
              </a:rPr>
              <a:t>. </a:t>
            </a:r>
          </a:p>
          <a:p>
            <a:pPr algn="r"/>
            <a:r>
              <a:rPr lang="es-CO" sz="1200" dirty="0">
                <a:latin typeface="Arial Narrow" pitchFamily="34" charset="0"/>
              </a:rPr>
              <a:t>Ministerio de Ambiente y Desarrollo Sostenible, 2012</a:t>
            </a:r>
            <a:r>
              <a:rPr lang="es-CO" dirty="0">
                <a:latin typeface="Arial Narrow" pitchFamily="34" charset="0"/>
              </a:rPr>
              <a:t>.  </a:t>
            </a:r>
          </a:p>
        </p:txBody>
      </p:sp>
      <p:pic>
        <p:nvPicPr>
          <p:cNvPr id="4" name="Imagen 3"/>
          <p:cNvPicPr>
            <a:picLocks noChangeAspect="1"/>
          </p:cNvPicPr>
          <p:nvPr/>
        </p:nvPicPr>
        <p:blipFill rotWithShape="1">
          <a:blip r:embed="rId2"/>
          <a:srcRect t="14376" b="40430"/>
          <a:stretch/>
        </p:blipFill>
        <p:spPr>
          <a:xfrm>
            <a:off x="578680" y="3131594"/>
            <a:ext cx="7845137" cy="1470323"/>
          </a:xfrm>
          <a:prstGeom prst="rect">
            <a:avLst/>
          </a:prstGeom>
        </p:spPr>
      </p:pic>
    </p:spTree>
    <p:extLst>
      <p:ext uri="{BB962C8B-B14F-4D97-AF65-F5344CB8AC3E}">
        <p14:creationId xmlns:p14="http://schemas.microsoft.com/office/powerpoint/2010/main" val="3474192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Título"/>
          <p:cNvSpPr>
            <a:spLocks noGrp="1"/>
          </p:cNvSpPr>
          <p:nvPr>
            <p:ph type="title"/>
          </p:nvPr>
        </p:nvSpPr>
        <p:spPr bwMode="auto">
          <a:xfrm>
            <a:off x="1791184" y="364350"/>
            <a:ext cx="5697140" cy="857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r>
              <a:rPr lang="es-MX" altLang="es-CO" sz="3000" dirty="0"/>
              <a:t>DETERMINANTES AMBIENTALES</a:t>
            </a:r>
          </a:p>
        </p:txBody>
      </p:sp>
      <p:graphicFrame>
        <p:nvGraphicFramePr>
          <p:cNvPr id="3" name="2 Diagrama"/>
          <p:cNvGraphicFramePr/>
          <p:nvPr>
            <p:extLst>
              <p:ext uri="{D42A27DB-BD31-4B8C-83A1-F6EECF244321}">
                <p14:modId xmlns:p14="http://schemas.microsoft.com/office/powerpoint/2010/main" val="3245565733"/>
              </p:ext>
            </p:extLst>
          </p:nvPr>
        </p:nvGraphicFramePr>
        <p:xfrm>
          <a:off x="1927418" y="900130"/>
          <a:ext cx="5560906" cy="3793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p:cNvSpPr txBox="1"/>
          <p:nvPr/>
        </p:nvSpPr>
        <p:spPr>
          <a:xfrm>
            <a:off x="7488324" y="4897051"/>
            <a:ext cx="1655676" cy="253916"/>
          </a:xfrm>
          <a:prstGeom prst="rect">
            <a:avLst/>
          </a:prstGeom>
          <a:noFill/>
        </p:spPr>
        <p:txBody>
          <a:bodyPr wrap="square" rtlCol="0">
            <a:spAutoFit/>
          </a:bodyPr>
          <a:lstStyle/>
          <a:p>
            <a:r>
              <a:rPr lang="es-CO" sz="1050" dirty="0"/>
              <a:t>Fuente: CORNARE 2019</a:t>
            </a:r>
          </a:p>
        </p:txBody>
      </p:sp>
    </p:spTree>
    <p:extLst>
      <p:ext uri="{BB962C8B-B14F-4D97-AF65-F5344CB8AC3E}">
        <p14:creationId xmlns:p14="http://schemas.microsoft.com/office/powerpoint/2010/main" val="2192111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8 Grupo"/>
          <p:cNvGrpSpPr>
            <a:grpSpLocks/>
          </p:cNvGrpSpPr>
          <p:nvPr/>
        </p:nvGrpSpPr>
        <p:grpSpPr bwMode="auto">
          <a:xfrm>
            <a:off x="2400301" y="573881"/>
            <a:ext cx="5223272" cy="767954"/>
            <a:chOff x="1419801" y="1935993"/>
            <a:chExt cx="6965471" cy="1024688"/>
          </a:xfrm>
        </p:grpSpPr>
        <p:sp>
          <p:nvSpPr>
            <p:cNvPr id="10" name="9 Forma libre"/>
            <p:cNvSpPr/>
            <p:nvPr/>
          </p:nvSpPr>
          <p:spPr>
            <a:xfrm>
              <a:off x="1932646" y="2039257"/>
              <a:ext cx="6452626" cy="818161"/>
            </a:xfrm>
            <a:custGeom>
              <a:avLst/>
              <a:gdLst>
                <a:gd name="connsiteX0" fmla="*/ 0 w 6453126"/>
                <a:gd name="connsiteY0" fmla="*/ 0 h 819750"/>
                <a:gd name="connsiteX1" fmla="*/ 6453126 w 6453126"/>
                <a:gd name="connsiteY1" fmla="*/ 0 h 819750"/>
                <a:gd name="connsiteX2" fmla="*/ 6453126 w 6453126"/>
                <a:gd name="connsiteY2" fmla="*/ 819750 h 819750"/>
                <a:gd name="connsiteX3" fmla="*/ 0 w 6453126"/>
                <a:gd name="connsiteY3" fmla="*/ 819750 h 819750"/>
                <a:gd name="connsiteX4" fmla="*/ 0 w 6453126"/>
                <a:gd name="connsiteY4" fmla="*/ 0 h 8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3126" h="819750">
                  <a:moveTo>
                    <a:pt x="0" y="0"/>
                  </a:moveTo>
                  <a:lnTo>
                    <a:pt x="6453126" y="0"/>
                  </a:lnTo>
                  <a:lnTo>
                    <a:pt x="6453126" y="819750"/>
                  </a:lnTo>
                  <a:lnTo>
                    <a:pt x="0" y="8197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488008" tIns="49530" rIns="49530" bIns="49530" spcCol="1270" anchor="ctr"/>
            <a:lstStyle/>
            <a:p>
              <a:pPr defTabSz="866775">
                <a:lnSpc>
                  <a:spcPct val="90000"/>
                </a:lnSpc>
                <a:spcAft>
                  <a:spcPct val="35000"/>
                </a:spcAft>
                <a:defRPr/>
              </a:pPr>
              <a:r>
                <a:rPr lang="es-CO" sz="1650" dirty="0"/>
                <a:t>Áreas de Conservación y Protección del Medio Ambiente y los Recursos Naturales</a:t>
              </a:r>
            </a:p>
          </p:txBody>
        </p:sp>
        <p:sp>
          <p:nvSpPr>
            <p:cNvPr id="11" name="10 Elipse"/>
            <p:cNvSpPr/>
            <p:nvPr/>
          </p:nvSpPr>
          <p:spPr>
            <a:xfrm>
              <a:off x="1419801" y="1935993"/>
              <a:ext cx="1024101" cy="1024688"/>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3" name="Marcador de contenido 2"/>
          <p:cNvSpPr>
            <a:spLocks noGrp="1"/>
          </p:cNvSpPr>
          <p:nvPr>
            <p:ph sz="half" idx="2"/>
          </p:nvPr>
        </p:nvSpPr>
        <p:spPr>
          <a:xfrm>
            <a:off x="683419" y="2261014"/>
            <a:ext cx="8218583" cy="2484834"/>
          </a:xfrm>
        </p:spPr>
        <p:txBody>
          <a:bodyPr>
            <a:normAutofit fontScale="92500" lnSpcReduction="20000"/>
          </a:bodyPr>
          <a:lstStyle/>
          <a:p>
            <a:pPr marL="0" indent="0">
              <a:buNone/>
              <a:defRPr/>
            </a:pPr>
            <a:r>
              <a:rPr lang="es-CO" dirty="0"/>
              <a:t>COMPRENDEN:</a:t>
            </a:r>
          </a:p>
          <a:p>
            <a:pPr algn="just">
              <a:defRPr/>
            </a:pPr>
            <a:r>
              <a:rPr lang="es-CO" dirty="0"/>
              <a:t>Las disposiciones producidas por las autoridades ambientales en cuanto a la reserva, alinderamiento, administración o sustracción de:</a:t>
            </a:r>
          </a:p>
          <a:p>
            <a:pPr lvl="1" algn="just">
              <a:defRPr/>
            </a:pPr>
            <a:r>
              <a:rPr lang="es-CO" dirty="0"/>
              <a:t>Distritos de Manejo Integrado</a:t>
            </a:r>
          </a:p>
          <a:p>
            <a:pPr lvl="1" algn="just">
              <a:defRPr/>
            </a:pPr>
            <a:r>
              <a:rPr lang="es-CO" dirty="0"/>
              <a:t>Distritos de conservación de suelos</a:t>
            </a:r>
          </a:p>
          <a:p>
            <a:pPr lvl="1" algn="just">
              <a:defRPr/>
            </a:pPr>
            <a:r>
              <a:rPr lang="es-CO" dirty="0"/>
              <a:t>Reservas forestales </a:t>
            </a:r>
          </a:p>
          <a:p>
            <a:pPr lvl="1" algn="just">
              <a:defRPr/>
            </a:pPr>
            <a:r>
              <a:rPr lang="es-CO" dirty="0"/>
              <a:t>Parques naturales</a:t>
            </a:r>
          </a:p>
        </p:txBody>
      </p:sp>
      <p:sp>
        <p:nvSpPr>
          <p:cNvPr id="9" name="Rectángulo 8"/>
          <p:cNvSpPr/>
          <p:nvPr/>
        </p:nvSpPr>
        <p:spPr>
          <a:xfrm>
            <a:off x="1487090" y="1419226"/>
            <a:ext cx="6169819" cy="715581"/>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a:defRPr/>
            </a:pPr>
            <a:r>
              <a:rPr lang="es-CO" sz="1350" dirty="0">
                <a:solidFill>
                  <a:srgbClr val="000000"/>
                </a:solidFill>
              </a:rPr>
              <a:t>Son las regulaciones sobre conservación, preservación, uso y manejo del medio ambiente y de los recursos naturales renovables expedidas por las autoridades del Sistema Nacional Ambiental - SINA</a:t>
            </a:r>
            <a:endParaRPr lang="es-CO" sz="1350" dirty="0"/>
          </a:p>
        </p:txBody>
      </p:sp>
    </p:spTree>
    <p:extLst>
      <p:ext uri="{BB962C8B-B14F-4D97-AF65-F5344CB8AC3E}">
        <p14:creationId xmlns:p14="http://schemas.microsoft.com/office/powerpoint/2010/main" val="2054031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544765-6828-BE48-9877-D771A64BE4BB}"/>
              </a:ext>
            </a:extLst>
          </p:cNvPr>
          <p:cNvPicPr>
            <a:picLocks noChangeAspect="1"/>
          </p:cNvPicPr>
          <p:nvPr/>
        </p:nvPicPr>
        <p:blipFill rotWithShape="1">
          <a:blip r:embed="rId2"/>
          <a:srcRect r="36701"/>
          <a:stretch/>
        </p:blipFill>
        <p:spPr>
          <a:xfrm>
            <a:off x="-18855" y="-8962"/>
            <a:ext cx="9616211" cy="5143035"/>
          </a:xfrm>
          <a:prstGeom prst="rect">
            <a:avLst/>
          </a:prstGeom>
        </p:spPr>
      </p:pic>
    </p:spTree>
    <p:extLst>
      <p:ext uri="{BB962C8B-B14F-4D97-AF65-F5344CB8AC3E}">
        <p14:creationId xmlns:p14="http://schemas.microsoft.com/office/powerpoint/2010/main" val="1895546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p:cNvSpPr>
            <a:spLocks noGrp="1"/>
          </p:cNvSpPr>
          <p:nvPr>
            <p:ph type="title"/>
          </p:nvPr>
        </p:nvSpPr>
        <p:spPr bwMode="auto">
          <a:xfrm>
            <a:off x="1485900" y="447570"/>
            <a:ext cx="6172200" cy="704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Autofit/>
          </a:bodyPr>
          <a:lstStyle/>
          <a:p>
            <a:pPr eaLnBrk="1" hangingPunct="1"/>
            <a:r>
              <a:rPr lang="es-ES" altLang="es-CO" sz="3000" b="1" dirty="0"/>
              <a:t>ÁREAS PROTEGIDAS</a:t>
            </a:r>
          </a:p>
        </p:txBody>
      </p:sp>
      <p:sp>
        <p:nvSpPr>
          <p:cNvPr id="25603" name="2 Marcador de contenido"/>
          <p:cNvSpPr>
            <a:spLocks noGrp="1"/>
          </p:cNvSpPr>
          <p:nvPr>
            <p:ph sz="half" idx="1"/>
          </p:nvPr>
        </p:nvSpPr>
        <p:spPr bwMode="auto">
          <a:xfrm>
            <a:off x="1485900" y="1200150"/>
            <a:ext cx="3086100" cy="33539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62500" lnSpcReduction="20000"/>
          </a:bodyPr>
          <a:lstStyle/>
          <a:p>
            <a:pPr algn="ctr" eaLnBrk="1" hangingPunct="1">
              <a:buFont typeface="Arial" panose="020B0604020202020204" pitchFamily="34" charset="0"/>
              <a:buNone/>
            </a:pPr>
            <a:r>
              <a:rPr lang="es-ES" altLang="es-CO" sz="2700" b="1" dirty="0"/>
              <a:t>De orden</a:t>
            </a:r>
            <a:r>
              <a:rPr lang="es-ES" altLang="es-CO" sz="1500" b="1" dirty="0"/>
              <a:t>:</a:t>
            </a:r>
          </a:p>
          <a:p>
            <a:pPr algn="ctr" eaLnBrk="1" hangingPunct="1">
              <a:buFont typeface="Arial" panose="020B0604020202020204" pitchFamily="34" charset="0"/>
              <a:buNone/>
            </a:pPr>
            <a:endParaRPr lang="es-ES" altLang="es-CO" sz="1500" b="1" dirty="0"/>
          </a:p>
          <a:p>
            <a:pPr eaLnBrk="1" hangingPunct="1">
              <a:buFont typeface="Calibri" panose="020F0502020204030204" pitchFamily="34" charset="0"/>
              <a:buAutoNum type="arabicPeriod"/>
            </a:pPr>
            <a:r>
              <a:rPr lang="es-ES" altLang="es-CO" sz="2400" dirty="0"/>
              <a:t>Nacional </a:t>
            </a:r>
          </a:p>
          <a:p>
            <a:pPr eaLnBrk="1" hangingPunct="1">
              <a:buFont typeface="Calibri" panose="020F0502020204030204" pitchFamily="34" charset="0"/>
              <a:buAutoNum type="arabicPeriod"/>
            </a:pPr>
            <a:endParaRPr lang="es-ES" altLang="es-CO" sz="2400" dirty="0"/>
          </a:p>
          <a:p>
            <a:pPr eaLnBrk="1" hangingPunct="1">
              <a:buFont typeface="Calibri" panose="020F0502020204030204" pitchFamily="34" charset="0"/>
              <a:buAutoNum type="arabicPeriod"/>
            </a:pPr>
            <a:r>
              <a:rPr lang="es-ES" altLang="es-CO" sz="2400" dirty="0"/>
              <a:t>Regional</a:t>
            </a:r>
          </a:p>
          <a:p>
            <a:pPr eaLnBrk="1" hangingPunct="1">
              <a:buFont typeface="Calibri" panose="020F0502020204030204" pitchFamily="34" charset="0"/>
              <a:buAutoNum type="arabicPeriod"/>
            </a:pPr>
            <a:endParaRPr lang="es-ES" altLang="es-CO" sz="2400" dirty="0"/>
          </a:p>
          <a:p>
            <a:pPr eaLnBrk="1" hangingPunct="1">
              <a:buFont typeface="Calibri" panose="020F0502020204030204" pitchFamily="34" charset="0"/>
              <a:buAutoNum type="arabicPeriod"/>
            </a:pPr>
            <a:r>
              <a:rPr lang="es-ES" altLang="es-CO" sz="2400" dirty="0"/>
              <a:t>Ecosistemas Estratégicos</a:t>
            </a:r>
          </a:p>
        </p:txBody>
      </p:sp>
      <p:sp>
        <p:nvSpPr>
          <p:cNvPr id="25604" name="7 Marcador de contenido"/>
          <p:cNvSpPr>
            <a:spLocks noGrp="1"/>
          </p:cNvSpPr>
          <p:nvPr>
            <p:ph sz="half" idx="2"/>
          </p:nvPr>
        </p:nvSpPr>
        <p:spPr bwMode="auto">
          <a:xfrm>
            <a:off x="4572000" y="1295610"/>
            <a:ext cx="3839766" cy="31501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fontScale="62500" lnSpcReduction="20000"/>
          </a:bodyPr>
          <a:lstStyle/>
          <a:p>
            <a:pPr algn="ctr" eaLnBrk="1" hangingPunct="1">
              <a:buFont typeface="Arial" panose="020B0604020202020204" pitchFamily="34" charset="0"/>
              <a:buNone/>
            </a:pPr>
            <a:r>
              <a:rPr lang="es-ES" altLang="es-CO" sz="1800" b="1" dirty="0"/>
              <a:t>Categorías Decreto 2372/2010 y  Resolución 0705/2013:</a:t>
            </a:r>
          </a:p>
          <a:p>
            <a:pPr algn="just" eaLnBrk="1" hangingPunct="1"/>
            <a:r>
              <a:rPr lang="es-ES" altLang="es-CO" dirty="0"/>
              <a:t>Las del Sistema de Parques Nacionales Naturales</a:t>
            </a:r>
          </a:p>
          <a:p>
            <a:pPr algn="just" eaLnBrk="1" hangingPunct="1"/>
            <a:r>
              <a:rPr lang="es-ES" altLang="es-CO" dirty="0"/>
              <a:t>Las Reservas Forestales Protectoras</a:t>
            </a:r>
          </a:p>
          <a:p>
            <a:pPr algn="just" eaLnBrk="1" hangingPunct="1"/>
            <a:r>
              <a:rPr lang="es-ES" altLang="es-CO" dirty="0"/>
              <a:t>Los Parques Naturales Regionales</a:t>
            </a:r>
          </a:p>
          <a:p>
            <a:pPr algn="just" eaLnBrk="1" hangingPunct="1"/>
            <a:r>
              <a:rPr lang="es-ES" altLang="es-CO" dirty="0"/>
              <a:t>Los Distritos de Manejo Integrado</a:t>
            </a:r>
          </a:p>
          <a:p>
            <a:pPr algn="just" eaLnBrk="1" hangingPunct="1"/>
            <a:r>
              <a:rPr lang="es-ES" altLang="es-CO" dirty="0"/>
              <a:t>Los Distritos de Conservación de Suelos</a:t>
            </a:r>
          </a:p>
          <a:p>
            <a:pPr algn="just" eaLnBrk="1" hangingPunct="1"/>
            <a:r>
              <a:rPr lang="es-ES" altLang="es-CO" dirty="0"/>
              <a:t>Las Áreas de Recreación</a:t>
            </a:r>
          </a:p>
          <a:p>
            <a:pPr algn="just" eaLnBrk="1" hangingPunct="1"/>
            <a:r>
              <a:rPr lang="es-ES" altLang="es-CO" dirty="0"/>
              <a:t>Las Reservas Naturales de la Sociedad Civil.</a:t>
            </a:r>
          </a:p>
          <a:p>
            <a:pPr algn="just" eaLnBrk="1" hangingPunct="1"/>
            <a:r>
              <a:rPr lang="es-ES" altLang="es-CO" dirty="0"/>
              <a:t>Reservas de Recursos Naturales </a:t>
            </a:r>
          </a:p>
          <a:p>
            <a:pPr eaLnBrk="1" hangingPunct="1"/>
            <a:endParaRPr lang="es-ES" altLang="es-CO" dirty="0"/>
          </a:p>
        </p:txBody>
      </p:sp>
    </p:spTree>
    <p:extLst>
      <p:ext uri="{BB962C8B-B14F-4D97-AF65-F5344CB8AC3E}">
        <p14:creationId xmlns:p14="http://schemas.microsoft.com/office/powerpoint/2010/main" val="3806662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cstate="print">
            <a:extLst>
              <a:ext uri="{28A0092B-C50C-407E-A947-70E740481C1C}">
                <a14:useLocalDpi xmlns:a14="http://schemas.microsoft.com/office/drawing/2010/main" val="0"/>
              </a:ext>
            </a:extLst>
          </a:blip>
          <a:srcRect r="36572"/>
          <a:stretch/>
        </p:blipFill>
        <p:spPr>
          <a:xfrm>
            <a:off x="0" y="0"/>
            <a:ext cx="4221973" cy="5143500"/>
          </a:xfrm>
          <a:prstGeom prst="rect">
            <a:avLst/>
          </a:prstGeom>
        </p:spPr>
      </p:pic>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l="64974" t="28489" r="2877" b="41277"/>
          <a:stretch/>
        </p:blipFill>
        <p:spPr>
          <a:xfrm>
            <a:off x="4697730" y="2260925"/>
            <a:ext cx="3154681" cy="2292477"/>
          </a:xfrm>
          <a:prstGeom prst="rect">
            <a:avLst/>
          </a:prstGeom>
        </p:spPr>
      </p:pic>
      <p:graphicFrame>
        <p:nvGraphicFramePr>
          <p:cNvPr id="10" name="Tabla 9"/>
          <p:cNvGraphicFramePr>
            <a:graphicFrameLocks noGrp="1"/>
          </p:cNvGraphicFramePr>
          <p:nvPr>
            <p:extLst>
              <p:ext uri="{D42A27DB-BD31-4B8C-83A1-F6EECF244321}">
                <p14:modId xmlns:p14="http://schemas.microsoft.com/office/powerpoint/2010/main" val="264967173"/>
              </p:ext>
            </p:extLst>
          </p:nvPr>
        </p:nvGraphicFramePr>
        <p:xfrm>
          <a:off x="4264533" y="590098"/>
          <a:ext cx="4021074" cy="1520048"/>
        </p:xfrm>
        <a:graphic>
          <a:graphicData uri="http://schemas.openxmlformats.org/drawingml/2006/table">
            <a:tbl>
              <a:tblPr>
                <a:tableStyleId>{5940675A-B579-460E-94D1-54222C63F5DA}</a:tableStyleId>
              </a:tblPr>
              <a:tblGrid>
                <a:gridCol w="2581430">
                  <a:extLst>
                    <a:ext uri="{9D8B030D-6E8A-4147-A177-3AD203B41FA5}">
                      <a16:colId xmlns:a16="http://schemas.microsoft.com/office/drawing/2014/main" val="4130701549"/>
                    </a:ext>
                  </a:extLst>
                </a:gridCol>
                <a:gridCol w="670179">
                  <a:extLst>
                    <a:ext uri="{9D8B030D-6E8A-4147-A177-3AD203B41FA5}">
                      <a16:colId xmlns:a16="http://schemas.microsoft.com/office/drawing/2014/main" val="531846210"/>
                    </a:ext>
                  </a:extLst>
                </a:gridCol>
                <a:gridCol w="769465">
                  <a:extLst>
                    <a:ext uri="{9D8B030D-6E8A-4147-A177-3AD203B41FA5}">
                      <a16:colId xmlns:a16="http://schemas.microsoft.com/office/drawing/2014/main" val="2843755413"/>
                    </a:ext>
                  </a:extLst>
                </a:gridCol>
              </a:tblGrid>
              <a:tr h="361916">
                <a:tc>
                  <a:txBody>
                    <a:bodyPr/>
                    <a:lstStyle/>
                    <a:p>
                      <a:pPr algn="ctr" fontAlgn="b"/>
                      <a:r>
                        <a:rPr lang="en-US" sz="1100" b="1" u="none" strike="noStrike" dirty="0">
                          <a:effectLst/>
                          <a:latin typeface="Arial Narrow" panose="020B0606020202030204" pitchFamily="34" charset="0"/>
                        </a:rPr>
                        <a:t>CATEGORÍA</a:t>
                      </a:r>
                      <a:endParaRPr lang="en-US" sz="1100" b="1" i="0" u="none" strike="noStrike" dirty="0">
                        <a:solidFill>
                          <a:srgbClr val="000000"/>
                        </a:solidFill>
                        <a:effectLst/>
                        <a:latin typeface="Arial Narrow" panose="020B0606020202030204" pitchFamily="34" charset="0"/>
                      </a:endParaRPr>
                    </a:p>
                  </a:txBody>
                  <a:tcPr marL="5715" marR="5715" marT="5715" marB="0" anchor="ctr"/>
                </a:tc>
                <a:tc>
                  <a:txBody>
                    <a:bodyPr/>
                    <a:lstStyle/>
                    <a:p>
                      <a:pPr algn="ctr" fontAlgn="b"/>
                      <a:r>
                        <a:rPr lang="en-US" sz="1100" b="1" u="none" strike="noStrike" dirty="0">
                          <a:effectLst/>
                          <a:latin typeface="Arial Narrow" panose="020B0606020202030204" pitchFamily="34" charset="0"/>
                        </a:rPr>
                        <a:t>Total (Ha.)</a:t>
                      </a:r>
                      <a:endParaRPr lang="en-US" sz="1100" b="1" i="0" u="none" strike="noStrike" dirty="0">
                        <a:solidFill>
                          <a:srgbClr val="000000"/>
                        </a:solidFill>
                        <a:effectLst/>
                        <a:latin typeface="Arial Narrow" panose="020B0606020202030204" pitchFamily="34" charset="0"/>
                      </a:endParaRPr>
                    </a:p>
                  </a:txBody>
                  <a:tcPr marL="5715" marR="5715" marT="5715" marB="0" anchor="ctr"/>
                </a:tc>
                <a:tc>
                  <a:txBody>
                    <a:bodyPr/>
                    <a:lstStyle/>
                    <a:p>
                      <a:pPr algn="ctr" fontAlgn="b"/>
                      <a:r>
                        <a:rPr lang="en-US" sz="1100" b="1" u="none" strike="noStrike" dirty="0">
                          <a:effectLst/>
                          <a:latin typeface="Arial Narrow" panose="020B0606020202030204" pitchFamily="34" charset="0"/>
                        </a:rPr>
                        <a:t>% de la </a:t>
                      </a:r>
                      <a:r>
                        <a:rPr lang="es-CO" sz="1100" b="1" u="none" strike="noStrike" noProof="0" dirty="0">
                          <a:effectLst/>
                          <a:latin typeface="Arial Narrow" panose="020B0606020202030204" pitchFamily="34" charset="0"/>
                        </a:rPr>
                        <a:t>Jurisdicción</a:t>
                      </a:r>
                      <a:endParaRPr lang="es-CO" sz="1100" b="1" i="0" u="none" strike="noStrike" noProof="0" dirty="0">
                        <a:solidFill>
                          <a:srgbClr val="000000"/>
                        </a:solidFill>
                        <a:effectLst/>
                        <a:latin typeface="Arial Narrow" panose="020B0606020202030204" pitchFamily="34" charset="0"/>
                      </a:endParaRPr>
                    </a:p>
                  </a:txBody>
                  <a:tcPr marL="5715" marR="5715" marT="5715" marB="0" anchor="ctr"/>
                </a:tc>
                <a:extLst>
                  <a:ext uri="{0D108BD9-81ED-4DB2-BD59-A6C34878D82A}">
                    <a16:rowId xmlns:a16="http://schemas.microsoft.com/office/drawing/2014/main" val="617068155"/>
                  </a:ext>
                </a:extLst>
              </a:tr>
              <a:tr h="193022">
                <a:tc>
                  <a:txBody>
                    <a:bodyPr/>
                    <a:lstStyle/>
                    <a:p>
                      <a:pPr algn="l" fontAlgn="b"/>
                      <a:r>
                        <a:rPr lang="en-US" sz="1100" u="none" strike="noStrike">
                          <a:effectLst/>
                          <a:latin typeface="Arial Narrow" panose="020B0606020202030204" pitchFamily="34" charset="0"/>
                        </a:rPr>
                        <a:t>Reserva Forestal Central (Ley 2a de 1959)</a:t>
                      </a:r>
                      <a:endParaRPr lang="en-US" sz="1100" b="0" i="0" u="none" strike="noStrike">
                        <a:solidFill>
                          <a:srgbClr val="000000"/>
                        </a:solidFill>
                        <a:effectLst/>
                        <a:latin typeface="Arial Narrow" panose="020B0606020202030204" pitchFamily="34" charset="0"/>
                      </a:endParaRPr>
                    </a:p>
                  </a:txBody>
                  <a:tcPr marL="5715" marR="5715" marT="5715" marB="0" anchor="b"/>
                </a:tc>
                <a:tc>
                  <a:txBody>
                    <a:bodyPr/>
                    <a:lstStyle/>
                    <a:p>
                      <a:pPr algn="r" fontAlgn="b"/>
                      <a:r>
                        <a:rPr lang="en-US" sz="1100" u="none" strike="noStrike" dirty="0">
                          <a:effectLst/>
                          <a:latin typeface="Arial Narrow" panose="020B0606020202030204" pitchFamily="34" charset="0"/>
                        </a:rPr>
                        <a:t>95369,04</a:t>
                      </a:r>
                      <a:endParaRPr lang="en-US" sz="1100" b="0" i="0" u="none" strike="noStrike" dirty="0">
                        <a:solidFill>
                          <a:srgbClr val="000000"/>
                        </a:solidFill>
                        <a:effectLst/>
                        <a:latin typeface="Arial Narrow" panose="020B0606020202030204" pitchFamily="34" charset="0"/>
                      </a:endParaRPr>
                    </a:p>
                  </a:txBody>
                  <a:tcPr marL="5715" marR="5715" marT="5715" marB="0" anchor="b"/>
                </a:tc>
                <a:tc>
                  <a:txBody>
                    <a:bodyPr/>
                    <a:lstStyle/>
                    <a:p>
                      <a:pPr algn="r" fontAlgn="b"/>
                      <a:r>
                        <a:rPr lang="en-US" sz="1100" u="none" strike="noStrike">
                          <a:effectLst/>
                          <a:latin typeface="Arial Narrow" panose="020B0606020202030204" pitchFamily="34" charset="0"/>
                        </a:rPr>
                        <a:t>11,52</a:t>
                      </a:r>
                      <a:endParaRPr lang="en-US" sz="1100" b="0" i="0" u="none" strike="noStrike">
                        <a:solidFill>
                          <a:srgbClr val="000000"/>
                        </a:solidFill>
                        <a:effectLst/>
                        <a:latin typeface="Arial Narrow" panose="020B0606020202030204" pitchFamily="34" charset="0"/>
                      </a:endParaRPr>
                    </a:p>
                  </a:txBody>
                  <a:tcPr marL="5715" marR="5715" marT="5715" marB="0" anchor="b"/>
                </a:tc>
                <a:extLst>
                  <a:ext uri="{0D108BD9-81ED-4DB2-BD59-A6C34878D82A}">
                    <a16:rowId xmlns:a16="http://schemas.microsoft.com/office/drawing/2014/main" val="1521486695"/>
                  </a:ext>
                </a:extLst>
              </a:tr>
              <a:tr h="193022">
                <a:tc>
                  <a:txBody>
                    <a:bodyPr/>
                    <a:lstStyle/>
                    <a:p>
                      <a:pPr algn="l" fontAlgn="b"/>
                      <a:r>
                        <a:rPr lang="en-US" sz="1100" u="none" strike="noStrike" dirty="0">
                          <a:effectLst/>
                          <a:latin typeface="Arial Narrow" panose="020B0606020202030204" pitchFamily="34" charset="0"/>
                        </a:rPr>
                        <a:t>Distrito Regional de </a:t>
                      </a:r>
                      <a:r>
                        <a:rPr lang="en-US" sz="1100" u="none" strike="noStrike" dirty="0" err="1">
                          <a:effectLst/>
                          <a:latin typeface="Arial Narrow" panose="020B0606020202030204" pitchFamily="34" charset="0"/>
                        </a:rPr>
                        <a:t>Manejo</a:t>
                      </a:r>
                      <a:r>
                        <a:rPr lang="en-US" sz="1100" u="none" strike="noStrike" dirty="0">
                          <a:effectLst/>
                          <a:latin typeface="Arial Narrow" panose="020B0606020202030204" pitchFamily="34" charset="0"/>
                        </a:rPr>
                        <a:t> </a:t>
                      </a:r>
                      <a:r>
                        <a:rPr lang="en-US" sz="1100" u="none" strike="noStrike" dirty="0" err="1">
                          <a:effectLst/>
                          <a:latin typeface="Arial Narrow" panose="020B0606020202030204" pitchFamily="34" charset="0"/>
                        </a:rPr>
                        <a:t>Integrado</a:t>
                      </a:r>
                      <a:r>
                        <a:rPr lang="en-US" sz="1100" u="none" strike="noStrike" dirty="0">
                          <a:effectLst/>
                          <a:latin typeface="Arial Narrow" panose="020B0606020202030204" pitchFamily="34" charset="0"/>
                        </a:rPr>
                        <a:t> - DRMI</a:t>
                      </a:r>
                      <a:endParaRPr lang="en-US" sz="1100" b="0" i="0" u="none" strike="noStrike" dirty="0">
                        <a:solidFill>
                          <a:srgbClr val="000000"/>
                        </a:solidFill>
                        <a:effectLst/>
                        <a:latin typeface="Arial Narrow" panose="020B0606020202030204" pitchFamily="34" charset="0"/>
                      </a:endParaRPr>
                    </a:p>
                  </a:txBody>
                  <a:tcPr marL="5715" marR="5715" marT="5715" marB="0" anchor="b"/>
                </a:tc>
                <a:tc>
                  <a:txBody>
                    <a:bodyPr/>
                    <a:lstStyle/>
                    <a:p>
                      <a:pPr algn="r" fontAlgn="b"/>
                      <a:r>
                        <a:rPr lang="en-US" sz="1100" u="none" strike="noStrike">
                          <a:effectLst/>
                          <a:latin typeface="Arial Narrow" panose="020B0606020202030204" pitchFamily="34" charset="0"/>
                        </a:rPr>
                        <a:t>92822,04</a:t>
                      </a:r>
                      <a:endParaRPr lang="en-US" sz="1100" b="0" i="0" u="none" strike="noStrike">
                        <a:solidFill>
                          <a:srgbClr val="000000"/>
                        </a:solidFill>
                        <a:effectLst/>
                        <a:latin typeface="Arial Narrow" panose="020B0606020202030204" pitchFamily="34" charset="0"/>
                      </a:endParaRPr>
                    </a:p>
                  </a:txBody>
                  <a:tcPr marL="5715" marR="5715" marT="5715" marB="0" anchor="b"/>
                </a:tc>
                <a:tc>
                  <a:txBody>
                    <a:bodyPr/>
                    <a:lstStyle/>
                    <a:p>
                      <a:pPr algn="r" fontAlgn="b"/>
                      <a:r>
                        <a:rPr lang="en-US" sz="1100" u="none" strike="noStrike" dirty="0">
                          <a:effectLst/>
                          <a:latin typeface="Arial Narrow" panose="020B0606020202030204" pitchFamily="34" charset="0"/>
                        </a:rPr>
                        <a:t>11,22</a:t>
                      </a:r>
                      <a:endParaRPr lang="en-US" sz="1100" b="0" i="0" u="none" strike="noStrike" dirty="0">
                        <a:solidFill>
                          <a:srgbClr val="000000"/>
                        </a:solidFill>
                        <a:effectLst/>
                        <a:latin typeface="Arial Narrow" panose="020B0606020202030204" pitchFamily="34" charset="0"/>
                      </a:endParaRPr>
                    </a:p>
                  </a:txBody>
                  <a:tcPr marL="5715" marR="5715" marT="5715" marB="0" anchor="b"/>
                </a:tc>
                <a:extLst>
                  <a:ext uri="{0D108BD9-81ED-4DB2-BD59-A6C34878D82A}">
                    <a16:rowId xmlns:a16="http://schemas.microsoft.com/office/drawing/2014/main" val="1591949063"/>
                  </a:ext>
                </a:extLst>
              </a:tr>
              <a:tr h="193022">
                <a:tc>
                  <a:txBody>
                    <a:bodyPr/>
                    <a:lstStyle/>
                    <a:p>
                      <a:pPr algn="l" fontAlgn="b"/>
                      <a:r>
                        <a:rPr lang="en-US" sz="1100" u="none" strike="noStrike">
                          <a:effectLst/>
                          <a:latin typeface="Arial Narrow" panose="020B0606020202030204" pitchFamily="34" charset="0"/>
                        </a:rPr>
                        <a:t>Ecosistema estratégico (Páramo)</a:t>
                      </a:r>
                      <a:endParaRPr lang="en-US" sz="1100" b="0" i="0" u="none" strike="noStrike">
                        <a:solidFill>
                          <a:srgbClr val="000000"/>
                        </a:solidFill>
                        <a:effectLst/>
                        <a:latin typeface="Arial Narrow" panose="020B0606020202030204" pitchFamily="34" charset="0"/>
                      </a:endParaRPr>
                    </a:p>
                  </a:txBody>
                  <a:tcPr marL="5715" marR="5715" marT="5715" marB="0" anchor="b"/>
                </a:tc>
                <a:tc>
                  <a:txBody>
                    <a:bodyPr/>
                    <a:lstStyle/>
                    <a:p>
                      <a:pPr algn="r" fontAlgn="b"/>
                      <a:r>
                        <a:rPr lang="en-US" sz="1100" u="none" strike="noStrike">
                          <a:effectLst/>
                          <a:latin typeface="Arial Narrow" panose="020B0606020202030204" pitchFamily="34" charset="0"/>
                        </a:rPr>
                        <a:t>3637,7</a:t>
                      </a:r>
                      <a:endParaRPr lang="en-US" sz="1100" b="0" i="0" u="none" strike="noStrike">
                        <a:solidFill>
                          <a:srgbClr val="000000"/>
                        </a:solidFill>
                        <a:effectLst/>
                        <a:latin typeface="Arial Narrow" panose="020B0606020202030204" pitchFamily="34" charset="0"/>
                      </a:endParaRPr>
                    </a:p>
                  </a:txBody>
                  <a:tcPr marL="5715" marR="5715" marT="5715" marB="0" anchor="b"/>
                </a:tc>
                <a:tc>
                  <a:txBody>
                    <a:bodyPr/>
                    <a:lstStyle/>
                    <a:p>
                      <a:pPr algn="r" fontAlgn="b"/>
                      <a:r>
                        <a:rPr lang="en-US" sz="1100" u="none" strike="noStrike" dirty="0">
                          <a:effectLst/>
                          <a:latin typeface="Arial Narrow" panose="020B0606020202030204" pitchFamily="34" charset="0"/>
                        </a:rPr>
                        <a:t>0,44</a:t>
                      </a:r>
                      <a:endParaRPr lang="en-US" sz="1100" b="0" i="0" u="none" strike="noStrike" dirty="0">
                        <a:solidFill>
                          <a:srgbClr val="000000"/>
                        </a:solidFill>
                        <a:effectLst/>
                        <a:latin typeface="Arial Narrow" panose="020B0606020202030204" pitchFamily="34" charset="0"/>
                      </a:endParaRPr>
                    </a:p>
                  </a:txBody>
                  <a:tcPr marL="5715" marR="5715" marT="5715" marB="0" anchor="b"/>
                </a:tc>
                <a:extLst>
                  <a:ext uri="{0D108BD9-81ED-4DB2-BD59-A6C34878D82A}">
                    <a16:rowId xmlns:a16="http://schemas.microsoft.com/office/drawing/2014/main" val="1753231613"/>
                  </a:ext>
                </a:extLst>
              </a:tr>
              <a:tr h="193022">
                <a:tc>
                  <a:txBody>
                    <a:bodyPr/>
                    <a:lstStyle/>
                    <a:p>
                      <a:pPr algn="l" fontAlgn="b"/>
                      <a:r>
                        <a:rPr lang="en-US" sz="1100" u="none" strike="noStrike">
                          <a:effectLst/>
                          <a:latin typeface="Arial Narrow" panose="020B0606020202030204" pitchFamily="34" charset="0"/>
                        </a:rPr>
                        <a:t>Reserva Forestal Protectora Nacional Nare</a:t>
                      </a:r>
                      <a:endParaRPr lang="en-US" sz="1100" b="0" i="0" u="none" strike="noStrike">
                        <a:solidFill>
                          <a:srgbClr val="000000"/>
                        </a:solidFill>
                        <a:effectLst/>
                        <a:latin typeface="Arial Narrow" panose="020B0606020202030204" pitchFamily="34" charset="0"/>
                      </a:endParaRPr>
                    </a:p>
                  </a:txBody>
                  <a:tcPr marL="5715" marR="5715" marT="5715" marB="0" anchor="b"/>
                </a:tc>
                <a:tc>
                  <a:txBody>
                    <a:bodyPr/>
                    <a:lstStyle/>
                    <a:p>
                      <a:pPr algn="r" fontAlgn="b"/>
                      <a:r>
                        <a:rPr lang="en-US" sz="1100" u="none" strike="noStrike">
                          <a:effectLst/>
                          <a:latin typeface="Arial Narrow" panose="020B0606020202030204" pitchFamily="34" charset="0"/>
                        </a:rPr>
                        <a:t>8829</a:t>
                      </a:r>
                      <a:endParaRPr lang="en-US" sz="1100" b="0" i="0" u="none" strike="noStrike">
                        <a:solidFill>
                          <a:srgbClr val="000000"/>
                        </a:solidFill>
                        <a:effectLst/>
                        <a:latin typeface="Arial Narrow" panose="020B0606020202030204" pitchFamily="34" charset="0"/>
                      </a:endParaRPr>
                    </a:p>
                  </a:txBody>
                  <a:tcPr marL="5715" marR="5715" marT="5715" marB="0" anchor="b"/>
                </a:tc>
                <a:tc>
                  <a:txBody>
                    <a:bodyPr/>
                    <a:lstStyle/>
                    <a:p>
                      <a:pPr algn="r" fontAlgn="b"/>
                      <a:r>
                        <a:rPr lang="en-US" sz="1100" u="none" strike="noStrike" dirty="0">
                          <a:effectLst/>
                          <a:latin typeface="Arial Narrow" panose="020B0606020202030204" pitchFamily="34" charset="0"/>
                        </a:rPr>
                        <a:t>1,07</a:t>
                      </a:r>
                      <a:endParaRPr lang="en-US" sz="1100" b="0" i="0" u="none" strike="noStrike" dirty="0">
                        <a:solidFill>
                          <a:srgbClr val="000000"/>
                        </a:solidFill>
                        <a:effectLst/>
                        <a:latin typeface="Arial Narrow" panose="020B0606020202030204" pitchFamily="34" charset="0"/>
                      </a:endParaRPr>
                    </a:p>
                  </a:txBody>
                  <a:tcPr marL="5715" marR="5715" marT="5715" marB="0" anchor="b"/>
                </a:tc>
                <a:extLst>
                  <a:ext uri="{0D108BD9-81ED-4DB2-BD59-A6C34878D82A}">
                    <a16:rowId xmlns:a16="http://schemas.microsoft.com/office/drawing/2014/main" val="740263320"/>
                  </a:ext>
                </a:extLst>
              </a:tr>
              <a:tr h="193022">
                <a:tc>
                  <a:txBody>
                    <a:bodyPr/>
                    <a:lstStyle/>
                    <a:p>
                      <a:pPr algn="l" fontAlgn="b"/>
                      <a:r>
                        <a:rPr lang="pt-BR" sz="1100" u="none" strike="noStrike">
                          <a:effectLst/>
                          <a:latin typeface="Arial Narrow" panose="020B0606020202030204" pitchFamily="34" charset="0"/>
                        </a:rPr>
                        <a:t>Reserva Forestal Protectora Regional - RFPR</a:t>
                      </a:r>
                      <a:endParaRPr lang="pt-BR" sz="1100" b="0" i="0" u="none" strike="noStrike">
                        <a:solidFill>
                          <a:srgbClr val="000000"/>
                        </a:solidFill>
                        <a:effectLst/>
                        <a:latin typeface="Arial Narrow" panose="020B0606020202030204" pitchFamily="34" charset="0"/>
                      </a:endParaRPr>
                    </a:p>
                  </a:txBody>
                  <a:tcPr marL="5715" marR="5715" marT="5715" marB="0" anchor="b"/>
                </a:tc>
                <a:tc>
                  <a:txBody>
                    <a:bodyPr/>
                    <a:lstStyle/>
                    <a:p>
                      <a:pPr algn="r" fontAlgn="b"/>
                      <a:r>
                        <a:rPr lang="en-US" sz="1100" u="none" strike="noStrike">
                          <a:effectLst/>
                          <a:latin typeface="Arial Narrow" panose="020B0606020202030204" pitchFamily="34" charset="0"/>
                        </a:rPr>
                        <a:t>84319,89</a:t>
                      </a:r>
                      <a:endParaRPr lang="en-US" sz="1100" b="0" i="0" u="none" strike="noStrike">
                        <a:solidFill>
                          <a:srgbClr val="000000"/>
                        </a:solidFill>
                        <a:effectLst/>
                        <a:latin typeface="Arial Narrow" panose="020B0606020202030204" pitchFamily="34" charset="0"/>
                      </a:endParaRPr>
                    </a:p>
                  </a:txBody>
                  <a:tcPr marL="5715" marR="5715" marT="5715" marB="0" anchor="b"/>
                </a:tc>
                <a:tc>
                  <a:txBody>
                    <a:bodyPr/>
                    <a:lstStyle/>
                    <a:p>
                      <a:pPr algn="r" fontAlgn="b"/>
                      <a:r>
                        <a:rPr lang="en-US" sz="1100" u="none" strike="noStrike" dirty="0">
                          <a:effectLst/>
                          <a:latin typeface="Arial Narrow" panose="020B0606020202030204" pitchFamily="34" charset="0"/>
                        </a:rPr>
                        <a:t>10,19</a:t>
                      </a:r>
                      <a:endParaRPr lang="en-US" sz="1100" b="0" i="0" u="none" strike="noStrike" dirty="0">
                        <a:solidFill>
                          <a:srgbClr val="000000"/>
                        </a:solidFill>
                        <a:effectLst/>
                        <a:latin typeface="Arial Narrow" panose="020B0606020202030204" pitchFamily="34" charset="0"/>
                      </a:endParaRPr>
                    </a:p>
                  </a:txBody>
                  <a:tcPr marL="5715" marR="5715" marT="5715" marB="0" anchor="b"/>
                </a:tc>
                <a:extLst>
                  <a:ext uri="{0D108BD9-81ED-4DB2-BD59-A6C34878D82A}">
                    <a16:rowId xmlns:a16="http://schemas.microsoft.com/office/drawing/2014/main" val="3927446175"/>
                  </a:ext>
                </a:extLst>
              </a:tr>
              <a:tr h="193022">
                <a:tc>
                  <a:txBody>
                    <a:bodyPr/>
                    <a:lstStyle/>
                    <a:p>
                      <a:pPr algn="l" fontAlgn="b"/>
                      <a:r>
                        <a:rPr lang="en-US" sz="1100" b="1" u="none" strike="noStrike" dirty="0">
                          <a:effectLst/>
                          <a:latin typeface="Arial Narrow" panose="020B0606020202030204" pitchFamily="34" charset="0"/>
                        </a:rPr>
                        <a:t>TOTAL</a:t>
                      </a:r>
                      <a:endParaRPr lang="en-US" sz="1100" b="1" i="0" u="none" strike="noStrike" dirty="0">
                        <a:solidFill>
                          <a:srgbClr val="000000"/>
                        </a:solidFill>
                        <a:effectLst/>
                        <a:latin typeface="Arial Narrow" panose="020B0606020202030204" pitchFamily="34" charset="0"/>
                      </a:endParaRPr>
                    </a:p>
                  </a:txBody>
                  <a:tcPr marL="5715" marR="5715" marT="5715" marB="0" anchor="b"/>
                </a:tc>
                <a:tc>
                  <a:txBody>
                    <a:bodyPr/>
                    <a:lstStyle/>
                    <a:p>
                      <a:pPr algn="r" fontAlgn="b"/>
                      <a:r>
                        <a:rPr lang="en-US" sz="1100" b="1" u="none" strike="noStrike" dirty="0">
                          <a:effectLst/>
                          <a:latin typeface="Arial Narrow" panose="020B0606020202030204" pitchFamily="34" charset="0"/>
                        </a:rPr>
                        <a:t>284977,67</a:t>
                      </a:r>
                      <a:endParaRPr lang="en-US" sz="1100" b="1" i="0" u="none" strike="noStrike" dirty="0">
                        <a:solidFill>
                          <a:srgbClr val="000000"/>
                        </a:solidFill>
                        <a:effectLst/>
                        <a:latin typeface="Arial Narrow" panose="020B0606020202030204" pitchFamily="34" charset="0"/>
                      </a:endParaRPr>
                    </a:p>
                  </a:txBody>
                  <a:tcPr marL="5715" marR="5715" marT="5715" marB="0" anchor="b"/>
                </a:tc>
                <a:tc>
                  <a:txBody>
                    <a:bodyPr/>
                    <a:lstStyle/>
                    <a:p>
                      <a:pPr algn="r" fontAlgn="b"/>
                      <a:r>
                        <a:rPr lang="en-US" sz="1100" b="1" u="none" strike="noStrike" dirty="0">
                          <a:effectLst/>
                          <a:latin typeface="Arial Narrow" panose="020B0606020202030204" pitchFamily="34" charset="0"/>
                        </a:rPr>
                        <a:t>34,43</a:t>
                      </a:r>
                      <a:endParaRPr lang="en-US" sz="1100" b="1" i="0" u="none" strike="noStrike" dirty="0">
                        <a:solidFill>
                          <a:srgbClr val="000000"/>
                        </a:solidFill>
                        <a:effectLst/>
                        <a:latin typeface="Arial Narrow" panose="020B0606020202030204" pitchFamily="34" charset="0"/>
                      </a:endParaRPr>
                    </a:p>
                  </a:txBody>
                  <a:tcPr marL="5715" marR="5715" marT="5715" marB="0" anchor="b"/>
                </a:tc>
                <a:extLst>
                  <a:ext uri="{0D108BD9-81ED-4DB2-BD59-A6C34878D82A}">
                    <a16:rowId xmlns:a16="http://schemas.microsoft.com/office/drawing/2014/main" val="2791157247"/>
                  </a:ext>
                </a:extLst>
              </a:tr>
            </a:tbl>
          </a:graphicData>
        </a:graphic>
      </p:graphicFrame>
    </p:spTree>
    <p:extLst>
      <p:ext uri="{BB962C8B-B14F-4D97-AF65-F5344CB8AC3E}">
        <p14:creationId xmlns:p14="http://schemas.microsoft.com/office/powerpoint/2010/main" val="1687555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p:cNvSpPr>
            <a:spLocks noGrp="1"/>
          </p:cNvSpPr>
          <p:nvPr>
            <p:ph sz="half" idx="4294967295"/>
          </p:nvPr>
        </p:nvSpPr>
        <p:spPr bwMode="auto">
          <a:xfrm>
            <a:off x="1705042" y="2571476"/>
            <a:ext cx="3030141" cy="22907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eaLnBrk="1" hangingPunct="1">
              <a:buFont typeface="Arial" panose="020B0604020202020204" pitchFamily="34" charset="0"/>
              <a:buNone/>
            </a:pPr>
            <a:endParaRPr lang="es-ES" altLang="es-CO"/>
          </a:p>
          <a:p>
            <a:pPr eaLnBrk="1" hangingPunct="1">
              <a:buFont typeface="Arial" panose="020B0604020202020204" pitchFamily="34" charset="0"/>
              <a:buNone/>
            </a:pPr>
            <a:endParaRPr lang="es-ES" altLang="es-CO"/>
          </a:p>
        </p:txBody>
      </p:sp>
      <p:pic>
        <p:nvPicPr>
          <p:cNvPr id="3" name="Imagen 2">
            <a:extLst>
              <a:ext uri="{FF2B5EF4-FFF2-40B4-BE49-F238E27FC236}">
                <a16:creationId xmlns:a16="http://schemas.microsoft.com/office/drawing/2014/main" id="{BB482EC3-44A5-4FBC-B67A-02818F99B3C7}"/>
              </a:ext>
            </a:extLst>
          </p:cNvPr>
          <p:cNvPicPr>
            <a:picLocks noChangeAspect="1"/>
          </p:cNvPicPr>
          <p:nvPr/>
        </p:nvPicPr>
        <p:blipFill rotWithShape="1">
          <a:blip r:embed="rId2"/>
          <a:srcRect l="26145" t="17548" r="3614" b="13664"/>
          <a:stretch/>
        </p:blipFill>
        <p:spPr>
          <a:xfrm>
            <a:off x="627964" y="507154"/>
            <a:ext cx="7642683" cy="4208065"/>
          </a:xfrm>
          <a:prstGeom prst="rect">
            <a:avLst/>
          </a:prstGeom>
        </p:spPr>
      </p:pic>
    </p:spTree>
    <p:extLst>
      <p:ext uri="{BB962C8B-B14F-4D97-AF65-F5344CB8AC3E}">
        <p14:creationId xmlns:p14="http://schemas.microsoft.com/office/powerpoint/2010/main" val="1792960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8 Grupo"/>
          <p:cNvGrpSpPr>
            <a:grpSpLocks/>
          </p:cNvGrpSpPr>
          <p:nvPr/>
        </p:nvGrpSpPr>
        <p:grpSpPr bwMode="auto">
          <a:xfrm>
            <a:off x="942976" y="166336"/>
            <a:ext cx="5223272" cy="767954"/>
            <a:chOff x="1419801" y="1935993"/>
            <a:chExt cx="6965471" cy="1024688"/>
          </a:xfrm>
        </p:grpSpPr>
        <p:sp>
          <p:nvSpPr>
            <p:cNvPr id="12" name="9 Forma libre"/>
            <p:cNvSpPr/>
            <p:nvPr/>
          </p:nvSpPr>
          <p:spPr>
            <a:xfrm>
              <a:off x="1932646" y="2039257"/>
              <a:ext cx="6452626" cy="818161"/>
            </a:xfrm>
            <a:custGeom>
              <a:avLst/>
              <a:gdLst>
                <a:gd name="connsiteX0" fmla="*/ 0 w 6453126"/>
                <a:gd name="connsiteY0" fmla="*/ 0 h 819750"/>
                <a:gd name="connsiteX1" fmla="*/ 6453126 w 6453126"/>
                <a:gd name="connsiteY1" fmla="*/ 0 h 819750"/>
                <a:gd name="connsiteX2" fmla="*/ 6453126 w 6453126"/>
                <a:gd name="connsiteY2" fmla="*/ 819750 h 819750"/>
                <a:gd name="connsiteX3" fmla="*/ 0 w 6453126"/>
                <a:gd name="connsiteY3" fmla="*/ 819750 h 819750"/>
                <a:gd name="connsiteX4" fmla="*/ 0 w 6453126"/>
                <a:gd name="connsiteY4" fmla="*/ 0 h 8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3126" h="819750">
                  <a:moveTo>
                    <a:pt x="0" y="0"/>
                  </a:moveTo>
                  <a:lnTo>
                    <a:pt x="6453126" y="0"/>
                  </a:lnTo>
                  <a:lnTo>
                    <a:pt x="6453126" y="819750"/>
                  </a:lnTo>
                  <a:lnTo>
                    <a:pt x="0" y="8197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488008" tIns="49530" rIns="49530" bIns="49530" spcCol="1270" anchor="ctr"/>
            <a:lstStyle/>
            <a:p>
              <a:pPr defTabSz="866775">
                <a:lnSpc>
                  <a:spcPct val="90000"/>
                </a:lnSpc>
                <a:spcAft>
                  <a:spcPct val="35000"/>
                </a:spcAft>
                <a:defRPr/>
              </a:pPr>
              <a:r>
                <a:rPr lang="es-CO" sz="1650" dirty="0"/>
                <a:t>Rondas hídricas</a:t>
              </a:r>
            </a:p>
          </p:txBody>
        </p:sp>
        <p:sp>
          <p:nvSpPr>
            <p:cNvPr id="13" name="10 Elipse"/>
            <p:cNvSpPr/>
            <p:nvPr/>
          </p:nvSpPr>
          <p:spPr>
            <a:xfrm>
              <a:off x="1419801" y="1935993"/>
              <a:ext cx="1024101" cy="1024688"/>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5" name="Rectángulo 14"/>
          <p:cNvSpPr/>
          <p:nvPr/>
        </p:nvSpPr>
        <p:spPr>
          <a:xfrm>
            <a:off x="390906" y="938535"/>
            <a:ext cx="8181594" cy="1754326"/>
          </a:xfrm>
          <a:prstGeom prst="rect">
            <a:avLst/>
          </a:prstGeom>
        </p:spPr>
        <p:txBody>
          <a:bodyPr wrap="square">
            <a:spAutoFit/>
          </a:bodyPr>
          <a:lstStyle/>
          <a:p>
            <a:pPr algn="just"/>
            <a:r>
              <a:rPr lang="es-ES" sz="1350" dirty="0"/>
              <a:t>El MADS define una ronda hídrica o hidráulica como un </a:t>
            </a:r>
            <a:r>
              <a:rPr lang="es-ES" sz="1350" b="1" dirty="0"/>
              <a:t>área de especial importancia ecológica de dominio público inalienable, imprescriptible e inembargables</a:t>
            </a:r>
            <a:r>
              <a:rPr lang="es-ES" sz="1350" dirty="0"/>
              <a:t> que juegan un papel fundamental desde el punto de vista ambiental. </a:t>
            </a:r>
          </a:p>
          <a:p>
            <a:pPr algn="just"/>
            <a:endParaRPr lang="es-ES" sz="1350" dirty="0"/>
          </a:p>
          <a:p>
            <a:pPr algn="just"/>
            <a:r>
              <a:rPr lang="es-ES" sz="1350" dirty="0"/>
              <a:t>La Guía para el Acotamiento de las Rondas hídricas de los Cuerpos Agua de acuerdo a lo establecido en el artículo 206 de la ley 1450 de 2011: "</a:t>
            </a:r>
            <a:r>
              <a:rPr lang="es-ES" sz="1350" i="1" u="sng" dirty="0"/>
              <a:t>zonas o franjas de terreno aledañas a los cuerpos de agua que tienen como fin permitir el normal funcionamiento de las dinámicas hidrológicas, geomorfológicas y </a:t>
            </a:r>
            <a:r>
              <a:rPr lang="es-ES" sz="1350" i="1" u="sng" dirty="0" err="1"/>
              <a:t>ecosistémicas</a:t>
            </a:r>
            <a:r>
              <a:rPr lang="es-ES" sz="1350" i="1" u="sng" dirty="0"/>
              <a:t> propias de dichos cuerpos de agua</a:t>
            </a:r>
            <a:r>
              <a:rPr lang="es-ES" sz="1350" dirty="0"/>
              <a:t>".</a:t>
            </a:r>
            <a:endParaRPr lang="en-US" sz="1350" dirty="0"/>
          </a:p>
        </p:txBody>
      </p:sp>
      <p:pic>
        <p:nvPicPr>
          <p:cNvPr id="3" name="Imagen 2">
            <a:extLst>
              <a:ext uri="{FF2B5EF4-FFF2-40B4-BE49-F238E27FC236}">
                <a16:creationId xmlns:a16="http://schemas.microsoft.com/office/drawing/2014/main" id="{2B11CAB4-04C3-40DC-A186-A0336B5CD8F1}"/>
              </a:ext>
            </a:extLst>
          </p:cNvPr>
          <p:cNvPicPr>
            <a:picLocks noChangeAspect="1"/>
          </p:cNvPicPr>
          <p:nvPr/>
        </p:nvPicPr>
        <p:blipFill rotWithShape="1">
          <a:blip r:embed="rId3"/>
          <a:srcRect l="29277" t="58050" r="4940" b="10234"/>
          <a:stretch/>
        </p:blipFill>
        <p:spPr>
          <a:xfrm>
            <a:off x="655521" y="2638748"/>
            <a:ext cx="7364758" cy="1996308"/>
          </a:xfrm>
          <a:prstGeom prst="rect">
            <a:avLst/>
          </a:prstGeom>
        </p:spPr>
      </p:pic>
    </p:spTree>
    <p:extLst>
      <p:ext uri="{BB962C8B-B14F-4D97-AF65-F5344CB8AC3E}">
        <p14:creationId xmlns:p14="http://schemas.microsoft.com/office/powerpoint/2010/main" val="2321862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Grupo"/>
          <p:cNvGrpSpPr>
            <a:grpSpLocks/>
          </p:cNvGrpSpPr>
          <p:nvPr/>
        </p:nvGrpSpPr>
        <p:grpSpPr bwMode="auto">
          <a:xfrm>
            <a:off x="1760999" y="444698"/>
            <a:ext cx="5223272" cy="767954"/>
            <a:chOff x="1419801" y="1935993"/>
            <a:chExt cx="6965471" cy="1024688"/>
          </a:xfrm>
        </p:grpSpPr>
        <p:sp>
          <p:nvSpPr>
            <p:cNvPr id="10" name="9 Forma libre"/>
            <p:cNvSpPr/>
            <p:nvPr/>
          </p:nvSpPr>
          <p:spPr>
            <a:xfrm>
              <a:off x="1932646" y="2039257"/>
              <a:ext cx="6452626" cy="818161"/>
            </a:xfrm>
            <a:custGeom>
              <a:avLst/>
              <a:gdLst>
                <a:gd name="connsiteX0" fmla="*/ 0 w 6453126"/>
                <a:gd name="connsiteY0" fmla="*/ 0 h 819750"/>
                <a:gd name="connsiteX1" fmla="*/ 6453126 w 6453126"/>
                <a:gd name="connsiteY1" fmla="*/ 0 h 819750"/>
                <a:gd name="connsiteX2" fmla="*/ 6453126 w 6453126"/>
                <a:gd name="connsiteY2" fmla="*/ 819750 h 819750"/>
                <a:gd name="connsiteX3" fmla="*/ 0 w 6453126"/>
                <a:gd name="connsiteY3" fmla="*/ 819750 h 819750"/>
                <a:gd name="connsiteX4" fmla="*/ 0 w 6453126"/>
                <a:gd name="connsiteY4" fmla="*/ 0 h 8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3126" h="819750">
                  <a:moveTo>
                    <a:pt x="0" y="0"/>
                  </a:moveTo>
                  <a:lnTo>
                    <a:pt x="6453126" y="0"/>
                  </a:lnTo>
                  <a:lnTo>
                    <a:pt x="6453126" y="819750"/>
                  </a:lnTo>
                  <a:lnTo>
                    <a:pt x="0" y="8197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488008" tIns="49530" rIns="49530" bIns="49530" spcCol="1270" anchor="ctr"/>
            <a:lstStyle/>
            <a:p>
              <a:pPr defTabSz="866775">
                <a:lnSpc>
                  <a:spcPct val="90000"/>
                </a:lnSpc>
                <a:spcAft>
                  <a:spcPct val="35000"/>
                </a:spcAft>
                <a:defRPr/>
              </a:pPr>
              <a:r>
                <a:rPr lang="es-CO" sz="1650" dirty="0"/>
                <a:t>Rondas hídricas</a:t>
              </a:r>
            </a:p>
          </p:txBody>
        </p:sp>
        <p:sp>
          <p:nvSpPr>
            <p:cNvPr id="11" name="10 Elipse"/>
            <p:cNvSpPr/>
            <p:nvPr/>
          </p:nvSpPr>
          <p:spPr>
            <a:xfrm>
              <a:off x="1419801" y="1935993"/>
              <a:ext cx="1024101" cy="1024688"/>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7" name="Rectángulo 6"/>
          <p:cNvSpPr/>
          <p:nvPr/>
        </p:nvSpPr>
        <p:spPr>
          <a:xfrm>
            <a:off x="185166" y="1313641"/>
            <a:ext cx="6479381" cy="300082"/>
          </a:xfrm>
          <a:prstGeom prst="rect">
            <a:avLst/>
          </a:prstGeom>
        </p:spPr>
        <p:txBody>
          <a:bodyPr wrap="square">
            <a:spAutoFit/>
          </a:bodyPr>
          <a:lstStyle/>
          <a:p>
            <a:pPr algn="just"/>
            <a:r>
              <a:rPr lang="es-ES" sz="1350" b="1" dirty="0"/>
              <a:t>COMPETENCIA PARA REGLAMENTAR RONDA HÍDRICA</a:t>
            </a:r>
            <a:endParaRPr lang="en-US" sz="1350" b="1" dirty="0"/>
          </a:p>
        </p:txBody>
      </p:sp>
      <p:sp>
        <p:nvSpPr>
          <p:cNvPr id="3" name="Rectángulo 2"/>
          <p:cNvSpPr/>
          <p:nvPr/>
        </p:nvSpPr>
        <p:spPr>
          <a:xfrm>
            <a:off x="185166" y="1559614"/>
            <a:ext cx="8374939" cy="2585323"/>
          </a:xfrm>
          <a:prstGeom prst="rect">
            <a:avLst/>
          </a:prstGeom>
        </p:spPr>
        <p:txBody>
          <a:bodyPr wrap="square">
            <a:spAutoFit/>
          </a:bodyPr>
          <a:lstStyle/>
          <a:p>
            <a:pPr algn="just"/>
            <a:r>
              <a:rPr lang="es-ES" dirty="0"/>
              <a:t>Las Corporaciones Autónomas Regionales, los grandes centros urbanos a que se refiere el artículo 66 de la ley 99 de 1993 y los establecimientos públicos creados por el artículo 13 de la Ley 768 de 2002, son las entidades competentes para delimitar la ronda de que trata el literal d) del artículo 83 del decreto ley 2811 de 1974,(</a:t>
            </a:r>
            <a:r>
              <a:rPr lang="es-ES" i="1" dirty="0"/>
              <a:t>Una faja no inferior a 30 metros de ancho, paralela a las líneas de mareas máximas, a cada lado de los cauces de los ríos, quebradas y arroyos, sean permanentes o no y alrededor de los lagos o depósitos de agua</a:t>
            </a:r>
            <a:r>
              <a:rPr lang="es-ES" dirty="0"/>
              <a:t>) la cual se constituye una determinante ambiental de conformidad al artículo 10 de la ley 388 de 1997 que debe ser tenida en cuenta como de superior jerarquía por los municipios y distritos.</a:t>
            </a:r>
            <a:endParaRPr lang="en-US" dirty="0"/>
          </a:p>
        </p:txBody>
      </p:sp>
      <p:sp>
        <p:nvSpPr>
          <p:cNvPr id="12" name="Título 5">
            <a:extLst>
              <a:ext uri="{FF2B5EF4-FFF2-40B4-BE49-F238E27FC236}">
                <a16:creationId xmlns:a16="http://schemas.microsoft.com/office/drawing/2014/main" id="{A777C2A6-F4CE-46AE-BDF9-63C1A9BB6E70}"/>
              </a:ext>
            </a:extLst>
          </p:cNvPr>
          <p:cNvSpPr>
            <a:spLocks noGrp="1"/>
          </p:cNvSpPr>
          <p:nvPr>
            <p:ph type="title"/>
          </p:nvPr>
        </p:nvSpPr>
        <p:spPr>
          <a:xfrm>
            <a:off x="4075509" y="4054080"/>
            <a:ext cx="4557999" cy="673659"/>
          </a:xfrm>
        </p:spPr>
        <p:txBody>
          <a:bodyPr>
            <a:noAutofit/>
          </a:bodyPr>
          <a:lstStyle/>
          <a:p>
            <a:r>
              <a:rPr lang="es-CO" sz="1050" b="1" dirty="0"/>
              <a:t>Guía técnica de criterios para el acotamiento de las rondas hídricas de Colombia</a:t>
            </a:r>
            <a:br>
              <a:rPr lang="es-CO" sz="1050" b="1" dirty="0"/>
            </a:br>
            <a:r>
              <a:rPr lang="es-CO" sz="1050" dirty="0"/>
              <a:t>MADS-Resolución 0957 de 2018</a:t>
            </a:r>
          </a:p>
        </p:txBody>
      </p:sp>
    </p:spTree>
    <p:extLst>
      <p:ext uri="{BB962C8B-B14F-4D97-AF65-F5344CB8AC3E}">
        <p14:creationId xmlns:p14="http://schemas.microsoft.com/office/powerpoint/2010/main" val="533967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7 Grupo"/>
          <p:cNvGrpSpPr>
            <a:grpSpLocks/>
          </p:cNvGrpSpPr>
          <p:nvPr/>
        </p:nvGrpSpPr>
        <p:grpSpPr bwMode="auto">
          <a:xfrm>
            <a:off x="1071182" y="483871"/>
            <a:ext cx="4872038" cy="769144"/>
            <a:chOff x="1889783" y="3165832"/>
            <a:chExt cx="6495488" cy="1024688"/>
          </a:xfrm>
        </p:grpSpPr>
        <p:sp>
          <p:nvSpPr>
            <p:cNvPr id="9" name="8 Forma libre"/>
            <p:cNvSpPr/>
            <p:nvPr/>
          </p:nvSpPr>
          <p:spPr>
            <a:xfrm>
              <a:off x="2402502" y="3268936"/>
              <a:ext cx="5982769" cy="818481"/>
            </a:xfrm>
            <a:custGeom>
              <a:avLst/>
              <a:gdLst>
                <a:gd name="connsiteX0" fmla="*/ 0 w 5983144"/>
                <a:gd name="connsiteY0" fmla="*/ 0 h 819750"/>
                <a:gd name="connsiteX1" fmla="*/ 5983144 w 5983144"/>
                <a:gd name="connsiteY1" fmla="*/ 0 h 819750"/>
                <a:gd name="connsiteX2" fmla="*/ 5983144 w 5983144"/>
                <a:gd name="connsiteY2" fmla="*/ 819750 h 819750"/>
                <a:gd name="connsiteX3" fmla="*/ 0 w 5983144"/>
                <a:gd name="connsiteY3" fmla="*/ 819750 h 819750"/>
                <a:gd name="connsiteX4" fmla="*/ 0 w 5983144"/>
                <a:gd name="connsiteY4" fmla="*/ 0 h 8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144" h="819750">
                  <a:moveTo>
                    <a:pt x="0" y="0"/>
                  </a:moveTo>
                  <a:lnTo>
                    <a:pt x="5983144" y="0"/>
                  </a:lnTo>
                  <a:lnTo>
                    <a:pt x="5983144" y="819750"/>
                  </a:lnTo>
                  <a:lnTo>
                    <a:pt x="0" y="819750"/>
                  </a:lnTo>
                  <a:lnTo>
                    <a:pt x="0" y="0"/>
                  </a:lnTo>
                  <a:close/>
                </a:path>
              </a:pathLst>
            </a:cu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lIns="488008" tIns="49530" rIns="49530" bIns="49530" spcCol="1270" anchor="ctr"/>
            <a:lstStyle/>
            <a:p>
              <a:pPr defTabSz="866775">
                <a:lnSpc>
                  <a:spcPct val="90000"/>
                </a:lnSpc>
                <a:spcAft>
                  <a:spcPct val="35000"/>
                </a:spcAft>
                <a:defRPr/>
              </a:pPr>
              <a:r>
                <a:rPr lang="es-CO" sz="1650" dirty="0"/>
                <a:t>Ordenación y Manejo de Cuencas Hidrográficas (POMCAS)</a:t>
              </a:r>
            </a:p>
          </p:txBody>
        </p:sp>
        <p:sp>
          <p:nvSpPr>
            <p:cNvPr id="10" name="9 Elipse"/>
            <p:cNvSpPr/>
            <p:nvPr/>
          </p:nvSpPr>
          <p:spPr>
            <a:xfrm>
              <a:off x="1889783" y="3165832"/>
              <a:ext cx="1025436" cy="1024688"/>
            </a:xfrm>
            <a:prstGeom prst="ellipse">
              <a:avLst/>
            </a:prstGeom>
          </p:spPr>
          <p:style>
            <a:lnRef idx="2">
              <a:schemeClr val="accent2">
                <a:hueOff val="1560506"/>
                <a:satOff val="-1946"/>
                <a:lumOff val="45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45059" name="4 Marcador de contenido"/>
          <p:cNvSpPr>
            <a:spLocks noGrp="1"/>
          </p:cNvSpPr>
          <p:nvPr>
            <p:ph sz="half" idx="1"/>
          </p:nvPr>
        </p:nvSpPr>
        <p:spPr bwMode="auto">
          <a:xfrm>
            <a:off x="804102" y="1253015"/>
            <a:ext cx="5406199" cy="31325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buFont typeface="Arial" panose="020B0604020202020204" pitchFamily="34" charset="0"/>
              <a:buNone/>
            </a:pPr>
            <a:r>
              <a:rPr lang="es-ES" altLang="es-CO" sz="2100" dirty="0"/>
              <a:t>Constituyen normas y directrices para el manejo de las cuencas hidrográficas</a:t>
            </a:r>
          </a:p>
          <a:p>
            <a:pPr algn="just" eaLnBrk="1" hangingPunct="1">
              <a:buFont typeface="Arial" panose="020B0604020202020204" pitchFamily="34" charset="0"/>
              <a:buNone/>
            </a:pPr>
            <a:endParaRPr lang="es-ES" altLang="es-CO" sz="2100" dirty="0"/>
          </a:p>
        </p:txBody>
      </p:sp>
      <p:sp>
        <p:nvSpPr>
          <p:cNvPr id="2" name="Rectángulo 1"/>
          <p:cNvSpPr/>
          <p:nvPr/>
        </p:nvSpPr>
        <p:spPr>
          <a:xfrm>
            <a:off x="827914" y="2538890"/>
            <a:ext cx="5382386" cy="161582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defRPr/>
            </a:pPr>
            <a:r>
              <a:rPr lang="es-CO" sz="1650" dirty="0">
                <a:solidFill>
                  <a:srgbClr val="000000"/>
                </a:solidFill>
              </a:rPr>
              <a:t>La ordenación de una cuenca es la </a:t>
            </a:r>
            <a:r>
              <a:rPr lang="es-CO" sz="1650" u="sng" dirty="0">
                <a:solidFill>
                  <a:srgbClr val="000000"/>
                </a:solidFill>
              </a:rPr>
              <a:t>planeación del uso coordinado del suelo, de las aguas, de la flora y la fauna y el manejo de la cuenca</a:t>
            </a:r>
            <a:r>
              <a:rPr lang="es-CO" sz="1650" dirty="0">
                <a:solidFill>
                  <a:srgbClr val="000000"/>
                </a:solidFill>
              </a:rPr>
              <a:t>, en la perspectiva de mantener el equilibrio entre el aprovechamiento social y económico de tales recursos y la conservación de la estructura </a:t>
            </a:r>
            <a:r>
              <a:rPr lang="es-CO" sz="1650" dirty="0" err="1">
                <a:solidFill>
                  <a:srgbClr val="000000"/>
                </a:solidFill>
              </a:rPr>
              <a:t>fisicobiótica</a:t>
            </a:r>
            <a:r>
              <a:rPr lang="es-CO" sz="1650" dirty="0">
                <a:solidFill>
                  <a:srgbClr val="000000"/>
                </a:solidFill>
              </a:rPr>
              <a:t> de la cuenca y particularmente del recurso hídrico. </a:t>
            </a:r>
            <a:endParaRPr lang="es-CO" sz="1650" dirty="0"/>
          </a:p>
        </p:txBody>
      </p:sp>
      <p:pic>
        <p:nvPicPr>
          <p:cNvPr id="5" name="Imagen 4" descr="Imagen que contiene Diagrama&#10;&#10;Descripción generada automáticamente">
            <a:extLst>
              <a:ext uri="{FF2B5EF4-FFF2-40B4-BE49-F238E27FC236}">
                <a16:creationId xmlns:a16="http://schemas.microsoft.com/office/drawing/2014/main" id="{74917689-055D-43D0-ADB7-5C0F02104725}"/>
              </a:ext>
            </a:extLst>
          </p:cNvPr>
          <p:cNvPicPr>
            <a:picLocks noChangeAspect="1"/>
          </p:cNvPicPr>
          <p:nvPr/>
        </p:nvPicPr>
        <p:blipFill>
          <a:blip r:embed="rId2"/>
          <a:stretch>
            <a:fillRect/>
          </a:stretch>
        </p:blipFill>
        <p:spPr>
          <a:xfrm>
            <a:off x="6385321" y="1076326"/>
            <a:ext cx="2378208" cy="3078391"/>
          </a:xfrm>
          <a:prstGeom prst="rect">
            <a:avLst/>
          </a:prstGeom>
        </p:spPr>
      </p:pic>
    </p:spTree>
    <p:extLst>
      <p:ext uri="{BB962C8B-B14F-4D97-AF65-F5344CB8AC3E}">
        <p14:creationId xmlns:p14="http://schemas.microsoft.com/office/powerpoint/2010/main" val="2156014072"/>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7 Grupo"/>
          <p:cNvGrpSpPr>
            <a:grpSpLocks/>
          </p:cNvGrpSpPr>
          <p:nvPr/>
        </p:nvGrpSpPr>
        <p:grpSpPr bwMode="auto">
          <a:xfrm>
            <a:off x="1164431" y="228601"/>
            <a:ext cx="4872038" cy="769144"/>
            <a:chOff x="1889783" y="3165832"/>
            <a:chExt cx="6495488" cy="1024688"/>
          </a:xfrm>
        </p:grpSpPr>
        <p:sp>
          <p:nvSpPr>
            <p:cNvPr id="9" name="8 Forma libre"/>
            <p:cNvSpPr/>
            <p:nvPr/>
          </p:nvSpPr>
          <p:spPr>
            <a:xfrm>
              <a:off x="2402502" y="3268936"/>
              <a:ext cx="5982769" cy="818481"/>
            </a:xfrm>
            <a:custGeom>
              <a:avLst/>
              <a:gdLst>
                <a:gd name="connsiteX0" fmla="*/ 0 w 5983144"/>
                <a:gd name="connsiteY0" fmla="*/ 0 h 819750"/>
                <a:gd name="connsiteX1" fmla="*/ 5983144 w 5983144"/>
                <a:gd name="connsiteY1" fmla="*/ 0 h 819750"/>
                <a:gd name="connsiteX2" fmla="*/ 5983144 w 5983144"/>
                <a:gd name="connsiteY2" fmla="*/ 819750 h 819750"/>
                <a:gd name="connsiteX3" fmla="*/ 0 w 5983144"/>
                <a:gd name="connsiteY3" fmla="*/ 819750 h 819750"/>
                <a:gd name="connsiteX4" fmla="*/ 0 w 5983144"/>
                <a:gd name="connsiteY4" fmla="*/ 0 h 8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144" h="819750">
                  <a:moveTo>
                    <a:pt x="0" y="0"/>
                  </a:moveTo>
                  <a:lnTo>
                    <a:pt x="5983144" y="0"/>
                  </a:lnTo>
                  <a:lnTo>
                    <a:pt x="5983144" y="819750"/>
                  </a:lnTo>
                  <a:lnTo>
                    <a:pt x="0" y="819750"/>
                  </a:lnTo>
                  <a:lnTo>
                    <a:pt x="0" y="0"/>
                  </a:lnTo>
                  <a:close/>
                </a:path>
              </a:pathLst>
            </a:cu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lIns="488008" tIns="49530" rIns="49530" bIns="49530" spcCol="1270" anchor="ctr"/>
            <a:lstStyle/>
            <a:p>
              <a:pPr defTabSz="866775">
                <a:lnSpc>
                  <a:spcPct val="90000"/>
                </a:lnSpc>
                <a:spcAft>
                  <a:spcPct val="35000"/>
                </a:spcAft>
                <a:defRPr/>
              </a:pPr>
              <a:r>
                <a:rPr lang="es-CO" sz="1650" dirty="0"/>
                <a:t>Ordenación y Manejo de Cuencas Hidrográficas (POMCAS)</a:t>
              </a:r>
            </a:p>
          </p:txBody>
        </p:sp>
        <p:sp>
          <p:nvSpPr>
            <p:cNvPr id="10" name="9 Elipse"/>
            <p:cNvSpPr/>
            <p:nvPr/>
          </p:nvSpPr>
          <p:spPr>
            <a:xfrm>
              <a:off x="1889783" y="3165832"/>
              <a:ext cx="1025436" cy="1024688"/>
            </a:xfrm>
            <a:prstGeom prst="ellipse">
              <a:avLst/>
            </a:prstGeom>
          </p:spPr>
          <p:style>
            <a:lnRef idx="2">
              <a:schemeClr val="accent2">
                <a:hueOff val="1560506"/>
                <a:satOff val="-1946"/>
                <a:lumOff val="45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graphicFrame>
        <p:nvGraphicFramePr>
          <p:cNvPr id="8" name="Diagrama 7"/>
          <p:cNvGraphicFramePr/>
          <p:nvPr>
            <p:extLst>
              <p:ext uri="{D42A27DB-BD31-4B8C-83A1-F6EECF244321}">
                <p14:modId xmlns:p14="http://schemas.microsoft.com/office/powerpoint/2010/main" val="939906203"/>
              </p:ext>
            </p:extLst>
          </p:nvPr>
        </p:nvGraphicFramePr>
        <p:xfrm>
          <a:off x="-1092994" y="1181610"/>
          <a:ext cx="5636895" cy="3748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CuadroTexto 10"/>
          <p:cNvSpPr txBox="1"/>
          <p:nvPr/>
        </p:nvSpPr>
        <p:spPr>
          <a:xfrm>
            <a:off x="4035900" y="1003288"/>
            <a:ext cx="4534559" cy="715581"/>
          </a:xfrm>
          <a:prstGeom prst="rect">
            <a:avLst/>
          </a:prstGeom>
          <a:noFill/>
        </p:spPr>
        <p:txBody>
          <a:bodyPr wrap="square" rtlCol="0">
            <a:spAutoFit/>
          </a:bodyPr>
          <a:lstStyle/>
          <a:p>
            <a:pPr algn="just" defTabSz="685800">
              <a:defRPr/>
            </a:pPr>
            <a:r>
              <a:rPr lang="es-ES" sz="1350" dirty="0">
                <a:latin typeface="Calibri" panose="020F0502020204030204"/>
              </a:rPr>
              <a:t>El POMCA se constituye en determinante para el ordenamiento territorial en los términos establecidos por el artículo 10° de la Ley 388 de 1997</a:t>
            </a:r>
            <a:endParaRPr lang="en-US" sz="1350" dirty="0">
              <a:latin typeface="Calibri" panose="020F0502020204030204"/>
            </a:endParaRPr>
          </a:p>
        </p:txBody>
      </p:sp>
      <p:pic>
        <p:nvPicPr>
          <p:cNvPr id="1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315" t="20378" r="4853" b="13791"/>
          <a:stretch/>
        </p:blipFill>
        <p:spPr bwMode="auto">
          <a:xfrm>
            <a:off x="3792736" y="1801803"/>
            <a:ext cx="5073400" cy="269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2"/>
          <p:cNvSpPr txBox="1"/>
          <p:nvPr/>
        </p:nvSpPr>
        <p:spPr>
          <a:xfrm>
            <a:off x="7117346" y="4498632"/>
            <a:ext cx="1748790" cy="253916"/>
          </a:xfrm>
          <a:prstGeom prst="rect">
            <a:avLst/>
          </a:prstGeom>
          <a:noFill/>
        </p:spPr>
        <p:txBody>
          <a:bodyPr wrap="square" rtlCol="0">
            <a:spAutoFit/>
          </a:bodyPr>
          <a:lstStyle/>
          <a:p>
            <a:r>
              <a:rPr lang="es-CO" sz="1050" dirty="0"/>
              <a:t>Fuente: </a:t>
            </a:r>
            <a:r>
              <a:rPr lang="es-CO" sz="1050" dirty="0" err="1"/>
              <a:t>Cornare</a:t>
            </a:r>
            <a:r>
              <a:rPr lang="es-CO" sz="1050" dirty="0"/>
              <a:t>, 2019</a:t>
            </a:r>
            <a:endParaRPr lang="en-US" sz="1050" dirty="0"/>
          </a:p>
        </p:txBody>
      </p:sp>
    </p:spTree>
    <p:extLst>
      <p:ext uri="{BB962C8B-B14F-4D97-AF65-F5344CB8AC3E}">
        <p14:creationId xmlns:p14="http://schemas.microsoft.com/office/powerpoint/2010/main" val="78972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ángulo 35">
            <a:extLst>
              <a:ext uri="{FF2B5EF4-FFF2-40B4-BE49-F238E27FC236}">
                <a16:creationId xmlns:a16="http://schemas.microsoft.com/office/drawing/2014/main" id="{FEC5429A-2377-46E5-BE15-D54FC982733C}"/>
              </a:ext>
            </a:extLst>
          </p:cNvPr>
          <p:cNvSpPr/>
          <p:nvPr/>
        </p:nvSpPr>
        <p:spPr>
          <a:xfrm>
            <a:off x="1133687" y="1182468"/>
            <a:ext cx="1471767" cy="3487096"/>
          </a:xfrm>
          <a:prstGeom prst="rect">
            <a:avLst/>
          </a:prstGeom>
          <a:noFill/>
          <a:ln w="38100" cap="flat" cmpd="sng" algn="ctr">
            <a:solidFill>
              <a:srgbClr val="00B050"/>
            </a:solidFill>
            <a:prstDash val="solid"/>
            <a:miter lim="800000"/>
          </a:ln>
          <a:effectLst/>
        </p:spPr>
        <p:txBody>
          <a:bodyPr rtlCol="0" anchor="ctr"/>
          <a:lstStyle/>
          <a:p>
            <a:pPr algn="ctr" defTabSz="685800">
              <a:defRPr/>
            </a:pPr>
            <a:endParaRPr lang="es-CO" sz="1200" kern="0">
              <a:latin typeface="Calibri" panose="020F0502020204030204"/>
            </a:endParaRPr>
          </a:p>
        </p:txBody>
      </p:sp>
      <p:sp>
        <p:nvSpPr>
          <p:cNvPr id="37" name="Rectángulo 36">
            <a:extLst>
              <a:ext uri="{FF2B5EF4-FFF2-40B4-BE49-F238E27FC236}">
                <a16:creationId xmlns:a16="http://schemas.microsoft.com/office/drawing/2014/main" id="{C5C44838-815A-4821-BF53-5771496FAC18}"/>
              </a:ext>
            </a:extLst>
          </p:cNvPr>
          <p:cNvSpPr/>
          <p:nvPr/>
        </p:nvSpPr>
        <p:spPr>
          <a:xfrm>
            <a:off x="2706094" y="1177948"/>
            <a:ext cx="2159093" cy="3472645"/>
          </a:xfrm>
          <a:prstGeom prst="rect">
            <a:avLst/>
          </a:prstGeom>
          <a:noFill/>
          <a:ln w="38100" cap="flat" cmpd="sng" algn="ctr">
            <a:solidFill>
              <a:srgbClr val="00B050"/>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s-CO" sz="1200" kern="0">
              <a:latin typeface="Calibri" panose="020F0502020204030204"/>
            </a:endParaRPr>
          </a:p>
        </p:txBody>
      </p:sp>
      <p:sp>
        <p:nvSpPr>
          <p:cNvPr id="38" name="Rectángulo 37">
            <a:extLst>
              <a:ext uri="{FF2B5EF4-FFF2-40B4-BE49-F238E27FC236}">
                <a16:creationId xmlns:a16="http://schemas.microsoft.com/office/drawing/2014/main" id="{0AC985E9-9F90-43F6-A37F-2235CEF860E9}"/>
              </a:ext>
            </a:extLst>
          </p:cNvPr>
          <p:cNvSpPr/>
          <p:nvPr/>
        </p:nvSpPr>
        <p:spPr>
          <a:xfrm>
            <a:off x="4985557" y="1177947"/>
            <a:ext cx="2419211" cy="3472646"/>
          </a:xfrm>
          <a:prstGeom prst="rect">
            <a:avLst/>
          </a:prstGeom>
          <a:noFill/>
          <a:ln w="38100" cap="flat" cmpd="sng" algn="ctr">
            <a:solidFill>
              <a:srgbClr val="00B050"/>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s-CO" sz="1200" kern="0">
              <a:latin typeface="Calibri" panose="020F0502020204030204"/>
            </a:endParaRPr>
          </a:p>
        </p:txBody>
      </p:sp>
      <p:sp>
        <p:nvSpPr>
          <p:cNvPr id="39" name="CuadroTexto 38">
            <a:extLst>
              <a:ext uri="{FF2B5EF4-FFF2-40B4-BE49-F238E27FC236}">
                <a16:creationId xmlns:a16="http://schemas.microsoft.com/office/drawing/2014/main" id="{BFD30083-07D6-4C24-90F4-07D3DD2B5585}"/>
              </a:ext>
            </a:extLst>
          </p:cNvPr>
          <p:cNvSpPr txBox="1"/>
          <p:nvPr/>
        </p:nvSpPr>
        <p:spPr>
          <a:xfrm>
            <a:off x="1075759" y="1222272"/>
            <a:ext cx="1571575" cy="461665"/>
          </a:xfrm>
          <a:prstGeom prst="rect">
            <a:avLst/>
          </a:prstGeom>
          <a:noFill/>
        </p:spPr>
        <p:txBody>
          <a:bodyPr wrap="square" rtlCol="0">
            <a:spAutoFit/>
          </a:bodyPr>
          <a:lstStyle/>
          <a:p>
            <a:pPr algn="ctr" defTabSz="685800"/>
            <a:r>
              <a:rPr lang="es-CO" sz="1200" u="sng" dirty="0">
                <a:latin typeface="Calibri" panose="020F0502020204030204"/>
              </a:rPr>
              <a:t>Categoría de Ordenación</a:t>
            </a:r>
          </a:p>
        </p:txBody>
      </p:sp>
      <p:sp>
        <p:nvSpPr>
          <p:cNvPr id="40" name="CuadroTexto 39">
            <a:extLst>
              <a:ext uri="{FF2B5EF4-FFF2-40B4-BE49-F238E27FC236}">
                <a16:creationId xmlns:a16="http://schemas.microsoft.com/office/drawing/2014/main" id="{D9F35C74-6A5C-4FB2-9384-69187C0220B4}"/>
              </a:ext>
            </a:extLst>
          </p:cNvPr>
          <p:cNvSpPr txBox="1"/>
          <p:nvPr/>
        </p:nvSpPr>
        <p:spPr>
          <a:xfrm>
            <a:off x="2395425" y="1238721"/>
            <a:ext cx="2784634" cy="276999"/>
          </a:xfrm>
          <a:prstGeom prst="rect">
            <a:avLst/>
          </a:prstGeom>
          <a:noFill/>
        </p:spPr>
        <p:txBody>
          <a:bodyPr wrap="square" rtlCol="0">
            <a:spAutoFit/>
          </a:bodyPr>
          <a:lstStyle/>
          <a:p>
            <a:pPr algn="ctr" defTabSz="685800"/>
            <a:r>
              <a:rPr lang="es-CO" sz="1200" u="sng" dirty="0">
                <a:latin typeface="Calibri" panose="020F0502020204030204"/>
              </a:rPr>
              <a:t>Zona de uso y manejo ambiental</a:t>
            </a:r>
          </a:p>
        </p:txBody>
      </p:sp>
      <p:sp>
        <p:nvSpPr>
          <p:cNvPr id="41" name="CuadroTexto 40">
            <a:extLst>
              <a:ext uri="{FF2B5EF4-FFF2-40B4-BE49-F238E27FC236}">
                <a16:creationId xmlns:a16="http://schemas.microsoft.com/office/drawing/2014/main" id="{D6E852BF-711B-461C-AAE2-DDF145D6C178}"/>
              </a:ext>
            </a:extLst>
          </p:cNvPr>
          <p:cNvSpPr txBox="1"/>
          <p:nvPr/>
        </p:nvSpPr>
        <p:spPr>
          <a:xfrm>
            <a:off x="5045019" y="1214713"/>
            <a:ext cx="2300287" cy="276999"/>
          </a:xfrm>
          <a:prstGeom prst="rect">
            <a:avLst/>
          </a:prstGeom>
          <a:noFill/>
        </p:spPr>
        <p:txBody>
          <a:bodyPr wrap="square" rtlCol="0">
            <a:spAutoFit/>
          </a:bodyPr>
          <a:lstStyle/>
          <a:p>
            <a:pPr algn="ctr" defTabSz="685800"/>
            <a:r>
              <a:rPr lang="es-CO" sz="1200" u="sng" dirty="0">
                <a:latin typeface="Calibri" panose="020F0502020204030204"/>
              </a:rPr>
              <a:t>Subzona de uso y manejo</a:t>
            </a:r>
          </a:p>
        </p:txBody>
      </p:sp>
      <p:sp>
        <p:nvSpPr>
          <p:cNvPr id="42" name="Rectángulo 41">
            <a:extLst>
              <a:ext uri="{FF2B5EF4-FFF2-40B4-BE49-F238E27FC236}">
                <a16:creationId xmlns:a16="http://schemas.microsoft.com/office/drawing/2014/main" id="{7BF103F5-0D67-437A-BE2A-4046450A00C6}"/>
              </a:ext>
            </a:extLst>
          </p:cNvPr>
          <p:cNvSpPr/>
          <p:nvPr/>
        </p:nvSpPr>
        <p:spPr>
          <a:xfrm>
            <a:off x="1267466" y="1916279"/>
            <a:ext cx="1188161" cy="741764"/>
          </a:xfrm>
          <a:prstGeom prst="rect">
            <a:avLst/>
          </a:prstGeom>
          <a:solidFill>
            <a:srgbClr val="92D050"/>
          </a:solidFill>
          <a:ln w="12700" cap="flat" cmpd="sng" algn="ctr">
            <a:solidFill>
              <a:srgbClr val="92D050"/>
            </a:solidFill>
            <a:prstDash val="solid"/>
            <a:miter lim="800000"/>
          </a:ln>
          <a:effectLst/>
        </p:spPr>
        <p:txBody>
          <a:bodyPr rtlCol="0" anchor="ctr"/>
          <a:lstStyle/>
          <a:p>
            <a:pPr algn="ctr" defTabSz="685800">
              <a:defRPr/>
            </a:pPr>
            <a:r>
              <a:rPr lang="es-CO" sz="1200" b="1" kern="0" dirty="0">
                <a:latin typeface="Calibri" panose="020F0502020204030204"/>
              </a:rPr>
              <a:t>Conservación y Protección Ambiental</a:t>
            </a:r>
          </a:p>
        </p:txBody>
      </p:sp>
      <p:sp>
        <p:nvSpPr>
          <p:cNvPr id="43" name="Rectángulo 42">
            <a:extLst>
              <a:ext uri="{FF2B5EF4-FFF2-40B4-BE49-F238E27FC236}">
                <a16:creationId xmlns:a16="http://schemas.microsoft.com/office/drawing/2014/main" id="{6EFA84EF-6EAA-4B3E-8261-49B0EEE14ABE}"/>
              </a:ext>
            </a:extLst>
          </p:cNvPr>
          <p:cNvSpPr/>
          <p:nvPr/>
        </p:nvSpPr>
        <p:spPr>
          <a:xfrm>
            <a:off x="1256522" y="3196577"/>
            <a:ext cx="1198172" cy="658166"/>
          </a:xfrm>
          <a:prstGeom prst="rect">
            <a:avLst/>
          </a:prstGeom>
          <a:solidFill>
            <a:srgbClr val="FFCC00"/>
          </a:solidFill>
          <a:ln w="12700" cap="flat" cmpd="sng" algn="ctr">
            <a:solidFill>
              <a:srgbClr val="FFFF00"/>
            </a:solidFill>
            <a:prstDash val="solid"/>
            <a:miter lim="800000"/>
          </a:ln>
          <a:effectLst/>
        </p:spPr>
        <p:txBody>
          <a:bodyPr rtlCol="0" anchor="ctr"/>
          <a:lstStyle/>
          <a:p>
            <a:pPr algn="ctr" defTabSz="685800">
              <a:defRPr/>
            </a:pPr>
            <a:r>
              <a:rPr lang="es-CO" sz="1200" b="1" kern="0" dirty="0">
                <a:latin typeface="Calibri" panose="020F0502020204030204"/>
              </a:rPr>
              <a:t>Uso Múltiple</a:t>
            </a:r>
          </a:p>
        </p:txBody>
      </p:sp>
      <p:sp>
        <p:nvSpPr>
          <p:cNvPr id="44" name="Rectángulo 43">
            <a:extLst>
              <a:ext uri="{FF2B5EF4-FFF2-40B4-BE49-F238E27FC236}">
                <a16:creationId xmlns:a16="http://schemas.microsoft.com/office/drawing/2014/main" id="{C3CEF4F9-1791-427C-BD58-8C99B6970AB9}"/>
              </a:ext>
            </a:extLst>
          </p:cNvPr>
          <p:cNvSpPr/>
          <p:nvPr/>
        </p:nvSpPr>
        <p:spPr>
          <a:xfrm>
            <a:off x="2887790" y="1688026"/>
            <a:ext cx="1765016" cy="209650"/>
          </a:xfrm>
          <a:prstGeom prst="rect">
            <a:avLst/>
          </a:prstGeom>
          <a:solidFill>
            <a:srgbClr val="70AD47">
              <a:lumMod val="75000"/>
            </a:srgbClr>
          </a:solidFill>
          <a:ln w="12700" cap="flat" cmpd="sng" algn="ctr">
            <a:solidFill>
              <a:sysClr val="windowText" lastClr="000000"/>
            </a:solidFill>
            <a:prstDash val="solid"/>
            <a:miter lim="800000"/>
          </a:ln>
          <a:effectLst/>
        </p:spPr>
        <p:txBody>
          <a:bodyPr rtlCol="0" anchor="ctr"/>
          <a:lstStyle/>
          <a:p>
            <a:pPr algn="ctr" defTabSz="685800">
              <a:defRPr/>
            </a:pPr>
            <a:r>
              <a:rPr lang="es-CO" sz="1050" kern="0" dirty="0">
                <a:latin typeface="Calibri" panose="020F0502020204030204"/>
              </a:rPr>
              <a:t>Áreas de protección</a:t>
            </a:r>
          </a:p>
        </p:txBody>
      </p:sp>
      <p:sp>
        <p:nvSpPr>
          <p:cNvPr id="45" name="Rectángulo 44">
            <a:extLst>
              <a:ext uri="{FF2B5EF4-FFF2-40B4-BE49-F238E27FC236}">
                <a16:creationId xmlns:a16="http://schemas.microsoft.com/office/drawing/2014/main" id="{72E6EF76-1AD3-48DE-833B-A58F05333E7C}"/>
              </a:ext>
            </a:extLst>
          </p:cNvPr>
          <p:cNvSpPr/>
          <p:nvPr/>
        </p:nvSpPr>
        <p:spPr>
          <a:xfrm>
            <a:off x="2903506" y="2019595"/>
            <a:ext cx="1749300" cy="212585"/>
          </a:xfrm>
          <a:prstGeom prst="rect">
            <a:avLst/>
          </a:prstGeom>
          <a:solidFill>
            <a:srgbClr val="70AD47">
              <a:lumMod val="60000"/>
              <a:lumOff val="40000"/>
            </a:srgbClr>
          </a:solidFill>
          <a:ln w="12700" cap="flat" cmpd="sng" algn="ctr">
            <a:solidFill>
              <a:sysClr val="windowText" lastClr="000000"/>
            </a:solidFill>
            <a:prstDash val="solid"/>
            <a:miter lim="800000"/>
          </a:ln>
          <a:effectLst/>
        </p:spPr>
        <p:txBody>
          <a:bodyPr rtlCol="0" anchor="ctr"/>
          <a:lstStyle/>
          <a:p>
            <a:pPr algn="ctr" defTabSz="685800">
              <a:defRPr/>
            </a:pPr>
            <a:r>
              <a:rPr lang="es-CO" sz="1050" kern="0" dirty="0">
                <a:solidFill>
                  <a:schemeClr val="bg1"/>
                </a:solidFill>
                <a:latin typeface="Calibri" panose="020F0502020204030204"/>
              </a:rPr>
              <a:t>Áreas de restauración</a:t>
            </a:r>
          </a:p>
        </p:txBody>
      </p:sp>
      <p:sp>
        <p:nvSpPr>
          <p:cNvPr id="46" name="Rectángulo 45">
            <a:extLst>
              <a:ext uri="{FF2B5EF4-FFF2-40B4-BE49-F238E27FC236}">
                <a16:creationId xmlns:a16="http://schemas.microsoft.com/office/drawing/2014/main" id="{F5C5C8EC-1772-4F1E-97F0-F68540A7D9DA}"/>
              </a:ext>
            </a:extLst>
          </p:cNvPr>
          <p:cNvSpPr/>
          <p:nvPr/>
        </p:nvSpPr>
        <p:spPr>
          <a:xfrm>
            <a:off x="2903506" y="2344388"/>
            <a:ext cx="1749300" cy="214778"/>
          </a:xfrm>
          <a:prstGeom prst="rect">
            <a:avLst/>
          </a:prstGeom>
          <a:solidFill>
            <a:srgbClr val="70AD47">
              <a:lumMod val="40000"/>
              <a:lumOff val="60000"/>
            </a:srgbClr>
          </a:solidFill>
          <a:ln w="12700" cap="flat" cmpd="sng" algn="ctr">
            <a:solidFill>
              <a:sysClr val="windowText" lastClr="000000"/>
            </a:solidFill>
            <a:prstDash val="solid"/>
            <a:miter lim="800000"/>
          </a:ln>
          <a:effectLst/>
        </p:spPr>
        <p:txBody>
          <a:bodyPr rtlCol="0" anchor="ctr"/>
          <a:lstStyle/>
          <a:p>
            <a:pPr algn="ctr" defTabSz="685800">
              <a:defRPr/>
            </a:pPr>
            <a:r>
              <a:rPr lang="es-CO" sz="1050" kern="0" dirty="0">
                <a:solidFill>
                  <a:schemeClr val="bg1"/>
                </a:solidFill>
                <a:latin typeface="Calibri" panose="020F0502020204030204"/>
              </a:rPr>
              <a:t>Áreas protegidas</a:t>
            </a:r>
          </a:p>
        </p:txBody>
      </p:sp>
      <p:sp>
        <p:nvSpPr>
          <p:cNvPr id="47" name="Rectángulo 46">
            <a:extLst>
              <a:ext uri="{FF2B5EF4-FFF2-40B4-BE49-F238E27FC236}">
                <a16:creationId xmlns:a16="http://schemas.microsoft.com/office/drawing/2014/main" id="{FCCA0BA2-DD66-4556-90D0-A7D8E43F494E}"/>
              </a:ext>
            </a:extLst>
          </p:cNvPr>
          <p:cNvSpPr/>
          <p:nvPr/>
        </p:nvSpPr>
        <p:spPr>
          <a:xfrm>
            <a:off x="2809677" y="2733689"/>
            <a:ext cx="1946545" cy="332619"/>
          </a:xfrm>
          <a:prstGeom prst="rect">
            <a:avLst/>
          </a:prstGeom>
          <a:solidFill>
            <a:srgbClr val="ED7D31">
              <a:lumMod val="50000"/>
            </a:srgbClr>
          </a:solidFill>
          <a:ln w="12700" cap="flat" cmpd="sng" algn="ctr">
            <a:solidFill>
              <a:sysClr val="windowText" lastClr="000000"/>
            </a:solidFill>
            <a:prstDash val="solid"/>
            <a:miter lim="800000"/>
          </a:ln>
          <a:effectLst/>
        </p:spPr>
        <p:txBody>
          <a:bodyPr rtlCol="0" anchor="ctr"/>
          <a:lstStyle/>
          <a:p>
            <a:pPr algn="ctr" defTabSz="685800">
              <a:defRPr/>
            </a:pPr>
            <a:r>
              <a:rPr lang="es-CO" sz="1050" kern="0" dirty="0">
                <a:latin typeface="Calibri" panose="020F0502020204030204"/>
              </a:rPr>
              <a:t>Restauración para el uso múltiple</a:t>
            </a:r>
          </a:p>
        </p:txBody>
      </p:sp>
      <p:sp>
        <p:nvSpPr>
          <p:cNvPr id="48" name="Rectángulo 47">
            <a:extLst>
              <a:ext uri="{FF2B5EF4-FFF2-40B4-BE49-F238E27FC236}">
                <a16:creationId xmlns:a16="http://schemas.microsoft.com/office/drawing/2014/main" id="{8057C401-BB31-48E1-A838-266C7ACAD80F}"/>
              </a:ext>
            </a:extLst>
          </p:cNvPr>
          <p:cNvSpPr/>
          <p:nvPr/>
        </p:nvSpPr>
        <p:spPr>
          <a:xfrm>
            <a:off x="2755606" y="3203208"/>
            <a:ext cx="2040947" cy="582461"/>
          </a:xfrm>
          <a:prstGeom prst="rect">
            <a:avLst/>
          </a:prstGeom>
          <a:solidFill>
            <a:srgbClr val="ED7D31">
              <a:lumMod val="75000"/>
            </a:srgbClr>
          </a:solidFill>
          <a:ln w="12700" cap="flat" cmpd="sng" algn="ctr">
            <a:solidFill>
              <a:sysClr val="windowText" lastClr="000000"/>
            </a:solidFill>
            <a:prstDash val="solid"/>
            <a:miter lim="800000"/>
          </a:ln>
          <a:effectLst/>
        </p:spPr>
        <p:txBody>
          <a:bodyPr rtlCol="0" anchor="ctr"/>
          <a:lstStyle/>
          <a:p>
            <a:pPr algn="ctr" defTabSz="685800">
              <a:defRPr/>
            </a:pPr>
            <a:r>
              <a:rPr lang="es-CO" sz="1050" kern="0" dirty="0">
                <a:latin typeface="Calibri" panose="020F0502020204030204"/>
              </a:rPr>
              <a:t>Áreas para la producción agrícola, ganadera y de uso sostenible de los recursos naturales</a:t>
            </a:r>
          </a:p>
        </p:txBody>
      </p:sp>
      <p:sp>
        <p:nvSpPr>
          <p:cNvPr id="49" name="Rectángulo 48">
            <a:extLst>
              <a:ext uri="{FF2B5EF4-FFF2-40B4-BE49-F238E27FC236}">
                <a16:creationId xmlns:a16="http://schemas.microsoft.com/office/drawing/2014/main" id="{0777ECB6-0467-412B-AD95-B281BB1286B8}"/>
              </a:ext>
            </a:extLst>
          </p:cNvPr>
          <p:cNvSpPr/>
          <p:nvPr/>
        </p:nvSpPr>
        <p:spPr>
          <a:xfrm>
            <a:off x="2851435" y="3934355"/>
            <a:ext cx="1846660" cy="225153"/>
          </a:xfrm>
          <a:prstGeom prst="rect">
            <a:avLst/>
          </a:prstGeom>
          <a:solidFill>
            <a:srgbClr val="ED7D31">
              <a:lumMod val="60000"/>
              <a:lumOff val="40000"/>
            </a:srgbClr>
          </a:solidFill>
          <a:ln w="12700" cap="flat" cmpd="sng" algn="ctr">
            <a:solidFill>
              <a:sysClr val="windowText" lastClr="000000"/>
            </a:solidFill>
            <a:prstDash val="solid"/>
            <a:miter lim="800000"/>
          </a:ln>
          <a:effectLst/>
        </p:spPr>
        <p:txBody>
          <a:bodyPr rtlCol="0" anchor="ctr"/>
          <a:lstStyle/>
          <a:p>
            <a:pPr algn="ctr" defTabSz="685800">
              <a:defRPr/>
            </a:pPr>
            <a:r>
              <a:rPr lang="es-CO" sz="1050" kern="0" dirty="0">
                <a:latin typeface="Calibri" panose="020F0502020204030204"/>
              </a:rPr>
              <a:t>Áreas urbanas</a:t>
            </a:r>
          </a:p>
        </p:txBody>
      </p:sp>
      <p:sp>
        <p:nvSpPr>
          <p:cNvPr id="50" name="Rectángulo 49">
            <a:extLst>
              <a:ext uri="{FF2B5EF4-FFF2-40B4-BE49-F238E27FC236}">
                <a16:creationId xmlns:a16="http://schemas.microsoft.com/office/drawing/2014/main" id="{49E9460A-1ED9-4D5F-B107-B301929B1364}"/>
              </a:ext>
            </a:extLst>
          </p:cNvPr>
          <p:cNvSpPr/>
          <p:nvPr/>
        </p:nvSpPr>
        <p:spPr>
          <a:xfrm>
            <a:off x="2859621" y="4297901"/>
            <a:ext cx="1846660" cy="231674"/>
          </a:xfrm>
          <a:prstGeom prst="rect">
            <a:avLst/>
          </a:prstGeom>
          <a:solidFill>
            <a:srgbClr val="ED7D31"/>
          </a:solidFill>
          <a:ln w="12700" cap="flat" cmpd="sng" algn="ctr">
            <a:solidFill>
              <a:sysClr val="windowText" lastClr="000000"/>
            </a:solidFill>
            <a:prstDash val="solid"/>
            <a:miter lim="800000"/>
          </a:ln>
          <a:effectLst/>
        </p:spPr>
        <p:txBody>
          <a:bodyPr rtlCol="0" anchor="ctr"/>
          <a:lstStyle/>
          <a:p>
            <a:pPr algn="ctr" defTabSz="685800">
              <a:defRPr/>
            </a:pPr>
            <a:r>
              <a:rPr lang="es-CO" sz="1050" kern="0" dirty="0">
                <a:latin typeface="Calibri" panose="020F0502020204030204"/>
              </a:rPr>
              <a:t>Licencias Ambientales</a:t>
            </a:r>
          </a:p>
        </p:txBody>
      </p:sp>
      <p:sp>
        <p:nvSpPr>
          <p:cNvPr id="51" name="Abrir llave 50">
            <a:extLst>
              <a:ext uri="{FF2B5EF4-FFF2-40B4-BE49-F238E27FC236}">
                <a16:creationId xmlns:a16="http://schemas.microsoft.com/office/drawing/2014/main" id="{554EBE11-3CAE-47FD-950A-843945A9258D}"/>
              </a:ext>
            </a:extLst>
          </p:cNvPr>
          <p:cNvSpPr/>
          <p:nvPr/>
        </p:nvSpPr>
        <p:spPr>
          <a:xfrm>
            <a:off x="2564347" y="1660615"/>
            <a:ext cx="377474" cy="1004648"/>
          </a:xfrm>
          <a:prstGeom prst="leftBrace">
            <a:avLst>
              <a:gd name="adj1" fmla="val 8333"/>
              <a:gd name="adj2" fmla="val 51640"/>
            </a:avLst>
          </a:prstGeom>
          <a:noFill/>
          <a:ln w="28575" cap="flat" cmpd="sng" algn="ctr">
            <a:solidFill>
              <a:sysClr val="windowText" lastClr="000000"/>
            </a:solidFill>
            <a:prstDash val="solid"/>
            <a:miter lim="800000"/>
          </a:ln>
          <a:effectLst/>
        </p:spPr>
        <p:txBody>
          <a:bodyPr rtlCol="0" anchor="ctr"/>
          <a:lstStyle/>
          <a:p>
            <a:pPr algn="ctr" defTabSz="685800">
              <a:defRPr/>
            </a:pPr>
            <a:endParaRPr lang="es-CO" sz="1200" kern="0">
              <a:latin typeface="Calibri" panose="020F0502020204030204"/>
            </a:endParaRPr>
          </a:p>
        </p:txBody>
      </p:sp>
      <p:sp>
        <p:nvSpPr>
          <p:cNvPr id="52" name="Abrir llave 51">
            <a:extLst>
              <a:ext uri="{FF2B5EF4-FFF2-40B4-BE49-F238E27FC236}">
                <a16:creationId xmlns:a16="http://schemas.microsoft.com/office/drawing/2014/main" id="{12CFD771-5460-478C-97C3-E3AC21FB080D}"/>
              </a:ext>
            </a:extLst>
          </p:cNvPr>
          <p:cNvSpPr/>
          <p:nvPr/>
        </p:nvSpPr>
        <p:spPr>
          <a:xfrm>
            <a:off x="2575066" y="2763462"/>
            <a:ext cx="284555" cy="1857799"/>
          </a:xfrm>
          <a:prstGeom prst="leftBrace">
            <a:avLst>
              <a:gd name="adj1" fmla="val 8333"/>
              <a:gd name="adj2" fmla="val 51640"/>
            </a:avLst>
          </a:prstGeom>
          <a:noFill/>
          <a:ln w="28575" cap="flat" cmpd="sng" algn="ctr">
            <a:solidFill>
              <a:sysClr val="windowText" lastClr="000000"/>
            </a:solidFill>
            <a:prstDash val="solid"/>
            <a:miter lim="800000"/>
          </a:ln>
          <a:effectLst/>
        </p:spPr>
        <p:txBody>
          <a:bodyPr rtlCol="0" anchor="ctr"/>
          <a:lstStyle/>
          <a:p>
            <a:pPr algn="ctr" defTabSz="685800">
              <a:defRPr/>
            </a:pPr>
            <a:endParaRPr lang="es-CO" sz="1200" kern="0">
              <a:latin typeface="Calibri" panose="020F0502020204030204"/>
            </a:endParaRPr>
          </a:p>
        </p:txBody>
      </p:sp>
      <p:sp>
        <p:nvSpPr>
          <p:cNvPr id="53" name="CuadroTexto 52">
            <a:extLst>
              <a:ext uri="{FF2B5EF4-FFF2-40B4-BE49-F238E27FC236}">
                <a16:creationId xmlns:a16="http://schemas.microsoft.com/office/drawing/2014/main" id="{CD494B4E-E609-40FD-B0F8-72D305AA34AA}"/>
              </a:ext>
            </a:extLst>
          </p:cNvPr>
          <p:cNvSpPr txBox="1"/>
          <p:nvPr/>
        </p:nvSpPr>
        <p:spPr>
          <a:xfrm>
            <a:off x="5238644" y="1518385"/>
            <a:ext cx="2557461" cy="415498"/>
          </a:xfrm>
          <a:prstGeom prst="rect">
            <a:avLst/>
          </a:prstGeom>
          <a:noFill/>
        </p:spPr>
        <p:txBody>
          <a:bodyPr wrap="square" rtlCol="0">
            <a:spAutoFit/>
          </a:bodyPr>
          <a:lstStyle/>
          <a:p>
            <a:pPr defTabSz="685800"/>
            <a:r>
              <a:rPr lang="es-CO" sz="1050" dirty="0">
                <a:latin typeface="Calibri" panose="020F0502020204030204"/>
              </a:rPr>
              <a:t>-Áreas de amenazas naturales</a:t>
            </a:r>
          </a:p>
          <a:p>
            <a:pPr defTabSz="685800"/>
            <a:r>
              <a:rPr lang="es-CO" sz="1050" dirty="0">
                <a:latin typeface="Calibri" panose="020F0502020204030204"/>
              </a:rPr>
              <a:t>-Áreas de importancia ambiental</a:t>
            </a:r>
          </a:p>
        </p:txBody>
      </p:sp>
      <p:sp>
        <p:nvSpPr>
          <p:cNvPr id="54" name="CuadroTexto 53">
            <a:extLst>
              <a:ext uri="{FF2B5EF4-FFF2-40B4-BE49-F238E27FC236}">
                <a16:creationId xmlns:a16="http://schemas.microsoft.com/office/drawing/2014/main" id="{268C2172-95C2-4E86-928E-31DD7D567920}"/>
              </a:ext>
            </a:extLst>
          </p:cNvPr>
          <p:cNvSpPr txBox="1"/>
          <p:nvPr/>
        </p:nvSpPr>
        <p:spPr>
          <a:xfrm>
            <a:off x="5238644" y="1898004"/>
            <a:ext cx="2428874" cy="438582"/>
          </a:xfrm>
          <a:prstGeom prst="rect">
            <a:avLst/>
          </a:prstGeom>
          <a:noFill/>
        </p:spPr>
        <p:txBody>
          <a:bodyPr wrap="square" rtlCol="0">
            <a:spAutoFit/>
          </a:bodyPr>
          <a:lstStyle/>
          <a:p>
            <a:pPr defTabSz="685800"/>
            <a:r>
              <a:rPr lang="es-CO" sz="1200" dirty="0">
                <a:latin typeface="Calibri" panose="020F0502020204030204"/>
              </a:rPr>
              <a:t>-</a:t>
            </a:r>
            <a:r>
              <a:rPr lang="es-CO" sz="1050" dirty="0">
                <a:latin typeface="Calibri" panose="020F0502020204030204"/>
              </a:rPr>
              <a:t>Áreas de rehabilitación</a:t>
            </a:r>
          </a:p>
          <a:p>
            <a:pPr defTabSz="685800"/>
            <a:r>
              <a:rPr lang="es-CO" sz="1050" dirty="0">
                <a:latin typeface="Calibri" panose="020F0502020204030204"/>
              </a:rPr>
              <a:t>-Áreas de restauración ecológica</a:t>
            </a:r>
          </a:p>
        </p:txBody>
      </p:sp>
      <p:sp>
        <p:nvSpPr>
          <p:cNvPr id="55" name="CuadroTexto 54">
            <a:extLst>
              <a:ext uri="{FF2B5EF4-FFF2-40B4-BE49-F238E27FC236}">
                <a16:creationId xmlns:a16="http://schemas.microsoft.com/office/drawing/2014/main" id="{A5569B1F-D41F-4C5E-B4FC-6DD910645ED9}"/>
              </a:ext>
            </a:extLst>
          </p:cNvPr>
          <p:cNvSpPr txBox="1"/>
          <p:nvPr/>
        </p:nvSpPr>
        <p:spPr>
          <a:xfrm>
            <a:off x="5256648" y="2308729"/>
            <a:ext cx="1994535" cy="253916"/>
          </a:xfrm>
          <a:prstGeom prst="rect">
            <a:avLst/>
          </a:prstGeom>
          <a:noFill/>
        </p:spPr>
        <p:txBody>
          <a:bodyPr wrap="square" rtlCol="0">
            <a:spAutoFit/>
          </a:bodyPr>
          <a:lstStyle/>
          <a:p>
            <a:pPr defTabSz="685800"/>
            <a:r>
              <a:rPr lang="es-CO" sz="1050" dirty="0">
                <a:latin typeface="Calibri" panose="020F0502020204030204"/>
              </a:rPr>
              <a:t>-Áreas SINAP</a:t>
            </a:r>
          </a:p>
        </p:txBody>
      </p:sp>
      <p:sp>
        <p:nvSpPr>
          <p:cNvPr id="56" name="CuadroTexto 55">
            <a:extLst>
              <a:ext uri="{FF2B5EF4-FFF2-40B4-BE49-F238E27FC236}">
                <a16:creationId xmlns:a16="http://schemas.microsoft.com/office/drawing/2014/main" id="{B940FC00-B784-4908-B0A4-129761103C60}"/>
              </a:ext>
            </a:extLst>
          </p:cNvPr>
          <p:cNvSpPr txBox="1"/>
          <p:nvPr/>
        </p:nvSpPr>
        <p:spPr>
          <a:xfrm>
            <a:off x="5236147" y="2776991"/>
            <a:ext cx="2428874" cy="415498"/>
          </a:xfrm>
          <a:prstGeom prst="rect">
            <a:avLst/>
          </a:prstGeom>
          <a:noFill/>
        </p:spPr>
        <p:txBody>
          <a:bodyPr wrap="square" rtlCol="0">
            <a:spAutoFit/>
          </a:bodyPr>
          <a:lstStyle/>
          <a:p>
            <a:pPr defTabSz="685800"/>
            <a:r>
              <a:rPr lang="es-CO" sz="1050" dirty="0">
                <a:latin typeface="Calibri" panose="020F0502020204030204"/>
              </a:rPr>
              <a:t>-Áreas de recuperación para el uso múltiple.</a:t>
            </a:r>
          </a:p>
        </p:txBody>
      </p:sp>
      <p:sp>
        <p:nvSpPr>
          <p:cNvPr id="57" name="CuadroTexto 56">
            <a:extLst>
              <a:ext uri="{FF2B5EF4-FFF2-40B4-BE49-F238E27FC236}">
                <a16:creationId xmlns:a16="http://schemas.microsoft.com/office/drawing/2014/main" id="{AF2613D5-98DB-4DAC-B3EB-B1C3AF527D4C}"/>
              </a:ext>
            </a:extLst>
          </p:cNvPr>
          <p:cNvSpPr txBox="1"/>
          <p:nvPr/>
        </p:nvSpPr>
        <p:spPr>
          <a:xfrm>
            <a:off x="5256648" y="3269879"/>
            <a:ext cx="2428874" cy="415498"/>
          </a:xfrm>
          <a:prstGeom prst="rect">
            <a:avLst/>
          </a:prstGeom>
          <a:noFill/>
        </p:spPr>
        <p:txBody>
          <a:bodyPr wrap="square" rtlCol="0">
            <a:spAutoFit/>
          </a:bodyPr>
          <a:lstStyle/>
          <a:p>
            <a:pPr defTabSz="685800"/>
            <a:r>
              <a:rPr lang="es-CO" sz="1050" dirty="0">
                <a:latin typeface="Calibri" panose="020F0502020204030204"/>
              </a:rPr>
              <a:t>-Áreas agrícolas</a:t>
            </a:r>
          </a:p>
          <a:p>
            <a:pPr defTabSz="685800"/>
            <a:r>
              <a:rPr lang="es-CO" sz="1050" dirty="0">
                <a:latin typeface="Calibri" panose="020F0502020204030204"/>
              </a:rPr>
              <a:t>-Áreas Agrosilvopastoriles</a:t>
            </a:r>
          </a:p>
        </p:txBody>
      </p:sp>
      <p:sp>
        <p:nvSpPr>
          <p:cNvPr id="58" name="CuadroTexto 57">
            <a:extLst>
              <a:ext uri="{FF2B5EF4-FFF2-40B4-BE49-F238E27FC236}">
                <a16:creationId xmlns:a16="http://schemas.microsoft.com/office/drawing/2014/main" id="{6D8F7841-B4B2-4E83-AB4B-5FED1E9997FD}"/>
              </a:ext>
            </a:extLst>
          </p:cNvPr>
          <p:cNvSpPr txBox="1"/>
          <p:nvPr/>
        </p:nvSpPr>
        <p:spPr>
          <a:xfrm>
            <a:off x="5081902" y="3954658"/>
            <a:ext cx="2428874" cy="253916"/>
          </a:xfrm>
          <a:prstGeom prst="rect">
            <a:avLst/>
          </a:prstGeom>
          <a:noFill/>
        </p:spPr>
        <p:txBody>
          <a:bodyPr wrap="square" rtlCol="0">
            <a:spAutoFit/>
          </a:bodyPr>
          <a:lstStyle/>
          <a:p>
            <a:pPr defTabSz="685800"/>
            <a:r>
              <a:rPr lang="es-CO" sz="1050" dirty="0">
                <a:latin typeface="Calibri" panose="020F0502020204030204"/>
              </a:rPr>
              <a:t>-Áreas urbanas, municipales y distritales</a:t>
            </a:r>
          </a:p>
        </p:txBody>
      </p:sp>
      <p:sp>
        <p:nvSpPr>
          <p:cNvPr id="59" name="CuadroTexto 58">
            <a:extLst>
              <a:ext uri="{FF2B5EF4-FFF2-40B4-BE49-F238E27FC236}">
                <a16:creationId xmlns:a16="http://schemas.microsoft.com/office/drawing/2014/main" id="{1A3E1028-1D41-4109-B94A-94860321401E}"/>
              </a:ext>
            </a:extLst>
          </p:cNvPr>
          <p:cNvSpPr txBox="1"/>
          <p:nvPr/>
        </p:nvSpPr>
        <p:spPr>
          <a:xfrm>
            <a:off x="5256649" y="4181230"/>
            <a:ext cx="2428874" cy="415498"/>
          </a:xfrm>
          <a:prstGeom prst="rect">
            <a:avLst/>
          </a:prstGeom>
          <a:noFill/>
        </p:spPr>
        <p:txBody>
          <a:bodyPr wrap="square" rtlCol="0">
            <a:spAutoFit/>
          </a:bodyPr>
          <a:lstStyle/>
          <a:p>
            <a:pPr defTabSz="685800"/>
            <a:r>
              <a:rPr lang="es-CO" sz="1050" dirty="0">
                <a:latin typeface="Calibri" panose="020F0502020204030204"/>
              </a:rPr>
              <a:t>-Proyectos, obras o actividades licenciados ambientalmente.</a:t>
            </a:r>
          </a:p>
        </p:txBody>
      </p:sp>
      <p:cxnSp>
        <p:nvCxnSpPr>
          <p:cNvPr id="60" name="Conector recto de flecha 59">
            <a:extLst>
              <a:ext uri="{FF2B5EF4-FFF2-40B4-BE49-F238E27FC236}">
                <a16:creationId xmlns:a16="http://schemas.microsoft.com/office/drawing/2014/main" id="{29B4DF38-2C88-4D69-BFB4-B9099DA0C66B}"/>
              </a:ext>
            </a:extLst>
          </p:cNvPr>
          <p:cNvCxnSpPr>
            <a:cxnSpLocks/>
            <a:stCxn id="44" idx="3"/>
            <a:endCxn id="53" idx="1"/>
          </p:cNvCxnSpPr>
          <p:nvPr/>
        </p:nvCxnSpPr>
        <p:spPr>
          <a:xfrm flipV="1">
            <a:off x="4652806" y="1726134"/>
            <a:ext cx="585838" cy="66717"/>
          </a:xfrm>
          <a:prstGeom prst="straightConnector1">
            <a:avLst/>
          </a:prstGeom>
          <a:noFill/>
          <a:ln w="28575" cap="flat" cmpd="sng" algn="ctr">
            <a:solidFill>
              <a:sysClr val="windowText" lastClr="000000"/>
            </a:solidFill>
            <a:prstDash val="solid"/>
            <a:miter lim="800000"/>
            <a:tailEnd type="triangle"/>
          </a:ln>
          <a:effectLst/>
        </p:spPr>
      </p:cxnSp>
      <p:cxnSp>
        <p:nvCxnSpPr>
          <p:cNvPr id="61" name="Conector recto de flecha 60">
            <a:extLst>
              <a:ext uri="{FF2B5EF4-FFF2-40B4-BE49-F238E27FC236}">
                <a16:creationId xmlns:a16="http://schemas.microsoft.com/office/drawing/2014/main" id="{2B0A2093-AD7E-4A4D-8E55-44D4252080AD}"/>
              </a:ext>
            </a:extLst>
          </p:cNvPr>
          <p:cNvCxnSpPr>
            <a:cxnSpLocks/>
            <a:stCxn id="45" idx="3"/>
            <a:endCxn id="54" idx="1"/>
          </p:cNvCxnSpPr>
          <p:nvPr/>
        </p:nvCxnSpPr>
        <p:spPr>
          <a:xfrm flipV="1">
            <a:off x="4652806" y="2117295"/>
            <a:ext cx="585838" cy="8593"/>
          </a:xfrm>
          <a:prstGeom prst="straightConnector1">
            <a:avLst/>
          </a:prstGeom>
          <a:noFill/>
          <a:ln w="28575" cap="flat" cmpd="sng" algn="ctr">
            <a:solidFill>
              <a:sysClr val="windowText" lastClr="000000"/>
            </a:solidFill>
            <a:prstDash val="solid"/>
            <a:miter lim="800000"/>
            <a:tailEnd type="triangle"/>
          </a:ln>
          <a:effectLst/>
        </p:spPr>
      </p:cxnSp>
      <p:cxnSp>
        <p:nvCxnSpPr>
          <p:cNvPr id="62" name="Conector recto de flecha 61">
            <a:extLst>
              <a:ext uri="{FF2B5EF4-FFF2-40B4-BE49-F238E27FC236}">
                <a16:creationId xmlns:a16="http://schemas.microsoft.com/office/drawing/2014/main" id="{10B4E511-DA69-4E5F-8F8A-2A94D7DAD323}"/>
              </a:ext>
            </a:extLst>
          </p:cNvPr>
          <p:cNvCxnSpPr>
            <a:cxnSpLocks/>
            <a:stCxn id="46" idx="3"/>
          </p:cNvCxnSpPr>
          <p:nvPr/>
        </p:nvCxnSpPr>
        <p:spPr>
          <a:xfrm>
            <a:off x="4652806" y="2451777"/>
            <a:ext cx="664594" cy="0"/>
          </a:xfrm>
          <a:prstGeom prst="straightConnector1">
            <a:avLst/>
          </a:prstGeom>
          <a:noFill/>
          <a:ln w="28575" cap="flat" cmpd="sng" algn="ctr">
            <a:solidFill>
              <a:sysClr val="windowText" lastClr="000000"/>
            </a:solidFill>
            <a:prstDash val="solid"/>
            <a:miter lim="800000"/>
            <a:tailEnd type="triangle"/>
          </a:ln>
          <a:effectLst/>
        </p:spPr>
      </p:cxnSp>
      <p:cxnSp>
        <p:nvCxnSpPr>
          <p:cNvPr id="63" name="Conector recto de flecha 62">
            <a:extLst>
              <a:ext uri="{FF2B5EF4-FFF2-40B4-BE49-F238E27FC236}">
                <a16:creationId xmlns:a16="http://schemas.microsoft.com/office/drawing/2014/main" id="{C19E0019-750F-411D-9390-0D7529B787E0}"/>
              </a:ext>
            </a:extLst>
          </p:cNvPr>
          <p:cNvCxnSpPr>
            <a:cxnSpLocks/>
            <a:stCxn id="47" idx="3"/>
            <a:endCxn id="56" idx="1"/>
          </p:cNvCxnSpPr>
          <p:nvPr/>
        </p:nvCxnSpPr>
        <p:spPr>
          <a:xfrm>
            <a:off x="4756222" y="2899999"/>
            <a:ext cx="479925" cy="84741"/>
          </a:xfrm>
          <a:prstGeom prst="straightConnector1">
            <a:avLst/>
          </a:prstGeom>
          <a:noFill/>
          <a:ln w="28575" cap="flat" cmpd="sng" algn="ctr">
            <a:solidFill>
              <a:sysClr val="windowText" lastClr="000000"/>
            </a:solidFill>
            <a:prstDash val="solid"/>
            <a:miter lim="800000"/>
            <a:tailEnd type="triangle"/>
          </a:ln>
          <a:effectLst/>
        </p:spPr>
      </p:cxnSp>
      <p:cxnSp>
        <p:nvCxnSpPr>
          <p:cNvPr id="64" name="Conector recto de flecha 63">
            <a:extLst>
              <a:ext uri="{FF2B5EF4-FFF2-40B4-BE49-F238E27FC236}">
                <a16:creationId xmlns:a16="http://schemas.microsoft.com/office/drawing/2014/main" id="{CAFDCC30-8E5C-42EE-81AB-681AB906BDE5}"/>
              </a:ext>
            </a:extLst>
          </p:cNvPr>
          <p:cNvCxnSpPr>
            <a:cxnSpLocks/>
            <a:stCxn id="48" idx="3"/>
            <a:endCxn id="57" idx="1"/>
          </p:cNvCxnSpPr>
          <p:nvPr/>
        </p:nvCxnSpPr>
        <p:spPr>
          <a:xfrm flipV="1">
            <a:off x="4796553" y="3477628"/>
            <a:ext cx="460095" cy="16811"/>
          </a:xfrm>
          <a:prstGeom prst="straightConnector1">
            <a:avLst/>
          </a:prstGeom>
          <a:noFill/>
          <a:ln w="28575" cap="flat" cmpd="sng" algn="ctr">
            <a:solidFill>
              <a:sysClr val="windowText" lastClr="000000"/>
            </a:solidFill>
            <a:prstDash val="solid"/>
            <a:miter lim="800000"/>
            <a:tailEnd type="triangle"/>
          </a:ln>
          <a:effectLst/>
        </p:spPr>
      </p:cxnSp>
      <p:cxnSp>
        <p:nvCxnSpPr>
          <p:cNvPr id="65" name="Conector recto de flecha 64">
            <a:extLst>
              <a:ext uri="{FF2B5EF4-FFF2-40B4-BE49-F238E27FC236}">
                <a16:creationId xmlns:a16="http://schemas.microsoft.com/office/drawing/2014/main" id="{477ABFD0-C3BA-48F0-A3EC-5C3772B818F4}"/>
              </a:ext>
            </a:extLst>
          </p:cNvPr>
          <p:cNvCxnSpPr>
            <a:cxnSpLocks/>
            <a:endCxn id="58" idx="1"/>
          </p:cNvCxnSpPr>
          <p:nvPr/>
        </p:nvCxnSpPr>
        <p:spPr>
          <a:xfrm>
            <a:off x="4723653" y="4067579"/>
            <a:ext cx="358249" cy="14037"/>
          </a:xfrm>
          <a:prstGeom prst="straightConnector1">
            <a:avLst/>
          </a:prstGeom>
          <a:noFill/>
          <a:ln w="28575" cap="flat" cmpd="sng" algn="ctr">
            <a:solidFill>
              <a:sysClr val="windowText" lastClr="000000"/>
            </a:solidFill>
            <a:prstDash val="solid"/>
            <a:miter lim="800000"/>
            <a:tailEnd type="triangle"/>
          </a:ln>
          <a:effectLst/>
        </p:spPr>
      </p:cxnSp>
      <p:cxnSp>
        <p:nvCxnSpPr>
          <p:cNvPr id="66" name="Conector recto de flecha 65">
            <a:extLst>
              <a:ext uri="{FF2B5EF4-FFF2-40B4-BE49-F238E27FC236}">
                <a16:creationId xmlns:a16="http://schemas.microsoft.com/office/drawing/2014/main" id="{B09237BF-3F01-41AA-84A1-5F48AFE8C55A}"/>
              </a:ext>
            </a:extLst>
          </p:cNvPr>
          <p:cNvCxnSpPr>
            <a:cxnSpLocks/>
          </p:cNvCxnSpPr>
          <p:nvPr/>
        </p:nvCxnSpPr>
        <p:spPr>
          <a:xfrm>
            <a:off x="4706280" y="4413738"/>
            <a:ext cx="550368" cy="0"/>
          </a:xfrm>
          <a:prstGeom prst="straightConnector1">
            <a:avLst/>
          </a:prstGeom>
          <a:noFill/>
          <a:ln w="28575" cap="flat" cmpd="sng" algn="ctr">
            <a:solidFill>
              <a:sysClr val="windowText" lastClr="000000"/>
            </a:solidFill>
            <a:prstDash val="solid"/>
            <a:miter lim="800000"/>
            <a:tailEnd type="triangle"/>
          </a:ln>
          <a:effectLst/>
        </p:spPr>
      </p:cxnSp>
      <p:grpSp>
        <p:nvGrpSpPr>
          <p:cNvPr id="68" name="7 Grupo"/>
          <p:cNvGrpSpPr>
            <a:grpSpLocks/>
          </p:cNvGrpSpPr>
          <p:nvPr/>
        </p:nvGrpSpPr>
        <p:grpSpPr bwMode="auto">
          <a:xfrm>
            <a:off x="1334279" y="384702"/>
            <a:ext cx="4872038" cy="769144"/>
            <a:chOff x="1889783" y="3165832"/>
            <a:chExt cx="6495488" cy="1024688"/>
          </a:xfrm>
        </p:grpSpPr>
        <p:sp>
          <p:nvSpPr>
            <p:cNvPr id="69" name="8 Forma libre"/>
            <p:cNvSpPr/>
            <p:nvPr/>
          </p:nvSpPr>
          <p:spPr>
            <a:xfrm>
              <a:off x="2402502" y="3268936"/>
              <a:ext cx="5982769" cy="818481"/>
            </a:xfrm>
            <a:custGeom>
              <a:avLst/>
              <a:gdLst>
                <a:gd name="connsiteX0" fmla="*/ 0 w 5983144"/>
                <a:gd name="connsiteY0" fmla="*/ 0 h 819750"/>
                <a:gd name="connsiteX1" fmla="*/ 5983144 w 5983144"/>
                <a:gd name="connsiteY1" fmla="*/ 0 h 819750"/>
                <a:gd name="connsiteX2" fmla="*/ 5983144 w 5983144"/>
                <a:gd name="connsiteY2" fmla="*/ 819750 h 819750"/>
                <a:gd name="connsiteX3" fmla="*/ 0 w 5983144"/>
                <a:gd name="connsiteY3" fmla="*/ 819750 h 819750"/>
                <a:gd name="connsiteX4" fmla="*/ 0 w 5983144"/>
                <a:gd name="connsiteY4" fmla="*/ 0 h 8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144" h="819750">
                  <a:moveTo>
                    <a:pt x="0" y="0"/>
                  </a:moveTo>
                  <a:lnTo>
                    <a:pt x="5983144" y="0"/>
                  </a:lnTo>
                  <a:lnTo>
                    <a:pt x="5983144" y="819750"/>
                  </a:lnTo>
                  <a:lnTo>
                    <a:pt x="0" y="819750"/>
                  </a:lnTo>
                  <a:lnTo>
                    <a:pt x="0" y="0"/>
                  </a:lnTo>
                  <a:close/>
                </a:path>
              </a:pathLst>
            </a:cu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lIns="488008" tIns="49530" rIns="49530" bIns="49530" spcCol="1270" anchor="ctr"/>
            <a:lstStyle/>
            <a:p>
              <a:pPr defTabSz="866775">
                <a:lnSpc>
                  <a:spcPct val="90000"/>
                </a:lnSpc>
                <a:spcAft>
                  <a:spcPct val="35000"/>
                </a:spcAft>
                <a:defRPr/>
              </a:pPr>
              <a:r>
                <a:rPr lang="es-CO" sz="1650" dirty="0"/>
                <a:t>Ordenación y Manejo de Cuencas Hidrográficas (POMCAS)</a:t>
              </a:r>
            </a:p>
          </p:txBody>
        </p:sp>
        <p:sp>
          <p:nvSpPr>
            <p:cNvPr id="70" name="9 Elipse"/>
            <p:cNvSpPr/>
            <p:nvPr/>
          </p:nvSpPr>
          <p:spPr>
            <a:xfrm>
              <a:off x="1889783" y="3165832"/>
              <a:ext cx="1025436" cy="1024688"/>
            </a:xfrm>
            <a:prstGeom prst="ellipse">
              <a:avLst/>
            </a:prstGeom>
          </p:spPr>
          <p:style>
            <a:lnRef idx="2">
              <a:schemeClr val="accent2">
                <a:hueOff val="1560506"/>
                <a:satOff val="-1946"/>
                <a:lumOff val="45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4010151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7399" t="21758" r="9896" b="19400"/>
          <a:stretch/>
        </p:blipFill>
        <p:spPr>
          <a:xfrm>
            <a:off x="250032" y="599332"/>
            <a:ext cx="8665368" cy="3944836"/>
          </a:xfrm>
          <a:prstGeom prst="rect">
            <a:avLst/>
          </a:prstGeom>
        </p:spPr>
      </p:pic>
      <p:grpSp>
        <p:nvGrpSpPr>
          <p:cNvPr id="14" name="7 Grupo"/>
          <p:cNvGrpSpPr>
            <a:grpSpLocks/>
          </p:cNvGrpSpPr>
          <p:nvPr/>
        </p:nvGrpSpPr>
        <p:grpSpPr bwMode="auto">
          <a:xfrm>
            <a:off x="891487" y="361990"/>
            <a:ext cx="4872038" cy="769144"/>
            <a:chOff x="1889783" y="3165832"/>
            <a:chExt cx="6495488" cy="1024688"/>
          </a:xfrm>
        </p:grpSpPr>
        <p:sp>
          <p:nvSpPr>
            <p:cNvPr id="15" name="8 Forma libre"/>
            <p:cNvSpPr/>
            <p:nvPr/>
          </p:nvSpPr>
          <p:spPr>
            <a:xfrm>
              <a:off x="2402502" y="3268936"/>
              <a:ext cx="5982769" cy="818481"/>
            </a:xfrm>
            <a:custGeom>
              <a:avLst/>
              <a:gdLst>
                <a:gd name="connsiteX0" fmla="*/ 0 w 5983144"/>
                <a:gd name="connsiteY0" fmla="*/ 0 h 819750"/>
                <a:gd name="connsiteX1" fmla="*/ 5983144 w 5983144"/>
                <a:gd name="connsiteY1" fmla="*/ 0 h 819750"/>
                <a:gd name="connsiteX2" fmla="*/ 5983144 w 5983144"/>
                <a:gd name="connsiteY2" fmla="*/ 819750 h 819750"/>
                <a:gd name="connsiteX3" fmla="*/ 0 w 5983144"/>
                <a:gd name="connsiteY3" fmla="*/ 819750 h 819750"/>
                <a:gd name="connsiteX4" fmla="*/ 0 w 5983144"/>
                <a:gd name="connsiteY4" fmla="*/ 0 h 8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144" h="819750">
                  <a:moveTo>
                    <a:pt x="0" y="0"/>
                  </a:moveTo>
                  <a:lnTo>
                    <a:pt x="5983144" y="0"/>
                  </a:lnTo>
                  <a:lnTo>
                    <a:pt x="5983144" y="819750"/>
                  </a:lnTo>
                  <a:lnTo>
                    <a:pt x="0" y="819750"/>
                  </a:lnTo>
                  <a:lnTo>
                    <a:pt x="0" y="0"/>
                  </a:lnTo>
                  <a:close/>
                </a:path>
              </a:pathLst>
            </a:cu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lIns="488008" tIns="49530" rIns="49530" bIns="49530" spcCol="1270" anchor="ctr"/>
            <a:lstStyle/>
            <a:p>
              <a:pPr defTabSz="866775">
                <a:lnSpc>
                  <a:spcPct val="90000"/>
                </a:lnSpc>
                <a:spcAft>
                  <a:spcPct val="35000"/>
                </a:spcAft>
                <a:defRPr/>
              </a:pPr>
              <a:r>
                <a:rPr lang="es-CO" sz="1650" dirty="0"/>
                <a:t>Ordenación y Manejo de Cuencas Hidrográficas (POMCAS)</a:t>
              </a:r>
            </a:p>
          </p:txBody>
        </p:sp>
        <p:sp>
          <p:nvSpPr>
            <p:cNvPr id="16" name="9 Elipse"/>
            <p:cNvSpPr/>
            <p:nvPr/>
          </p:nvSpPr>
          <p:spPr>
            <a:xfrm>
              <a:off x="1889783" y="3165832"/>
              <a:ext cx="1025436" cy="1024688"/>
            </a:xfrm>
            <a:prstGeom prst="ellipse">
              <a:avLst/>
            </a:prstGeom>
          </p:spPr>
          <p:style>
            <a:lnRef idx="2">
              <a:schemeClr val="accent2">
                <a:hueOff val="1560506"/>
                <a:satOff val="-1946"/>
                <a:lumOff val="45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17" name="CuadroTexto 16"/>
          <p:cNvSpPr txBox="1"/>
          <p:nvPr/>
        </p:nvSpPr>
        <p:spPr>
          <a:xfrm>
            <a:off x="6293644" y="4417210"/>
            <a:ext cx="2621756" cy="253916"/>
          </a:xfrm>
          <a:prstGeom prst="rect">
            <a:avLst/>
          </a:prstGeom>
          <a:noFill/>
        </p:spPr>
        <p:txBody>
          <a:bodyPr wrap="square" rtlCol="0">
            <a:spAutoFit/>
          </a:bodyPr>
          <a:lstStyle/>
          <a:p>
            <a:r>
              <a:rPr lang="es-CO" sz="1050" dirty="0"/>
              <a:t>Fuente: </a:t>
            </a:r>
            <a:r>
              <a:rPr lang="es-CO" sz="1050" dirty="0" err="1"/>
              <a:t>Corantioquia</a:t>
            </a:r>
            <a:r>
              <a:rPr lang="es-CO" sz="1050" dirty="0"/>
              <a:t>, 2018</a:t>
            </a:r>
            <a:endParaRPr lang="en-US" sz="1050" dirty="0"/>
          </a:p>
        </p:txBody>
      </p:sp>
    </p:spTree>
    <p:extLst>
      <p:ext uri="{BB962C8B-B14F-4D97-AF65-F5344CB8AC3E}">
        <p14:creationId xmlns:p14="http://schemas.microsoft.com/office/powerpoint/2010/main" val="687901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8 Marcador de contenido"/>
          <p:cNvSpPr>
            <a:spLocks noGrp="1"/>
          </p:cNvSpPr>
          <p:nvPr>
            <p:ph sz="half" idx="1"/>
          </p:nvPr>
        </p:nvSpPr>
        <p:spPr bwMode="auto">
          <a:xfrm>
            <a:off x="782197" y="1200151"/>
            <a:ext cx="7810959" cy="3394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rtlCol="0" anchor="t" anchorCtr="0" compatLnSpc="1">
            <a:prstTxWarp prst="textNoShape">
              <a:avLst/>
            </a:prstTxWarp>
            <a:normAutofit/>
          </a:bodyPr>
          <a:lstStyle/>
          <a:p>
            <a:pPr algn="just" eaLnBrk="1" hangingPunct="1">
              <a:buFont typeface="Arial" panose="020B0604020202020204" pitchFamily="34" charset="0"/>
              <a:buNone/>
            </a:pPr>
            <a:r>
              <a:rPr lang="es-ES" altLang="es-CO" dirty="0"/>
              <a:t>	Los POT deberán incorporar las zonificaciones de riesgos urbanos y rurales y todos los estudios que de manera específica determinen o estudien los niveles de riesgo natural y antrópico, adicionalmente las recomendaciones para la reglamentación de usos del suelo y programas, planes y proyectos.</a:t>
            </a:r>
          </a:p>
        </p:txBody>
      </p:sp>
      <p:grpSp>
        <p:nvGrpSpPr>
          <p:cNvPr id="48131" name="4 Grupo"/>
          <p:cNvGrpSpPr>
            <a:grpSpLocks/>
          </p:cNvGrpSpPr>
          <p:nvPr/>
        </p:nvGrpSpPr>
        <p:grpSpPr bwMode="auto">
          <a:xfrm>
            <a:off x="2575322" y="411956"/>
            <a:ext cx="4870847" cy="767954"/>
            <a:chOff x="1889783" y="4395671"/>
            <a:chExt cx="6495488" cy="1024688"/>
          </a:xfrm>
        </p:grpSpPr>
        <p:sp>
          <p:nvSpPr>
            <p:cNvPr id="6" name="5 Forma libre"/>
            <p:cNvSpPr/>
            <p:nvPr/>
          </p:nvSpPr>
          <p:spPr>
            <a:xfrm>
              <a:off x="2402626" y="4498935"/>
              <a:ext cx="5982645" cy="818161"/>
            </a:xfrm>
            <a:custGeom>
              <a:avLst/>
              <a:gdLst>
                <a:gd name="connsiteX0" fmla="*/ 0 w 5983144"/>
                <a:gd name="connsiteY0" fmla="*/ 0 h 819750"/>
                <a:gd name="connsiteX1" fmla="*/ 5983144 w 5983144"/>
                <a:gd name="connsiteY1" fmla="*/ 0 h 819750"/>
                <a:gd name="connsiteX2" fmla="*/ 5983144 w 5983144"/>
                <a:gd name="connsiteY2" fmla="*/ 819750 h 819750"/>
                <a:gd name="connsiteX3" fmla="*/ 0 w 5983144"/>
                <a:gd name="connsiteY3" fmla="*/ 819750 h 819750"/>
                <a:gd name="connsiteX4" fmla="*/ 0 w 5983144"/>
                <a:gd name="connsiteY4" fmla="*/ 0 h 8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144" h="819750">
                  <a:moveTo>
                    <a:pt x="0" y="0"/>
                  </a:moveTo>
                  <a:lnTo>
                    <a:pt x="5983144" y="0"/>
                  </a:lnTo>
                  <a:lnTo>
                    <a:pt x="5983144" y="819750"/>
                  </a:lnTo>
                  <a:lnTo>
                    <a:pt x="0" y="819750"/>
                  </a:lnTo>
                  <a:lnTo>
                    <a:pt x="0" y="0"/>
                  </a:lnTo>
                  <a:close/>
                </a:path>
              </a:pathLst>
            </a:cu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lIns="488008" tIns="49530" rIns="49530" bIns="49530" spcCol="1270" anchor="ctr"/>
            <a:lstStyle/>
            <a:p>
              <a:pPr defTabSz="866775">
                <a:lnSpc>
                  <a:spcPct val="90000"/>
                </a:lnSpc>
                <a:spcAft>
                  <a:spcPct val="35000"/>
                </a:spcAft>
                <a:defRPr/>
              </a:pPr>
              <a:r>
                <a:rPr lang="es-CO" sz="1950" dirty="0"/>
                <a:t>Gestión del Riesgo</a:t>
              </a:r>
            </a:p>
          </p:txBody>
        </p:sp>
        <p:sp>
          <p:nvSpPr>
            <p:cNvPr id="7" name="6 Elipse"/>
            <p:cNvSpPr/>
            <p:nvPr/>
          </p:nvSpPr>
          <p:spPr>
            <a:xfrm>
              <a:off x="1889783" y="4395671"/>
              <a:ext cx="1024099" cy="1024688"/>
            </a:xfrm>
            <a:prstGeom prst="ellipse">
              <a:avLst/>
            </a:prstGeom>
          </p:spPr>
          <p:style>
            <a:lnRef idx="2">
              <a:schemeClr val="accent2">
                <a:hueOff val="3121013"/>
                <a:satOff val="-3893"/>
                <a:lumOff val="9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7 CuadroTexto"/>
            <p:cNvSpPr txBox="1"/>
            <p:nvPr/>
          </p:nvSpPr>
          <p:spPr>
            <a:xfrm>
              <a:off x="2221622" y="4653034"/>
              <a:ext cx="792288" cy="554403"/>
            </a:xfrm>
            <a:prstGeom prst="rect">
              <a:avLst/>
            </a:prstGeom>
            <a:noFill/>
          </p:spPr>
          <p:txBody>
            <a:bodyPr>
              <a:spAutoFit/>
            </a:bodyPr>
            <a:lstStyle/>
            <a:p>
              <a:pPr eaLnBrk="1" hangingPunct="1">
                <a:defRPr/>
              </a:pPr>
              <a:r>
                <a:rPr lang="es-CO" sz="2100" b="1" dirty="0">
                  <a:solidFill>
                    <a:schemeClr val="accent3">
                      <a:lumMod val="50000"/>
                    </a:schemeClr>
                  </a:solidFill>
                  <a:effectLst>
                    <a:outerShdw blurRad="38100" dist="38100" dir="2700000" algn="tl">
                      <a:srgbClr val="000000">
                        <a:alpha val="43137"/>
                      </a:srgbClr>
                    </a:outerShdw>
                  </a:effectLst>
                  <a:cs typeface="Aharoni" pitchFamily="2" charset="-79"/>
                </a:rPr>
                <a:t>3</a:t>
              </a:r>
            </a:p>
          </p:txBody>
        </p:sp>
      </p:grpSp>
    </p:spTree>
    <p:extLst>
      <p:ext uri="{BB962C8B-B14F-4D97-AF65-F5344CB8AC3E}">
        <p14:creationId xmlns:p14="http://schemas.microsoft.com/office/powerpoint/2010/main" val="144746466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7A40575-0475-594C-9921-EE1B975936BE}"/>
              </a:ext>
            </a:extLst>
          </p:cNvPr>
          <p:cNvSpPr>
            <a:spLocks noGrp="1"/>
          </p:cNvSpPr>
          <p:nvPr>
            <p:ph idx="1"/>
          </p:nvPr>
        </p:nvSpPr>
        <p:spPr/>
        <p:txBody>
          <a:bodyPr/>
          <a:lstStyle/>
          <a:p>
            <a:pPr marL="0" indent="0" algn="ctr">
              <a:buNone/>
            </a:pPr>
            <a:r>
              <a:rPr lang="es-MX" b="1" dirty="0"/>
              <a:t>REQUISITOS LEGALES RELACIONADOS CON LOS PLANES DE ORDENAMIENTO TERRITORIAL</a:t>
            </a:r>
          </a:p>
          <a:p>
            <a:pPr marL="0" indent="0" algn="ctr">
              <a:buNone/>
            </a:pPr>
            <a:endParaRPr lang="es-MX" dirty="0"/>
          </a:p>
          <a:p>
            <a:pPr marL="0" indent="0" algn="ctr">
              <a:buNone/>
            </a:pPr>
            <a:r>
              <a:rPr lang="es-MX" dirty="0"/>
              <a:t>Dany Granda Jaramillo</a:t>
            </a:r>
          </a:p>
          <a:p>
            <a:pPr marL="0" indent="0">
              <a:buNone/>
            </a:pPr>
            <a:endParaRPr lang="es-CO" dirty="0"/>
          </a:p>
        </p:txBody>
      </p:sp>
    </p:spTree>
    <p:extLst>
      <p:ext uri="{BB962C8B-B14F-4D97-AF65-F5344CB8AC3E}">
        <p14:creationId xmlns:p14="http://schemas.microsoft.com/office/powerpoint/2010/main" val="31566032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9844" t="18889" r="20729" b="13796"/>
          <a:stretch/>
        </p:blipFill>
        <p:spPr>
          <a:xfrm>
            <a:off x="1101687" y="711195"/>
            <a:ext cx="6225736" cy="3966792"/>
          </a:xfrm>
          <a:prstGeom prst="rect">
            <a:avLst/>
          </a:prstGeom>
        </p:spPr>
      </p:pic>
      <p:grpSp>
        <p:nvGrpSpPr>
          <p:cNvPr id="48131" name="4 Grupo"/>
          <p:cNvGrpSpPr>
            <a:grpSpLocks/>
          </p:cNvGrpSpPr>
          <p:nvPr/>
        </p:nvGrpSpPr>
        <p:grpSpPr bwMode="auto">
          <a:xfrm>
            <a:off x="75010" y="26194"/>
            <a:ext cx="4870847" cy="767954"/>
            <a:chOff x="1889783" y="4395671"/>
            <a:chExt cx="6495488" cy="1024688"/>
          </a:xfrm>
        </p:grpSpPr>
        <p:sp>
          <p:nvSpPr>
            <p:cNvPr id="6" name="5 Forma libre"/>
            <p:cNvSpPr/>
            <p:nvPr/>
          </p:nvSpPr>
          <p:spPr>
            <a:xfrm>
              <a:off x="2402626" y="4498935"/>
              <a:ext cx="5982645" cy="818161"/>
            </a:xfrm>
            <a:custGeom>
              <a:avLst/>
              <a:gdLst>
                <a:gd name="connsiteX0" fmla="*/ 0 w 5983144"/>
                <a:gd name="connsiteY0" fmla="*/ 0 h 819750"/>
                <a:gd name="connsiteX1" fmla="*/ 5983144 w 5983144"/>
                <a:gd name="connsiteY1" fmla="*/ 0 h 819750"/>
                <a:gd name="connsiteX2" fmla="*/ 5983144 w 5983144"/>
                <a:gd name="connsiteY2" fmla="*/ 819750 h 819750"/>
                <a:gd name="connsiteX3" fmla="*/ 0 w 5983144"/>
                <a:gd name="connsiteY3" fmla="*/ 819750 h 819750"/>
                <a:gd name="connsiteX4" fmla="*/ 0 w 5983144"/>
                <a:gd name="connsiteY4" fmla="*/ 0 h 8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144" h="819750">
                  <a:moveTo>
                    <a:pt x="0" y="0"/>
                  </a:moveTo>
                  <a:lnTo>
                    <a:pt x="5983144" y="0"/>
                  </a:lnTo>
                  <a:lnTo>
                    <a:pt x="5983144" y="819750"/>
                  </a:lnTo>
                  <a:lnTo>
                    <a:pt x="0" y="819750"/>
                  </a:lnTo>
                  <a:lnTo>
                    <a:pt x="0" y="0"/>
                  </a:lnTo>
                  <a:close/>
                </a:path>
              </a:pathLst>
            </a:cu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lIns="488008" tIns="49530" rIns="49530" bIns="49530" spcCol="1270" anchor="ctr"/>
            <a:lstStyle/>
            <a:p>
              <a:pPr defTabSz="866775">
                <a:lnSpc>
                  <a:spcPct val="90000"/>
                </a:lnSpc>
                <a:spcAft>
                  <a:spcPct val="35000"/>
                </a:spcAft>
                <a:defRPr/>
              </a:pPr>
              <a:r>
                <a:rPr lang="es-CO" sz="1950" dirty="0"/>
                <a:t>Gestión del Riesgo</a:t>
              </a:r>
            </a:p>
          </p:txBody>
        </p:sp>
        <p:sp>
          <p:nvSpPr>
            <p:cNvPr id="7" name="6 Elipse"/>
            <p:cNvSpPr/>
            <p:nvPr/>
          </p:nvSpPr>
          <p:spPr>
            <a:xfrm>
              <a:off x="1889783" y="4395671"/>
              <a:ext cx="1024099" cy="1024688"/>
            </a:xfrm>
            <a:prstGeom prst="ellipse">
              <a:avLst/>
            </a:prstGeom>
          </p:spPr>
          <p:style>
            <a:lnRef idx="2">
              <a:schemeClr val="accent2">
                <a:hueOff val="3121013"/>
                <a:satOff val="-3893"/>
                <a:lumOff val="9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
        <p:nvSpPr>
          <p:cNvPr id="4" name="CuadroTexto 3"/>
          <p:cNvSpPr txBox="1"/>
          <p:nvPr/>
        </p:nvSpPr>
        <p:spPr>
          <a:xfrm rot="16200000">
            <a:off x="6372784" y="3092937"/>
            <a:ext cx="2586038" cy="369332"/>
          </a:xfrm>
          <a:prstGeom prst="rect">
            <a:avLst/>
          </a:prstGeom>
          <a:noFill/>
        </p:spPr>
        <p:txBody>
          <a:bodyPr wrap="square" rtlCol="0">
            <a:spAutoFit/>
          </a:bodyPr>
          <a:lstStyle/>
          <a:p>
            <a:r>
              <a:rPr lang="es-CO" sz="900" dirty="0"/>
              <a:t>Fuente: Unidad Nacional para la Gestión del Riesgo de Desastres - UNGRD</a:t>
            </a:r>
            <a:endParaRPr lang="en-US" sz="900" dirty="0"/>
          </a:p>
        </p:txBody>
      </p:sp>
    </p:spTree>
    <p:extLst>
      <p:ext uri="{BB962C8B-B14F-4D97-AF65-F5344CB8AC3E}">
        <p14:creationId xmlns:p14="http://schemas.microsoft.com/office/powerpoint/2010/main" val="174516729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rot="16200000">
            <a:off x="6523811" y="3164865"/>
            <a:ext cx="2586038" cy="369332"/>
          </a:xfrm>
          <a:prstGeom prst="rect">
            <a:avLst/>
          </a:prstGeom>
          <a:noFill/>
        </p:spPr>
        <p:txBody>
          <a:bodyPr wrap="square" rtlCol="0">
            <a:spAutoFit/>
          </a:bodyPr>
          <a:lstStyle/>
          <a:p>
            <a:r>
              <a:rPr lang="es-CO" sz="900" dirty="0"/>
              <a:t>Fuente: Unidad Nacional para la Gestión del Riesgo de Desastres - UNGRD</a:t>
            </a:r>
            <a:endParaRPr lang="en-US" sz="900" dirty="0"/>
          </a:p>
        </p:txBody>
      </p:sp>
      <p:pic>
        <p:nvPicPr>
          <p:cNvPr id="2" name="Imagen 1"/>
          <p:cNvPicPr>
            <a:picLocks noChangeAspect="1"/>
          </p:cNvPicPr>
          <p:nvPr/>
        </p:nvPicPr>
        <p:blipFill rotWithShape="1">
          <a:blip r:embed="rId2"/>
          <a:srcRect l="19792" t="13796" r="20781" b="18796"/>
          <a:stretch/>
        </p:blipFill>
        <p:spPr>
          <a:xfrm>
            <a:off x="1084316" y="500950"/>
            <a:ext cx="6491161" cy="4141600"/>
          </a:xfrm>
          <a:prstGeom prst="rect">
            <a:avLst/>
          </a:prstGeom>
        </p:spPr>
      </p:pic>
      <p:grpSp>
        <p:nvGrpSpPr>
          <p:cNvPr id="48131" name="4 Grupo"/>
          <p:cNvGrpSpPr>
            <a:grpSpLocks/>
          </p:cNvGrpSpPr>
          <p:nvPr/>
        </p:nvGrpSpPr>
        <p:grpSpPr bwMode="auto">
          <a:xfrm>
            <a:off x="75010" y="26194"/>
            <a:ext cx="4870847" cy="767954"/>
            <a:chOff x="1889783" y="4395671"/>
            <a:chExt cx="6495488" cy="1024688"/>
          </a:xfrm>
        </p:grpSpPr>
        <p:sp>
          <p:nvSpPr>
            <p:cNvPr id="6" name="5 Forma libre"/>
            <p:cNvSpPr/>
            <p:nvPr/>
          </p:nvSpPr>
          <p:spPr>
            <a:xfrm>
              <a:off x="2402626" y="4498935"/>
              <a:ext cx="5982645" cy="818161"/>
            </a:xfrm>
            <a:custGeom>
              <a:avLst/>
              <a:gdLst>
                <a:gd name="connsiteX0" fmla="*/ 0 w 5983144"/>
                <a:gd name="connsiteY0" fmla="*/ 0 h 819750"/>
                <a:gd name="connsiteX1" fmla="*/ 5983144 w 5983144"/>
                <a:gd name="connsiteY1" fmla="*/ 0 h 819750"/>
                <a:gd name="connsiteX2" fmla="*/ 5983144 w 5983144"/>
                <a:gd name="connsiteY2" fmla="*/ 819750 h 819750"/>
                <a:gd name="connsiteX3" fmla="*/ 0 w 5983144"/>
                <a:gd name="connsiteY3" fmla="*/ 819750 h 819750"/>
                <a:gd name="connsiteX4" fmla="*/ 0 w 5983144"/>
                <a:gd name="connsiteY4" fmla="*/ 0 h 8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3144" h="819750">
                  <a:moveTo>
                    <a:pt x="0" y="0"/>
                  </a:moveTo>
                  <a:lnTo>
                    <a:pt x="5983144" y="0"/>
                  </a:lnTo>
                  <a:lnTo>
                    <a:pt x="5983144" y="819750"/>
                  </a:lnTo>
                  <a:lnTo>
                    <a:pt x="0" y="819750"/>
                  </a:lnTo>
                  <a:lnTo>
                    <a:pt x="0" y="0"/>
                  </a:lnTo>
                  <a:close/>
                </a:path>
              </a:pathLst>
            </a:cu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lIns="488008" tIns="49530" rIns="49530" bIns="49530" spcCol="1270" anchor="ctr"/>
            <a:lstStyle/>
            <a:p>
              <a:pPr defTabSz="866775">
                <a:lnSpc>
                  <a:spcPct val="90000"/>
                </a:lnSpc>
                <a:spcAft>
                  <a:spcPct val="35000"/>
                </a:spcAft>
                <a:defRPr/>
              </a:pPr>
              <a:r>
                <a:rPr lang="es-CO" sz="1950" dirty="0"/>
                <a:t>Gestión del Riesgo</a:t>
              </a:r>
            </a:p>
          </p:txBody>
        </p:sp>
        <p:sp>
          <p:nvSpPr>
            <p:cNvPr id="7" name="6 Elipse"/>
            <p:cNvSpPr/>
            <p:nvPr/>
          </p:nvSpPr>
          <p:spPr>
            <a:xfrm>
              <a:off x="1889783" y="4395671"/>
              <a:ext cx="1024099" cy="1024688"/>
            </a:xfrm>
            <a:prstGeom prst="ellipse">
              <a:avLst/>
            </a:prstGeom>
          </p:spPr>
          <p:style>
            <a:lnRef idx="2">
              <a:schemeClr val="accent2">
                <a:hueOff val="3121013"/>
                <a:satOff val="-3893"/>
                <a:lumOff val="915"/>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152714054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5B454CE-87C8-4771-97DB-0BEB6D80EA30}"/>
              </a:ext>
            </a:extLst>
          </p:cNvPr>
          <p:cNvSpPr txBox="1"/>
          <p:nvPr/>
        </p:nvSpPr>
        <p:spPr>
          <a:xfrm>
            <a:off x="907256" y="933517"/>
            <a:ext cx="7443788" cy="1569660"/>
          </a:xfrm>
          <a:prstGeom prst="rect">
            <a:avLst/>
          </a:prstGeom>
          <a:noFill/>
          <a:ln>
            <a:solidFill>
              <a:schemeClr val="bg1"/>
            </a:solidFill>
          </a:ln>
        </p:spPr>
        <p:txBody>
          <a:bodyPr wrap="square" rtlCol="0">
            <a:spAutoFit/>
          </a:bodyPr>
          <a:lstStyle/>
          <a:p>
            <a:r>
              <a:rPr lang="es-ES" sz="3000" dirty="0">
                <a:ln>
                  <a:solidFill>
                    <a:schemeClr val="accent2">
                      <a:lumMod val="50000"/>
                    </a:schemeClr>
                  </a:solidFill>
                </a:ln>
                <a:solidFill>
                  <a:schemeClr val="accent2">
                    <a:lumMod val="75000"/>
                  </a:schemeClr>
                </a:solidFill>
                <a:effectLst>
                  <a:outerShdw blurRad="63500" sx="102000" sy="102000" algn="ctr" rotWithShape="0">
                    <a:prstClr val="black">
                      <a:alpha val="40000"/>
                    </a:prstClr>
                  </a:outerShdw>
                </a:effectLst>
              </a:rPr>
              <a:t>LEY 1931 DE 2018</a:t>
            </a:r>
          </a:p>
          <a:p>
            <a:r>
              <a:rPr lang="es-ES" dirty="0"/>
              <a:t>POR LA CUAL SE ESTABLECEN DIRECTRICES PARA LA GESTIÓN DEL CAMBIO CLIMÁTICO</a:t>
            </a:r>
            <a:endParaRPr lang="en-US" dirty="0"/>
          </a:p>
          <a:p>
            <a:endParaRPr lang="en-US" sz="3000" dirty="0">
              <a:ln>
                <a:solidFill>
                  <a:schemeClr val="accent2">
                    <a:lumMod val="50000"/>
                  </a:schemeClr>
                </a:solidFill>
              </a:ln>
              <a:solidFill>
                <a:schemeClr val="accent2">
                  <a:lumMod val="75000"/>
                </a:schemeClr>
              </a:solidFill>
              <a:effectLst>
                <a:outerShdw blurRad="63500" sx="102000" sy="102000" algn="ctr" rotWithShape="0">
                  <a:prstClr val="black">
                    <a:alpha val="40000"/>
                  </a:prstClr>
                </a:outerShdw>
              </a:effectLst>
            </a:endParaRPr>
          </a:p>
        </p:txBody>
      </p:sp>
      <p:sp>
        <p:nvSpPr>
          <p:cNvPr id="7" name="CuadroTexto 6">
            <a:extLst>
              <a:ext uri="{FF2B5EF4-FFF2-40B4-BE49-F238E27FC236}">
                <a16:creationId xmlns:a16="http://schemas.microsoft.com/office/drawing/2014/main" id="{E9468603-3775-451A-803F-2215F58959FA}"/>
              </a:ext>
            </a:extLst>
          </p:cNvPr>
          <p:cNvSpPr txBox="1"/>
          <p:nvPr/>
        </p:nvSpPr>
        <p:spPr>
          <a:xfrm>
            <a:off x="825478" y="2957368"/>
            <a:ext cx="4168004" cy="1477328"/>
          </a:xfrm>
          <a:prstGeom prst="rect">
            <a:avLst/>
          </a:prstGeom>
          <a:noFill/>
        </p:spPr>
        <p:txBody>
          <a:bodyPr wrap="square" rtlCol="0">
            <a:spAutoFit/>
          </a:bodyPr>
          <a:lstStyle/>
          <a:p>
            <a:pPr algn="just"/>
            <a:r>
              <a:rPr lang="es-ES" sz="1500" dirty="0"/>
              <a:t>Variación del estado del clima, identificable, por ejemplo, mediante pruebas estadísticas, en las variaciones del valor medio o en la variabilidad de sus propiedades, que persiste durante largos períodos de tiempo, generalmente decenios o periodos más largos. </a:t>
            </a:r>
            <a:endParaRPr lang="en-US" sz="1500" dirty="0"/>
          </a:p>
        </p:txBody>
      </p:sp>
      <p:pic>
        <p:nvPicPr>
          <p:cNvPr id="8" name="Imagen 7">
            <a:extLst>
              <a:ext uri="{FF2B5EF4-FFF2-40B4-BE49-F238E27FC236}">
                <a16:creationId xmlns:a16="http://schemas.microsoft.com/office/drawing/2014/main" id="{4278584D-42CC-4D4F-88FE-45EABD47F448}"/>
              </a:ext>
            </a:extLst>
          </p:cNvPr>
          <p:cNvPicPr>
            <a:picLocks noChangeAspect="1"/>
          </p:cNvPicPr>
          <p:nvPr/>
        </p:nvPicPr>
        <p:blipFill>
          <a:blip r:embed="rId2"/>
          <a:stretch>
            <a:fillRect/>
          </a:stretch>
        </p:blipFill>
        <p:spPr>
          <a:xfrm>
            <a:off x="5112068" y="2209798"/>
            <a:ext cx="3073853" cy="2533982"/>
          </a:xfrm>
          <a:prstGeom prst="rect">
            <a:avLst/>
          </a:prstGeom>
        </p:spPr>
      </p:pic>
      <p:sp>
        <p:nvSpPr>
          <p:cNvPr id="9" name="Flecha abajo 8">
            <a:extLst>
              <a:ext uri="{FF2B5EF4-FFF2-40B4-BE49-F238E27FC236}">
                <a16:creationId xmlns:a16="http://schemas.microsoft.com/office/drawing/2014/main" id="{6FDFBC29-508F-437A-B977-C8BEECD80CED}"/>
              </a:ext>
            </a:extLst>
          </p:cNvPr>
          <p:cNvSpPr/>
          <p:nvPr/>
        </p:nvSpPr>
        <p:spPr>
          <a:xfrm>
            <a:off x="2389767" y="2205606"/>
            <a:ext cx="277750" cy="684167"/>
          </a:xfrm>
          <a:prstGeom prst="downArrow">
            <a:avLst/>
          </a:prstGeom>
          <a:solidFill>
            <a:schemeClr val="accent2">
              <a:lumMod val="75000"/>
            </a:schemeClr>
          </a:solidFill>
          <a:ln>
            <a:solidFill>
              <a:schemeClr val="accent2">
                <a:lumMod val="50000"/>
              </a:schemeClr>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ln w="22225">
                <a:solidFill>
                  <a:schemeClr val="accent2"/>
                </a:solidFill>
                <a:prstDash val="solid"/>
              </a:ln>
              <a:solidFill>
                <a:schemeClr val="accent2">
                  <a:lumMod val="40000"/>
                  <a:lumOff val="60000"/>
                </a:schemeClr>
              </a:solidFill>
            </a:endParaRPr>
          </a:p>
        </p:txBody>
      </p:sp>
      <p:grpSp>
        <p:nvGrpSpPr>
          <p:cNvPr id="10" name="8 Grupo"/>
          <p:cNvGrpSpPr>
            <a:grpSpLocks/>
          </p:cNvGrpSpPr>
          <p:nvPr/>
        </p:nvGrpSpPr>
        <p:grpSpPr bwMode="auto">
          <a:xfrm>
            <a:off x="907256" y="315823"/>
            <a:ext cx="4798139" cy="670751"/>
            <a:chOff x="1419801" y="1935993"/>
            <a:chExt cx="6965471" cy="1024688"/>
          </a:xfrm>
        </p:grpSpPr>
        <p:sp>
          <p:nvSpPr>
            <p:cNvPr id="11" name="9 Forma libre"/>
            <p:cNvSpPr/>
            <p:nvPr/>
          </p:nvSpPr>
          <p:spPr>
            <a:xfrm>
              <a:off x="1932646" y="2039257"/>
              <a:ext cx="6452626" cy="818161"/>
            </a:xfrm>
            <a:custGeom>
              <a:avLst/>
              <a:gdLst>
                <a:gd name="connsiteX0" fmla="*/ 0 w 6453126"/>
                <a:gd name="connsiteY0" fmla="*/ 0 h 819750"/>
                <a:gd name="connsiteX1" fmla="*/ 6453126 w 6453126"/>
                <a:gd name="connsiteY1" fmla="*/ 0 h 819750"/>
                <a:gd name="connsiteX2" fmla="*/ 6453126 w 6453126"/>
                <a:gd name="connsiteY2" fmla="*/ 819750 h 819750"/>
                <a:gd name="connsiteX3" fmla="*/ 0 w 6453126"/>
                <a:gd name="connsiteY3" fmla="*/ 819750 h 819750"/>
                <a:gd name="connsiteX4" fmla="*/ 0 w 6453126"/>
                <a:gd name="connsiteY4" fmla="*/ 0 h 8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3126" h="819750">
                  <a:moveTo>
                    <a:pt x="0" y="0"/>
                  </a:moveTo>
                  <a:lnTo>
                    <a:pt x="6453126" y="0"/>
                  </a:lnTo>
                  <a:lnTo>
                    <a:pt x="6453126" y="819750"/>
                  </a:lnTo>
                  <a:lnTo>
                    <a:pt x="0" y="8197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488008" tIns="49530" rIns="49530" bIns="49530" spcCol="1270" anchor="ctr"/>
            <a:lstStyle/>
            <a:p>
              <a:pPr defTabSz="866775">
                <a:lnSpc>
                  <a:spcPct val="90000"/>
                </a:lnSpc>
                <a:spcAft>
                  <a:spcPct val="35000"/>
                </a:spcAft>
                <a:defRPr/>
              </a:pPr>
              <a:r>
                <a:rPr lang="es-CO" sz="1650" dirty="0"/>
                <a:t>Incorporación del Cambio Climático</a:t>
              </a:r>
            </a:p>
          </p:txBody>
        </p:sp>
        <p:sp>
          <p:nvSpPr>
            <p:cNvPr id="12" name="10 Elipse"/>
            <p:cNvSpPr/>
            <p:nvPr/>
          </p:nvSpPr>
          <p:spPr>
            <a:xfrm>
              <a:off x="1419801" y="1935993"/>
              <a:ext cx="1024101" cy="1024688"/>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8720351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8 Grupo"/>
          <p:cNvGrpSpPr>
            <a:grpSpLocks/>
          </p:cNvGrpSpPr>
          <p:nvPr/>
        </p:nvGrpSpPr>
        <p:grpSpPr bwMode="auto">
          <a:xfrm>
            <a:off x="1046603" y="419989"/>
            <a:ext cx="4180508" cy="670751"/>
            <a:chOff x="1419801" y="1935993"/>
            <a:chExt cx="6965471" cy="1024688"/>
          </a:xfrm>
        </p:grpSpPr>
        <p:sp>
          <p:nvSpPr>
            <p:cNvPr id="11" name="9 Forma libre"/>
            <p:cNvSpPr/>
            <p:nvPr/>
          </p:nvSpPr>
          <p:spPr>
            <a:xfrm>
              <a:off x="1932646" y="2039257"/>
              <a:ext cx="6452626" cy="818161"/>
            </a:xfrm>
            <a:custGeom>
              <a:avLst/>
              <a:gdLst>
                <a:gd name="connsiteX0" fmla="*/ 0 w 6453126"/>
                <a:gd name="connsiteY0" fmla="*/ 0 h 819750"/>
                <a:gd name="connsiteX1" fmla="*/ 6453126 w 6453126"/>
                <a:gd name="connsiteY1" fmla="*/ 0 h 819750"/>
                <a:gd name="connsiteX2" fmla="*/ 6453126 w 6453126"/>
                <a:gd name="connsiteY2" fmla="*/ 819750 h 819750"/>
                <a:gd name="connsiteX3" fmla="*/ 0 w 6453126"/>
                <a:gd name="connsiteY3" fmla="*/ 819750 h 819750"/>
                <a:gd name="connsiteX4" fmla="*/ 0 w 6453126"/>
                <a:gd name="connsiteY4" fmla="*/ 0 h 819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3126" h="819750">
                  <a:moveTo>
                    <a:pt x="0" y="0"/>
                  </a:moveTo>
                  <a:lnTo>
                    <a:pt x="6453126" y="0"/>
                  </a:lnTo>
                  <a:lnTo>
                    <a:pt x="6453126" y="819750"/>
                  </a:lnTo>
                  <a:lnTo>
                    <a:pt x="0" y="81975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lIns="488008" tIns="49530" rIns="49530" bIns="49530" spcCol="1270" anchor="ctr"/>
            <a:lstStyle/>
            <a:p>
              <a:pPr defTabSz="866775">
                <a:lnSpc>
                  <a:spcPct val="90000"/>
                </a:lnSpc>
                <a:spcAft>
                  <a:spcPct val="35000"/>
                </a:spcAft>
                <a:defRPr/>
              </a:pPr>
              <a:r>
                <a:rPr lang="es-CO" sz="1650" dirty="0"/>
                <a:t>Incorporación del Cambio Climático</a:t>
              </a:r>
            </a:p>
          </p:txBody>
        </p:sp>
        <p:sp>
          <p:nvSpPr>
            <p:cNvPr id="12" name="10 Elipse"/>
            <p:cNvSpPr/>
            <p:nvPr/>
          </p:nvSpPr>
          <p:spPr>
            <a:xfrm>
              <a:off x="1419801" y="1935993"/>
              <a:ext cx="1024101" cy="1024688"/>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pic>
        <p:nvPicPr>
          <p:cNvPr id="13" name="Imagen 12"/>
          <p:cNvPicPr>
            <a:picLocks noChangeAspect="1"/>
          </p:cNvPicPr>
          <p:nvPr/>
        </p:nvPicPr>
        <p:blipFill rotWithShape="1">
          <a:blip r:embed="rId2"/>
          <a:srcRect l="2028" t="-2463" r="2557" b="1"/>
          <a:stretch/>
        </p:blipFill>
        <p:spPr>
          <a:xfrm>
            <a:off x="1397334" y="1076489"/>
            <a:ext cx="6700063" cy="3550941"/>
          </a:xfrm>
          <a:prstGeom prst="rect">
            <a:avLst/>
          </a:prstGeom>
        </p:spPr>
      </p:pic>
    </p:spTree>
    <p:extLst>
      <p:ext uri="{BB962C8B-B14F-4D97-AF65-F5344CB8AC3E}">
        <p14:creationId xmlns:p14="http://schemas.microsoft.com/office/powerpoint/2010/main" val="4151214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D11892C-D89C-A144-993F-7825A29A5E08}"/>
              </a:ext>
            </a:extLst>
          </p:cNvPr>
          <p:cNvSpPr>
            <a:spLocks noGrp="1"/>
          </p:cNvSpPr>
          <p:nvPr>
            <p:ph idx="1"/>
          </p:nvPr>
        </p:nvSpPr>
        <p:spPr/>
        <p:txBody>
          <a:bodyPr>
            <a:normAutofit/>
          </a:bodyPr>
          <a:lstStyle/>
          <a:p>
            <a:pPr marL="0" indent="0" algn="ctr">
              <a:buNone/>
            </a:pPr>
            <a:endParaRPr lang="es-MX" dirty="0"/>
          </a:p>
          <a:p>
            <a:pPr marL="0" indent="0" algn="ctr">
              <a:buNone/>
            </a:pPr>
            <a:endParaRPr lang="es-MX" dirty="0"/>
          </a:p>
          <a:p>
            <a:pPr marL="0" indent="0" algn="ctr">
              <a:buNone/>
            </a:pPr>
            <a:r>
              <a:rPr lang="es-MX" dirty="0"/>
              <a:t>Gracias</a:t>
            </a:r>
          </a:p>
          <a:p>
            <a:pPr marL="0" indent="0" algn="ctr">
              <a:buNone/>
            </a:pPr>
            <a:r>
              <a:rPr lang="es-MX" sz="1600" dirty="0"/>
              <a:t>Dany Granda Jaramillo</a:t>
            </a:r>
          </a:p>
          <a:p>
            <a:pPr marL="0" indent="0" algn="ctr">
              <a:buNone/>
            </a:pPr>
            <a:r>
              <a:rPr lang="es-MX" sz="1600" dirty="0"/>
              <a:t>Abogado, profesor UdeA / </a:t>
            </a:r>
            <a:r>
              <a:rPr lang="es-MX" sz="1600" dirty="0" err="1"/>
              <a:t>Eafit</a:t>
            </a:r>
            <a:endParaRPr lang="es-MX" sz="1600" dirty="0"/>
          </a:p>
          <a:p>
            <a:pPr marL="0" indent="0" algn="ctr">
              <a:buNone/>
            </a:pPr>
            <a:r>
              <a:rPr lang="es-MX" sz="1600" dirty="0">
                <a:hlinkClick r:id="rId2"/>
              </a:rPr>
              <a:t>danygranda@gmail.com</a:t>
            </a:r>
            <a:endParaRPr lang="es-MX" sz="1600" dirty="0"/>
          </a:p>
          <a:p>
            <a:pPr marL="0" indent="0" algn="ctr">
              <a:buNone/>
            </a:pPr>
            <a:r>
              <a:rPr lang="es-MX" sz="1600" dirty="0"/>
              <a:t>3137297555 </a:t>
            </a:r>
            <a:endParaRPr lang="es-CO" sz="1600" dirty="0"/>
          </a:p>
        </p:txBody>
      </p:sp>
    </p:spTree>
    <p:extLst>
      <p:ext uri="{BB962C8B-B14F-4D97-AF65-F5344CB8AC3E}">
        <p14:creationId xmlns:p14="http://schemas.microsoft.com/office/powerpoint/2010/main" val="4089964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9FD18BCD-5AFA-4B1A-BADF-C161202F890B}"/>
              </a:ext>
            </a:extLst>
          </p:cNvPr>
          <p:cNvSpPr>
            <a:spLocks noGrp="1"/>
          </p:cNvSpPr>
          <p:nvPr>
            <p:ph type="title"/>
          </p:nvPr>
        </p:nvSpPr>
        <p:spPr/>
        <p:txBody>
          <a:bodyPr/>
          <a:lstStyle/>
          <a:p>
            <a:pPr>
              <a:defRPr/>
            </a:pPr>
            <a:r>
              <a:rPr lang="es-ES" sz="2400" dirty="0"/>
              <a:t>Ordenamiento territorial - Concepto</a:t>
            </a:r>
            <a:endParaRPr lang="es-ES" dirty="0">
              <a:solidFill>
                <a:srgbClr val="F0AD00">
                  <a:satMod val="150000"/>
                </a:srgbClr>
              </a:solidFill>
              <a:ea typeface="+mn-ea"/>
              <a:cs typeface="+mn-cs"/>
            </a:endParaRPr>
          </a:p>
        </p:txBody>
      </p:sp>
      <p:sp>
        <p:nvSpPr>
          <p:cNvPr id="14339" name="Subtítulo 2">
            <a:extLst>
              <a:ext uri="{FF2B5EF4-FFF2-40B4-BE49-F238E27FC236}">
                <a16:creationId xmlns:a16="http://schemas.microsoft.com/office/drawing/2014/main" id="{8386F1F1-9ED0-42DA-9CBB-43E6FA974EBD}"/>
              </a:ext>
            </a:extLst>
          </p:cNvPr>
          <p:cNvSpPr txBox="1">
            <a:spLocks/>
          </p:cNvSpPr>
          <p:nvPr/>
        </p:nvSpPr>
        <p:spPr bwMode="auto">
          <a:xfrm>
            <a:off x="1046603" y="1072966"/>
            <a:ext cx="4019508" cy="35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1148" tIns="68580"/>
          <a:lstStyle>
            <a:lvl1pPr marL="438150" indent="-319088">
              <a:buClr>
                <a:schemeClr val="accent1"/>
              </a:buClr>
              <a:buSzPct val="80000"/>
              <a:buFont typeface="Wingdings 2" panose="05020102010507070707" pitchFamily="18" charset="2"/>
              <a:buChar char=""/>
              <a:defRPr sz="3200">
                <a:solidFill>
                  <a:schemeClr val="tx1"/>
                </a:solidFill>
                <a:latin typeface="Corbel" panose="020B0503020204020204" pitchFamily="34" charset="0"/>
              </a:defRPr>
            </a:lvl1pPr>
            <a:lvl2pPr marL="730250" indent="-273050">
              <a:spcBef>
                <a:spcPct val="20000"/>
              </a:spcBef>
              <a:buClr>
                <a:schemeClr val="accent2"/>
              </a:buClr>
              <a:buSzPct val="90000"/>
              <a:buFont typeface="Wingdings" panose="05000000000000000000" pitchFamily="2" charset="2"/>
              <a:buChar char=""/>
              <a:defRPr sz="2800">
                <a:solidFill>
                  <a:schemeClr val="tx1"/>
                </a:solidFill>
                <a:latin typeface="Corbel" panose="020B0503020204020204" pitchFamily="34" charset="0"/>
              </a:defRPr>
            </a:lvl2pPr>
            <a:lvl3pPr marL="995363" indent="-228600">
              <a:spcBef>
                <a:spcPct val="20000"/>
              </a:spcBef>
              <a:buClr>
                <a:srgbClr val="E66C7D"/>
              </a:buClr>
              <a:buFont typeface="Arial" panose="020B0604020202020204" pitchFamily="34" charset="0"/>
              <a:buChar char="▪"/>
              <a:defRPr sz="2400">
                <a:solidFill>
                  <a:schemeClr val="tx1"/>
                </a:solidFill>
                <a:latin typeface="Corbel" panose="020B0503020204020204" pitchFamily="34" charset="0"/>
              </a:defRPr>
            </a:lvl3pPr>
            <a:lvl4pPr marL="1216025" indent="-182563">
              <a:spcBef>
                <a:spcPct val="20000"/>
              </a:spcBef>
              <a:buClr>
                <a:srgbClr val="6BB76D"/>
              </a:buClr>
              <a:buFont typeface="Arial" panose="020B0604020202020204" pitchFamily="34" charset="0"/>
              <a:buChar char="▪"/>
              <a:defRPr sz="2000">
                <a:solidFill>
                  <a:schemeClr val="tx1"/>
                </a:solidFill>
                <a:latin typeface="Corbel" panose="020B0503020204020204" pitchFamily="34" charset="0"/>
              </a:defRPr>
            </a:lvl4pPr>
            <a:lvl5pPr marL="1425575" indent="-182563">
              <a:spcBef>
                <a:spcPct val="20000"/>
              </a:spcBef>
              <a:buClr>
                <a:srgbClr val="E88651"/>
              </a:buClr>
              <a:buFont typeface="Wingdings 3" panose="05040102010807070707" pitchFamily="18" charset="2"/>
              <a:buChar char=""/>
              <a:defRPr sz="2000">
                <a:solidFill>
                  <a:schemeClr val="tx1"/>
                </a:solidFill>
                <a:latin typeface="Corbel" panose="020B0503020204020204" pitchFamily="34" charset="0"/>
              </a:defRPr>
            </a:lvl5pPr>
            <a:lvl6pPr marL="18827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6pPr>
            <a:lvl7pPr marL="23399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7pPr>
            <a:lvl8pPr marL="27971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8pPr>
            <a:lvl9pPr marL="3254375" indent="-182563" eaLnBrk="0" fontAlgn="base" hangingPunct="0">
              <a:spcBef>
                <a:spcPct val="20000"/>
              </a:spcBef>
              <a:spcAft>
                <a:spcPct val="0"/>
              </a:spcAft>
              <a:buClr>
                <a:srgbClr val="E88651"/>
              </a:buClr>
              <a:buFont typeface="Wingdings 3" panose="05040102010807070707" pitchFamily="18" charset="2"/>
              <a:buChar char=""/>
              <a:defRPr sz="2000">
                <a:solidFill>
                  <a:schemeClr val="tx1"/>
                </a:solidFill>
                <a:latin typeface="Corbel" panose="020B0503020204020204" pitchFamily="34" charset="0"/>
              </a:defRPr>
            </a:lvl9pPr>
          </a:lstStyle>
          <a:p>
            <a:pPr marL="119062" indent="0" algn="just">
              <a:buNone/>
            </a:pPr>
            <a:r>
              <a:rPr lang="es-ES" altLang="es-ES" sz="1350" b="1" i="1" dirty="0">
                <a:latin typeface="Arial" panose="020B0604020202020204" pitchFamily="34" charset="0"/>
                <a:cs typeface="Arial" panose="020B0604020202020204" pitchFamily="34" charset="0"/>
              </a:rPr>
              <a:t>Ley 388 de 1997. Articulo 5. </a:t>
            </a:r>
            <a:r>
              <a:rPr lang="es-ES" altLang="es-ES" sz="1350" i="1" dirty="0">
                <a:latin typeface="Arial" panose="020B0604020202020204" pitchFamily="34" charset="0"/>
                <a:cs typeface="Arial" panose="020B0604020202020204" pitchFamily="34" charset="0"/>
              </a:rPr>
              <a:t>El ordenamiento del territorio municipal y distrital comprende un conjunto de acciones político - administrativas y de </a:t>
            </a:r>
            <a:r>
              <a:rPr lang="es-ES" altLang="es-ES" sz="1350" b="1" i="1" dirty="0">
                <a:latin typeface="Arial" panose="020B0604020202020204" pitchFamily="34" charset="0"/>
                <a:cs typeface="Arial" panose="020B0604020202020204" pitchFamily="34" charset="0"/>
              </a:rPr>
              <a:t>planificación física concertadas</a:t>
            </a:r>
            <a:r>
              <a:rPr lang="es-ES" altLang="es-ES" sz="1350" i="1" dirty="0">
                <a:latin typeface="Arial" panose="020B0604020202020204" pitchFamily="34" charset="0"/>
                <a:cs typeface="Arial" panose="020B0604020202020204" pitchFamily="34" charset="0"/>
              </a:rPr>
              <a:t>, emprendidas por los municipios o distritos y áreas metropolitanas, </a:t>
            </a:r>
            <a:r>
              <a:rPr lang="es-ES" altLang="es-ES" sz="1350" b="1" i="1" dirty="0">
                <a:latin typeface="Arial" panose="020B0604020202020204" pitchFamily="34" charset="0"/>
                <a:cs typeface="Arial" panose="020B0604020202020204" pitchFamily="34" charset="0"/>
              </a:rPr>
              <a:t>en ejercicio de la función pública que les compete</a:t>
            </a:r>
            <a:r>
              <a:rPr lang="es-ES" altLang="es-ES" sz="1350" i="1" dirty="0">
                <a:latin typeface="Arial" panose="020B0604020202020204" pitchFamily="34" charset="0"/>
                <a:cs typeface="Arial" panose="020B0604020202020204" pitchFamily="34" charset="0"/>
              </a:rPr>
              <a:t>, dentro de los límites fijados por la Constitución y las leyes, en orden a disponer de instrumentos eficientes para </a:t>
            </a:r>
            <a:r>
              <a:rPr lang="es-ES" altLang="es-ES" sz="1350" b="1" i="1" dirty="0">
                <a:latin typeface="Arial" panose="020B0604020202020204" pitchFamily="34" charset="0"/>
                <a:cs typeface="Arial" panose="020B0604020202020204" pitchFamily="34" charset="0"/>
              </a:rPr>
              <a:t>orientar el desarrollo del territorio </a:t>
            </a:r>
            <a:r>
              <a:rPr lang="es-ES" altLang="es-ES" sz="1350" i="1" dirty="0">
                <a:latin typeface="Arial" panose="020B0604020202020204" pitchFamily="34" charset="0"/>
                <a:cs typeface="Arial" panose="020B0604020202020204" pitchFamily="34" charset="0"/>
              </a:rPr>
              <a:t>bajo su jurisdicción y </a:t>
            </a:r>
            <a:r>
              <a:rPr lang="es-ES" altLang="es-ES" sz="1350" b="1" i="1" dirty="0">
                <a:latin typeface="Arial" panose="020B0604020202020204" pitchFamily="34" charset="0"/>
                <a:cs typeface="Arial" panose="020B0604020202020204" pitchFamily="34" charset="0"/>
              </a:rPr>
              <a:t>regular la utilización, transformación y ocupación del espacio</a:t>
            </a:r>
            <a:r>
              <a:rPr lang="es-ES" altLang="es-ES" sz="1350" i="1" dirty="0">
                <a:latin typeface="Arial" panose="020B0604020202020204" pitchFamily="34" charset="0"/>
                <a:cs typeface="Arial" panose="020B0604020202020204" pitchFamily="34" charset="0"/>
              </a:rPr>
              <a:t>, de acuerdo con las estrategias de </a:t>
            </a:r>
            <a:r>
              <a:rPr lang="es-ES" altLang="es-ES" sz="1350" b="1" i="1" dirty="0">
                <a:latin typeface="Arial" panose="020B0604020202020204" pitchFamily="34" charset="0"/>
                <a:cs typeface="Arial" panose="020B0604020202020204" pitchFamily="34" charset="0"/>
              </a:rPr>
              <a:t>desarrollo socioeconómico </a:t>
            </a:r>
            <a:r>
              <a:rPr lang="es-ES" altLang="es-ES" sz="1350" i="1" dirty="0">
                <a:latin typeface="Arial" panose="020B0604020202020204" pitchFamily="34" charset="0"/>
                <a:cs typeface="Arial" panose="020B0604020202020204" pitchFamily="34" charset="0"/>
              </a:rPr>
              <a:t>y en armonía con el </a:t>
            </a:r>
            <a:r>
              <a:rPr lang="es-ES" altLang="es-ES" sz="1350" b="1" i="1" dirty="0">
                <a:latin typeface="Arial" panose="020B0604020202020204" pitchFamily="34" charset="0"/>
                <a:cs typeface="Arial" panose="020B0604020202020204" pitchFamily="34" charset="0"/>
              </a:rPr>
              <a:t>medio ambiente </a:t>
            </a:r>
            <a:r>
              <a:rPr lang="es-ES" altLang="es-ES" sz="1350" i="1" dirty="0">
                <a:latin typeface="Arial" panose="020B0604020202020204" pitchFamily="34" charset="0"/>
                <a:cs typeface="Arial" panose="020B0604020202020204" pitchFamily="34" charset="0"/>
              </a:rPr>
              <a:t>y las tradiciones </a:t>
            </a:r>
            <a:r>
              <a:rPr lang="es-ES" altLang="es-ES" sz="1350" b="1" i="1" dirty="0">
                <a:latin typeface="Arial" panose="020B0604020202020204" pitchFamily="34" charset="0"/>
                <a:cs typeface="Arial" panose="020B0604020202020204" pitchFamily="34" charset="0"/>
              </a:rPr>
              <a:t>históricas y culturales</a:t>
            </a:r>
            <a:endParaRPr lang="es-ES" altLang="es-ES" sz="1350" b="1" dirty="0">
              <a:latin typeface="Arial Black" panose="020B0A04020102020204" pitchFamily="34" charset="0"/>
              <a:ea typeface="Arial Black" panose="020B0A04020102020204" pitchFamily="34" charset="0"/>
              <a:cs typeface="Arial Black" panose="020B0A04020102020204" pitchFamily="34" charset="0"/>
            </a:endParaRPr>
          </a:p>
        </p:txBody>
      </p:sp>
      <p:sp>
        <p:nvSpPr>
          <p:cNvPr id="7" name="Rectángulo redondeado 6">
            <a:extLst>
              <a:ext uri="{FF2B5EF4-FFF2-40B4-BE49-F238E27FC236}">
                <a16:creationId xmlns:a16="http://schemas.microsoft.com/office/drawing/2014/main" id="{0D0F33B6-0AB7-4897-9D2F-F346B9062474}"/>
              </a:ext>
            </a:extLst>
          </p:cNvPr>
          <p:cNvSpPr/>
          <p:nvPr/>
        </p:nvSpPr>
        <p:spPr>
          <a:xfrm>
            <a:off x="5382816" y="1072966"/>
            <a:ext cx="2453878" cy="502444"/>
          </a:xfrm>
          <a:prstGeom prst="roundRect">
            <a:avLst/>
          </a:prstGeom>
          <a:ln>
            <a:prstDash val="lgDashDot"/>
          </a:ln>
        </p:spPr>
        <p:style>
          <a:lnRef idx="2">
            <a:schemeClr val="accent3"/>
          </a:lnRef>
          <a:fillRef idx="1">
            <a:schemeClr val="lt1"/>
          </a:fillRef>
          <a:effectRef idx="0">
            <a:schemeClr val="accent3"/>
          </a:effectRef>
          <a:fontRef idx="minor">
            <a:schemeClr val="dk1"/>
          </a:fontRef>
        </p:style>
        <p:txBody>
          <a:bodyPr anchor="ctr"/>
          <a:lstStyle/>
          <a:p>
            <a:pPr algn="ctr">
              <a:defRPr/>
            </a:pPr>
            <a:r>
              <a:rPr lang="es-ES" sz="1350" dirty="0"/>
              <a:t>Principio de participación democrática</a:t>
            </a:r>
          </a:p>
        </p:txBody>
      </p:sp>
      <p:sp>
        <p:nvSpPr>
          <p:cNvPr id="8" name="Rectángulo redondeado 7">
            <a:extLst>
              <a:ext uri="{FF2B5EF4-FFF2-40B4-BE49-F238E27FC236}">
                <a16:creationId xmlns:a16="http://schemas.microsoft.com/office/drawing/2014/main" id="{E1450324-E85B-4762-B524-72C26F05211B}"/>
              </a:ext>
            </a:extLst>
          </p:cNvPr>
          <p:cNvSpPr/>
          <p:nvPr/>
        </p:nvSpPr>
        <p:spPr>
          <a:xfrm>
            <a:off x="5391150" y="1632559"/>
            <a:ext cx="2453879" cy="501254"/>
          </a:xfrm>
          <a:prstGeom prst="roundRect">
            <a:avLst/>
          </a:prstGeom>
          <a:ln>
            <a:prstDash val="lgDashDot"/>
          </a:ln>
        </p:spPr>
        <p:style>
          <a:lnRef idx="2">
            <a:schemeClr val="accent3"/>
          </a:lnRef>
          <a:fillRef idx="1">
            <a:schemeClr val="lt1"/>
          </a:fillRef>
          <a:effectRef idx="0">
            <a:schemeClr val="accent3"/>
          </a:effectRef>
          <a:fontRef idx="minor">
            <a:schemeClr val="dk1"/>
          </a:fontRef>
        </p:style>
        <p:txBody>
          <a:bodyPr anchor="ctr"/>
          <a:lstStyle/>
          <a:p>
            <a:pPr algn="ctr">
              <a:defRPr/>
            </a:pPr>
            <a:r>
              <a:rPr lang="es-ES" sz="1350" dirty="0"/>
              <a:t>Función Pública del Urbanismo</a:t>
            </a:r>
          </a:p>
        </p:txBody>
      </p:sp>
      <p:sp>
        <p:nvSpPr>
          <p:cNvPr id="9" name="Rectángulo redondeado 8">
            <a:extLst>
              <a:ext uri="{FF2B5EF4-FFF2-40B4-BE49-F238E27FC236}">
                <a16:creationId xmlns:a16="http://schemas.microsoft.com/office/drawing/2014/main" id="{B1843FA5-7859-4EFE-BAF5-B50353AE37B4}"/>
              </a:ext>
            </a:extLst>
          </p:cNvPr>
          <p:cNvSpPr/>
          <p:nvPr/>
        </p:nvSpPr>
        <p:spPr>
          <a:xfrm>
            <a:off x="5409010" y="2190962"/>
            <a:ext cx="2453878" cy="622697"/>
          </a:xfrm>
          <a:prstGeom prst="roundRect">
            <a:avLst/>
          </a:prstGeom>
          <a:ln>
            <a:prstDash val="lgDashDot"/>
          </a:ln>
        </p:spPr>
        <p:style>
          <a:lnRef idx="2">
            <a:schemeClr val="accent3"/>
          </a:lnRef>
          <a:fillRef idx="1">
            <a:schemeClr val="lt1"/>
          </a:fillRef>
          <a:effectRef idx="0">
            <a:schemeClr val="accent3"/>
          </a:effectRef>
          <a:fontRef idx="minor">
            <a:schemeClr val="dk1"/>
          </a:fontRef>
        </p:style>
        <p:txBody>
          <a:bodyPr anchor="ctr"/>
          <a:lstStyle/>
          <a:p>
            <a:pPr algn="ctr">
              <a:defRPr/>
            </a:pPr>
            <a:r>
              <a:rPr lang="es-ES" sz="1350" dirty="0"/>
              <a:t>definición de las estrategias territoriales de uso, ocupación y manejo del suelo</a:t>
            </a:r>
          </a:p>
        </p:txBody>
      </p:sp>
      <p:sp>
        <p:nvSpPr>
          <p:cNvPr id="10" name="Rectángulo redondeado 9">
            <a:extLst>
              <a:ext uri="{FF2B5EF4-FFF2-40B4-BE49-F238E27FC236}">
                <a16:creationId xmlns:a16="http://schemas.microsoft.com/office/drawing/2014/main" id="{BCC86679-55B4-43DB-9E0D-B3A3E0948748}"/>
              </a:ext>
            </a:extLst>
          </p:cNvPr>
          <p:cNvSpPr/>
          <p:nvPr/>
        </p:nvSpPr>
        <p:spPr>
          <a:xfrm>
            <a:off x="5436394" y="2874381"/>
            <a:ext cx="2453879" cy="865584"/>
          </a:xfrm>
          <a:prstGeom prst="roundRect">
            <a:avLst/>
          </a:prstGeom>
          <a:ln>
            <a:prstDash val="lgDashDot"/>
          </a:ln>
        </p:spPr>
        <p:style>
          <a:lnRef idx="2">
            <a:schemeClr val="accent3"/>
          </a:lnRef>
          <a:fillRef idx="1">
            <a:schemeClr val="lt1"/>
          </a:fillRef>
          <a:effectRef idx="0">
            <a:schemeClr val="accent3"/>
          </a:effectRef>
          <a:fontRef idx="minor">
            <a:schemeClr val="dk1"/>
          </a:fontRef>
        </p:style>
        <p:txBody>
          <a:bodyPr anchor="ctr"/>
          <a:lstStyle/>
          <a:p>
            <a:pPr algn="ctr">
              <a:defRPr/>
            </a:pPr>
            <a:r>
              <a:rPr lang="es-ES" sz="1350" dirty="0"/>
              <a:t> El OT tiene por objeto complementar la planificación económica y social con la dimensión territorial</a:t>
            </a:r>
          </a:p>
        </p:txBody>
      </p:sp>
      <p:sp>
        <p:nvSpPr>
          <p:cNvPr id="11" name="Rectángulo redondeado 10">
            <a:extLst>
              <a:ext uri="{FF2B5EF4-FFF2-40B4-BE49-F238E27FC236}">
                <a16:creationId xmlns:a16="http://schemas.microsoft.com/office/drawing/2014/main" id="{A729706F-E514-424F-B664-75C43F3C47F4}"/>
              </a:ext>
            </a:extLst>
          </p:cNvPr>
          <p:cNvSpPr/>
          <p:nvPr/>
        </p:nvSpPr>
        <p:spPr>
          <a:xfrm>
            <a:off x="5444728" y="3829263"/>
            <a:ext cx="2452688" cy="864394"/>
          </a:xfrm>
          <a:prstGeom prst="roundRect">
            <a:avLst/>
          </a:prstGeom>
          <a:ln>
            <a:prstDash val="lgDashDot"/>
          </a:ln>
        </p:spPr>
        <p:style>
          <a:lnRef idx="2">
            <a:schemeClr val="accent3"/>
          </a:lnRef>
          <a:fillRef idx="1">
            <a:schemeClr val="lt1"/>
          </a:fillRef>
          <a:effectRef idx="0">
            <a:schemeClr val="accent3"/>
          </a:effectRef>
          <a:fontRef idx="minor">
            <a:schemeClr val="dk1"/>
          </a:fontRef>
        </p:style>
        <p:txBody>
          <a:bodyPr anchor="ctr"/>
          <a:lstStyle/>
          <a:p>
            <a:pPr algn="ctr">
              <a:defRPr/>
            </a:pPr>
            <a:r>
              <a:rPr lang="es-ES" sz="1350" dirty="0"/>
              <a:t>Debe vincular y desarrollar los determinantes normativos. Art- 10 de la Ley 388 de 1997</a:t>
            </a:r>
          </a:p>
        </p:txBody>
      </p:sp>
      <p:sp>
        <p:nvSpPr>
          <p:cNvPr id="12" name="Flecha derecha 11">
            <a:extLst>
              <a:ext uri="{FF2B5EF4-FFF2-40B4-BE49-F238E27FC236}">
                <a16:creationId xmlns:a16="http://schemas.microsoft.com/office/drawing/2014/main" id="{277C025A-BDE1-4328-97FA-45DAA980F85E}"/>
              </a:ext>
            </a:extLst>
          </p:cNvPr>
          <p:cNvSpPr/>
          <p:nvPr/>
        </p:nvSpPr>
        <p:spPr>
          <a:xfrm>
            <a:off x="5075635" y="1267038"/>
            <a:ext cx="250031" cy="144065"/>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350"/>
          </a:p>
        </p:txBody>
      </p:sp>
      <p:sp>
        <p:nvSpPr>
          <p:cNvPr id="13" name="Flecha derecha 12">
            <a:extLst>
              <a:ext uri="{FF2B5EF4-FFF2-40B4-BE49-F238E27FC236}">
                <a16:creationId xmlns:a16="http://schemas.microsoft.com/office/drawing/2014/main" id="{E488CDE0-A618-4673-9ADA-76F5AA4BC7D3}"/>
              </a:ext>
            </a:extLst>
          </p:cNvPr>
          <p:cNvSpPr/>
          <p:nvPr/>
        </p:nvSpPr>
        <p:spPr>
          <a:xfrm>
            <a:off x="5093494" y="1806390"/>
            <a:ext cx="250031" cy="144066"/>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350"/>
          </a:p>
        </p:txBody>
      </p:sp>
      <p:sp>
        <p:nvSpPr>
          <p:cNvPr id="14" name="Flecha derecha 13">
            <a:extLst>
              <a:ext uri="{FF2B5EF4-FFF2-40B4-BE49-F238E27FC236}">
                <a16:creationId xmlns:a16="http://schemas.microsoft.com/office/drawing/2014/main" id="{F481EA2F-704A-486C-94E4-20D8281B43E6}"/>
              </a:ext>
            </a:extLst>
          </p:cNvPr>
          <p:cNvSpPr/>
          <p:nvPr/>
        </p:nvSpPr>
        <p:spPr>
          <a:xfrm>
            <a:off x="5091113" y="2432659"/>
            <a:ext cx="250031" cy="144066"/>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350"/>
          </a:p>
        </p:txBody>
      </p:sp>
      <p:sp>
        <p:nvSpPr>
          <p:cNvPr id="15" name="Flecha derecha 14">
            <a:extLst>
              <a:ext uri="{FF2B5EF4-FFF2-40B4-BE49-F238E27FC236}">
                <a16:creationId xmlns:a16="http://schemas.microsoft.com/office/drawing/2014/main" id="{0D967C17-081A-4A6A-BE95-25355133AA74}"/>
              </a:ext>
            </a:extLst>
          </p:cNvPr>
          <p:cNvSpPr/>
          <p:nvPr/>
        </p:nvSpPr>
        <p:spPr>
          <a:xfrm>
            <a:off x="5118498" y="3164894"/>
            <a:ext cx="250031" cy="145256"/>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350"/>
          </a:p>
        </p:txBody>
      </p:sp>
      <p:sp>
        <p:nvSpPr>
          <p:cNvPr id="16" name="Flecha derecha 15">
            <a:extLst>
              <a:ext uri="{FF2B5EF4-FFF2-40B4-BE49-F238E27FC236}">
                <a16:creationId xmlns:a16="http://schemas.microsoft.com/office/drawing/2014/main" id="{EE21390B-A434-42BF-ACAA-366E783DCF63}"/>
              </a:ext>
            </a:extLst>
          </p:cNvPr>
          <p:cNvSpPr/>
          <p:nvPr/>
        </p:nvSpPr>
        <p:spPr>
          <a:xfrm>
            <a:off x="5126832" y="4206690"/>
            <a:ext cx="250031" cy="144066"/>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35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p:cNvSpPr txBox="1">
            <a:spLocks/>
          </p:cNvSpPr>
          <p:nvPr/>
        </p:nvSpPr>
        <p:spPr>
          <a:xfrm>
            <a:off x="727169" y="1355353"/>
            <a:ext cx="7475220" cy="29983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CO" sz="2100" dirty="0"/>
              <a:t>Marco Normativo:</a:t>
            </a:r>
          </a:p>
          <a:p>
            <a:pPr algn="just"/>
            <a:r>
              <a:rPr lang="es-CO" sz="2100" b="1" dirty="0"/>
              <a:t>Ley 388 de 1997. Artículo 10°</a:t>
            </a:r>
            <a:r>
              <a:rPr lang="es-CO" sz="2100" dirty="0"/>
              <a:t> </a:t>
            </a:r>
            <a:r>
              <a:rPr lang="es-ES" sz="2100" dirty="0"/>
              <a:t>DETERMINANTES DE LOS PLANES DE ORDENAMIENTO TERRITORIAL. </a:t>
            </a:r>
          </a:p>
          <a:p>
            <a:pPr marL="0" indent="0" algn="just">
              <a:buNone/>
            </a:pPr>
            <a:r>
              <a:rPr lang="es-ES" sz="2100" dirty="0"/>
              <a:t>En la elaboración y adopción de sus planes de ordenamiento territorial los municipios y distritos deberán tener en cuenta las siguientes determinantes, que constituyen normas de superior jerarquía, en sus propios ámbitos de competencia, de acuerdo con la Constitución y las leyes </a:t>
            </a:r>
            <a:endParaRPr lang="es-CO" sz="2100" dirty="0"/>
          </a:p>
        </p:txBody>
      </p:sp>
      <p:sp>
        <p:nvSpPr>
          <p:cNvPr id="6" name="Rectángulo 5"/>
          <p:cNvSpPr/>
          <p:nvPr/>
        </p:nvSpPr>
        <p:spPr>
          <a:xfrm>
            <a:off x="3712243" y="4066625"/>
            <a:ext cx="4704588" cy="415498"/>
          </a:xfrm>
          <a:prstGeom prst="rect">
            <a:avLst/>
          </a:prstGeom>
        </p:spPr>
        <p:txBody>
          <a:bodyPr wrap="square">
            <a:spAutoFit/>
          </a:bodyPr>
          <a:lstStyle/>
          <a:p>
            <a:r>
              <a:rPr lang="es-CO" sz="1050" dirty="0">
                <a:latin typeface="Arial" panose="020B0604020202020204" pitchFamily="34" charset="0"/>
                <a:cs typeface="Arial" panose="020B0604020202020204" pitchFamily="34" charset="0"/>
              </a:rPr>
              <a:t>Artículo 10 Ley 388 de 1997 – Reglamentado por el Decreto Nacional </a:t>
            </a:r>
            <a:r>
              <a:rPr lang="es-CO" sz="1050" i="1" dirty="0">
                <a:latin typeface="Arial" panose="020B0604020202020204" pitchFamily="34" charset="0"/>
              </a:rPr>
              <a:t>2201 de 2003 compilado en el Decreto Único Reglamentario 1077 de 2015</a:t>
            </a:r>
            <a:endParaRPr lang="es-CO" sz="1050" i="1" dirty="0"/>
          </a:p>
        </p:txBody>
      </p:sp>
      <p:sp>
        <p:nvSpPr>
          <p:cNvPr id="8" name="Título 1"/>
          <p:cNvSpPr txBox="1">
            <a:spLocks/>
          </p:cNvSpPr>
          <p:nvPr/>
        </p:nvSpPr>
        <p:spPr>
          <a:xfrm>
            <a:off x="553168" y="760197"/>
            <a:ext cx="8510778" cy="8079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2700" dirty="0"/>
              <a:t>DETERMINANTES PARA EL ORDENAMIENTO TERRITORIAL</a:t>
            </a:r>
            <a:endParaRPr lang="en-US" sz="2700" dirty="0"/>
          </a:p>
        </p:txBody>
      </p:sp>
    </p:spTree>
    <p:extLst>
      <p:ext uri="{BB962C8B-B14F-4D97-AF65-F5344CB8AC3E}">
        <p14:creationId xmlns:p14="http://schemas.microsoft.com/office/powerpoint/2010/main" val="1560015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Marcador de contenido 9"/>
          <p:cNvGraphicFramePr>
            <a:graphicFrameLocks noGrp="1"/>
          </p:cNvGraphicFramePr>
          <p:nvPr>
            <p:ph sz="half" idx="2"/>
          </p:nvPr>
        </p:nvGraphicFramePr>
        <p:xfrm>
          <a:off x="416970" y="1107197"/>
          <a:ext cx="8121724" cy="395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6 Rectángulo"/>
          <p:cNvSpPr>
            <a:spLocks noGrp="1"/>
          </p:cNvSpPr>
          <p:nvPr>
            <p:ph type="title"/>
          </p:nvPr>
        </p:nvSpPr>
        <p:spPr>
          <a:xfrm>
            <a:off x="342900" y="106621"/>
            <a:ext cx="6172200" cy="738664"/>
          </a:xfrm>
          <a:prstGeom prst="rect">
            <a:avLst/>
          </a:prstGeom>
        </p:spPr>
        <p:txBody>
          <a:bodyPr>
            <a:spAutoFit/>
          </a:bodyPr>
          <a:lstStyle/>
          <a:p>
            <a:pPr algn="ctr" eaLnBrk="1" hangingPunct="1">
              <a:defRPr/>
            </a:pPr>
            <a:r>
              <a:rPr lang="es-CO" sz="2100" b="1" dirty="0">
                <a:cs typeface="Arial" charset="0"/>
              </a:rPr>
              <a:t>DETERMINANTES  PARA EL ORDENAMIENTO TERRITORIAL MUNICIPAL </a:t>
            </a:r>
          </a:p>
        </p:txBody>
      </p:sp>
    </p:spTree>
    <p:extLst>
      <p:ext uri="{BB962C8B-B14F-4D97-AF65-F5344CB8AC3E}">
        <p14:creationId xmlns:p14="http://schemas.microsoft.com/office/powerpoint/2010/main" val="1249146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744949" y="1567593"/>
            <a:ext cx="7877752" cy="2408954"/>
          </a:xfrm>
        </p:spPr>
        <p:txBody>
          <a:bodyPr>
            <a:normAutofit/>
          </a:bodyPr>
          <a:lstStyle/>
          <a:p>
            <a:pPr marL="0" indent="0" algn="just">
              <a:buNone/>
            </a:pPr>
            <a:r>
              <a:rPr lang="es-CO" sz="2000" dirty="0"/>
              <a:t>En tanto se trata del ordenamiento espacial del territorio, las directrices y políticas que constituyen determinantes, deberán tener una expresión cartográfica a las escalas adecuadas para ser incorporadas en los POT y garantizar su eficacia. </a:t>
            </a:r>
          </a:p>
        </p:txBody>
      </p:sp>
      <p:sp>
        <p:nvSpPr>
          <p:cNvPr id="6" name="6 Rectángulo"/>
          <p:cNvSpPr>
            <a:spLocks noGrp="1"/>
          </p:cNvSpPr>
          <p:nvPr>
            <p:ph type="title"/>
          </p:nvPr>
        </p:nvSpPr>
        <p:spPr>
          <a:xfrm>
            <a:off x="484583" y="656988"/>
            <a:ext cx="8280289" cy="415498"/>
          </a:xfrm>
          <a:prstGeom prst="rect">
            <a:avLst/>
          </a:prstGeom>
        </p:spPr>
        <p:txBody>
          <a:bodyPr wrap="square">
            <a:spAutoFit/>
          </a:bodyPr>
          <a:lstStyle/>
          <a:p>
            <a:pPr algn="ctr" eaLnBrk="1" hangingPunct="1">
              <a:defRPr/>
            </a:pPr>
            <a:r>
              <a:rPr lang="es-CO" sz="2100" b="1" dirty="0">
                <a:cs typeface="Arial" charset="0"/>
              </a:rPr>
              <a:t>DETERMINANTES  PARA EL ORDENAMIENTO TERRITORIAL MUNICIPAL </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0910"/>
          <a:stretch/>
        </p:blipFill>
        <p:spPr bwMode="auto">
          <a:xfrm>
            <a:off x="722050" y="2958572"/>
            <a:ext cx="8042822" cy="130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2726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9575" t="20114" r="20323" b="17483"/>
          <a:stretch/>
        </p:blipFill>
        <p:spPr>
          <a:xfrm>
            <a:off x="1027460" y="523270"/>
            <a:ext cx="7014853" cy="4096960"/>
          </a:xfrm>
          <a:prstGeom prst="rect">
            <a:avLst/>
          </a:prstGeom>
        </p:spPr>
      </p:pic>
      <p:sp>
        <p:nvSpPr>
          <p:cNvPr id="6" name="CuadroTexto 5"/>
          <p:cNvSpPr txBox="1"/>
          <p:nvPr/>
        </p:nvSpPr>
        <p:spPr>
          <a:xfrm>
            <a:off x="7046679" y="3956089"/>
            <a:ext cx="1991267" cy="323165"/>
          </a:xfrm>
          <a:prstGeom prst="rect">
            <a:avLst/>
          </a:prstGeom>
          <a:noFill/>
        </p:spPr>
        <p:txBody>
          <a:bodyPr wrap="square" rtlCol="0">
            <a:spAutoFit/>
          </a:bodyPr>
          <a:lstStyle/>
          <a:p>
            <a:r>
              <a:rPr lang="es-CO" sz="750" dirty="0"/>
              <a:t>Fuente: Ministerio de Vivienda, Ciudad y Territorio</a:t>
            </a:r>
            <a:endParaRPr lang="en-US" sz="750" dirty="0"/>
          </a:p>
        </p:txBody>
      </p:sp>
    </p:spTree>
    <p:extLst>
      <p:ext uri="{BB962C8B-B14F-4D97-AF65-F5344CB8AC3E}">
        <p14:creationId xmlns:p14="http://schemas.microsoft.com/office/powerpoint/2010/main" val="375449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half" idx="1"/>
          </p:nvPr>
        </p:nvSpPr>
        <p:spPr>
          <a:xfrm>
            <a:off x="513004" y="1057379"/>
            <a:ext cx="3717144" cy="3146822"/>
          </a:xfrm>
        </p:spPr>
        <p:txBody>
          <a:bodyPr>
            <a:normAutofit fontScale="92500" lnSpcReduction="20000"/>
          </a:bodyPr>
          <a:lstStyle/>
          <a:p>
            <a:pPr marL="0" indent="0">
              <a:buNone/>
            </a:pPr>
            <a:r>
              <a:rPr lang="es-ES" sz="1800" dirty="0"/>
              <a:t>Bienes de Interés Cultural – BIC</a:t>
            </a:r>
          </a:p>
          <a:p>
            <a:pPr lvl="1"/>
            <a:r>
              <a:rPr lang="es-ES" sz="1600" dirty="0"/>
              <a:t>Del orden Nacional – BIC N</a:t>
            </a:r>
          </a:p>
          <a:p>
            <a:pPr lvl="1"/>
            <a:r>
              <a:rPr lang="es-ES" sz="1600" dirty="0"/>
              <a:t>Del orden Departamental – BIC D</a:t>
            </a:r>
          </a:p>
          <a:p>
            <a:pPr lvl="1"/>
            <a:r>
              <a:rPr lang="es-ES" sz="1800" dirty="0"/>
              <a:t>Del orden Municipal – BIC M</a:t>
            </a:r>
          </a:p>
        </p:txBody>
      </p:sp>
      <p:sp>
        <p:nvSpPr>
          <p:cNvPr id="4" name="Marcador de contenido 3"/>
          <p:cNvSpPr>
            <a:spLocks noGrp="1"/>
          </p:cNvSpPr>
          <p:nvPr>
            <p:ph sz="half" idx="2"/>
          </p:nvPr>
        </p:nvSpPr>
        <p:spPr>
          <a:xfrm>
            <a:off x="4145797" y="1257714"/>
            <a:ext cx="4236608" cy="2041477"/>
          </a:xfrm>
          <a:solidFill>
            <a:schemeClr val="accent1"/>
          </a:solidFill>
          <a:ln>
            <a:solidFill>
              <a:schemeClr val="accent1"/>
            </a:solidFill>
          </a:ln>
        </p:spPr>
        <p:txBody>
          <a:bodyPr>
            <a:normAutofit fontScale="92500" lnSpcReduction="20000"/>
          </a:bodyPr>
          <a:lstStyle/>
          <a:p>
            <a:pPr algn="just"/>
            <a:r>
              <a:rPr lang="es-ES" dirty="0"/>
              <a:t>Reglamentados por:</a:t>
            </a:r>
          </a:p>
          <a:p>
            <a:pPr algn="just"/>
            <a:r>
              <a:rPr lang="es-ES" dirty="0"/>
              <a:t>Ley 397 de 1997 </a:t>
            </a:r>
            <a:r>
              <a:rPr lang="es-ES" sz="1050" dirty="0"/>
              <a:t>(</a:t>
            </a:r>
            <a:r>
              <a:rPr lang="es-ES" sz="1050" i="1" dirty="0"/>
              <a:t>Por la cual se desarrollan los Artículos 70, 71 y 72 y demás Artículos concordantes de la Constitución Política y se dictan normas sobre patrimonio cultural, fomentos y estímulos a la cultura, se crea el Ministerio de la Cultura y se trasladan algunas dependencias).</a:t>
            </a:r>
          </a:p>
          <a:p>
            <a:pPr algn="just"/>
            <a:r>
              <a:rPr lang="es-ES" dirty="0"/>
              <a:t>Ley 1185 de 2008 </a:t>
            </a:r>
            <a:r>
              <a:rPr lang="es-ES" sz="1050" i="1" dirty="0"/>
              <a:t>(Por la cual se modifica y adiciona la Ley 397 de 1997 –Ley General de Cultura– y se dictan otras disposiciones)</a:t>
            </a:r>
          </a:p>
          <a:p>
            <a:pPr algn="just"/>
            <a:endParaRPr lang="es-ES" sz="1050" i="1" dirty="0"/>
          </a:p>
        </p:txBody>
      </p:sp>
      <p:sp>
        <p:nvSpPr>
          <p:cNvPr id="5" name="6 Rectángulo"/>
          <p:cNvSpPr>
            <a:spLocks noGrp="1"/>
          </p:cNvSpPr>
          <p:nvPr>
            <p:ph type="title"/>
          </p:nvPr>
        </p:nvSpPr>
        <p:spPr>
          <a:xfrm>
            <a:off x="484584" y="489579"/>
            <a:ext cx="7053542" cy="415498"/>
          </a:xfrm>
          <a:prstGeom prst="rect">
            <a:avLst/>
          </a:prstGeom>
        </p:spPr>
        <p:txBody>
          <a:bodyPr>
            <a:spAutoFit/>
          </a:bodyPr>
          <a:lstStyle/>
          <a:p>
            <a:pPr algn="ctr" eaLnBrk="1" hangingPunct="1">
              <a:defRPr/>
            </a:pPr>
            <a:r>
              <a:rPr lang="es-CO" sz="2100" b="1" dirty="0">
                <a:cs typeface="Arial" charset="0"/>
              </a:rPr>
              <a:t>DETERMINANTES  ASOCIADAS AL PATRIMONIO CULTURAL</a:t>
            </a:r>
          </a:p>
        </p:txBody>
      </p:sp>
      <p:sp>
        <p:nvSpPr>
          <p:cNvPr id="6" name="Rectángulo 5"/>
          <p:cNvSpPr/>
          <p:nvPr/>
        </p:nvSpPr>
        <p:spPr>
          <a:xfrm>
            <a:off x="1003435" y="1344057"/>
            <a:ext cx="3034092" cy="4228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583" y="2412404"/>
            <a:ext cx="1699565" cy="2557338"/>
          </a:xfrm>
          <a:prstGeom prst="rect">
            <a:avLst/>
          </a:prstGeom>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398" y="3438659"/>
            <a:ext cx="1850231" cy="1531084"/>
          </a:xfrm>
          <a:prstGeom prst="rect">
            <a:avLst/>
          </a:prstGeom>
        </p:spPr>
      </p:pic>
      <p:pic>
        <p:nvPicPr>
          <p:cNvPr id="11" name="Imagen 10"/>
          <p:cNvPicPr>
            <a:picLocks noChangeAspect="1"/>
          </p:cNvPicPr>
          <p:nvPr/>
        </p:nvPicPr>
        <p:blipFill rotWithShape="1">
          <a:blip r:embed="rId4">
            <a:extLst>
              <a:ext uri="{28A0092B-C50C-407E-A947-70E740481C1C}">
                <a14:useLocalDpi xmlns:a14="http://schemas.microsoft.com/office/drawing/2010/main" val="0"/>
              </a:ext>
            </a:extLst>
          </a:blip>
          <a:srcRect l="6863" t="25669" r="9433"/>
          <a:stretch/>
        </p:blipFill>
        <p:spPr>
          <a:xfrm>
            <a:off x="6083527" y="3438660"/>
            <a:ext cx="2298878" cy="1531084"/>
          </a:xfrm>
          <a:prstGeom prst="rect">
            <a:avLst/>
          </a:prstGeom>
        </p:spPr>
      </p:pic>
      <p:pic>
        <p:nvPicPr>
          <p:cNvPr id="12" name="Imagen 11"/>
          <p:cNvPicPr>
            <a:picLocks noChangeAspect="1"/>
          </p:cNvPicPr>
          <p:nvPr/>
        </p:nvPicPr>
        <p:blipFill rotWithShape="1">
          <a:blip r:embed="rId5">
            <a:extLst>
              <a:ext uri="{28A0092B-C50C-407E-A947-70E740481C1C}">
                <a14:useLocalDpi xmlns:a14="http://schemas.microsoft.com/office/drawing/2010/main" val="0"/>
              </a:ext>
            </a:extLst>
          </a:blip>
          <a:srcRect l="2793" r="4973"/>
          <a:stretch/>
        </p:blipFill>
        <p:spPr>
          <a:xfrm>
            <a:off x="2269901" y="2417364"/>
            <a:ext cx="1767626" cy="2552378"/>
          </a:xfrm>
          <a:prstGeom prst="rect">
            <a:avLst/>
          </a:prstGeom>
        </p:spPr>
      </p:pic>
    </p:spTree>
    <p:extLst>
      <p:ext uri="{BB962C8B-B14F-4D97-AF65-F5344CB8AC3E}">
        <p14:creationId xmlns:p14="http://schemas.microsoft.com/office/powerpoint/2010/main" val="154157186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sz="800" dirty="0" smtClean="0">
            <a:solidFill>
              <a:schemeClr val="tx1">
                <a:lumMod val="50000"/>
                <a:lumOff val="50000"/>
              </a:schemeClr>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403</TotalTime>
  <Words>2354</Words>
  <Application>Microsoft Office PowerPoint</Application>
  <PresentationFormat>Presentación en pantalla (16:9)</PresentationFormat>
  <Paragraphs>198</Paragraphs>
  <Slides>34</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34</vt:i4>
      </vt:variant>
    </vt:vector>
  </HeadingPairs>
  <TitlesOfParts>
    <vt:vector size="40" baseType="lpstr">
      <vt:lpstr>Arial</vt:lpstr>
      <vt:lpstr>Arial Black</vt:lpstr>
      <vt:lpstr>Arial Narrow</vt:lpstr>
      <vt:lpstr>Calibri</vt:lpstr>
      <vt:lpstr>Wingdings 2</vt:lpstr>
      <vt:lpstr>Tema de Office</vt:lpstr>
      <vt:lpstr>Presentación de PowerPoint</vt:lpstr>
      <vt:lpstr>Presentación de PowerPoint</vt:lpstr>
      <vt:lpstr>Presentación de PowerPoint</vt:lpstr>
      <vt:lpstr>Ordenamiento territorial - Concepto</vt:lpstr>
      <vt:lpstr>Presentación de PowerPoint</vt:lpstr>
      <vt:lpstr>DETERMINANTES  PARA EL ORDENAMIENTO TERRITORIAL MUNICIPAL </vt:lpstr>
      <vt:lpstr>DETERMINANTES  PARA EL ORDENAMIENTO TERRITORIAL MUNICIPAL </vt:lpstr>
      <vt:lpstr>Presentación de PowerPoint</vt:lpstr>
      <vt:lpstr>DETERMINANTES  ASOCIADAS AL PATRIMONIO CULTURAL</vt:lpstr>
      <vt:lpstr>Presentación de PowerPoint</vt:lpstr>
      <vt:lpstr>Presentación de PowerPoint</vt:lpstr>
      <vt:lpstr>DETERMINANTES AMBIENTALES  </vt:lpstr>
      <vt:lpstr>Presentación de PowerPoint</vt:lpstr>
      <vt:lpstr>Presentación de PowerPoint</vt:lpstr>
      <vt:lpstr>Presentación de PowerPoint</vt:lpstr>
      <vt:lpstr>Presentación de PowerPoint</vt:lpstr>
      <vt:lpstr>Determinantes ambientales</vt:lpstr>
      <vt:lpstr>DETERMINANTES AMBIENTALES</vt:lpstr>
      <vt:lpstr>Presentación de PowerPoint</vt:lpstr>
      <vt:lpstr>ÁREAS PROTEGIDAS</vt:lpstr>
      <vt:lpstr>Presentación de PowerPoint</vt:lpstr>
      <vt:lpstr>Presentación de PowerPoint</vt:lpstr>
      <vt:lpstr>Presentación de PowerPoint</vt:lpstr>
      <vt:lpstr>Guía técnica de criterios para el acotamiento de las rondas hídricas de Colombia MADS-Resolución 0957 de 2018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colmayor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colmayor colmayor</dc:creator>
  <cp:lastModifiedBy>Dany Alexander Granda Jaramillo</cp:lastModifiedBy>
  <cp:revision>32</cp:revision>
  <dcterms:created xsi:type="dcterms:W3CDTF">2017-12-19T20:58:09Z</dcterms:created>
  <dcterms:modified xsi:type="dcterms:W3CDTF">2022-02-25T00:34:45Z</dcterms:modified>
</cp:coreProperties>
</file>