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56" r:id="rId3"/>
    <p:sldId id="260" r:id="rId4"/>
    <p:sldId id="270" r:id="rId5"/>
    <p:sldId id="278" r:id="rId6"/>
    <p:sldId id="279" r:id="rId7"/>
    <p:sldId id="283" r:id="rId8"/>
    <p:sldId id="282" r:id="rId9"/>
    <p:sldId id="281" r:id="rId10"/>
    <p:sldId id="261" r:id="rId11"/>
    <p:sldId id="284" r:id="rId12"/>
    <p:sldId id="271" r:id="rId13"/>
    <p:sldId id="272" r:id="rId14"/>
    <p:sldId id="263" r:id="rId15"/>
    <p:sldId id="264" r:id="rId16"/>
    <p:sldId id="265" r:id="rId17"/>
    <p:sldId id="266" r:id="rId18"/>
    <p:sldId id="267" r:id="rId19"/>
    <p:sldId id="268" r:id="rId20"/>
    <p:sldId id="386" r:id="rId21"/>
    <p:sldId id="269" r:id="rId22"/>
    <p:sldId id="380" r:id="rId23"/>
    <p:sldId id="378" r:id="rId24"/>
    <p:sldId id="376" r:id="rId25"/>
    <p:sldId id="375" r:id="rId26"/>
    <p:sldId id="377" r:id="rId27"/>
    <p:sldId id="379" r:id="rId28"/>
    <p:sldId id="343" r:id="rId29"/>
    <p:sldId id="344" r:id="rId30"/>
    <p:sldId id="374" r:id="rId31"/>
    <p:sldId id="345" r:id="rId32"/>
    <p:sldId id="346" r:id="rId33"/>
    <p:sldId id="351" r:id="rId34"/>
    <p:sldId id="352" r:id="rId35"/>
    <p:sldId id="382" r:id="rId36"/>
    <p:sldId id="383" r:id="rId37"/>
    <p:sldId id="276" r:id="rId38"/>
    <p:sldId id="384" r:id="rId39"/>
    <p:sldId id="385" r:id="rId40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AEAC"/>
    <a:srgbClr val="F19408"/>
    <a:srgbClr val="0A2C32"/>
    <a:srgbClr val="B8BD17"/>
    <a:srgbClr val="1D6F98"/>
    <a:srgbClr val="FECE4D"/>
    <a:srgbClr val="0D2C3A"/>
    <a:srgbClr val="EDB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8"/>
  </p:normalViewPr>
  <p:slideViewPr>
    <p:cSldViewPr snapToGrid="0" snapToObjects="1">
      <p:cViewPr varScale="1">
        <p:scale>
          <a:sx n="120" d="100"/>
          <a:sy n="120" d="100"/>
        </p:scale>
        <p:origin x="200" y="80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B7485-C8AD-0946-9563-7B0417269C9F}" type="datetimeFigureOut">
              <a:rPr lang="es-ES" smtClean="0"/>
              <a:t>21/2/22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D1617-8FD5-1F4B-8DDC-8F5A901E30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7882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D1617-8FD5-1F4B-8DDC-8F5A901E301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03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ArnD</a:t>
            </a:r>
            <a:r>
              <a:rPr lang="es-CO" dirty="0"/>
              <a:t>: Aguas </a:t>
            </a:r>
            <a:r>
              <a:rPr lang="es-CO" dirty="0" err="1"/>
              <a:t>reiduales</a:t>
            </a:r>
            <a:r>
              <a:rPr lang="es-CO" dirty="0"/>
              <a:t> no domesticas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D1617-8FD5-1F4B-8DDC-8F5A901E301D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450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21/2/22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03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21/2/22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07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21/2/22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4802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21/2/22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26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21/2/22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084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21/2/22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999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21/2/22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5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21/2/22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751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21/2/22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7731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21/2/22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40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A262-E8FC-C24C-8B73-F800B66B0C00}" type="datetimeFigureOut">
              <a:rPr lang="es-ES" smtClean="0"/>
              <a:t>21/2/22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738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7A262-E8FC-C24C-8B73-F800B66B0C00}" type="datetimeFigureOut">
              <a:rPr lang="es-ES" smtClean="0"/>
              <a:t>21/2/22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07390-A85F-B94C-8722-048C0E9596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931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torce6.com/340-legal/19240-resolucion-0699-de-2021-mad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torce6.com/340-legal/19240-resolucion-0699-de-2021-mad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323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F7117-B081-B24B-AC4B-8ADDC303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42" y="472062"/>
            <a:ext cx="8463516" cy="644065"/>
          </a:xfrm>
        </p:spPr>
        <p:txBody>
          <a:bodyPr>
            <a:noAutofit/>
          </a:bodyPr>
          <a:lstStyle/>
          <a:p>
            <a:r>
              <a:rPr lang="es-CO" sz="3200" dirty="0">
                <a:hlinkClick r:id="rId2"/>
              </a:rPr>
              <a:t>Resolución 699 del 6 de julio de 2021</a:t>
            </a:r>
            <a:endParaRPr lang="es-CO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2B97B0-09F6-2741-9323-97ECB557A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42" y="1722474"/>
            <a:ext cx="8229600" cy="23710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1600" dirty="0"/>
              <a:t>Objetivo y ámbito</a:t>
            </a:r>
          </a:p>
          <a:p>
            <a:pPr algn="just"/>
            <a:r>
              <a:rPr lang="es-CO" sz="1600" dirty="0"/>
              <a:t>Se establecen los parámetros y los valores límites máximos permisibles en los vertimientos puntuales de Aguas Residuales Domésticas Tratadas al suelo, y se dictan otras disposiciones.</a:t>
            </a:r>
          </a:p>
          <a:p>
            <a:pPr algn="just"/>
            <a:r>
              <a:rPr lang="es-CO" sz="1600" dirty="0"/>
              <a:t>Esta Resolución establece los parámetros y los valores límites máximos permisibles que deberán cumplir quienes realicen vertimientos puntuales de Aguas Residuales Domésticas Tratadas (ARD-T) al suelo. </a:t>
            </a:r>
          </a:p>
          <a:p>
            <a:pPr algn="just"/>
            <a:r>
              <a:rPr lang="es-CO" sz="1600" dirty="0"/>
              <a:t>Establecen los parámetros objeto de análisis y reporte por parte de las actividades industriales, comerciales o servicios.</a:t>
            </a:r>
          </a:p>
          <a:p>
            <a:pPr algn="just"/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405763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F7117-B081-B24B-AC4B-8ADDC303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42" y="429530"/>
            <a:ext cx="8463516" cy="644065"/>
          </a:xfrm>
        </p:spPr>
        <p:txBody>
          <a:bodyPr>
            <a:noAutofit/>
          </a:bodyPr>
          <a:lstStyle/>
          <a:p>
            <a:r>
              <a:rPr lang="es-CO" sz="3200" dirty="0">
                <a:hlinkClick r:id="rId2"/>
              </a:rPr>
              <a:t>Resolución 699 del 6 de julio de 2021</a:t>
            </a:r>
            <a:endParaRPr lang="es-CO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2B97B0-09F6-2741-9323-97ECB557A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42" y="1233377"/>
            <a:ext cx="8229600" cy="3952655"/>
          </a:xfrm>
        </p:spPr>
        <p:txBody>
          <a:bodyPr>
            <a:normAutofit/>
          </a:bodyPr>
          <a:lstStyle/>
          <a:p>
            <a:r>
              <a:rPr lang="es-CO" sz="2400" dirty="0"/>
              <a:t>La mencionada disposición fijó su aplicación para personas: </a:t>
            </a:r>
          </a:p>
          <a:p>
            <a:pPr lvl="1"/>
            <a:r>
              <a:rPr lang="es-CO" sz="1400" dirty="0"/>
              <a:t>Naturales y jurídicas</a:t>
            </a:r>
          </a:p>
          <a:p>
            <a:pPr lvl="1"/>
            <a:r>
              <a:rPr lang="es-CO" sz="1400" dirty="0"/>
              <a:t>Públicas y privadas</a:t>
            </a:r>
          </a:p>
          <a:p>
            <a:pPr lvl="1"/>
            <a:r>
              <a:rPr lang="es-CO" sz="1400" dirty="0"/>
              <a:t>Vivienda rural dispersa</a:t>
            </a:r>
          </a:p>
          <a:p>
            <a:pPr lvl="1"/>
            <a:r>
              <a:rPr lang="es-CO" sz="1400" dirty="0"/>
              <a:t>Usuarios equiparables de vivienda rural dispersa</a:t>
            </a:r>
          </a:p>
          <a:p>
            <a:pPr lvl="1"/>
            <a:r>
              <a:rPr lang="es-CO" sz="1400" dirty="0"/>
              <a:t>Usuarios que no son ni equiparables ni pertenecen a la categoría de vivienda rural dispersa.</a:t>
            </a:r>
          </a:p>
          <a:p>
            <a:r>
              <a:rPr lang="es-CO" sz="2400" dirty="0"/>
              <a:t>La norma aplica a actividades: </a:t>
            </a:r>
          </a:p>
          <a:p>
            <a:pPr lvl="1"/>
            <a:r>
              <a:rPr lang="es-CO" sz="1400" dirty="0"/>
              <a:t>Industriales</a:t>
            </a:r>
          </a:p>
          <a:p>
            <a:pPr lvl="1"/>
            <a:r>
              <a:rPr lang="es-CO" sz="1400" dirty="0"/>
              <a:t>Comerciales</a:t>
            </a:r>
          </a:p>
          <a:p>
            <a:pPr lvl="1"/>
            <a:r>
              <a:rPr lang="es-CO" sz="1400" dirty="0"/>
              <a:t>De servicios </a:t>
            </a:r>
          </a:p>
          <a:p>
            <a:pPr lvl="1"/>
            <a:r>
              <a:rPr lang="es-CO" sz="1400" dirty="0"/>
              <a:t>Usuarios de vivienda rural</a:t>
            </a:r>
          </a:p>
          <a:p>
            <a:pPr lvl="1"/>
            <a:endParaRPr lang="es-CO" sz="1400" dirty="0"/>
          </a:p>
          <a:p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760810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D8DE30D-3D60-2F48-9999-B69046EB3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923" b="7871"/>
          <a:stretch/>
        </p:blipFill>
        <p:spPr>
          <a:xfrm>
            <a:off x="1364262" y="373635"/>
            <a:ext cx="6415475" cy="32477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9F8595-0970-394F-B57A-C0FAF081D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6" y="3706460"/>
            <a:ext cx="7557025" cy="86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36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57BD26-ED6B-6B4E-B0E5-230C07695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689"/>
            <a:ext cx="8229600" cy="857250"/>
          </a:xfrm>
        </p:spPr>
        <p:txBody>
          <a:bodyPr>
            <a:noAutofit/>
          </a:bodyPr>
          <a:lstStyle/>
          <a:p>
            <a:r>
              <a:rPr lang="es-CO" sz="2400" dirty="0"/>
              <a:t>La norma estableció las definiciones y obligaciones para cada uno de estos usuarios definidos de la siguiente manera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88E4361-DD4F-9F41-8151-57673915A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105" b="4647"/>
          <a:stretch/>
        </p:blipFill>
        <p:spPr>
          <a:xfrm>
            <a:off x="935665" y="1424762"/>
            <a:ext cx="6706873" cy="32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16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9E0BF-BE36-5246-B1AA-82FF8C78F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420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s-CO" b="1" dirty="0"/>
              <a:t>Usuarios de vivienda rural dispersa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84F963-03E9-5446-9C17-0837C5E52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89" y="1201455"/>
            <a:ext cx="5869172" cy="3338650"/>
          </a:xfrm>
        </p:spPr>
        <p:txBody>
          <a:bodyPr>
            <a:normAutofit lnSpcReduction="10000"/>
          </a:bodyPr>
          <a:lstStyle/>
          <a:p>
            <a:r>
              <a:rPr lang="es-CO" sz="1400" dirty="0"/>
              <a:t>Es toda persona natural o jurídica de derecho público o privado </a:t>
            </a:r>
          </a:p>
          <a:p>
            <a:r>
              <a:rPr lang="es-CO" sz="1400" dirty="0"/>
              <a:t>Hace uso de infraestructura denominada vivienda rural dispersa, considerada como la unidad habitacional localizada en el suelo rural de manera aislada que se encuentra asociada a las formas de vida del campo </a:t>
            </a:r>
          </a:p>
          <a:p>
            <a:r>
              <a:rPr lang="es-CO" sz="1400" b="1" dirty="0"/>
              <a:t>No </a:t>
            </a:r>
            <a:r>
              <a:rPr lang="es-CO" sz="1400" dirty="0"/>
              <a:t>hace parte de centros poblados rurales ni de parcelaciones destinadas a vivienda campestre.</a:t>
            </a:r>
          </a:p>
          <a:p>
            <a:r>
              <a:rPr lang="es-CO" sz="1400" dirty="0"/>
              <a:t>Estos </a:t>
            </a:r>
            <a:r>
              <a:rPr lang="es-CO" sz="1400" b="1" dirty="0"/>
              <a:t>no requerirán de permiso de vertimiento al suelo </a:t>
            </a:r>
            <a:r>
              <a:rPr lang="es-CO" sz="1400" dirty="0"/>
              <a:t>cuando las soluciones individuales de saneamiento básico para el tratamiento de estas aguas residuales domésticas sean diseñadas bajo los parámetros definidos en el reglamento técnico del sector de agua potable y saneamiento básico.</a:t>
            </a:r>
          </a:p>
          <a:p>
            <a:r>
              <a:rPr lang="es-CO" sz="1400" dirty="0"/>
              <a:t>Le corresponderá a las </a:t>
            </a:r>
            <a:r>
              <a:rPr lang="es-CO" sz="1400" b="1" dirty="0"/>
              <a:t>Autoridades Ambientales </a:t>
            </a:r>
            <a:r>
              <a:rPr lang="es-CO" sz="1400" dirty="0"/>
              <a:t>realizar la caracterización de los vertimientos para verificar el cumplimiento: </a:t>
            </a:r>
            <a:r>
              <a:rPr lang="es-CO" sz="1400" b="1" dirty="0"/>
              <a:t>Parámetros para Usuarios equiparables a Usuarios de vivienda rural dispersa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04F6E4B-6C8D-0541-9CB2-40242C171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91" y="1609060"/>
            <a:ext cx="2971062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5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B0125EA-0C37-7F43-9DF5-B8DD2CDF1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141" y="530391"/>
            <a:ext cx="8165435" cy="40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7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8EB448-9048-4547-AA96-4CD269F70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1793"/>
            <a:ext cx="8229600" cy="857250"/>
          </a:xfrm>
        </p:spPr>
        <p:txBody>
          <a:bodyPr>
            <a:noAutofit/>
          </a:bodyPr>
          <a:lstStyle/>
          <a:p>
            <a:r>
              <a:rPr lang="es-CO" sz="2800" b="1" dirty="0"/>
              <a:t>Usuarios equiparables de vivienda rural dispersa</a:t>
            </a:r>
            <a:endParaRPr lang="es-CO" sz="28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AD3ABE-411E-8B40-8EB8-EECF3D6F8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59" y="1200151"/>
            <a:ext cx="6464595" cy="3394472"/>
          </a:xfrm>
        </p:spPr>
        <p:txBody>
          <a:bodyPr>
            <a:normAutofit/>
          </a:bodyPr>
          <a:lstStyle/>
          <a:p>
            <a:r>
              <a:rPr lang="es-CO" sz="1600" dirty="0"/>
              <a:t>Es toda persona natural o jurídica de derecho público o privado </a:t>
            </a:r>
          </a:p>
          <a:p>
            <a:r>
              <a:rPr lang="es-CO" sz="1600" dirty="0"/>
              <a:t>Hace uso de infraestructura asociada a una actividad productiva o de uso de vivienda campestre</a:t>
            </a:r>
          </a:p>
          <a:p>
            <a:r>
              <a:rPr lang="es-CO" sz="1600" dirty="0"/>
              <a:t>Cuya generación de aguas residuales domésticas son semejantes en cantidad y calidad (expresado en carga de DBO5), a las producidas por los Usuarios de vivienda rural dispersa, con valores menores o iguales a 1,0 Kg DBO5/d.</a:t>
            </a:r>
          </a:p>
          <a:p>
            <a:r>
              <a:rPr lang="es-CO" sz="1600" dirty="0"/>
              <a:t>Estos deberán cumplir con los parámetros establecidos : </a:t>
            </a:r>
            <a:r>
              <a:rPr lang="es-CO" sz="1600" b="1" dirty="0"/>
              <a:t>Parámetros para Usuarios equiparables a Usuarios de vivienda rural dispersa </a:t>
            </a:r>
          </a:p>
          <a:p>
            <a:r>
              <a:rPr lang="es-CO" sz="1600" dirty="0"/>
              <a:t>La caracterización deberá presentarse con una frecuencia de monitoreo bienal.</a:t>
            </a:r>
          </a:p>
          <a:p>
            <a:endParaRPr lang="es-CO" sz="1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A628430-873B-664E-88C7-30C7E233C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854" y="1540392"/>
            <a:ext cx="2317904" cy="17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76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F6F66-CA9D-C944-8536-62F2D9D4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1916"/>
            <a:ext cx="8229600" cy="857250"/>
          </a:xfrm>
        </p:spPr>
        <p:txBody>
          <a:bodyPr>
            <a:noAutofit/>
          </a:bodyPr>
          <a:lstStyle/>
          <a:p>
            <a:r>
              <a:rPr lang="es-CO" sz="2400" b="1" dirty="0"/>
              <a:t>Usuarios diferentes a Usuarios equiparables de vivienda rural dispersa y a usuarios de vivienda rural dispersa</a:t>
            </a:r>
            <a:endParaRPr lang="es-CO" sz="2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AD4C5C-2097-3445-A729-7DA46D789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9639"/>
            <a:ext cx="8229600" cy="33944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CO" sz="1600" dirty="0"/>
          </a:p>
          <a:p>
            <a:r>
              <a:rPr lang="es-CO" sz="1600" dirty="0"/>
              <a:t>Es toda persona natural o jurídica de derecho público o privado</a:t>
            </a:r>
          </a:p>
          <a:p>
            <a:r>
              <a:rPr lang="es-CO" sz="1600" dirty="0"/>
              <a:t>Hace uso de infraestructura locativa de: </a:t>
            </a:r>
          </a:p>
          <a:p>
            <a:pPr lvl="1"/>
            <a:r>
              <a:rPr lang="es-CO" sz="1400" dirty="0"/>
              <a:t>Retretes y servicios sanitarios</a:t>
            </a:r>
          </a:p>
          <a:p>
            <a:pPr lvl="1"/>
            <a:r>
              <a:rPr lang="es-CO" sz="1400" dirty="0"/>
              <a:t>Sistemas de aseo personal (duchas y lavamanos)</a:t>
            </a:r>
          </a:p>
          <a:p>
            <a:pPr lvl="1"/>
            <a:r>
              <a:rPr lang="es-CO" sz="1400" dirty="0"/>
              <a:t>Cocinas y cocinetas</a:t>
            </a:r>
          </a:p>
          <a:p>
            <a:pPr lvl="1"/>
            <a:r>
              <a:rPr lang="es-CO" sz="1400" dirty="0"/>
              <a:t>Pocetas de lavado de elementos de aseo, realiza lavado de paredes y pisos de esta infraestructura locativa, y lavado de ropa. No se incluyen servicios de lavandería industrial</a:t>
            </a:r>
          </a:p>
          <a:p>
            <a:pPr lvl="1"/>
            <a:r>
              <a:rPr lang="es-CO" sz="1400" dirty="0"/>
              <a:t>Cuya generación de aguas residuales domésticas son diferentes en cantidad y calidad a las producidas por los Usuarios de vivienda rural dispersa y de los equiparables a vivienda rural dispersa.</a:t>
            </a:r>
          </a:p>
          <a:p>
            <a:r>
              <a:rPr lang="es-CO" sz="1600" dirty="0"/>
              <a:t>Deberán cumplir con: </a:t>
            </a:r>
            <a:r>
              <a:rPr lang="es-CO" sz="1600" b="1" dirty="0"/>
              <a:t>Parámetros para Usuarios diferentes a Usuarios equiparables y a Usuarios de vivienda rural dispersa</a:t>
            </a:r>
            <a:r>
              <a:rPr lang="es-CO" sz="1600" dirty="0"/>
              <a:t> fijados en la Resolución. </a:t>
            </a:r>
          </a:p>
          <a:p>
            <a:r>
              <a:rPr lang="es-CO" sz="1600" dirty="0"/>
              <a:t>El sistema de recolección debe ser independiente de las </a:t>
            </a:r>
            <a:r>
              <a:rPr lang="es-CO" sz="1600" dirty="0" err="1"/>
              <a:t>ARnD</a:t>
            </a:r>
            <a:r>
              <a:rPr lang="es-CO" sz="1600" dirty="0"/>
              <a:t> y aguas lluvias</a:t>
            </a:r>
          </a:p>
          <a:p>
            <a:r>
              <a:rPr lang="es-CO" sz="1600" dirty="0"/>
              <a:t>La caracterización deberá presentarse con una frecuencia de monitoreo anual.</a:t>
            </a:r>
          </a:p>
          <a:p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1822580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F680EBC-2A81-AB4D-8EB7-9573B938A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821" y="535368"/>
            <a:ext cx="7434229" cy="40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99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EF7778D-B987-C846-BBBF-76008FD0E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512652"/>
            <a:ext cx="73152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02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544765-6828-BE48-9877-D771A64BE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701"/>
          <a:stretch/>
        </p:blipFill>
        <p:spPr>
          <a:xfrm>
            <a:off x="-18855" y="-8962"/>
            <a:ext cx="9616211" cy="51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46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7DE3CEB-3604-6F4F-8BC7-04C3E26AD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8" y="1742791"/>
            <a:ext cx="7557025" cy="165791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39F5D6-4D1A-C54A-8D9E-DC1277185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1239131"/>
            <a:ext cx="88519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80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67CDDB-F3EF-1840-B545-061361766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4280"/>
            <a:ext cx="8229600" cy="4031097"/>
          </a:xfrm>
        </p:spPr>
        <p:txBody>
          <a:bodyPr>
            <a:normAutofit fontScale="55000" lnSpcReduction="20000"/>
          </a:bodyPr>
          <a:lstStyle/>
          <a:p>
            <a:r>
              <a:rPr lang="es-CO" dirty="0"/>
              <a:t>Adicionalmente, la norma estableció que el Usuario responsable de la actividad podrá solicitar ante la Autoridad Ambiental competente: </a:t>
            </a:r>
          </a:p>
          <a:p>
            <a:pPr lvl="1"/>
            <a:r>
              <a:rPr lang="es-CO" dirty="0"/>
              <a:t> la exclusión de algún(os) parámetro(s), soportado con la realización de las caracterizaciones, donde se demuestre que dichos parámetros no se encuentran presentes en sus Aguas Residuales Domésticas Tratadas (ARD-T). </a:t>
            </a:r>
          </a:p>
          <a:p>
            <a:pPr lvl="1"/>
            <a:r>
              <a:rPr lang="es-CO" dirty="0"/>
              <a:t>Para ello se deberá realizar el análisis estadístico de los resultados de las caracterizaciones.</a:t>
            </a:r>
          </a:p>
          <a:p>
            <a:r>
              <a:rPr lang="es-CO" dirty="0"/>
              <a:t>La información de los resultados de los análisis y cuantificación de los parámetros específicos aplicables definidos en la resolución para los vertimientos puntuales de ARD-T deberá suministrarla el Usuario responsable de la actividad a la Autoridad Ambiental competente.</a:t>
            </a:r>
          </a:p>
          <a:p>
            <a:r>
              <a:rPr lang="es-CO" dirty="0"/>
              <a:t>Las Autoridades Ambientales competentes deberán reportarla conforme a los requisitos establecidos en el Formato de Registro de Usuarios del Recurso Hídrico (RURH) adoptado mediante la Resolución MADS 955 de 2012, o aquella que lo modifique o sustituya, e incorporarla al Sistema de Información de Recurso Hídrico – SIRH.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42578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1566-EC52-CF46-9565-5908A3DAC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1676"/>
            <a:ext cx="8229600" cy="857250"/>
          </a:xfrm>
        </p:spPr>
        <p:txBody>
          <a:bodyPr/>
          <a:lstStyle/>
          <a:p>
            <a:r>
              <a:rPr lang="es-CO" dirty="0"/>
              <a:t>Velocidad de infiltración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7E4E3DE-358D-2F4B-B8C9-4C53E5CE8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O" sz="2000" dirty="0"/>
              <a:t>La tasa de </a:t>
            </a:r>
            <a:r>
              <a:rPr lang="es-CO" sz="2000" b="1" dirty="0"/>
              <a:t>infiltración</a:t>
            </a:r>
            <a:r>
              <a:rPr lang="es-CO" sz="2000" dirty="0"/>
              <a:t>, es una medida de la tasa a la cual el </a:t>
            </a:r>
            <a:r>
              <a:rPr lang="es-CO" sz="2000" b="1" dirty="0"/>
              <a:t>suelo</a:t>
            </a:r>
            <a:r>
              <a:rPr lang="es-CO" sz="2000" dirty="0"/>
              <a:t> es capaz de absorber la precipitación o la irrigación o de un vertimiento. </a:t>
            </a:r>
          </a:p>
          <a:p>
            <a:r>
              <a:rPr lang="es-CO" sz="2000" dirty="0"/>
              <a:t>Se mide la cantidad de agua que entra por unidad de superficie y tiempo</a:t>
            </a:r>
          </a:p>
          <a:p>
            <a:r>
              <a:rPr lang="es-CO" sz="2000" dirty="0"/>
              <a:t>Se mide en pulgadas por hora o milímetros por hora.</a:t>
            </a:r>
          </a:p>
        </p:txBody>
      </p:sp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C5CE7E58-D866-3F4E-A78E-81BF888B0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427" y="2796354"/>
            <a:ext cx="42037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0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DBEC0-8521-BA4E-A75B-951987153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7215D7-CC7B-2E4E-B0A2-150A386AB6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F94805-ACA5-E14A-B0B6-CCC90DFF81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6E98E0-43C1-4043-AACB-C622FC3CD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120650"/>
            <a:ext cx="90043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77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A12DFE-BE31-2647-AB6F-05076B7B1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3973" y="461161"/>
            <a:ext cx="8229600" cy="857250"/>
          </a:xfrm>
        </p:spPr>
        <p:txBody>
          <a:bodyPr/>
          <a:lstStyle/>
          <a:p>
            <a:r>
              <a:rPr lang="es-CO" dirty="0"/>
              <a:t>Agua en el suelo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D101D30-07B7-B848-85D0-5C33D6F6D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646" y="1402170"/>
            <a:ext cx="4038600" cy="3394472"/>
          </a:xfrm>
        </p:spPr>
        <p:txBody>
          <a:bodyPr>
            <a:normAutofit fontScale="92500" lnSpcReduction="20000"/>
          </a:bodyPr>
          <a:lstStyle/>
          <a:p>
            <a:r>
              <a:rPr lang="es-CO" dirty="0"/>
              <a:t>Poros</a:t>
            </a:r>
          </a:p>
          <a:p>
            <a:r>
              <a:rPr lang="es-CO" dirty="0"/>
              <a:t>Textura</a:t>
            </a:r>
          </a:p>
          <a:p>
            <a:r>
              <a:rPr lang="es-CO" dirty="0"/>
              <a:t>Estructura</a:t>
            </a:r>
          </a:p>
          <a:p>
            <a:r>
              <a:rPr lang="es-CO" dirty="0"/>
              <a:t>Contenido de materia orgánica</a:t>
            </a:r>
          </a:p>
          <a:p>
            <a:r>
              <a:rPr lang="es-CO" dirty="0"/>
              <a:t>Compactación</a:t>
            </a:r>
          </a:p>
          <a:p>
            <a:r>
              <a:rPr lang="es-CO" dirty="0"/>
              <a:t>Sellamiento superficial</a:t>
            </a:r>
          </a:p>
          <a:p>
            <a:r>
              <a:rPr lang="es-CO" dirty="0"/>
              <a:t>Sales del suelo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CE6BBF12-9E4F-7E45-AB6F-960D80718C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19901" y="664190"/>
            <a:ext cx="3671453" cy="427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43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A12DFE-BE31-2647-AB6F-05076B7B1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Infiltración de Agua en el suelo</a:t>
            </a:r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5C9D0D1D-BE97-0641-AC03-2A806F196D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69001" y="1303875"/>
            <a:ext cx="3609455" cy="26866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DD4CFD3-559E-AC4B-8487-F76EE155B793}"/>
              </a:ext>
            </a:extLst>
          </p:cNvPr>
          <p:cNvSpPr txBox="1"/>
          <p:nvPr/>
        </p:nvSpPr>
        <p:spPr>
          <a:xfrm>
            <a:off x="361507" y="4444409"/>
            <a:ext cx="8431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/>
              <a:t>https://</a:t>
            </a:r>
            <a:r>
              <a:rPr lang="es-CO" sz="1100" dirty="0" err="1"/>
              <a:t>turfes.com</a:t>
            </a:r>
            <a:r>
              <a:rPr lang="es-CO" sz="1100" dirty="0"/>
              <a:t>/2019/04/metodos-para-medir-la-humedad-del-suelo-para-la-programacion-del-riego-cuando/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F38BB14A-395E-8348-8245-1FA747D9F7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5554" y="1325141"/>
            <a:ext cx="4038600" cy="2493217"/>
          </a:xfrm>
          <a:prstGeom prst="rect">
            <a:avLst/>
          </a:prstGeom>
        </p:spPr>
      </p:pic>
      <p:pic>
        <p:nvPicPr>
          <p:cNvPr id="12" name="Marcador de contenido 3">
            <a:extLst>
              <a:ext uri="{FF2B5EF4-FFF2-40B4-BE49-F238E27FC236}">
                <a16:creationId xmlns:a16="http://schemas.microsoft.com/office/drawing/2014/main" id="{FF24E024-44B8-814C-BCCE-B45744BAE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237"/>
          <a:stretch/>
        </p:blipFill>
        <p:spPr>
          <a:xfrm>
            <a:off x="2360427" y="1190839"/>
            <a:ext cx="4203700" cy="110579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4BD9ACC-52D6-C142-9E3C-8774E03282F0}"/>
              </a:ext>
            </a:extLst>
          </p:cNvPr>
          <p:cNvSpPr txBox="1"/>
          <p:nvPr/>
        </p:nvSpPr>
        <p:spPr>
          <a:xfrm>
            <a:off x="485554" y="3990525"/>
            <a:ext cx="796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/>
              <a:t>Medución</a:t>
            </a:r>
            <a:r>
              <a:rPr lang="es-CO" dirty="0"/>
              <a:t> de Textura: método de </a:t>
            </a:r>
            <a:r>
              <a:rPr lang="es-CO" dirty="0" err="1"/>
              <a:t>Bouyucos</a:t>
            </a:r>
            <a:r>
              <a:rPr lang="es-CO" dirty="0"/>
              <a:t> o textura al tacto</a:t>
            </a:r>
          </a:p>
        </p:txBody>
      </p:sp>
    </p:spTree>
    <p:extLst>
      <p:ext uri="{BB962C8B-B14F-4D97-AF65-F5344CB8AC3E}">
        <p14:creationId xmlns:p14="http://schemas.microsoft.com/office/powerpoint/2010/main" val="682633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87C7805-86D6-F44A-9481-96E2A7D08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1323310"/>
            <a:ext cx="8216900" cy="2667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029B930-7524-9540-8529-0B44DB397DC6}"/>
              </a:ext>
            </a:extLst>
          </p:cNvPr>
          <p:cNvSpPr txBox="1"/>
          <p:nvPr/>
        </p:nvSpPr>
        <p:spPr>
          <a:xfrm>
            <a:off x="552893" y="4295553"/>
            <a:ext cx="8006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García, 2011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A84E54B-DDFB-C640-9D38-5CDCCF41E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472"/>
            <a:ext cx="8229600" cy="857250"/>
          </a:xfrm>
        </p:spPr>
        <p:txBody>
          <a:bodyPr/>
          <a:lstStyle/>
          <a:p>
            <a:r>
              <a:rPr lang="es-CO" dirty="0"/>
              <a:t>Infiltración de Agua en el suelo</a:t>
            </a:r>
          </a:p>
        </p:txBody>
      </p:sp>
    </p:spTree>
    <p:extLst>
      <p:ext uri="{BB962C8B-B14F-4D97-AF65-F5344CB8AC3E}">
        <p14:creationId xmlns:p14="http://schemas.microsoft.com/office/powerpoint/2010/main" val="2360592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E429695-AA7A-B246-9979-145A4E2D0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DDC8E916-5B4F-0E42-93CF-8BA85D5E4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648" y="1200150"/>
            <a:ext cx="5756703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70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1 Título">
            <a:extLst>
              <a:ext uri="{FF2B5EF4-FFF2-40B4-BE49-F238E27FC236}">
                <a16:creationId xmlns:a16="http://schemas.microsoft.com/office/drawing/2014/main" id="{E8011577-219B-2A42-B4F0-B2547D80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1676"/>
            <a:ext cx="8229600" cy="857250"/>
          </a:xfrm>
        </p:spPr>
        <p:txBody>
          <a:bodyPr/>
          <a:lstStyle/>
          <a:p>
            <a:pPr eaLnBrk="1" hangingPunct="1"/>
            <a:r>
              <a:rPr lang="es-CO" altLang="es-CO" sz="2700" dirty="0">
                <a:ea typeface="ＭＳ Ｐゴシック" panose="020B0600070205080204" pitchFamily="34" charset="-128"/>
              </a:rPr>
              <a:t>El régimen de humedad del suelo</a:t>
            </a:r>
            <a:endParaRPr lang="es-ES" altLang="es-CO" sz="2700" dirty="0">
              <a:ea typeface="ＭＳ Ｐゴシック" panose="020B0600070205080204" pitchFamily="34" charset="-128"/>
            </a:endParaRPr>
          </a:p>
        </p:txBody>
      </p:sp>
      <p:sp>
        <p:nvSpPr>
          <p:cNvPr id="58370" name="2 Marcador de contenido">
            <a:extLst>
              <a:ext uri="{FF2B5EF4-FFF2-40B4-BE49-F238E27FC236}">
                <a16:creationId xmlns:a16="http://schemas.microsoft.com/office/drawing/2014/main" id="{DA29C6FB-F9D2-D24A-A478-A64178593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92" y="1119063"/>
            <a:ext cx="8229600" cy="33944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altLang="es-CO" sz="1800" dirty="0">
                <a:ea typeface="ＭＳ Ｐゴシック" panose="020B0600070205080204" pitchFamily="34" charset="-128"/>
              </a:rPr>
              <a:t>Presencia o ausencia de agua disponible o aprovechable para la planta en el suelo o en alguno de sus horizontes, durante períodos específicos del año.</a:t>
            </a:r>
          </a:p>
          <a:p>
            <a:pPr marL="0" indent="0" algn="just">
              <a:buNone/>
            </a:pPr>
            <a:endParaRPr lang="es-ES" altLang="es-CO" sz="1800" dirty="0">
              <a:ea typeface="ＭＳ Ｐゴシック" panose="020B0600070205080204" pitchFamily="34" charset="-128"/>
            </a:endParaRPr>
          </a:p>
          <a:p>
            <a:pPr marL="400050" lvl="1" indent="0" algn="just"/>
            <a:r>
              <a:rPr lang="es-ES" altLang="es-CO" sz="1400" dirty="0">
                <a:ea typeface="ＭＳ Ｐゴシック" panose="020B0600070205080204" pitchFamily="34" charset="-128"/>
              </a:rPr>
              <a:t>Suelo seco: agua retenida con una tensión mayor a 1500 </a:t>
            </a:r>
            <a:r>
              <a:rPr lang="es-ES" altLang="es-CO" sz="1400" dirty="0" err="1">
                <a:ea typeface="ＭＳ Ｐゴシック" panose="020B0600070205080204" pitchFamily="34" charset="-128"/>
              </a:rPr>
              <a:t>kPa</a:t>
            </a:r>
            <a:r>
              <a:rPr lang="es-ES" altLang="es-CO" sz="1400" dirty="0">
                <a:ea typeface="ＭＳ Ｐゴシック" panose="020B0600070205080204" pitchFamily="34" charset="-128"/>
              </a:rPr>
              <a:t> </a:t>
            </a:r>
          </a:p>
          <a:p>
            <a:pPr marL="400050" lvl="1" indent="0" algn="just"/>
            <a:r>
              <a:rPr lang="es-ES" altLang="es-CO" sz="1400" dirty="0">
                <a:ea typeface="ＭＳ Ｐゴシック" panose="020B0600070205080204" pitchFamily="34" charset="-128"/>
              </a:rPr>
              <a:t>Suelo húmedo: agua retenida a tensión menor de 1500 </a:t>
            </a:r>
            <a:r>
              <a:rPr lang="es-ES" altLang="es-CO" sz="1400" dirty="0" err="1">
                <a:ea typeface="ＭＳ Ｐゴシック" panose="020B0600070205080204" pitchFamily="34" charset="-128"/>
              </a:rPr>
              <a:t>kPa</a:t>
            </a:r>
            <a:r>
              <a:rPr lang="es-ES" altLang="es-CO" sz="1400" dirty="0">
                <a:ea typeface="ＭＳ Ｐゴシック" panose="020B0600070205080204" pitchFamily="34" charset="-128"/>
              </a:rPr>
              <a:t>, pero por encima de 0 </a:t>
            </a:r>
            <a:r>
              <a:rPr lang="es-ES" altLang="es-CO" sz="1400" dirty="0" err="1">
                <a:ea typeface="ＭＳ Ｐゴシック" panose="020B0600070205080204" pitchFamily="34" charset="-128"/>
              </a:rPr>
              <a:t>kPa</a:t>
            </a:r>
            <a:r>
              <a:rPr lang="es-ES" altLang="es-CO" sz="1400" dirty="0">
                <a:ea typeface="ＭＳ Ｐゴシック" panose="020B0600070205080204" pitchFamily="34" charset="-128"/>
              </a:rPr>
              <a:t>.</a:t>
            </a:r>
          </a:p>
          <a:p>
            <a:pPr lvl="2" algn="just"/>
            <a:r>
              <a:rPr lang="es-ES" altLang="es-CO" sz="1400" dirty="0" err="1">
                <a:ea typeface="ＭＳ Ｐゴシック" panose="020B0600070205080204" pitchFamily="34" charset="-128"/>
              </a:rPr>
              <a:t>Aridico</a:t>
            </a:r>
            <a:endParaRPr lang="es-ES" altLang="es-CO" sz="1400" dirty="0">
              <a:ea typeface="ＭＳ Ｐゴシック" panose="020B0600070205080204" pitchFamily="34" charset="-128"/>
            </a:endParaRPr>
          </a:p>
          <a:p>
            <a:pPr lvl="2" algn="just"/>
            <a:r>
              <a:rPr lang="es-ES" altLang="es-CO" sz="1400" dirty="0" err="1">
                <a:ea typeface="ＭＳ Ｐゴシック" panose="020B0600070205080204" pitchFamily="34" charset="-128"/>
              </a:rPr>
              <a:t>Ustico</a:t>
            </a:r>
            <a:endParaRPr lang="es-ES" altLang="es-CO" sz="1400" dirty="0">
              <a:ea typeface="ＭＳ Ｐゴシック" panose="020B0600070205080204" pitchFamily="34" charset="-128"/>
            </a:endParaRPr>
          </a:p>
          <a:p>
            <a:pPr lvl="2" algn="just"/>
            <a:r>
              <a:rPr lang="es-ES" altLang="es-CO" sz="1400" dirty="0" err="1">
                <a:ea typeface="ＭＳ Ｐゴシック" panose="020B0600070205080204" pitchFamily="34" charset="-128"/>
              </a:rPr>
              <a:t>Udico</a:t>
            </a:r>
            <a:endParaRPr lang="es-ES" altLang="es-CO" sz="1400" dirty="0">
              <a:ea typeface="ＭＳ Ｐゴシック" panose="020B0600070205080204" pitchFamily="34" charset="-128"/>
            </a:endParaRPr>
          </a:p>
          <a:p>
            <a:pPr lvl="2" algn="just"/>
            <a:r>
              <a:rPr lang="es-ES" altLang="es-CO" sz="1400" dirty="0" err="1">
                <a:ea typeface="ＭＳ Ｐゴシック" panose="020B0600070205080204" pitchFamily="34" charset="-128"/>
              </a:rPr>
              <a:t>Acuico</a:t>
            </a:r>
            <a:endParaRPr lang="es-ES" altLang="es-CO" sz="1400" dirty="0">
              <a:ea typeface="ＭＳ Ｐゴシック" panose="020B0600070205080204" pitchFamily="34" charset="-128"/>
            </a:endParaRPr>
          </a:p>
          <a:p>
            <a:pPr lvl="2" algn="just"/>
            <a:r>
              <a:rPr lang="es-ES" altLang="es-CO" sz="1400" dirty="0" err="1">
                <a:ea typeface="ＭＳ Ｐゴシック" panose="020B0600070205080204" pitchFamily="34" charset="-128"/>
              </a:rPr>
              <a:t>Xerico</a:t>
            </a:r>
            <a:endParaRPr lang="es-ES" altLang="es-CO" sz="1400" dirty="0">
              <a:ea typeface="ＭＳ Ｐゴシック" panose="020B0600070205080204" pitchFamily="34" charset="-128"/>
            </a:endParaRPr>
          </a:p>
          <a:p>
            <a:pPr lvl="1" algn="just" eaLnBrk="1" hangingPunct="1"/>
            <a:endParaRPr lang="es-ES" altLang="es-CO" sz="1800" dirty="0">
              <a:ea typeface="ＭＳ Ｐゴシック" panose="020B0600070205080204" pitchFamily="34" charset="-128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EC7C6D-46A5-B84D-B5E5-FFDD93E70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096" y="2571750"/>
            <a:ext cx="2908460" cy="175291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1 Título">
            <a:extLst>
              <a:ext uri="{FF2B5EF4-FFF2-40B4-BE49-F238E27FC236}">
                <a16:creationId xmlns:a16="http://schemas.microsoft.com/office/drawing/2014/main" id="{8FE8945E-8F46-B64C-AB50-39AEC571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O" altLang="es-CO" sz="2700">
                <a:ea typeface="ＭＳ Ｐゴシック" panose="020B0600070205080204" pitchFamily="34" charset="-128"/>
              </a:rPr>
              <a:t>El régimen de humedad del suelo</a:t>
            </a:r>
            <a:endParaRPr lang="es-ES" altLang="es-CO" sz="2700">
              <a:ea typeface="ＭＳ Ｐゴシック" panose="020B0600070205080204" pitchFamily="34" charset="-128"/>
            </a:endParaRPr>
          </a:p>
        </p:txBody>
      </p:sp>
      <p:sp>
        <p:nvSpPr>
          <p:cNvPr id="59394" name="2 Marcador de contenido">
            <a:extLst>
              <a:ext uri="{FF2B5EF4-FFF2-40B4-BE49-F238E27FC236}">
                <a16:creationId xmlns:a16="http://schemas.microsoft.com/office/drawing/2014/main" id="{B7EEBA3A-37F4-D44F-9C41-B4D33D349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1" y="1200151"/>
            <a:ext cx="2870597" cy="3394472"/>
          </a:xfrm>
        </p:spPr>
        <p:txBody>
          <a:bodyPr/>
          <a:lstStyle/>
          <a:p>
            <a:pPr marL="0" indent="0" algn="just">
              <a:buNone/>
            </a:pPr>
            <a:r>
              <a:rPr lang="es-ES" altLang="es-CO" sz="2025">
                <a:ea typeface="ＭＳ Ｐゴシック" panose="020B0600070205080204" pitchFamily="34" charset="-128"/>
              </a:rPr>
              <a:t>Arídico y Tórrico: </a:t>
            </a:r>
          </a:p>
          <a:p>
            <a:pPr marL="0" indent="0" algn="just"/>
            <a:r>
              <a:rPr lang="es-ES" altLang="es-CO" sz="2025">
                <a:ea typeface="ＭＳ Ｐゴシック" panose="020B0600070205080204" pitchFamily="34" charset="-128"/>
              </a:rPr>
              <a:t>Estas condiciones de humedad se presentan fundamentalmente en climas áridos y semiáridos.</a:t>
            </a:r>
          </a:p>
          <a:p>
            <a:pPr marL="0" indent="0" algn="just"/>
            <a:r>
              <a:rPr lang="es-ES" altLang="es-CO" sz="2025">
                <a:ea typeface="ＭＳ Ｐゴシック" panose="020B0600070205080204" pitchFamily="34" charset="-128"/>
              </a:rPr>
              <a:t> El término </a:t>
            </a:r>
            <a:r>
              <a:rPr lang="es-ES" altLang="es-CO" sz="2025" b="1">
                <a:ea typeface="ＭＳ Ｐゴシック" panose="020B0600070205080204" pitchFamily="34" charset="-128"/>
              </a:rPr>
              <a:t>Tórrico </a:t>
            </a:r>
            <a:r>
              <a:rPr lang="es-ES" altLang="es-CO" sz="2025">
                <a:ea typeface="ＭＳ Ｐゴシック" panose="020B0600070205080204" pitchFamily="34" charset="-128"/>
              </a:rPr>
              <a:t>se reserva para suelos secos en clima cálido.</a:t>
            </a:r>
          </a:p>
        </p:txBody>
      </p:sp>
      <p:pic>
        <p:nvPicPr>
          <p:cNvPr id="59395" name="Picture 2">
            <a:extLst>
              <a:ext uri="{FF2B5EF4-FFF2-40B4-BE49-F238E27FC236}">
                <a16:creationId xmlns:a16="http://schemas.microsoft.com/office/drawing/2014/main" id="{0239BC49-F137-5E4A-8850-99977C083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79" y="1168004"/>
            <a:ext cx="3077765" cy="340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B7A1B-6902-5047-8BE2-FFF435348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021" y="1933075"/>
            <a:ext cx="7603957" cy="981576"/>
          </a:xfrm>
        </p:spPr>
        <p:txBody>
          <a:bodyPr>
            <a:normAutofit fontScale="90000"/>
          </a:bodyPr>
          <a:lstStyle/>
          <a:p>
            <a:r>
              <a:rPr lang="es-CO" dirty="0"/>
              <a:t>Requisitos legales relacionados con el manejo del recurso suelo: Vertimiento en suelos</a:t>
            </a:r>
            <a:br>
              <a:rPr lang="es-CO" dirty="0"/>
            </a:br>
            <a:br>
              <a:rPr lang="es-CO" dirty="0"/>
            </a:b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77C654-A73E-6741-BA83-9E171A16EA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CO" dirty="0"/>
              <a:t>Laura Osorno Bedoya</a:t>
            </a:r>
          </a:p>
          <a:p>
            <a:r>
              <a:rPr lang="es-CO" sz="2600" dirty="0"/>
              <a:t>Ing. Biológica, </a:t>
            </a:r>
            <a:r>
              <a:rPr lang="es-CO" sz="2600" dirty="0" err="1"/>
              <a:t>M.Sc</a:t>
            </a:r>
            <a:r>
              <a:rPr lang="es-CO" sz="2600" dirty="0"/>
              <a:t>. En ciencias del suelo</a:t>
            </a:r>
          </a:p>
          <a:p>
            <a:r>
              <a:rPr lang="es-CO" sz="2600" dirty="0" err="1"/>
              <a:t>Ph.D</a:t>
            </a:r>
            <a:r>
              <a:rPr lang="es-CO" sz="2600" dirty="0"/>
              <a:t> en Biotecnología. Docente ocasional IA IUCMA</a:t>
            </a:r>
          </a:p>
        </p:txBody>
      </p:sp>
    </p:spTree>
    <p:extLst>
      <p:ext uri="{BB962C8B-B14F-4D97-AF65-F5344CB8AC3E}">
        <p14:creationId xmlns:p14="http://schemas.microsoft.com/office/powerpoint/2010/main" val="3805398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1 Título">
            <a:extLst>
              <a:ext uri="{FF2B5EF4-FFF2-40B4-BE49-F238E27FC236}">
                <a16:creationId xmlns:a16="http://schemas.microsoft.com/office/drawing/2014/main" id="{3BFE73B4-6637-3143-92EE-B7E1FC11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O" altLang="es-CO" sz="2700">
                <a:ea typeface="ＭＳ Ｐゴシック" panose="020B0600070205080204" pitchFamily="34" charset="-128"/>
              </a:rPr>
              <a:t>El régimen de humedad del suelo</a:t>
            </a:r>
            <a:endParaRPr lang="es-ES" altLang="es-CO" sz="2700">
              <a:ea typeface="ＭＳ Ｐゴシック" panose="020B0600070205080204" pitchFamily="34" charset="-128"/>
            </a:endParaRPr>
          </a:p>
        </p:txBody>
      </p:sp>
      <p:sp>
        <p:nvSpPr>
          <p:cNvPr id="60418" name="2 Marcador de contenido">
            <a:extLst>
              <a:ext uri="{FF2B5EF4-FFF2-40B4-BE49-F238E27FC236}">
                <a16:creationId xmlns:a16="http://schemas.microsoft.com/office/drawing/2014/main" id="{DDA83234-34E6-D540-8632-B29F50263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200151"/>
            <a:ext cx="3139679" cy="3394472"/>
          </a:xfrm>
        </p:spPr>
        <p:txBody>
          <a:bodyPr/>
          <a:lstStyle/>
          <a:p>
            <a:pPr algn="just" eaLnBrk="1" hangingPunct="1"/>
            <a:r>
              <a:rPr lang="es-ES" altLang="es-CO" sz="2100">
                <a:ea typeface="ＭＳ Ｐゴシック" panose="020B0600070205080204" pitchFamily="34" charset="-128"/>
              </a:rPr>
              <a:t>Ústico: Esta condición de humedad implica que el suelo presenta condiciones adecuadas para el crecimiento vegetal, sólo durante un semestre al año, debiéndose tener riego para poderlo cultivar permanentemente.</a:t>
            </a:r>
            <a:endParaRPr lang="es-ES" altLang="es-CO" sz="2025">
              <a:ea typeface="ＭＳ Ｐゴシック" panose="020B0600070205080204" pitchFamily="34" charset="-128"/>
            </a:endParaRPr>
          </a:p>
        </p:txBody>
      </p:sp>
      <p:pic>
        <p:nvPicPr>
          <p:cNvPr id="60419" name="Picture 2">
            <a:extLst>
              <a:ext uri="{FF2B5EF4-FFF2-40B4-BE49-F238E27FC236}">
                <a16:creationId xmlns:a16="http://schemas.microsoft.com/office/drawing/2014/main" id="{EFE4EC22-1F13-3449-8CE5-371D9AF9C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04" y="1275160"/>
            <a:ext cx="2970609" cy="314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1 Título">
            <a:extLst>
              <a:ext uri="{FF2B5EF4-FFF2-40B4-BE49-F238E27FC236}">
                <a16:creationId xmlns:a16="http://schemas.microsoft.com/office/drawing/2014/main" id="{356E16F2-06BF-F14E-ACC5-D49685FA6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O" altLang="es-CO" sz="2700">
                <a:ea typeface="ＭＳ Ｐゴシック" panose="020B0600070205080204" pitchFamily="34" charset="-128"/>
              </a:rPr>
              <a:t>El régimen de humedad del suelo</a:t>
            </a:r>
            <a:endParaRPr lang="es-ES" altLang="es-CO" sz="2700">
              <a:ea typeface="ＭＳ Ｐゴシック" panose="020B0600070205080204" pitchFamily="34" charset="-128"/>
            </a:endParaRPr>
          </a:p>
        </p:txBody>
      </p:sp>
      <p:sp>
        <p:nvSpPr>
          <p:cNvPr id="61442" name="2 Marcador de contenido">
            <a:extLst>
              <a:ext uri="{FF2B5EF4-FFF2-40B4-BE49-F238E27FC236}">
                <a16:creationId xmlns:a16="http://schemas.microsoft.com/office/drawing/2014/main" id="{998F24D9-4D49-3D43-8105-CE5FF452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541" y="1200151"/>
            <a:ext cx="3673078" cy="3394472"/>
          </a:xfrm>
        </p:spPr>
        <p:txBody>
          <a:bodyPr>
            <a:normAutofit lnSpcReduction="10000"/>
          </a:bodyPr>
          <a:lstStyle/>
          <a:p>
            <a:pPr algn="just" eaLnBrk="1" hangingPunct="1"/>
            <a:r>
              <a:rPr lang="es-ES" altLang="es-CO" sz="2025" dirty="0" err="1">
                <a:ea typeface="ＭＳ Ｐゴシック" panose="020B0600070205080204" pitchFamily="34" charset="-128"/>
              </a:rPr>
              <a:t>Údico</a:t>
            </a:r>
            <a:r>
              <a:rPr lang="es-ES" altLang="es-CO" sz="2025" dirty="0">
                <a:ea typeface="ＭＳ Ｐゴシック" panose="020B0600070205080204" pitchFamily="34" charset="-128"/>
              </a:rPr>
              <a:t>: suelos de climas húmedos</a:t>
            </a:r>
          </a:p>
          <a:p>
            <a:pPr lvl="1" algn="just" eaLnBrk="1" hangingPunct="1"/>
            <a:r>
              <a:rPr lang="es-ES" altLang="es-CO" sz="1725" dirty="0">
                <a:ea typeface="ＭＳ Ｐゴシック" panose="020B0600070205080204" pitchFamily="34" charset="-128"/>
              </a:rPr>
              <a:t>Precipitación bien distribuida</a:t>
            </a:r>
          </a:p>
          <a:p>
            <a:pPr lvl="1" algn="just" eaLnBrk="1" hangingPunct="1"/>
            <a:r>
              <a:rPr lang="es-ES" altLang="es-CO" sz="1725" dirty="0">
                <a:ea typeface="ＭＳ Ｐゴシック" panose="020B0600070205080204" pitchFamily="34" charset="-128"/>
              </a:rPr>
              <a:t>Las precipitaciones se concentran en varios meses pero que son suficientes para recargar el suelo y para dejar una cantidad de agua, almacenada en él, suficiente para satisfacer los requerimientos de las plantas, durante los meses secos.</a:t>
            </a:r>
          </a:p>
        </p:txBody>
      </p:sp>
      <p:pic>
        <p:nvPicPr>
          <p:cNvPr id="61443" name="Picture 2">
            <a:extLst>
              <a:ext uri="{FF2B5EF4-FFF2-40B4-BE49-F238E27FC236}">
                <a16:creationId xmlns:a16="http://schemas.microsoft.com/office/drawing/2014/main" id="{AC704CD8-4586-274E-A8C4-485139FC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26" y="1420045"/>
            <a:ext cx="2321226" cy="290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1 Título">
            <a:extLst>
              <a:ext uri="{FF2B5EF4-FFF2-40B4-BE49-F238E27FC236}">
                <a16:creationId xmlns:a16="http://schemas.microsoft.com/office/drawing/2014/main" id="{BAC5C01F-0F36-7E41-9BF7-013034C40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O" altLang="es-CO" sz="2700">
                <a:ea typeface="ＭＳ Ｐゴシック" panose="020B0600070205080204" pitchFamily="34" charset="-128"/>
              </a:rPr>
              <a:t>El régimen de humedad del suelo</a:t>
            </a:r>
            <a:endParaRPr lang="es-ES" altLang="es-CO" sz="2700">
              <a:ea typeface="ＭＳ Ｐゴシック" panose="020B0600070205080204" pitchFamily="34" charset="-128"/>
            </a:endParaRPr>
          </a:p>
        </p:txBody>
      </p:sp>
      <p:sp>
        <p:nvSpPr>
          <p:cNvPr id="62466" name="2 Marcador de contenido">
            <a:extLst>
              <a:ext uri="{FF2B5EF4-FFF2-40B4-BE49-F238E27FC236}">
                <a16:creationId xmlns:a16="http://schemas.microsoft.com/office/drawing/2014/main" id="{E128F84D-A91B-6148-BD0E-63AB6E570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578" y="1229916"/>
            <a:ext cx="3699272" cy="3394472"/>
          </a:xfrm>
        </p:spPr>
        <p:txBody>
          <a:bodyPr>
            <a:normAutofit lnSpcReduction="10000"/>
          </a:bodyPr>
          <a:lstStyle/>
          <a:p>
            <a:pPr algn="just" eaLnBrk="1" hangingPunct="1"/>
            <a:r>
              <a:rPr lang="es-ES" altLang="es-CO" sz="2025">
                <a:ea typeface="ＭＳ Ｐゴシック" panose="020B0600070205080204" pitchFamily="34" charset="-128"/>
              </a:rPr>
              <a:t>Ácuico: </a:t>
            </a:r>
          </a:p>
          <a:p>
            <a:pPr lvl="1" algn="just" eaLnBrk="1" hangingPunct="1"/>
            <a:r>
              <a:rPr lang="es-ES" altLang="es-CO" sz="1725">
                <a:ea typeface="ＭＳ Ｐゴシック" panose="020B0600070205080204" pitchFamily="34" charset="-128"/>
              </a:rPr>
              <a:t>el suelo se presenta saturado con agua y sin oxígeno durante un tiempo suficientemente largo</a:t>
            </a:r>
          </a:p>
          <a:p>
            <a:pPr lvl="1" algn="just" eaLnBrk="1" hangingPunct="1"/>
            <a:r>
              <a:rPr lang="es-ES" altLang="es-CO" sz="1725">
                <a:ea typeface="ＭＳ Ｐゴシック" panose="020B0600070205080204" pitchFamily="34" charset="-128"/>
              </a:rPr>
              <a:t>Presenta evidencias de condiciones de reducción. </a:t>
            </a:r>
          </a:p>
          <a:p>
            <a:pPr lvl="1" algn="just" eaLnBrk="1" hangingPunct="1"/>
            <a:r>
              <a:rPr lang="es-ES" altLang="es-CO" sz="1725">
                <a:ea typeface="ＭＳ Ｐゴシック" panose="020B0600070205080204" pitchFamily="34" charset="-128"/>
              </a:rPr>
              <a:t>En algunos casos el suelo presenta un </a:t>
            </a:r>
            <a:r>
              <a:rPr lang="es-ES" altLang="es-CO" sz="1725" b="1">
                <a:ea typeface="ＭＳ Ｐゴシック" panose="020B0600070205080204" pitchFamily="34" charset="-128"/>
              </a:rPr>
              <a:t>nivel freático </a:t>
            </a:r>
            <a:r>
              <a:rPr lang="es-ES" altLang="es-CO" sz="1725">
                <a:ea typeface="ＭＳ Ｐゴシック" panose="020B0600070205080204" pitchFamily="34" charset="-128"/>
              </a:rPr>
              <a:t>en o cerca a la superficie, permanentemente (ciénagas, pantanos u otras depresiones cerradas).</a:t>
            </a:r>
          </a:p>
        </p:txBody>
      </p:sp>
      <p:pic>
        <p:nvPicPr>
          <p:cNvPr id="62467" name="Picture 3">
            <a:extLst>
              <a:ext uri="{FF2B5EF4-FFF2-40B4-BE49-F238E27FC236}">
                <a16:creationId xmlns:a16="http://schemas.microsoft.com/office/drawing/2014/main" id="{FFFA8DAC-EFB7-8A44-82AC-1E5139E1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518" y="1516867"/>
            <a:ext cx="2288755" cy="281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1 Título">
            <a:extLst>
              <a:ext uri="{FF2B5EF4-FFF2-40B4-BE49-F238E27FC236}">
                <a16:creationId xmlns:a16="http://schemas.microsoft.com/office/drawing/2014/main" id="{B4716345-3180-E949-8074-55165D24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O" altLang="es-CO" sz="2700">
                <a:ea typeface="ＭＳ Ｐゴシック" panose="020B0600070205080204" pitchFamily="34" charset="-128"/>
              </a:rPr>
              <a:t>El régimen de humedad del suelo</a:t>
            </a:r>
            <a:endParaRPr lang="es-ES" altLang="es-CO" sz="2700">
              <a:ea typeface="ＭＳ Ｐゴシック" panose="020B0600070205080204" pitchFamily="34" charset="-128"/>
            </a:endParaRPr>
          </a:p>
        </p:txBody>
      </p:sp>
      <p:sp>
        <p:nvSpPr>
          <p:cNvPr id="63490" name="2 Marcador de contenido">
            <a:extLst>
              <a:ext uri="{FF2B5EF4-FFF2-40B4-BE49-F238E27FC236}">
                <a16:creationId xmlns:a16="http://schemas.microsoft.com/office/drawing/2014/main" id="{7DEF3ADB-8EF2-F14C-8AC5-F833A4613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52" y="1244202"/>
            <a:ext cx="4723513" cy="3693319"/>
          </a:xfrm>
        </p:spPr>
        <p:txBody>
          <a:bodyPr/>
          <a:lstStyle/>
          <a:p>
            <a:pPr algn="just" eaLnBrk="1" hangingPunct="1"/>
            <a:r>
              <a:rPr lang="es-ES" altLang="es-CO" sz="2025" dirty="0" err="1">
                <a:ea typeface="ＭＳ Ｐゴシック" panose="020B0600070205080204" pitchFamily="34" charset="-128"/>
              </a:rPr>
              <a:t>Xérico</a:t>
            </a:r>
            <a:r>
              <a:rPr lang="es-ES" altLang="es-CO" sz="2025" dirty="0">
                <a:ea typeface="ＭＳ Ｐゴシック" panose="020B0600070205080204" pitchFamily="34" charset="-128"/>
              </a:rPr>
              <a:t>: Este es un régimen establecido específicamente para las condiciones climáticas mediterráneas, donde el invierno es húmedo y frío y el verano es cálido y seco</a:t>
            </a:r>
          </a:p>
          <a:p>
            <a:pPr algn="just" eaLnBrk="1" hangingPunct="1"/>
            <a:r>
              <a:rPr lang="es-ES" altLang="es-CO" sz="2025" dirty="0">
                <a:ea typeface="ＭＳ Ｐゴシック" panose="020B0600070205080204" pitchFamily="34" charset="-128"/>
              </a:rPr>
              <a:t>Este régimen no se aplica en las condiciones tropicales.</a:t>
            </a:r>
          </a:p>
        </p:txBody>
      </p:sp>
      <p:pic>
        <p:nvPicPr>
          <p:cNvPr id="63491" name="Picture 2" descr="http://www.suelosdearagon.com/userfiles/images/paisajeedra1.jpg">
            <a:extLst>
              <a:ext uri="{FF2B5EF4-FFF2-40B4-BE49-F238E27FC236}">
                <a16:creationId xmlns:a16="http://schemas.microsoft.com/office/drawing/2014/main" id="{B1D5735A-E5C1-5E4E-BC3C-436DD28EA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59" y="1702317"/>
            <a:ext cx="3449241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1 Título">
            <a:extLst>
              <a:ext uri="{FF2B5EF4-FFF2-40B4-BE49-F238E27FC236}">
                <a16:creationId xmlns:a16="http://schemas.microsoft.com/office/drawing/2014/main" id="{B9312078-3BA5-BA4C-A95E-BED214609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O" altLang="es-CO" sz="2700">
                <a:ea typeface="ＭＳ Ｐゴシック" panose="020B0600070205080204" pitchFamily="34" charset="-128"/>
              </a:rPr>
              <a:t>El régimen de humedad del suelo</a:t>
            </a:r>
            <a:endParaRPr lang="es-ES" altLang="es-CO" sz="2700">
              <a:ea typeface="ＭＳ Ｐゴシック" panose="020B0600070205080204" pitchFamily="34" charset="-128"/>
            </a:endParaRPr>
          </a:p>
        </p:txBody>
      </p:sp>
      <p:sp>
        <p:nvSpPr>
          <p:cNvPr id="64514" name="2 Marcador de contenido">
            <a:extLst>
              <a:ext uri="{FF2B5EF4-FFF2-40B4-BE49-F238E27FC236}">
                <a16:creationId xmlns:a16="http://schemas.microsoft.com/office/drawing/2014/main" id="{BF772F65-840C-7A46-8D2F-8A51010C7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549" y="1178886"/>
            <a:ext cx="8229600" cy="3394472"/>
          </a:xfrm>
        </p:spPr>
        <p:txBody>
          <a:bodyPr/>
          <a:lstStyle/>
          <a:p>
            <a:pPr algn="just" eaLnBrk="1" hangingPunct="1"/>
            <a:r>
              <a:rPr lang="es-ES" altLang="es-CO" sz="2025" dirty="0">
                <a:ea typeface="ＭＳ Ｐゴシック" panose="020B0600070205080204" pitchFamily="34" charset="-128"/>
              </a:rPr>
              <a:t>En Colombia:</a:t>
            </a:r>
          </a:p>
          <a:p>
            <a:pPr lvl="1" algn="just" eaLnBrk="1" hangingPunct="1"/>
            <a:r>
              <a:rPr lang="es-ES" altLang="es-CO" sz="1725" dirty="0">
                <a:ea typeface="ＭＳ Ｐゴシック" panose="020B0600070205080204" pitchFamily="34" charset="-128"/>
              </a:rPr>
              <a:t>El régimen de humedad que más cobertura presenta es el </a:t>
            </a:r>
            <a:r>
              <a:rPr lang="es-ES" altLang="es-CO" sz="1725" dirty="0" err="1">
                <a:ea typeface="ＭＳ Ｐゴシック" panose="020B0600070205080204" pitchFamily="34" charset="-128"/>
              </a:rPr>
              <a:t>údico</a:t>
            </a:r>
            <a:endParaRPr lang="es-ES" altLang="es-CO" sz="1725" dirty="0">
              <a:ea typeface="ＭＳ Ｐゴシック" panose="020B0600070205080204" pitchFamily="34" charset="-128"/>
            </a:endParaRPr>
          </a:p>
          <a:p>
            <a:pPr lvl="1" algn="just" eaLnBrk="1" hangingPunct="1"/>
            <a:r>
              <a:rPr lang="es-ES" altLang="es-CO" sz="1725" dirty="0">
                <a:ea typeface="ＭＳ Ｐゴシック" panose="020B0600070205080204" pitchFamily="34" charset="-128"/>
              </a:rPr>
              <a:t>El régimen </a:t>
            </a:r>
            <a:r>
              <a:rPr lang="es-ES" altLang="es-CO" sz="1725" dirty="0" err="1">
                <a:ea typeface="ＭＳ Ｐゴシック" panose="020B0600070205080204" pitchFamily="34" charset="-128"/>
              </a:rPr>
              <a:t>ústico</a:t>
            </a:r>
            <a:r>
              <a:rPr lang="es-ES" altLang="es-CO" sz="1725" dirty="0">
                <a:ea typeface="ＭＳ Ｐゴシック" panose="020B0600070205080204" pitchFamily="34" charset="-128"/>
              </a:rPr>
              <a:t> coincide ampliamente con la zona de vida bs-T y con las áreas secas de los altiplanos de las cordilleras.</a:t>
            </a:r>
          </a:p>
          <a:p>
            <a:pPr lvl="1" algn="just" eaLnBrk="1" hangingPunct="1"/>
            <a:r>
              <a:rPr lang="es-ES" altLang="es-CO" sz="1725" dirty="0">
                <a:ea typeface="ＭＳ Ｐゴシック" panose="020B0600070205080204" pitchFamily="34" charset="-128"/>
              </a:rPr>
              <a:t> El régimen </a:t>
            </a:r>
            <a:r>
              <a:rPr lang="es-ES" altLang="es-CO" sz="1725" dirty="0" err="1">
                <a:ea typeface="ＭＳ Ｐゴシック" panose="020B0600070205080204" pitchFamily="34" charset="-128"/>
              </a:rPr>
              <a:t>arídico</a:t>
            </a:r>
            <a:r>
              <a:rPr lang="es-ES" altLang="es-CO" sz="1725" dirty="0">
                <a:ea typeface="ＭＳ Ｐゴシック" panose="020B0600070205080204" pitchFamily="34" charset="-128"/>
              </a:rPr>
              <a:t> ocupa la alta y media Guajira y algunas áreas del valle del alto Magdalena</a:t>
            </a:r>
          </a:p>
          <a:p>
            <a:pPr lvl="1" algn="just" eaLnBrk="1" hangingPunct="1"/>
            <a:r>
              <a:rPr lang="es-ES" altLang="es-CO" sz="1725" dirty="0">
                <a:ea typeface="ＭＳ Ｐゴシック" panose="020B0600070205080204" pitchFamily="34" charset="-128"/>
              </a:rPr>
              <a:t>El régimen </a:t>
            </a:r>
            <a:r>
              <a:rPr lang="es-ES" altLang="es-CO" sz="1725" dirty="0" err="1">
                <a:ea typeface="ＭＳ Ｐゴシック" panose="020B0600070205080204" pitchFamily="34" charset="-128"/>
              </a:rPr>
              <a:t>ácuico</a:t>
            </a:r>
            <a:r>
              <a:rPr lang="es-ES" altLang="es-CO" sz="1725" dirty="0">
                <a:ea typeface="ＭＳ Ｐゴシック" panose="020B0600070205080204" pitchFamily="34" charset="-128"/>
              </a:rPr>
              <a:t> es dominante en las llanuras de inundación actuales de los ríos y en las áreas bajas costeras del litoral Pacífico.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0EDA45C-71A1-9649-8C00-E6B7225E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9" y="75072"/>
            <a:ext cx="3610841" cy="45893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0AEA378-E5DB-2048-A10B-A77AF6A86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823" y="1689490"/>
            <a:ext cx="1716075" cy="243241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D91AE25-661F-544E-9180-25E119C13804}"/>
              </a:ext>
            </a:extLst>
          </p:cNvPr>
          <p:cNvSpPr txBox="1"/>
          <p:nvPr/>
        </p:nvSpPr>
        <p:spPr>
          <a:xfrm>
            <a:off x="1453263" y="277091"/>
            <a:ext cx="2470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Ordenes de suelo en Colombia</a:t>
            </a:r>
          </a:p>
        </p:txBody>
      </p:sp>
    </p:spTree>
    <p:extLst>
      <p:ext uri="{BB962C8B-B14F-4D97-AF65-F5344CB8AC3E}">
        <p14:creationId xmlns:p14="http://schemas.microsoft.com/office/powerpoint/2010/main" val="1041883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EBCAE5B-723E-7342-9CA0-FE0D604F0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196" y="195486"/>
            <a:ext cx="6754177" cy="44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52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580E88-367E-DA4C-9D53-5BE00EC39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3200" b="1" dirty="0"/>
              <a:t>Cuando NO se puede hacer un vertimiento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380CFE-F4C1-0146-A172-23EC3413F3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CO" sz="2800" dirty="0"/>
              <a:t>Lugares con alta precipitación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49CA47A-F176-E549-8498-AC4231D23B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CO" dirty="0"/>
              <a:t>Suelos con escorrentía superficial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ED36B4-B886-0E49-9D05-ACA1FFCFB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63" b="9163"/>
          <a:stretch/>
        </p:blipFill>
        <p:spPr>
          <a:xfrm>
            <a:off x="5295385" y="2341566"/>
            <a:ext cx="2744230" cy="1905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314D72B-C822-4948-BB5B-1E4823150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89"/>
          <a:stretch/>
        </p:blipFill>
        <p:spPr>
          <a:xfrm>
            <a:off x="988828" y="2341566"/>
            <a:ext cx="285011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18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AAEB3310-65F4-D148-B28B-89A31E0E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3200" b="1" dirty="0"/>
              <a:t>Cuando NO se puede hacer un vertimiento</a:t>
            </a:r>
            <a:endParaRPr lang="es-CO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ED3213-BB21-EE45-A99D-4F652AF107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O" sz="2000" dirty="0"/>
              <a:t>Alta Da</a:t>
            </a:r>
          </a:p>
          <a:p>
            <a:r>
              <a:rPr lang="es-CO" sz="2000" dirty="0"/>
              <a:t>Resistencia a la penetración</a:t>
            </a:r>
          </a:p>
          <a:p>
            <a:r>
              <a:rPr lang="es-CO" sz="2000" dirty="0"/>
              <a:t>Suelos compactados</a:t>
            </a:r>
          </a:p>
          <a:p>
            <a:r>
              <a:rPr lang="es-CO" sz="2000" dirty="0"/>
              <a:t>Suelos con sellado</a:t>
            </a:r>
          </a:p>
          <a:p>
            <a:endParaRPr lang="es-CO" sz="2400" dirty="0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7A225F33-2204-6845-A24F-517B5E8E8F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CO" sz="2400" dirty="0"/>
              <a:t>Estructura laminar</a:t>
            </a:r>
          </a:p>
          <a:p>
            <a:endParaRPr lang="es-CO" sz="2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76BC05A-D076-8C45-9557-391DA9C83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69" y="1692034"/>
            <a:ext cx="4071215" cy="303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4">
            <a:extLst>
              <a:ext uri="{FF2B5EF4-FFF2-40B4-BE49-F238E27FC236}">
                <a16:creationId xmlns:a16="http://schemas.microsoft.com/office/drawing/2014/main" id="{ECF5802F-D37F-B04D-9B5C-F3CD7D896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28" y="2263281"/>
            <a:ext cx="1466273" cy="7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E66210-9263-6C4C-B86B-C5040EB7F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950" y="3243522"/>
            <a:ext cx="2196265" cy="144679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90C2F00-77F9-C141-B50B-9F4081725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88" y="2749358"/>
            <a:ext cx="2261383" cy="12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71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580E88-367E-DA4C-9D53-5BE00EC39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3200" b="1" dirty="0"/>
              <a:t>Cuando NO se puede hacer un vertimiento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380CFE-F4C1-0146-A172-23EC3413F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879" y="1093799"/>
            <a:ext cx="4508205" cy="3394472"/>
          </a:xfrm>
        </p:spPr>
        <p:txBody>
          <a:bodyPr>
            <a:normAutofit/>
          </a:bodyPr>
          <a:lstStyle/>
          <a:p>
            <a:r>
              <a:rPr lang="es-CO" sz="2000" dirty="0"/>
              <a:t>Suelos con bajas tasas de infiltración</a:t>
            </a:r>
          </a:p>
          <a:p>
            <a:r>
              <a:rPr lang="es-CO" sz="2000" dirty="0"/>
              <a:t>Suelos impermeables</a:t>
            </a:r>
          </a:p>
          <a:p>
            <a:r>
              <a:rPr lang="es-CO" sz="2000" dirty="0"/>
              <a:t>Relieves planos, parte baja del relieve</a:t>
            </a:r>
          </a:p>
          <a:p>
            <a:endParaRPr lang="es-CO" sz="20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49CA47A-F176-E549-8498-AC4231D23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8084" y="1093799"/>
            <a:ext cx="4038600" cy="3394472"/>
          </a:xfrm>
        </p:spPr>
        <p:txBody>
          <a:bodyPr>
            <a:normAutofit/>
          </a:bodyPr>
          <a:lstStyle/>
          <a:p>
            <a:r>
              <a:rPr lang="es-CO" sz="2000" dirty="0"/>
              <a:t>Suelos saturados</a:t>
            </a:r>
          </a:p>
          <a:p>
            <a:r>
              <a:rPr lang="es-CO" sz="2000" dirty="0"/>
              <a:t>Poca vegetación</a:t>
            </a:r>
          </a:p>
          <a:p>
            <a:r>
              <a:rPr lang="es-CO" sz="2000" dirty="0"/>
              <a:t>Suelos arcillosos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BFFBE3-8615-D24D-B3C2-40EED8A04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83" y="2544580"/>
            <a:ext cx="2070100" cy="2032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38B8144-5FE3-AB45-B28E-F51ADCF9D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801" y="2544580"/>
            <a:ext cx="2070100" cy="2057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7A7A8A3-B742-604F-8EDF-9A94AE625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019" y="2519180"/>
            <a:ext cx="1879600" cy="2057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6D7995-BC00-314E-B326-FDEA5280B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003" y="2585781"/>
            <a:ext cx="1985741" cy="199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0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F82A243-1945-8243-880C-8B3C0FC54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786"/>
          <a:stretch/>
        </p:blipFill>
        <p:spPr>
          <a:xfrm>
            <a:off x="1190848" y="639646"/>
            <a:ext cx="7293766" cy="38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3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23A9F-736A-6148-84A5-9EC90CA13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1043"/>
            <a:ext cx="8229600" cy="857250"/>
          </a:xfrm>
        </p:spPr>
        <p:txBody>
          <a:bodyPr/>
          <a:lstStyle/>
          <a:p>
            <a:r>
              <a:rPr lang="es-CO" dirty="0"/>
              <a:t>Considerando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D05989-01DF-1946-A0D5-6C432EB70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33" y="1047259"/>
            <a:ext cx="6917733" cy="3496639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24FA346-447E-D446-B15B-30F60BFB06F1}"/>
              </a:ext>
            </a:extLst>
          </p:cNvPr>
          <p:cNvCxnSpPr/>
          <p:nvPr/>
        </p:nvCxnSpPr>
        <p:spPr>
          <a:xfrm>
            <a:off x="6134986" y="1318437"/>
            <a:ext cx="17224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ABA8D54-E94D-1341-A2F2-14396A9DCC22}"/>
              </a:ext>
            </a:extLst>
          </p:cNvPr>
          <p:cNvCxnSpPr/>
          <p:nvPr/>
        </p:nvCxnSpPr>
        <p:spPr>
          <a:xfrm>
            <a:off x="1988288" y="2105247"/>
            <a:ext cx="3934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34B9A84-4779-EC4B-9EFF-915FF628DB8B}"/>
              </a:ext>
            </a:extLst>
          </p:cNvPr>
          <p:cNvCxnSpPr/>
          <p:nvPr/>
        </p:nvCxnSpPr>
        <p:spPr>
          <a:xfrm>
            <a:off x="1275907" y="3104707"/>
            <a:ext cx="65815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DE65A549-3FCE-A849-92FF-4D836F9E88A4}"/>
              </a:ext>
            </a:extLst>
          </p:cNvPr>
          <p:cNvCxnSpPr/>
          <p:nvPr/>
        </p:nvCxnSpPr>
        <p:spPr>
          <a:xfrm>
            <a:off x="1286540" y="3285460"/>
            <a:ext cx="59117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CFF52132-99DC-9147-BA69-BA7692363E15}"/>
              </a:ext>
            </a:extLst>
          </p:cNvPr>
          <p:cNvCxnSpPr/>
          <p:nvPr/>
        </p:nvCxnSpPr>
        <p:spPr>
          <a:xfrm>
            <a:off x="1414130" y="4274289"/>
            <a:ext cx="43168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08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A1A00A1-7237-2D4C-ADC7-B2ABD95B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441"/>
          <a:stretch/>
        </p:blipFill>
        <p:spPr>
          <a:xfrm>
            <a:off x="552450" y="1339407"/>
            <a:ext cx="8039100" cy="12323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E14ED01-9DDE-5245-8C38-5F46C2DDA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51" y="2550484"/>
            <a:ext cx="7937500" cy="10414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4568BCFE-4936-8246-BC76-5107C0B53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1043"/>
            <a:ext cx="8229600" cy="857250"/>
          </a:xfrm>
        </p:spPr>
        <p:txBody>
          <a:bodyPr/>
          <a:lstStyle/>
          <a:p>
            <a:r>
              <a:rPr lang="es-CO" dirty="0"/>
              <a:t>Considerando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25E04E1-953E-4E48-B78A-80F7ADD83E0A}"/>
              </a:ext>
            </a:extLst>
          </p:cNvPr>
          <p:cNvCxnSpPr/>
          <p:nvPr/>
        </p:nvCxnSpPr>
        <p:spPr>
          <a:xfrm>
            <a:off x="553820" y="2264735"/>
            <a:ext cx="79725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DFCB522-A7B0-0449-9B40-4CEF148C38A5}"/>
              </a:ext>
            </a:extLst>
          </p:cNvPr>
          <p:cNvCxnSpPr/>
          <p:nvPr/>
        </p:nvCxnSpPr>
        <p:spPr>
          <a:xfrm>
            <a:off x="536097" y="2512831"/>
            <a:ext cx="79725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275E04A-1F6B-8F4C-AB78-96D314C01331}"/>
              </a:ext>
            </a:extLst>
          </p:cNvPr>
          <p:cNvCxnSpPr/>
          <p:nvPr/>
        </p:nvCxnSpPr>
        <p:spPr>
          <a:xfrm>
            <a:off x="622151" y="2838893"/>
            <a:ext cx="341822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2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EA96367-66BB-F84F-9DD8-EC67C21AB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460500"/>
            <a:ext cx="8039100" cy="22225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C0E2EA8-FA99-0242-B37D-E2A9D4593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1043"/>
            <a:ext cx="8229600" cy="857250"/>
          </a:xfrm>
        </p:spPr>
        <p:txBody>
          <a:bodyPr/>
          <a:lstStyle/>
          <a:p>
            <a:r>
              <a:rPr lang="es-CO" dirty="0"/>
              <a:t>Considerando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870E3FB-136C-D649-BF0E-3AF697667ED3}"/>
              </a:ext>
            </a:extLst>
          </p:cNvPr>
          <p:cNvCxnSpPr/>
          <p:nvPr/>
        </p:nvCxnSpPr>
        <p:spPr>
          <a:xfrm>
            <a:off x="6613451" y="1701209"/>
            <a:ext cx="17650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EDD3877-A457-6C46-BFF9-15E243352633}"/>
              </a:ext>
            </a:extLst>
          </p:cNvPr>
          <p:cNvCxnSpPr>
            <a:cxnSpLocks/>
          </p:cNvCxnSpPr>
          <p:nvPr/>
        </p:nvCxnSpPr>
        <p:spPr>
          <a:xfrm>
            <a:off x="681756" y="1935126"/>
            <a:ext cx="76435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8F20EF8-2464-7E4B-9E00-DFB815550E8F}"/>
              </a:ext>
            </a:extLst>
          </p:cNvPr>
          <p:cNvCxnSpPr/>
          <p:nvPr/>
        </p:nvCxnSpPr>
        <p:spPr>
          <a:xfrm>
            <a:off x="552450" y="2137144"/>
            <a:ext cx="17654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D74A11E4-87FE-6645-B390-7B54AD10282E}"/>
              </a:ext>
            </a:extLst>
          </p:cNvPr>
          <p:cNvCxnSpPr/>
          <p:nvPr/>
        </p:nvCxnSpPr>
        <p:spPr>
          <a:xfrm>
            <a:off x="3827721" y="2881423"/>
            <a:ext cx="46357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533E89D1-CBF0-1641-A845-2B87715607CC}"/>
              </a:ext>
            </a:extLst>
          </p:cNvPr>
          <p:cNvCxnSpPr>
            <a:cxnSpLocks/>
          </p:cNvCxnSpPr>
          <p:nvPr/>
        </p:nvCxnSpPr>
        <p:spPr>
          <a:xfrm>
            <a:off x="770358" y="3097620"/>
            <a:ext cx="76435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848D1D68-BF76-1540-9320-55DF0ACD6916}"/>
              </a:ext>
            </a:extLst>
          </p:cNvPr>
          <p:cNvCxnSpPr>
            <a:cxnSpLocks/>
          </p:cNvCxnSpPr>
          <p:nvPr/>
        </p:nvCxnSpPr>
        <p:spPr>
          <a:xfrm>
            <a:off x="731370" y="3324450"/>
            <a:ext cx="76435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5D1192E7-7B7F-7749-AA80-5F4CDBA23C9A}"/>
              </a:ext>
            </a:extLst>
          </p:cNvPr>
          <p:cNvCxnSpPr>
            <a:cxnSpLocks/>
          </p:cNvCxnSpPr>
          <p:nvPr/>
        </p:nvCxnSpPr>
        <p:spPr>
          <a:xfrm>
            <a:off x="607218" y="3561913"/>
            <a:ext cx="392234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132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62F665-FFEC-9740-89C4-03EB4C00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82159"/>
            <a:ext cx="8559209" cy="857250"/>
          </a:xfrm>
        </p:spPr>
        <p:txBody>
          <a:bodyPr>
            <a:noAutofit/>
          </a:bodyPr>
          <a:lstStyle/>
          <a:p>
            <a:r>
              <a:rPr lang="es-CO" sz="3200" b="1" dirty="0"/>
              <a:t>Ministerio de medio ambiente y desarrollo sostenibles 2016</a:t>
            </a:r>
            <a:br>
              <a:rPr lang="es-CO" sz="3200" b="1" dirty="0"/>
            </a:br>
            <a:endParaRPr lang="es-CO" sz="32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09445D-D977-B14C-967D-E4DDB3F5A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90" y="1807510"/>
            <a:ext cx="6751673" cy="277875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s-CO" u="sng" dirty="0"/>
              <a:t>Política para la gestión sostenible del suelo</a:t>
            </a:r>
          </a:p>
          <a:p>
            <a:pPr algn="just"/>
            <a:r>
              <a:rPr lang="es-CO" b="1" dirty="0"/>
              <a:t>Suelo</a:t>
            </a:r>
            <a:r>
              <a:rPr lang="es-CO" dirty="0"/>
              <a:t>: Componente fundamental del ambiente, natural, finito, constituido por minerales, aire, agua, materia orgánica, macro, meso y microorganismos que desempeñan procesos permanentes de tipos bióticos y abióticos, cumpliendo funciones vitales para la sociedad  y el planeta,  y por lo tanto se requiere de una adecuada gestión  y protección ambiental del mismo. </a:t>
            </a:r>
          </a:p>
          <a:p>
            <a:pPr lvl="1" algn="just"/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777F877-4CC7-494A-B761-162EED25E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52"/>
          <a:stretch/>
        </p:blipFill>
        <p:spPr>
          <a:xfrm>
            <a:off x="6933867" y="1244008"/>
            <a:ext cx="2082543" cy="334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90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5D70D-0EA0-B548-AB10-A238C6275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9" y="259140"/>
            <a:ext cx="8229600" cy="857250"/>
          </a:xfrm>
        </p:spPr>
        <p:txBody>
          <a:bodyPr>
            <a:normAutofit/>
          </a:bodyPr>
          <a:lstStyle/>
          <a:p>
            <a:r>
              <a:rPr lang="es-CO" sz="4000" dirty="0"/>
              <a:t>Resolución 0699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91AD0B8-EF13-3845-89E5-8B193E1FE20C}"/>
              </a:ext>
            </a:extLst>
          </p:cNvPr>
          <p:cNvSpPr/>
          <p:nvPr/>
        </p:nvSpPr>
        <p:spPr>
          <a:xfrm>
            <a:off x="3393028" y="2029276"/>
            <a:ext cx="205696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CO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Aguas residenciales domesticas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A362A74-A35B-A341-B527-B24CB3834BF5}"/>
              </a:ext>
            </a:extLst>
          </p:cNvPr>
          <p:cNvSpPr/>
          <p:nvPr/>
        </p:nvSpPr>
        <p:spPr>
          <a:xfrm>
            <a:off x="3062329" y="2961829"/>
            <a:ext cx="2718514" cy="35736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Zonas rurales sin Alcantarillado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2FA9ED08-4F2F-5A48-8BE3-11663940D034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4421512" y="2614051"/>
            <a:ext cx="74" cy="3477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52910103-66F7-E746-AE5B-FF4C90732A15}"/>
              </a:ext>
            </a:extLst>
          </p:cNvPr>
          <p:cNvSpPr/>
          <p:nvPr/>
        </p:nvSpPr>
        <p:spPr>
          <a:xfrm>
            <a:off x="3533490" y="3666973"/>
            <a:ext cx="1776192" cy="307777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Vertimiento al </a:t>
            </a:r>
            <a:r>
              <a:rPr lang="es-CO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suelo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4C3CF02-67BF-D84A-839D-F903B8169B28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4421586" y="3319196"/>
            <a:ext cx="0" cy="3477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51760CD-6598-C34A-B1A6-ABC7686C3FBA}"/>
              </a:ext>
            </a:extLst>
          </p:cNvPr>
          <p:cNvSpPr/>
          <p:nvPr/>
        </p:nvSpPr>
        <p:spPr>
          <a:xfrm>
            <a:off x="877141" y="2059017"/>
            <a:ext cx="1252508" cy="52322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Capacitación técnica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8B553918-1729-6347-8683-4FB509E148FA}"/>
              </a:ext>
            </a:extLst>
          </p:cNvPr>
          <p:cNvCxnSpPr>
            <a:cxnSpLocks/>
            <a:stCxn id="12" idx="3"/>
            <a:endCxn id="5" idx="1"/>
          </p:cNvCxnSpPr>
          <p:nvPr/>
        </p:nvCxnSpPr>
        <p:spPr>
          <a:xfrm>
            <a:off x="2129649" y="2320627"/>
            <a:ext cx="1263379" cy="10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EBFEACC-A789-994D-BDE2-2311673B082F}"/>
              </a:ext>
            </a:extLst>
          </p:cNvPr>
          <p:cNvSpPr/>
          <p:nvPr/>
        </p:nvSpPr>
        <p:spPr>
          <a:xfrm>
            <a:off x="6304952" y="2056418"/>
            <a:ext cx="2016904" cy="30777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Autoridad Ambiental</a:t>
            </a:r>
          </a:p>
        </p:txBody>
      </p:sp>
      <p:sp>
        <p:nvSpPr>
          <p:cNvPr id="16" name="Cerrar llave 15">
            <a:extLst>
              <a:ext uri="{FF2B5EF4-FFF2-40B4-BE49-F238E27FC236}">
                <a16:creationId xmlns:a16="http://schemas.microsoft.com/office/drawing/2014/main" id="{8BC11C09-65D8-1A49-BA5C-CC7BA61F39DB}"/>
              </a:ext>
            </a:extLst>
          </p:cNvPr>
          <p:cNvSpPr/>
          <p:nvPr/>
        </p:nvSpPr>
        <p:spPr>
          <a:xfrm>
            <a:off x="5709687" y="1900804"/>
            <a:ext cx="138223" cy="207818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586984F-7F4D-EF40-B988-B437B54CD042}"/>
              </a:ext>
            </a:extLst>
          </p:cNvPr>
          <p:cNvSpPr/>
          <p:nvPr/>
        </p:nvSpPr>
        <p:spPr>
          <a:xfrm>
            <a:off x="221137" y="2929688"/>
            <a:ext cx="2570075" cy="64633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Sistema de gestión de aguas Residuales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Ajustes técnicos y operativos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8BDC47F-FB20-324E-B12D-4277DC3EEE04}"/>
              </a:ext>
            </a:extLst>
          </p:cNvPr>
          <p:cNvSpPr/>
          <p:nvPr/>
        </p:nvSpPr>
        <p:spPr>
          <a:xfrm>
            <a:off x="6148235" y="2621930"/>
            <a:ext cx="2489788" cy="1015663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Módulos de registro y procesamiento en su jurisdicción: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Seguimiento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Vigilancia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Control ambiental  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E84139E1-23DF-BE46-8403-D43A069B4386}"/>
              </a:ext>
            </a:extLst>
          </p:cNvPr>
          <p:cNvCxnSpPr>
            <a:cxnSpLocks/>
            <a:stCxn id="12" idx="2"/>
            <a:endCxn id="26" idx="0"/>
          </p:cNvCxnSpPr>
          <p:nvPr/>
        </p:nvCxnSpPr>
        <p:spPr>
          <a:xfrm>
            <a:off x="1503395" y="2582237"/>
            <a:ext cx="2780" cy="3474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ángulo 33">
            <a:extLst>
              <a:ext uri="{FF2B5EF4-FFF2-40B4-BE49-F238E27FC236}">
                <a16:creationId xmlns:a16="http://schemas.microsoft.com/office/drawing/2014/main" id="{873FE66F-4E44-9C46-BB5D-D1D7AE98A4B6}"/>
              </a:ext>
            </a:extLst>
          </p:cNvPr>
          <p:cNvSpPr/>
          <p:nvPr/>
        </p:nvSpPr>
        <p:spPr>
          <a:xfrm>
            <a:off x="236148" y="984764"/>
            <a:ext cx="8366910" cy="738664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Decreto 1075 de 2015, 3: Régimen de reglamentario sector de agua potable y saneamiento</a:t>
            </a:r>
          </a:p>
          <a:p>
            <a:pPr algn="ctr"/>
            <a:r>
              <a:rPr lang="es-CO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Agua residual domestica</a:t>
            </a:r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: Aguas vertidas, recolectadas, y trasportadas por el sistema de alcantarillado público: aguas domesticas o no domesticas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C2EE687F-FA5A-BE45-B083-3923AA74140D}"/>
              </a:ext>
            </a:extLst>
          </p:cNvPr>
          <p:cNvCxnSpPr>
            <a:stCxn id="5" idx="0"/>
            <a:endCxn id="34" idx="2"/>
          </p:cNvCxnSpPr>
          <p:nvPr/>
        </p:nvCxnSpPr>
        <p:spPr>
          <a:xfrm flipH="1" flipV="1">
            <a:off x="4419603" y="1723428"/>
            <a:ext cx="1909" cy="3058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ángulo 39">
            <a:extLst>
              <a:ext uri="{FF2B5EF4-FFF2-40B4-BE49-F238E27FC236}">
                <a16:creationId xmlns:a16="http://schemas.microsoft.com/office/drawing/2014/main" id="{A677B9A0-00DB-EC40-9BB4-004FFF944889}"/>
              </a:ext>
            </a:extLst>
          </p:cNvPr>
          <p:cNvSpPr/>
          <p:nvPr/>
        </p:nvSpPr>
        <p:spPr>
          <a:xfrm>
            <a:off x="861237" y="4189228"/>
            <a:ext cx="914400" cy="914400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es-CO" sz="8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10459680-8DE0-724D-8715-6EB929CD3B1D}"/>
              </a:ext>
            </a:extLst>
          </p:cNvPr>
          <p:cNvSpPr/>
          <p:nvPr/>
        </p:nvSpPr>
        <p:spPr>
          <a:xfrm>
            <a:off x="892733" y="4153903"/>
            <a:ext cx="705994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latin typeface="Arial"/>
                <a:cs typeface="Arial"/>
              </a:rPr>
              <a:t>Parámetros y los valores límites máximos permisibles en los vertimientos puntuales de</a:t>
            </a:r>
          </a:p>
          <a:p>
            <a:pPr algn="ctr"/>
            <a:r>
              <a:rPr lang="es-CO" sz="1400" dirty="0">
                <a:solidFill>
                  <a:schemeClr val="bg1"/>
                </a:solidFill>
                <a:latin typeface="Arial"/>
                <a:cs typeface="Arial"/>
              </a:rPr>
              <a:t> Aguas Residuales Domésticas Tratadas al suelo</a:t>
            </a:r>
          </a:p>
        </p:txBody>
      </p: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64299715-EF5C-DC44-B1E8-35C0082E4BE1}"/>
              </a:ext>
            </a:extLst>
          </p:cNvPr>
          <p:cNvCxnSpPr>
            <a:stCxn id="9" idx="2"/>
            <a:endCxn id="41" idx="0"/>
          </p:cNvCxnSpPr>
          <p:nvPr/>
        </p:nvCxnSpPr>
        <p:spPr>
          <a:xfrm>
            <a:off x="4421586" y="3974750"/>
            <a:ext cx="1120" cy="1791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9964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800" dirty="0" smtClean="0">
            <a:solidFill>
              <a:schemeClr val="tx1">
                <a:lumMod val="50000"/>
                <a:lumOff val="50000"/>
              </a:schemeClr>
            </a:solidFill>
            <a:latin typeface="Arial"/>
            <a:cs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13255</TotalTime>
  <Words>1520</Words>
  <Application>Microsoft Macintosh PowerPoint</Application>
  <PresentationFormat>Presentación en pantalla (16:9)</PresentationFormat>
  <Paragraphs>144</Paragraphs>
  <Slides>39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2" baseType="lpstr">
      <vt:lpstr>Arial</vt:lpstr>
      <vt:lpstr>Calibri</vt:lpstr>
      <vt:lpstr>Tema de Office</vt:lpstr>
      <vt:lpstr>Presentación de PowerPoint</vt:lpstr>
      <vt:lpstr>Presentación de PowerPoint</vt:lpstr>
      <vt:lpstr>Requisitos legales relacionados con el manejo del recurso suelo: Vertimiento en suelos  </vt:lpstr>
      <vt:lpstr>Presentación de PowerPoint</vt:lpstr>
      <vt:lpstr>Considerando</vt:lpstr>
      <vt:lpstr>Considerando</vt:lpstr>
      <vt:lpstr>Considerando</vt:lpstr>
      <vt:lpstr>Ministerio de medio ambiente y desarrollo sostenibles 2016 </vt:lpstr>
      <vt:lpstr>Resolución 0699</vt:lpstr>
      <vt:lpstr>Resolución 699 del 6 de julio de 2021</vt:lpstr>
      <vt:lpstr>Resolución 699 del 6 de julio de 2021</vt:lpstr>
      <vt:lpstr>Presentación de PowerPoint</vt:lpstr>
      <vt:lpstr>La norma estableció las definiciones y obligaciones para cada uno de estos usuarios definidos de la siguiente manera</vt:lpstr>
      <vt:lpstr>Usuarios de vivienda rural dispersa</vt:lpstr>
      <vt:lpstr>Presentación de PowerPoint</vt:lpstr>
      <vt:lpstr>Usuarios equiparables de vivienda rural dispersa</vt:lpstr>
      <vt:lpstr>Usuarios diferentes a Usuarios equiparables de vivienda rural dispersa y a usuarios de vivienda rural dispersa</vt:lpstr>
      <vt:lpstr>Presentación de PowerPoint</vt:lpstr>
      <vt:lpstr>Presentación de PowerPoint</vt:lpstr>
      <vt:lpstr>Presentación de PowerPoint</vt:lpstr>
      <vt:lpstr>Presentación de PowerPoint</vt:lpstr>
      <vt:lpstr>Velocidad de infiltración</vt:lpstr>
      <vt:lpstr>Presentación de PowerPoint</vt:lpstr>
      <vt:lpstr>Agua en el suelo</vt:lpstr>
      <vt:lpstr>Infiltración de Agua en el suelo</vt:lpstr>
      <vt:lpstr>Infiltración de Agua en el suelo</vt:lpstr>
      <vt:lpstr>Presentación de PowerPoint</vt:lpstr>
      <vt:lpstr>El régimen de humedad del suelo</vt:lpstr>
      <vt:lpstr>El régimen de humedad del suelo</vt:lpstr>
      <vt:lpstr>El régimen de humedad del suelo</vt:lpstr>
      <vt:lpstr>El régimen de humedad del suelo</vt:lpstr>
      <vt:lpstr>El régimen de humedad del suelo</vt:lpstr>
      <vt:lpstr>El régimen de humedad del suelo</vt:lpstr>
      <vt:lpstr>El régimen de humedad del suelo</vt:lpstr>
      <vt:lpstr>Presentación de PowerPoint</vt:lpstr>
      <vt:lpstr>Presentación de PowerPoint</vt:lpstr>
      <vt:lpstr>Cuando NO se puede hacer un vertimiento</vt:lpstr>
      <vt:lpstr>Cuando NO se puede hacer un vertimiento</vt:lpstr>
      <vt:lpstr>Cuando NO se puede hacer un vertimiento</vt:lpstr>
    </vt:vector>
  </TitlesOfParts>
  <Company>colmayor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colmayor colmayor</dc:creator>
  <cp:lastModifiedBy>Usuario de Microsoft Office</cp:lastModifiedBy>
  <cp:revision>33</cp:revision>
  <dcterms:created xsi:type="dcterms:W3CDTF">2017-12-19T20:58:09Z</dcterms:created>
  <dcterms:modified xsi:type="dcterms:W3CDTF">2022-03-02T20:18:31Z</dcterms:modified>
</cp:coreProperties>
</file>