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320" r:id="rId3"/>
    <p:sldId id="597" r:id="rId4"/>
    <p:sldId id="598" r:id="rId5"/>
    <p:sldId id="599" r:id="rId6"/>
    <p:sldId id="600" r:id="rId7"/>
    <p:sldId id="601" r:id="rId8"/>
    <p:sldId id="503" r:id="rId9"/>
    <p:sldId id="507" r:id="rId10"/>
    <p:sldId id="549" r:id="rId11"/>
    <p:sldId id="623" r:id="rId12"/>
    <p:sldId id="622" r:id="rId13"/>
    <p:sldId id="602" r:id="rId14"/>
    <p:sldId id="580" r:id="rId15"/>
    <p:sldId id="603" r:id="rId16"/>
    <p:sldId id="516" r:id="rId17"/>
    <p:sldId id="511" r:id="rId18"/>
    <p:sldId id="576" r:id="rId19"/>
    <p:sldId id="605" r:id="rId20"/>
    <p:sldId id="606" r:id="rId21"/>
    <p:sldId id="604" r:id="rId22"/>
    <p:sldId id="607" r:id="rId23"/>
    <p:sldId id="467" r:id="rId24"/>
    <p:sldId id="587" r:id="rId25"/>
    <p:sldId id="583" r:id="rId26"/>
    <p:sldId id="554" r:id="rId27"/>
    <p:sldId id="624" r:id="rId28"/>
    <p:sldId id="620" r:id="rId29"/>
    <p:sldId id="595" r:id="rId30"/>
    <p:sldId id="612" r:id="rId31"/>
    <p:sldId id="520" r:id="rId32"/>
    <p:sldId id="614" r:id="rId33"/>
    <p:sldId id="613" r:id="rId34"/>
    <p:sldId id="521" r:id="rId35"/>
    <p:sldId id="522" r:id="rId36"/>
    <p:sldId id="590" r:id="rId37"/>
    <p:sldId id="591" r:id="rId38"/>
    <p:sldId id="618" r:id="rId39"/>
    <p:sldId id="621" r:id="rId4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Correa" initials="JC" lastIdx="1" clrIdx="0">
    <p:extLst>
      <p:ext uri="{19B8F6BF-5375-455C-9EA6-DF929625EA0E}">
        <p15:presenceInfo xmlns:p15="http://schemas.microsoft.com/office/powerpoint/2012/main" userId="06d1ed03588ce08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E13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8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2CFE73-BEE5-45BE-BC2F-BA3D9B6EEE5E}" type="datetimeFigureOut">
              <a:rPr lang="es-CO" smtClean="0"/>
              <a:t>2/03/2022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EA9F14-E1B4-4597-ADE5-FFC1C10273EB}" type="slidenum">
              <a:rPr lang="es-CO" smtClean="0"/>
              <a:t>‹Nº›</a:t>
            </a:fld>
            <a:endParaRPr lang="es-CO"/>
          </a:p>
        </p:txBody>
      </p:sp>
    </p:spTree>
    <p:extLst>
      <p:ext uri="{BB962C8B-B14F-4D97-AF65-F5344CB8AC3E}">
        <p14:creationId xmlns:p14="http://schemas.microsoft.com/office/powerpoint/2010/main" val="2891704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4A2CCB-EA78-48EB-9EEF-D96E25A3435D}" type="slidenum">
              <a:rPr lang="en-US" altLang="es-CO"/>
              <a:pPr/>
              <a:t>8</a:t>
            </a:fld>
            <a:endParaRPr lang="en-US" altLang="es-CO"/>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s-CO"/>
          </a:p>
        </p:txBody>
      </p:sp>
    </p:spTree>
    <p:extLst>
      <p:ext uri="{BB962C8B-B14F-4D97-AF65-F5344CB8AC3E}">
        <p14:creationId xmlns:p14="http://schemas.microsoft.com/office/powerpoint/2010/main" val="886811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4A2CCB-EA78-48EB-9EEF-D96E25A3435D}" type="slidenum">
              <a:rPr lang="en-US" altLang="es-CO"/>
              <a:pPr/>
              <a:t>9</a:t>
            </a:fld>
            <a:endParaRPr lang="en-US" altLang="es-CO"/>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s-CO"/>
          </a:p>
        </p:txBody>
      </p:sp>
    </p:spTree>
    <p:extLst>
      <p:ext uri="{BB962C8B-B14F-4D97-AF65-F5344CB8AC3E}">
        <p14:creationId xmlns:p14="http://schemas.microsoft.com/office/powerpoint/2010/main" val="2180884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4A2CCB-EA78-48EB-9EEF-D96E25A3435D}" type="slidenum">
              <a:rPr lang="en-US" altLang="es-CO"/>
              <a:pPr/>
              <a:t>13</a:t>
            </a:fld>
            <a:endParaRPr lang="en-US" altLang="es-CO"/>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s-CO"/>
          </a:p>
        </p:txBody>
      </p:sp>
    </p:spTree>
    <p:extLst>
      <p:ext uri="{BB962C8B-B14F-4D97-AF65-F5344CB8AC3E}">
        <p14:creationId xmlns:p14="http://schemas.microsoft.com/office/powerpoint/2010/main" val="1487524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4A2CCB-EA78-48EB-9EEF-D96E25A3435D}" type="slidenum">
              <a:rPr lang="en-US" altLang="es-CO"/>
              <a:pPr/>
              <a:t>16</a:t>
            </a:fld>
            <a:endParaRPr lang="en-US" altLang="es-CO"/>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s-CO"/>
          </a:p>
        </p:txBody>
      </p:sp>
    </p:spTree>
    <p:extLst>
      <p:ext uri="{BB962C8B-B14F-4D97-AF65-F5344CB8AC3E}">
        <p14:creationId xmlns:p14="http://schemas.microsoft.com/office/powerpoint/2010/main" val="1262394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4A2CCB-EA78-48EB-9EEF-D96E25A3435D}" type="slidenum">
              <a:rPr lang="en-US" altLang="es-CO"/>
              <a:pPr/>
              <a:t>17</a:t>
            </a:fld>
            <a:endParaRPr lang="en-US" altLang="es-CO"/>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s-CO"/>
          </a:p>
        </p:txBody>
      </p:sp>
    </p:spTree>
    <p:extLst>
      <p:ext uri="{BB962C8B-B14F-4D97-AF65-F5344CB8AC3E}">
        <p14:creationId xmlns:p14="http://schemas.microsoft.com/office/powerpoint/2010/main" val="2161973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4A2CCB-EA78-48EB-9EEF-D96E25A3435D}" type="slidenum">
              <a:rPr lang="en-US" altLang="es-CO"/>
              <a:pPr/>
              <a:t>31</a:t>
            </a:fld>
            <a:endParaRPr lang="en-US" altLang="es-CO"/>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s-CO"/>
          </a:p>
        </p:txBody>
      </p:sp>
    </p:spTree>
    <p:extLst>
      <p:ext uri="{BB962C8B-B14F-4D97-AF65-F5344CB8AC3E}">
        <p14:creationId xmlns:p14="http://schemas.microsoft.com/office/powerpoint/2010/main" val="1126258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4A2CCB-EA78-48EB-9EEF-D96E25A3435D}" type="slidenum">
              <a:rPr lang="en-US" altLang="es-CO"/>
              <a:pPr/>
              <a:t>34</a:t>
            </a:fld>
            <a:endParaRPr lang="en-US" altLang="es-CO"/>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s-CO"/>
          </a:p>
        </p:txBody>
      </p:sp>
    </p:spTree>
    <p:extLst>
      <p:ext uri="{BB962C8B-B14F-4D97-AF65-F5344CB8AC3E}">
        <p14:creationId xmlns:p14="http://schemas.microsoft.com/office/powerpoint/2010/main" val="1101022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4A2CCB-EA78-48EB-9EEF-D96E25A3435D}" type="slidenum">
              <a:rPr lang="en-US" altLang="es-CO"/>
              <a:pPr/>
              <a:t>35</a:t>
            </a:fld>
            <a:endParaRPr lang="en-US" altLang="es-CO"/>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s-CO"/>
          </a:p>
        </p:txBody>
      </p:sp>
    </p:spTree>
    <p:extLst>
      <p:ext uri="{BB962C8B-B14F-4D97-AF65-F5344CB8AC3E}">
        <p14:creationId xmlns:p14="http://schemas.microsoft.com/office/powerpoint/2010/main" val="1584032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778870-BEB4-4077-9F09-63272317BAB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B2113CEE-2DC9-4B25-BB9D-C7740A5DB9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F3B087A3-6D7C-4A50-BD87-D0F4D5EF8ED6}"/>
              </a:ext>
            </a:extLst>
          </p:cNvPr>
          <p:cNvSpPr>
            <a:spLocks noGrp="1"/>
          </p:cNvSpPr>
          <p:nvPr>
            <p:ph type="dt" sz="half" idx="10"/>
          </p:nvPr>
        </p:nvSpPr>
        <p:spPr/>
        <p:txBody>
          <a:bodyPr/>
          <a:lstStyle/>
          <a:p>
            <a:fld id="{215D43ED-D50F-4893-9732-F8211B7B89E1}" type="datetimeFigureOut">
              <a:rPr lang="es-CO" smtClean="0"/>
              <a:t>2/03/2022</a:t>
            </a:fld>
            <a:endParaRPr lang="es-CO"/>
          </a:p>
        </p:txBody>
      </p:sp>
      <p:sp>
        <p:nvSpPr>
          <p:cNvPr id="5" name="Marcador de pie de página 4">
            <a:extLst>
              <a:ext uri="{FF2B5EF4-FFF2-40B4-BE49-F238E27FC236}">
                <a16:creationId xmlns:a16="http://schemas.microsoft.com/office/drawing/2014/main" id="{59AD969F-6815-472C-8E35-EA17606A40B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F122EA7-6B87-4F24-8B6E-DE975D0A531F}"/>
              </a:ext>
            </a:extLst>
          </p:cNvPr>
          <p:cNvSpPr>
            <a:spLocks noGrp="1"/>
          </p:cNvSpPr>
          <p:nvPr>
            <p:ph type="sldNum" sz="quarter" idx="12"/>
          </p:nvPr>
        </p:nvSpPr>
        <p:spPr/>
        <p:txBody>
          <a:bodyPr/>
          <a:lstStyle/>
          <a:p>
            <a:fld id="{CE308A86-B0EF-4834-8B9D-CF71372D9C2A}" type="slidenum">
              <a:rPr lang="es-CO" smtClean="0"/>
              <a:t>‹Nº›</a:t>
            </a:fld>
            <a:endParaRPr lang="es-CO"/>
          </a:p>
        </p:txBody>
      </p:sp>
    </p:spTree>
    <p:extLst>
      <p:ext uri="{BB962C8B-B14F-4D97-AF65-F5344CB8AC3E}">
        <p14:creationId xmlns:p14="http://schemas.microsoft.com/office/powerpoint/2010/main" val="1248689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EEDB46-B69A-489C-9CE8-772FAA3F68B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CD437159-F7B0-49F5-8814-B8AA2EA7CA3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682A789-F57E-4D02-B714-2E45525C8721}"/>
              </a:ext>
            </a:extLst>
          </p:cNvPr>
          <p:cNvSpPr>
            <a:spLocks noGrp="1"/>
          </p:cNvSpPr>
          <p:nvPr>
            <p:ph type="dt" sz="half" idx="10"/>
          </p:nvPr>
        </p:nvSpPr>
        <p:spPr/>
        <p:txBody>
          <a:bodyPr/>
          <a:lstStyle/>
          <a:p>
            <a:fld id="{215D43ED-D50F-4893-9732-F8211B7B89E1}" type="datetimeFigureOut">
              <a:rPr lang="es-CO" smtClean="0"/>
              <a:t>2/03/2022</a:t>
            </a:fld>
            <a:endParaRPr lang="es-CO"/>
          </a:p>
        </p:txBody>
      </p:sp>
      <p:sp>
        <p:nvSpPr>
          <p:cNvPr id="5" name="Marcador de pie de página 4">
            <a:extLst>
              <a:ext uri="{FF2B5EF4-FFF2-40B4-BE49-F238E27FC236}">
                <a16:creationId xmlns:a16="http://schemas.microsoft.com/office/drawing/2014/main" id="{63C8C40F-BBC8-4801-8704-59A2544B875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580FEB9-C43C-41A7-B825-BCAFB5AAEAD3}"/>
              </a:ext>
            </a:extLst>
          </p:cNvPr>
          <p:cNvSpPr>
            <a:spLocks noGrp="1"/>
          </p:cNvSpPr>
          <p:nvPr>
            <p:ph type="sldNum" sz="quarter" idx="12"/>
          </p:nvPr>
        </p:nvSpPr>
        <p:spPr/>
        <p:txBody>
          <a:bodyPr/>
          <a:lstStyle/>
          <a:p>
            <a:fld id="{CE308A86-B0EF-4834-8B9D-CF71372D9C2A}" type="slidenum">
              <a:rPr lang="es-CO" smtClean="0"/>
              <a:t>‹Nº›</a:t>
            </a:fld>
            <a:endParaRPr lang="es-CO"/>
          </a:p>
        </p:txBody>
      </p:sp>
    </p:spTree>
    <p:extLst>
      <p:ext uri="{BB962C8B-B14F-4D97-AF65-F5344CB8AC3E}">
        <p14:creationId xmlns:p14="http://schemas.microsoft.com/office/powerpoint/2010/main" val="3381856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598DA92-366C-4096-80A3-780D74BA038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5A51AEF6-7830-433B-89EC-198C3042719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8020FB1-1FD1-49FC-A71E-BD6DA4D7E5B5}"/>
              </a:ext>
            </a:extLst>
          </p:cNvPr>
          <p:cNvSpPr>
            <a:spLocks noGrp="1"/>
          </p:cNvSpPr>
          <p:nvPr>
            <p:ph type="dt" sz="half" idx="10"/>
          </p:nvPr>
        </p:nvSpPr>
        <p:spPr/>
        <p:txBody>
          <a:bodyPr/>
          <a:lstStyle/>
          <a:p>
            <a:fld id="{215D43ED-D50F-4893-9732-F8211B7B89E1}" type="datetimeFigureOut">
              <a:rPr lang="es-CO" smtClean="0"/>
              <a:t>2/03/2022</a:t>
            </a:fld>
            <a:endParaRPr lang="es-CO"/>
          </a:p>
        </p:txBody>
      </p:sp>
      <p:sp>
        <p:nvSpPr>
          <p:cNvPr id="5" name="Marcador de pie de página 4">
            <a:extLst>
              <a:ext uri="{FF2B5EF4-FFF2-40B4-BE49-F238E27FC236}">
                <a16:creationId xmlns:a16="http://schemas.microsoft.com/office/drawing/2014/main" id="{CFD8431D-175D-4ADD-906F-63604F778B4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823C6B8-3F0A-418A-A9AB-D7567489FE70}"/>
              </a:ext>
            </a:extLst>
          </p:cNvPr>
          <p:cNvSpPr>
            <a:spLocks noGrp="1"/>
          </p:cNvSpPr>
          <p:nvPr>
            <p:ph type="sldNum" sz="quarter" idx="12"/>
          </p:nvPr>
        </p:nvSpPr>
        <p:spPr/>
        <p:txBody>
          <a:bodyPr/>
          <a:lstStyle/>
          <a:p>
            <a:fld id="{CE308A86-B0EF-4834-8B9D-CF71372D9C2A}" type="slidenum">
              <a:rPr lang="es-CO" smtClean="0"/>
              <a:t>‹Nº›</a:t>
            </a:fld>
            <a:endParaRPr lang="es-CO"/>
          </a:p>
        </p:txBody>
      </p:sp>
    </p:spTree>
    <p:extLst>
      <p:ext uri="{BB962C8B-B14F-4D97-AF65-F5344CB8AC3E}">
        <p14:creationId xmlns:p14="http://schemas.microsoft.com/office/powerpoint/2010/main" val="2707320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16CDCC-2859-465E-90A7-F8942DF4484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82236FA-38E4-43FD-91C2-2022A69559A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60DBB4F-4156-43A5-B90A-D0354105C559}"/>
              </a:ext>
            </a:extLst>
          </p:cNvPr>
          <p:cNvSpPr>
            <a:spLocks noGrp="1"/>
          </p:cNvSpPr>
          <p:nvPr>
            <p:ph type="dt" sz="half" idx="10"/>
          </p:nvPr>
        </p:nvSpPr>
        <p:spPr/>
        <p:txBody>
          <a:bodyPr/>
          <a:lstStyle/>
          <a:p>
            <a:fld id="{215D43ED-D50F-4893-9732-F8211B7B89E1}" type="datetimeFigureOut">
              <a:rPr lang="es-CO" smtClean="0"/>
              <a:t>2/03/2022</a:t>
            </a:fld>
            <a:endParaRPr lang="es-CO"/>
          </a:p>
        </p:txBody>
      </p:sp>
      <p:sp>
        <p:nvSpPr>
          <p:cNvPr id="5" name="Marcador de pie de página 4">
            <a:extLst>
              <a:ext uri="{FF2B5EF4-FFF2-40B4-BE49-F238E27FC236}">
                <a16:creationId xmlns:a16="http://schemas.microsoft.com/office/drawing/2014/main" id="{4150FC7F-971A-47E9-88AB-29EABE7B914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9DEE5C5-A46E-42E4-9FE7-FE763925C7A0}"/>
              </a:ext>
            </a:extLst>
          </p:cNvPr>
          <p:cNvSpPr>
            <a:spLocks noGrp="1"/>
          </p:cNvSpPr>
          <p:nvPr>
            <p:ph type="sldNum" sz="quarter" idx="12"/>
          </p:nvPr>
        </p:nvSpPr>
        <p:spPr/>
        <p:txBody>
          <a:bodyPr/>
          <a:lstStyle/>
          <a:p>
            <a:fld id="{CE308A86-B0EF-4834-8B9D-CF71372D9C2A}" type="slidenum">
              <a:rPr lang="es-CO" smtClean="0"/>
              <a:t>‹Nº›</a:t>
            </a:fld>
            <a:endParaRPr lang="es-CO"/>
          </a:p>
        </p:txBody>
      </p:sp>
    </p:spTree>
    <p:extLst>
      <p:ext uri="{BB962C8B-B14F-4D97-AF65-F5344CB8AC3E}">
        <p14:creationId xmlns:p14="http://schemas.microsoft.com/office/powerpoint/2010/main" val="213548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CD2226-8B1A-4C5A-A1BB-02EDBC11803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AD70CFC-4322-41B3-A211-46F338341D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7DD4AA0-094F-4C08-8ECD-EED1E7EE6514}"/>
              </a:ext>
            </a:extLst>
          </p:cNvPr>
          <p:cNvSpPr>
            <a:spLocks noGrp="1"/>
          </p:cNvSpPr>
          <p:nvPr>
            <p:ph type="dt" sz="half" idx="10"/>
          </p:nvPr>
        </p:nvSpPr>
        <p:spPr/>
        <p:txBody>
          <a:bodyPr/>
          <a:lstStyle/>
          <a:p>
            <a:fld id="{215D43ED-D50F-4893-9732-F8211B7B89E1}" type="datetimeFigureOut">
              <a:rPr lang="es-CO" smtClean="0"/>
              <a:t>2/03/2022</a:t>
            </a:fld>
            <a:endParaRPr lang="es-CO"/>
          </a:p>
        </p:txBody>
      </p:sp>
      <p:sp>
        <p:nvSpPr>
          <p:cNvPr id="5" name="Marcador de pie de página 4">
            <a:extLst>
              <a:ext uri="{FF2B5EF4-FFF2-40B4-BE49-F238E27FC236}">
                <a16:creationId xmlns:a16="http://schemas.microsoft.com/office/drawing/2014/main" id="{949FFA71-9D41-4DFC-960F-DE9FC95C6D3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4A9D2EF-D754-41CC-ACDA-8D9B4DFA0494}"/>
              </a:ext>
            </a:extLst>
          </p:cNvPr>
          <p:cNvSpPr>
            <a:spLocks noGrp="1"/>
          </p:cNvSpPr>
          <p:nvPr>
            <p:ph type="sldNum" sz="quarter" idx="12"/>
          </p:nvPr>
        </p:nvSpPr>
        <p:spPr/>
        <p:txBody>
          <a:bodyPr/>
          <a:lstStyle/>
          <a:p>
            <a:fld id="{CE308A86-B0EF-4834-8B9D-CF71372D9C2A}" type="slidenum">
              <a:rPr lang="es-CO" smtClean="0"/>
              <a:t>‹Nº›</a:t>
            </a:fld>
            <a:endParaRPr lang="es-CO"/>
          </a:p>
        </p:txBody>
      </p:sp>
    </p:spTree>
    <p:extLst>
      <p:ext uri="{BB962C8B-B14F-4D97-AF65-F5344CB8AC3E}">
        <p14:creationId xmlns:p14="http://schemas.microsoft.com/office/powerpoint/2010/main" val="4045570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7969ED-D34C-433A-84B3-309F2961D6E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E8A40AF-3DE8-4EEB-B3D0-C020C2302B8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86F9DA01-2DBB-49C0-8A23-C180B9FBC4F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E8383A12-FE28-4AB0-A206-C78CF9238B86}"/>
              </a:ext>
            </a:extLst>
          </p:cNvPr>
          <p:cNvSpPr>
            <a:spLocks noGrp="1"/>
          </p:cNvSpPr>
          <p:nvPr>
            <p:ph type="dt" sz="half" idx="10"/>
          </p:nvPr>
        </p:nvSpPr>
        <p:spPr/>
        <p:txBody>
          <a:bodyPr/>
          <a:lstStyle/>
          <a:p>
            <a:fld id="{215D43ED-D50F-4893-9732-F8211B7B89E1}" type="datetimeFigureOut">
              <a:rPr lang="es-CO" smtClean="0"/>
              <a:t>2/03/2022</a:t>
            </a:fld>
            <a:endParaRPr lang="es-CO"/>
          </a:p>
        </p:txBody>
      </p:sp>
      <p:sp>
        <p:nvSpPr>
          <p:cNvPr id="6" name="Marcador de pie de página 5">
            <a:extLst>
              <a:ext uri="{FF2B5EF4-FFF2-40B4-BE49-F238E27FC236}">
                <a16:creationId xmlns:a16="http://schemas.microsoft.com/office/drawing/2014/main" id="{311388BD-ABF5-4FA0-9812-24CF2B38C25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B5E2A83-4F4C-4BB2-B8F2-DB2FDBED7A82}"/>
              </a:ext>
            </a:extLst>
          </p:cNvPr>
          <p:cNvSpPr>
            <a:spLocks noGrp="1"/>
          </p:cNvSpPr>
          <p:nvPr>
            <p:ph type="sldNum" sz="quarter" idx="12"/>
          </p:nvPr>
        </p:nvSpPr>
        <p:spPr/>
        <p:txBody>
          <a:bodyPr/>
          <a:lstStyle/>
          <a:p>
            <a:fld id="{CE308A86-B0EF-4834-8B9D-CF71372D9C2A}" type="slidenum">
              <a:rPr lang="es-CO" smtClean="0"/>
              <a:t>‹Nº›</a:t>
            </a:fld>
            <a:endParaRPr lang="es-CO"/>
          </a:p>
        </p:txBody>
      </p:sp>
    </p:spTree>
    <p:extLst>
      <p:ext uri="{BB962C8B-B14F-4D97-AF65-F5344CB8AC3E}">
        <p14:creationId xmlns:p14="http://schemas.microsoft.com/office/powerpoint/2010/main" val="3274265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9AB29E-B824-4071-BF72-EF2298C88F1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A5DDE9BE-453F-4BE0-AD45-13C6993EC8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AFF6007-5B86-42C9-B97A-4EB115EB5CE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CD781B1C-0E5C-4742-9333-75E55078AC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BFB0A40-D759-404F-B4B0-FAA98D7C315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A69DDC10-6F51-4E9E-8087-0522CA081E01}"/>
              </a:ext>
            </a:extLst>
          </p:cNvPr>
          <p:cNvSpPr>
            <a:spLocks noGrp="1"/>
          </p:cNvSpPr>
          <p:nvPr>
            <p:ph type="dt" sz="half" idx="10"/>
          </p:nvPr>
        </p:nvSpPr>
        <p:spPr/>
        <p:txBody>
          <a:bodyPr/>
          <a:lstStyle/>
          <a:p>
            <a:fld id="{215D43ED-D50F-4893-9732-F8211B7B89E1}" type="datetimeFigureOut">
              <a:rPr lang="es-CO" smtClean="0"/>
              <a:t>2/03/2022</a:t>
            </a:fld>
            <a:endParaRPr lang="es-CO"/>
          </a:p>
        </p:txBody>
      </p:sp>
      <p:sp>
        <p:nvSpPr>
          <p:cNvPr id="8" name="Marcador de pie de página 7">
            <a:extLst>
              <a:ext uri="{FF2B5EF4-FFF2-40B4-BE49-F238E27FC236}">
                <a16:creationId xmlns:a16="http://schemas.microsoft.com/office/drawing/2014/main" id="{1245A50D-CE82-40BA-8979-3CF8EEEDE6FA}"/>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409884BB-8408-4AAE-8B2A-6390EBBF215D}"/>
              </a:ext>
            </a:extLst>
          </p:cNvPr>
          <p:cNvSpPr>
            <a:spLocks noGrp="1"/>
          </p:cNvSpPr>
          <p:nvPr>
            <p:ph type="sldNum" sz="quarter" idx="12"/>
          </p:nvPr>
        </p:nvSpPr>
        <p:spPr/>
        <p:txBody>
          <a:bodyPr/>
          <a:lstStyle/>
          <a:p>
            <a:fld id="{CE308A86-B0EF-4834-8B9D-CF71372D9C2A}" type="slidenum">
              <a:rPr lang="es-CO" smtClean="0"/>
              <a:t>‹Nº›</a:t>
            </a:fld>
            <a:endParaRPr lang="es-CO"/>
          </a:p>
        </p:txBody>
      </p:sp>
    </p:spTree>
    <p:extLst>
      <p:ext uri="{BB962C8B-B14F-4D97-AF65-F5344CB8AC3E}">
        <p14:creationId xmlns:p14="http://schemas.microsoft.com/office/powerpoint/2010/main" val="106732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651033-5980-4E00-85D8-8559FB471B1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A8C6E7FA-A5B9-49B2-BA17-3C156FC103F4}"/>
              </a:ext>
            </a:extLst>
          </p:cNvPr>
          <p:cNvSpPr>
            <a:spLocks noGrp="1"/>
          </p:cNvSpPr>
          <p:nvPr>
            <p:ph type="dt" sz="half" idx="10"/>
          </p:nvPr>
        </p:nvSpPr>
        <p:spPr/>
        <p:txBody>
          <a:bodyPr/>
          <a:lstStyle/>
          <a:p>
            <a:fld id="{215D43ED-D50F-4893-9732-F8211B7B89E1}" type="datetimeFigureOut">
              <a:rPr lang="es-CO" smtClean="0"/>
              <a:t>2/03/2022</a:t>
            </a:fld>
            <a:endParaRPr lang="es-CO"/>
          </a:p>
        </p:txBody>
      </p:sp>
      <p:sp>
        <p:nvSpPr>
          <p:cNvPr id="4" name="Marcador de pie de página 3">
            <a:extLst>
              <a:ext uri="{FF2B5EF4-FFF2-40B4-BE49-F238E27FC236}">
                <a16:creationId xmlns:a16="http://schemas.microsoft.com/office/drawing/2014/main" id="{25E80784-87DB-4086-8E84-BAC897306BCB}"/>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8EA0431D-B31D-4FE6-9AC1-F872E5652827}"/>
              </a:ext>
            </a:extLst>
          </p:cNvPr>
          <p:cNvSpPr>
            <a:spLocks noGrp="1"/>
          </p:cNvSpPr>
          <p:nvPr>
            <p:ph type="sldNum" sz="quarter" idx="12"/>
          </p:nvPr>
        </p:nvSpPr>
        <p:spPr/>
        <p:txBody>
          <a:bodyPr/>
          <a:lstStyle/>
          <a:p>
            <a:fld id="{CE308A86-B0EF-4834-8B9D-CF71372D9C2A}" type="slidenum">
              <a:rPr lang="es-CO" smtClean="0"/>
              <a:t>‹Nº›</a:t>
            </a:fld>
            <a:endParaRPr lang="es-CO"/>
          </a:p>
        </p:txBody>
      </p:sp>
    </p:spTree>
    <p:extLst>
      <p:ext uri="{BB962C8B-B14F-4D97-AF65-F5344CB8AC3E}">
        <p14:creationId xmlns:p14="http://schemas.microsoft.com/office/powerpoint/2010/main" val="2261015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CF74757-A423-4157-B704-24D1AF334A71}"/>
              </a:ext>
            </a:extLst>
          </p:cNvPr>
          <p:cNvSpPr>
            <a:spLocks noGrp="1"/>
          </p:cNvSpPr>
          <p:nvPr>
            <p:ph type="dt" sz="half" idx="10"/>
          </p:nvPr>
        </p:nvSpPr>
        <p:spPr/>
        <p:txBody>
          <a:bodyPr/>
          <a:lstStyle/>
          <a:p>
            <a:fld id="{215D43ED-D50F-4893-9732-F8211B7B89E1}" type="datetimeFigureOut">
              <a:rPr lang="es-CO" smtClean="0"/>
              <a:t>2/03/2022</a:t>
            </a:fld>
            <a:endParaRPr lang="es-CO"/>
          </a:p>
        </p:txBody>
      </p:sp>
      <p:sp>
        <p:nvSpPr>
          <p:cNvPr id="3" name="Marcador de pie de página 2">
            <a:extLst>
              <a:ext uri="{FF2B5EF4-FFF2-40B4-BE49-F238E27FC236}">
                <a16:creationId xmlns:a16="http://schemas.microsoft.com/office/drawing/2014/main" id="{E427C677-7928-4553-A85A-6E517D8CF406}"/>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529AA017-9AE8-4DBB-A945-AF5C4EA39223}"/>
              </a:ext>
            </a:extLst>
          </p:cNvPr>
          <p:cNvSpPr>
            <a:spLocks noGrp="1"/>
          </p:cNvSpPr>
          <p:nvPr>
            <p:ph type="sldNum" sz="quarter" idx="12"/>
          </p:nvPr>
        </p:nvSpPr>
        <p:spPr/>
        <p:txBody>
          <a:bodyPr/>
          <a:lstStyle/>
          <a:p>
            <a:fld id="{CE308A86-B0EF-4834-8B9D-CF71372D9C2A}" type="slidenum">
              <a:rPr lang="es-CO" smtClean="0"/>
              <a:t>‹Nº›</a:t>
            </a:fld>
            <a:endParaRPr lang="es-CO"/>
          </a:p>
        </p:txBody>
      </p:sp>
    </p:spTree>
    <p:extLst>
      <p:ext uri="{BB962C8B-B14F-4D97-AF65-F5344CB8AC3E}">
        <p14:creationId xmlns:p14="http://schemas.microsoft.com/office/powerpoint/2010/main" val="3072709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29B7AF-0437-42E1-BF6F-E05AF290DE1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F19F337-747F-4729-8F7E-B65E7EEA65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5046F978-A9F3-44A5-9662-F02F0148B1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97388CE-A467-41CE-B930-30FF85FC2030}"/>
              </a:ext>
            </a:extLst>
          </p:cNvPr>
          <p:cNvSpPr>
            <a:spLocks noGrp="1"/>
          </p:cNvSpPr>
          <p:nvPr>
            <p:ph type="dt" sz="half" idx="10"/>
          </p:nvPr>
        </p:nvSpPr>
        <p:spPr/>
        <p:txBody>
          <a:bodyPr/>
          <a:lstStyle/>
          <a:p>
            <a:fld id="{215D43ED-D50F-4893-9732-F8211B7B89E1}" type="datetimeFigureOut">
              <a:rPr lang="es-CO" smtClean="0"/>
              <a:t>2/03/2022</a:t>
            </a:fld>
            <a:endParaRPr lang="es-CO"/>
          </a:p>
        </p:txBody>
      </p:sp>
      <p:sp>
        <p:nvSpPr>
          <p:cNvPr id="6" name="Marcador de pie de página 5">
            <a:extLst>
              <a:ext uri="{FF2B5EF4-FFF2-40B4-BE49-F238E27FC236}">
                <a16:creationId xmlns:a16="http://schemas.microsoft.com/office/drawing/2014/main" id="{B585C668-D443-4D82-B74A-FCB1B02E2E68}"/>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2D7358B6-2DE7-467B-91AD-909A9679BF0E}"/>
              </a:ext>
            </a:extLst>
          </p:cNvPr>
          <p:cNvSpPr>
            <a:spLocks noGrp="1"/>
          </p:cNvSpPr>
          <p:nvPr>
            <p:ph type="sldNum" sz="quarter" idx="12"/>
          </p:nvPr>
        </p:nvSpPr>
        <p:spPr/>
        <p:txBody>
          <a:bodyPr/>
          <a:lstStyle/>
          <a:p>
            <a:fld id="{CE308A86-B0EF-4834-8B9D-CF71372D9C2A}" type="slidenum">
              <a:rPr lang="es-CO" smtClean="0"/>
              <a:t>‹Nº›</a:t>
            </a:fld>
            <a:endParaRPr lang="es-CO"/>
          </a:p>
        </p:txBody>
      </p:sp>
    </p:spTree>
    <p:extLst>
      <p:ext uri="{BB962C8B-B14F-4D97-AF65-F5344CB8AC3E}">
        <p14:creationId xmlns:p14="http://schemas.microsoft.com/office/powerpoint/2010/main" val="30674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1DCF9E-E72F-4DE9-B90C-DD027834907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22866C8F-D644-4063-9E7B-7410FD52FE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EA520234-C037-433B-B66D-4F310C1DAE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4D090DE-47E6-4A60-A3FF-A4BD537D0A67}"/>
              </a:ext>
            </a:extLst>
          </p:cNvPr>
          <p:cNvSpPr>
            <a:spLocks noGrp="1"/>
          </p:cNvSpPr>
          <p:nvPr>
            <p:ph type="dt" sz="half" idx="10"/>
          </p:nvPr>
        </p:nvSpPr>
        <p:spPr/>
        <p:txBody>
          <a:bodyPr/>
          <a:lstStyle/>
          <a:p>
            <a:fld id="{215D43ED-D50F-4893-9732-F8211B7B89E1}" type="datetimeFigureOut">
              <a:rPr lang="es-CO" smtClean="0"/>
              <a:t>2/03/2022</a:t>
            </a:fld>
            <a:endParaRPr lang="es-CO"/>
          </a:p>
        </p:txBody>
      </p:sp>
      <p:sp>
        <p:nvSpPr>
          <p:cNvPr id="6" name="Marcador de pie de página 5">
            <a:extLst>
              <a:ext uri="{FF2B5EF4-FFF2-40B4-BE49-F238E27FC236}">
                <a16:creationId xmlns:a16="http://schemas.microsoft.com/office/drawing/2014/main" id="{B6FDFD77-961B-4B90-9C87-D25C054D6DC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6F32A30E-7F7E-4530-8CAB-7B110DA324C3}"/>
              </a:ext>
            </a:extLst>
          </p:cNvPr>
          <p:cNvSpPr>
            <a:spLocks noGrp="1"/>
          </p:cNvSpPr>
          <p:nvPr>
            <p:ph type="sldNum" sz="quarter" idx="12"/>
          </p:nvPr>
        </p:nvSpPr>
        <p:spPr/>
        <p:txBody>
          <a:bodyPr/>
          <a:lstStyle/>
          <a:p>
            <a:fld id="{CE308A86-B0EF-4834-8B9D-CF71372D9C2A}" type="slidenum">
              <a:rPr lang="es-CO" smtClean="0"/>
              <a:t>‹Nº›</a:t>
            </a:fld>
            <a:endParaRPr lang="es-CO"/>
          </a:p>
        </p:txBody>
      </p:sp>
    </p:spTree>
    <p:extLst>
      <p:ext uri="{BB962C8B-B14F-4D97-AF65-F5344CB8AC3E}">
        <p14:creationId xmlns:p14="http://schemas.microsoft.com/office/powerpoint/2010/main" val="2653022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C180B75-0DD1-48FD-8120-D0938D9D50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D3F3BB5-A084-42D4-BE96-17D6841C6B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4F54248-B94E-4649-B7BA-9BD7F5F91D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5D43ED-D50F-4893-9732-F8211B7B89E1}" type="datetimeFigureOut">
              <a:rPr lang="es-CO" smtClean="0"/>
              <a:t>2/03/2022</a:t>
            </a:fld>
            <a:endParaRPr lang="es-CO"/>
          </a:p>
        </p:txBody>
      </p:sp>
      <p:sp>
        <p:nvSpPr>
          <p:cNvPr id="5" name="Marcador de pie de página 4">
            <a:extLst>
              <a:ext uri="{FF2B5EF4-FFF2-40B4-BE49-F238E27FC236}">
                <a16:creationId xmlns:a16="http://schemas.microsoft.com/office/drawing/2014/main" id="{0BAB26A0-EB70-4BC7-939C-1A3894E0D7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FF91A524-0242-494E-BEF6-E981F39F54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08A86-B0EF-4834-8B9D-CF71372D9C2A}" type="slidenum">
              <a:rPr lang="es-CO" smtClean="0"/>
              <a:t>‹Nº›</a:t>
            </a:fld>
            <a:endParaRPr lang="es-CO"/>
          </a:p>
        </p:txBody>
      </p:sp>
    </p:spTree>
    <p:extLst>
      <p:ext uri="{BB962C8B-B14F-4D97-AF65-F5344CB8AC3E}">
        <p14:creationId xmlns:p14="http://schemas.microsoft.com/office/powerpoint/2010/main" val="134160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corantioquia.gov.co/SiteAssets/PDF/Tramites/Tasa-Uso_agua/Tasa%20por%20Utilizaci%C3%B3n%20del%20Agua-CORANTIOQUIA.pdf"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6.wmf"/><Relationship Id="rId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andi.com.co/Uploads/Res%201256%20de%202021%20-%20Reglamenta%20el%20uso%20de%20aguas%20residuales.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alcaldiabogota.gov.co/sisjur/normas/Norma1.jsp?i=70346&amp;dt=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alcaldiabogota.gov.co/sisjur/normas/Norma1.jsp?i=114778&amp;dt=S" TargetMode="External"/><Relationship Id="rId4" Type="http://schemas.openxmlformats.org/officeDocument/2006/relationships/hyperlink" Target="https://medioambiente.uexternado.edu.co/wp-content/uploads/sites/19/2018/12/Resoluci%C3%B3n-883-de-2018.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6955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04CF412-1B7C-402B-892D-CEB82A1E63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507" y="507747"/>
            <a:ext cx="3419872" cy="4559829"/>
          </a:xfrm>
          <a:prstGeom prst="rect">
            <a:avLst/>
          </a:prstGeom>
        </p:spPr>
      </p:pic>
      <p:pic>
        <p:nvPicPr>
          <p:cNvPr id="9" name="Imagen 8">
            <a:extLst>
              <a:ext uri="{FF2B5EF4-FFF2-40B4-BE49-F238E27FC236}">
                <a16:creationId xmlns:a16="http://schemas.microsoft.com/office/drawing/2014/main" id="{D4C491C8-78F0-4D19-8242-61BFD65FEC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9397" y="294315"/>
            <a:ext cx="4287960" cy="3215970"/>
          </a:xfrm>
          <a:prstGeom prst="rect">
            <a:avLst/>
          </a:prstGeom>
        </p:spPr>
      </p:pic>
      <p:pic>
        <p:nvPicPr>
          <p:cNvPr id="6" name="Imagen 5">
            <a:extLst>
              <a:ext uri="{FF2B5EF4-FFF2-40B4-BE49-F238E27FC236}">
                <a16:creationId xmlns:a16="http://schemas.microsoft.com/office/drawing/2014/main" id="{C89F701D-8B54-4815-98AA-34F46629D60F}"/>
              </a:ext>
            </a:extLst>
          </p:cNvPr>
          <p:cNvPicPr>
            <a:picLocks noChangeAspect="1"/>
          </p:cNvPicPr>
          <p:nvPr/>
        </p:nvPicPr>
        <p:blipFill>
          <a:blip r:embed="rId4"/>
          <a:stretch>
            <a:fillRect/>
          </a:stretch>
        </p:blipFill>
        <p:spPr>
          <a:xfrm>
            <a:off x="8821775" y="188971"/>
            <a:ext cx="2847514" cy="3932281"/>
          </a:xfrm>
          <a:prstGeom prst="rect">
            <a:avLst/>
          </a:prstGeom>
        </p:spPr>
      </p:pic>
      <p:pic>
        <p:nvPicPr>
          <p:cNvPr id="10" name="Picture 2" descr="http://openchannelflow.com/images/cache/assets/uploads/flume_images/openchannelflow-fiber-glass-parshall-flume-775x500.jpg">
            <a:extLst>
              <a:ext uri="{FF2B5EF4-FFF2-40B4-BE49-F238E27FC236}">
                <a16:creationId xmlns:a16="http://schemas.microsoft.com/office/drawing/2014/main" id="{0E6863D3-3543-4E13-8511-A0916FF677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4132" y="3809999"/>
            <a:ext cx="3898491" cy="2515155"/>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F9CDCB40-E104-4FBC-9F2C-B525E34E6058}"/>
              </a:ext>
            </a:extLst>
          </p:cNvPr>
          <p:cNvSpPr txBox="1"/>
          <p:nvPr/>
        </p:nvSpPr>
        <p:spPr>
          <a:xfrm>
            <a:off x="8517118" y="4282746"/>
            <a:ext cx="3456827" cy="156966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s-CO" sz="2400" b="1" dirty="0">
                <a:solidFill>
                  <a:schemeClr val="tx2"/>
                </a:solidFill>
                <a:latin typeface="Berlin Sans FB Demi" panose="020E0802020502020306" pitchFamily="34" charset="0"/>
              </a:rPr>
              <a:t>LO QUE NO SE MIDE, NO SE MEJORA, </a:t>
            </a:r>
          </a:p>
          <a:p>
            <a:pPr algn="ctr"/>
            <a:r>
              <a:rPr lang="es-CO" sz="2400" b="1" dirty="0">
                <a:solidFill>
                  <a:schemeClr val="tx2"/>
                </a:solidFill>
                <a:latin typeface="Berlin Sans FB Demi" panose="020E0802020502020306" pitchFamily="34" charset="0"/>
              </a:rPr>
              <a:t>NO SE OPTIMIZA, </a:t>
            </a:r>
          </a:p>
          <a:p>
            <a:pPr algn="ctr"/>
            <a:r>
              <a:rPr lang="es-CO" sz="2400" b="1" dirty="0">
                <a:solidFill>
                  <a:schemeClr val="tx2"/>
                </a:solidFill>
                <a:latin typeface="Berlin Sans FB Demi" panose="020E0802020502020306" pitchFamily="34" charset="0"/>
              </a:rPr>
              <a:t>NO SE CONTROLA</a:t>
            </a:r>
          </a:p>
        </p:txBody>
      </p:sp>
    </p:spTree>
    <p:extLst>
      <p:ext uri="{BB962C8B-B14F-4D97-AF65-F5344CB8AC3E}">
        <p14:creationId xmlns:p14="http://schemas.microsoft.com/office/powerpoint/2010/main" val="2048867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6E16807-8E86-4997-826C-8AEE1355694E}"/>
              </a:ext>
            </a:extLst>
          </p:cNvPr>
          <p:cNvPicPr>
            <a:picLocks noChangeAspect="1"/>
          </p:cNvPicPr>
          <p:nvPr/>
        </p:nvPicPr>
        <p:blipFill>
          <a:blip r:embed="rId2"/>
          <a:stretch>
            <a:fillRect/>
          </a:stretch>
        </p:blipFill>
        <p:spPr>
          <a:xfrm>
            <a:off x="308722" y="112122"/>
            <a:ext cx="2934575" cy="3872115"/>
          </a:xfrm>
          <a:prstGeom prst="rect">
            <a:avLst/>
          </a:prstGeom>
        </p:spPr>
      </p:pic>
      <p:pic>
        <p:nvPicPr>
          <p:cNvPr id="7" name="Imagen 6">
            <a:extLst>
              <a:ext uri="{FF2B5EF4-FFF2-40B4-BE49-F238E27FC236}">
                <a16:creationId xmlns:a16="http://schemas.microsoft.com/office/drawing/2014/main" id="{6199BEEB-86B7-4009-A5B0-E81EB2EF697D}"/>
              </a:ext>
            </a:extLst>
          </p:cNvPr>
          <p:cNvPicPr>
            <a:picLocks noChangeAspect="1"/>
          </p:cNvPicPr>
          <p:nvPr/>
        </p:nvPicPr>
        <p:blipFill>
          <a:blip r:embed="rId3"/>
          <a:stretch>
            <a:fillRect/>
          </a:stretch>
        </p:blipFill>
        <p:spPr>
          <a:xfrm>
            <a:off x="3441640" y="112122"/>
            <a:ext cx="3852940" cy="2190137"/>
          </a:xfrm>
          <a:prstGeom prst="rect">
            <a:avLst/>
          </a:prstGeom>
        </p:spPr>
      </p:pic>
      <p:pic>
        <p:nvPicPr>
          <p:cNvPr id="11" name="Imagen 10">
            <a:extLst>
              <a:ext uri="{FF2B5EF4-FFF2-40B4-BE49-F238E27FC236}">
                <a16:creationId xmlns:a16="http://schemas.microsoft.com/office/drawing/2014/main" id="{76804AB7-1E12-4B41-B4C0-29C95A0351D0}"/>
              </a:ext>
            </a:extLst>
          </p:cNvPr>
          <p:cNvPicPr>
            <a:picLocks noChangeAspect="1"/>
          </p:cNvPicPr>
          <p:nvPr/>
        </p:nvPicPr>
        <p:blipFill>
          <a:blip r:embed="rId4"/>
          <a:stretch>
            <a:fillRect/>
          </a:stretch>
        </p:blipFill>
        <p:spPr>
          <a:xfrm>
            <a:off x="7451039" y="185648"/>
            <a:ext cx="4432239" cy="2043083"/>
          </a:xfrm>
          <a:prstGeom prst="rect">
            <a:avLst/>
          </a:prstGeom>
        </p:spPr>
      </p:pic>
      <p:pic>
        <p:nvPicPr>
          <p:cNvPr id="13" name="Imagen 12">
            <a:extLst>
              <a:ext uri="{FF2B5EF4-FFF2-40B4-BE49-F238E27FC236}">
                <a16:creationId xmlns:a16="http://schemas.microsoft.com/office/drawing/2014/main" id="{39114552-B4C8-467A-984F-B29CCE0DF816}"/>
              </a:ext>
            </a:extLst>
          </p:cNvPr>
          <p:cNvPicPr>
            <a:picLocks noChangeAspect="1"/>
          </p:cNvPicPr>
          <p:nvPr/>
        </p:nvPicPr>
        <p:blipFill>
          <a:blip r:embed="rId5"/>
          <a:stretch>
            <a:fillRect/>
          </a:stretch>
        </p:blipFill>
        <p:spPr>
          <a:xfrm>
            <a:off x="473045" y="3352182"/>
            <a:ext cx="2605928" cy="3505818"/>
          </a:xfrm>
          <a:prstGeom prst="rect">
            <a:avLst/>
          </a:prstGeom>
        </p:spPr>
      </p:pic>
      <p:pic>
        <p:nvPicPr>
          <p:cNvPr id="15" name="Imagen 14">
            <a:extLst>
              <a:ext uri="{FF2B5EF4-FFF2-40B4-BE49-F238E27FC236}">
                <a16:creationId xmlns:a16="http://schemas.microsoft.com/office/drawing/2014/main" id="{A6BF5E8B-FD17-4D0D-A86E-BF24AD5152E5}"/>
              </a:ext>
            </a:extLst>
          </p:cNvPr>
          <p:cNvPicPr>
            <a:picLocks noChangeAspect="1"/>
          </p:cNvPicPr>
          <p:nvPr/>
        </p:nvPicPr>
        <p:blipFill>
          <a:blip r:embed="rId6"/>
          <a:stretch>
            <a:fillRect/>
          </a:stretch>
        </p:blipFill>
        <p:spPr>
          <a:xfrm>
            <a:off x="4957750" y="2511897"/>
            <a:ext cx="4795850" cy="4269227"/>
          </a:xfrm>
          <a:prstGeom prst="rect">
            <a:avLst/>
          </a:prstGeom>
        </p:spPr>
      </p:pic>
    </p:spTree>
    <p:extLst>
      <p:ext uri="{BB962C8B-B14F-4D97-AF65-F5344CB8AC3E}">
        <p14:creationId xmlns:p14="http://schemas.microsoft.com/office/powerpoint/2010/main" val="4265357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Monografias.com">
            <a:extLst>
              <a:ext uri="{FF2B5EF4-FFF2-40B4-BE49-F238E27FC236}">
                <a16:creationId xmlns:a16="http://schemas.microsoft.com/office/drawing/2014/main" id="{E27E3F59-949F-40AD-BFA1-AEFD7B3F32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866" y="602115"/>
            <a:ext cx="8875033" cy="5862522"/>
          </a:xfrm>
          <a:prstGeom prst="rect">
            <a:avLst/>
          </a:prstGeom>
          <a:noFill/>
          <a:extLst>
            <a:ext uri="{909E8E84-426E-40DD-AFC4-6F175D3DCCD1}">
              <a14:hiddenFill xmlns:a14="http://schemas.microsoft.com/office/drawing/2010/main">
                <a:solidFill>
                  <a:srgbClr val="FFFFFF"/>
                </a:solidFill>
              </a14:hiddenFill>
            </a:ext>
          </a:extLst>
        </p:spPr>
      </p:pic>
      <p:sp>
        <p:nvSpPr>
          <p:cNvPr id="2" name="Elipse 1">
            <a:extLst>
              <a:ext uri="{FF2B5EF4-FFF2-40B4-BE49-F238E27FC236}">
                <a16:creationId xmlns:a16="http://schemas.microsoft.com/office/drawing/2014/main" id="{8574A605-7000-4134-A2BD-DEAB839FE11B}"/>
              </a:ext>
            </a:extLst>
          </p:cNvPr>
          <p:cNvSpPr/>
          <p:nvPr/>
        </p:nvSpPr>
        <p:spPr>
          <a:xfrm>
            <a:off x="8275455" y="1422881"/>
            <a:ext cx="752383" cy="60941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O"/>
          </a:p>
        </p:txBody>
      </p:sp>
      <p:sp>
        <p:nvSpPr>
          <p:cNvPr id="8" name="Elipse 7">
            <a:extLst>
              <a:ext uri="{FF2B5EF4-FFF2-40B4-BE49-F238E27FC236}">
                <a16:creationId xmlns:a16="http://schemas.microsoft.com/office/drawing/2014/main" id="{9E3DA974-ACD8-4850-9D73-1FE5580BC25E}"/>
              </a:ext>
            </a:extLst>
          </p:cNvPr>
          <p:cNvSpPr/>
          <p:nvPr/>
        </p:nvSpPr>
        <p:spPr>
          <a:xfrm>
            <a:off x="5738176" y="1562650"/>
            <a:ext cx="357824" cy="27379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O"/>
          </a:p>
        </p:txBody>
      </p:sp>
      <p:sp>
        <p:nvSpPr>
          <p:cNvPr id="11" name="Elipse 10">
            <a:extLst>
              <a:ext uri="{FF2B5EF4-FFF2-40B4-BE49-F238E27FC236}">
                <a16:creationId xmlns:a16="http://schemas.microsoft.com/office/drawing/2014/main" id="{DEDBD59D-DBD7-4DBB-9756-6D902C051861}"/>
              </a:ext>
            </a:extLst>
          </p:cNvPr>
          <p:cNvSpPr/>
          <p:nvPr/>
        </p:nvSpPr>
        <p:spPr>
          <a:xfrm>
            <a:off x="2687394" y="3203120"/>
            <a:ext cx="253061" cy="225221"/>
          </a:xfrm>
          <a:prstGeom prst="ellipse">
            <a:avLst/>
          </a:prstGeom>
          <a:solidFill>
            <a:srgbClr val="1E13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Elipse 11">
            <a:extLst>
              <a:ext uri="{FF2B5EF4-FFF2-40B4-BE49-F238E27FC236}">
                <a16:creationId xmlns:a16="http://schemas.microsoft.com/office/drawing/2014/main" id="{399ABBA3-AF6F-4337-9C82-88BB75D35D72}"/>
              </a:ext>
            </a:extLst>
          </p:cNvPr>
          <p:cNvSpPr/>
          <p:nvPr/>
        </p:nvSpPr>
        <p:spPr>
          <a:xfrm>
            <a:off x="4372427" y="4954813"/>
            <a:ext cx="253061" cy="225221"/>
          </a:xfrm>
          <a:prstGeom prst="ellipse">
            <a:avLst/>
          </a:prstGeom>
          <a:solidFill>
            <a:srgbClr val="1E13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Elipse 20">
            <a:extLst>
              <a:ext uri="{FF2B5EF4-FFF2-40B4-BE49-F238E27FC236}">
                <a16:creationId xmlns:a16="http://schemas.microsoft.com/office/drawing/2014/main" id="{8C043546-5D25-4F49-A04C-C47865C21096}"/>
              </a:ext>
            </a:extLst>
          </p:cNvPr>
          <p:cNvSpPr/>
          <p:nvPr/>
        </p:nvSpPr>
        <p:spPr>
          <a:xfrm>
            <a:off x="9843673" y="1836448"/>
            <a:ext cx="253061" cy="225221"/>
          </a:xfrm>
          <a:prstGeom prst="ellipse">
            <a:avLst/>
          </a:prstGeom>
          <a:solidFill>
            <a:srgbClr val="1E13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Elipse 21">
            <a:extLst>
              <a:ext uri="{FF2B5EF4-FFF2-40B4-BE49-F238E27FC236}">
                <a16:creationId xmlns:a16="http://schemas.microsoft.com/office/drawing/2014/main" id="{8124E765-C970-4EE5-80AD-16883FBA8AC0}"/>
              </a:ext>
            </a:extLst>
          </p:cNvPr>
          <p:cNvSpPr/>
          <p:nvPr/>
        </p:nvSpPr>
        <p:spPr>
          <a:xfrm>
            <a:off x="9843673" y="2297275"/>
            <a:ext cx="253061" cy="22522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O"/>
          </a:p>
        </p:txBody>
      </p:sp>
      <p:sp>
        <p:nvSpPr>
          <p:cNvPr id="3" name="CuadroTexto 2">
            <a:extLst>
              <a:ext uri="{FF2B5EF4-FFF2-40B4-BE49-F238E27FC236}">
                <a16:creationId xmlns:a16="http://schemas.microsoft.com/office/drawing/2014/main" id="{82D09A79-B221-4726-8789-7C170FFC82EC}"/>
              </a:ext>
            </a:extLst>
          </p:cNvPr>
          <p:cNvSpPr txBox="1"/>
          <p:nvPr/>
        </p:nvSpPr>
        <p:spPr>
          <a:xfrm>
            <a:off x="10189654" y="1727590"/>
            <a:ext cx="2780962" cy="369332"/>
          </a:xfrm>
          <a:prstGeom prst="rect">
            <a:avLst/>
          </a:prstGeom>
          <a:noFill/>
        </p:spPr>
        <p:txBody>
          <a:bodyPr wrap="square" rtlCol="0">
            <a:spAutoFit/>
          </a:bodyPr>
          <a:lstStyle/>
          <a:p>
            <a:r>
              <a:rPr lang="es-CO" dirty="0"/>
              <a:t>AR domestica</a:t>
            </a:r>
          </a:p>
        </p:txBody>
      </p:sp>
      <p:sp>
        <p:nvSpPr>
          <p:cNvPr id="23" name="CuadroTexto 22">
            <a:extLst>
              <a:ext uri="{FF2B5EF4-FFF2-40B4-BE49-F238E27FC236}">
                <a16:creationId xmlns:a16="http://schemas.microsoft.com/office/drawing/2014/main" id="{6EA913CB-B09A-483B-8750-9D74A1DC6E93}"/>
              </a:ext>
            </a:extLst>
          </p:cNvPr>
          <p:cNvSpPr txBox="1"/>
          <p:nvPr/>
        </p:nvSpPr>
        <p:spPr>
          <a:xfrm>
            <a:off x="10189653" y="2205138"/>
            <a:ext cx="2780962" cy="369332"/>
          </a:xfrm>
          <a:prstGeom prst="rect">
            <a:avLst/>
          </a:prstGeom>
          <a:noFill/>
        </p:spPr>
        <p:txBody>
          <a:bodyPr wrap="square" rtlCol="0">
            <a:spAutoFit/>
          </a:bodyPr>
          <a:lstStyle/>
          <a:p>
            <a:r>
              <a:rPr lang="es-CO" dirty="0"/>
              <a:t>AR industrial</a:t>
            </a:r>
          </a:p>
        </p:txBody>
      </p:sp>
      <p:sp>
        <p:nvSpPr>
          <p:cNvPr id="4" name="Rectángulo 3">
            <a:extLst>
              <a:ext uri="{FF2B5EF4-FFF2-40B4-BE49-F238E27FC236}">
                <a16:creationId xmlns:a16="http://schemas.microsoft.com/office/drawing/2014/main" id="{777777C2-528A-4730-AF23-EC858154E813}"/>
              </a:ext>
            </a:extLst>
          </p:cNvPr>
          <p:cNvSpPr/>
          <p:nvPr/>
        </p:nvSpPr>
        <p:spPr>
          <a:xfrm>
            <a:off x="9486898" y="5180034"/>
            <a:ext cx="1436206" cy="3482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Contador</a:t>
            </a:r>
          </a:p>
        </p:txBody>
      </p:sp>
      <p:cxnSp>
        <p:nvCxnSpPr>
          <p:cNvPr id="9" name="Conector: angular 8">
            <a:extLst>
              <a:ext uri="{FF2B5EF4-FFF2-40B4-BE49-F238E27FC236}">
                <a16:creationId xmlns:a16="http://schemas.microsoft.com/office/drawing/2014/main" id="{F31652A2-4C9C-4F04-93F6-EBA48687ABF0}"/>
              </a:ext>
            </a:extLst>
          </p:cNvPr>
          <p:cNvCxnSpPr>
            <a:cxnSpLocks/>
            <a:stCxn id="4" idx="1"/>
            <a:endCxn id="2" idx="4"/>
          </p:cNvCxnSpPr>
          <p:nvPr/>
        </p:nvCxnSpPr>
        <p:spPr>
          <a:xfrm rot="10800000">
            <a:off x="8651648" y="2032299"/>
            <a:ext cx="835251" cy="3321844"/>
          </a:xfrm>
          <a:prstGeom prst="bentConnector2">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13" name="Conector: angular 12">
            <a:extLst>
              <a:ext uri="{FF2B5EF4-FFF2-40B4-BE49-F238E27FC236}">
                <a16:creationId xmlns:a16="http://schemas.microsoft.com/office/drawing/2014/main" id="{F43433E1-6041-4D90-967B-A98E49ED4269}"/>
              </a:ext>
            </a:extLst>
          </p:cNvPr>
          <p:cNvCxnSpPr>
            <a:cxnSpLocks/>
          </p:cNvCxnSpPr>
          <p:nvPr/>
        </p:nvCxnSpPr>
        <p:spPr>
          <a:xfrm rot="10800000">
            <a:off x="4625486" y="5115411"/>
            <a:ext cx="4861411" cy="225221"/>
          </a:xfrm>
          <a:prstGeom prst="bentConnector3">
            <a:avLst>
              <a:gd name="adj1" fmla="val 5000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15" name="Conector: angular 14">
            <a:extLst>
              <a:ext uri="{FF2B5EF4-FFF2-40B4-BE49-F238E27FC236}">
                <a16:creationId xmlns:a16="http://schemas.microsoft.com/office/drawing/2014/main" id="{270BDF7D-A2B9-48CB-B4B1-69EF0A946E7C}"/>
              </a:ext>
            </a:extLst>
          </p:cNvPr>
          <p:cNvCxnSpPr>
            <a:endCxn id="8" idx="4"/>
          </p:cNvCxnSpPr>
          <p:nvPr/>
        </p:nvCxnSpPr>
        <p:spPr>
          <a:xfrm rot="10800000">
            <a:off x="5917089" y="1836448"/>
            <a:ext cx="2734559" cy="1430184"/>
          </a:xfrm>
          <a:prstGeom prst="bentConnector2">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19" name="Conector: angular 18">
            <a:extLst>
              <a:ext uri="{FF2B5EF4-FFF2-40B4-BE49-F238E27FC236}">
                <a16:creationId xmlns:a16="http://schemas.microsoft.com/office/drawing/2014/main" id="{0E3BD903-3870-4529-8BF1-83F1D19DA16F}"/>
              </a:ext>
            </a:extLst>
          </p:cNvPr>
          <p:cNvCxnSpPr>
            <a:cxnSpLocks/>
            <a:endCxn id="11" idx="6"/>
          </p:cNvCxnSpPr>
          <p:nvPr/>
        </p:nvCxnSpPr>
        <p:spPr>
          <a:xfrm rot="10800000">
            <a:off x="2940455" y="3315731"/>
            <a:ext cx="2277588" cy="1799680"/>
          </a:xfrm>
          <a:prstGeom prst="bentConnector3">
            <a:avLst>
              <a:gd name="adj1" fmla="val -4112"/>
            </a:avLst>
          </a:prstGeom>
          <a:ln w="57150">
            <a:tailEnd type="triangle"/>
          </a:ln>
        </p:spPr>
        <p:style>
          <a:lnRef idx="3">
            <a:schemeClr val="accent1"/>
          </a:lnRef>
          <a:fillRef idx="0">
            <a:schemeClr val="accent1"/>
          </a:fillRef>
          <a:effectRef idx="2">
            <a:schemeClr val="accent1"/>
          </a:effectRef>
          <a:fontRef idx="minor">
            <a:schemeClr val="tx1"/>
          </a:fontRef>
        </p:style>
      </p:cxnSp>
      <p:sp>
        <p:nvSpPr>
          <p:cNvPr id="26" name="Rectángulo 25">
            <a:extLst>
              <a:ext uri="{FF2B5EF4-FFF2-40B4-BE49-F238E27FC236}">
                <a16:creationId xmlns:a16="http://schemas.microsoft.com/office/drawing/2014/main" id="{C7B85D6E-DD6A-45DB-B233-380EB9CEB4AD}"/>
              </a:ext>
            </a:extLst>
          </p:cNvPr>
          <p:cNvSpPr/>
          <p:nvPr/>
        </p:nvSpPr>
        <p:spPr>
          <a:xfrm>
            <a:off x="5138530" y="675861"/>
            <a:ext cx="4366076" cy="2752480"/>
          </a:xfrm>
          <a:prstGeom prst="rect">
            <a:avLst/>
          </a:prstGeom>
          <a:noFill/>
          <a:ln w="38100">
            <a:solidFill>
              <a:srgbClr val="FF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s-CO"/>
          </a:p>
        </p:txBody>
      </p:sp>
      <p:sp>
        <p:nvSpPr>
          <p:cNvPr id="29" name="CuadroTexto 28">
            <a:extLst>
              <a:ext uri="{FF2B5EF4-FFF2-40B4-BE49-F238E27FC236}">
                <a16:creationId xmlns:a16="http://schemas.microsoft.com/office/drawing/2014/main" id="{B1BBF3E4-924A-4F75-82A8-6FD04E9847AE}"/>
              </a:ext>
            </a:extLst>
          </p:cNvPr>
          <p:cNvSpPr txBox="1"/>
          <p:nvPr/>
        </p:nvSpPr>
        <p:spPr>
          <a:xfrm>
            <a:off x="8635239" y="4018423"/>
            <a:ext cx="914400" cy="369332"/>
          </a:xfrm>
          <a:prstGeom prst="rect">
            <a:avLst/>
          </a:prstGeom>
          <a:noFill/>
        </p:spPr>
        <p:txBody>
          <a:bodyPr wrap="square" rtlCol="0">
            <a:spAutoFit/>
          </a:bodyPr>
          <a:lstStyle/>
          <a:p>
            <a:r>
              <a:rPr lang="es-CO" dirty="0"/>
              <a:t>80m3</a:t>
            </a:r>
          </a:p>
        </p:txBody>
      </p:sp>
      <p:sp>
        <p:nvSpPr>
          <p:cNvPr id="31" name="CuadroTexto 30">
            <a:extLst>
              <a:ext uri="{FF2B5EF4-FFF2-40B4-BE49-F238E27FC236}">
                <a16:creationId xmlns:a16="http://schemas.microsoft.com/office/drawing/2014/main" id="{450072D3-5D03-4519-A74D-AA209B28C4E6}"/>
              </a:ext>
            </a:extLst>
          </p:cNvPr>
          <p:cNvSpPr txBox="1"/>
          <p:nvPr/>
        </p:nvSpPr>
        <p:spPr>
          <a:xfrm>
            <a:off x="9815213" y="4796332"/>
            <a:ext cx="914400" cy="369332"/>
          </a:xfrm>
          <a:prstGeom prst="rect">
            <a:avLst/>
          </a:prstGeom>
          <a:noFill/>
        </p:spPr>
        <p:txBody>
          <a:bodyPr wrap="square" rtlCol="0">
            <a:spAutoFit/>
          </a:bodyPr>
          <a:lstStyle/>
          <a:p>
            <a:r>
              <a:rPr lang="es-CO" dirty="0"/>
              <a:t>100m3</a:t>
            </a:r>
          </a:p>
        </p:txBody>
      </p:sp>
    </p:spTree>
    <p:extLst>
      <p:ext uri="{BB962C8B-B14F-4D97-AF65-F5344CB8AC3E}">
        <p14:creationId xmlns:p14="http://schemas.microsoft.com/office/powerpoint/2010/main" val="946704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bwMode="auto">
          <a:xfrm>
            <a:off x="-701425" y="133376"/>
            <a:ext cx="8255074"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vert="horz" wrap="square" lIns="91440" tIns="45720" rIns="91440" bIns="45720" numCol="1" anchor="ctr" anchorCtr="0" compatLnSpc="1">
            <a:prstTxWarp prst="textNoShape">
              <a:avLst/>
            </a:prstTxWarp>
          </a:bodyPr>
          <a:lstStyle>
            <a:defPPr>
              <a:defRPr lang="es-CO"/>
            </a:defPPr>
            <a:lvl1pPr algn="ctr">
              <a:defRPr sz="2800" b="1">
                <a:solidFill>
                  <a:srgbClr val="002060"/>
                </a:solidFill>
                <a:ea typeface="+mj-ea"/>
                <a:cs typeface="+mj-cs"/>
              </a:defRPr>
            </a:lvl1pPr>
          </a:lstStyle>
          <a:p>
            <a:r>
              <a:rPr lang="en-US" altLang="es-CO" dirty="0"/>
              <a:t>Resolución 631 de 2015</a:t>
            </a:r>
            <a:endParaRPr lang="ru-RU" altLang="es-CO" dirty="0"/>
          </a:p>
        </p:txBody>
      </p:sp>
      <p:sp>
        <p:nvSpPr>
          <p:cNvPr id="4" name="CuadroTexto 3">
            <a:extLst>
              <a:ext uri="{FF2B5EF4-FFF2-40B4-BE49-F238E27FC236}">
                <a16:creationId xmlns:a16="http://schemas.microsoft.com/office/drawing/2014/main" id="{9AA442C3-BB6D-4E7C-8388-9317A49485C0}"/>
              </a:ext>
            </a:extLst>
          </p:cNvPr>
          <p:cNvSpPr txBox="1"/>
          <p:nvPr/>
        </p:nvSpPr>
        <p:spPr>
          <a:xfrm>
            <a:off x="796667" y="1207348"/>
            <a:ext cx="10360057" cy="4801314"/>
          </a:xfrm>
          <a:prstGeom prst="rect">
            <a:avLst/>
          </a:prstGeom>
          <a:noFill/>
        </p:spPr>
        <p:txBody>
          <a:bodyPr wrap="square" rtlCol="0">
            <a:spAutoFit/>
          </a:bodyPr>
          <a:lstStyle/>
          <a:p>
            <a:r>
              <a:rPr lang="es-CO" b="1" dirty="0"/>
              <a:t>Estructura de la norma:</a:t>
            </a:r>
          </a:p>
          <a:p>
            <a:endParaRPr lang="es-CO" dirty="0"/>
          </a:p>
          <a:p>
            <a:pPr marL="285750" indent="-285750">
              <a:buFontTx/>
              <a:buChar char="-"/>
            </a:pPr>
            <a:r>
              <a:rPr lang="es-CO" dirty="0"/>
              <a:t>   8 sectores con 73 actividades:</a:t>
            </a:r>
          </a:p>
          <a:p>
            <a:pPr marL="742950" lvl="1" indent="-285750">
              <a:buFont typeface="Wingdings" panose="05000000000000000000" pitchFamily="2" charset="2"/>
              <a:buChar char="§"/>
            </a:pPr>
            <a:r>
              <a:rPr lang="es-CO" dirty="0"/>
              <a:t>Generadores de </a:t>
            </a:r>
            <a:r>
              <a:rPr lang="es-CO" dirty="0" err="1"/>
              <a:t>ARD</a:t>
            </a:r>
            <a:endParaRPr lang="es-CO" dirty="0"/>
          </a:p>
          <a:p>
            <a:pPr marL="742950" lvl="1" indent="-285750">
              <a:buFont typeface="Wingdings" panose="05000000000000000000" pitchFamily="2" charset="2"/>
              <a:buChar char="§"/>
            </a:pPr>
            <a:r>
              <a:rPr lang="es-CO" dirty="0"/>
              <a:t>Agroindustria</a:t>
            </a:r>
          </a:p>
          <a:p>
            <a:pPr marL="742950" lvl="1" indent="-285750">
              <a:buFont typeface="Wingdings" panose="05000000000000000000" pitchFamily="2" charset="2"/>
              <a:buChar char="§"/>
            </a:pPr>
            <a:r>
              <a:rPr lang="es-CO" dirty="0"/>
              <a:t>Ganadería</a:t>
            </a:r>
          </a:p>
          <a:p>
            <a:pPr marL="742950" lvl="1" indent="-285750">
              <a:buFont typeface="Wingdings" panose="05000000000000000000" pitchFamily="2" charset="2"/>
              <a:buChar char="§"/>
            </a:pPr>
            <a:r>
              <a:rPr lang="es-CO" dirty="0"/>
              <a:t>Minería</a:t>
            </a:r>
          </a:p>
          <a:p>
            <a:pPr marL="742950" lvl="1" indent="-285750">
              <a:buFont typeface="Wingdings" panose="05000000000000000000" pitchFamily="2" charset="2"/>
              <a:buChar char="§"/>
            </a:pPr>
            <a:r>
              <a:rPr lang="es-CO" dirty="0"/>
              <a:t>Hidrocarburos</a:t>
            </a:r>
          </a:p>
          <a:p>
            <a:pPr marL="742950" lvl="1" indent="-285750">
              <a:buFont typeface="Wingdings" panose="05000000000000000000" pitchFamily="2" charset="2"/>
              <a:buChar char="§"/>
            </a:pPr>
            <a:r>
              <a:rPr lang="es-CO" dirty="0"/>
              <a:t>Fabricación y manufactura de bienes</a:t>
            </a:r>
          </a:p>
          <a:p>
            <a:pPr marL="742950" lvl="1" indent="-285750">
              <a:buFont typeface="Wingdings" panose="05000000000000000000" pitchFamily="2" charset="2"/>
              <a:buChar char="§"/>
            </a:pPr>
            <a:r>
              <a:rPr lang="es-CO" dirty="0"/>
              <a:t>Actividades asociadas con servicios</a:t>
            </a:r>
          </a:p>
          <a:p>
            <a:pPr marL="742950" lvl="1" indent="-285750">
              <a:buFont typeface="Wingdings" panose="05000000000000000000" pitchFamily="2" charset="2"/>
              <a:buChar char="§"/>
            </a:pPr>
            <a:r>
              <a:rPr lang="es-CO" dirty="0"/>
              <a:t>Otras actividades</a:t>
            </a:r>
          </a:p>
          <a:p>
            <a:pPr lvl="1"/>
            <a:endParaRPr lang="es-CO" dirty="0"/>
          </a:p>
          <a:p>
            <a:pPr marL="0" lvl="1"/>
            <a:r>
              <a:rPr lang="es-CO" dirty="0"/>
              <a:t>-       Se explica en ANEXOS, cada actividad a que se refiere (se debe tomar la actividad principal)</a:t>
            </a:r>
          </a:p>
          <a:p>
            <a:pPr lvl="1"/>
            <a:endParaRPr lang="es-CO" dirty="0"/>
          </a:p>
          <a:p>
            <a:pPr marL="0" lvl="1"/>
            <a:r>
              <a:rPr lang="es-CO" dirty="0"/>
              <a:t>-       56 parámetros y valores MÁXIMOS permisibles (salvo pH) según las actividades productivas	</a:t>
            </a:r>
          </a:p>
          <a:p>
            <a:pPr lvl="1"/>
            <a:endParaRPr lang="es-CO" dirty="0"/>
          </a:p>
          <a:p>
            <a:pPr marL="285750" indent="-285750">
              <a:buFontTx/>
              <a:buChar char="-"/>
            </a:pPr>
            <a:endParaRPr lang="es-CO" dirty="0"/>
          </a:p>
        </p:txBody>
      </p:sp>
    </p:spTree>
    <p:extLst>
      <p:ext uri="{BB962C8B-B14F-4D97-AF65-F5344CB8AC3E}">
        <p14:creationId xmlns:p14="http://schemas.microsoft.com/office/powerpoint/2010/main" val="1865676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grama de flujo: cinta perforada 1">
            <a:extLst>
              <a:ext uri="{FF2B5EF4-FFF2-40B4-BE49-F238E27FC236}">
                <a16:creationId xmlns:a16="http://schemas.microsoft.com/office/drawing/2014/main" id="{11C2B21A-3429-46B0-97B2-644A9AB7FEA3}"/>
              </a:ext>
            </a:extLst>
          </p:cNvPr>
          <p:cNvSpPr/>
          <p:nvPr/>
        </p:nvSpPr>
        <p:spPr>
          <a:xfrm>
            <a:off x="7137776" y="3871994"/>
            <a:ext cx="4260916" cy="617567"/>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Rectángulo 3">
            <a:extLst>
              <a:ext uri="{FF2B5EF4-FFF2-40B4-BE49-F238E27FC236}">
                <a16:creationId xmlns:a16="http://schemas.microsoft.com/office/drawing/2014/main" id="{7222D255-B5AE-4297-A6B7-9625EFF5436B}"/>
              </a:ext>
            </a:extLst>
          </p:cNvPr>
          <p:cNvSpPr/>
          <p:nvPr/>
        </p:nvSpPr>
        <p:spPr>
          <a:xfrm>
            <a:off x="1212588" y="1369049"/>
            <a:ext cx="9766823" cy="1477328"/>
          </a:xfrm>
          <a:prstGeom prst="rect">
            <a:avLst/>
          </a:prstGeom>
        </p:spPr>
        <p:txBody>
          <a:bodyPr wrap="square">
            <a:spAutoFit/>
          </a:bodyPr>
          <a:lstStyle/>
          <a:p>
            <a:pPr algn="just"/>
            <a:r>
              <a:rPr lang="es-ES" dirty="0">
                <a:solidFill>
                  <a:srgbClr val="000000"/>
                </a:solidFill>
              </a:rPr>
              <a:t>“Se realiza la sustracción del valor de la carga entre las mismas de las cantidades másicas (kg) de los metales y metaloides y de los elementos, sustancias o parámetros considerados para la Tasa Retributiva por la utilización directa e indirecta del agua como receptor de los vertimientos puntuales.</a:t>
            </a:r>
            <a:r>
              <a:rPr lang="es-ES" dirty="0"/>
              <a:t> “</a:t>
            </a:r>
            <a:br>
              <a:rPr lang="es-ES" dirty="0"/>
            </a:br>
            <a:endParaRPr lang="es-CO" dirty="0"/>
          </a:p>
        </p:txBody>
      </p:sp>
      <p:sp>
        <p:nvSpPr>
          <p:cNvPr id="5" name="Rectangle 4">
            <a:extLst>
              <a:ext uri="{FF2B5EF4-FFF2-40B4-BE49-F238E27FC236}">
                <a16:creationId xmlns:a16="http://schemas.microsoft.com/office/drawing/2014/main" id="{C70A75EF-7104-480F-8AF2-10730E40E58E}"/>
              </a:ext>
            </a:extLst>
          </p:cNvPr>
          <p:cNvSpPr txBox="1">
            <a:spLocks noChangeArrowheads="1"/>
          </p:cNvSpPr>
          <p:nvPr/>
        </p:nvSpPr>
        <p:spPr bwMode="auto">
          <a:xfrm>
            <a:off x="1041776" y="394952"/>
            <a:ext cx="60960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vert="horz" wrap="square" lIns="91440" tIns="45720" rIns="91440" bIns="45720" numCol="1" anchor="ctr" anchorCtr="0" compatLnSpc="1">
            <a:prstTxWarp prst="textNoShape">
              <a:avLst/>
            </a:prstTxWarp>
          </a:bodyPr>
          <a:lstStyle>
            <a:defPPr>
              <a:defRPr lang="es-CO"/>
            </a:defPPr>
            <a:lvl1pPr algn="ctr">
              <a:defRPr sz="2800" b="1">
                <a:solidFill>
                  <a:srgbClr val="002060"/>
                </a:solidFill>
                <a:ea typeface="+mj-ea"/>
                <a:cs typeface="+mj-cs"/>
              </a:defRPr>
            </a:lvl1pPr>
          </a:lstStyle>
          <a:p>
            <a:r>
              <a:rPr lang="en-US" altLang="es-CO" dirty="0" err="1"/>
              <a:t>Vertimiento</a:t>
            </a:r>
            <a:r>
              <a:rPr lang="en-US" altLang="es-CO" dirty="0"/>
              <a:t> al </a:t>
            </a:r>
            <a:r>
              <a:rPr lang="en-US" altLang="es-CO" dirty="0" err="1"/>
              <a:t>mismo</a:t>
            </a:r>
            <a:r>
              <a:rPr lang="en-US" altLang="es-CO" dirty="0"/>
              <a:t> </a:t>
            </a:r>
            <a:r>
              <a:rPr lang="en-US" altLang="es-CO" dirty="0" err="1"/>
              <a:t>cuerpo</a:t>
            </a:r>
            <a:r>
              <a:rPr lang="en-US" altLang="es-CO" dirty="0"/>
              <a:t> de </a:t>
            </a:r>
            <a:r>
              <a:rPr lang="en-US" altLang="es-CO" dirty="0" err="1"/>
              <a:t>agua</a:t>
            </a:r>
            <a:r>
              <a:rPr lang="en-US" altLang="es-CO" dirty="0"/>
              <a:t> </a:t>
            </a:r>
            <a:r>
              <a:rPr lang="en-US" altLang="es-CO" dirty="0" err="1"/>
              <a:t>donde</a:t>
            </a:r>
            <a:r>
              <a:rPr lang="en-US" altLang="es-CO" dirty="0"/>
              <a:t> se </a:t>
            </a:r>
            <a:r>
              <a:rPr lang="en-US" altLang="es-CO" dirty="0" err="1"/>
              <a:t>capta</a:t>
            </a:r>
            <a:r>
              <a:rPr lang="en-US" altLang="es-CO" dirty="0"/>
              <a:t> el </a:t>
            </a:r>
            <a:r>
              <a:rPr lang="en-US" altLang="es-CO" dirty="0" err="1"/>
              <a:t>agua</a:t>
            </a:r>
            <a:endParaRPr lang="ru-RU" altLang="es-CO" dirty="0"/>
          </a:p>
        </p:txBody>
      </p:sp>
      <p:pic>
        <p:nvPicPr>
          <p:cNvPr id="6" name="Imagen 5">
            <a:extLst>
              <a:ext uri="{FF2B5EF4-FFF2-40B4-BE49-F238E27FC236}">
                <a16:creationId xmlns:a16="http://schemas.microsoft.com/office/drawing/2014/main" id="{9739ECD1-31D0-4FEA-B14D-8A734D5DBE63}"/>
              </a:ext>
            </a:extLst>
          </p:cNvPr>
          <p:cNvPicPr>
            <a:picLocks noChangeAspect="1"/>
          </p:cNvPicPr>
          <p:nvPr/>
        </p:nvPicPr>
        <p:blipFill>
          <a:blip r:embed="rId2"/>
          <a:stretch>
            <a:fillRect/>
          </a:stretch>
        </p:blipFill>
        <p:spPr>
          <a:xfrm>
            <a:off x="509047" y="2601281"/>
            <a:ext cx="5925188" cy="3299158"/>
          </a:xfrm>
          <a:prstGeom prst="rect">
            <a:avLst/>
          </a:prstGeom>
        </p:spPr>
      </p:pic>
      <p:sp>
        <p:nvSpPr>
          <p:cNvPr id="3" name="Rectángulo 2">
            <a:extLst>
              <a:ext uri="{FF2B5EF4-FFF2-40B4-BE49-F238E27FC236}">
                <a16:creationId xmlns:a16="http://schemas.microsoft.com/office/drawing/2014/main" id="{42C776A7-B53B-4E9E-A935-54FEECBE4465}"/>
              </a:ext>
            </a:extLst>
          </p:cNvPr>
          <p:cNvSpPr/>
          <p:nvPr/>
        </p:nvSpPr>
        <p:spPr>
          <a:xfrm>
            <a:off x="8789382" y="2905341"/>
            <a:ext cx="1197204" cy="6887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O"/>
          </a:p>
        </p:txBody>
      </p:sp>
      <p:cxnSp>
        <p:nvCxnSpPr>
          <p:cNvPr id="8" name="Conector: angular 7">
            <a:extLst>
              <a:ext uri="{FF2B5EF4-FFF2-40B4-BE49-F238E27FC236}">
                <a16:creationId xmlns:a16="http://schemas.microsoft.com/office/drawing/2014/main" id="{105B79A4-2B4A-4A9A-9A5D-9331EF5D5E0A}"/>
              </a:ext>
            </a:extLst>
          </p:cNvPr>
          <p:cNvCxnSpPr>
            <a:stCxn id="3" idx="3"/>
          </p:cNvCxnSpPr>
          <p:nvPr/>
        </p:nvCxnSpPr>
        <p:spPr>
          <a:xfrm>
            <a:off x="9986586" y="3249734"/>
            <a:ext cx="703541" cy="853328"/>
          </a:xfrm>
          <a:prstGeom prst="bentConnector2">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0" name="Conector recto de flecha 9">
            <a:extLst>
              <a:ext uri="{FF2B5EF4-FFF2-40B4-BE49-F238E27FC236}">
                <a16:creationId xmlns:a16="http://schemas.microsoft.com/office/drawing/2014/main" id="{52358442-0611-4C52-9EDE-E1492F561BE3}"/>
              </a:ext>
            </a:extLst>
          </p:cNvPr>
          <p:cNvCxnSpPr/>
          <p:nvPr/>
        </p:nvCxnSpPr>
        <p:spPr>
          <a:xfrm>
            <a:off x="509047" y="0"/>
            <a:ext cx="56561" cy="9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angular 11">
            <a:extLst>
              <a:ext uri="{FF2B5EF4-FFF2-40B4-BE49-F238E27FC236}">
                <a16:creationId xmlns:a16="http://schemas.microsoft.com/office/drawing/2014/main" id="{1AE2E465-CB70-40E0-8005-07C73A4A4DF4}"/>
              </a:ext>
            </a:extLst>
          </p:cNvPr>
          <p:cNvCxnSpPr>
            <a:cxnSpLocks/>
          </p:cNvCxnSpPr>
          <p:nvPr/>
        </p:nvCxnSpPr>
        <p:spPr>
          <a:xfrm rot="5400000" flipH="1" flipV="1">
            <a:off x="8077898" y="3459683"/>
            <a:ext cx="966651" cy="546755"/>
          </a:xfrm>
          <a:prstGeom prst="bentConnector2">
            <a:avLst/>
          </a:prstGeom>
          <a:ln>
            <a:tailEnd type="triangle"/>
          </a:ln>
        </p:spPr>
        <p:style>
          <a:lnRef idx="3">
            <a:schemeClr val="accent5"/>
          </a:lnRef>
          <a:fillRef idx="0">
            <a:schemeClr val="accent5"/>
          </a:fillRef>
          <a:effectRef idx="2">
            <a:schemeClr val="accent5"/>
          </a:effectRef>
          <a:fontRef idx="minor">
            <a:schemeClr val="tx1"/>
          </a:fontRef>
        </p:style>
      </p:cxnSp>
      <p:sp>
        <p:nvSpPr>
          <p:cNvPr id="14" name="CuadroTexto 13">
            <a:extLst>
              <a:ext uri="{FF2B5EF4-FFF2-40B4-BE49-F238E27FC236}">
                <a16:creationId xmlns:a16="http://schemas.microsoft.com/office/drawing/2014/main" id="{E2C12C8D-B1FD-4C26-BDF1-CBD4BCB5441B}"/>
              </a:ext>
            </a:extLst>
          </p:cNvPr>
          <p:cNvSpPr txBox="1"/>
          <p:nvPr/>
        </p:nvSpPr>
        <p:spPr>
          <a:xfrm>
            <a:off x="6969779" y="2601281"/>
            <a:ext cx="2073455" cy="830997"/>
          </a:xfrm>
          <a:prstGeom prst="rect">
            <a:avLst/>
          </a:prstGeom>
          <a:noFill/>
        </p:spPr>
        <p:txBody>
          <a:bodyPr wrap="square" rtlCol="0">
            <a:spAutoFit/>
          </a:bodyPr>
          <a:lstStyle/>
          <a:p>
            <a:r>
              <a:rPr lang="es-CO" sz="1200" dirty="0"/>
              <a:t>Q captación= 1 L/s</a:t>
            </a:r>
          </a:p>
          <a:p>
            <a:r>
              <a:rPr lang="es-CO" sz="1200" dirty="0"/>
              <a:t>DBO5 rio= 15 mg/L</a:t>
            </a:r>
          </a:p>
          <a:p>
            <a:r>
              <a:rPr lang="es-CO" sz="1200" dirty="0"/>
              <a:t>Horas captación = 16h/d</a:t>
            </a:r>
          </a:p>
          <a:p>
            <a:r>
              <a:rPr lang="es-CO" sz="1200" dirty="0"/>
              <a:t>CM 1 = 0,86 kg/d</a:t>
            </a:r>
          </a:p>
        </p:txBody>
      </p:sp>
      <p:sp>
        <p:nvSpPr>
          <p:cNvPr id="15" name="CuadroTexto 14">
            <a:extLst>
              <a:ext uri="{FF2B5EF4-FFF2-40B4-BE49-F238E27FC236}">
                <a16:creationId xmlns:a16="http://schemas.microsoft.com/office/drawing/2014/main" id="{281B0399-114A-4B6F-866E-4430C2794EEA}"/>
              </a:ext>
            </a:extLst>
          </p:cNvPr>
          <p:cNvSpPr txBox="1"/>
          <p:nvPr/>
        </p:nvSpPr>
        <p:spPr>
          <a:xfrm>
            <a:off x="9986586" y="2405641"/>
            <a:ext cx="2073455" cy="830997"/>
          </a:xfrm>
          <a:prstGeom prst="rect">
            <a:avLst/>
          </a:prstGeom>
          <a:noFill/>
        </p:spPr>
        <p:txBody>
          <a:bodyPr wrap="square" rtlCol="0">
            <a:spAutoFit/>
          </a:bodyPr>
          <a:lstStyle/>
          <a:p>
            <a:r>
              <a:rPr lang="es-CO" sz="1200" dirty="0"/>
              <a:t>Q vertido = 0,8 L/s</a:t>
            </a:r>
          </a:p>
          <a:p>
            <a:r>
              <a:rPr lang="es-CO" sz="1200" dirty="0"/>
              <a:t>DBO5 </a:t>
            </a:r>
            <a:r>
              <a:rPr lang="es-CO" sz="1200" dirty="0" err="1"/>
              <a:t>vert</a:t>
            </a:r>
            <a:r>
              <a:rPr lang="es-CO" sz="1200" dirty="0"/>
              <a:t>= 430 mg/L</a:t>
            </a:r>
          </a:p>
          <a:p>
            <a:r>
              <a:rPr lang="es-CO" sz="1200" dirty="0"/>
              <a:t>Horas vertimiento = 16h/d</a:t>
            </a:r>
          </a:p>
          <a:p>
            <a:r>
              <a:rPr lang="es-CO" sz="1200" dirty="0"/>
              <a:t>CM 2 = 19,81 kg/d</a:t>
            </a:r>
          </a:p>
        </p:txBody>
      </p:sp>
      <p:sp>
        <p:nvSpPr>
          <p:cNvPr id="16" name="CuadroTexto 15">
            <a:extLst>
              <a:ext uri="{FF2B5EF4-FFF2-40B4-BE49-F238E27FC236}">
                <a16:creationId xmlns:a16="http://schemas.microsoft.com/office/drawing/2014/main" id="{09C8C06A-2FDE-42A5-805C-888E56800B52}"/>
              </a:ext>
            </a:extLst>
          </p:cNvPr>
          <p:cNvSpPr txBox="1"/>
          <p:nvPr/>
        </p:nvSpPr>
        <p:spPr>
          <a:xfrm>
            <a:off x="7137776" y="4591554"/>
            <a:ext cx="4260916" cy="1384995"/>
          </a:xfrm>
          <a:prstGeom prst="rect">
            <a:avLst/>
          </a:prstGeom>
          <a:noFill/>
        </p:spPr>
        <p:txBody>
          <a:bodyPr wrap="square" rtlCol="0">
            <a:spAutoFit/>
          </a:bodyPr>
          <a:lstStyle/>
          <a:p>
            <a:r>
              <a:rPr lang="es-CO" sz="1200" dirty="0"/>
              <a:t>CM3 = 19,81 kg/d – 0,86 kg/d = </a:t>
            </a:r>
            <a:r>
              <a:rPr lang="es-CO" sz="1200" b="1" dirty="0"/>
              <a:t>18,95 kg/d   ÉSTA ES LA CARGA QUE REALMENTE VIERTES</a:t>
            </a:r>
          </a:p>
          <a:p>
            <a:endParaRPr lang="es-CO" sz="1200" b="1" dirty="0"/>
          </a:p>
          <a:p>
            <a:r>
              <a:rPr lang="es-CO" sz="1200" b="1" dirty="0"/>
              <a:t>CM según la legislación:  </a:t>
            </a:r>
            <a:r>
              <a:rPr lang="es-CO" sz="1200" dirty="0"/>
              <a:t>Suponer que tu máximo por la actividad es de 410 mg/L</a:t>
            </a:r>
          </a:p>
          <a:p>
            <a:endParaRPr lang="es-CO" sz="1200" dirty="0"/>
          </a:p>
          <a:p>
            <a:r>
              <a:rPr lang="es-CO" sz="1200" dirty="0"/>
              <a:t>CM máxima = 410 mg/L * 0,8 L/s = </a:t>
            </a:r>
            <a:r>
              <a:rPr lang="es-CO" sz="1200" b="1" dirty="0"/>
              <a:t>18,89 kg/d</a:t>
            </a:r>
          </a:p>
        </p:txBody>
      </p:sp>
      <p:sp>
        <p:nvSpPr>
          <p:cNvPr id="17" name="Flecha: curvada hacia abajo 16">
            <a:extLst>
              <a:ext uri="{FF2B5EF4-FFF2-40B4-BE49-F238E27FC236}">
                <a16:creationId xmlns:a16="http://schemas.microsoft.com/office/drawing/2014/main" id="{F5C3C1AD-5B2B-4D4B-BCCC-16214B84AECC}"/>
              </a:ext>
            </a:extLst>
          </p:cNvPr>
          <p:cNvSpPr/>
          <p:nvPr/>
        </p:nvSpPr>
        <p:spPr>
          <a:xfrm rot="4814879" flipH="1">
            <a:off x="9727193" y="5137075"/>
            <a:ext cx="1057955" cy="36524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8" name="CuadroTexto 17">
            <a:extLst>
              <a:ext uri="{FF2B5EF4-FFF2-40B4-BE49-F238E27FC236}">
                <a16:creationId xmlns:a16="http://schemas.microsoft.com/office/drawing/2014/main" id="{439D5690-E04C-437B-B97B-5E8F1F265AC2}"/>
              </a:ext>
            </a:extLst>
          </p:cNvPr>
          <p:cNvSpPr txBox="1"/>
          <p:nvPr/>
        </p:nvSpPr>
        <p:spPr>
          <a:xfrm>
            <a:off x="10525754" y="5618375"/>
            <a:ext cx="1157199" cy="600164"/>
          </a:xfrm>
          <a:prstGeom prst="rect">
            <a:avLst/>
          </a:prstGeom>
          <a:noFill/>
        </p:spPr>
        <p:txBody>
          <a:bodyPr wrap="square" rtlCol="0">
            <a:spAutoFit/>
          </a:bodyPr>
          <a:lstStyle/>
          <a:p>
            <a:r>
              <a:rPr lang="es-CO" sz="1100" dirty="0"/>
              <a:t>Viertes menos que lo máximo permisible</a:t>
            </a:r>
          </a:p>
        </p:txBody>
      </p:sp>
    </p:spTree>
    <p:extLst>
      <p:ext uri="{BB962C8B-B14F-4D97-AF65-F5344CB8AC3E}">
        <p14:creationId xmlns:p14="http://schemas.microsoft.com/office/powerpoint/2010/main" val="96300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7735D3A-55B0-43B3-ACF5-A527A485A4CE}"/>
              </a:ext>
            </a:extLst>
          </p:cNvPr>
          <p:cNvSpPr txBox="1">
            <a:spLocks noChangeArrowheads="1"/>
          </p:cNvSpPr>
          <p:nvPr/>
        </p:nvSpPr>
        <p:spPr bwMode="auto">
          <a:xfrm>
            <a:off x="-335665" y="156432"/>
            <a:ext cx="8255074"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vert="horz" wrap="square" lIns="91440" tIns="45720" rIns="91440" bIns="45720" numCol="1" anchor="ctr" anchorCtr="0" compatLnSpc="1">
            <a:prstTxWarp prst="textNoShape">
              <a:avLst/>
            </a:prstTxWarp>
          </a:bodyPr>
          <a:lstStyle>
            <a:defPPr>
              <a:defRPr lang="es-CO"/>
            </a:defPPr>
            <a:lvl1pPr algn="ctr">
              <a:defRPr sz="2800" b="1">
                <a:solidFill>
                  <a:srgbClr val="002060"/>
                </a:solidFill>
                <a:ea typeface="+mj-ea"/>
                <a:cs typeface="+mj-cs"/>
              </a:defRPr>
            </a:lvl1pPr>
          </a:lstStyle>
          <a:p>
            <a:r>
              <a:rPr lang="en-US" altLang="es-CO" dirty="0"/>
              <a:t>Resolución 631 de 2015</a:t>
            </a:r>
            <a:endParaRPr lang="ru-RU" altLang="es-CO" dirty="0"/>
          </a:p>
        </p:txBody>
      </p:sp>
      <p:pic>
        <p:nvPicPr>
          <p:cNvPr id="7" name="Imagen 6">
            <a:extLst>
              <a:ext uri="{FF2B5EF4-FFF2-40B4-BE49-F238E27FC236}">
                <a16:creationId xmlns:a16="http://schemas.microsoft.com/office/drawing/2014/main" id="{6FEC6A1B-3659-45F8-9558-CAFBB98B289C}"/>
              </a:ext>
            </a:extLst>
          </p:cNvPr>
          <p:cNvPicPr>
            <a:picLocks noChangeAspect="1"/>
          </p:cNvPicPr>
          <p:nvPr/>
        </p:nvPicPr>
        <p:blipFill>
          <a:blip r:embed="rId2"/>
          <a:stretch>
            <a:fillRect/>
          </a:stretch>
        </p:blipFill>
        <p:spPr>
          <a:xfrm>
            <a:off x="622494" y="959422"/>
            <a:ext cx="5503324" cy="5247185"/>
          </a:xfrm>
          <a:prstGeom prst="rect">
            <a:avLst/>
          </a:prstGeom>
        </p:spPr>
      </p:pic>
      <p:sp>
        <p:nvSpPr>
          <p:cNvPr id="8" name="CuadroTexto 7">
            <a:extLst>
              <a:ext uri="{FF2B5EF4-FFF2-40B4-BE49-F238E27FC236}">
                <a16:creationId xmlns:a16="http://schemas.microsoft.com/office/drawing/2014/main" id="{8153CA68-1811-4DF2-9174-4880F9B6CF21}"/>
              </a:ext>
            </a:extLst>
          </p:cNvPr>
          <p:cNvSpPr txBox="1"/>
          <p:nvPr/>
        </p:nvSpPr>
        <p:spPr>
          <a:xfrm>
            <a:off x="8028890" y="928815"/>
            <a:ext cx="3081131" cy="14773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CO" dirty="0"/>
              <a:t>Estos valores son para vertimientos en AGUS SUPERFICIALES. </a:t>
            </a:r>
          </a:p>
          <a:p>
            <a:pPr algn="ctr"/>
            <a:endParaRPr lang="es-CO" dirty="0"/>
          </a:p>
          <a:p>
            <a:pPr algn="ctr"/>
            <a:r>
              <a:rPr lang="es-CO" dirty="0"/>
              <a:t>Para alcantarillado ver art 16</a:t>
            </a:r>
          </a:p>
        </p:txBody>
      </p:sp>
      <p:sp>
        <p:nvSpPr>
          <p:cNvPr id="9" name="CuadroTexto 8">
            <a:extLst>
              <a:ext uri="{FF2B5EF4-FFF2-40B4-BE49-F238E27FC236}">
                <a16:creationId xmlns:a16="http://schemas.microsoft.com/office/drawing/2014/main" id="{3B316F1B-44E6-457B-ACFC-F33DCF6E54A7}"/>
              </a:ext>
            </a:extLst>
          </p:cNvPr>
          <p:cNvSpPr txBox="1"/>
          <p:nvPr/>
        </p:nvSpPr>
        <p:spPr>
          <a:xfrm>
            <a:off x="7775891" y="3717086"/>
            <a:ext cx="3936254" cy="2308324"/>
          </a:xfrm>
          <a:prstGeom prst="rect">
            <a:avLst/>
          </a:prstGeom>
          <a:noFill/>
        </p:spPr>
        <p:txBody>
          <a:bodyPr wrap="square" rtlCol="0">
            <a:spAutoFit/>
          </a:bodyPr>
          <a:lstStyle/>
          <a:p>
            <a:pPr algn="ctr"/>
            <a:r>
              <a:rPr lang="es-CO" dirty="0"/>
              <a:t>Parámetros generales, Compuestos de nitrógeno y fósforo, deben multiplicar el valor máximo por 1,5. El pH mínimo cambia a 5.</a:t>
            </a:r>
          </a:p>
          <a:p>
            <a:pPr algn="ctr"/>
            <a:endParaRPr lang="es-CO" dirty="0"/>
          </a:p>
          <a:p>
            <a:pPr algn="ctr"/>
            <a:r>
              <a:rPr lang="es-CO" dirty="0"/>
              <a:t>EJ: Si su máximo en DQO era 400 mg/L, al verter a alcantarillado, cambiará a 600 mg/L</a:t>
            </a:r>
          </a:p>
        </p:txBody>
      </p:sp>
      <p:sp>
        <p:nvSpPr>
          <p:cNvPr id="10" name="Flecha: hacia abajo 9">
            <a:extLst>
              <a:ext uri="{FF2B5EF4-FFF2-40B4-BE49-F238E27FC236}">
                <a16:creationId xmlns:a16="http://schemas.microsoft.com/office/drawing/2014/main" id="{18513116-0430-4AC5-A181-DB65210BA941}"/>
              </a:ext>
            </a:extLst>
          </p:cNvPr>
          <p:cNvSpPr/>
          <p:nvPr/>
        </p:nvSpPr>
        <p:spPr>
          <a:xfrm>
            <a:off x="9545236" y="2604885"/>
            <a:ext cx="397565" cy="9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Flecha: a la derecha 10">
            <a:extLst>
              <a:ext uri="{FF2B5EF4-FFF2-40B4-BE49-F238E27FC236}">
                <a16:creationId xmlns:a16="http://schemas.microsoft.com/office/drawing/2014/main" id="{1784B5B7-C047-44E5-9B73-71FB0ED2CA16}"/>
              </a:ext>
            </a:extLst>
          </p:cNvPr>
          <p:cNvSpPr/>
          <p:nvPr/>
        </p:nvSpPr>
        <p:spPr>
          <a:xfrm rot="19568553">
            <a:off x="5537072" y="1988527"/>
            <a:ext cx="3050748" cy="4770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Rectángulo: esquinas redondeadas 11">
            <a:extLst>
              <a:ext uri="{FF2B5EF4-FFF2-40B4-BE49-F238E27FC236}">
                <a16:creationId xmlns:a16="http://schemas.microsoft.com/office/drawing/2014/main" id="{DEFDED46-1A04-490F-A309-1EADBF27378A}"/>
              </a:ext>
            </a:extLst>
          </p:cNvPr>
          <p:cNvSpPr/>
          <p:nvPr/>
        </p:nvSpPr>
        <p:spPr>
          <a:xfrm>
            <a:off x="4661452" y="5841194"/>
            <a:ext cx="1013791" cy="315269"/>
          </a:xfrm>
          <a:prstGeom prst="round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s-CO"/>
          </a:p>
        </p:txBody>
      </p:sp>
      <p:sp>
        <p:nvSpPr>
          <p:cNvPr id="13" name="CuadroTexto 12">
            <a:extLst>
              <a:ext uri="{FF2B5EF4-FFF2-40B4-BE49-F238E27FC236}">
                <a16:creationId xmlns:a16="http://schemas.microsoft.com/office/drawing/2014/main" id="{E646B460-9A94-49B6-904C-368ACF79ACDD}"/>
              </a:ext>
            </a:extLst>
          </p:cNvPr>
          <p:cNvSpPr txBox="1"/>
          <p:nvPr/>
        </p:nvSpPr>
        <p:spPr>
          <a:xfrm>
            <a:off x="5849178" y="5185155"/>
            <a:ext cx="1659835" cy="769441"/>
          </a:xfrm>
          <a:prstGeom prst="rect">
            <a:avLst/>
          </a:prstGeom>
          <a:noFill/>
        </p:spPr>
        <p:txBody>
          <a:bodyPr wrap="square" rtlCol="0">
            <a:spAutoFit/>
          </a:bodyPr>
          <a:lstStyle/>
          <a:p>
            <a:pPr algn="ctr"/>
            <a:r>
              <a:rPr lang="es-CO" sz="1100" dirty="0"/>
              <a:t>Se deben mandar a caracterizar, pero no tienen un máximo a cumplir</a:t>
            </a:r>
          </a:p>
        </p:txBody>
      </p:sp>
      <p:cxnSp>
        <p:nvCxnSpPr>
          <p:cNvPr id="15" name="Conector recto de flecha 14">
            <a:extLst>
              <a:ext uri="{FF2B5EF4-FFF2-40B4-BE49-F238E27FC236}">
                <a16:creationId xmlns:a16="http://schemas.microsoft.com/office/drawing/2014/main" id="{1FDC82A6-88DA-47F9-8E02-61DF8462742C}"/>
              </a:ext>
            </a:extLst>
          </p:cNvPr>
          <p:cNvCxnSpPr>
            <a:cxnSpLocks/>
          </p:cNvCxnSpPr>
          <p:nvPr/>
        </p:nvCxnSpPr>
        <p:spPr>
          <a:xfrm flipH="1">
            <a:off x="5555974" y="5589760"/>
            <a:ext cx="377687" cy="339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8845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bwMode="auto">
          <a:xfrm>
            <a:off x="1376444" y="411616"/>
            <a:ext cx="5366591" cy="7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vert="horz" wrap="square" lIns="91440" tIns="45720" rIns="91440" bIns="45720" numCol="1" anchor="ctr" anchorCtr="0" compatLnSpc="1">
            <a:prstTxWarp prst="textNoShape">
              <a:avLst/>
            </a:prstTxWarp>
          </a:bodyPr>
          <a:lstStyle>
            <a:defPPr>
              <a:defRPr lang="es-CO"/>
            </a:defPPr>
            <a:lvl1pPr algn="ctr">
              <a:defRPr sz="2800" b="1">
                <a:solidFill>
                  <a:srgbClr val="002060"/>
                </a:solidFill>
                <a:ea typeface="+mj-ea"/>
                <a:cs typeface="+mj-cs"/>
              </a:defRPr>
            </a:lvl1pPr>
          </a:lstStyle>
          <a:p>
            <a:r>
              <a:rPr lang="es-CO" altLang="es-CO" dirty="0"/>
              <a:t>Temperatura y zonas de mezcla (menos actividades térmicas)</a:t>
            </a:r>
            <a:endParaRPr lang="ru-RU" altLang="es-CO" dirty="0"/>
          </a:p>
        </p:txBody>
      </p:sp>
      <p:pic>
        <p:nvPicPr>
          <p:cNvPr id="3" name="Imagen 2"/>
          <p:cNvPicPr>
            <a:picLocks noChangeAspect="1"/>
          </p:cNvPicPr>
          <p:nvPr/>
        </p:nvPicPr>
        <p:blipFill>
          <a:blip r:embed="rId3"/>
          <a:stretch>
            <a:fillRect/>
          </a:stretch>
        </p:blipFill>
        <p:spPr>
          <a:xfrm>
            <a:off x="361160" y="1632234"/>
            <a:ext cx="7242275" cy="4270260"/>
          </a:xfrm>
          <a:prstGeom prst="rect">
            <a:avLst/>
          </a:prstGeom>
        </p:spPr>
      </p:pic>
      <p:cxnSp>
        <p:nvCxnSpPr>
          <p:cNvPr id="4" name="Conector recto 3">
            <a:extLst>
              <a:ext uri="{FF2B5EF4-FFF2-40B4-BE49-F238E27FC236}">
                <a16:creationId xmlns:a16="http://schemas.microsoft.com/office/drawing/2014/main" id="{079E3CF9-59CF-49CC-AB05-D1A59BC80E67}"/>
              </a:ext>
            </a:extLst>
          </p:cNvPr>
          <p:cNvCxnSpPr>
            <a:cxnSpLocks/>
          </p:cNvCxnSpPr>
          <p:nvPr/>
        </p:nvCxnSpPr>
        <p:spPr>
          <a:xfrm>
            <a:off x="3568893" y="5302749"/>
            <a:ext cx="198037" cy="114077"/>
          </a:xfrm>
          <a:prstGeom prst="line">
            <a:avLst/>
          </a:prstGeom>
        </p:spPr>
        <p:style>
          <a:lnRef idx="1">
            <a:schemeClr val="dk1"/>
          </a:lnRef>
          <a:fillRef idx="0">
            <a:schemeClr val="dk1"/>
          </a:fillRef>
          <a:effectRef idx="0">
            <a:schemeClr val="dk1"/>
          </a:effectRef>
          <a:fontRef idx="minor">
            <a:schemeClr val="tx1"/>
          </a:fontRef>
        </p:style>
      </p:cxnSp>
      <p:cxnSp>
        <p:nvCxnSpPr>
          <p:cNvPr id="6" name="Conector recto 5">
            <a:extLst>
              <a:ext uri="{FF2B5EF4-FFF2-40B4-BE49-F238E27FC236}">
                <a16:creationId xmlns:a16="http://schemas.microsoft.com/office/drawing/2014/main" id="{EA7976ED-14D0-415D-8E1B-2E79FEB5249A}"/>
              </a:ext>
            </a:extLst>
          </p:cNvPr>
          <p:cNvCxnSpPr>
            <a:cxnSpLocks/>
          </p:cNvCxnSpPr>
          <p:nvPr/>
        </p:nvCxnSpPr>
        <p:spPr>
          <a:xfrm>
            <a:off x="3964925" y="5662788"/>
            <a:ext cx="189631" cy="121786"/>
          </a:xfrm>
          <a:prstGeom prst="line">
            <a:avLst/>
          </a:prstGeom>
        </p:spPr>
        <p:style>
          <a:lnRef idx="1">
            <a:schemeClr val="dk1"/>
          </a:lnRef>
          <a:fillRef idx="0">
            <a:schemeClr val="dk1"/>
          </a:fillRef>
          <a:effectRef idx="0">
            <a:schemeClr val="dk1"/>
          </a:effectRef>
          <a:fontRef idx="minor">
            <a:schemeClr val="tx1"/>
          </a:fontRef>
        </p:style>
      </p:cxnSp>
      <p:sp>
        <p:nvSpPr>
          <p:cNvPr id="8" name="CuadroTexto 7">
            <a:extLst>
              <a:ext uri="{FF2B5EF4-FFF2-40B4-BE49-F238E27FC236}">
                <a16:creationId xmlns:a16="http://schemas.microsoft.com/office/drawing/2014/main" id="{A7E676DE-F431-4593-849C-32F0CD4CC3EA}"/>
              </a:ext>
            </a:extLst>
          </p:cNvPr>
          <p:cNvSpPr txBox="1"/>
          <p:nvPr/>
        </p:nvSpPr>
        <p:spPr>
          <a:xfrm>
            <a:off x="7837834" y="1352050"/>
            <a:ext cx="3472031" cy="1477328"/>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s-CO" dirty="0"/>
              <a:t>Máximo 40°C en el VERTIMIENTO</a:t>
            </a:r>
          </a:p>
          <a:p>
            <a:pPr algn="ctr"/>
            <a:endParaRPr lang="es-CO" dirty="0"/>
          </a:p>
          <a:p>
            <a:pPr algn="ctr"/>
            <a:r>
              <a:rPr lang="es-CO" dirty="0"/>
              <a:t>No puedes cambiar la temperatura del cuerpo de agua a 100 m del vertimiento, en más de 5°C</a:t>
            </a:r>
          </a:p>
        </p:txBody>
      </p:sp>
      <p:sp>
        <p:nvSpPr>
          <p:cNvPr id="11" name="CuadroTexto 10">
            <a:extLst>
              <a:ext uri="{FF2B5EF4-FFF2-40B4-BE49-F238E27FC236}">
                <a16:creationId xmlns:a16="http://schemas.microsoft.com/office/drawing/2014/main" id="{94E4733A-2731-45FD-BACA-4318A42D273A}"/>
              </a:ext>
            </a:extLst>
          </p:cNvPr>
          <p:cNvSpPr txBox="1"/>
          <p:nvPr/>
        </p:nvSpPr>
        <p:spPr>
          <a:xfrm>
            <a:off x="7758321" y="3138358"/>
            <a:ext cx="3697356" cy="2862322"/>
          </a:xfrm>
          <a:prstGeom prst="rect">
            <a:avLst/>
          </a:prstGeom>
          <a:noFill/>
        </p:spPr>
        <p:txBody>
          <a:bodyPr wrap="square" rtlCol="0">
            <a:spAutoFit/>
          </a:bodyPr>
          <a:lstStyle/>
          <a:p>
            <a:pPr algn="just"/>
            <a:r>
              <a:rPr lang="es-CO" dirty="0"/>
              <a:t>EJ: Si la fuente está a 15°C, tu vertimiento a 42°C, y a 100m es de 18°C:</a:t>
            </a:r>
          </a:p>
          <a:p>
            <a:pPr algn="just"/>
            <a:endParaRPr lang="es-CO" dirty="0"/>
          </a:p>
          <a:p>
            <a:pPr marL="285750" indent="-285750" algn="just">
              <a:buFontTx/>
              <a:buChar char="-"/>
            </a:pPr>
            <a:r>
              <a:rPr lang="es-CO" dirty="0"/>
              <a:t>No cumples temperatura de vertimiento</a:t>
            </a:r>
          </a:p>
          <a:p>
            <a:pPr marL="285750" indent="-285750" algn="just">
              <a:buFontTx/>
              <a:buChar char="-"/>
            </a:pPr>
            <a:r>
              <a:rPr lang="es-CO" dirty="0"/>
              <a:t>Cumples en el tema de el cambio de temperatura. </a:t>
            </a:r>
          </a:p>
          <a:p>
            <a:pPr algn="just"/>
            <a:r>
              <a:rPr lang="es-CO" dirty="0"/>
              <a:t>	    </a:t>
            </a:r>
          </a:p>
          <a:p>
            <a:pPr algn="just"/>
            <a:r>
              <a:rPr lang="es-CO" dirty="0"/>
              <a:t>	 18°-15° = 3°C &lt; 5°</a:t>
            </a:r>
          </a:p>
        </p:txBody>
      </p:sp>
    </p:spTree>
    <p:extLst>
      <p:ext uri="{BB962C8B-B14F-4D97-AF65-F5344CB8AC3E}">
        <p14:creationId xmlns:p14="http://schemas.microsoft.com/office/powerpoint/2010/main" val="754843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bwMode="auto">
          <a:xfrm>
            <a:off x="1683438" y="233271"/>
            <a:ext cx="4253949"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vert="horz" wrap="square" lIns="91440" tIns="45720" rIns="91440" bIns="45720" numCol="1" anchor="ctr" anchorCtr="0" compatLnSpc="1">
            <a:prstTxWarp prst="textNoShape">
              <a:avLst/>
            </a:prstTxWarp>
          </a:bodyPr>
          <a:lstStyle>
            <a:defPPr>
              <a:defRPr lang="es-CO"/>
            </a:defPPr>
            <a:lvl1pPr algn="ctr">
              <a:defRPr sz="2800" b="1">
                <a:solidFill>
                  <a:srgbClr val="002060"/>
                </a:solidFill>
                <a:ea typeface="+mj-ea"/>
                <a:cs typeface="+mj-cs"/>
              </a:defRPr>
            </a:lvl1pPr>
          </a:lstStyle>
          <a:p>
            <a:r>
              <a:rPr lang="en-US" altLang="es-CO" dirty="0"/>
              <a:t>Exclusión de parámetros</a:t>
            </a:r>
            <a:endParaRPr lang="ru-RU" altLang="es-CO" dirty="0"/>
          </a:p>
        </p:txBody>
      </p:sp>
      <p:sp>
        <p:nvSpPr>
          <p:cNvPr id="6" name="CuadroTexto 5">
            <a:extLst>
              <a:ext uri="{FF2B5EF4-FFF2-40B4-BE49-F238E27FC236}">
                <a16:creationId xmlns:a16="http://schemas.microsoft.com/office/drawing/2014/main" id="{93E7F9F0-7376-4ECE-8B3E-5064A8C1C99B}"/>
              </a:ext>
            </a:extLst>
          </p:cNvPr>
          <p:cNvSpPr txBox="1"/>
          <p:nvPr/>
        </p:nvSpPr>
        <p:spPr>
          <a:xfrm>
            <a:off x="1031184" y="1490944"/>
            <a:ext cx="9812407" cy="1754326"/>
          </a:xfrm>
          <a:prstGeom prst="rect">
            <a:avLst/>
          </a:prstGeom>
          <a:noFill/>
        </p:spPr>
        <p:txBody>
          <a:bodyPr wrap="square">
            <a:spAutoFit/>
          </a:bodyPr>
          <a:lstStyle/>
          <a:p>
            <a:pPr algn="just"/>
            <a:r>
              <a:rPr lang="es-CO" dirty="0"/>
              <a:t>Se puede solicitar exclusión:</a:t>
            </a:r>
          </a:p>
          <a:p>
            <a:pPr algn="just"/>
            <a:endParaRPr lang="es-CO" dirty="0"/>
          </a:p>
          <a:p>
            <a:pPr marL="285750" indent="-285750" algn="just">
              <a:buFontTx/>
              <a:buChar char="-"/>
            </a:pPr>
            <a:r>
              <a:rPr lang="es-CO" dirty="0"/>
              <a:t>Mediante balances de materia o de masa </a:t>
            </a:r>
          </a:p>
          <a:p>
            <a:pPr marL="285750" indent="-285750" algn="just">
              <a:buFontTx/>
              <a:buChar char="-"/>
            </a:pPr>
            <a:r>
              <a:rPr lang="es-CO" u="sng" dirty="0"/>
              <a:t>Realización de una primera caracterización y se demuestre que estos no se encuentran</a:t>
            </a:r>
            <a:r>
              <a:rPr lang="es-CO" dirty="0"/>
              <a:t>.</a:t>
            </a:r>
          </a:p>
          <a:p>
            <a:pPr marL="285750" indent="-285750" algn="just">
              <a:buFontTx/>
              <a:buChar char="-"/>
            </a:pPr>
            <a:r>
              <a:rPr lang="es-CO" dirty="0"/>
              <a:t>Realizar el análisis estadístico de los resultados de las caracterizaciones y de la información de las hojas técnicas de las materias primas e insumos empleados en el proceso.</a:t>
            </a:r>
          </a:p>
        </p:txBody>
      </p:sp>
      <p:sp>
        <p:nvSpPr>
          <p:cNvPr id="4" name="CuadroTexto 3">
            <a:extLst>
              <a:ext uri="{FF2B5EF4-FFF2-40B4-BE49-F238E27FC236}">
                <a16:creationId xmlns:a16="http://schemas.microsoft.com/office/drawing/2014/main" id="{BB78758B-3138-4333-A9E5-995915C5C941}"/>
              </a:ext>
            </a:extLst>
          </p:cNvPr>
          <p:cNvSpPr txBox="1"/>
          <p:nvPr/>
        </p:nvSpPr>
        <p:spPr>
          <a:xfrm>
            <a:off x="1031184" y="3612731"/>
            <a:ext cx="10110581" cy="2308324"/>
          </a:xfrm>
          <a:prstGeom prst="rect">
            <a:avLst/>
          </a:prstGeom>
          <a:noFill/>
        </p:spPr>
        <p:txBody>
          <a:bodyPr wrap="square" rtlCol="0">
            <a:spAutoFit/>
          </a:bodyPr>
          <a:lstStyle/>
          <a:p>
            <a:pPr algn="just"/>
            <a:r>
              <a:rPr lang="es-CO" dirty="0"/>
              <a:t>EJ: </a:t>
            </a:r>
          </a:p>
          <a:p>
            <a:pPr algn="just"/>
            <a:endParaRPr lang="es-CO" dirty="0"/>
          </a:p>
          <a:p>
            <a:pPr algn="just"/>
            <a:r>
              <a:rPr lang="es-CO" dirty="0"/>
              <a:t>Uso 50 mg de sal de cadmio soluble (obviemos por ahora temas de solubilidad máxima y es algo que se puede demostrar en compras y fichas de procesos). Se usa en proceso donde se mezcla con 4 m3 de agua (ejemplo fácil pero para ilustrar). Tu máximo es de 0,5 mg/L según norma ...</a:t>
            </a:r>
          </a:p>
          <a:p>
            <a:pPr marL="285750" indent="-285750" algn="just">
              <a:buFontTx/>
              <a:buChar char="-"/>
            </a:pPr>
            <a:endParaRPr lang="es-CO" dirty="0"/>
          </a:p>
          <a:p>
            <a:pPr algn="just"/>
            <a:r>
              <a:rPr lang="es-CO" dirty="0"/>
              <a:t>50 mg / 4000 L = 0,0125 mg/L  supondría uno que es tan bajo que podría solicitar exclusión ….. </a:t>
            </a:r>
            <a:r>
              <a:rPr lang="es-CO" b="1" dirty="0"/>
              <a:t>PERO</a:t>
            </a:r>
            <a:r>
              <a:rPr lang="es-CO" dirty="0"/>
              <a:t>… Normalmente la autoridad suele desconfiar (y con razón) y solicitar mejor la primera caracterización.</a:t>
            </a:r>
          </a:p>
        </p:txBody>
      </p:sp>
    </p:spTree>
    <p:extLst>
      <p:ext uri="{BB962C8B-B14F-4D97-AF65-F5344CB8AC3E}">
        <p14:creationId xmlns:p14="http://schemas.microsoft.com/office/powerpoint/2010/main" val="1198180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A6E9442C-1E4C-431A-B4F5-1585EBFD7963}"/>
              </a:ext>
            </a:extLst>
          </p:cNvPr>
          <p:cNvSpPr>
            <a:spLocks noGrp="1"/>
          </p:cNvSpPr>
          <p:nvPr>
            <p:ph type="title"/>
          </p:nvPr>
        </p:nvSpPr>
        <p:spPr>
          <a:xfrm>
            <a:off x="1579618" y="166413"/>
            <a:ext cx="8229600" cy="77809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vert="horz" wrap="square" lIns="91440" tIns="45720" rIns="91440" bIns="45720" numCol="1" anchor="ctr" anchorCtr="0" compatLnSpc="1">
            <a:prstTxWarp prst="textNoShape">
              <a:avLst/>
            </a:prstTxWarp>
          </a:bodyPr>
          <a:lstStyle/>
          <a:p>
            <a:r>
              <a:rPr lang="es-ES" sz="2800" b="1" dirty="0">
                <a:solidFill>
                  <a:srgbClr val="002060"/>
                </a:solidFill>
                <a:latin typeface="+mn-lt"/>
              </a:rPr>
              <a:t>PERMISOS DE VERTIMIENTOS</a:t>
            </a:r>
          </a:p>
        </p:txBody>
      </p:sp>
      <p:sp>
        <p:nvSpPr>
          <p:cNvPr id="2" name="CuadroTexto 1">
            <a:extLst>
              <a:ext uri="{FF2B5EF4-FFF2-40B4-BE49-F238E27FC236}">
                <a16:creationId xmlns:a16="http://schemas.microsoft.com/office/drawing/2014/main" id="{DB3279FC-8BC1-4761-B8B6-543D7438C558}"/>
              </a:ext>
            </a:extLst>
          </p:cNvPr>
          <p:cNvSpPr txBox="1"/>
          <p:nvPr/>
        </p:nvSpPr>
        <p:spPr>
          <a:xfrm>
            <a:off x="594691" y="1560444"/>
            <a:ext cx="11002617" cy="1200329"/>
          </a:xfrm>
          <a:prstGeom prst="rect">
            <a:avLst/>
          </a:prstGeom>
          <a:noFill/>
        </p:spPr>
        <p:txBody>
          <a:bodyPr wrap="square" rtlCol="0">
            <a:spAutoFit/>
          </a:bodyPr>
          <a:lstStyle/>
          <a:p>
            <a:pPr algn="just"/>
            <a:r>
              <a:rPr lang="es-ES" sz="1800" b="1" dirty="0">
                <a:effectLst/>
                <a:latin typeface="Arial" panose="020B0604020202020204" pitchFamily="34" charset="0"/>
                <a:ea typeface="Times New Roman" panose="02020603050405020304" pitchFamily="18" charset="0"/>
              </a:rPr>
              <a:t>“ARTÍCULO 2.2.3.3.5.1. </a:t>
            </a:r>
            <a:r>
              <a:rPr lang="es-ES" sz="1800" b="1" i="1" dirty="0">
                <a:effectLst/>
                <a:latin typeface="Arial" panose="020B0604020202020204" pitchFamily="34" charset="0"/>
                <a:ea typeface="Times New Roman" panose="02020603050405020304" pitchFamily="18" charset="0"/>
              </a:rPr>
              <a:t>Requerimiento de permiso de vertimiento</a:t>
            </a:r>
            <a:r>
              <a:rPr lang="es-ES" sz="1800" dirty="0">
                <a:effectLst/>
                <a:latin typeface="Arial" panose="020B0604020202020204" pitchFamily="34" charset="0"/>
                <a:ea typeface="Times New Roman" panose="02020603050405020304" pitchFamily="18" charset="0"/>
              </a:rPr>
              <a:t>. Toda persona natural o jurídica cuya actividad o </a:t>
            </a:r>
            <a:r>
              <a:rPr lang="es-ES" sz="1800" b="1" dirty="0">
                <a:effectLst/>
                <a:latin typeface="Arial" panose="020B0604020202020204" pitchFamily="34" charset="0"/>
                <a:ea typeface="Times New Roman" panose="02020603050405020304" pitchFamily="18" charset="0"/>
              </a:rPr>
              <a:t>servicio genere vertimientos a las aguas superficiales, marinas, o al suelo</a:t>
            </a:r>
            <a:r>
              <a:rPr lang="es-ES" sz="1800" dirty="0">
                <a:effectLst/>
                <a:latin typeface="Arial" panose="020B0604020202020204" pitchFamily="34" charset="0"/>
                <a:ea typeface="Times New Roman" panose="02020603050405020304" pitchFamily="18" charset="0"/>
              </a:rPr>
              <a:t>, deberá solicitar y tramitar ante la autoridad ambiental competente, el respectivo permiso de vertimientos.”</a:t>
            </a:r>
          </a:p>
          <a:p>
            <a:pPr algn="just"/>
            <a:endParaRPr lang="es-ES" dirty="0">
              <a:latin typeface="Arial" panose="020B0604020202020204" pitchFamily="34" charset="0"/>
              <a:ea typeface="Times New Roman" panose="02020603050405020304" pitchFamily="18" charset="0"/>
            </a:endParaRPr>
          </a:p>
        </p:txBody>
      </p:sp>
      <p:sp>
        <p:nvSpPr>
          <p:cNvPr id="3" name="CuadroTexto 2">
            <a:extLst>
              <a:ext uri="{FF2B5EF4-FFF2-40B4-BE49-F238E27FC236}">
                <a16:creationId xmlns:a16="http://schemas.microsoft.com/office/drawing/2014/main" id="{9F5EA2C1-F3A6-4962-A6D4-9A459F48B76A}"/>
              </a:ext>
            </a:extLst>
          </p:cNvPr>
          <p:cNvSpPr txBox="1"/>
          <p:nvPr/>
        </p:nvSpPr>
        <p:spPr>
          <a:xfrm>
            <a:off x="684142" y="3376706"/>
            <a:ext cx="10823713"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CO" dirty="0"/>
              <a:t>Antes de la entrada en vigencia del </a:t>
            </a:r>
            <a:r>
              <a:rPr lang="es-CO" dirty="0" err="1"/>
              <a:t>PND</a:t>
            </a:r>
            <a:r>
              <a:rPr lang="es-CO" dirty="0"/>
              <a:t> 2018 – 2022 (en 2019):</a:t>
            </a:r>
          </a:p>
          <a:p>
            <a:endParaRPr lang="es-CO" dirty="0"/>
          </a:p>
          <a:p>
            <a:r>
              <a:rPr lang="es-CO" dirty="0"/>
              <a:t>Se exigía vertimientos a cuerpos de agua, alcantarillado, mares, suelo. Además de poderse exigir a viviendas rurales dispersas.</a:t>
            </a:r>
          </a:p>
          <a:p>
            <a:endParaRPr lang="es-CO" dirty="0"/>
          </a:p>
          <a:p>
            <a:r>
              <a:rPr lang="es-CO" dirty="0"/>
              <a:t>Ahora: ….. (ver siguiente)</a:t>
            </a:r>
          </a:p>
        </p:txBody>
      </p:sp>
    </p:spTree>
    <p:extLst>
      <p:ext uri="{BB962C8B-B14F-4D97-AF65-F5344CB8AC3E}">
        <p14:creationId xmlns:p14="http://schemas.microsoft.com/office/powerpoint/2010/main" val="2463053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F61D71B-811D-4DD2-89F6-A74AD80DADC4}"/>
              </a:ext>
            </a:extLst>
          </p:cNvPr>
          <p:cNvSpPr/>
          <p:nvPr/>
        </p:nvSpPr>
        <p:spPr>
          <a:xfrm>
            <a:off x="691769" y="1481224"/>
            <a:ext cx="10808461" cy="4801314"/>
          </a:xfrm>
          <a:prstGeom prst="rect">
            <a:avLst/>
          </a:prstGeom>
        </p:spPr>
        <p:txBody>
          <a:bodyPr wrap="square">
            <a:spAutoFit/>
          </a:bodyPr>
          <a:lstStyle/>
          <a:p>
            <a:pPr algn="just"/>
            <a:r>
              <a:rPr lang="es-ES" dirty="0">
                <a:solidFill>
                  <a:srgbClr val="212529"/>
                </a:solidFill>
                <a:latin typeface="Roboto"/>
              </a:rPr>
              <a:t>En el </a:t>
            </a:r>
            <a:r>
              <a:rPr lang="es-ES" dirty="0" err="1">
                <a:solidFill>
                  <a:srgbClr val="212529"/>
                </a:solidFill>
                <a:latin typeface="Roboto"/>
              </a:rPr>
              <a:t>PND</a:t>
            </a:r>
            <a:r>
              <a:rPr lang="es-ES" dirty="0">
                <a:solidFill>
                  <a:srgbClr val="212529"/>
                </a:solidFill>
                <a:latin typeface="Roboto"/>
              </a:rPr>
              <a:t> 2018-2022:</a:t>
            </a:r>
          </a:p>
          <a:p>
            <a:pPr algn="just"/>
            <a:endParaRPr lang="es-ES" dirty="0">
              <a:solidFill>
                <a:srgbClr val="212529"/>
              </a:solidFill>
              <a:latin typeface="Roboto"/>
            </a:endParaRPr>
          </a:p>
          <a:p>
            <a:pPr algn="just"/>
            <a:r>
              <a:rPr lang="es-ES" dirty="0">
                <a:solidFill>
                  <a:srgbClr val="212529"/>
                </a:solidFill>
                <a:latin typeface="Roboto"/>
              </a:rPr>
              <a:t>- Allí se establece el </a:t>
            </a:r>
            <a:r>
              <a:rPr lang="es-ES" b="1" dirty="0">
                <a:solidFill>
                  <a:srgbClr val="212529"/>
                </a:solidFill>
                <a:latin typeface="Roboto"/>
              </a:rPr>
              <a:t>carácter no obligatorio del permiso de vertimientos para los usuarios comerciales, industriales, oficiales y especiales que vierten sus Aguas Residuales no Domésticas (</a:t>
            </a:r>
            <a:r>
              <a:rPr lang="es-ES" b="1" dirty="0" err="1">
                <a:solidFill>
                  <a:srgbClr val="212529"/>
                </a:solidFill>
                <a:latin typeface="Roboto"/>
              </a:rPr>
              <a:t>ArnD</a:t>
            </a:r>
            <a:r>
              <a:rPr lang="es-ES" b="1" dirty="0">
                <a:solidFill>
                  <a:srgbClr val="212529"/>
                </a:solidFill>
                <a:latin typeface="Roboto"/>
              </a:rPr>
              <a:t>) a la red pública de alcantarillado</a:t>
            </a:r>
            <a:endParaRPr lang="es-ES" dirty="0">
              <a:solidFill>
                <a:srgbClr val="212529"/>
              </a:solidFill>
              <a:latin typeface="Roboto"/>
            </a:endParaRPr>
          </a:p>
          <a:p>
            <a:pPr algn="just"/>
            <a:endParaRPr lang="es-ES" dirty="0">
              <a:solidFill>
                <a:srgbClr val="212529"/>
              </a:solidFill>
              <a:latin typeface="Roboto"/>
            </a:endParaRPr>
          </a:p>
          <a:p>
            <a:pPr algn="just">
              <a:buFontTx/>
              <a:buChar char="-"/>
            </a:pPr>
            <a:r>
              <a:rPr lang="es-ES" dirty="0">
                <a:solidFill>
                  <a:srgbClr val="212529"/>
                </a:solidFill>
                <a:latin typeface="Roboto"/>
              </a:rPr>
              <a:t>Las </a:t>
            </a:r>
            <a:r>
              <a:rPr lang="es-ES" b="1" dirty="0"/>
              <a:t>descargas al alcantarillado </a:t>
            </a:r>
            <a:r>
              <a:rPr lang="es-ES" dirty="0"/>
              <a:t>debe </a:t>
            </a:r>
            <a:r>
              <a:rPr lang="es-ES" b="1" dirty="0"/>
              <a:t>certificarse mediante tratamiento propio o a través de un operador de servicios públicos domiciliarios que cuente para ello </a:t>
            </a:r>
            <a:r>
              <a:rPr lang="es-ES" dirty="0"/>
              <a:t>con la capacidad tecnológica en sus Plantas de Tratamiento de Aguas Residuales Domésticas (PTAR), lo que deberá certificarse ante esta Autoridad Ambiental Urbana. </a:t>
            </a:r>
          </a:p>
          <a:p>
            <a:pPr algn="just"/>
            <a:endParaRPr lang="es-ES" b="1" dirty="0"/>
          </a:p>
          <a:p>
            <a:pPr algn="just">
              <a:buFontTx/>
              <a:buChar char="-"/>
            </a:pPr>
            <a:r>
              <a:rPr lang="es-ES" dirty="0"/>
              <a:t>Los requerimientos que previo a la expedición del PND hubiere hecho la Entidad a los diferentes usuarios donde se exigía expresamente el tramitar el </a:t>
            </a:r>
            <a:r>
              <a:rPr lang="es-ES" b="1" dirty="0"/>
              <a:t>permiso de vertimiento de </a:t>
            </a:r>
            <a:r>
              <a:rPr lang="es-ES" b="1" dirty="0" err="1"/>
              <a:t>ARnD</a:t>
            </a:r>
            <a:r>
              <a:rPr lang="es-ES" b="1" dirty="0"/>
              <a:t> al alcantarillado público, quedan sin efectos al igual que aquellos en torno al Plan de Gestión del Riesgo para el Manejo de Vertimientos (PGRMV) </a:t>
            </a:r>
            <a:r>
              <a:rPr lang="es-ES" dirty="0"/>
              <a:t>y se </a:t>
            </a:r>
            <a:r>
              <a:rPr lang="es-ES" b="1" dirty="0"/>
              <a:t>mantiene vigente </a:t>
            </a:r>
            <a:r>
              <a:rPr lang="es-ES" dirty="0"/>
              <a:t>cualquier otro requerimiento en materia de vertimientos diferente a los dos anteriores, ejemplo, </a:t>
            </a:r>
            <a:r>
              <a:rPr lang="es-ES" b="1" dirty="0"/>
              <a:t>presentar caracterización lo cual deben hacer al prestador del servicio de alcantarillado público de acuerdo a lo establecido en el artículo 38 del Decreto 3930 de 2010 (compilado en el Decreto 1076 de 2015).</a:t>
            </a:r>
          </a:p>
          <a:p>
            <a:pPr marL="285750" indent="-285750" algn="just">
              <a:buFontTx/>
              <a:buChar char="-"/>
            </a:pPr>
            <a:endParaRPr lang="es-ES" dirty="0"/>
          </a:p>
        </p:txBody>
      </p:sp>
      <p:sp>
        <p:nvSpPr>
          <p:cNvPr id="5" name="Título 1">
            <a:extLst>
              <a:ext uri="{FF2B5EF4-FFF2-40B4-BE49-F238E27FC236}">
                <a16:creationId xmlns:a16="http://schemas.microsoft.com/office/drawing/2014/main" id="{A6E9442C-1E4C-431A-B4F5-1585EBFD7963}"/>
              </a:ext>
            </a:extLst>
          </p:cNvPr>
          <p:cNvSpPr>
            <a:spLocks noGrp="1"/>
          </p:cNvSpPr>
          <p:nvPr>
            <p:ph type="title"/>
          </p:nvPr>
        </p:nvSpPr>
        <p:spPr>
          <a:xfrm>
            <a:off x="691769" y="575462"/>
            <a:ext cx="8229600" cy="77809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vert="horz" wrap="square" lIns="91440" tIns="45720" rIns="91440" bIns="45720" numCol="1" anchor="ctr" anchorCtr="0" compatLnSpc="1">
            <a:prstTxWarp prst="textNoShape">
              <a:avLst/>
            </a:prstTxWarp>
          </a:bodyPr>
          <a:lstStyle/>
          <a:p>
            <a:r>
              <a:rPr lang="es-ES" sz="2800" b="1" dirty="0">
                <a:solidFill>
                  <a:srgbClr val="002060"/>
                </a:solidFill>
                <a:latin typeface="+mn-lt"/>
              </a:rPr>
              <a:t>CAMBIOS EN PERMISOS DE VERTIMIENTOS</a:t>
            </a:r>
          </a:p>
        </p:txBody>
      </p:sp>
    </p:spTree>
    <p:extLst>
      <p:ext uri="{BB962C8B-B14F-4D97-AF65-F5344CB8AC3E}">
        <p14:creationId xmlns:p14="http://schemas.microsoft.com/office/powerpoint/2010/main" val="3372132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17845" y="1700935"/>
            <a:ext cx="9356307" cy="1446550"/>
          </a:xfrm>
          <a:prstGeom prst="rect">
            <a:avLst/>
          </a:prstGeom>
          <a:noFill/>
        </p:spPr>
        <p:txBody>
          <a:bodyPr wrap="square" rtlCol="0">
            <a:spAutoFit/>
          </a:bodyPr>
          <a:lstStyle/>
          <a:p>
            <a:pPr algn="ctr"/>
            <a:r>
              <a:rPr lang="es-ES" sz="4400" b="1" dirty="0">
                <a:solidFill>
                  <a:srgbClr val="002060"/>
                </a:solidFill>
              </a:rPr>
              <a:t>Requisitos legales relacionados con el manejo del recurso hídrico</a:t>
            </a:r>
          </a:p>
        </p:txBody>
      </p:sp>
      <p:sp>
        <p:nvSpPr>
          <p:cNvPr id="2" name="1 CuadroTexto"/>
          <p:cNvSpPr txBox="1"/>
          <p:nvPr/>
        </p:nvSpPr>
        <p:spPr>
          <a:xfrm>
            <a:off x="2642550" y="4021014"/>
            <a:ext cx="6906899" cy="1938992"/>
          </a:xfrm>
          <a:prstGeom prst="rect">
            <a:avLst/>
          </a:prstGeom>
          <a:noFill/>
        </p:spPr>
        <p:txBody>
          <a:bodyPr wrap="square" rtlCol="0">
            <a:spAutoFit/>
          </a:bodyPr>
          <a:lstStyle/>
          <a:p>
            <a:pPr algn="ctr"/>
            <a:r>
              <a:rPr lang="es-CO" sz="2000" b="1" dirty="0">
                <a:solidFill>
                  <a:srgbClr val="002060"/>
                </a:solidFill>
              </a:rPr>
              <a:t>Conferencista: </a:t>
            </a:r>
          </a:p>
          <a:p>
            <a:pPr algn="ctr"/>
            <a:endParaRPr lang="es-CO" sz="2000" b="1" dirty="0">
              <a:solidFill>
                <a:srgbClr val="002060"/>
              </a:solidFill>
            </a:endParaRPr>
          </a:p>
          <a:p>
            <a:pPr algn="ctr"/>
            <a:r>
              <a:rPr lang="es-CO" sz="2000" b="1" dirty="0">
                <a:solidFill>
                  <a:srgbClr val="002060"/>
                </a:solidFill>
              </a:rPr>
              <a:t>Juan David Correa Estrada</a:t>
            </a:r>
          </a:p>
          <a:p>
            <a:pPr algn="ctr"/>
            <a:r>
              <a:rPr lang="es-CO" sz="2000" b="1" dirty="0">
                <a:solidFill>
                  <a:srgbClr val="002060"/>
                </a:solidFill>
              </a:rPr>
              <a:t>Ingeniero Ambiental, M.SC Ingeniería Urbana</a:t>
            </a:r>
          </a:p>
          <a:p>
            <a:pPr algn="ctr"/>
            <a:r>
              <a:rPr lang="es-CO" sz="2000" b="1" dirty="0">
                <a:solidFill>
                  <a:srgbClr val="002060"/>
                </a:solidFill>
              </a:rPr>
              <a:t>Docente Institución universitaria Colegio Mayor de Antioquia</a:t>
            </a:r>
          </a:p>
          <a:p>
            <a:pPr algn="ctr"/>
            <a:r>
              <a:rPr lang="es-CO" sz="2000" b="1" dirty="0">
                <a:solidFill>
                  <a:srgbClr val="002060"/>
                </a:solidFill>
              </a:rPr>
              <a:t>juan.correa@colmayor.edu.co</a:t>
            </a:r>
          </a:p>
        </p:txBody>
      </p:sp>
    </p:spTree>
    <p:extLst>
      <p:ext uri="{BB962C8B-B14F-4D97-AF65-F5344CB8AC3E}">
        <p14:creationId xmlns:p14="http://schemas.microsoft.com/office/powerpoint/2010/main" val="4182130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A6E9442C-1E4C-431A-B4F5-1585EBFD7963}"/>
              </a:ext>
            </a:extLst>
          </p:cNvPr>
          <p:cNvSpPr>
            <a:spLocks noGrp="1"/>
          </p:cNvSpPr>
          <p:nvPr>
            <p:ph type="title"/>
          </p:nvPr>
        </p:nvSpPr>
        <p:spPr>
          <a:xfrm>
            <a:off x="1376860" y="255865"/>
            <a:ext cx="8229600" cy="77809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vert="horz" wrap="square" lIns="91440" tIns="45720" rIns="91440" bIns="45720" numCol="1" anchor="ctr" anchorCtr="0" compatLnSpc="1">
            <a:prstTxWarp prst="textNoShape">
              <a:avLst/>
            </a:prstTxWarp>
          </a:bodyPr>
          <a:lstStyle/>
          <a:p>
            <a:r>
              <a:rPr lang="es-ES" sz="2800" b="1" dirty="0">
                <a:solidFill>
                  <a:srgbClr val="002060"/>
                </a:solidFill>
                <a:latin typeface="+mn-lt"/>
              </a:rPr>
              <a:t>PERMISOS DE VERTIMIENTOS</a:t>
            </a:r>
          </a:p>
        </p:txBody>
      </p:sp>
      <p:sp>
        <p:nvSpPr>
          <p:cNvPr id="6" name="CuadroTexto 5">
            <a:extLst>
              <a:ext uri="{FF2B5EF4-FFF2-40B4-BE49-F238E27FC236}">
                <a16:creationId xmlns:a16="http://schemas.microsoft.com/office/drawing/2014/main" id="{F05BC21B-C592-483D-A401-A338E0FF4A07}"/>
              </a:ext>
            </a:extLst>
          </p:cNvPr>
          <p:cNvSpPr txBox="1"/>
          <p:nvPr/>
        </p:nvSpPr>
        <p:spPr>
          <a:xfrm>
            <a:off x="381000" y="1247533"/>
            <a:ext cx="11430000" cy="6275051"/>
          </a:xfrm>
          <a:prstGeom prst="rect">
            <a:avLst/>
          </a:prstGeom>
          <a:noFill/>
        </p:spPr>
        <p:txBody>
          <a:bodyPr wrap="square">
            <a:spAutoFit/>
          </a:bodyPr>
          <a:lstStyle/>
          <a:p>
            <a:pPr algn="just">
              <a:lnSpc>
                <a:spcPct val="150000"/>
              </a:lnSpc>
            </a:pPr>
            <a:r>
              <a:rPr lang="es-ES" dirty="0">
                <a:latin typeface="Arial" panose="020B0604020202020204" pitchFamily="34" charset="0"/>
                <a:ea typeface="Times New Roman" panose="02020603050405020304" pitchFamily="18" charset="0"/>
              </a:rPr>
              <a:t>Los requisitos en el </a:t>
            </a:r>
            <a:r>
              <a:rPr lang="es-ES" sz="1800" b="1" dirty="0">
                <a:effectLst/>
                <a:latin typeface="Arial" panose="020B0604020202020204" pitchFamily="34" charset="0"/>
                <a:ea typeface="Times New Roman" panose="02020603050405020304" pitchFamily="18" charset="0"/>
              </a:rPr>
              <a:t>ARTÍCULO 2.2.3.3.5.2. </a:t>
            </a:r>
            <a:r>
              <a:rPr lang="es-ES" b="1" dirty="0">
                <a:latin typeface="Arial" panose="020B0604020202020204" pitchFamily="34" charset="0"/>
                <a:ea typeface="Times New Roman" panose="02020603050405020304" pitchFamily="18" charset="0"/>
              </a:rPr>
              <a:t>…. Entre cosas de interés:</a:t>
            </a:r>
          </a:p>
          <a:p>
            <a:pPr algn="just">
              <a:lnSpc>
                <a:spcPct val="150000"/>
              </a:lnSpc>
            </a:pPr>
            <a:endParaRPr lang="es-ES" sz="1800" b="1" dirty="0">
              <a:effectLst/>
              <a:latin typeface="Arial" panose="020B0604020202020204" pitchFamily="34" charset="0"/>
              <a:ea typeface="Times New Roman" panose="02020603050405020304" pitchFamily="18" charset="0"/>
            </a:endParaRPr>
          </a:p>
          <a:p>
            <a:pPr marL="342900" indent="-342900" algn="just">
              <a:lnSpc>
                <a:spcPct val="150000"/>
              </a:lnSpc>
              <a:buAutoNum type="arabicParenR"/>
            </a:pPr>
            <a:r>
              <a:rPr lang="es-ES" dirty="0">
                <a:latin typeface="Arial" panose="020B0604020202020204" pitchFamily="34" charset="0"/>
                <a:ea typeface="Times New Roman" panose="02020603050405020304" pitchFamily="18" charset="0"/>
              </a:rPr>
              <a:t>Concesión de aguas….</a:t>
            </a:r>
          </a:p>
          <a:p>
            <a:pPr marL="342900" indent="-342900" algn="just">
              <a:lnSpc>
                <a:spcPct val="150000"/>
              </a:lnSpc>
              <a:buAutoNum type="arabicParenR"/>
            </a:pPr>
            <a:r>
              <a:rPr lang="es-ES" dirty="0">
                <a:latin typeface="Arial" panose="020B0604020202020204" pitchFamily="34" charset="0"/>
                <a:ea typeface="Times New Roman" panose="02020603050405020304" pitchFamily="18" charset="0"/>
              </a:rPr>
              <a:t>Planos del proyecto, costos, descripción de actividades de generación de AR</a:t>
            </a:r>
          </a:p>
          <a:p>
            <a:pPr marL="342900" indent="-342900" algn="just">
              <a:lnSpc>
                <a:spcPct val="150000"/>
              </a:lnSpc>
              <a:buAutoNum type="arabicParenR"/>
            </a:pPr>
            <a:r>
              <a:rPr lang="es-ES" sz="1800" dirty="0">
                <a:effectLst/>
                <a:latin typeface="Arial" panose="020B0604020202020204" pitchFamily="34" charset="0"/>
                <a:ea typeface="Times New Roman" panose="02020603050405020304" pitchFamily="18" charset="0"/>
              </a:rPr>
              <a:t>Lo</a:t>
            </a:r>
            <a:r>
              <a:rPr lang="es-ES" dirty="0">
                <a:latin typeface="Arial" panose="020B0604020202020204" pitchFamily="34" charset="0"/>
                <a:ea typeface="Times New Roman" panose="02020603050405020304" pitchFamily="18" charset="0"/>
              </a:rPr>
              <a:t>calización y descripción de puntos de vertimientos</a:t>
            </a:r>
          </a:p>
          <a:p>
            <a:pPr marL="342900" indent="-342900" algn="just">
              <a:lnSpc>
                <a:spcPct val="150000"/>
              </a:lnSpc>
              <a:buAutoNum type="arabicParenR"/>
            </a:pPr>
            <a:r>
              <a:rPr lang="es-ES" dirty="0">
                <a:latin typeface="Arial" panose="020B0604020202020204" pitchFamily="34" charset="0"/>
                <a:ea typeface="Times New Roman" panose="02020603050405020304" pitchFamily="18" charset="0"/>
              </a:rPr>
              <a:t>Caudales: frecuencia de los vertimientos, tiempos de vertimiento (no es lo mismo funcionar 24h que 2 turnos de 8 horas), continuidad del vertimiento.</a:t>
            </a:r>
          </a:p>
          <a:p>
            <a:pPr marL="342900" indent="-342900" algn="just">
              <a:lnSpc>
                <a:spcPct val="150000"/>
              </a:lnSpc>
              <a:buAutoNum type="arabicParenR"/>
            </a:pPr>
            <a:r>
              <a:rPr lang="es-ES" b="1" dirty="0">
                <a:latin typeface="Arial" panose="020B0604020202020204" pitchFamily="34" charset="0"/>
                <a:ea typeface="Times New Roman" panose="02020603050405020304" pitchFamily="18" charset="0"/>
              </a:rPr>
              <a:t>CARACTERIZACIÓN DEL VERTIMIENTO </a:t>
            </a:r>
            <a:r>
              <a:rPr lang="es-ES" dirty="0">
                <a:latin typeface="Arial" panose="020B0604020202020204" pitchFamily="34" charset="0"/>
                <a:ea typeface="Times New Roman" panose="02020603050405020304" pitchFamily="18" charset="0"/>
              </a:rPr>
              <a:t>(o estado final previsto, proyectado). SEGÚN 631/15, </a:t>
            </a:r>
            <a:r>
              <a:rPr lang="es-ES" dirty="0" err="1">
                <a:latin typeface="Arial" panose="020B0604020202020204" pitchFamily="34" charset="0"/>
                <a:ea typeface="Times New Roman" panose="02020603050405020304" pitchFamily="18" charset="0"/>
              </a:rPr>
              <a:t>etc</a:t>
            </a:r>
            <a:endParaRPr lang="es-ES" dirty="0">
              <a:latin typeface="Arial" panose="020B0604020202020204" pitchFamily="34" charset="0"/>
              <a:ea typeface="Times New Roman" panose="02020603050405020304" pitchFamily="18" charset="0"/>
            </a:endParaRPr>
          </a:p>
          <a:p>
            <a:pPr marL="342900" indent="-342900" algn="just">
              <a:lnSpc>
                <a:spcPct val="150000"/>
              </a:lnSpc>
              <a:buAutoNum type="arabicParenR"/>
            </a:pPr>
            <a:r>
              <a:rPr lang="es-ES" dirty="0">
                <a:latin typeface="Arial" panose="020B0604020202020204" pitchFamily="34" charset="0"/>
                <a:ea typeface="Times New Roman" panose="02020603050405020304" pitchFamily="18" charset="0"/>
              </a:rPr>
              <a:t>Evaluación ambiental del vertimiento (entre otra información, modelación por ejemplo con QUAL2K)</a:t>
            </a:r>
          </a:p>
          <a:p>
            <a:pPr marL="342900" indent="-342900" algn="just">
              <a:lnSpc>
                <a:spcPct val="150000"/>
              </a:lnSpc>
              <a:buAutoNum type="arabicParenR"/>
            </a:pPr>
            <a:r>
              <a:rPr lang="es-ES" dirty="0">
                <a:latin typeface="Arial" panose="020B0604020202020204" pitchFamily="34" charset="0"/>
                <a:ea typeface="Times New Roman" panose="02020603050405020304" pitchFamily="18" charset="0"/>
              </a:rPr>
              <a:t>Plan de gestión de riesgo para el vertimiento (para cuando se limite o impida el tratamiento del vertimiento)</a:t>
            </a:r>
          </a:p>
          <a:p>
            <a:pPr marL="342900" indent="-342900" algn="just">
              <a:lnSpc>
                <a:spcPct val="150000"/>
              </a:lnSpc>
              <a:buAutoNum type="arabicParenR"/>
            </a:pPr>
            <a:r>
              <a:rPr lang="es-ES" b="1" u="sng" dirty="0">
                <a:latin typeface="Arial" panose="020B0604020202020204" pitchFamily="34" charset="0"/>
                <a:ea typeface="Times New Roman" panose="02020603050405020304" pitchFamily="18" charset="0"/>
              </a:rPr>
              <a:t>OJO CON LOS DETERMINANTES AMBIENTALES QUE HABLA LA CAR Y EL USO DEL SUELO (</a:t>
            </a:r>
            <a:r>
              <a:rPr lang="es-ES" b="1" u="sng" dirty="0" err="1">
                <a:latin typeface="Arial" panose="020B0604020202020204" pitchFamily="34" charset="0"/>
                <a:ea typeface="Times New Roman" panose="02020603050405020304" pitchFamily="18" charset="0"/>
              </a:rPr>
              <a:t>POT</a:t>
            </a:r>
            <a:r>
              <a:rPr lang="es-ES" b="1" u="sng" dirty="0">
                <a:latin typeface="Arial" panose="020B0604020202020204" pitchFamily="34" charset="0"/>
                <a:ea typeface="Times New Roman" panose="02020603050405020304" pitchFamily="18" charset="0"/>
              </a:rPr>
              <a:t>, </a:t>
            </a:r>
            <a:r>
              <a:rPr lang="es-ES" b="1" u="sng" dirty="0" err="1">
                <a:latin typeface="Arial" panose="020B0604020202020204" pitchFamily="34" charset="0"/>
                <a:ea typeface="Times New Roman" panose="02020603050405020304" pitchFamily="18" charset="0"/>
              </a:rPr>
              <a:t>EOT</a:t>
            </a:r>
            <a:r>
              <a:rPr lang="es-ES" b="1" u="sng" dirty="0">
                <a:latin typeface="Arial" panose="020B0604020202020204" pitchFamily="34" charset="0"/>
                <a:ea typeface="Times New Roman" panose="02020603050405020304" pitchFamily="18" charset="0"/>
              </a:rPr>
              <a:t>, </a:t>
            </a:r>
            <a:r>
              <a:rPr lang="es-ES" b="1" u="sng" dirty="0" err="1">
                <a:latin typeface="Arial" panose="020B0604020202020204" pitchFamily="34" charset="0"/>
                <a:ea typeface="Times New Roman" panose="02020603050405020304" pitchFamily="18" charset="0"/>
              </a:rPr>
              <a:t>etc</a:t>
            </a:r>
            <a:r>
              <a:rPr lang="es-ES" b="1" u="sng" dirty="0">
                <a:latin typeface="Arial" panose="020B0604020202020204" pitchFamily="34" charset="0"/>
                <a:ea typeface="Times New Roman" panose="02020603050405020304" pitchFamily="18" charset="0"/>
              </a:rPr>
              <a:t>)</a:t>
            </a:r>
          </a:p>
          <a:p>
            <a:pPr marL="342900" indent="-342900" algn="just">
              <a:lnSpc>
                <a:spcPct val="150000"/>
              </a:lnSpc>
              <a:buAutoNum type="arabicParenR"/>
            </a:pPr>
            <a:endParaRPr lang="es-ES" dirty="0">
              <a:latin typeface="Arial" panose="020B0604020202020204" pitchFamily="34" charset="0"/>
              <a:ea typeface="Times New Roman" panose="02020603050405020304" pitchFamily="18" charset="0"/>
            </a:endParaRPr>
          </a:p>
          <a:p>
            <a:pPr marL="342900" indent="-342900" algn="just">
              <a:lnSpc>
                <a:spcPct val="150000"/>
              </a:lnSpc>
              <a:buAutoNum type="arabicParenR"/>
            </a:pPr>
            <a:endParaRPr lang="es-ES" dirty="0">
              <a:latin typeface="Arial" panose="020B0604020202020204" pitchFamily="34" charset="0"/>
              <a:ea typeface="Times New Roman" panose="02020603050405020304" pitchFamily="18" charset="0"/>
            </a:endParaRPr>
          </a:p>
          <a:p>
            <a:pPr marL="342900" indent="-342900" algn="just">
              <a:lnSpc>
                <a:spcPct val="150000"/>
              </a:lnSpc>
              <a:buAutoNum type="arabicParenR"/>
            </a:pPr>
            <a:endParaRPr lang="es-CO"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32035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7735D3A-55B0-43B3-ACF5-A527A485A4CE}"/>
              </a:ext>
            </a:extLst>
          </p:cNvPr>
          <p:cNvSpPr txBox="1">
            <a:spLocks noChangeArrowheads="1"/>
          </p:cNvSpPr>
          <p:nvPr/>
        </p:nvSpPr>
        <p:spPr bwMode="auto">
          <a:xfrm>
            <a:off x="-502939" y="104493"/>
            <a:ext cx="8255074"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vert="horz" wrap="square" lIns="91440" tIns="45720" rIns="91440" bIns="45720" numCol="1" anchor="ctr" anchorCtr="0" compatLnSpc="1">
            <a:prstTxWarp prst="textNoShape">
              <a:avLst/>
            </a:prstTxWarp>
          </a:bodyPr>
          <a:lstStyle>
            <a:defPPr>
              <a:defRPr lang="es-CO"/>
            </a:defPPr>
            <a:lvl1pPr algn="ctr">
              <a:defRPr sz="2800" b="1">
                <a:solidFill>
                  <a:srgbClr val="002060"/>
                </a:solidFill>
                <a:ea typeface="+mj-ea"/>
                <a:cs typeface="+mj-cs"/>
              </a:defRPr>
            </a:lvl1pPr>
          </a:lstStyle>
          <a:p>
            <a:r>
              <a:rPr lang="es-CO" dirty="0"/>
              <a:t>DECRETO 1210 DE 2020</a:t>
            </a:r>
            <a:endParaRPr lang="ru-RU" altLang="es-CO" dirty="0"/>
          </a:p>
        </p:txBody>
      </p:sp>
      <p:sp>
        <p:nvSpPr>
          <p:cNvPr id="3" name="CuadroTexto 2">
            <a:extLst>
              <a:ext uri="{FF2B5EF4-FFF2-40B4-BE49-F238E27FC236}">
                <a16:creationId xmlns:a16="http://schemas.microsoft.com/office/drawing/2014/main" id="{D0FD877C-65ED-4FC7-AB39-068A5B1A4C70}"/>
              </a:ext>
            </a:extLst>
          </p:cNvPr>
          <p:cNvSpPr txBox="1"/>
          <p:nvPr/>
        </p:nvSpPr>
        <p:spPr>
          <a:xfrm>
            <a:off x="933253" y="1272618"/>
            <a:ext cx="10671142" cy="4555093"/>
          </a:xfrm>
          <a:prstGeom prst="rect">
            <a:avLst/>
          </a:prstGeom>
          <a:noFill/>
        </p:spPr>
        <p:txBody>
          <a:bodyPr wrap="square" rtlCol="0">
            <a:spAutoFit/>
          </a:bodyPr>
          <a:lstStyle/>
          <a:p>
            <a:pPr marL="285750" indent="-285750">
              <a:buFontTx/>
              <a:buChar char="-"/>
            </a:pPr>
            <a:r>
              <a:rPr lang="es-CO" dirty="0"/>
              <a:t>REGISTRO DE USUARIOS de los que hablan en </a:t>
            </a:r>
            <a:r>
              <a:rPr lang="es-CO" dirty="0" err="1"/>
              <a:t>dec</a:t>
            </a:r>
            <a:r>
              <a:rPr lang="es-CO" dirty="0"/>
              <a:t> 1076/15 </a:t>
            </a:r>
            <a:r>
              <a:rPr lang="es-ES" dirty="0"/>
              <a:t>art 2.2.3.4.1.1 al 2.2.3.4.1.14</a:t>
            </a:r>
            <a:endParaRPr lang="es-CO" dirty="0"/>
          </a:p>
          <a:p>
            <a:pPr marL="285750" indent="-285750">
              <a:buFontTx/>
              <a:buChar char="-"/>
            </a:pPr>
            <a:r>
              <a:rPr lang="es-CO" dirty="0"/>
              <a:t>Registro de concesiones, permisos de vertimientos, explotaciones de aguas subterráneas, </a:t>
            </a:r>
            <a:r>
              <a:rPr lang="es-CO" dirty="0" err="1"/>
              <a:t>etc</a:t>
            </a:r>
            <a:r>
              <a:rPr lang="es-CO" dirty="0"/>
              <a:t> por la CAR</a:t>
            </a:r>
          </a:p>
          <a:p>
            <a:pPr marL="285750" indent="-285750">
              <a:buFontTx/>
              <a:buChar char="-"/>
            </a:pPr>
            <a:endParaRPr lang="es-CO" dirty="0"/>
          </a:p>
          <a:p>
            <a:r>
              <a:rPr lang="es-CO" sz="2000" u="sng" dirty="0"/>
              <a:t>CAMBIO interesante: </a:t>
            </a:r>
            <a:r>
              <a:rPr lang="es-CO" dirty="0"/>
              <a:t>“</a:t>
            </a:r>
            <a:r>
              <a:rPr lang="es-ES" b="0" i="0" dirty="0">
                <a:solidFill>
                  <a:srgbClr val="333333"/>
                </a:solidFill>
                <a:effectLst/>
                <a:latin typeface="Work Sans" pitchFamily="2" charset="0"/>
              </a:rPr>
              <a:t>La información relacionada con el </a:t>
            </a:r>
            <a:r>
              <a:rPr lang="es-ES" b="1" i="0" dirty="0">
                <a:solidFill>
                  <a:srgbClr val="333333"/>
                </a:solidFill>
                <a:effectLst/>
                <a:latin typeface="Work Sans" pitchFamily="2" charset="0"/>
              </a:rPr>
              <a:t>uso de agua para consumo humano y doméstico en viviendas rurales dispersas </a:t>
            </a:r>
            <a:r>
              <a:rPr lang="es-ES" b="0" i="0" dirty="0">
                <a:solidFill>
                  <a:srgbClr val="333333"/>
                </a:solidFill>
                <a:effectLst/>
                <a:latin typeface="Work Sans" pitchFamily="2" charset="0"/>
              </a:rPr>
              <a:t>y con las </a:t>
            </a:r>
            <a:r>
              <a:rPr lang="es-ES" b="1" i="0" dirty="0">
                <a:solidFill>
                  <a:srgbClr val="333333"/>
                </a:solidFill>
                <a:effectLst/>
                <a:latin typeface="Work Sans" pitchFamily="2" charset="0"/>
              </a:rPr>
              <a:t>aguas residuales domésticas </a:t>
            </a:r>
            <a:r>
              <a:rPr lang="es-ES" b="0" i="0" dirty="0">
                <a:solidFill>
                  <a:srgbClr val="333333"/>
                </a:solidFill>
                <a:effectLst/>
                <a:latin typeface="Work Sans" pitchFamily="2" charset="0"/>
              </a:rPr>
              <a:t>provenientes de </a:t>
            </a:r>
            <a:r>
              <a:rPr lang="es-ES" b="1" i="0" dirty="0">
                <a:solidFill>
                  <a:srgbClr val="333333"/>
                </a:solidFill>
                <a:effectLst/>
                <a:latin typeface="Work Sans" pitchFamily="2" charset="0"/>
              </a:rPr>
              <a:t>soluciones individuales </a:t>
            </a:r>
            <a:r>
              <a:rPr lang="es-ES" i="0" dirty="0">
                <a:solidFill>
                  <a:srgbClr val="333333"/>
                </a:solidFill>
                <a:effectLst/>
                <a:latin typeface="Work Sans" pitchFamily="2" charset="0"/>
              </a:rPr>
              <a:t>de </a:t>
            </a:r>
            <a:r>
              <a:rPr lang="es-ES" b="0" i="0" dirty="0">
                <a:solidFill>
                  <a:srgbClr val="333333"/>
                </a:solidFill>
                <a:effectLst/>
                <a:latin typeface="Work Sans" pitchFamily="2" charset="0"/>
              </a:rPr>
              <a:t>saneamiento básico de </a:t>
            </a:r>
            <a:r>
              <a:rPr lang="es-ES" b="1" i="0" dirty="0">
                <a:solidFill>
                  <a:srgbClr val="333333"/>
                </a:solidFill>
                <a:effectLst/>
                <a:latin typeface="Work Sans" pitchFamily="2" charset="0"/>
              </a:rPr>
              <a:t>viviendas rurales dispersas”</a:t>
            </a:r>
            <a:endParaRPr lang="es-CO" b="1" dirty="0"/>
          </a:p>
          <a:p>
            <a:pPr marL="285750" indent="-285750">
              <a:buFontTx/>
              <a:buChar char="-"/>
            </a:pPr>
            <a:endParaRPr lang="es-CO" dirty="0"/>
          </a:p>
          <a:p>
            <a:r>
              <a:rPr lang="es-CO" u="sng" dirty="0"/>
              <a:t>INTERESANTE:</a:t>
            </a:r>
          </a:p>
          <a:p>
            <a:pPr marL="742950" lvl="1" indent="-285750">
              <a:buFontTx/>
              <a:buChar char="-"/>
            </a:pPr>
            <a:r>
              <a:rPr lang="es-ES" b="0" i="0" dirty="0">
                <a:solidFill>
                  <a:srgbClr val="333333"/>
                </a:solidFill>
                <a:effectLst/>
                <a:latin typeface="Work Sans" pitchFamily="2" charset="0"/>
              </a:rPr>
              <a:t>“…los </a:t>
            </a:r>
            <a:r>
              <a:rPr lang="es-ES" b="1" i="0" dirty="0">
                <a:solidFill>
                  <a:srgbClr val="333333"/>
                </a:solidFill>
                <a:effectLst/>
                <a:latin typeface="Work Sans" pitchFamily="2" charset="0"/>
              </a:rPr>
              <a:t>usuarios </a:t>
            </a:r>
            <a:r>
              <a:rPr lang="es-ES" b="0" i="0" dirty="0">
                <a:solidFill>
                  <a:srgbClr val="333333"/>
                </a:solidFill>
                <a:effectLst/>
                <a:latin typeface="Work Sans" pitchFamily="2" charset="0"/>
              </a:rPr>
              <a:t>del </a:t>
            </a:r>
            <a:r>
              <a:rPr lang="es-ES" b="1" i="0" dirty="0">
                <a:solidFill>
                  <a:srgbClr val="333333"/>
                </a:solidFill>
                <a:effectLst/>
                <a:latin typeface="Work Sans" pitchFamily="2" charset="0"/>
              </a:rPr>
              <a:t>recurso hídrico </a:t>
            </a:r>
            <a:r>
              <a:rPr lang="es-ES" b="0" i="0" dirty="0">
                <a:solidFill>
                  <a:srgbClr val="333333"/>
                </a:solidFill>
                <a:effectLst/>
                <a:latin typeface="Work Sans" pitchFamily="2" charset="0"/>
              </a:rPr>
              <a:t>de las </a:t>
            </a:r>
            <a:r>
              <a:rPr lang="es-ES" b="1" i="0" dirty="0">
                <a:solidFill>
                  <a:srgbClr val="333333"/>
                </a:solidFill>
                <a:effectLst/>
                <a:latin typeface="Work Sans" pitchFamily="2" charset="0"/>
              </a:rPr>
              <a:t>viviendas rurales dispersas </a:t>
            </a:r>
            <a:r>
              <a:rPr lang="es-ES" b="0" i="0" dirty="0">
                <a:solidFill>
                  <a:srgbClr val="333333"/>
                </a:solidFill>
                <a:effectLst/>
                <a:latin typeface="Work Sans" pitchFamily="2" charset="0"/>
              </a:rPr>
              <a:t>podrán hacer </a:t>
            </a:r>
            <a:r>
              <a:rPr lang="es-ES" b="1" i="0" dirty="0">
                <a:solidFill>
                  <a:srgbClr val="333333"/>
                </a:solidFill>
                <a:effectLst/>
                <a:latin typeface="Work Sans" pitchFamily="2" charset="0"/>
              </a:rPr>
              <a:t>uso del agua para consumo humano y doméstico</a:t>
            </a:r>
            <a:r>
              <a:rPr lang="es-ES" b="0" i="0" dirty="0">
                <a:solidFill>
                  <a:srgbClr val="333333"/>
                </a:solidFill>
                <a:effectLst/>
                <a:latin typeface="Work Sans" pitchFamily="2" charset="0"/>
              </a:rPr>
              <a:t>”</a:t>
            </a:r>
          </a:p>
          <a:p>
            <a:pPr marL="742950" lvl="1" indent="-285750">
              <a:buFontTx/>
              <a:buChar char="-"/>
            </a:pPr>
            <a:r>
              <a:rPr lang="es-ES" b="0" i="0" dirty="0">
                <a:solidFill>
                  <a:srgbClr val="333333"/>
                </a:solidFill>
                <a:effectLst/>
                <a:latin typeface="Work Sans" pitchFamily="2" charset="0"/>
              </a:rPr>
              <a:t>“… </a:t>
            </a:r>
            <a:r>
              <a:rPr lang="es-ES" b="1" i="0" dirty="0">
                <a:solidFill>
                  <a:srgbClr val="333333"/>
                </a:solidFill>
                <a:effectLst/>
                <a:latin typeface="Work Sans" pitchFamily="2" charset="0"/>
              </a:rPr>
              <a:t>usuarios </a:t>
            </a:r>
            <a:r>
              <a:rPr lang="es-ES" b="0" i="0" dirty="0">
                <a:solidFill>
                  <a:srgbClr val="333333"/>
                </a:solidFill>
                <a:effectLst/>
                <a:latin typeface="Work Sans" pitchFamily="2" charset="0"/>
              </a:rPr>
              <a:t>del recurso hídrico </a:t>
            </a:r>
            <a:r>
              <a:rPr lang="es-ES" b="1" i="0" dirty="0">
                <a:solidFill>
                  <a:srgbClr val="333333"/>
                </a:solidFill>
                <a:effectLst/>
                <a:latin typeface="Work Sans" pitchFamily="2" charset="0"/>
              </a:rPr>
              <a:t>podrán realizar vertimientos de sus aguas residuales domésticas al suelo</a:t>
            </a:r>
            <a:r>
              <a:rPr lang="es-ES" b="0" i="0" dirty="0">
                <a:solidFill>
                  <a:srgbClr val="333333"/>
                </a:solidFill>
                <a:effectLst/>
                <a:latin typeface="Work Sans" pitchFamily="2" charset="0"/>
              </a:rPr>
              <a:t>, siempre que cuenten con </a:t>
            </a:r>
            <a:r>
              <a:rPr lang="es-ES" b="1" i="0" dirty="0">
                <a:solidFill>
                  <a:srgbClr val="333333"/>
                </a:solidFill>
                <a:effectLst/>
                <a:latin typeface="Work Sans" pitchFamily="2" charset="0"/>
              </a:rPr>
              <a:t>soluciones individuales de saneamiento básico </a:t>
            </a:r>
            <a:r>
              <a:rPr lang="es-ES" b="0" i="0" dirty="0">
                <a:solidFill>
                  <a:srgbClr val="333333"/>
                </a:solidFill>
                <a:effectLst/>
                <a:latin typeface="Work Sans" pitchFamily="2" charset="0"/>
              </a:rPr>
              <a:t>utilizadas para el tratamiento de dichas aguas, diseñadas bajo los parámetros definidos en el </a:t>
            </a:r>
            <a:r>
              <a:rPr lang="es-ES" b="1" i="0" dirty="0">
                <a:solidFill>
                  <a:srgbClr val="333333"/>
                </a:solidFill>
                <a:effectLst/>
                <a:latin typeface="Work Sans" pitchFamily="2" charset="0"/>
              </a:rPr>
              <a:t>Reglamento Técnico del Sector de Agua Potable y Saneamiento Básico.”</a:t>
            </a:r>
            <a:endParaRPr lang="es-CO" b="1" dirty="0"/>
          </a:p>
        </p:txBody>
      </p:sp>
    </p:spTree>
    <p:extLst>
      <p:ext uri="{BB962C8B-B14F-4D97-AF65-F5344CB8AC3E}">
        <p14:creationId xmlns:p14="http://schemas.microsoft.com/office/powerpoint/2010/main" val="4098826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63A6423F-88DF-48EE-8734-1E60083E3CE4}"/>
              </a:ext>
            </a:extLst>
          </p:cNvPr>
          <p:cNvPicPr>
            <a:picLocks noChangeAspect="1"/>
          </p:cNvPicPr>
          <p:nvPr/>
        </p:nvPicPr>
        <p:blipFill>
          <a:blip r:embed="rId2"/>
          <a:stretch>
            <a:fillRect/>
          </a:stretch>
        </p:blipFill>
        <p:spPr>
          <a:xfrm>
            <a:off x="1952496" y="866914"/>
            <a:ext cx="8470339" cy="5275266"/>
          </a:xfrm>
          <a:prstGeom prst="rect">
            <a:avLst/>
          </a:prstGeom>
        </p:spPr>
      </p:pic>
      <p:sp>
        <p:nvSpPr>
          <p:cNvPr id="7" name="Rectangle 4">
            <a:extLst>
              <a:ext uri="{FF2B5EF4-FFF2-40B4-BE49-F238E27FC236}">
                <a16:creationId xmlns:a16="http://schemas.microsoft.com/office/drawing/2014/main" id="{25925032-DBFD-4148-A3F2-2F70187AB477}"/>
              </a:ext>
            </a:extLst>
          </p:cNvPr>
          <p:cNvSpPr txBox="1">
            <a:spLocks noChangeArrowheads="1"/>
          </p:cNvSpPr>
          <p:nvPr/>
        </p:nvSpPr>
        <p:spPr bwMode="auto">
          <a:xfrm>
            <a:off x="0" y="150952"/>
            <a:ext cx="8255074"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vert="horz" wrap="square" lIns="91440" tIns="45720" rIns="91440" bIns="45720" numCol="1" anchor="ctr" anchorCtr="0" compatLnSpc="1">
            <a:prstTxWarp prst="textNoShape">
              <a:avLst/>
            </a:prstTxWarp>
          </a:bodyPr>
          <a:lstStyle>
            <a:defPPr>
              <a:defRPr lang="es-CO"/>
            </a:defPPr>
            <a:lvl1pPr algn="ctr">
              <a:defRPr sz="2800" b="1">
                <a:solidFill>
                  <a:srgbClr val="002060"/>
                </a:solidFill>
                <a:ea typeface="+mj-ea"/>
                <a:cs typeface="+mj-cs"/>
              </a:defRPr>
            </a:lvl1pPr>
          </a:lstStyle>
          <a:p>
            <a:r>
              <a:rPr lang="es-CO" dirty="0"/>
              <a:t>AUTODECLARACIÓN DE VERTIMIENTOS</a:t>
            </a:r>
            <a:endParaRPr lang="ru-RU" altLang="es-CO" dirty="0"/>
          </a:p>
        </p:txBody>
      </p:sp>
    </p:spTree>
    <p:extLst>
      <p:ext uri="{BB962C8B-B14F-4D97-AF65-F5344CB8AC3E}">
        <p14:creationId xmlns:p14="http://schemas.microsoft.com/office/powerpoint/2010/main" val="1572119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4235B3-5A43-4116-BC16-E8708C786AD3}"/>
              </a:ext>
            </a:extLst>
          </p:cNvPr>
          <p:cNvSpPr>
            <a:spLocks noGrp="1"/>
          </p:cNvSpPr>
          <p:nvPr>
            <p:ph type="title"/>
          </p:nvPr>
        </p:nvSpPr>
        <p:spPr>
          <a:xfrm>
            <a:off x="1201417" y="105673"/>
            <a:ext cx="8229600" cy="77809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vert="horz" wrap="square" lIns="91440" tIns="45720" rIns="91440" bIns="45720" numCol="1" anchor="ctr" anchorCtr="0" compatLnSpc="1">
            <a:prstTxWarp prst="textNoShape">
              <a:avLst/>
            </a:prstTxWarp>
          </a:bodyPr>
          <a:lstStyle/>
          <a:p>
            <a:r>
              <a:rPr lang="es-ES" sz="2800" b="1" dirty="0">
                <a:solidFill>
                  <a:srgbClr val="002060"/>
                </a:solidFill>
                <a:latin typeface="+mn-lt"/>
              </a:rPr>
              <a:t>TASAS RETRIBUTIVAS</a:t>
            </a:r>
          </a:p>
        </p:txBody>
      </p:sp>
      <p:pic>
        <p:nvPicPr>
          <p:cNvPr id="4" name="Marcador de contenido 3">
            <a:extLst>
              <a:ext uri="{FF2B5EF4-FFF2-40B4-BE49-F238E27FC236}">
                <a16:creationId xmlns:a16="http://schemas.microsoft.com/office/drawing/2014/main" id="{F3095506-0031-4E5B-BC06-84E8B0CE0A2D}"/>
              </a:ext>
            </a:extLst>
          </p:cNvPr>
          <p:cNvPicPr>
            <a:picLocks noGrp="1" noChangeAspect="1"/>
          </p:cNvPicPr>
          <p:nvPr>
            <p:ph idx="1"/>
          </p:nvPr>
        </p:nvPicPr>
        <p:blipFill>
          <a:blip r:embed="rId2"/>
          <a:stretch>
            <a:fillRect/>
          </a:stretch>
        </p:blipFill>
        <p:spPr>
          <a:xfrm>
            <a:off x="749356" y="883771"/>
            <a:ext cx="3582887" cy="3394472"/>
          </a:xfrm>
          <a:prstGeom prst="rect">
            <a:avLst/>
          </a:prstGeom>
        </p:spPr>
      </p:pic>
      <p:sp>
        <p:nvSpPr>
          <p:cNvPr id="6" name="Flecha: a la derecha con bandas 5">
            <a:extLst>
              <a:ext uri="{FF2B5EF4-FFF2-40B4-BE49-F238E27FC236}">
                <a16:creationId xmlns:a16="http://schemas.microsoft.com/office/drawing/2014/main" id="{D6958D86-4413-4595-AB4C-0E0FADEB8682}"/>
              </a:ext>
            </a:extLst>
          </p:cNvPr>
          <p:cNvSpPr/>
          <p:nvPr/>
        </p:nvSpPr>
        <p:spPr>
          <a:xfrm>
            <a:off x="5166717" y="2928313"/>
            <a:ext cx="534798" cy="503339"/>
          </a:xfrm>
          <a:prstGeom prst="stripedRightArrow">
            <a:avLst/>
          </a:prstGeom>
          <a:solidFill>
            <a:schemeClr val="tx2">
              <a:lumMod val="20000"/>
              <a:lumOff val="80000"/>
            </a:schemeClr>
          </a:solidFill>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S" b="1" dirty="0">
              <a:ln w="22225">
                <a:solidFill>
                  <a:schemeClr val="accent2"/>
                </a:solidFill>
                <a:prstDash val="solid"/>
              </a:ln>
              <a:solidFill>
                <a:schemeClr val="accent2">
                  <a:lumMod val="40000"/>
                  <a:lumOff val="60000"/>
                </a:schemeClr>
              </a:solidFill>
            </a:endParaRPr>
          </a:p>
        </p:txBody>
      </p:sp>
      <p:sp>
        <p:nvSpPr>
          <p:cNvPr id="7" name="Rectángulo 6">
            <a:extLst>
              <a:ext uri="{FF2B5EF4-FFF2-40B4-BE49-F238E27FC236}">
                <a16:creationId xmlns:a16="http://schemas.microsoft.com/office/drawing/2014/main" id="{FF92D75F-31B6-456B-BB49-4AD4BC235A4F}"/>
              </a:ext>
            </a:extLst>
          </p:cNvPr>
          <p:cNvSpPr/>
          <p:nvPr/>
        </p:nvSpPr>
        <p:spPr>
          <a:xfrm>
            <a:off x="5653685" y="1173853"/>
            <a:ext cx="4572000" cy="1631216"/>
          </a:xfrm>
          <a:prstGeom prst="rect">
            <a:avLst/>
          </a:prstGeom>
        </p:spPr>
        <p:txBody>
          <a:bodyPr>
            <a:spAutoFit/>
          </a:bodyPr>
          <a:lstStyle/>
          <a:p>
            <a:pPr algn="just"/>
            <a:r>
              <a:rPr lang="es-CO" b="1" dirty="0">
                <a:solidFill>
                  <a:srgbClr val="3C9900"/>
                </a:solidFill>
              </a:rPr>
              <a:t>¿Quién debe pagar la Tasa retributiva?</a:t>
            </a:r>
          </a:p>
          <a:p>
            <a:pPr algn="just"/>
            <a:endParaRPr lang="es-CO" b="1" dirty="0">
              <a:solidFill>
                <a:srgbClr val="3C9900"/>
              </a:solidFill>
            </a:endParaRPr>
          </a:p>
          <a:p>
            <a:pPr algn="just"/>
            <a:r>
              <a:rPr lang="es-CO" sz="1600" dirty="0"/>
              <a:t>Todas las personas naturales o jurídicas, públicas o privadas que realicen vertimientos puntuales al recurso hídrico de manera directa o indirecta. Consultar Tarifas mínimas. </a:t>
            </a:r>
          </a:p>
        </p:txBody>
      </p:sp>
      <p:sp>
        <p:nvSpPr>
          <p:cNvPr id="8" name="Rectángulo 7">
            <a:extLst>
              <a:ext uri="{FF2B5EF4-FFF2-40B4-BE49-F238E27FC236}">
                <a16:creationId xmlns:a16="http://schemas.microsoft.com/office/drawing/2014/main" id="{2C959684-B43E-4896-BC76-2D8C411C3EEB}"/>
              </a:ext>
            </a:extLst>
          </p:cNvPr>
          <p:cNvSpPr/>
          <p:nvPr/>
        </p:nvSpPr>
        <p:spPr>
          <a:xfrm>
            <a:off x="5701515" y="2928313"/>
            <a:ext cx="4572000" cy="3108543"/>
          </a:xfrm>
          <a:prstGeom prst="rect">
            <a:avLst/>
          </a:prstGeom>
        </p:spPr>
        <p:txBody>
          <a:bodyPr>
            <a:spAutoFit/>
          </a:bodyPr>
          <a:lstStyle/>
          <a:p>
            <a:r>
              <a:rPr lang="es-CO" b="1" dirty="0">
                <a:solidFill>
                  <a:srgbClr val="3C9900"/>
                </a:solidFill>
              </a:rPr>
              <a:t>¿Cuál es la destinación de los recursos?</a:t>
            </a:r>
          </a:p>
          <a:p>
            <a:endParaRPr lang="es-CO" b="1" dirty="0">
              <a:solidFill>
                <a:srgbClr val="3C9900"/>
              </a:solidFill>
            </a:endParaRPr>
          </a:p>
          <a:p>
            <a:pPr algn="just"/>
            <a:r>
              <a:rPr lang="es-CO" sz="1600" dirty="0"/>
              <a:t>Los recursos provenientes del recaudo de la tasa retributiva por vertimientos al recurso hídrico, se destinarán principalmente a proyectos de inversión en descontaminación hídrica y en monitoreo de la calidad del agua.</a:t>
            </a:r>
          </a:p>
          <a:p>
            <a:pPr algn="just"/>
            <a:r>
              <a:rPr lang="es-CO" sz="1600" dirty="0"/>
              <a:t>En los proyectos de inversión se encuentran mejoramiento, monitoreo y evaluación de la calidad del recurso hídrico; elaboración y ejecución de Planes de Ordenamiento del Recurso Hídrico e inversiones en sistemas de tratamiento.</a:t>
            </a:r>
          </a:p>
        </p:txBody>
      </p:sp>
      <p:sp>
        <p:nvSpPr>
          <p:cNvPr id="3" name="Rectángulo 2">
            <a:extLst>
              <a:ext uri="{FF2B5EF4-FFF2-40B4-BE49-F238E27FC236}">
                <a16:creationId xmlns:a16="http://schemas.microsoft.com/office/drawing/2014/main" id="{DC687D02-AD69-46F5-B63D-5015A878ED22}"/>
              </a:ext>
            </a:extLst>
          </p:cNvPr>
          <p:cNvSpPr/>
          <p:nvPr/>
        </p:nvSpPr>
        <p:spPr>
          <a:xfrm>
            <a:off x="749356" y="4278243"/>
            <a:ext cx="4488566" cy="2246769"/>
          </a:xfrm>
          <a:prstGeom prst="rect">
            <a:avLst/>
          </a:prstGeom>
        </p:spPr>
        <p:txBody>
          <a:bodyPr wrap="square">
            <a:spAutoFit/>
          </a:bodyPr>
          <a:lstStyle/>
          <a:p>
            <a:pPr algn="just"/>
            <a:r>
              <a:rPr lang="es-ES" sz="1400" dirty="0">
                <a:solidFill>
                  <a:srgbClr val="FF0000"/>
                </a:solidFill>
              </a:rPr>
              <a:t>La tasa retributiva se aplicará incluso a la</a:t>
            </a:r>
            <a:br>
              <a:rPr lang="es-ES" sz="1400" dirty="0">
                <a:solidFill>
                  <a:srgbClr val="FF0000"/>
                </a:solidFill>
              </a:rPr>
            </a:br>
            <a:r>
              <a:rPr lang="es-ES" sz="1400" dirty="0">
                <a:solidFill>
                  <a:srgbClr val="FF0000"/>
                </a:solidFill>
              </a:rPr>
              <a:t>contaminación causada por encima de los límites permisibles sin perjuicio de la imposición de las medidas preventivas y sancionatorias a que haya lugar.</a:t>
            </a:r>
          </a:p>
          <a:p>
            <a:pPr algn="just"/>
            <a:r>
              <a:rPr lang="es-ES" sz="1400" dirty="0">
                <a:solidFill>
                  <a:srgbClr val="FF0000"/>
                </a:solidFill>
              </a:rPr>
              <a:t>(</a:t>
            </a:r>
            <a:r>
              <a:rPr lang="es-ES" sz="1400" dirty="0" err="1">
                <a:solidFill>
                  <a:srgbClr val="FF0000"/>
                </a:solidFill>
              </a:rPr>
              <a:t>Dec</a:t>
            </a:r>
            <a:r>
              <a:rPr lang="es-ES" sz="1400" dirty="0">
                <a:solidFill>
                  <a:srgbClr val="FF0000"/>
                </a:solidFill>
              </a:rPr>
              <a:t> 2667/12 art 7 – DUT/15)</a:t>
            </a:r>
          </a:p>
          <a:p>
            <a:pPr algn="just"/>
            <a:endParaRPr lang="es-ES" sz="1400" dirty="0">
              <a:solidFill>
                <a:srgbClr val="FF0000"/>
              </a:solidFill>
            </a:endParaRPr>
          </a:p>
          <a:p>
            <a:pPr algn="just"/>
            <a:r>
              <a:rPr lang="es-ES" sz="1400" dirty="0">
                <a:solidFill>
                  <a:srgbClr val="FF0000"/>
                </a:solidFill>
              </a:rPr>
              <a:t>O sea, se cobra, así usted no cumpla con la 631/15, y sin tener en cuenta si lo sancionan o no.</a:t>
            </a:r>
          </a:p>
          <a:p>
            <a:pPr algn="just"/>
            <a:r>
              <a:rPr lang="es-ES" sz="1400" dirty="0">
                <a:solidFill>
                  <a:srgbClr val="FF0000"/>
                </a:solidFill>
              </a:rPr>
              <a:t> </a:t>
            </a:r>
            <a:br>
              <a:rPr lang="es-ES" sz="1400" dirty="0">
                <a:solidFill>
                  <a:srgbClr val="FF0000"/>
                </a:solidFill>
              </a:rPr>
            </a:br>
            <a:endParaRPr lang="es-CO" sz="1400" dirty="0">
              <a:solidFill>
                <a:srgbClr val="FF0000"/>
              </a:solidFill>
            </a:endParaRPr>
          </a:p>
        </p:txBody>
      </p:sp>
    </p:spTree>
    <p:extLst>
      <p:ext uri="{BB962C8B-B14F-4D97-AF65-F5344CB8AC3E}">
        <p14:creationId xmlns:p14="http://schemas.microsoft.com/office/powerpoint/2010/main" val="1857343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0296BFD-F4C9-4489-9035-605C1B50849F}"/>
              </a:ext>
            </a:extLst>
          </p:cNvPr>
          <p:cNvPicPr>
            <a:picLocks noChangeAspect="1"/>
          </p:cNvPicPr>
          <p:nvPr/>
        </p:nvPicPr>
        <p:blipFill rotWithShape="1">
          <a:blip r:embed="rId2"/>
          <a:srcRect l="30312" t="68209" r="28738" b="12182"/>
          <a:stretch/>
        </p:blipFill>
        <p:spPr>
          <a:xfrm>
            <a:off x="1890113" y="4781849"/>
            <a:ext cx="7221374" cy="1944216"/>
          </a:xfrm>
          <a:prstGeom prst="rect">
            <a:avLst/>
          </a:prstGeom>
        </p:spPr>
      </p:pic>
      <p:sp>
        <p:nvSpPr>
          <p:cNvPr id="7" name="Título 1">
            <a:extLst>
              <a:ext uri="{FF2B5EF4-FFF2-40B4-BE49-F238E27FC236}">
                <a16:creationId xmlns:a16="http://schemas.microsoft.com/office/drawing/2014/main" id="{B75ABCEB-B5B6-4FB4-ABD6-5ECF48243FD7}"/>
              </a:ext>
            </a:extLst>
          </p:cNvPr>
          <p:cNvSpPr>
            <a:spLocks noGrp="1"/>
          </p:cNvSpPr>
          <p:nvPr>
            <p:ph type="title"/>
          </p:nvPr>
        </p:nvSpPr>
        <p:spPr>
          <a:xfrm>
            <a:off x="1494183" y="123873"/>
            <a:ext cx="8229600" cy="77809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vert="horz" wrap="square" lIns="91440" tIns="45720" rIns="91440" bIns="45720" numCol="1" rtlCol="0" anchor="ctr" anchorCtr="0" compatLnSpc="1">
            <a:prstTxWarp prst="textNoShape">
              <a:avLst/>
            </a:prstTxWarp>
            <a:normAutofit/>
          </a:bodyPr>
          <a:lstStyle/>
          <a:p>
            <a:r>
              <a:rPr lang="es-ES" sz="2800" b="1" dirty="0">
                <a:solidFill>
                  <a:srgbClr val="002060"/>
                </a:solidFill>
                <a:latin typeface="+mn-lt"/>
              </a:rPr>
              <a:t>EJEMPLOS DE FACTORES</a:t>
            </a:r>
          </a:p>
        </p:txBody>
      </p:sp>
      <p:sp>
        <p:nvSpPr>
          <p:cNvPr id="8" name="CuadroTexto 7">
            <a:extLst>
              <a:ext uri="{FF2B5EF4-FFF2-40B4-BE49-F238E27FC236}">
                <a16:creationId xmlns:a16="http://schemas.microsoft.com/office/drawing/2014/main" id="{9AB060CA-E11A-4253-A6A9-12FEFD4E43C1}"/>
              </a:ext>
            </a:extLst>
          </p:cNvPr>
          <p:cNvSpPr txBox="1"/>
          <p:nvPr/>
        </p:nvSpPr>
        <p:spPr>
          <a:xfrm>
            <a:off x="8046218" y="1245907"/>
            <a:ext cx="2370263" cy="923330"/>
          </a:xfrm>
          <a:prstGeom prst="rect">
            <a:avLst/>
          </a:prstGeom>
          <a:noFill/>
        </p:spPr>
        <p:txBody>
          <a:bodyPr wrap="square" rtlCol="0">
            <a:spAutoFit/>
          </a:bodyPr>
          <a:lstStyle/>
          <a:p>
            <a:r>
              <a:rPr lang="es-ES" dirty="0"/>
              <a:t>Factor regional por incumplimiento de metas globales</a:t>
            </a:r>
            <a:endParaRPr lang="es-CO" dirty="0"/>
          </a:p>
        </p:txBody>
      </p:sp>
      <p:sp>
        <p:nvSpPr>
          <p:cNvPr id="9" name="CuadroTexto 8">
            <a:extLst>
              <a:ext uri="{FF2B5EF4-FFF2-40B4-BE49-F238E27FC236}">
                <a16:creationId xmlns:a16="http://schemas.microsoft.com/office/drawing/2014/main" id="{99E2A73B-F728-4A31-BBB2-1BC55CB84466}"/>
              </a:ext>
            </a:extLst>
          </p:cNvPr>
          <p:cNvSpPr txBox="1"/>
          <p:nvPr/>
        </p:nvSpPr>
        <p:spPr>
          <a:xfrm>
            <a:off x="8297738" y="3033253"/>
            <a:ext cx="2370263" cy="923330"/>
          </a:xfrm>
          <a:prstGeom prst="rect">
            <a:avLst/>
          </a:prstGeom>
          <a:noFill/>
        </p:spPr>
        <p:txBody>
          <a:bodyPr wrap="square" rtlCol="0">
            <a:spAutoFit/>
          </a:bodyPr>
          <a:lstStyle/>
          <a:p>
            <a:r>
              <a:rPr lang="es-ES" dirty="0"/>
              <a:t>Factor regional por incumplimiento de metas individuales</a:t>
            </a:r>
            <a:endParaRPr lang="es-CO" dirty="0"/>
          </a:p>
        </p:txBody>
      </p:sp>
      <p:sp>
        <p:nvSpPr>
          <p:cNvPr id="10" name="CuadroTexto 9">
            <a:extLst>
              <a:ext uri="{FF2B5EF4-FFF2-40B4-BE49-F238E27FC236}">
                <a16:creationId xmlns:a16="http://schemas.microsoft.com/office/drawing/2014/main" id="{2BD684F3-28AA-4641-BB82-91DB16F33837}"/>
              </a:ext>
            </a:extLst>
          </p:cNvPr>
          <p:cNvSpPr txBox="1"/>
          <p:nvPr/>
        </p:nvSpPr>
        <p:spPr>
          <a:xfrm>
            <a:off x="8616281" y="5061020"/>
            <a:ext cx="2370263" cy="923330"/>
          </a:xfrm>
          <a:prstGeom prst="rect">
            <a:avLst/>
          </a:prstGeom>
          <a:noFill/>
        </p:spPr>
        <p:txBody>
          <a:bodyPr wrap="square" rtlCol="0">
            <a:spAutoFit/>
          </a:bodyPr>
          <a:lstStyle/>
          <a:p>
            <a:r>
              <a:rPr lang="es-ES" dirty="0"/>
              <a:t>Factor regional por incumplimiento de metas a E.S.P</a:t>
            </a:r>
            <a:endParaRPr lang="es-CO" dirty="0"/>
          </a:p>
        </p:txBody>
      </p:sp>
      <p:pic>
        <p:nvPicPr>
          <p:cNvPr id="2" name="Imagen 1">
            <a:extLst>
              <a:ext uri="{FF2B5EF4-FFF2-40B4-BE49-F238E27FC236}">
                <a16:creationId xmlns:a16="http://schemas.microsoft.com/office/drawing/2014/main" id="{A20CA2F5-2CBB-4959-91F1-78F878E9118A}"/>
              </a:ext>
            </a:extLst>
          </p:cNvPr>
          <p:cNvPicPr>
            <a:picLocks noChangeAspect="1"/>
          </p:cNvPicPr>
          <p:nvPr/>
        </p:nvPicPr>
        <p:blipFill rotWithShape="1">
          <a:blip r:embed="rId3"/>
          <a:srcRect l="28439" t="31307" r="27462" b="36206"/>
          <a:stretch/>
        </p:blipFill>
        <p:spPr>
          <a:xfrm>
            <a:off x="3718570" y="872485"/>
            <a:ext cx="4032448" cy="1670174"/>
          </a:xfrm>
          <a:prstGeom prst="rect">
            <a:avLst/>
          </a:prstGeom>
        </p:spPr>
      </p:pic>
      <p:sp>
        <p:nvSpPr>
          <p:cNvPr id="12" name="Rectángulo 11">
            <a:extLst>
              <a:ext uri="{FF2B5EF4-FFF2-40B4-BE49-F238E27FC236}">
                <a16:creationId xmlns:a16="http://schemas.microsoft.com/office/drawing/2014/main" id="{5DB5F20F-25C1-4E74-80EF-DB36CCE2287F}"/>
              </a:ext>
            </a:extLst>
          </p:cNvPr>
          <p:cNvSpPr/>
          <p:nvPr/>
        </p:nvSpPr>
        <p:spPr>
          <a:xfrm flipH="1">
            <a:off x="5735960" y="2276872"/>
            <a:ext cx="2056234" cy="14401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CO"/>
          </a:p>
        </p:txBody>
      </p:sp>
      <p:sp>
        <p:nvSpPr>
          <p:cNvPr id="13" name="Rectángulo 12">
            <a:extLst>
              <a:ext uri="{FF2B5EF4-FFF2-40B4-BE49-F238E27FC236}">
                <a16:creationId xmlns:a16="http://schemas.microsoft.com/office/drawing/2014/main" id="{E8E310DE-A434-4C7F-871E-9454D7AB6CCC}"/>
              </a:ext>
            </a:extLst>
          </p:cNvPr>
          <p:cNvSpPr/>
          <p:nvPr/>
        </p:nvSpPr>
        <p:spPr>
          <a:xfrm flipH="1">
            <a:off x="3791744" y="1945225"/>
            <a:ext cx="1903040" cy="475663"/>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CO"/>
          </a:p>
        </p:txBody>
      </p:sp>
      <p:pic>
        <p:nvPicPr>
          <p:cNvPr id="3" name="Imagen 2">
            <a:extLst>
              <a:ext uri="{FF2B5EF4-FFF2-40B4-BE49-F238E27FC236}">
                <a16:creationId xmlns:a16="http://schemas.microsoft.com/office/drawing/2014/main" id="{67DCCF7F-422B-44AF-A6C8-89F6DB90FF42}"/>
              </a:ext>
            </a:extLst>
          </p:cNvPr>
          <p:cNvPicPr>
            <a:picLocks noChangeAspect="1"/>
          </p:cNvPicPr>
          <p:nvPr/>
        </p:nvPicPr>
        <p:blipFill>
          <a:blip r:embed="rId4"/>
          <a:stretch>
            <a:fillRect/>
          </a:stretch>
        </p:blipFill>
        <p:spPr>
          <a:xfrm>
            <a:off x="2430337" y="2831096"/>
            <a:ext cx="5867400" cy="1600200"/>
          </a:xfrm>
          <a:prstGeom prst="rect">
            <a:avLst/>
          </a:prstGeom>
        </p:spPr>
      </p:pic>
      <p:sp>
        <p:nvSpPr>
          <p:cNvPr id="14" name="Rectángulo 13">
            <a:extLst>
              <a:ext uri="{FF2B5EF4-FFF2-40B4-BE49-F238E27FC236}">
                <a16:creationId xmlns:a16="http://schemas.microsoft.com/office/drawing/2014/main" id="{F6F01384-903F-41B9-96D9-3D2EEAD58E96}"/>
              </a:ext>
            </a:extLst>
          </p:cNvPr>
          <p:cNvSpPr/>
          <p:nvPr/>
        </p:nvSpPr>
        <p:spPr>
          <a:xfrm flipH="1">
            <a:off x="4079776" y="4221088"/>
            <a:ext cx="4104456" cy="21965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CO"/>
          </a:p>
        </p:txBody>
      </p:sp>
      <p:sp>
        <p:nvSpPr>
          <p:cNvPr id="15" name="CuadroTexto 14">
            <a:extLst>
              <a:ext uri="{FF2B5EF4-FFF2-40B4-BE49-F238E27FC236}">
                <a16:creationId xmlns:a16="http://schemas.microsoft.com/office/drawing/2014/main" id="{480AE334-D5BF-431D-86AA-A2FCFACC18FB}"/>
              </a:ext>
            </a:extLst>
          </p:cNvPr>
          <p:cNvSpPr txBox="1"/>
          <p:nvPr/>
        </p:nvSpPr>
        <p:spPr>
          <a:xfrm>
            <a:off x="2207568" y="1628625"/>
            <a:ext cx="1215803" cy="430887"/>
          </a:xfrm>
          <a:prstGeom prst="rect">
            <a:avLst/>
          </a:prstGeom>
          <a:noFill/>
        </p:spPr>
        <p:txBody>
          <a:bodyPr wrap="square" rtlCol="0">
            <a:spAutoFit/>
          </a:bodyPr>
          <a:lstStyle/>
          <a:p>
            <a:r>
              <a:rPr lang="es-CO" sz="1100" dirty="0"/>
              <a:t>Datos para el último ejercicio</a:t>
            </a:r>
          </a:p>
        </p:txBody>
      </p:sp>
      <p:sp>
        <p:nvSpPr>
          <p:cNvPr id="16" name="Rectángulo 15">
            <a:extLst>
              <a:ext uri="{FF2B5EF4-FFF2-40B4-BE49-F238E27FC236}">
                <a16:creationId xmlns:a16="http://schemas.microsoft.com/office/drawing/2014/main" id="{B5469F4F-A06B-4AF3-A867-32C417EDE981}"/>
              </a:ext>
            </a:extLst>
          </p:cNvPr>
          <p:cNvSpPr/>
          <p:nvPr/>
        </p:nvSpPr>
        <p:spPr>
          <a:xfrm flipH="1">
            <a:off x="1815530" y="1601158"/>
            <a:ext cx="392038" cy="43088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CO"/>
          </a:p>
        </p:txBody>
      </p:sp>
    </p:spTree>
    <p:extLst>
      <p:ext uri="{BB962C8B-B14F-4D97-AF65-F5344CB8AC3E}">
        <p14:creationId xmlns:p14="http://schemas.microsoft.com/office/powerpoint/2010/main" val="1385038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1E3C0C89-967A-4C42-B92F-CF64B9BD0521}"/>
              </a:ext>
            </a:extLst>
          </p:cNvPr>
          <p:cNvSpPr>
            <a:spLocks noGrp="1"/>
          </p:cNvSpPr>
          <p:nvPr>
            <p:ph type="title"/>
          </p:nvPr>
        </p:nvSpPr>
        <p:spPr>
          <a:xfrm>
            <a:off x="1536037" y="236734"/>
            <a:ext cx="8229600" cy="77809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vert="horz" wrap="square" lIns="91440" tIns="45720" rIns="91440" bIns="45720" numCol="1" rtlCol="0" anchor="ctr" anchorCtr="0" compatLnSpc="1">
            <a:prstTxWarp prst="textNoShape">
              <a:avLst/>
            </a:prstTxWarp>
            <a:normAutofit/>
          </a:bodyPr>
          <a:lstStyle/>
          <a:p>
            <a:r>
              <a:rPr lang="es-ES" sz="2800" b="1" dirty="0">
                <a:solidFill>
                  <a:srgbClr val="002060"/>
                </a:solidFill>
                <a:latin typeface="+mn-lt"/>
              </a:rPr>
              <a:t>TASAS RETRIBUTIVAS – CÁLCULO</a:t>
            </a:r>
          </a:p>
        </p:txBody>
      </p:sp>
      <p:sp>
        <p:nvSpPr>
          <p:cNvPr id="2" name="Rectángulo 1">
            <a:extLst>
              <a:ext uri="{FF2B5EF4-FFF2-40B4-BE49-F238E27FC236}">
                <a16:creationId xmlns:a16="http://schemas.microsoft.com/office/drawing/2014/main" id="{7249796F-0704-4E48-B14E-F6CF7D566602}"/>
              </a:ext>
            </a:extLst>
          </p:cNvPr>
          <p:cNvSpPr/>
          <p:nvPr/>
        </p:nvSpPr>
        <p:spPr>
          <a:xfrm>
            <a:off x="1981200" y="899428"/>
            <a:ext cx="8136904" cy="369332"/>
          </a:xfrm>
          <a:prstGeom prst="rect">
            <a:avLst/>
          </a:prstGeom>
        </p:spPr>
        <p:txBody>
          <a:bodyPr wrap="square">
            <a:spAutoFit/>
          </a:bodyPr>
          <a:lstStyle/>
          <a:p>
            <a:r>
              <a:rPr lang="es-ES" b="1" dirty="0"/>
              <a:t>Decreto 1076 de 2015: </a:t>
            </a:r>
            <a:r>
              <a:rPr lang="es-ES" dirty="0"/>
              <a:t>capítulo 7, entre los artículos 2.2.9.7.1.1 y 2.2.9.7.6.2. </a:t>
            </a:r>
          </a:p>
        </p:txBody>
      </p:sp>
      <p:pic>
        <p:nvPicPr>
          <p:cNvPr id="3" name="Imagen 2">
            <a:extLst>
              <a:ext uri="{FF2B5EF4-FFF2-40B4-BE49-F238E27FC236}">
                <a16:creationId xmlns:a16="http://schemas.microsoft.com/office/drawing/2014/main" id="{A403646D-6D81-42B3-AA87-2109A015F09B}"/>
              </a:ext>
            </a:extLst>
          </p:cNvPr>
          <p:cNvPicPr>
            <a:picLocks noChangeAspect="1"/>
          </p:cNvPicPr>
          <p:nvPr/>
        </p:nvPicPr>
        <p:blipFill rotWithShape="1">
          <a:blip r:embed="rId2"/>
          <a:srcRect l="27950" t="38794" r="7476" b="19185"/>
          <a:stretch/>
        </p:blipFill>
        <p:spPr>
          <a:xfrm>
            <a:off x="2711625" y="4097593"/>
            <a:ext cx="7085587" cy="2592288"/>
          </a:xfrm>
          <a:prstGeom prst="rect">
            <a:avLst/>
          </a:prstGeom>
        </p:spPr>
      </p:pic>
      <p:pic>
        <p:nvPicPr>
          <p:cNvPr id="6" name="Imagen 5">
            <a:extLst>
              <a:ext uri="{FF2B5EF4-FFF2-40B4-BE49-F238E27FC236}">
                <a16:creationId xmlns:a16="http://schemas.microsoft.com/office/drawing/2014/main" id="{EF2CBDA2-DDC1-4AC8-9E1E-C4FAAAEE14FB}"/>
              </a:ext>
            </a:extLst>
          </p:cNvPr>
          <p:cNvPicPr>
            <a:picLocks noChangeAspect="1"/>
          </p:cNvPicPr>
          <p:nvPr/>
        </p:nvPicPr>
        <p:blipFill>
          <a:blip r:embed="rId3"/>
          <a:stretch>
            <a:fillRect/>
          </a:stretch>
        </p:blipFill>
        <p:spPr>
          <a:xfrm>
            <a:off x="2783239" y="1382783"/>
            <a:ext cx="5683784" cy="2615336"/>
          </a:xfrm>
          <a:prstGeom prst="rect">
            <a:avLst/>
          </a:prstGeom>
        </p:spPr>
      </p:pic>
      <p:sp>
        <p:nvSpPr>
          <p:cNvPr id="9" name="CuadroTexto 8">
            <a:extLst>
              <a:ext uri="{FF2B5EF4-FFF2-40B4-BE49-F238E27FC236}">
                <a16:creationId xmlns:a16="http://schemas.microsoft.com/office/drawing/2014/main" id="{B6A7BE0A-C13B-405D-B0B2-623EF5598899}"/>
              </a:ext>
            </a:extLst>
          </p:cNvPr>
          <p:cNvSpPr txBox="1"/>
          <p:nvPr/>
        </p:nvSpPr>
        <p:spPr>
          <a:xfrm>
            <a:off x="5447929" y="2627001"/>
            <a:ext cx="3277125" cy="369332"/>
          </a:xfrm>
          <a:prstGeom prst="rect">
            <a:avLst/>
          </a:prstGeom>
          <a:noFill/>
        </p:spPr>
        <p:txBody>
          <a:bodyPr wrap="square" rtlCol="0">
            <a:spAutoFit/>
          </a:bodyPr>
          <a:lstStyle/>
          <a:p>
            <a:r>
              <a:rPr lang="es-ES" dirty="0"/>
              <a:t>Lo determina </a:t>
            </a:r>
            <a:r>
              <a:rPr lang="es-ES" dirty="0" err="1"/>
              <a:t>MinAmbiente</a:t>
            </a:r>
            <a:endParaRPr lang="es-CO" dirty="0"/>
          </a:p>
        </p:txBody>
      </p:sp>
      <p:sp>
        <p:nvSpPr>
          <p:cNvPr id="4" name="CuadroTexto 3">
            <a:extLst>
              <a:ext uri="{FF2B5EF4-FFF2-40B4-BE49-F238E27FC236}">
                <a16:creationId xmlns:a16="http://schemas.microsoft.com/office/drawing/2014/main" id="{F9ED2590-042A-457F-A061-20C1FC64BF6D}"/>
              </a:ext>
            </a:extLst>
          </p:cNvPr>
          <p:cNvSpPr txBox="1"/>
          <p:nvPr/>
        </p:nvSpPr>
        <p:spPr>
          <a:xfrm>
            <a:off x="6976424" y="4780672"/>
            <a:ext cx="4073624" cy="461665"/>
          </a:xfrm>
          <a:prstGeom prst="rect">
            <a:avLst/>
          </a:prstGeom>
          <a:noFill/>
        </p:spPr>
        <p:txBody>
          <a:bodyPr wrap="square" rtlCol="0">
            <a:spAutoFit/>
          </a:bodyPr>
          <a:lstStyle/>
          <a:p>
            <a:r>
              <a:rPr lang="es-CO" sz="1200" b="1" dirty="0">
                <a:solidFill>
                  <a:srgbClr val="FF0000"/>
                </a:solidFill>
              </a:rPr>
              <a:t>Artículo 2.2.9.7.2.1: Si toma y vierte en el mismo cauce, restar la carga de la captación a la del vertimiento</a:t>
            </a:r>
          </a:p>
        </p:txBody>
      </p:sp>
    </p:spTree>
    <p:extLst>
      <p:ext uri="{BB962C8B-B14F-4D97-AF65-F5344CB8AC3E}">
        <p14:creationId xmlns:p14="http://schemas.microsoft.com/office/powerpoint/2010/main" val="1125659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815E22-63E5-4E74-BF26-468C6F8F742B}"/>
              </a:ext>
            </a:extLst>
          </p:cNvPr>
          <p:cNvSpPr>
            <a:spLocks noGrp="1"/>
          </p:cNvSpPr>
          <p:nvPr>
            <p:ph type="title"/>
          </p:nvPr>
        </p:nvSpPr>
        <p:spPr>
          <a:xfrm>
            <a:off x="1661629" y="224163"/>
            <a:ext cx="8074812" cy="77544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vert="horz" wrap="square" lIns="91440" tIns="45720" rIns="91440" bIns="45720" numCol="1" rtlCol="0" anchor="ctr" anchorCtr="0" compatLnSpc="1">
            <a:prstTxWarp prst="textNoShape">
              <a:avLst/>
            </a:prstTxWarp>
            <a:normAutofit/>
          </a:bodyPr>
          <a:lstStyle/>
          <a:p>
            <a:r>
              <a:rPr lang="es-ES" sz="2800" b="1" dirty="0">
                <a:solidFill>
                  <a:srgbClr val="002060"/>
                </a:solidFill>
                <a:latin typeface="+mn-lt"/>
              </a:rPr>
              <a:t>Concesiones de Aguas</a:t>
            </a:r>
          </a:p>
        </p:txBody>
      </p:sp>
      <p:sp>
        <p:nvSpPr>
          <p:cNvPr id="3" name="Marcador de contenido 2">
            <a:extLst>
              <a:ext uri="{FF2B5EF4-FFF2-40B4-BE49-F238E27FC236}">
                <a16:creationId xmlns:a16="http://schemas.microsoft.com/office/drawing/2014/main" id="{C40A9ABE-6898-48FC-9844-3D127B066BC4}"/>
              </a:ext>
            </a:extLst>
          </p:cNvPr>
          <p:cNvSpPr>
            <a:spLocks noGrp="1"/>
          </p:cNvSpPr>
          <p:nvPr>
            <p:ph idx="1"/>
          </p:nvPr>
        </p:nvSpPr>
        <p:spPr/>
        <p:txBody>
          <a:bodyPr/>
          <a:lstStyle/>
          <a:p>
            <a:pPr marL="0" indent="0">
              <a:buNone/>
            </a:pPr>
            <a:r>
              <a:rPr lang="es-ES" b="1" dirty="0">
                <a:solidFill>
                  <a:srgbClr val="92D050"/>
                </a:solidFill>
              </a:rPr>
              <a:t>¿Qué es? </a:t>
            </a:r>
          </a:p>
          <a:p>
            <a:endParaRPr lang="es-ES" b="1" dirty="0">
              <a:solidFill>
                <a:srgbClr val="92D050"/>
              </a:solidFill>
            </a:endParaRPr>
          </a:p>
          <a:p>
            <a:endParaRPr lang="es-ES" b="1" dirty="0">
              <a:solidFill>
                <a:srgbClr val="92D050"/>
              </a:solidFill>
            </a:endParaRPr>
          </a:p>
          <a:p>
            <a:endParaRPr lang="es-ES" b="1" dirty="0">
              <a:solidFill>
                <a:srgbClr val="92D050"/>
              </a:solidFill>
            </a:endParaRPr>
          </a:p>
        </p:txBody>
      </p:sp>
      <p:sp>
        <p:nvSpPr>
          <p:cNvPr id="6" name="Rectángulo 5">
            <a:extLst>
              <a:ext uri="{FF2B5EF4-FFF2-40B4-BE49-F238E27FC236}">
                <a16:creationId xmlns:a16="http://schemas.microsoft.com/office/drawing/2014/main" id="{55B34FD7-76EC-4B8E-BA73-D16111B38A93}"/>
              </a:ext>
            </a:extLst>
          </p:cNvPr>
          <p:cNvSpPr/>
          <p:nvPr/>
        </p:nvSpPr>
        <p:spPr>
          <a:xfrm>
            <a:off x="3450725" y="1255604"/>
            <a:ext cx="7903075" cy="1754326"/>
          </a:xfrm>
          <a:prstGeom prst="rect">
            <a:avLst/>
          </a:prstGeom>
        </p:spPr>
        <p:txBody>
          <a:bodyPr wrap="square">
            <a:spAutoFit/>
          </a:bodyPr>
          <a:lstStyle/>
          <a:p>
            <a:pPr algn="just"/>
            <a:r>
              <a:rPr lang="es-CO" dirty="0"/>
              <a:t>​La concesión de agua es el </a:t>
            </a:r>
            <a:r>
              <a:rPr lang="es-CO" b="1" dirty="0"/>
              <a:t>permiso que otorga la autoridad ambiental competente para el uso y aprovechamiento del recurso hídrico</a:t>
            </a:r>
            <a:r>
              <a:rPr lang="es-CO" dirty="0"/>
              <a:t>, ya sea que se capte de fuentes superficiales como ríos y quebradas, o subterráneas como pozos profundos y aljibes; para uso doméstico, agropecuario, recreativo, industrial, generación de energía, entre otros, tal como lo dispone el artículo 36 del Decreto 1541 de 1978.</a:t>
            </a:r>
            <a:endParaRPr lang="es-ES" dirty="0"/>
          </a:p>
        </p:txBody>
      </p:sp>
      <p:sp>
        <p:nvSpPr>
          <p:cNvPr id="5" name="CuadroTexto 4">
            <a:extLst>
              <a:ext uri="{FF2B5EF4-FFF2-40B4-BE49-F238E27FC236}">
                <a16:creationId xmlns:a16="http://schemas.microsoft.com/office/drawing/2014/main" id="{A3015114-18F9-4F18-8346-40B27E704807}"/>
              </a:ext>
            </a:extLst>
          </p:cNvPr>
          <p:cNvSpPr txBox="1"/>
          <p:nvPr/>
        </p:nvSpPr>
        <p:spPr>
          <a:xfrm>
            <a:off x="571500" y="3113059"/>
            <a:ext cx="11049000" cy="3477875"/>
          </a:xfrm>
          <a:prstGeom prst="rect">
            <a:avLst/>
          </a:prstGeom>
          <a:noFill/>
        </p:spPr>
        <p:txBody>
          <a:bodyPr wrap="square" rtlCol="0">
            <a:spAutoFit/>
          </a:bodyPr>
          <a:lstStyle/>
          <a:p>
            <a:r>
              <a:rPr lang="es-CO" sz="2000" dirty="0"/>
              <a:t>Proceso, entre otro pasos:</a:t>
            </a:r>
          </a:p>
          <a:p>
            <a:endParaRPr lang="es-CO" sz="2000" dirty="0"/>
          </a:p>
          <a:p>
            <a:pPr marL="285750" indent="-285750">
              <a:buFontTx/>
              <a:buChar char="-"/>
            </a:pPr>
            <a:r>
              <a:rPr lang="es-CO" sz="2000" dirty="0"/>
              <a:t>Llenar formato único de Solicitud de concesiones (entre otros, pide información del solicitante, caudal solicitado, uso).</a:t>
            </a:r>
          </a:p>
          <a:p>
            <a:pPr marL="285750" indent="-285750">
              <a:buFontTx/>
              <a:buChar char="-"/>
            </a:pPr>
            <a:r>
              <a:rPr lang="es-CO" sz="2000" dirty="0"/>
              <a:t>Anexamente se solicita un PUEAA (ley 373/097, </a:t>
            </a:r>
            <a:r>
              <a:rPr lang="es-ES" sz="2000" dirty="0"/>
              <a:t>Términos PUEAA simplificado– Res 1257 de 2018)</a:t>
            </a:r>
            <a:endParaRPr lang="es-CO" sz="2000" dirty="0"/>
          </a:p>
          <a:p>
            <a:pPr marL="285750" indent="-285750">
              <a:buFontTx/>
              <a:buChar char="-"/>
            </a:pPr>
            <a:r>
              <a:rPr lang="es-CO" sz="2000" dirty="0"/>
              <a:t>Certificado de la entidad sanitaria (por ejemplo la seccional de salud). Acá por ejemplo se pide un mapa de amenazas por cada uso de suelo y dos muestreos de agua, una en invierno y una en verano. Diseño o procesos de la </a:t>
            </a:r>
            <a:r>
              <a:rPr lang="es-CO" sz="2000" dirty="0" err="1"/>
              <a:t>PTAP</a:t>
            </a:r>
            <a:r>
              <a:rPr lang="es-CO" sz="2000" dirty="0"/>
              <a:t> para llevar a buen término la calidad del agua de consumo humano</a:t>
            </a:r>
          </a:p>
          <a:p>
            <a:pPr marL="285750" indent="-285750">
              <a:buFontTx/>
              <a:buChar char="-"/>
            </a:pPr>
            <a:r>
              <a:rPr lang="es-CO" sz="2000" dirty="0"/>
              <a:t>Diseños del sistema de captación y cálculos de caudal de diseño. Diseño de estructura aforadora o separadora de caudales.</a:t>
            </a:r>
          </a:p>
          <a:p>
            <a:endParaRPr lang="es-CO" sz="2000" dirty="0"/>
          </a:p>
        </p:txBody>
      </p:sp>
    </p:spTree>
    <p:extLst>
      <p:ext uri="{BB962C8B-B14F-4D97-AF65-F5344CB8AC3E}">
        <p14:creationId xmlns:p14="http://schemas.microsoft.com/office/powerpoint/2010/main" val="1885627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EA49FE4-D070-41AB-BEB2-C65FFF7FDFCC}"/>
              </a:ext>
            </a:extLst>
          </p:cNvPr>
          <p:cNvPicPr>
            <a:picLocks noChangeAspect="1"/>
          </p:cNvPicPr>
          <p:nvPr/>
        </p:nvPicPr>
        <p:blipFill>
          <a:blip r:embed="rId2"/>
          <a:stretch>
            <a:fillRect/>
          </a:stretch>
        </p:blipFill>
        <p:spPr>
          <a:xfrm>
            <a:off x="1576338" y="1424410"/>
            <a:ext cx="8651835" cy="4576340"/>
          </a:xfrm>
          <a:prstGeom prst="rect">
            <a:avLst/>
          </a:prstGeom>
        </p:spPr>
      </p:pic>
      <p:sp>
        <p:nvSpPr>
          <p:cNvPr id="6" name="Título 1">
            <a:extLst>
              <a:ext uri="{FF2B5EF4-FFF2-40B4-BE49-F238E27FC236}">
                <a16:creationId xmlns:a16="http://schemas.microsoft.com/office/drawing/2014/main" id="{2BE7C7A5-AAFA-41BE-A408-9C6E0BDEA2EB}"/>
              </a:ext>
            </a:extLst>
          </p:cNvPr>
          <p:cNvSpPr>
            <a:spLocks noGrp="1"/>
          </p:cNvSpPr>
          <p:nvPr>
            <p:ph type="title"/>
          </p:nvPr>
        </p:nvSpPr>
        <p:spPr>
          <a:xfrm>
            <a:off x="1576338" y="188276"/>
            <a:ext cx="8074812" cy="77544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vert="horz" wrap="square" lIns="91440" tIns="45720" rIns="91440" bIns="45720" numCol="1" rtlCol="0" anchor="ctr" anchorCtr="0" compatLnSpc="1">
            <a:prstTxWarp prst="textNoShape">
              <a:avLst/>
            </a:prstTxWarp>
            <a:normAutofit/>
          </a:bodyPr>
          <a:lstStyle/>
          <a:p>
            <a:r>
              <a:rPr lang="es-ES" sz="2800" b="1" dirty="0">
                <a:solidFill>
                  <a:srgbClr val="002060"/>
                </a:solidFill>
                <a:latin typeface="+mn-lt"/>
              </a:rPr>
              <a:t>Concesiones de Aguas</a:t>
            </a:r>
          </a:p>
        </p:txBody>
      </p:sp>
    </p:spTree>
    <p:extLst>
      <p:ext uri="{BB962C8B-B14F-4D97-AF65-F5344CB8AC3E}">
        <p14:creationId xmlns:p14="http://schemas.microsoft.com/office/powerpoint/2010/main" val="1748098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9E5B7610-A80A-44E9-8D0C-F70F8097B726}"/>
              </a:ext>
            </a:extLst>
          </p:cNvPr>
          <p:cNvPicPr>
            <a:picLocks noChangeAspect="1"/>
          </p:cNvPicPr>
          <p:nvPr/>
        </p:nvPicPr>
        <p:blipFill>
          <a:blip r:embed="rId2"/>
          <a:stretch>
            <a:fillRect/>
          </a:stretch>
        </p:blipFill>
        <p:spPr>
          <a:xfrm>
            <a:off x="1061247" y="1315574"/>
            <a:ext cx="10069505" cy="4226851"/>
          </a:xfrm>
          <a:prstGeom prst="rect">
            <a:avLst/>
          </a:prstGeom>
        </p:spPr>
      </p:pic>
      <p:sp>
        <p:nvSpPr>
          <p:cNvPr id="11" name="Título 1">
            <a:extLst>
              <a:ext uri="{FF2B5EF4-FFF2-40B4-BE49-F238E27FC236}">
                <a16:creationId xmlns:a16="http://schemas.microsoft.com/office/drawing/2014/main" id="{8233446C-701A-402E-B43C-DA614F103585}"/>
              </a:ext>
            </a:extLst>
          </p:cNvPr>
          <p:cNvSpPr>
            <a:spLocks noGrp="1"/>
          </p:cNvSpPr>
          <p:nvPr>
            <p:ph type="title"/>
          </p:nvPr>
        </p:nvSpPr>
        <p:spPr>
          <a:xfrm>
            <a:off x="1061247" y="540126"/>
            <a:ext cx="8074812" cy="77544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vert="horz" wrap="square" lIns="91440" tIns="45720" rIns="91440" bIns="45720" numCol="1" rtlCol="0" anchor="ctr" anchorCtr="0" compatLnSpc="1">
            <a:prstTxWarp prst="textNoShape">
              <a:avLst/>
            </a:prstTxWarp>
            <a:normAutofit/>
          </a:bodyPr>
          <a:lstStyle/>
          <a:p>
            <a:r>
              <a:rPr lang="es-ES" sz="2800" b="1" dirty="0">
                <a:solidFill>
                  <a:srgbClr val="002060"/>
                </a:solidFill>
                <a:latin typeface="+mn-lt"/>
              </a:rPr>
              <a:t>Concesiones de Aguas – Análisis de calidad</a:t>
            </a:r>
          </a:p>
        </p:txBody>
      </p:sp>
    </p:spTree>
    <p:extLst>
      <p:ext uri="{BB962C8B-B14F-4D97-AF65-F5344CB8AC3E}">
        <p14:creationId xmlns:p14="http://schemas.microsoft.com/office/powerpoint/2010/main" val="1761495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1F068F8-CC2D-40CF-AF4C-39C7FD2BAC9B}"/>
              </a:ext>
            </a:extLst>
          </p:cNvPr>
          <p:cNvSpPr/>
          <p:nvPr/>
        </p:nvSpPr>
        <p:spPr>
          <a:xfrm>
            <a:off x="493338" y="826091"/>
            <a:ext cx="11205323" cy="1200329"/>
          </a:xfrm>
          <a:prstGeom prst="rect">
            <a:avLst/>
          </a:prstGeom>
        </p:spPr>
        <p:txBody>
          <a:bodyPr wrap="square">
            <a:spAutoFit/>
          </a:bodyPr>
          <a:lstStyle/>
          <a:p>
            <a:pPr algn="ctr"/>
            <a:r>
              <a:rPr lang="es-ES" sz="2400" dirty="0">
                <a:solidFill>
                  <a:srgbClr val="000000"/>
                </a:solidFill>
              </a:rPr>
              <a:t>Por medio de la cual se señalan </a:t>
            </a:r>
            <a:r>
              <a:rPr lang="es-ES" sz="2400" b="1" dirty="0">
                <a:solidFill>
                  <a:srgbClr val="000000"/>
                </a:solidFill>
              </a:rPr>
              <a:t>características</a:t>
            </a:r>
            <a:r>
              <a:rPr lang="es-ES" sz="2400" dirty="0">
                <a:solidFill>
                  <a:srgbClr val="000000"/>
                </a:solidFill>
              </a:rPr>
              <a:t>, </a:t>
            </a:r>
            <a:r>
              <a:rPr lang="es-ES" sz="2400" b="1" dirty="0">
                <a:solidFill>
                  <a:srgbClr val="000000"/>
                </a:solidFill>
              </a:rPr>
              <a:t>instrumentos básicos </a:t>
            </a:r>
            <a:r>
              <a:rPr lang="es-ES" sz="2400" dirty="0">
                <a:solidFill>
                  <a:srgbClr val="000000"/>
                </a:solidFill>
              </a:rPr>
              <a:t>y </a:t>
            </a:r>
            <a:r>
              <a:rPr lang="es-ES" sz="2400" b="1" dirty="0">
                <a:solidFill>
                  <a:srgbClr val="000000"/>
                </a:solidFill>
              </a:rPr>
              <a:t>frecuencias </a:t>
            </a:r>
            <a:r>
              <a:rPr lang="es-ES" sz="2400" dirty="0">
                <a:solidFill>
                  <a:srgbClr val="000000"/>
                </a:solidFill>
              </a:rPr>
              <a:t>del sistema de control y vigilancia para la calidad del </a:t>
            </a:r>
            <a:r>
              <a:rPr lang="es-ES" sz="2400" b="1" dirty="0">
                <a:solidFill>
                  <a:srgbClr val="000000"/>
                </a:solidFill>
              </a:rPr>
              <a:t>agua para consumo humano</a:t>
            </a:r>
            <a:r>
              <a:rPr lang="es-ES" sz="2400" b="1" dirty="0"/>
              <a:t> </a:t>
            </a:r>
            <a:br>
              <a:rPr lang="es-ES" sz="2400" dirty="0"/>
            </a:br>
            <a:endParaRPr lang="es-CO" sz="2400" dirty="0"/>
          </a:p>
        </p:txBody>
      </p:sp>
      <p:sp>
        <p:nvSpPr>
          <p:cNvPr id="5" name="Rectangle 4">
            <a:extLst>
              <a:ext uri="{FF2B5EF4-FFF2-40B4-BE49-F238E27FC236}">
                <a16:creationId xmlns:a16="http://schemas.microsoft.com/office/drawing/2014/main" id="{234DEA6A-EC28-4BBC-8D92-94D2F8782696}"/>
              </a:ext>
            </a:extLst>
          </p:cNvPr>
          <p:cNvSpPr>
            <a:spLocks noGrp="1" noChangeArrowheads="1"/>
          </p:cNvSpPr>
          <p:nvPr>
            <p:ph type="title"/>
          </p:nvPr>
        </p:nvSpPr>
        <p:spPr>
          <a:xfrm>
            <a:off x="1437556" y="149468"/>
            <a:ext cx="8255074" cy="7159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vert="horz" wrap="square" lIns="91440" tIns="45720" rIns="91440" bIns="45720" numCol="1" rtlCol="0" anchor="ctr" anchorCtr="0" compatLnSpc="1">
            <a:prstTxWarp prst="textNoShape">
              <a:avLst/>
            </a:prstTxWarp>
            <a:normAutofit/>
          </a:bodyPr>
          <a:lstStyle/>
          <a:p>
            <a:r>
              <a:rPr lang="en-US" altLang="es-CO" sz="2800" b="1" dirty="0">
                <a:solidFill>
                  <a:srgbClr val="002060"/>
                </a:solidFill>
                <a:latin typeface="+mn-lt"/>
              </a:rPr>
              <a:t>RESOLUCIÓN 2115 DE 2007</a:t>
            </a:r>
            <a:endParaRPr lang="ru-RU" altLang="es-CO" sz="2800" b="1" dirty="0">
              <a:solidFill>
                <a:srgbClr val="002060"/>
              </a:solidFill>
              <a:latin typeface="+mn-lt"/>
            </a:endParaRPr>
          </a:p>
        </p:txBody>
      </p:sp>
      <p:pic>
        <p:nvPicPr>
          <p:cNvPr id="6" name="Imagen 5">
            <a:extLst>
              <a:ext uri="{FF2B5EF4-FFF2-40B4-BE49-F238E27FC236}">
                <a16:creationId xmlns:a16="http://schemas.microsoft.com/office/drawing/2014/main" id="{40509851-47A1-4A96-A987-B681C8C1614D}"/>
              </a:ext>
            </a:extLst>
          </p:cNvPr>
          <p:cNvPicPr>
            <a:picLocks noChangeAspect="1"/>
          </p:cNvPicPr>
          <p:nvPr/>
        </p:nvPicPr>
        <p:blipFill rotWithShape="1">
          <a:blip r:embed="rId2"/>
          <a:srcRect l="20862" t="44400" r="19288" b="27600"/>
          <a:stretch/>
        </p:blipFill>
        <p:spPr>
          <a:xfrm>
            <a:off x="0" y="1749286"/>
            <a:ext cx="5893005" cy="1697364"/>
          </a:xfrm>
          <a:prstGeom prst="rect">
            <a:avLst/>
          </a:prstGeom>
        </p:spPr>
      </p:pic>
      <p:sp>
        <p:nvSpPr>
          <p:cNvPr id="8" name="CuadroTexto 7">
            <a:extLst>
              <a:ext uri="{FF2B5EF4-FFF2-40B4-BE49-F238E27FC236}">
                <a16:creationId xmlns:a16="http://schemas.microsoft.com/office/drawing/2014/main" id="{97460475-B59C-4F77-9224-F820CF0C2160}"/>
              </a:ext>
            </a:extLst>
          </p:cNvPr>
          <p:cNvSpPr txBox="1"/>
          <p:nvPr/>
        </p:nvSpPr>
        <p:spPr>
          <a:xfrm>
            <a:off x="246668" y="4083934"/>
            <a:ext cx="5399667" cy="830997"/>
          </a:xfrm>
          <a:prstGeom prst="rect">
            <a:avLst/>
          </a:prstGeom>
          <a:noFill/>
        </p:spPr>
        <p:txBody>
          <a:bodyPr wrap="square" rtlCol="0">
            <a:spAutoFit/>
          </a:bodyPr>
          <a:lstStyle/>
          <a:p>
            <a:r>
              <a:rPr lang="es-CO" sz="2400" b="1" dirty="0"/>
              <a:t>Cloro libre residual: </a:t>
            </a:r>
            <a:r>
              <a:rPr lang="es-CO" sz="2400" dirty="0"/>
              <a:t>entre 0,3 y 2 mg/L</a:t>
            </a:r>
          </a:p>
          <a:p>
            <a:r>
              <a:rPr lang="es-CO" sz="2400" b="1" dirty="0"/>
              <a:t>pH :</a:t>
            </a:r>
            <a:r>
              <a:rPr lang="es-CO" sz="2400" dirty="0"/>
              <a:t>   6,5  - 9</a:t>
            </a:r>
          </a:p>
        </p:txBody>
      </p:sp>
      <p:pic>
        <p:nvPicPr>
          <p:cNvPr id="9" name="Imagen 8">
            <a:extLst>
              <a:ext uri="{FF2B5EF4-FFF2-40B4-BE49-F238E27FC236}">
                <a16:creationId xmlns:a16="http://schemas.microsoft.com/office/drawing/2014/main" id="{FFAC57C3-7762-4942-9E9F-B5CC44ED84E5}"/>
              </a:ext>
            </a:extLst>
          </p:cNvPr>
          <p:cNvPicPr>
            <a:picLocks noChangeAspect="1"/>
          </p:cNvPicPr>
          <p:nvPr/>
        </p:nvPicPr>
        <p:blipFill rotWithShape="1">
          <a:blip r:embed="rId3"/>
          <a:srcRect l="20076" t="24801" r="18501" b="16401"/>
          <a:stretch/>
        </p:blipFill>
        <p:spPr>
          <a:xfrm>
            <a:off x="5859322" y="2886435"/>
            <a:ext cx="6257856" cy="3369615"/>
          </a:xfrm>
          <a:prstGeom prst="rect">
            <a:avLst/>
          </a:prstGeom>
        </p:spPr>
      </p:pic>
      <p:sp>
        <p:nvSpPr>
          <p:cNvPr id="11" name="CuadroTexto 10">
            <a:extLst>
              <a:ext uri="{FF2B5EF4-FFF2-40B4-BE49-F238E27FC236}">
                <a16:creationId xmlns:a16="http://schemas.microsoft.com/office/drawing/2014/main" id="{14BB20ED-C801-427E-AF0E-2034F96E6A99}"/>
              </a:ext>
            </a:extLst>
          </p:cNvPr>
          <p:cNvSpPr txBox="1"/>
          <p:nvPr/>
        </p:nvSpPr>
        <p:spPr>
          <a:xfrm>
            <a:off x="9437702" y="2886436"/>
            <a:ext cx="1296144" cy="253916"/>
          </a:xfrm>
          <a:prstGeom prst="rect">
            <a:avLst/>
          </a:prstGeom>
          <a:noFill/>
        </p:spPr>
        <p:txBody>
          <a:bodyPr wrap="square" rtlCol="0">
            <a:spAutoFit/>
          </a:bodyPr>
          <a:lstStyle/>
          <a:p>
            <a:r>
              <a:rPr lang="es-CO" sz="1050" dirty="0"/>
              <a:t>Art 5. Res 2115/07</a:t>
            </a:r>
          </a:p>
        </p:txBody>
      </p:sp>
      <p:sp>
        <p:nvSpPr>
          <p:cNvPr id="12" name="Rectángulo 11">
            <a:extLst>
              <a:ext uri="{FF2B5EF4-FFF2-40B4-BE49-F238E27FC236}">
                <a16:creationId xmlns:a16="http://schemas.microsoft.com/office/drawing/2014/main" id="{8AB674A7-85FA-49EB-BC8F-94E405EBCA1C}"/>
              </a:ext>
            </a:extLst>
          </p:cNvPr>
          <p:cNvSpPr/>
          <p:nvPr/>
        </p:nvSpPr>
        <p:spPr>
          <a:xfrm>
            <a:off x="5862768" y="5751995"/>
            <a:ext cx="5760640"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CuadroTexto 12">
            <a:extLst>
              <a:ext uri="{FF2B5EF4-FFF2-40B4-BE49-F238E27FC236}">
                <a16:creationId xmlns:a16="http://schemas.microsoft.com/office/drawing/2014/main" id="{4F105E0A-EF87-44E7-B5C4-004D86133546}"/>
              </a:ext>
            </a:extLst>
          </p:cNvPr>
          <p:cNvSpPr txBox="1"/>
          <p:nvPr/>
        </p:nvSpPr>
        <p:spPr>
          <a:xfrm>
            <a:off x="4369923" y="5919663"/>
            <a:ext cx="1708171" cy="461665"/>
          </a:xfrm>
          <a:prstGeom prst="rect">
            <a:avLst/>
          </a:prstGeom>
          <a:noFill/>
        </p:spPr>
        <p:txBody>
          <a:bodyPr wrap="square" rtlCol="0">
            <a:spAutoFit/>
          </a:bodyPr>
          <a:lstStyle/>
          <a:p>
            <a:r>
              <a:rPr lang="es-CO" sz="1200" dirty="0"/>
              <a:t>Evaluar en mapa de riesgos si sobrepasan</a:t>
            </a:r>
          </a:p>
        </p:txBody>
      </p:sp>
    </p:spTree>
    <p:extLst>
      <p:ext uri="{BB962C8B-B14F-4D97-AF65-F5344CB8AC3E}">
        <p14:creationId xmlns:p14="http://schemas.microsoft.com/office/powerpoint/2010/main" val="2605221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2239BC1-4E3C-4370-ACE3-7CDD0E42D2E7}"/>
              </a:ext>
            </a:extLst>
          </p:cNvPr>
          <p:cNvSpPr/>
          <p:nvPr/>
        </p:nvSpPr>
        <p:spPr>
          <a:xfrm>
            <a:off x="894521" y="585142"/>
            <a:ext cx="712879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vert="horz" wrap="square" lIns="91440" tIns="45720" rIns="91440" bIns="45720" numCol="1" anchor="ctr" anchorCtr="0" compatLnSpc="1">
            <a:prstTxWarp prst="textNoShape">
              <a:avLst/>
            </a:prstTxWarp>
          </a:bodyPr>
          <a:lstStyle/>
          <a:p>
            <a:pPr algn="ctr"/>
            <a:r>
              <a:rPr lang="es-CO" sz="2800" b="1" dirty="0">
                <a:solidFill>
                  <a:srgbClr val="002060"/>
                </a:solidFill>
                <a:ea typeface="+mj-ea"/>
                <a:cs typeface="+mj-cs"/>
              </a:rPr>
              <a:t>CONTEXTO – USO DE AGUAS RESIDUALES</a:t>
            </a:r>
          </a:p>
        </p:txBody>
      </p:sp>
      <p:sp>
        <p:nvSpPr>
          <p:cNvPr id="18" name="CuadroTexto 17">
            <a:extLst>
              <a:ext uri="{FF2B5EF4-FFF2-40B4-BE49-F238E27FC236}">
                <a16:creationId xmlns:a16="http://schemas.microsoft.com/office/drawing/2014/main" id="{65B18CE4-8C26-4C79-B2EF-06962664D9FF}"/>
              </a:ext>
            </a:extLst>
          </p:cNvPr>
          <p:cNvSpPr txBox="1"/>
          <p:nvPr/>
        </p:nvSpPr>
        <p:spPr>
          <a:xfrm>
            <a:off x="674932" y="4267254"/>
            <a:ext cx="4427256" cy="73866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es-ES"/>
            </a:defPPr>
            <a:lvl1pPr algn="ctr">
              <a:defRPr sz="1400" b="1"/>
            </a:lvl1pPr>
          </a:lstStyle>
          <a:p>
            <a:r>
              <a:rPr lang="es-ES" dirty="0"/>
              <a:t>Uso Seguro de las Aguas Residuales en la Agricultura (</a:t>
            </a:r>
            <a:r>
              <a:rPr lang="es-ES" dirty="0" err="1"/>
              <a:t>SUWA</a:t>
            </a:r>
            <a:r>
              <a:rPr lang="es-ES" dirty="0"/>
              <a:t>, por sus siglas en inglés </a:t>
            </a:r>
            <a:r>
              <a:rPr lang="es-ES" dirty="0" err="1"/>
              <a:t>Safe</a:t>
            </a:r>
            <a:r>
              <a:rPr lang="es-ES" dirty="0"/>
              <a:t> Use </a:t>
            </a:r>
            <a:r>
              <a:rPr lang="es-ES" dirty="0" err="1"/>
              <a:t>of</a:t>
            </a:r>
            <a:r>
              <a:rPr lang="es-ES" dirty="0"/>
              <a:t> </a:t>
            </a:r>
            <a:r>
              <a:rPr lang="es-ES" dirty="0" err="1"/>
              <a:t>Wastewater</a:t>
            </a:r>
            <a:r>
              <a:rPr lang="es-ES" dirty="0"/>
              <a:t> in </a:t>
            </a:r>
            <a:r>
              <a:rPr lang="es-ES" dirty="0" err="1"/>
              <a:t>Agriculture</a:t>
            </a:r>
            <a:r>
              <a:rPr lang="es-ES" dirty="0"/>
              <a:t>), UNU-</a:t>
            </a:r>
            <a:r>
              <a:rPr lang="es-ES" dirty="0" err="1"/>
              <a:t>FLOREZ</a:t>
            </a:r>
            <a:r>
              <a:rPr lang="es-ES" dirty="0"/>
              <a:t>, 2017</a:t>
            </a:r>
            <a:endParaRPr lang="es-CO" dirty="0"/>
          </a:p>
        </p:txBody>
      </p:sp>
      <p:sp>
        <p:nvSpPr>
          <p:cNvPr id="20" name="CuadroTexto 19">
            <a:extLst>
              <a:ext uri="{FF2B5EF4-FFF2-40B4-BE49-F238E27FC236}">
                <a16:creationId xmlns:a16="http://schemas.microsoft.com/office/drawing/2014/main" id="{84AE8A34-8C5C-4C11-877D-C8E437A78FC6}"/>
              </a:ext>
            </a:extLst>
          </p:cNvPr>
          <p:cNvSpPr txBox="1"/>
          <p:nvPr/>
        </p:nvSpPr>
        <p:spPr>
          <a:xfrm>
            <a:off x="6784705" y="4636586"/>
            <a:ext cx="3419872" cy="95410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defPPr>
              <a:defRPr lang="es-ES"/>
            </a:defPPr>
            <a:lvl1pPr algn="ctr">
              <a:defRPr sz="1400" b="1">
                <a:solidFill>
                  <a:schemeClr val="dk1"/>
                </a:solidFill>
                <a:latin typeface="+mn-lt"/>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r>
              <a:rPr lang="es-ES" dirty="0"/>
              <a:t>Reglamento del Parlamento Europeo y del Consejo relativo a los requisitos mínimos para la reutilización del agua. </a:t>
            </a:r>
            <a:r>
              <a:rPr lang="es-CO" dirty="0"/>
              <a:t>Comisión Europea, 2020</a:t>
            </a:r>
          </a:p>
        </p:txBody>
      </p:sp>
      <p:sp>
        <p:nvSpPr>
          <p:cNvPr id="22" name="CuadroTexto 21">
            <a:extLst>
              <a:ext uri="{FF2B5EF4-FFF2-40B4-BE49-F238E27FC236}">
                <a16:creationId xmlns:a16="http://schemas.microsoft.com/office/drawing/2014/main" id="{DA0B1B3B-66FA-44B4-9DC4-F91D1A670D61}"/>
              </a:ext>
            </a:extLst>
          </p:cNvPr>
          <p:cNvSpPr txBox="1"/>
          <p:nvPr/>
        </p:nvSpPr>
        <p:spPr>
          <a:xfrm>
            <a:off x="1365342" y="2329136"/>
            <a:ext cx="2880320"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defPPr>
              <a:defRPr lang="es-ES"/>
            </a:defPPr>
            <a:lvl1pPr algn="ctr">
              <a:defRPr sz="1400" b="1"/>
            </a:lvl1pPr>
          </a:lstStyle>
          <a:p>
            <a:r>
              <a:rPr lang="es-ES" dirty="0"/>
              <a:t>ODS: 6 “Agua Limpia y Saneamiento” </a:t>
            </a:r>
            <a:endParaRPr lang="es-CO" dirty="0"/>
          </a:p>
        </p:txBody>
      </p:sp>
      <p:sp>
        <p:nvSpPr>
          <p:cNvPr id="24" name="CuadroTexto 23">
            <a:extLst>
              <a:ext uri="{FF2B5EF4-FFF2-40B4-BE49-F238E27FC236}">
                <a16:creationId xmlns:a16="http://schemas.microsoft.com/office/drawing/2014/main" id="{B046D7D9-3C78-4534-8944-A164769F2E2F}"/>
              </a:ext>
            </a:extLst>
          </p:cNvPr>
          <p:cNvSpPr txBox="1"/>
          <p:nvPr/>
        </p:nvSpPr>
        <p:spPr>
          <a:xfrm>
            <a:off x="6096000" y="1769644"/>
            <a:ext cx="4572000" cy="160043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defPPr>
              <a:defRPr lang="es-ES"/>
            </a:defPPr>
            <a:lvl1pPr algn="ctr">
              <a:defRPr sz="1400" b="1"/>
            </a:lvl1pPr>
          </a:lstStyle>
          <a:p>
            <a:r>
              <a:rPr lang="es-ES" dirty="0"/>
              <a:t>UNESCO, 2017: Informe Mundial sobre Desarrollo de los Recursos Hídricos de las Naciones Unidas "Aguas residuales el recurso desaprovechado“</a:t>
            </a:r>
          </a:p>
          <a:p>
            <a:endParaRPr lang="es-ES" dirty="0"/>
          </a:p>
          <a:p>
            <a:r>
              <a:rPr lang="es-ES" dirty="0"/>
              <a:t>UNESCO, 2018: Informe Mundial sobre Desarrollo de los Recursos Hídricos de las Naciones Unidas “Soluciones Basadas en la Naturaleza (</a:t>
            </a:r>
            <a:r>
              <a:rPr lang="es-ES" dirty="0" err="1"/>
              <a:t>SBN</a:t>
            </a:r>
            <a:r>
              <a:rPr lang="es-ES" dirty="0"/>
              <a:t>) para la gestión del agua”</a:t>
            </a:r>
          </a:p>
        </p:txBody>
      </p:sp>
    </p:spTree>
    <p:extLst>
      <p:ext uri="{BB962C8B-B14F-4D97-AF65-F5344CB8AC3E}">
        <p14:creationId xmlns:p14="http://schemas.microsoft.com/office/powerpoint/2010/main" val="1517795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AFE3604-E6B5-40C0-B81C-D7DBEED46FDC}"/>
              </a:ext>
            </a:extLst>
          </p:cNvPr>
          <p:cNvPicPr>
            <a:picLocks noChangeAspect="1"/>
          </p:cNvPicPr>
          <p:nvPr/>
        </p:nvPicPr>
        <p:blipFill rotWithShape="1">
          <a:blip r:embed="rId2"/>
          <a:srcRect l="21650" t="37400" r="20075" b="40200"/>
          <a:stretch/>
        </p:blipFill>
        <p:spPr>
          <a:xfrm>
            <a:off x="1766519" y="1434561"/>
            <a:ext cx="8658962" cy="1872208"/>
          </a:xfrm>
          <a:prstGeom prst="rect">
            <a:avLst/>
          </a:prstGeom>
        </p:spPr>
      </p:pic>
      <p:sp>
        <p:nvSpPr>
          <p:cNvPr id="5" name="CuadroTexto 4">
            <a:extLst>
              <a:ext uri="{FF2B5EF4-FFF2-40B4-BE49-F238E27FC236}">
                <a16:creationId xmlns:a16="http://schemas.microsoft.com/office/drawing/2014/main" id="{8B63F4E2-B2CA-465A-A3F8-AB19FB2E0681}"/>
              </a:ext>
            </a:extLst>
          </p:cNvPr>
          <p:cNvSpPr txBox="1"/>
          <p:nvPr/>
        </p:nvSpPr>
        <p:spPr>
          <a:xfrm>
            <a:off x="8616280" y="1700808"/>
            <a:ext cx="1809201" cy="253916"/>
          </a:xfrm>
          <a:prstGeom prst="rect">
            <a:avLst/>
          </a:prstGeom>
          <a:noFill/>
        </p:spPr>
        <p:txBody>
          <a:bodyPr wrap="square" rtlCol="0">
            <a:spAutoFit/>
          </a:bodyPr>
          <a:lstStyle/>
          <a:p>
            <a:r>
              <a:rPr lang="es-CO" sz="1050" dirty="0"/>
              <a:t>Art 10. Res 2115/07</a:t>
            </a:r>
          </a:p>
        </p:txBody>
      </p:sp>
      <p:sp>
        <p:nvSpPr>
          <p:cNvPr id="7" name="Rectangle 4">
            <a:extLst>
              <a:ext uri="{FF2B5EF4-FFF2-40B4-BE49-F238E27FC236}">
                <a16:creationId xmlns:a16="http://schemas.microsoft.com/office/drawing/2014/main" id="{9F21D895-FDBE-4E98-81EC-2A7DFC9BC51B}"/>
              </a:ext>
            </a:extLst>
          </p:cNvPr>
          <p:cNvSpPr>
            <a:spLocks noGrp="1" noChangeArrowheads="1"/>
          </p:cNvSpPr>
          <p:nvPr>
            <p:ph type="title"/>
          </p:nvPr>
        </p:nvSpPr>
        <p:spPr>
          <a:xfrm>
            <a:off x="1607139" y="348763"/>
            <a:ext cx="8255074" cy="7159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vert="horz" wrap="square" lIns="91440" tIns="45720" rIns="91440" bIns="45720" numCol="1" rtlCol="0" anchor="ctr" anchorCtr="0" compatLnSpc="1">
            <a:prstTxWarp prst="textNoShape">
              <a:avLst/>
            </a:prstTxWarp>
            <a:normAutofit/>
          </a:bodyPr>
          <a:lstStyle/>
          <a:p>
            <a:r>
              <a:rPr lang="en-US" altLang="es-CO" sz="2800" b="1" dirty="0">
                <a:solidFill>
                  <a:srgbClr val="002060"/>
                </a:solidFill>
                <a:latin typeface="+mn-lt"/>
              </a:rPr>
              <a:t>RESOLUCIÓN 2115 DE 2007</a:t>
            </a:r>
            <a:endParaRPr lang="ru-RU" altLang="es-CO" sz="2800" b="1" dirty="0">
              <a:solidFill>
                <a:srgbClr val="002060"/>
              </a:solidFill>
              <a:latin typeface="+mn-lt"/>
            </a:endParaRPr>
          </a:p>
        </p:txBody>
      </p:sp>
      <p:sp>
        <p:nvSpPr>
          <p:cNvPr id="8" name="Rectángulo 7">
            <a:extLst>
              <a:ext uri="{FF2B5EF4-FFF2-40B4-BE49-F238E27FC236}">
                <a16:creationId xmlns:a16="http://schemas.microsoft.com/office/drawing/2014/main" id="{C3C4CCA0-9416-4013-AC5A-A25B90A447DA}"/>
              </a:ext>
            </a:extLst>
          </p:cNvPr>
          <p:cNvSpPr/>
          <p:nvPr/>
        </p:nvSpPr>
        <p:spPr>
          <a:xfrm>
            <a:off x="672860" y="3759786"/>
            <a:ext cx="10506974" cy="2308324"/>
          </a:xfrm>
          <a:prstGeom prst="rect">
            <a:avLst/>
          </a:prstGeom>
        </p:spPr>
        <p:txBody>
          <a:bodyPr wrap="square">
            <a:spAutoFit/>
          </a:bodyPr>
          <a:lstStyle/>
          <a:p>
            <a:pPr marL="285750" indent="-285750" algn="just">
              <a:buFont typeface="Arial" panose="020B0604020202020204" pitchFamily="34" charset="0"/>
              <a:buChar char="•"/>
            </a:pPr>
            <a:r>
              <a:rPr lang="es-ES" dirty="0">
                <a:solidFill>
                  <a:srgbClr val="000000"/>
                </a:solidFill>
              </a:rPr>
              <a:t>Se </a:t>
            </a:r>
            <a:r>
              <a:rPr lang="es-ES" b="1" dirty="0">
                <a:solidFill>
                  <a:srgbClr val="000000"/>
                </a:solidFill>
              </a:rPr>
              <a:t>recomienda</a:t>
            </a:r>
            <a:r>
              <a:rPr lang="es-ES" dirty="0">
                <a:solidFill>
                  <a:srgbClr val="000000"/>
                </a:solidFill>
              </a:rPr>
              <a:t> realizar la determinación de </a:t>
            </a:r>
            <a:r>
              <a:rPr lang="es-ES" b="1" dirty="0">
                <a:solidFill>
                  <a:srgbClr val="000000"/>
                </a:solidFill>
              </a:rPr>
              <a:t>microorganismos mesofílicos</a:t>
            </a:r>
            <a:r>
              <a:rPr lang="es-ES" dirty="0">
                <a:solidFill>
                  <a:srgbClr val="000000"/>
                </a:solidFill>
              </a:rPr>
              <a:t>, cuyo valor máximo aceptable será de </a:t>
            </a:r>
            <a:r>
              <a:rPr lang="es-ES" b="1" dirty="0">
                <a:solidFill>
                  <a:srgbClr val="000000"/>
                </a:solidFill>
              </a:rPr>
              <a:t>100 UFC en 100 cm3.</a:t>
            </a:r>
            <a:r>
              <a:rPr lang="es-ES" b="1" dirty="0"/>
              <a:t> </a:t>
            </a:r>
            <a:endParaRPr lang="es-ES" dirty="0"/>
          </a:p>
          <a:p>
            <a:pPr marL="285750" indent="-285750" algn="just">
              <a:buFont typeface="Arial" panose="020B0604020202020204" pitchFamily="34" charset="0"/>
              <a:buChar char="•"/>
            </a:pPr>
            <a:r>
              <a:rPr lang="es-ES" b="1" dirty="0"/>
              <a:t>Ninguna muestra </a:t>
            </a:r>
            <a:r>
              <a:rPr lang="es-ES" dirty="0"/>
              <a:t>de agua para consumo humano </a:t>
            </a:r>
            <a:r>
              <a:rPr lang="es-ES" b="1" dirty="0"/>
              <a:t>debe contener </a:t>
            </a:r>
            <a:r>
              <a:rPr lang="es-ES" b="1" dirty="0" err="1"/>
              <a:t>E.coli</a:t>
            </a:r>
            <a:br>
              <a:rPr lang="es-ES" b="1" dirty="0"/>
            </a:br>
            <a:r>
              <a:rPr lang="es-ES" b="1" dirty="0"/>
              <a:t>en 100 cm3 de agua</a:t>
            </a:r>
            <a:r>
              <a:rPr lang="es-ES" dirty="0"/>
              <a:t>, independientemente del método de análisis utilizado </a:t>
            </a:r>
          </a:p>
          <a:p>
            <a:pPr marL="285750" indent="-285750" algn="just">
              <a:buFont typeface="Arial" panose="020B0604020202020204" pitchFamily="34" charset="0"/>
              <a:buChar char="•"/>
            </a:pPr>
            <a:r>
              <a:rPr lang="es-ES" dirty="0"/>
              <a:t>El valor aceptable para </a:t>
            </a:r>
            <a:r>
              <a:rPr lang="es-ES" b="1" dirty="0" err="1"/>
              <a:t>Giardia</a:t>
            </a:r>
            <a:r>
              <a:rPr lang="es-ES" b="1" dirty="0"/>
              <a:t> es de cero (0) Quistes </a:t>
            </a:r>
            <a:r>
              <a:rPr lang="es-ES" dirty="0"/>
              <a:t>y para</a:t>
            </a:r>
            <a:br>
              <a:rPr lang="es-ES" b="1" dirty="0"/>
            </a:br>
            <a:r>
              <a:rPr lang="es-ES" b="1" dirty="0" err="1"/>
              <a:t>Cryptosporidium</a:t>
            </a:r>
            <a:r>
              <a:rPr lang="es-ES" b="1" dirty="0"/>
              <a:t> debe ser de cero (0) Ooquistes </a:t>
            </a:r>
            <a:r>
              <a:rPr lang="es-ES" dirty="0"/>
              <a:t>por volumen fijado según la metodología aplicada. </a:t>
            </a:r>
          </a:p>
          <a:p>
            <a:pPr algn="just"/>
            <a:br>
              <a:rPr lang="es-ES" dirty="0"/>
            </a:br>
            <a:endParaRPr lang="es-CO" dirty="0"/>
          </a:p>
        </p:txBody>
      </p:sp>
    </p:spTree>
    <p:extLst>
      <p:ext uri="{BB962C8B-B14F-4D97-AF65-F5344CB8AC3E}">
        <p14:creationId xmlns:p14="http://schemas.microsoft.com/office/powerpoint/2010/main" val="4196301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Grp="1" noChangeArrowheads="1"/>
          </p:cNvSpPr>
          <p:nvPr>
            <p:ph type="title"/>
          </p:nvPr>
        </p:nvSpPr>
        <p:spPr>
          <a:xfrm>
            <a:off x="1567188" y="198272"/>
            <a:ext cx="9602435" cy="7159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vert="horz" wrap="square" lIns="91440" tIns="45720" rIns="91440" bIns="45720" numCol="1" rtlCol="0" anchor="ctr" anchorCtr="0" compatLnSpc="1">
            <a:prstTxWarp prst="textNoShape">
              <a:avLst/>
            </a:prstTxWarp>
            <a:normAutofit/>
          </a:bodyPr>
          <a:lstStyle/>
          <a:p>
            <a:r>
              <a:rPr lang="en-US" altLang="es-CO" sz="2800" b="1" dirty="0">
                <a:solidFill>
                  <a:srgbClr val="002060"/>
                </a:solidFill>
                <a:latin typeface="+mn-lt"/>
              </a:rPr>
              <a:t>RESOLUCIÓN 2115 DE 2007: IRCA</a:t>
            </a:r>
            <a:endParaRPr lang="ru-RU" altLang="es-CO" sz="2800" b="1" dirty="0">
              <a:solidFill>
                <a:srgbClr val="002060"/>
              </a:solidFill>
              <a:latin typeface="+mn-lt"/>
            </a:endParaRPr>
          </a:p>
        </p:txBody>
      </p:sp>
      <p:pic>
        <p:nvPicPr>
          <p:cNvPr id="3" name="Imagen 2"/>
          <p:cNvPicPr>
            <a:picLocks noChangeAspect="1"/>
          </p:cNvPicPr>
          <p:nvPr/>
        </p:nvPicPr>
        <p:blipFill rotWithShape="1">
          <a:blip r:embed="rId3"/>
          <a:srcRect l="29523" t="38188" r="28416" b="12594"/>
          <a:stretch/>
        </p:blipFill>
        <p:spPr>
          <a:xfrm>
            <a:off x="771857" y="1144828"/>
            <a:ext cx="4601669" cy="3027414"/>
          </a:xfrm>
          <a:prstGeom prst="rect">
            <a:avLst/>
          </a:prstGeom>
        </p:spPr>
      </p:pic>
      <p:pic>
        <p:nvPicPr>
          <p:cNvPr id="4" name="Imagen 3"/>
          <p:cNvPicPr>
            <a:picLocks noChangeAspect="1"/>
          </p:cNvPicPr>
          <p:nvPr/>
        </p:nvPicPr>
        <p:blipFill rotWithShape="1">
          <a:blip r:embed="rId4"/>
          <a:srcRect l="29523" t="48031" r="28416" b="27360"/>
          <a:stretch/>
        </p:blipFill>
        <p:spPr>
          <a:xfrm>
            <a:off x="771857" y="4188114"/>
            <a:ext cx="4601669" cy="1513707"/>
          </a:xfrm>
          <a:prstGeom prst="rect">
            <a:avLst/>
          </a:prstGeom>
        </p:spPr>
      </p:pic>
      <p:sp>
        <p:nvSpPr>
          <p:cNvPr id="6" name="CuadroTexto 5"/>
          <p:cNvSpPr txBox="1"/>
          <p:nvPr/>
        </p:nvSpPr>
        <p:spPr>
          <a:xfrm>
            <a:off x="6096000" y="2088726"/>
            <a:ext cx="3960440" cy="646331"/>
          </a:xfrm>
          <a:prstGeom prst="rect">
            <a:avLst/>
          </a:prstGeom>
          <a:noFill/>
        </p:spPr>
        <p:txBody>
          <a:bodyPr wrap="square" rtlCol="0">
            <a:spAutoFit/>
          </a:bodyPr>
          <a:lstStyle/>
          <a:p>
            <a:pPr algn="ctr"/>
            <a:r>
              <a:rPr lang="es-CO" dirty="0"/>
              <a:t>Cada puntaje se asigna sino cumple con la norma que establece la 2115 de 2007.</a:t>
            </a:r>
            <a:endParaRPr lang="es-ES" dirty="0"/>
          </a:p>
        </p:txBody>
      </p:sp>
      <p:pic>
        <p:nvPicPr>
          <p:cNvPr id="9" name="Imagen 8"/>
          <p:cNvPicPr>
            <a:picLocks noChangeAspect="1"/>
          </p:cNvPicPr>
          <p:nvPr/>
        </p:nvPicPr>
        <p:blipFill rotWithShape="1">
          <a:blip r:embed="rId5"/>
          <a:srcRect l="17901" t="36219" r="17901" b="15547"/>
          <a:stretch/>
        </p:blipFill>
        <p:spPr>
          <a:xfrm>
            <a:off x="5799454" y="3001522"/>
            <a:ext cx="6392546" cy="2700299"/>
          </a:xfrm>
          <a:prstGeom prst="rect">
            <a:avLst/>
          </a:prstGeom>
        </p:spPr>
      </p:pic>
      <p:sp>
        <p:nvSpPr>
          <p:cNvPr id="10" name="CuadroTexto 9"/>
          <p:cNvSpPr txBox="1"/>
          <p:nvPr/>
        </p:nvSpPr>
        <p:spPr>
          <a:xfrm>
            <a:off x="2351584" y="5805264"/>
            <a:ext cx="6264696" cy="369332"/>
          </a:xfrm>
          <a:prstGeom prst="rect">
            <a:avLst/>
          </a:prstGeom>
          <a:noFill/>
        </p:spPr>
        <p:txBody>
          <a:bodyPr wrap="square" rtlCol="0">
            <a:spAutoFit/>
          </a:bodyPr>
          <a:lstStyle/>
          <a:p>
            <a:r>
              <a:rPr lang="es-CO" b="1" dirty="0">
                <a:solidFill>
                  <a:srgbClr val="FF0000"/>
                </a:solidFill>
              </a:rPr>
              <a:t>MIENTRAS MAS BAJO EL % MAS BAJO EL RIESGO</a:t>
            </a:r>
            <a:endParaRPr lang="es-ES" b="1" dirty="0">
              <a:solidFill>
                <a:srgbClr val="FF0000"/>
              </a:solidFill>
            </a:endParaRPr>
          </a:p>
        </p:txBody>
      </p:sp>
    </p:spTree>
    <p:extLst>
      <p:ext uri="{BB962C8B-B14F-4D97-AF65-F5344CB8AC3E}">
        <p14:creationId xmlns:p14="http://schemas.microsoft.com/office/powerpoint/2010/main" val="3889088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F6E321A-DEB5-4BDE-B826-7CC39EA1CF12}"/>
              </a:ext>
            </a:extLst>
          </p:cNvPr>
          <p:cNvPicPr>
            <a:picLocks noChangeAspect="1"/>
          </p:cNvPicPr>
          <p:nvPr/>
        </p:nvPicPr>
        <p:blipFill rotWithShape="1">
          <a:blip r:embed="rId2"/>
          <a:srcRect l="20075" t="19200" r="19288" b="12006"/>
          <a:stretch/>
        </p:blipFill>
        <p:spPr>
          <a:xfrm>
            <a:off x="1645496" y="1134988"/>
            <a:ext cx="8030404" cy="5124736"/>
          </a:xfrm>
          <a:prstGeom prst="rect">
            <a:avLst/>
          </a:prstGeom>
        </p:spPr>
      </p:pic>
      <p:sp>
        <p:nvSpPr>
          <p:cNvPr id="5" name="Rectangle 4">
            <a:extLst>
              <a:ext uri="{FF2B5EF4-FFF2-40B4-BE49-F238E27FC236}">
                <a16:creationId xmlns:a16="http://schemas.microsoft.com/office/drawing/2014/main" id="{2DD9B83D-6B0D-48B7-825F-86032588DE11}"/>
              </a:ext>
            </a:extLst>
          </p:cNvPr>
          <p:cNvSpPr txBox="1">
            <a:spLocks noChangeArrowheads="1"/>
          </p:cNvSpPr>
          <p:nvPr/>
        </p:nvSpPr>
        <p:spPr bwMode="auto">
          <a:xfrm>
            <a:off x="1205520" y="150670"/>
            <a:ext cx="8255074"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vert="horz" wrap="square" lIns="91440" tIns="45720" rIns="91440" bIns="45720" numCol="1" rtlCol="0" anchor="ctr" anchorCtr="0" compatLnSpc="1">
            <a:prstTxWarp prst="textNoShape">
              <a:avLst/>
            </a:prstTxWarp>
            <a:normAutofit/>
          </a:bodyPr>
          <a:lstStyle>
            <a:lvl1pPr>
              <a:lnSpc>
                <a:spcPct val="90000"/>
              </a:lnSpc>
              <a:spcBef>
                <a:spcPct val="0"/>
              </a:spcBef>
              <a:buNone/>
              <a:defRPr sz="2800" b="1">
                <a:solidFill>
                  <a:srgbClr val="002060"/>
                </a:solidFill>
                <a:ea typeface="+mj-ea"/>
                <a:cs typeface="+mj-cs"/>
              </a:defRPr>
            </a:lvl1pPr>
          </a:lstStyle>
          <a:p>
            <a:r>
              <a:rPr lang="en-US" altLang="es-CO" dirty="0"/>
              <a:t>CLASIFICACIÓN DEL NIVEL DE RIESGO</a:t>
            </a:r>
            <a:endParaRPr lang="ru-RU" altLang="es-CO" dirty="0"/>
          </a:p>
        </p:txBody>
      </p:sp>
    </p:spTree>
    <p:extLst>
      <p:ext uri="{BB962C8B-B14F-4D97-AF65-F5344CB8AC3E}">
        <p14:creationId xmlns:p14="http://schemas.microsoft.com/office/powerpoint/2010/main" val="2250935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5991BAE-EE61-449A-8027-C83788AC7532}"/>
              </a:ext>
            </a:extLst>
          </p:cNvPr>
          <p:cNvSpPr/>
          <p:nvPr/>
        </p:nvSpPr>
        <p:spPr>
          <a:xfrm>
            <a:off x="1000665" y="2000508"/>
            <a:ext cx="9912424" cy="3046988"/>
          </a:xfrm>
          <a:prstGeom prst="rect">
            <a:avLst/>
          </a:prstGeom>
        </p:spPr>
        <p:txBody>
          <a:bodyPr wrap="square">
            <a:spAutoFit/>
          </a:bodyPr>
          <a:lstStyle/>
          <a:p>
            <a:pPr algn="just"/>
            <a:r>
              <a:rPr lang="es-ES" sz="2400" dirty="0">
                <a:solidFill>
                  <a:srgbClr val="000000"/>
                </a:solidFill>
              </a:rPr>
              <a:t>Si los resultados de los elementos, compuestos químicos y mezclas de</a:t>
            </a:r>
            <a:br>
              <a:rPr lang="es-ES" sz="2400" dirty="0">
                <a:solidFill>
                  <a:srgbClr val="000000"/>
                </a:solidFill>
              </a:rPr>
            </a:br>
            <a:r>
              <a:rPr lang="es-ES" sz="2400" dirty="0">
                <a:solidFill>
                  <a:srgbClr val="000000"/>
                </a:solidFill>
              </a:rPr>
              <a:t>compuestos químicos, contemplados en los </a:t>
            </a:r>
            <a:r>
              <a:rPr lang="es-ES" sz="2400" b="1" dirty="0">
                <a:solidFill>
                  <a:srgbClr val="000000"/>
                </a:solidFill>
              </a:rPr>
              <a:t>artículos 5° y 8° </a:t>
            </a:r>
            <a:r>
              <a:rPr lang="es-ES" sz="2400" dirty="0">
                <a:solidFill>
                  <a:srgbClr val="000000"/>
                </a:solidFill>
              </a:rPr>
              <a:t>de la presente Resolución, </a:t>
            </a:r>
            <a:r>
              <a:rPr lang="es-ES" sz="2400" b="1" dirty="0">
                <a:solidFill>
                  <a:srgbClr val="000000"/>
                </a:solidFill>
              </a:rPr>
              <a:t>exceden los valores máximos aceptables</a:t>
            </a:r>
            <a:r>
              <a:rPr lang="es-ES" sz="2400" dirty="0">
                <a:solidFill>
                  <a:srgbClr val="000000"/>
                </a:solidFill>
              </a:rPr>
              <a:t> y si </a:t>
            </a:r>
            <a:r>
              <a:rPr lang="es-ES" sz="2400" b="1" dirty="0">
                <a:solidFill>
                  <a:srgbClr val="000000"/>
                </a:solidFill>
              </a:rPr>
              <a:t>hay presencia de </a:t>
            </a:r>
            <a:r>
              <a:rPr lang="es-ES" sz="2400" b="1" dirty="0" err="1">
                <a:solidFill>
                  <a:srgbClr val="000000"/>
                </a:solidFill>
              </a:rPr>
              <a:t>Giardia</a:t>
            </a:r>
            <a:r>
              <a:rPr lang="es-ES" sz="2400" b="1" dirty="0">
                <a:solidFill>
                  <a:srgbClr val="000000"/>
                </a:solidFill>
              </a:rPr>
              <a:t> y </a:t>
            </a:r>
            <a:r>
              <a:rPr lang="es-ES" sz="2400" b="1" dirty="0" err="1">
                <a:solidFill>
                  <a:srgbClr val="000000"/>
                </a:solidFill>
              </a:rPr>
              <a:t>Cryptosporidium</a:t>
            </a:r>
            <a:r>
              <a:rPr lang="es-ES" sz="2400" b="1" dirty="0">
                <a:solidFill>
                  <a:srgbClr val="000000"/>
                </a:solidFill>
              </a:rPr>
              <a:t> </a:t>
            </a:r>
            <a:r>
              <a:rPr lang="es-ES" sz="2400" dirty="0">
                <a:solidFill>
                  <a:srgbClr val="000000"/>
                </a:solidFill>
              </a:rPr>
              <a:t>al valor del </a:t>
            </a:r>
            <a:r>
              <a:rPr lang="es-ES" sz="2400" b="1" dirty="0">
                <a:solidFill>
                  <a:srgbClr val="000000"/>
                </a:solidFill>
              </a:rPr>
              <a:t>IRCA se le asignará el puntaje máximo de 100 puntos </a:t>
            </a:r>
            <a:r>
              <a:rPr lang="es-ES" sz="2400" dirty="0">
                <a:solidFill>
                  <a:srgbClr val="000000"/>
                </a:solidFill>
              </a:rPr>
              <a:t>independientemente de los otros resultados. Según plazos del art 34.</a:t>
            </a:r>
          </a:p>
          <a:p>
            <a:pPr algn="just"/>
            <a:r>
              <a:rPr lang="es-ES" sz="2400" dirty="0"/>
              <a:t> </a:t>
            </a:r>
            <a:br>
              <a:rPr lang="es-ES" sz="2400" dirty="0"/>
            </a:br>
            <a:endParaRPr lang="es-CO" sz="2400" dirty="0"/>
          </a:p>
        </p:txBody>
      </p:sp>
      <p:sp>
        <p:nvSpPr>
          <p:cNvPr id="5" name="Rectangle 4">
            <a:extLst>
              <a:ext uri="{FF2B5EF4-FFF2-40B4-BE49-F238E27FC236}">
                <a16:creationId xmlns:a16="http://schemas.microsoft.com/office/drawing/2014/main" id="{EF94A2E0-7F25-4BA7-9010-AD11E343E5C4}"/>
              </a:ext>
            </a:extLst>
          </p:cNvPr>
          <p:cNvSpPr>
            <a:spLocks noGrp="1" noChangeArrowheads="1"/>
          </p:cNvSpPr>
          <p:nvPr>
            <p:ph type="title"/>
          </p:nvPr>
        </p:nvSpPr>
        <p:spPr>
          <a:xfrm>
            <a:off x="1530204" y="349550"/>
            <a:ext cx="8255074" cy="7159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vert="horz" wrap="square" lIns="91440" tIns="45720" rIns="91440" bIns="45720" numCol="1" rtlCol="0" anchor="ctr" anchorCtr="0" compatLnSpc="1">
            <a:prstTxWarp prst="textNoShape">
              <a:avLst/>
            </a:prstTxWarp>
            <a:normAutofit/>
          </a:bodyPr>
          <a:lstStyle/>
          <a:p>
            <a:r>
              <a:rPr lang="en-US" altLang="es-CO" sz="2800" b="1" dirty="0">
                <a:solidFill>
                  <a:srgbClr val="002060"/>
                </a:solidFill>
                <a:latin typeface="+mn-lt"/>
              </a:rPr>
              <a:t>RESULTADOS QUE DAN IRCA 100</a:t>
            </a:r>
            <a:endParaRPr lang="ru-RU" altLang="es-CO" sz="2800" b="1" dirty="0">
              <a:solidFill>
                <a:srgbClr val="002060"/>
              </a:solidFill>
              <a:latin typeface="+mn-lt"/>
            </a:endParaRPr>
          </a:p>
        </p:txBody>
      </p:sp>
    </p:spTree>
    <p:extLst>
      <p:ext uri="{BB962C8B-B14F-4D97-AF65-F5344CB8AC3E}">
        <p14:creationId xmlns:p14="http://schemas.microsoft.com/office/powerpoint/2010/main" val="2019838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Grp="1" noChangeArrowheads="1"/>
          </p:cNvSpPr>
          <p:nvPr>
            <p:ph type="title"/>
          </p:nvPr>
        </p:nvSpPr>
        <p:spPr>
          <a:xfrm>
            <a:off x="1427636" y="258652"/>
            <a:ext cx="8255074" cy="7159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vert="horz" wrap="square" lIns="91440" tIns="45720" rIns="91440" bIns="45720" numCol="1" rtlCol="0" anchor="ctr" anchorCtr="0" compatLnSpc="1">
            <a:prstTxWarp prst="textNoShape">
              <a:avLst/>
            </a:prstTxWarp>
            <a:normAutofit fontScale="90000"/>
          </a:bodyPr>
          <a:lstStyle/>
          <a:p>
            <a:r>
              <a:rPr lang="en-US" altLang="es-CO" sz="2800" b="1" dirty="0">
                <a:solidFill>
                  <a:srgbClr val="002060"/>
                </a:solidFill>
                <a:latin typeface="+mn-lt"/>
              </a:rPr>
              <a:t>RESOLUCIÓN 2115 DE 2007</a:t>
            </a:r>
            <a:br>
              <a:rPr lang="en-US" altLang="es-CO" sz="2800" b="1" dirty="0">
                <a:solidFill>
                  <a:srgbClr val="002060"/>
                </a:solidFill>
                <a:latin typeface="+mn-lt"/>
              </a:rPr>
            </a:br>
            <a:r>
              <a:rPr lang="en-US" altLang="es-CO" sz="2800" b="1" dirty="0">
                <a:solidFill>
                  <a:srgbClr val="002060"/>
                </a:solidFill>
                <a:latin typeface="+mn-lt"/>
              </a:rPr>
              <a:t>IRCA</a:t>
            </a:r>
            <a:endParaRPr lang="ru-RU" altLang="es-CO" sz="2800" b="1" dirty="0">
              <a:solidFill>
                <a:srgbClr val="002060"/>
              </a:solidFill>
              <a:latin typeface="+mn-lt"/>
            </a:endParaRPr>
          </a:p>
        </p:txBody>
      </p:sp>
      <p:pic>
        <p:nvPicPr>
          <p:cNvPr id="3" name="Imagen 2">
            <a:extLst>
              <a:ext uri="{FF2B5EF4-FFF2-40B4-BE49-F238E27FC236}">
                <a16:creationId xmlns:a16="http://schemas.microsoft.com/office/drawing/2014/main" id="{8E279811-1445-4C63-9AEE-A039CAC28AE8}"/>
              </a:ext>
            </a:extLst>
          </p:cNvPr>
          <p:cNvPicPr>
            <a:picLocks noChangeAspect="1"/>
          </p:cNvPicPr>
          <p:nvPr/>
        </p:nvPicPr>
        <p:blipFill>
          <a:blip r:embed="rId3"/>
          <a:stretch>
            <a:fillRect/>
          </a:stretch>
        </p:blipFill>
        <p:spPr>
          <a:xfrm>
            <a:off x="1155463" y="1289110"/>
            <a:ext cx="8799420" cy="4594276"/>
          </a:xfrm>
          <a:prstGeom prst="rect">
            <a:avLst/>
          </a:prstGeom>
        </p:spPr>
      </p:pic>
    </p:spTree>
    <p:extLst>
      <p:ext uri="{BB962C8B-B14F-4D97-AF65-F5344CB8AC3E}">
        <p14:creationId xmlns:p14="http://schemas.microsoft.com/office/powerpoint/2010/main" val="31752256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4D48ADA-A21A-458B-BBAC-C2D78C71E55C}"/>
              </a:ext>
            </a:extLst>
          </p:cNvPr>
          <p:cNvPicPr>
            <a:picLocks noChangeAspect="1"/>
          </p:cNvPicPr>
          <p:nvPr/>
        </p:nvPicPr>
        <p:blipFill>
          <a:blip r:embed="rId3"/>
          <a:stretch>
            <a:fillRect/>
          </a:stretch>
        </p:blipFill>
        <p:spPr>
          <a:xfrm>
            <a:off x="2168848" y="1860241"/>
            <a:ext cx="7134225" cy="2571750"/>
          </a:xfrm>
          <a:prstGeom prst="rect">
            <a:avLst/>
          </a:prstGeom>
        </p:spPr>
      </p:pic>
      <p:sp>
        <p:nvSpPr>
          <p:cNvPr id="8" name="Rectangle 4"/>
          <p:cNvSpPr>
            <a:spLocks noGrp="1" noChangeArrowheads="1"/>
          </p:cNvSpPr>
          <p:nvPr>
            <p:ph type="title"/>
          </p:nvPr>
        </p:nvSpPr>
        <p:spPr>
          <a:xfrm>
            <a:off x="1645308" y="331986"/>
            <a:ext cx="9360894" cy="7159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vert="horz" wrap="square" lIns="91440" tIns="45720" rIns="91440" bIns="45720" numCol="1" rtlCol="0" anchor="ctr" anchorCtr="0" compatLnSpc="1">
            <a:prstTxWarp prst="textNoShape">
              <a:avLst/>
            </a:prstTxWarp>
            <a:normAutofit fontScale="90000"/>
          </a:bodyPr>
          <a:lstStyle/>
          <a:p>
            <a:r>
              <a:rPr lang="en-US" altLang="es-CO" sz="2800" b="1" dirty="0">
                <a:solidFill>
                  <a:srgbClr val="002060"/>
                </a:solidFill>
                <a:latin typeface="+mn-lt"/>
              </a:rPr>
              <a:t>RESOLUCIÓN 2115 DE 2007</a:t>
            </a:r>
            <a:br>
              <a:rPr lang="en-US" altLang="es-CO" sz="2800" b="1" dirty="0">
                <a:solidFill>
                  <a:srgbClr val="002060"/>
                </a:solidFill>
                <a:latin typeface="+mn-lt"/>
              </a:rPr>
            </a:br>
            <a:r>
              <a:rPr lang="en-US" altLang="es-CO" sz="2800" b="1" dirty="0">
                <a:solidFill>
                  <a:srgbClr val="002060"/>
                </a:solidFill>
                <a:latin typeface="+mn-lt"/>
              </a:rPr>
              <a:t>IRCA</a:t>
            </a:r>
            <a:endParaRPr lang="ru-RU" altLang="es-CO" sz="2800" b="1" dirty="0">
              <a:solidFill>
                <a:srgbClr val="002060"/>
              </a:solidFill>
              <a:latin typeface="+mn-lt"/>
            </a:endParaRPr>
          </a:p>
        </p:txBody>
      </p:sp>
      <p:sp>
        <p:nvSpPr>
          <p:cNvPr id="5" name="CuadroTexto 4"/>
          <p:cNvSpPr txBox="1"/>
          <p:nvPr/>
        </p:nvSpPr>
        <p:spPr>
          <a:xfrm>
            <a:off x="2366168" y="1372392"/>
            <a:ext cx="6048672" cy="369332"/>
          </a:xfrm>
          <a:prstGeom prst="rect">
            <a:avLst/>
          </a:prstGeom>
          <a:noFill/>
        </p:spPr>
        <p:txBody>
          <a:bodyPr wrap="square" rtlCol="0">
            <a:spAutoFit/>
          </a:bodyPr>
          <a:lstStyle/>
          <a:p>
            <a:r>
              <a:rPr lang="es-CO" dirty="0"/>
              <a:t>Ejemplo de muestreo</a:t>
            </a:r>
            <a:endParaRPr lang="es-ES" dirty="0"/>
          </a:p>
        </p:txBody>
      </p:sp>
      <p:cxnSp>
        <p:nvCxnSpPr>
          <p:cNvPr id="6" name="Conector recto de flecha 5">
            <a:extLst>
              <a:ext uri="{FF2B5EF4-FFF2-40B4-BE49-F238E27FC236}">
                <a16:creationId xmlns:a16="http://schemas.microsoft.com/office/drawing/2014/main" id="{4F96C77C-3442-44A6-84FE-2354459C062F}"/>
              </a:ext>
            </a:extLst>
          </p:cNvPr>
          <p:cNvCxnSpPr>
            <a:cxnSpLocks/>
          </p:cNvCxnSpPr>
          <p:nvPr/>
        </p:nvCxnSpPr>
        <p:spPr>
          <a:xfrm flipH="1">
            <a:off x="3503712" y="4005064"/>
            <a:ext cx="1584176" cy="864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64EF8309-7131-4E03-9201-2B936F8CF5E0}"/>
              </a:ext>
            </a:extLst>
          </p:cNvPr>
          <p:cNvSpPr txBox="1"/>
          <p:nvPr/>
        </p:nvSpPr>
        <p:spPr>
          <a:xfrm>
            <a:off x="2366168" y="4949445"/>
            <a:ext cx="2217664" cy="769441"/>
          </a:xfrm>
          <a:prstGeom prst="rect">
            <a:avLst/>
          </a:prstGeom>
          <a:noFill/>
        </p:spPr>
        <p:txBody>
          <a:bodyPr wrap="square" rtlCol="0">
            <a:spAutoFit/>
          </a:bodyPr>
          <a:lstStyle/>
          <a:p>
            <a:r>
              <a:rPr lang="es-CO" sz="1100" dirty="0"/>
              <a:t>Suma de los puntajes de riesgo de todos los parámetros que se muestrean y que estén en la tabla del IRCA </a:t>
            </a:r>
          </a:p>
        </p:txBody>
      </p:sp>
      <p:cxnSp>
        <p:nvCxnSpPr>
          <p:cNvPr id="10" name="Conector recto de flecha 9">
            <a:extLst>
              <a:ext uri="{FF2B5EF4-FFF2-40B4-BE49-F238E27FC236}">
                <a16:creationId xmlns:a16="http://schemas.microsoft.com/office/drawing/2014/main" id="{D0589AD6-D3DF-43BD-AD48-0359187C3B26}"/>
              </a:ext>
            </a:extLst>
          </p:cNvPr>
          <p:cNvCxnSpPr>
            <a:cxnSpLocks/>
          </p:cNvCxnSpPr>
          <p:nvPr/>
        </p:nvCxnSpPr>
        <p:spPr>
          <a:xfrm flipH="1">
            <a:off x="5735961" y="4045206"/>
            <a:ext cx="459511" cy="6850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659205DD-F166-4C13-BA54-C5AD2F3D3412}"/>
              </a:ext>
            </a:extLst>
          </p:cNvPr>
          <p:cNvSpPr txBox="1"/>
          <p:nvPr/>
        </p:nvSpPr>
        <p:spPr>
          <a:xfrm>
            <a:off x="4627128" y="4858918"/>
            <a:ext cx="2217664" cy="938719"/>
          </a:xfrm>
          <a:prstGeom prst="rect">
            <a:avLst/>
          </a:prstGeom>
          <a:noFill/>
        </p:spPr>
        <p:txBody>
          <a:bodyPr wrap="square" rtlCol="0">
            <a:spAutoFit/>
          </a:bodyPr>
          <a:lstStyle/>
          <a:p>
            <a:r>
              <a:rPr lang="es-CO" sz="1100" dirty="0"/>
              <a:t>Suma de los puntajes de riesgo de todos los parámetros que se muestrean y que estén en la tabla del IRCA, pero que no cumplen la norma 2115/07 </a:t>
            </a:r>
          </a:p>
        </p:txBody>
      </p:sp>
      <p:cxnSp>
        <p:nvCxnSpPr>
          <p:cNvPr id="13" name="Conector recto de flecha 12">
            <a:extLst>
              <a:ext uri="{FF2B5EF4-FFF2-40B4-BE49-F238E27FC236}">
                <a16:creationId xmlns:a16="http://schemas.microsoft.com/office/drawing/2014/main" id="{5589B274-767C-48FB-9F22-4025E7CA822E}"/>
              </a:ext>
            </a:extLst>
          </p:cNvPr>
          <p:cNvCxnSpPr>
            <a:cxnSpLocks/>
          </p:cNvCxnSpPr>
          <p:nvPr/>
        </p:nvCxnSpPr>
        <p:spPr>
          <a:xfrm flipV="1">
            <a:off x="7026714" y="1741725"/>
            <a:ext cx="509447" cy="707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B51EB887-6157-405B-9433-A1A9C68C3B08}"/>
              </a:ext>
            </a:extLst>
          </p:cNvPr>
          <p:cNvSpPr txBox="1"/>
          <p:nvPr/>
        </p:nvSpPr>
        <p:spPr>
          <a:xfrm>
            <a:off x="7575376" y="854909"/>
            <a:ext cx="2217664" cy="769441"/>
          </a:xfrm>
          <a:prstGeom prst="rect">
            <a:avLst/>
          </a:prstGeom>
          <a:noFill/>
        </p:spPr>
        <p:txBody>
          <a:bodyPr wrap="square" rtlCol="0">
            <a:spAutoFit/>
          </a:bodyPr>
          <a:lstStyle/>
          <a:p>
            <a:r>
              <a:rPr lang="es-CO" sz="1100" dirty="0"/>
              <a:t>Puntajes de riesgo de todos los parámetros que se muestrean y que estén en la tabla del IRCA, pero que no cumplen la norma 2115/07 </a:t>
            </a:r>
          </a:p>
        </p:txBody>
      </p:sp>
      <p:cxnSp>
        <p:nvCxnSpPr>
          <p:cNvPr id="17" name="Conector recto de flecha 16">
            <a:extLst>
              <a:ext uri="{FF2B5EF4-FFF2-40B4-BE49-F238E27FC236}">
                <a16:creationId xmlns:a16="http://schemas.microsoft.com/office/drawing/2014/main" id="{7877BC06-2F0B-4AA6-B45E-623C607A6350}"/>
              </a:ext>
            </a:extLst>
          </p:cNvPr>
          <p:cNvCxnSpPr>
            <a:cxnSpLocks/>
          </p:cNvCxnSpPr>
          <p:nvPr/>
        </p:nvCxnSpPr>
        <p:spPr>
          <a:xfrm>
            <a:off x="6325755" y="4233240"/>
            <a:ext cx="700958" cy="546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uadroTexto 17">
            <a:extLst>
              <a:ext uri="{FF2B5EF4-FFF2-40B4-BE49-F238E27FC236}">
                <a16:creationId xmlns:a16="http://schemas.microsoft.com/office/drawing/2014/main" id="{540258AD-140F-4571-BE3A-59D7DA5E59DC}"/>
              </a:ext>
            </a:extLst>
          </p:cNvPr>
          <p:cNvSpPr txBox="1"/>
          <p:nvPr/>
        </p:nvSpPr>
        <p:spPr>
          <a:xfrm>
            <a:off x="6749124" y="4780167"/>
            <a:ext cx="2217664" cy="938719"/>
          </a:xfrm>
          <a:prstGeom prst="rect">
            <a:avLst/>
          </a:prstGeom>
          <a:noFill/>
        </p:spPr>
        <p:txBody>
          <a:bodyPr wrap="square" rtlCol="0">
            <a:spAutoFit/>
          </a:bodyPr>
          <a:lstStyle/>
          <a:p>
            <a:r>
              <a:rPr lang="es-CO" sz="1100" dirty="0"/>
              <a:t>División de la sumatoria de puntajes de riesgo que no cumplen, sobre la sumatoria de puntajes de riesgo que se muestrean y están en la norma, o sea, aplicar la fórmula:</a:t>
            </a:r>
          </a:p>
        </p:txBody>
      </p:sp>
      <p:pic>
        <p:nvPicPr>
          <p:cNvPr id="20" name="Imagen 19">
            <a:extLst>
              <a:ext uri="{FF2B5EF4-FFF2-40B4-BE49-F238E27FC236}">
                <a16:creationId xmlns:a16="http://schemas.microsoft.com/office/drawing/2014/main" id="{658E52D4-11F5-4416-80AE-49EDB230092E}"/>
              </a:ext>
            </a:extLst>
          </p:cNvPr>
          <p:cNvPicPr>
            <a:picLocks noChangeAspect="1"/>
          </p:cNvPicPr>
          <p:nvPr/>
        </p:nvPicPr>
        <p:blipFill rotWithShape="1">
          <a:blip r:embed="rId4"/>
          <a:srcRect l="17901" t="36219" r="17901" b="41364"/>
          <a:stretch/>
        </p:blipFill>
        <p:spPr>
          <a:xfrm>
            <a:off x="3503712" y="5742485"/>
            <a:ext cx="4752528" cy="933000"/>
          </a:xfrm>
          <a:prstGeom prst="rect">
            <a:avLst/>
          </a:prstGeom>
        </p:spPr>
      </p:pic>
    </p:spTree>
    <p:extLst>
      <p:ext uri="{BB962C8B-B14F-4D97-AF65-F5344CB8AC3E}">
        <p14:creationId xmlns:p14="http://schemas.microsoft.com/office/powerpoint/2010/main" val="30523253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880DA75-57CF-4DB9-BAE1-238C680558DB}"/>
              </a:ext>
            </a:extLst>
          </p:cNvPr>
          <p:cNvSpPr txBox="1">
            <a:spLocks/>
          </p:cNvSpPr>
          <p:nvPr/>
        </p:nvSpPr>
        <p:spPr bwMode="auto">
          <a:xfrm>
            <a:off x="1947844" y="240484"/>
            <a:ext cx="8229600" cy="77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vert="horz" wrap="square" lIns="91440" tIns="45720" rIns="91440" bIns="45720" numCol="1" rtlCol="0" anchor="ctr" anchorCtr="0" compatLnSpc="1">
            <a:prstTxWarp prst="textNoShape">
              <a:avLst/>
            </a:prstTxWarp>
            <a:normAutofit fontScale="97500"/>
          </a:bodyPr>
          <a:lstStyle>
            <a:lvl1pPr>
              <a:lnSpc>
                <a:spcPct val="90000"/>
              </a:lnSpc>
              <a:spcBef>
                <a:spcPct val="0"/>
              </a:spcBef>
              <a:buNone/>
              <a:defRPr sz="2800" b="1">
                <a:solidFill>
                  <a:srgbClr val="002060"/>
                </a:solidFill>
                <a:ea typeface="+mj-ea"/>
                <a:cs typeface="+mj-cs"/>
              </a:defRPr>
            </a:lvl1pPr>
          </a:lstStyle>
          <a:p>
            <a:r>
              <a:rPr lang="es-ES" dirty="0"/>
              <a:t>TASAS POR USO DE AGUA</a:t>
            </a:r>
          </a:p>
        </p:txBody>
      </p:sp>
      <p:sp>
        <p:nvSpPr>
          <p:cNvPr id="2" name="Rectángulo 1">
            <a:extLst>
              <a:ext uri="{FF2B5EF4-FFF2-40B4-BE49-F238E27FC236}">
                <a16:creationId xmlns:a16="http://schemas.microsoft.com/office/drawing/2014/main" id="{C5B8FFE7-BFDF-42EA-8627-83386C682DEB}"/>
              </a:ext>
            </a:extLst>
          </p:cNvPr>
          <p:cNvSpPr/>
          <p:nvPr/>
        </p:nvSpPr>
        <p:spPr>
          <a:xfrm>
            <a:off x="765628" y="1335250"/>
            <a:ext cx="10594033" cy="1938992"/>
          </a:xfrm>
          <a:prstGeom prst="rect">
            <a:avLst/>
          </a:prstGeom>
        </p:spPr>
        <p:txBody>
          <a:bodyPr wrap="square">
            <a:spAutoFit/>
          </a:bodyPr>
          <a:lstStyle/>
          <a:p>
            <a:pPr algn="just"/>
            <a:r>
              <a:rPr lang="es-ES" sz="2400" dirty="0"/>
              <a:t>Es el </a:t>
            </a:r>
            <a:r>
              <a:rPr lang="es-ES" sz="2400" b="1" dirty="0"/>
              <a:t>cobro que se realiza a un usuario por la utilización del agua de una fuente </a:t>
            </a:r>
            <a:r>
              <a:rPr lang="es-ES" sz="2400" dirty="0"/>
              <a:t>natural superficial o subterránea, con el objetivo de </a:t>
            </a:r>
            <a:r>
              <a:rPr lang="es-ES" sz="2400" b="1" u="sng" dirty="0"/>
              <a:t>inducir </a:t>
            </a:r>
            <a:r>
              <a:rPr lang="es-ES" sz="2400" dirty="0"/>
              <a:t>en los usuarios </a:t>
            </a:r>
            <a:r>
              <a:rPr lang="es-ES" sz="2400" b="1" dirty="0"/>
              <a:t>cambios de comportamiento en la manera de acceder y usar el agua </a:t>
            </a:r>
            <a:r>
              <a:rPr lang="es-ES" sz="2400" dirty="0"/>
              <a:t>y que permita a su vez </a:t>
            </a:r>
            <a:r>
              <a:rPr lang="es-ES" sz="2400" b="1" dirty="0"/>
              <a:t>tener una fuente de recursos financieros para inversiones ambientales </a:t>
            </a:r>
            <a:r>
              <a:rPr lang="es-ES" sz="2400" dirty="0"/>
              <a:t>que garanticen recuperar, conservar y mantener un uso eficiente del recurso.</a:t>
            </a:r>
            <a:endParaRPr lang="es-CO" sz="2400" dirty="0"/>
          </a:p>
        </p:txBody>
      </p:sp>
      <p:sp>
        <p:nvSpPr>
          <p:cNvPr id="3" name="Rectángulo 2">
            <a:extLst>
              <a:ext uri="{FF2B5EF4-FFF2-40B4-BE49-F238E27FC236}">
                <a16:creationId xmlns:a16="http://schemas.microsoft.com/office/drawing/2014/main" id="{6AA12153-8303-4729-9B02-4889D75960F6}"/>
              </a:ext>
            </a:extLst>
          </p:cNvPr>
          <p:cNvSpPr/>
          <p:nvPr/>
        </p:nvSpPr>
        <p:spPr>
          <a:xfrm>
            <a:off x="765628" y="3748552"/>
            <a:ext cx="10945725" cy="830997"/>
          </a:xfrm>
          <a:prstGeom prst="rect">
            <a:avLst/>
          </a:prstGeom>
        </p:spPr>
        <p:txBody>
          <a:bodyPr wrap="square">
            <a:spAutoFit/>
          </a:bodyPr>
          <a:lstStyle/>
          <a:p>
            <a:pPr algn="just"/>
            <a:r>
              <a:rPr lang="es-ES" sz="2400" b="1" dirty="0"/>
              <a:t>Artículo 43 de la Ley 99 de 1993 : </a:t>
            </a:r>
            <a:r>
              <a:rPr lang="es-ES" sz="2400" dirty="0"/>
              <a:t>la utilización del agua dará lugar al cobro de la tasa, la cual se destinará a la protección y recuperación del recurso hídrico</a:t>
            </a:r>
            <a:endParaRPr lang="es-CO" sz="2400" dirty="0"/>
          </a:p>
        </p:txBody>
      </p:sp>
    </p:spTree>
    <p:extLst>
      <p:ext uri="{BB962C8B-B14F-4D97-AF65-F5344CB8AC3E}">
        <p14:creationId xmlns:p14="http://schemas.microsoft.com/office/powerpoint/2010/main" val="34930349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880DA75-57CF-4DB9-BAE1-238C680558DB}"/>
              </a:ext>
            </a:extLst>
          </p:cNvPr>
          <p:cNvSpPr txBox="1">
            <a:spLocks/>
          </p:cNvSpPr>
          <p:nvPr/>
        </p:nvSpPr>
        <p:spPr bwMode="auto">
          <a:xfrm>
            <a:off x="1247017" y="172486"/>
            <a:ext cx="8229600" cy="77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vert="horz" wrap="square" lIns="91440" tIns="45720" rIns="91440" bIns="45720" numCol="1" rtlCol="0" anchor="ctr" anchorCtr="0" compatLnSpc="1">
            <a:prstTxWarp prst="textNoShape">
              <a:avLst/>
            </a:prstTxWarp>
            <a:normAutofit fontScale="97500"/>
          </a:bodyPr>
          <a:lstStyle>
            <a:defPPr>
              <a:defRPr lang="es-CO"/>
            </a:defPPr>
            <a:lvl1pPr>
              <a:lnSpc>
                <a:spcPct val="90000"/>
              </a:lnSpc>
              <a:spcBef>
                <a:spcPct val="0"/>
              </a:spcBef>
              <a:buNone/>
              <a:defRPr sz="2800" b="1">
                <a:solidFill>
                  <a:srgbClr val="002060"/>
                </a:solidFill>
                <a:ea typeface="+mj-ea"/>
                <a:cs typeface="+mj-cs"/>
              </a:defRPr>
            </a:lvl1pPr>
          </a:lstStyle>
          <a:p>
            <a:r>
              <a:rPr lang="es-ES" dirty="0"/>
              <a:t>TASAS POR USO DE AGUA</a:t>
            </a:r>
          </a:p>
        </p:txBody>
      </p:sp>
      <p:sp>
        <p:nvSpPr>
          <p:cNvPr id="7" name="CuadroTexto 6">
            <a:extLst>
              <a:ext uri="{FF2B5EF4-FFF2-40B4-BE49-F238E27FC236}">
                <a16:creationId xmlns:a16="http://schemas.microsoft.com/office/drawing/2014/main" id="{AE8FE181-0F80-4EB5-BA58-C3215B2E7332}"/>
              </a:ext>
            </a:extLst>
          </p:cNvPr>
          <p:cNvSpPr txBox="1"/>
          <p:nvPr/>
        </p:nvSpPr>
        <p:spPr>
          <a:xfrm flipH="1">
            <a:off x="2793976" y="5588421"/>
            <a:ext cx="7776864" cy="461665"/>
          </a:xfrm>
          <a:prstGeom prst="rect">
            <a:avLst/>
          </a:prstGeom>
          <a:noFill/>
        </p:spPr>
        <p:txBody>
          <a:bodyPr wrap="square" rtlCol="0">
            <a:spAutoFit/>
          </a:bodyPr>
          <a:lstStyle/>
          <a:p>
            <a:r>
              <a:rPr lang="es-ES" sz="1200" dirty="0"/>
              <a:t>Fuente: presentación Corantioquia. Link: </a:t>
            </a:r>
            <a:r>
              <a:rPr lang="es-CO" sz="1200" dirty="0">
                <a:hlinkClick r:id="rId3"/>
              </a:rPr>
              <a:t>http://www.corantioquia.gov.co/SiteAssets/PDF/Tramites/Tasa-Uso_agua/Tasa%20por%20Utilizaci%C3%B3n%20del%20Agua-CORANTIOQUIA.pdf</a:t>
            </a:r>
            <a:endParaRPr lang="es-CO" sz="1200" dirty="0"/>
          </a:p>
        </p:txBody>
      </p:sp>
      <p:graphicFrame>
        <p:nvGraphicFramePr>
          <p:cNvPr id="2" name="Objeto 1">
            <a:extLst>
              <a:ext uri="{FF2B5EF4-FFF2-40B4-BE49-F238E27FC236}">
                <a16:creationId xmlns:a16="http://schemas.microsoft.com/office/drawing/2014/main" id="{EA7C96FE-945C-4406-94AD-D56C2C02F8E2}"/>
              </a:ext>
            </a:extLst>
          </p:cNvPr>
          <p:cNvGraphicFramePr>
            <a:graphicFrameLocks noChangeAspect="1"/>
          </p:cNvGraphicFramePr>
          <p:nvPr>
            <p:extLst>
              <p:ext uri="{D42A27DB-BD31-4B8C-83A1-F6EECF244321}">
                <p14:modId xmlns:p14="http://schemas.microsoft.com/office/powerpoint/2010/main" val="1578577884"/>
              </p:ext>
            </p:extLst>
          </p:nvPr>
        </p:nvGraphicFramePr>
        <p:xfrm>
          <a:off x="754892" y="1259417"/>
          <a:ext cx="9997715" cy="4020171"/>
        </p:xfrm>
        <a:graphic>
          <a:graphicData uri="http://schemas.openxmlformats.org/presentationml/2006/ole">
            <mc:AlternateContent xmlns:mc="http://schemas.openxmlformats.org/markup-compatibility/2006">
              <mc:Choice xmlns:v="urn:schemas-microsoft-com:vml" Requires="v">
                <p:oleObj spid="_x0000_s1028" name="Imagen de mapa de bits" r:id="rId4" imgW="7978320" imgH="3207960" progId="Paint.Picture">
                  <p:embed/>
                </p:oleObj>
              </mc:Choice>
              <mc:Fallback>
                <p:oleObj name="Imagen de mapa de bits" r:id="rId4" imgW="7978320" imgH="3207960" progId="Paint.Picture">
                  <p:embed/>
                  <p:pic>
                    <p:nvPicPr>
                      <p:cNvPr id="0" name=""/>
                      <p:cNvPicPr/>
                      <p:nvPr/>
                    </p:nvPicPr>
                    <p:blipFill>
                      <a:blip r:embed="rId5"/>
                      <a:stretch>
                        <a:fillRect/>
                      </a:stretch>
                    </p:blipFill>
                    <p:spPr>
                      <a:xfrm>
                        <a:off x="754892" y="1259417"/>
                        <a:ext cx="9997715" cy="4020171"/>
                      </a:xfrm>
                      <a:prstGeom prst="rect">
                        <a:avLst/>
                      </a:prstGeom>
                    </p:spPr>
                  </p:pic>
                </p:oleObj>
              </mc:Fallback>
            </mc:AlternateContent>
          </a:graphicData>
        </a:graphic>
      </p:graphicFrame>
    </p:spTree>
    <p:extLst>
      <p:ext uri="{BB962C8B-B14F-4D97-AF65-F5344CB8AC3E}">
        <p14:creationId xmlns:p14="http://schemas.microsoft.com/office/powerpoint/2010/main" val="27985703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C16D4AF-17E3-466E-9691-021C50BDE1DC}"/>
              </a:ext>
            </a:extLst>
          </p:cNvPr>
          <p:cNvPicPr>
            <a:picLocks noChangeAspect="1"/>
          </p:cNvPicPr>
          <p:nvPr/>
        </p:nvPicPr>
        <p:blipFill rotWithShape="1">
          <a:blip r:embed="rId2"/>
          <a:srcRect l="48425" t="41600" r="9838" b="41600"/>
          <a:stretch/>
        </p:blipFill>
        <p:spPr>
          <a:xfrm>
            <a:off x="2120558" y="1509104"/>
            <a:ext cx="7950883" cy="1800200"/>
          </a:xfrm>
          <a:prstGeom prst="rect">
            <a:avLst/>
          </a:prstGeom>
        </p:spPr>
      </p:pic>
      <p:pic>
        <p:nvPicPr>
          <p:cNvPr id="5" name="Imagen 4">
            <a:extLst>
              <a:ext uri="{FF2B5EF4-FFF2-40B4-BE49-F238E27FC236}">
                <a16:creationId xmlns:a16="http://schemas.microsoft.com/office/drawing/2014/main" id="{C1B68177-E011-444E-81F2-1658668230B6}"/>
              </a:ext>
            </a:extLst>
          </p:cNvPr>
          <p:cNvPicPr>
            <a:picLocks noChangeAspect="1"/>
          </p:cNvPicPr>
          <p:nvPr/>
        </p:nvPicPr>
        <p:blipFill rotWithShape="1">
          <a:blip r:embed="rId2"/>
          <a:srcRect l="8264" t="61200" r="12201" b="22001"/>
          <a:stretch/>
        </p:blipFill>
        <p:spPr>
          <a:xfrm>
            <a:off x="2403100" y="3442990"/>
            <a:ext cx="7658830" cy="909960"/>
          </a:xfrm>
          <a:prstGeom prst="rect">
            <a:avLst/>
          </a:prstGeom>
        </p:spPr>
      </p:pic>
      <p:sp>
        <p:nvSpPr>
          <p:cNvPr id="6" name="Rectángulo 5">
            <a:extLst>
              <a:ext uri="{FF2B5EF4-FFF2-40B4-BE49-F238E27FC236}">
                <a16:creationId xmlns:a16="http://schemas.microsoft.com/office/drawing/2014/main" id="{DF8B945E-5B44-4A5F-A967-E9D24242C474}"/>
              </a:ext>
            </a:extLst>
          </p:cNvPr>
          <p:cNvSpPr/>
          <p:nvPr/>
        </p:nvSpPr>
        <p:spPr>
          <a:xfrm>
            <a:off x="2120558" y="4509121"/>
            <a:ext cx="8223914" cy="1384995"/>
          </a:xfrm>
          <a:prstGeom prst="rect">
            <a:avLst/>
          </a:prstGeom>
        </p:spPr>
        <p:txBody>
          <a:bodyPr wrap="square">
            <a:spAutoFit/>
          </a:bodyPr>
          <a:lstStyle/>
          <a:p>
            <a:pPr algn="just"/>
            <a:r>
              <a:rPr lang="es-ES" sz="1400" dirty="0"/>
              <a:t>Siendo: </a:t>
            </a:r>
          </a:p>
          <a:p>
            <a:pPr algn="just"/>
            <a:endParaRPr lang="es-ES" sz="1400" dirty="0"/>
          </a:p>
          <a:p>
            <a:pPr algn="just"/>
            <a:r>
              <a:rPr lang="es-ES" sz="1400" dirty="0"/>
              <a:t>V : Volumen de agua base para el cobro. Corresponde al volumen de agua captada por el usuario (reporte de mediciones o caudal concesionado). </a:t>
            </a:r>
          </a:p>
          <a:p>
            <a:pPr algn="just"/>
            <a:endParaRPr lang="es-ES" sz="1400" dirty="0"/>
          </a:p>
          <a:p>
            <a:pPr algn="just"/>
            <a:r>
              <a:rPr lang="es-ES" sz="1400" dirty="0"/>
              <a:t>T : Número de días del periodo de cobro</a:t>
            </a:r>
            <a:endParaRPr lang="es-CO" sz="1400" dirty="0"/>
          </a:p>
        </p:txBody>
      </p:sp>
      <p:sp>
        <p:nvSpPr>
          <p:cNvPr id="7" name="Título 1">
            <a:extLst>
              <a:ext uri="{FF2B5EF4-FFF2-40B4-BE49-F238E27FC236}">
                <a16:creationId xmlns:a16="http://schemas.microsoft.com/office/drawing/2014/main" id="{15E9F446-2534-49BF-8043-3329A67EA01D}"/>
              </a:ext>
            </a:extLst>
          </p:cNvPr>
          <p:cNvSpPr txBox="1">
            <a:spLocks/>
          </p:cNvSpPr>
          <p:nvPr/>
        </p:nvSpPr>
        <p:spPr bwMode="auto">
          <a:xfrm>
            <a:off x="821323" y="574835"/>
            <a:ext cx="8229600" cy="77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vert="horz" wrap="square" lIns="91440" tIns="45720" rIns="91440" bIns="45720" numCol="1" rtlCol="0" anchor="ctr" anchorCtr="0" compatLnSpc="1">
            <a:prstTxWarp prst="textNoShape">
              <a:avLst/>
            </a:prstTxWarp>
            <a:normAutofit fontScale="97500"/>
          </a:bodyPr>
          <a:lstStyle>
            <a:defPPr>
              <a:defRPr lang="es-CO"/>
            </a:defPPr>
            <a:lvl1pPr>
              <a:lnSpc>
                <a:spcPct val="90000"/>
              </a:lnSpc>
              <a:spcBef>
                <a:spcPct val="0"/>
              </a:spcBef>
              <a:buNone/>
              <a:defRPr sz="2800" b="1">
                <a:solidFill>
                  <a:srgbClr val="002060"/>
                </a:solidFill>
                <a:ea typeface="+mj-ea"/>
                <a:cs typeface="+mj-cs"/>
              </a:defRPr>
            </a:lvl1pPr>
          </a:lstStyle>
          <a:p>
            <a:r>
              <a:rPr lang="es-ES" dirty="0"/>
              <a:t>CÁLCULO DE TASA POR USO DE AGUA (TU)</a:t>
            </a:r>
          </a:p>
        </p:txBody>
      </p:sp>
    </p:spTree>
    <p:extLst>
      <p:ext uri="{BB962C8B-B14F-4D97-AF65-F5344CB8AC3E}">
        <p14:creationId xmlns:p14="http://schemas.microsoft.com/office/powerpoint/2010/main" val="759314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75519" y="1979231"/>
            <a:ext cx="8640960" cy="830997"/>
          </a:xfrm>
          <a:prstGeom prst="rect">
            <a:avLst/>
          </a:prstGeom>
          <a:noFill/>
        </p:spPr>
        <p:txBody>
          <a:bodyPr wrap="square" rtlCol="0">
            <a:spAutoFit/>
          </a:bodyPr>
          <a:lstStyle/>
          <a:p>
            <a:pPr algn="ctr"/>
            <a:r>
              <a:rPr lang="es-ES" sz="4800" b="1" dirty="0">
                <a:solidFill>
                  <a:srgbClr val="002060"/>
                </a:solidFill>
              </a:rPr>
              <a:t>MUCHAS GRACIAS</a:t>
            </a:r>
          </a:p>
        </p:txBody>
      </p:sp>
      <p:sp>
        <p:nvSpPr>
          <p:cNvPr id="2" name="1 CuadroTexto"/>
          <p:cNvSpPr txBox="1"/>
          <p:nvPr/>
        </p:nvSpPr>
        <p:spPr>
          <a:xfrm>
            <a:off x="2642550" y="4021014"/>
            <a:ext cx="6906899" cy="1323439"/>
          </a:xfrm>
          <a:prstGeom prst="rect">
            <a:avLst/>
          </a:prstGeom>
          <a:noFill/>
        </p:spPr>
        <p:txBody>
          <a:bodyPr wrap="square" rtlCol="0">
            <a:spAutoFit/>
          </a:bodyPr>
          <a:lstStyle/>
          <a:p>
            <a:pPr algn="ctr"/>
            <a:r>
              <a:rPr lang="es-CO" sz="2000" b="1" dirty="0">
                <a:solidFill>
                  <a:srgbClr val="002060"/>
                </a:solidFill>
              </a:rPr>
              <a:t>Juan David Correa Estrada</a:t>
            </a:r>
          </a:p>
          <a:p>
            <a:pPr algn="ctr"/>
            <a:r>
              <a:rPr lang="es-CO" sz="2000" b="1" dirty="0">
                <a:solidFill>
                  <a:srgbClr val="002060"/>
                </a:solidFill>
              </a:rPr>
              <a:t>Ingeniero Ambiental, M.SC Ingeniería Urbana</a:t>
            </a:r>
          </a:p>
          <a:p>
            <a:pPr algn="ctr"/>
            <a:r>
              <a:rPr lang="es-CO" sz="2000" b="1" dirty="0">
                <a:solidFill>
                  <a:srgbClr val="002060"/>
                </a:solidFill>
              </a:rPr>
              <a:t>Docente Institución universitaria Colegio Mayor de Antioquia</a:t>
            </a:r>
          </a:p>
          <a:p>
            <a:pPr algn="ctr"/>
            <a:r>
              <a:rPr lang="es-CO" sz="2000" b="1" dirty="0">
                <a:solidFill>
                  <a:srgbClr val="002060"/>
                </a:solidFill>
              </a:rPr>
              <a:t>juan.correa@colmayor.edu.co</a:t>
            </a:r>
          </a:p>
        </p:txBody>
      </p:sp>
    </p:spTree>
    <p:extLst>
      <p:ext uri="{BB962C8B-B14F-4D97-AF65-F5344CB8AC3E}">
        <p14:creationId xmlns:p14="http://schemas.microsoft.com/office/powerpoint/2010/main" val="370014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B472EFB9-917D-4C43-A8AA-95BC69B04816}"/>
              </a:ext>
            </a:extLst>
          </p:cNvPr>
          <p:cNvSpPr txBox="1"/>
          <p:nvPr/>
        </p:nvSpPr>
        <p:spPr>
          <a:xfrm>
            <a:off x="3017713" y="3897366"/>
            <a:ext cx="6264696" cy="30777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CO" sz="1400" b="1" dirty="0"/>
              <a:t>Resolución 1207 de 2014 (DEROGADA por la Res 1256 de 2021)</a:t>
            </a:r>
            <a:endParaRPr lang="es-CO" sz="1400" dirty="0"/>
          </a:p>
        </p:txBody>
      </p:sp>
      <p:sp>
        <p:nvSpPr>
          <p:cNvPr id="10" name="CuadroTexto 9">
            <a:extLst>
              <a:ext uri="{FF2B5EF4-FFF2-40B4-BE49-F238E27FC236}">
                <a16:creationId xmlns:a16="http://schemas.microsoft.com/office/drawing/2014/main" id="{B3CF06F1-AC01-4524-AE0F-55D85B9668DE}"/>
              </a:ext>
            </a:extLst>
          </p:cNvPr>
          <p:cNvSpPr txBox="1"/>
          <p:nvPr/>
        </p:nvSpPr>
        <p:spPr>
          <a:xfrm>
            <a:off x="1859192" y="4517169"/>
            <a:ext cx="2583160" cy="116955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CO" sz="1400" b="1" dirty="0"/>
              <a:t>Política de Crecimiento Verde - CONPES 3934, 2018</a:t>
            </a:r>
          </a:p>
          <a:p>
            <a:pPr algn="ctr"/>
            <a:endParaRPr lang="es-CO" sz="1400" b="1" dirty="0"/>
          </a:p>
          <a:p>
            <a:pPr algn="ctr"/>
            <a:r>
              <a:rPr lang="es-ES" sz="1400" b="1" dirty="0"/>
              <a:t>Línea de acción 23 promover el reúso de agua residual tratada</a:t>
            </a:r>
            <a:endParaRPr lang="es-CO" sz="1400" b="1" dirty="0"/>
          </a:p>
        </p:txBody>
      </p:sp>
      <p:sp>
        <p:nvSpPr>
          <p:cNvPr id="11" name="CuadroTexto 10">
            <a:extLst>
              <a:ext uri="{FF2B5EF4-FFF2-40B4-BE49-F238E27FC236}">
                <a16:creationId xmlns:a16="http://schemas.microsoft.com/office/drawing/2014/main" id="{47464496-0227-47CF-B172-715F1AE223F1}"/>
              </a:ext>
            </a:extLst>
          </p:cNvPr>
          <p:cNvSpPr txBox="1"/>
          <p:nvPr/>
        </p:nvSpPr>
        <p:spPr>
          <a:xfrm>
            <a:off x="4869582" y="4624890"/>
            <a:ext cx="2452836" cy="116955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defPPr>
              <a:defRPr lang="es-ES"/>
            </a:defPPr>
            <a:lvl1pPr algn="ctr">
              <a:defRPr sz="1400" b="1"/>
            </a:lvl1pPr>
          </a:lstStyle>
          <a:p>
            <a:r>
              <a:rPr lang="es-CO" dirty="0"/>
              <a:t>Estrategia Nacional de Economía Circular </a:t>
            </a:r>
          </a:p>
          <a:p>
            <a:endParaRPr lang="es-CO" dirty="0"/>
          </a:p>
          <a:p>
            <a:r>
              <a:rPr lang="es-CO" dirty="0"/>
              <a:t>Línea de acción 5: Flujos de agua</a:t>
            </a:r>
          </a:p>
        </p:txBody>
      </p:sp>
      <p:sp>
        <p:nvSpPr>
          <p:cNvPr id="12" name="CuadroTexto 11">
            <a:extLst>
              <a:ext uri="{FF2B5EF4-FFF2-40B4-BE49-F238E27FC236}">
                <a16:creationId xmlns:a16="http://schemas.microsoft.com/office/drawing/2014/main" id="{5A3DF967-5E2F-42A4-B77B-BB9D61CDB00B}"/>
              </a:ext>
            </a:extLst>
          </p:cNvPr>
          <p:cNvSpPr txBox="1"/>
          <p:nvPr/>
        </p:nvSpPr>
        <p:spPr>
          <a:xfrm>
            <a:off x="2094992" y="1479176"/>
            <a:ext cx="2272816" cy="138499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defPPr>
              <a:defRPr lang="es-ES"/>
            </a:defPPr>
            <a:lvl1pPr algn="ctr">
              <a:defRPr sz="1400" b="1"/>
            </a:lvl1pPr>
          </a:lstStyle>
          <a:p>
            <a:r>
              <a:rPr lang="es-CO" dirty="0"/>
              <a:t>Decreto 1541 de 1978. (Decreto 1076 de 2015) Califica las aguas utilizadas, servidas o negras, como AGUAS DE DOMINIO PÚBLICO.</a:t>
            </a:r>
          </a:p>
        </p:txBody>
      </p:sp>
      <p:sp>
        <p:nvSpPr>
          <p:cNvPr id="14" name="CuadroTexto 13">
            <a:extLst>
              <a:ext uri="{FF2B5EF4-FFF2-40B4-BE49-F238E27FC236}">
                <a16:creationId xmlns:a16="http://schemas.microsoft.com/office/drawing/2014/main" id="{D0341D65-DC6F-4F3D-BB0A-232D8EB5DDFC}"/>
              </a:ext>
            </a:extLst>
          </p:cNvPr>
          <p:cNvSpPr txBox="1"/>
          <p:nvPr/>
        </p:nvSpPr>
        <p:spPr>
          <a:xfrm>
            <a:off x="4514360" y="1600456"/>
            <a:ext cx="3163280" cy="73866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es-ES"/>
            </a:defPPr>
            <a:lvl1pPr algn="ctr">
              <a:defRPr sz="1400" b="1"/>
            </a:lvl1pPr>
          </a:lstStyle>
          <a:p>
            <a:r>
              <a:rPr lang="es-ES" dirty="0"/>
              <a:t>Decreto 1076 de 2015 </a:t>
            </a:r>
          </a:p>
          <a:p>
            <a:r>
              <a:rPr lang="es-ES" dirty="0"/>
              <a:t>Definición del reúso y lo promueve a través de los </a:t>
            </a:r>
            <a:r>
              <a:rPr lang="es-ES" dirty="0" err="1"/>
              <a:t>PRTLGV</a:t>
            </a:r>
            <a:endParaRPr lang="es-CO" dirty="0"/>
          </a:p>
        </p:txBody>
      </p:sp>
      <p:sp>
        <p:nvSpPr>
          <p:cNvPr id="16" name="CuadroTexto 15">
            <a:extLst>
              <a:ext uri="{FF2B5EF4-FFF2-40B4-BE49-F238E27FC236}">
                <a16:creationId xmlns:a16="http://schemas.microsoft.com/office/drawing/2014/main" id="{79377CB6-A103-40D6-B40F-D99EEDF34DC4}"/>
              </a:ext>
            </a:extLst>
          </p:cNvPr>
          <p:cNvSpPr txBox="1"/>
          <p:nvPr/>
        </p:nvSpPr>
        <p:spPr>
          <a:xfrm>
            <a:off x="7869223" y="1122112"/>
            <a:ext cx="2826371" cy="203132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defPPr>
              <a:defRPr lang="es-ES"/>
            </a:defPPr>
            <a:lvl1pPr algn="ctr">
              <a:defRPr sz="1400" b="1"/>
            </a:lvl1pPr>
          </a:lstStyle>
          <a:p>
            <a:r>
              <a:rPr lang="es-ES" dirty="0"/>
              <a:t>Ley 373 de 1997. Reúso obligatorio de las aguas de origen superficial, subterráneo o lluvias utilizadas en actividades que generen afluentes líquidos, previo a un análisis técnico, socio-económico y de las normas de calidad ambiental. (</a:t>
            </a:r>
            <a:r>
              <a:rPr lang="es-ES" sz="1400" dirty="0"/>
              <a:t>Términos PUEAA simplificado– Res 1257 de 2018)</a:t>
            </a:r>
            <a:endParaRPr lang="es-CO" dirty="0"/>
          </a:p>
        </p:txBody>
      </p:sp>
      <p:sp>
        <p:nvSpPr>
          <p:cNvPr id="13" name="CuadroTexto 12">
            <a:extLst>
              <a:ext uri="{FF2B5EF4-FFF2-40B4-BE49-F238E27FC236}">
                <a16:creationId xmlns:a16="http://schemas.microsoft.com/office/drawing/2014/main" id="{4F6DB2CC-6D1E-4FD8-8759-5F20B70C266D}"/>
              </a:ext>
            </a:extLst>
          </p:cNvPr>
          <p:cNvSpPr txBox="1"/>
          <p:nvPr/>
        </p:nvSpPr>
        <p:spPr>
          <a:xfrm>
            <a:off x="7604544" y="4517170"/>
            <a:ext cx="2452836" cy="116955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es-ES"/>
            </a:defPPr>
            <a:lvl1pPr algn="ctr">
              <a:defRPr sz="1400" b="1"/>
            </a:lvl1pPr>
          </a:lstStyle>
          <a:p>
            <a:r>
              <a:rPr lang="es-ES" dirty="0"/>
              <a:t>Plan Nacional de Desarrollo 2018-2022: “Pacto por la Sostenibilidad Producir Conservando y Conservar Produciendo” </a:t>
            </a:r>
            <a:endParaRPr lang="es-CO" dirty="0"/>
          </a:p>
        </p:txBody>
      </p:sp>
      <p:sp>
        <p:nvSpPr>
          <p:cNvPr id="2" name="Abrir llave 1">
            <a:extLst>
              <a:ext uri="{FF2B5EF4-FFF2-40B4-BE49-F238E27FC236}">
                <a16:creationId xmlns:a16="http://schemas.microsoft.com/office/drawing/2014/main" id="{8622EB61-1319-4724-93AF-240F07202AB0}"/>
              </a:ext>
            </a:extLst>
          </p:cNvPr>
          <p:cNvSpPr/>
          <p:nvPr/>
        </p:nvSpPr>
        <p:spPr>
          <a:xfrm rot="16200000">
            <a:off x="6093707" y="-639748"/>
            <a:ext cx="307775" cy="8517907"/>
          </a:xfrm>
          <a:prstGeom prst="lef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s-CO"/>
          </a:p>
        </p:txBody>
      </p:sp>
      <p:sp>
        <p:nvSpPr>
          <p:cNvPr id="17" name="Abrir llave 16">
            <a:extLst>
              <a:ext uri="{FF2B5EF4-FFF2-40B4-BE49-F238E27FC236}">
                <a16:creationId xmlns:a16="http://schemas.microsoft.com/office/drawing/2014/main" id="{9A506F24-61D0-4897-88B1-A838F283B5B9}"/>
              </a:ext>
            </a:extLst>
          </p:cNvPr>
          <p:cNvSpPr/>
          <p:nvPr/>
        </p:nvSpPr>
        <p:spPr>
          <a:xfrm rot="16200000">
            <a:off x="6093706" y="1859669"/>
            <a:ext cx="307775" cy="8517907"/>
          </a:xfrm>
          <a:prstGeom prst="lef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s-CO"/>
          </a:p>
        </p:txBody>
      </p:sp>
      <p:sp>
        <p:nvSpPr>
          <p:cNvPr id="18" name="Rectángulo 17">
            <a:extLst>
              <a:ext uri="{FF2B5EF4-FFF2-40B4-BE49-F238E27FC236}">
                <a16:creationId xmlns:a16="http://schemas.microsoft.com/office/drawing/2014/main" id="{79219561-0E43-449E-9775-34F3CB40D059}"/>
              </a:ext>
            </a:extLst>
          </p:cNvPr>
          <p:cNvSpPr/>
          <p:nvPr/>
        </p:nvSpPr>
        <p:spPr>
          <a:xfrm>
            <a:off x="551385" y="414535"/>
            <a:ext cx="712879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vert="horz" wrap="square" lIns="91440" tIns="45720" rIns="91440" bIns="45720" numCol="1" anchor="ctr" anchorCtr="0" compatLnSpc="1">
            <a:prstTxWarp prst="textNoShape">
              <a:avLst/>
            </a:prstTxWarp>
          </a:bodyPr>
          <a:lstStyle/>
          <a:p>
            <a:pPr algn="ctr"/>
            <a:r>
              <a:rPr lang="es-CO" sz="2800" b="1" dirty="0">
                <a:solidFill>
                  <a:srgbClr val="002060"/>
                </a:solidFill>
                <a:ea typeface="+mj-ea"/>
                <a:cs typeface="+mj-cs"/>
              </a:rPr>
              <a:t>CONTEXTO – USO DE AGUAS RESIDUALES</a:t>
            </a:r>
          </a:p>
        </p:txBody>
      </p:sp>
    </p:spTree>
    <p:extLst>
      <p:ext uri="{BB962C8B-B14F-4D97-AF65-F5344CB8AC3E}">
        <p14:creationId xmlns:p14="http://schemas.microsoft.com/office/powerpoint/2010/main" val="3961851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esquinas redondeadas 12">
            <a:extLst>
              <a:ext uri="{FF2B5EF4-FFF2-40B4-BE49-F238E27FC236}">
                <a16:creationId xmlns:a16="http://schemas.microsoft.com/office/drawing/2014/main" id="{0484E107-A323-435C-9FAF-2C66725882CB}"/>
              </a:ext>
            </a:extLst>
          </p:cNvPr>
          <p:cNvSpPr/>
          <p:nvPr/>
        </p:nvSpPr>
        <p:spPr>
          <a:xfrm>
            <a:off x="6237484" y="2430470"/>
            <a:ext cx="1983516" cy="963105"/>
          </a:xfrm>
          <a:prstGeom prst="round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CO"/>
          </a:p>
        </p:txBody>
      </p:sp>
      <p:sp>
        <p:nvSpPr>
          <p:cNvPr id="8" name="Rectángulo: esquinas redondeadas 7">
            <a:extLst>
              <a:ext uri="{FF2B5EF4-FFF2-40B4-BE49-F238E27FC236}">
                <a16:creationId xmlns:a16="http://schemas.microsoft.com/office/drawing/2014/main" id="{9779D978-DC19-4474-954E-68B290E6A087}"/>
              </a:ext>
            </a:extLst>
          </p:cNvPr>
          <p:cNvSpPr/>
          <p:nvPr/>
        </p:nvSpPr>
        <p:spPr>
          <a:xfrm>
            <a:off x="314225" y="2361284"/>
            <a:ext cx="4845377" cy="1809946"/>
          </a:xfrm>
          <a:prstGeom prst="round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CO"/>
          </a:p>
        </p:txBody>
      </p:sp>
      <p:sp>
        <p:nvSpPr>
          <p:cNvPr id="4" name="Rectángulo 3">
            <a:extLst>
              <a:ext uri="{FF2B5EF4-FFF2-40B4-BE49-F238E27FC236}">
                <a16:creationId xmlns:a16="http://schemas.microsoft.com/office/drawing/2014/main" id="{7AA57584-EFBA-4E0E-99A7-5BE77F319C41}"/>
              </a:ext>
            </a:extLst>
          </p:cNvPr>
          <p:cNvSpPr/>
          <p:nvPr/>
        </p:nvSpPr>
        <p:spPr>
          <a:xfrm>
            <a:off x="2316412" y="665395"/>
            <a:ext cx="712879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vert="horz" wrap="square" lIns="91440" tIns="45720" rIns="91440" bIns="45720" numCol="1" anchor="ctr" anchorCtr="0" compatLnSpc="1">
            <a:prstTxWarp prst="textNoShape">
              <a:avLst/>
            </a:prstTxWarp>
          </a:bodyPr>
          <a:lstStyle/>
          <a:p>
            <a:pPr algn="ctr"/>
            <a:r>
              <a:rPr lang="es-ES" sz="1600" b="1" dirty="0">
                <a:solidFill>
                  <a:srgbClr val="012169"/>
                </a:solidFill>
                <a:latin typeface="Montserrat-SemiBold"/>
              </a:rPr>
              <a:t>Resolución 1256 de 2021 "</a:t>
            </a:r>
            <a:r>
              <a:rPr lang="es-ES" sz="1600" b="1" dirty="0">
                <a:solidFill>
                  <a:srgbClr val="012169"/>
                </a:solidFill>
                <a:latin typeface="inherit"/>
              </a:rPr>
              <a:t>Por medio de la cual se reglamenta el uso de las aguas residuales y se adoptan otras disposiciones</a:t>
            </a:r>
            <a:r>
              <a:rPr lang="es-ES" sz="1600" b="1" dirty="0">
                <a:solidFill>
                  <a:srgbClr val="012169"/>
                </a:solidFill>
                <a:latin typeface="Montserrat-SemiBold"/>
              </a:rPr>
              <a:t>“</a:t>
            </a:r>
          </a:p>
          <a:p>
            <a:pPr algn="ctr"/>
            <a:r>
              <a:rPr lang="es-ES" sz="1600" b="1" dirty="0">
                <a:solidFill>
                  <a:srgbClr val="012169"/>
                </a:solidFill>
                <a:latin typeface="inherit"/>
              </a:rPr>
              <a:t>(deroga la </a:t>
            </a:r>
            <a:r>
              <a:rPr lang="es-CO" sz="1600" b="1" dirty="0">
                <a:solidFill>
                  <a:srgbClr val="012169"/>
                </a:solidFill>
                <a:latin typeface="inherit"/>
              </a:rPr>
              <a:t>Resolución 1207 de 2014)</a:t>
            </a:r>
          </a:p>
        </p:txBody>
      </p:sp>
      <p:sp>
        <p:nvSpPr>
          <p:cNvPr id="2" name="CuadroTexto 1">
            <a:extLst>
              <a:ext uri="{FF2B5EF4-FFF2-40B4-BE49-F238E27FC236}">
                <a16:creationId xmlns:a16="http://schemas.microsoft.com/office/drawing/2014/main" id="{928AE440-6F6A-41C4-878A-5195EC2C898F}"/>
              </a:ext>
            </a:extLst>
          </p:cNvPr>
          <p:cNvSpPr txBox="1"/>
          <p:nvPr/>
        </p:nvSpPr>
        <p:spPr>
          <a:xfrm>
            <a:off x="609600" y="1759228"/>
            <a:ext cx="10972800" cy="369332"/>
          </a:xfrm>
          <a:prstGeom prst="rect">
            <a:avLst/>
          </a:prstGeom>
          <a:noFill/>
        </p:spPr>
        <p:txBody>
          <a:bodyPr wrap="square" rtlCol="0">
            <a:spAutoFit/>
          </a:bodyPr>
          <a:lstStyle/>
          <a:p>
            <a:r>
              <a:rPr lang="es-ES" b="1" i="0" dirty="0">
                <a:solidFill>
                  <a:srgbClr val="333333"/>
                </a:solidFill>
                <a:effectLst/>
                <a:latin typeface="Montserrat" panose="00000500000000000000" pitchFamily="2" charset="0"/>
              </a:rPr>
              <a:t>No aplica </a:t>
            </a:r>
            <a:r>
              <a:rPr lang="es-ES" b="0" i="0" dirty="0">
                <a:solidFill>
                  <a:srgbClr val="333333"/>
                </a:solidFill>
                <a:effectLst/>
                <a:latin typeface="Montserrat" panose="00000500000000000000" pitchFamily="2" charset="0"/>
              </a:rPr>
              <a:t>para el uso de las aguas residuales como fertilizante o acondicionador de suelos</a:t>
            </a:r>
            <a:endParaRPr lang="es-ES" b="1" dirty="0">
              <a:solidFill>
                <a:srgbClr val="333333"/>
              </a:solidFill>
              <a:latin typeface="Montserrat" panose="00000500000000000000" pitchFamily="2" charset="0"/>
            </a:endParaRPr>
          </a:p>
        </p:txBody>
      </p:sp>
      <p:sp>
        <p:nvSpPr>
          <p:cNvPr id="3" name="Rectángulo 2">
            <a:extLst>
              <a:ext uri="{FF2B5EF4-FFF2-40B4-BE49-F238E27FC236}">
                <a16:creationId xmlns:a16="http://schemas.microsoft.com/office/drawing/2014/main" id="{A249DF73-CE32-4E94-8F53-3D73AB86723C}"/>
              </a:ext>
            </a:extLst>
          </p:cNvPr>
          <p:cNvSpPr/>
          <p:nvPr/>
        </p:nvSpPr>
        <p:spPr>
          <a:xfrm>
            <a:off x="950162" y="2562642"/>
            <a:ext cx="1319752" cy="6787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Generador</a:t>
            </a:r>
          </a:p>
          <a:p>
            <a:pPr algn="ctr"/>
            <a:r>
              <a:rPr lang="es-CO" dirty="0"/>
              <a:t>1</a:t>
            </a:r>
          </a:p>
        </p:txBody>
      </p:sp>
      <p:sp>
        <p:nvSpPr>
          <p:cNvPr id="5" name="Rectángulo 4">
            <a:extLst>
              <a:ext uri="{FF2B5EF4-FFF2-40B4-BE49-F238E27FC236}">
                <a16:creationId xmlns:a16="http://schemas.microsoft.com/office/drawing/2014/main" id="{DED68779-1B55-4D29-9B91-10D931ABAD92}"/>
              </a:ext>
            </a:extLst>
          </p:cNvPr>
          <p:cNvSpPr/>
          <p:nvPr/>
        </p:nvSpPr>
        <p:spPr>
          <a:xfrm>
            <a:off x="2784419" y="3329864"/>
            <a:ext cx="1319752" cy="6787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CO" dirty="0"/>
              <a:t>Receptor 1</a:t>
            </a:r>
          </a:p>
        </p:txBody>
      </p:sp>
      <p:sp>
        <p:nvSpPr>
          <p:cNvPr id="7" name="Flecha: curvada hacia abajo 6">
            <a:extLst>
              <a:ext uri="{FF2B5EF4-FFF2-40B4-BE49-F238E27FC236}">
                <a16:creationId xmlns:a16="http://schemas.microsoft.com/office/drawing/2014/main" id="{38B9164C-6EF4-48F4-A739-DE198179E7B9}"/>
              </a:ext>
            </a:extLst>
          </p:cNvPr>
          <p:cNvSpPr/>
          <p:nvPr/>
        </p:nvSpPr>
        <p:spPr>
          <a:xfrm rot="1992634">
            <a:off x="2337847" y="2860272"/>
            <a:ext cx="1442301" cy="50197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9" name="Rectángulo: esquinas redondeadas 8">
            <a:extLst>
              <a:ext uri="{FF2B5EF4-FFF2-40B4-BE49-F238E27FC236}">
                <a16:creationId xmlns:a16="http://schemas.microsoft.com/office/drawing/2014/main" id="{D80BFA71-AF56-41C8-A4DC-DB85A872A516}"/>
              </a:ext>
            </a:extLst>
          </p:cNvPr>
          <p:cNvSpPr/>
          <p:nvPr/>
        </p:nvSpPr>
        <p:spPr>
          <a:xfrm>
            <a:off x="8415822" y="3393575"/>
            <a:ext cx="1983517" cy="1139074"/>
          </a:xfrm>
          <a:prstGeom prst="round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CO"/>
          </a:p>
        </p:txBody>
      </p:sp>
      <p:sp>
        <p:nvSpPr>
          <p:cNvPr id="10" name="Rectángulo 9">
            <a:extLst>
              <a:ext uri="{FF2B5EF4-FFF2-40B4-BE49-F238E27FC236}">
                <a16:creationId xmlns:a16="http://schemas.microsoft.com/office/drawing/2014/main" id="{D2FB3F81-BAF9-4FE4-B662-E0FF984BA4BE}"/>
              </a:ext>
            </a:extLst>
          </p:cNvPr>
          <p:cNvSpPr/>
          <p:nvPr/>
        </p:nvSpPr>
        <p:spPr>
          <a:xfrm>
            <a:off x="6551712" y="2559303"/>
            <a:ext cx="1319752" cy="6787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Generador</a:t>
            </a:r>
          </a:p>
          <a:p>
            <a:pPr algn="ctr"/>
            <a:r>
              <a:rPr lang="es-CO" dirty="0"/>
              <a:t>1</a:t>
            </a:r>
          </a:p>
        </p:txBody>
      </p:sp>
      <p:sp>
        <p:nvSpPr>
          <p:cNvPr id="11" name="Rectángulo 10">
            <a:extLst>
              <a:ext uri="{FF2B5EF4-FFF2-40B4-BE49-F238E27FC236}">
                <a16:creationId xmlns:a16="http://schemas.microsoft.com/office/drawing/2014/main" id="{E062D162-EB04-4DB8-847F-3E823B5D15D5}"/>
              </a:ext>
            </a:extLst>
          </p:cNvPr>
          <p:cNvSpPr/>
          <p:nvPr/>
        </p:nvSpPr>
        <p:spPr>
          <a:xfrm>
            <a:off x="8720250" y="3588395"/>
            <a:ext cx="1319752" cy="6787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CO" dirty="0"/>
              <a:t>Receptor 2</a:t>
            </a:r>
          </a:p>
        </p:txBody>
      </p:sp>
      <p:sp>
        <p:nvSpPr>
          <p:cNvPr id="12" name="Flecha: curvada hacia abajo 11">
            <a:extLst>
              <a:ext uri="{FF2B5EF4-FFF2-40B4-BE49-F238E27FC236}">
                <a16:creationId xmlns:a16="http://schemas.microsoft.com/office/drawing/2014/main" id="{835F66BA-527B-4635-89D6-9AE33F23303A}"/>
              </a:ext>
            </a:extLst>
          </p:cNvPr>
          <p:cNvSpPr/>
          <p:nvPr/>
        </p:nvSpPr>
        <p:spPr>
          <a:xfrm rot="1992634">
            <a:off x="7970818" y="2522150"/>
            <a:ext cx="1442301" cy="50197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4" name="CuadroTexto 13">
            <a:extLst>
              <a:ext uri="{FF2B5EF4-FFF2-40B4-BE49-F238E27FC236}">
                <a16:creationId xmlns:a16="http://schemas.microsoft.com/office/drawing/2014/main" id="{517E7530-E7F7-4151-9DA7-21AFBB27699F}"/>
              </a:ext>
            </a:extLst>
          </p:cNvPr>
          <p:cNvSpPr txBox="1"/>
          <p:nvPr/>
        </p:nvSpPr>
        <p:spPr>
          <a:xfrm>
            <a:off x="950162" y="4209952"/>
            <a:ext cx="4107131" cy="369332"/>
          </a:xfrm>
          <a:prstGeom prst="rect">
            <a:avLst/>
          </a:prstGeom>
          <a:noFill/>
        </p:spPr>
        <p:txBody>
          <a:bodyPr wrap="square" rtlCol="0">
            <a:spAutoFit/>
          </a:bodyPr>
          <a:lstStyle/>
          <a:p>
            <a:pPr algn="ctr"/>
            <a:r>
              <a:rPr lang="es-CO" dirty="0"/>
              <a:t>RECIRCULACIÓN (No requiere permisos)</a:t>
            </a:r>
          </a:p>
        </p:txBody>
      </p:sp>
      <p:sp>
        <p:nvSpPr>
          <p:cNvPr id="15" name="CuadroTexto 14">
            <a:extLst>
              <a:ext uri="{FF2B5EF4-FFF2-40B4-BE49-F238E27FC236}">
                <a16:creationId xmlns:a16="http://schemas.microsoft.com/office/drawing/2014/main" id="{19463B46-DE55-420B-B1EF-0F00538EBA75}"/>
              </a:ext>
            </a:extLst>
          </p:cNvPr>
          <p:cNvSpPr txBox="1"/>
          <p:nvPr/>
        </p:nvSpPr>
        <p:spPr>
          <a:xfrm>
            <a:off x="7369821" y="4579284"/>
            <a:ext cx="3029518" cy="646331"/>
          </a:xfrm>
          <a:prstGeom prst="rect">
            <a:avLst/>
          </a:prstGeom>
          <a:noFill/>
        </p:spPr>
        <p:txBody>
          <a:bodyPr wrap="square" rtlCol="0">
            <a:spAutoFit/>
          </a:bodyPr>
          <a:lstStyle/>
          <a:p>
            <a:pPr algn="ctr"/>
            <a:r>
              <a:rPr lang="es-CO" dirty="0"/>
              <a:t>REUSO</a:t>
            </a:r>
          </a:p>
          <a:p>
            <a:pPr algn="ctr"/>
            <a:r>
              <a:rPr lang="es-CO" dirty="0"/>
              <a:t>(Requiere concesión)</a:t>
            </a:r>
          </a:p>
        </p:txBody>
      </p:sp>
      <p:sp>
        <p:nvSpPr>
          <p:cNvPr id="17" name="CuadroTexto 16">
            <a:extLst>
              <a:ext uri="{FF2B5EF4-FFF2-40B4-BE49-F238E27FC236}">
                <a16:creationId xmlns:a16="http://schemas.microsoft.com/office/drawing/2014/main" id="{0EA65ED5-BC17-4A2B-8F15-75C6B1DFFF34}"/>
              </a:ext>
            </a:extLst>
          </p:cNvPr>
          <p:cNvSpPr txBox="1"/>
          <p:nvPr/>
        </p:nvSpPr>
        <p:spPr>
          <a:xfrm>
            <a:off x="223978" y="4815211"/>
            <a:ext cx="6440634" cy="1200329"/>
          </a:xfrm>
          <a:prstGeom prst="rect">
            <a:avLst/>
          </a:prstGeom>
          <a:noFill/>
        </p:spPr>
        <p:txBody>
          <a:bodyPr wrap="square">
            <a:spAutoFit/>
          </a:bodyPr>
          <a:lstStyle/>
          <a:p>
            <a:pPr marL="171450" indent="-171450">
              <a:buFontTx/>
              <a:buChar char="-"/>
            </a:pPr>
            <a:r>
              <a:rPr lang="es-ES" sz="1200" b="0" i="0" dirty="0">
                <a:solidFill>
                  <a:srgbClr val="333333"/>
                </a:solidFill>
                <a:effectLst/>
                <a:latin typeface="Montserrat" panose="00000500000000000000" pitchFamily="2" charset="0"/>
              </a:rPr>
              <a:t>Se usan por parte del </a:t>
            </a:r>
            <a:r>
              <a:rPr lang="es-ES" sz="1200" b="1" i="0" dirty="0">
                <a:solidFill>
                  <a:srgbClr val="333333"/>
                </a:solidFill>
                <a:effectLst/>
                <a:latin typeface="Montserrat" panose="00000500000000000000" pitchFamily="2" charset="0"/>
              </a:rPr>
              <a:t>mismo usuario generador</a:t>
            </a:r>
          </a:p>
          <a:p>
            <a:pPr marL="171450" indent="-171450">
              <a:buFontTx/>
              <a:buChar char="-"/>
            </a:pPr>
            <a:r>
              <a:rPr lang="es-ES" sz="1200" dirty="0">
                <a:solidFill>
                  <a:srgbClr val="333333"/>
                </a:solidFill>
                <a:latin typeface="Montserrat" panose="00000500000000000000" pitchFamily="2" charset="0"/>
              </a:rPr>
              <a:t>Se usan </a:t>
            </a:r>
            <a:r>
              <a:rPr lang="es-ES" sz="1200" b="0" i="0" dirty="0">
                <a:solidFill>
                  <a:srgbClr val="333333"/>
                </a:solidFill>
                <a:effectLst/>
                <a:latin typeface="Montserrat" panose="00000500000000000000" pitchFamily="2" charset="0"/>
              </a:rPr>
              <a:t>en operaciones y procesos unitarios </a:t>
            </a:r>
            <a:r>
              <a:rPr lang="es-ES" sz="1200" b="1" i="0" dirty="0">
                <a:solidFill>
                  <a:srgbClr val="333333"/>
                </a:solidFill>
                <a:effectLst/>
                <a:latin typeface="Montserrat" panose="00000500000000000000" pitchFamily="2" charset="0"/>
              </a:rPr>
              <a:t>dentro de la misma actividad económica </a:t>
            </a:r>
          </a:p>
          <a:p>
            <a:pPr marL="171450" indent="-171450">
              <a:buFontTx/>
              <a:buChar char="-"/>
            </a:pPr>
            <a:r>
              <a:rPr lang="es-ES" sz="1200" b="0" i="0" dirty="0">
                <a:solidFill>
                  <a:srgbClr val="333333"/>
                </a:solidFill>
                <a:effectLst/>
                <a:latin typeface="Montserrat" panose="00000500000000000000" pitchFamily="2" charset="0"/>
              </a:rPr>
              <a:t>No puede existir contacto con el suelo al momento de su uso, salvo cuando se trate de suelo de soporte de infraestructura, es decir, el suelo en el cual se localiza infraestructura de la actividad económica</a:t>
            </a:r>
            <a:endParaRPr lang="es-CO" sz="1200" dirty="0"/>
          </a:p>
        </p:txBody>
      </p:sp>
      <p:sp>
        <p:nvSpPr>
          <p:cNvPr id="19" name="CuadroTexto 18">
            <a:extLst>
              <a:ext uri="{FF2B5EF4-FFF2-40B4-BE49-F238E27FC236}">
                <a16:creationId xmlns:a16="http://schemas.microsoft.com/office/drawing/2014/main" id="{B1ACBCEF-9455-4882-9FE5-160846FE2BD4}"/>
              </a:ext>
            </a:extLst>
          </p:cNvPr>
          <p:cNvSpPr txBox="1"/>
          <p:nvPr/>
        </p:nvSpPr>
        <p:spPr>
          <a:xfrm>
            <a:off x="6664612" y="5214462"/>
            <a:ext cx="4917788" cy="830997"/>
          </a:xfrm>
          <a:prstGeom prst="rect">
            <a:avLst/>
          </a:prstGeom>
          <a:noFill/>
        </p:spPr>
        <p:txBody>
          <a:bodyPr wrap="square">
            <a:spAutoFit/>
          </a:bodyPr>
          <a:lstStyle>
            <a:defPPr>
              <a:defRPr lang="es-CO"/>
            </a:defPPr>
            <a:lvl1pPr marL="171450" indent="-171450">
              <a:buFontTx/>
              <a:buChar char="-"/>
              <a:defRPr sz="1200" b="0" i="0">
                <a:solidFill>
                  <a:srgbClr val="333333"/>
                </a:solidFill>
                <a:effectLst/>
                <a:latin typeface="Montserrat" panose="00000500000000000000" pitchFamily="2" charset="0"/>
              </a:defRPr>
            </a:lvl1pPr>
          </a:lstStyle>
          <a:p>
            <a:r>
              <a:rPr lang="es-ES" b="1" dirty="0"/>
              <a:t>No requiere concesión para el reúso de aguas lluvias</a:t>
            </a:r>
            <a:r>
              <a:rPr lang="es-ES" dirty="0"/>
              <a:t>, (artículo 148 del Decreto-Ley 2811 de 1974)</a:t>
            </a:r>
          </a:p>
          <a:p>
            <a:r>
              <a:rPr lang="es-ES" dirty="0"/>
              <a:t>Pueden ser reusadas para actividades agrícolas o industriales, según criterios mencionados en la legislación</a:t>
            </a:r>
            <a:endParaRPr lang="es-CO" dirty="0"/>
          </a:p>
        </p:txBody>
      </p:sp>
      <p:sp>
        <p:nvSpPr>
          <p:cNvPr id="21" name="Rectángulo: esquinas redondeadas 20">
            <a:hlinkClick r:id="rId2"/>
            <a:extLst>
              <a:ext uri="{FF2B5EF4-FFF2-40B4-BE49-F238E27FC236}">
                <a16:creationId xmlns:a16="http://schemas.microsoft.com/office/drawing/2014/main" id="{9F812BDB-E57A-4C34-A3E2-1DAC9087D247}"/>
              </a:ext>
            </a:extLst>
          </p:cNvPr>
          <p:cNvSpPr/>
          <p:nvPr/>
        </p:nvSpPr>
        <p:spPr>
          <a:xfrm>
            <a:off x="8625981" y="1123680"/>
            <a:ext cx="2365673" cy="4096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LINK resolución</a:t>
            </a:r>
          </a:p>
        </p:txBody>
      </p:sp>
    </p:spTree>
    <p:extLst>
      <p:ext uri="{BB962C8B-B14F-4D97-AF65-F5344CB8AC3E}">
        <p14:creationId xmlns:p14="http://schemas.microsoft.com/office/powerpoint/2010/main" val="1202229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AA57584-EFBA-4E0E-99A7-5BE77F319C41}"/>
              </a:ext>
            </a:extLst>
          </p:cNvPr>
          <p:cNvSpPr/>
          <p:nvPr/>
        </p:nvSpPr>
        <p:spPr>
          <a:xfrm>
            <a:off x="2531604" y="665395"/>
            <a:ext cx="712879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vert="horz" wrap="square" lIns="91440" tIns="45720" rIns="91440" bIns="45720" numCol="1" anchor="ctr" anchorCtr="0" compatLnSpc="1">
            <a:prstTxWarp prst="textNoShape">
              <a:avLst/>
            </a:prstTxWarp>
          </a:bodyPr>
          <a:lstStyle/>
          <a:p>
            <a:pPr algn="ctr"/>
            <a:r>
              <a:rPr lang="es-ES" b="1" dirty="0">
                <a:solidFill>
                  <a:srgbClr val="012169"/>
                </a:solidFill>
                <a:latin typeface="Montserrat-SemiBold"/>
              </a:rPr>
              <a:t>Resolución 1256 de 2021 "</a:t>
            </a:r>
            <a:r>
              <a:rPr lang="es-ES" b="1" dirty="0">
                <a:solidFill>
                  <a:srgbClr val="012169"/>
                </a:solidFill>
                <a:latin typeface="inherit"/>
              </a:rPr>
              <a:t>Por medio de la cual se reglamenta el uso de las aguas residuales y se adoptan otras disposiciones</a:t>
            </a:r>
            <a:r>
              <a:rPr lang="es-ES" b="1" dirty="0">
                <a:solidFill>
                  <a:srgbClr val="012169"/>
                </a:solidFill>
                <a:latin typeface="Montserrat-SemiBold"/>
              </a:rPr>
              <a:t>“</a:t>
            </a:r>
          </a:p>
          <a:p>
            <a:pPr algn="ctr"/>
            <a:r>
              <a:rPr lang="es-ES" b="1" dirty="0">
                <a:solidFill>
                  <a:srgbClr val="012169"/>
                </a:solidFill>
                <a:latin typeface="inherit"/>
              </a:rPr>
              <a:t>(deroga la </a:t>
            </a:r>
            <a:r>
              <a:rPr lang="es-CO" b="1" dirty="0">
                <a:solidFill>
                  <a:srgbClr val="012169"/>
                </a:solidFill>
                <a:latin typeface="inherit"/>
              </a:rPr>
              <a:t>Resolución 1207 de 2014)</a:t>
            </a:r>
          </a:p>
        </p:txBody>
      </p:sp>
      <p:pic>
        <p:nvPicPr>
          <p:cNvPr id="16" name="Imagen 15">
            <a:extLst>
              <a:ext uri="{FF2B5EF4-FFF2-40B4-BE49-F238E27FC236}">
                <a16:creationId xmlns:a16="http://schemas.microsoft.com/office/drawing/2014/main" id="{57777012-57CB-4B96-AC1B-58AFADD134E0}"/>
              </a:ext>
            </a:extLst>
          </p:cNvPr>
          <p:cNvPicPr>
            <a:picLocks noChangeAspect="1"/>
          </p:cNvPicPr>
          <p:nvPr/>
        </p:nvPicPr>
        <p:blipFill>
          <a:blip r:embed="rId2"/>
          <a:stretch>
            <a:fillRect/>
          </a:stretch>
        </p:blipFill>
        <p:spPr>
          <a:xfrm>
            <a:off x="460983" y="1948235"/>
            <a:ext cx="4916367" cy="3384290"/>
          </a:xfrm>
          <a:prstGeom prst="rect">
            <a:avLst/>
          </a:prstGeom>
        </p:spPr>
      </p:pic>
      <p:sp>
        <p:nvSpPr>
          <p:cNvPr id="18" name="CuadroTexto 17">
            <a:extLst>
              <a:ext uri="{FF2B5EF4-FFF2-40B4-BE49-F238E27FC236}">
                <a16:creationId xmlns:a16="http://schemas.microsoft.com/office/drawing/2014/main" id="{36BEA447-7CA7-4FE0-BF8B-B78808B87401}"/>
              </a:ext>
            </a:extLst>
          </p:cNvPr>
          <p:cNvSpPr txBox="1"/>
          <p:nvPr/>
        </p:nvSpPr>
        <p:spPr>
          <a:xfrm>
            <a:off x="2158738" y="5442533"/>
            <a:ext cx="8898903" cy="830997"/>
          </a:xfrm>
          <a:prstGeom prst="rect">
            <a:avLst/>
          </a:prstGeom>
          <a:noFill/>
        </p:spPr>
        <p:txBody>
          <a:bodyPr wrap="square" rtlCol="0">
            <a:spAutoFit/>
          </a:bodyPr>
          <a:lstStyle/>
          <a:p>
            <a:pPr marL="285750" indent="-285750">
              <a:buFont typeface="Arial" panose="020B0604020202020204" pitchFamily="34" charset="0"/>
              <a:buChar char="•"/>
            </a:pPr>
            <a:r>
              <a:rPr lang="es-CO" sz="1600" b="1" u="sng" dirty="0"/>
              <a:t>Exclusión de parámetros como en la res 631/15</a:t>
            </a:r>
          </a:p>
          <a:p>
            <a:pPr marL="285750" indent="-285750">
              <a:buFont typeface="Arial" panose="020B0604020202020204" pitchFamily="34" charset="0"/>
              <a:buChar char="•"/>
            </a:pPr>
            <a:r>
              <a:rPr lang="es-ES" sz="1600" b="1" u="sng" dirty="0"/>
              <a:t>El Usuario Receptor de Aguas Residuales es responsable del cumplimiento de la resolución</a:t>
            </a:r>
          </a:p>
          <a:p>
            <a:pPr marL="285750" indent="-285750">
              <a:buFont typeface="Arial" panose="020B0604020202020204" pitchFamily="34" charset="0"/>
              <a:buChar char="•"/>
            </a:pPr>
            <a:r>
              <a:rPr lang="es-ES" sz="1600" b="1" u="sng" dirty="0"/>
              <a:t>No hay criterios para uso industrial</a:t>
            </a:r>
            <a:r>
              <a:rPr lang="es-CO" sz="1600" b="1" u="sng" dirty="0"/>
              <a:t>  (salvo que hayan criterios sanitarios)</a:t>
            </a:r>
            <a:endParaRPr lang="es-ES" sz="1600" b="1" u="sng" dirty="0"/>
          </a:p>
        </p:txBody>
      </p:sp>
      <p:pic>
        <p:nvPicPr>
          <p:cNvPr id="23" name="Imagen 22">
            <a:extLst>
              <a:ext uri="{FF2B5EF4-FFF2-40B4-BE49-F238E27FC236}">
                <a16:creationId xmlns:a16="http://schemas.microsoft.com/office/drawing/2014/main" id="{660B01CF-B2E5-415D-BD1D-9988BE841143}"/>
              </a:ext>
            </a:extLst>
          </p:cNvPr>
          <p:cNvPicPr>
            <a:picLocks noChangeAspect="1"/>
          </p:cNvPicPr>
          <p:nvPr/>
        </p:nvPicPr>
        <p:blipFill>
          <a:blip r:embed="rId3"/>
          <a:stretch>
            <a:fillRect/>
          </a:stretch>
        </p:blipFill>
        <p:spPr>
          <a:xfrm>
            <a:off x="6160704" y="1948235"/>
            <a:ext cx="5005633" cy="3446287"/>
          </a:xfrm>
          <a:prstGeom prst="rect">
            <a:avLst/>
          </a:prstGeom>
        </p:spPr>
      </p:pic>
      <p:cxnSp>
        <p:nvCxnSpPr>
          <p:cNvPr id="25" name="Conector recto de flecha 24">
            <a:extLst>
              <a:ext uri="{FF2B5EF4-FFF2-40B4-BE49-F238E27FC236}">
                <a16:creationId xmlns:a16="http://schemas.microsoft.com/office/drawing/2014/main" id="{39791B1B-7291-4675-9DE9-78B922F8C53D}"/>
              </a:ext>
            </a:extLst>
          </p:cNvPr>
          <p:cNvCxnSpPr/>
          <p:nvPr/>
        </p:nvCxnSpPr>
        <p:spPr>
          <a:xfrm flipH="1">
            <a:off x="2919166" y="1142448"/>
            <a:ext cx="417923" cy="6957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CuadroTexto 25">
            <a:extLst>
              <a:ext uri="{FF2B5EF4-FFF2-40B4-BE49-F238E27FC236}">
                <a16:creationId xmlns:a16="http://schemas.microsoft.com/office/drawing/2014/main" id="{A98EC1AA-1BAA-450C-A4C6-BC504C9DC8EC}"/>
              </a:ext>
            </a:extLst>
          </p:cNvPr>
          <p:cNvSpPr txBox="1"/>
          <p:nvPr/>
        </p:nvSpPr>
        <p:spPr>
          <a:xfrm>
            <a:off x="7904657" y="1619502"/>
            <a:ext cx="1900512" cy="369332"/>
          </a:xfrm>
          <a:prstGeom prst="rect">
            <a:avLst/>
          </a:prstGeom>
          <a:noFill/>
        </p:spPr>
        <p:txBody>
          <a:bodyPr wrap="square" rtlCol="0">
            <a:spAutoFit/>
          </a:bodyPr>
          <a:lstStyle/>
          <a:p>
            <a:r>
              <a:rPr lang="es-CO" dirty="0"/>
              <a:t>D. 1076/2015</a:t>
            </a:r>
          </a:p>
        </p:txBody>
      </p:sp>
    </p:spTree>
    <p:extLst>
      <p:ext uri="{BB962C8B-B14F-4D97-AF65-F5344CB8AC3E}">
        <p14:creationId xmlns:p14="http://schemas.microsoft.com/office/powerpoint/2010/main" val="4133837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AA57584-EFBA-4E0E-99A7-5BE77F319C41}"/>
              </a:ext>
            </a:extLst>
          </p:cNvPr>
          <p:cNvSpPr/>
          <p:nvPr/>
        </p:nvSpPr>
        <p:spPr>
          <a:xfrm>
            <a:off x="2316412" y="665395"/>
            <a:ext cx="712879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vert="horz" wrap="square" lIns="91440" tIns="45720" rIns="91440" bIns="45720" numCol="1" anchor="ctr" anchorCtr="0" compatLnSpc="1">
            <a:prstTxWarp prst="textNoShape">
              <a:avLst/>
            </a:prstTxWarp>
          </a:bodyPr>
          <a:lstStyle/>
          <a:p>
            <a:pPr algn="ctr"/>
            <a:r>
              <a:rPr lang="es-ES" b="1" dirty="0">
                <a:solidFill>
                  <a:srgbClr val="012169"/>
                </a:solidFill>
                <a:latin typeface="Montserrat-SemiBold"/>
              </a:rPr>
              <a:t>Resolución 1256 de 2021 "</a:t>
            </a:r>
            <a:r>
              <a:rPr lang="es-ES" b="1" dirty="0">
                <a:solidFill>
                  <a:srgbClr val="012169"/>
                </a:solidFill>
                <a:latin typeface="inherit"/>
              </a:rPr>
              <a:t>Por medio de la cual se reglamenta el uso de las aguas residuales y se adoptan otras disposiciones</a:t>
            </a:r>
            <a:r>
              <a:rPr lang="es-ES" b="1" dirty="0">
                <a:solidFill>
                  <a:srgbClr val="012169"/>
                </a:solidFill>
                <a:latin typeface="Montserrat-SemiBold"/>
              </a:rPr>
              <a:t>“</a:t>
            </a:r>
          </a:p>
          <a:p>
            <a:pPr algn="ctr"/>
            <a:r>
              <a:rPr lang="es-ES" b="1" dirty="0">
                <a:solidFill>
                  <a:srgbClr val="012169"/>
                </a:solidFill>
                <a:latin typeface="inherit"/>
              </a:rPr>
              <a:t>(deroga la </a:t>
            </a:r>
            <a:r>
              <a:rPr lang="es-CO" b="1" dirty="0">
                <a:solidFill>
                  <a:srgbClr val="012169"/>
                </a:solidFill>
                <a:latin typeface="inherit"/>
              </a:rPr>
              <a:t>Resolución 1207 de 2014)</a:t>
            </a:r>
          </a:p>
        </p:txBody>
      </p:sp>
      <p:sp>
        <p:nvSpPr>
          <p:cNvPr id="6" name="CuadroTexto 5">
            <a:extLst>
              <a:ext uri="{FF2B5EF4-FFF2-40B4-BE49-F238E27FC236}">
                <a16:creationId xmlns:a16="http://schemas.microsoft.com/office/drawing/2014/main" id="{083D3603-6F23-4688-B2BF-6EE9D1A40850}"/>
              </a:ext>
            </a:extLst>
          </p:cNvPr>
          <p:cNvSpPr txBox="1"/>
          <p:nvPr/>
        </p:nvSpPr>
        <p:spPr>
          <a:xfrm>
            <a:off x="399067" y="1945288"/>
            <a:ext cx="4624345" cy="369331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S" dirty="0"/>
              <a:t>Para el seguimiento y control de la recirculación del agua residual </a:t>
            </a:r>
            <a:r>
              <a:rPr lang="es-ES" b="1" u="sng" dirty="0"/>
              <a:t>en suelos de soporte de infraestructura (solo en este caso):</a:t>
            </a:r>
          </a:p>
          <a:p>
            <a:endParaRPr lang="es-ES" dirty="0"/>
          </a:p>
          <a:p>
            <a:pPr marL="342900" indent="-342900">
              <a:buAutoNum type="arabicPeriod"/>
            </a:pPr>
            <a:r>
              <a:rPr lang="es-ES" b="1" dirty="0"/>
              <a:t>Balance Hídrico del sistema de recirculación </a:t>
            </a:r>
            <a:r>
              <a:rPr lang="es-ES" dirty="0"/>
              <a:t>de la actividad económica. </a:t>
            </a:r>
            <a:endParaRPr lang="es-ES" b="1" dirty="0"/>
          </a:p>
          <a:p>
            <a:pPr marL="342900" indent="-342900">
              <a:buAutoNum type="arabicPeriod"/>
            </a:pPr>
            <a:r>
              <a:rPr lang="es-ES" dirty="0"/>
              <a:t>Identificación de </a:t>
            </a:r>
            <a:r>
              <a:rPr lang="es-ES" b="1" dirty="0"/>
              <a:t>los riesgos potenciales a los recursos naturales renovables</a:t>
            </a:r>
            <a:r>
              <a:rPr lang="es-ES" dirty="0"/>
              <a:t> derivados del uso de las Aguas Residuales. </a:t>
            </a:r>
          </a:p>
          <a:p>
            <a:pPr marL="342900" indent="-342900">
              <a:buAutoNum type="arabicPeriod"/>
            </a:pPr>
            <a:r>
              <a:rPr lang="es-ES" b="1" dirty="0"/>
              <a:t>Medidas preventivas </a:t>
            </a:r>
            <a:r>
              <a:rPr lang="es-ES" dirty="0"/>
              <a:t>que se deben aplicar </a:t>
            </a:r>
            <a:r>
              <a:rPr lang="es-ES" b="1" dirty="0"/>
              <a:t>para evitar los riesgos potenciales identificados</a:t>
            </a:r>
            <a:r>
              <a:rPr lang="es-ES" dirty="0"/>
              <a:t>, con sus respectivas actividades para seguimiento. </a:t>
            </a:r>
            <a:endParaRPr lang="es-CO" dirty="0"/>
          </a:p>
        </p:txBody>
      </p:sp>
      <p:sp>
        <p:nvSpPr>
          <p:cNvPr id="7" name="CuadroTexto 6">
            <a:extLst>
              <a:ext uri="{FF2B5EF4-FFF2-40B4-BE49-F238E27FC236}">
                <a16:creationId xmlns:a16="http://schemas.microsoft.com/office/drawing/2014/main" id="{9F53E810-298E-4BDA-9371-9E678547F225}"/>
              </a:ext>
            </a:extLst>
          </p:cNvPr>
          <p:cNvSpPr txBox="1"/>
          <p:nvPr/>
        </p:nvSpPr>
        <p:spPr>
          <a:xfrm>
            <a:off x="5720552" y="1945288"/>
            <a:ext cx="6072380" cy="424731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S" dirty="0"/>
              <a:t>Para otorgar concesión (el receptor):</a:t>
            </a:r>
          </a:p>
          <a:p>
            <a:endParaRPr lang="es-ES" dirty="0"/>
          </a:p>
          <a:p>
            <a:pPr marL="342900" indent="-342900">
              <a:buAutoNum type="arabicPeriod"/>
            </a:pPr>
            <a:r>
              <a:rPr lang="es-ES" b="1" dirty="0"/>
              <a:t>Balance Hídrico </a:t>
            </a:r>
            <a:r>
              <a:rPr lang="es-ES" dirty="0"/>
              <a:t>del sistema de reúso </a:t>
            </a:r>
          </a:p>
          <a:p>
            <a:pPr marL="342900" indent="-342900">
              <a:buAutoNum type="arabicPeriod"/>
            </a:pPr>
            <a:r>
              <a:rPr lang="es-ES" b="1" dirty="0"/>
              <a:t>Riesgos potenciales </a:t>
            </a:r>
            <a:r>
              <a:rPr lang="es-ES" dirty="0"/>
              <a:t>a los recursos naturales renovables </a:t>
            </a:r>
          </a:p>
          <a:p>
            <a:pPr marL="342900" indent="-342900">
              <a:buAutoNum type="arabicPeriod"/>
            </a:pPr>
            <a:r>
              <a:rPr lang="es-ES" b="1" dirty="0"/>
              <a:t>Medidas preventivas </a:t>
            </a:r>
          </a:p>
          <a:p>
            <a:pPr marL="342900" indent="-342900">
              <a:buAutoNum type="arabicPeriod"/>
            </a:pPr>
            <a:r>
              <a:rPr lang="es-ES" dirty="0"/>
              <a:t>Para el uso </a:t>
            </a:r>
            <a:r>
              <a:rPr lang="es-ES" b="1" dirty="0"/>
              <a:t>agrícola</a:t>
            </a:r>
            <a:r>
              <a:rPr lang="es-ES" dirty="0"/>
              <a:t>: </a:t>
            </a:r>
          </a:p>
          <a:p>
            <a:pPr marL="800100" lvl="1" indent="-342900">
              <a:buFont typeface="+mj-lt"/>
              <a:buAutoNum type="alphaLcParenR"/>
            </a:pPr>
            <a:r>
              <a:rPr lang="es-ES" b="1" dirty="0"/>
              <a:t>Evaluación de vulnerabilidad de los acuíferos </a:t>
            </a:r>
            <a:r>
              <a:rPr lang="es-ES" dirty="0"/>
              <a:t>a la contaminación</a:t>
            </a:r>
          </a:p>
          <a:p>
            <a:pPr marL="800100" lvl="1" indent="-342900">
              <a:buFont typeface="+mj-lt"/>
              <a:buAutoNum type="alphaLcParenR"/>
            </a:pPr>
            <a:r>
              <a:rPr lang="es-ES" b="1" dirty="0"/>
              <a:t>Plan de monitoreo y seguimiento de la calidad y cantidad del agua residual </a:t>
            </a:r>
            <a:r>
              <a:rPr lang="es-ES" dirty="0"/>
              <a:t>empleada en el reúso</a:t>
            </a:r>
          </a:p>
          <a:p>
            <a:pPr marL="800100" lvl="1" indent="-342900">
              <a:buFont typeface="+mj-lt"/>
              <a:buAutoNum type="alphaLcParenR"/>
            </a:pPr>
            <a:r>
              <a:rPr lang="es-ES" dirty="0"/>
              <a:t>Demostrar mediante mediciones in situ, </a:t>
            </a:r>
            <a:r>
              <a:rPr lang="es-ES" b="1" dirty="0"/>
              <a:t>la velocidad de infiltración </a:t>
            </a:r>
            <a:r>
              <a:rPr lang="es-ES" dirty="0"/>
              <a:t>(tener en cuenta Ministerio de Agricultura y Desarrollo Rural - </a:t>
            </a:r>
            <a:r>
              <a:rPr lang="es-ES" dirty="0" err="1"/>
              <a:t>MADR</a:t>
            </a:r>
            <a:r>
              <a:rPr lang="es-ES" dirty="0"/>
              <a:t> o las de la Organización de las Naciones Unidas para la Alimentación y la Agricultura FAO.)</a:t>
            </a:r>
            <a:endParaRPr lang="es-CO" dirty="0"/>
          </a:p>
        </p:txBody>
      </p:sp>
    </p:spTree>
    <p:extLst>
      <p:ext uri="{BB962C8B-B14F-4D97-AF65-F5344CB8AC3E}">
        <p14:creationId xmlns:p14="http://schemas.microsoft.com/office/powerpoint/2010/main" val="478236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bwMode="auto">
          <a:xfrm>
            <a:off x="-500164" y="203746"/>
            <a:ext cx="8255074"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vert="horz" wrap="square" lIns="91440" tIns="45720" rIns="91440" bIns="45720" numCol="1" anchor="ctr" anchorCtr="0" compatLnSpc="1">
            <a:prstTxWarp prst="textNoShape">
              <a:avLst/>
            </a:prstTxWarp>
          </a:bodyPr>
          <a:lstStyle>
            <a:defPPr>
              <a:defRPr lang="es-CO"/>
            </a:defPPr>
            <a:lvl1pPr algn="ctr">
              <a:defRPr sz="2800" b="1">
                <a:solidFill>
                  <a:srgbClr val="002060"/>
                </a:solidFill>
                <a:ea typeface="+mj-ea"/>
                <a:cs typeface="+mj-cs"/>
              </a:defRPr>
            </a:lvl1pPr>
          </a:lstStyle>
          <a:p>
            <a:r>
              <a:rPr lang="es-CO" altLang="es-CO" dirty="0"/>
              <a:t>VERTIMIENTOS LÍQUIDOS</a:t>
            </a:r>
          </a:p>
        </p:txBody>
      </p:sp>
      <p:sp>
        <p:nvSpPr>
          <p:cNvPr id="6" name="Rectángulo: esquinas redondeadas 5">
            <a:extLst>
              <a:ext uri="{FF2B5EF4-FFF2-40B4-BE49-F238E27FC236}">
                <a16:creationId xmlns:a16="http://schemas.microsoft.com/office/drawing/2014/main" id="{C0511D8A-4E92-4091-BF77-C97188D1CCC3}"/>
              </a:ext>
            </a:extLst>
          </p:cNvPr>
          <p:cNvSpPr/>
          <p:nvPr/>
        </p:nvSpPr>
        <p:spPr>
          <a:xfrm>
            <a:off x="1122744" y="1909823"/>
            <a:ext cx="2615879" cy="25348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rgbClr val="000000"/>
                </a:solidFill>
              </a:rPr>
              <a:t>Resolución 631/15</a:t>
            </a:r>
          </a:p>
          <a:p>
            <a:pPr algn="ctr"/>
            <a:r>
              <a:rPr lang="es-ES" dirty="0">
                <a:solidFill>
                  <a:srgbClr val="000000"/>
                </a:solidFill>
              </a:rPr>
              <a:t>Vertimientos puntuales a cuerpos de aguas superficiales y a los sistemas de alcantarillado público</a:t>
            </a:r>
            <a:endParaRPr lang="es-CO" dirty="0">
              <a:solidFill>
                <a:srgbClr val="000000"/>
              </a:solidFill>
            </a:endParaRPr>
          </a:p>
          <a:p>
            <a:pPr algn="ctr"/>
            <a:endParaRPr lang="es-CO" sz="1400" dirty="0"/>
          </a:p>
          <a:p>
            <a:pPr algn="ctr"/>
            <a:endParaRPr lang="es-CO" sz="1400" dirty="0"/>
          </a:p>
        </p:txBody>
      </p:sp>
      <p:sp>
        <p:nvSpPr>
          <p:cNvPr id="7" name="Rectángulo: esquinas redondeadas 6">
            <a:extLst>
              <a:ext uri="{FF2B5EF4-FFF2-40B4-BE49-F238E27FC236}">
                <a16:creationId xmlns:a16="http://schemas.microsoft.com/office/drawing/2014/main" id="{3693AF1D-AEC0-48F6-9216-7B8F0C81035A}"/>
              </a:ext>
            </a:extLst>
          </p:cNvPr>
          <p:cNvSpPr/>
          <p:nvPr/>
        </p:nvSpPr>
        <p:spPr>
          <a:xfrm>
            <a:off x="4342436" y="1909823"/>
            <a:ext cx="2615879" cy="253485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sz="2000" b="1" dirty="0">
                <a:solidFill>
                  <a:srgbClr val="000000"/>
                </a:solidFill>
              </a:rPr>
              <a:t>Resolución 883/18</a:t>
            </a:r>
          </a:p>
          <a:p>
            <a:pPr algn="ctr"/>
            <a:r>
              <a:rPr lang="es-ES" dirty="0">
                <a:solidFill>
                  <a:srgbClr val="000000"/>
                </a:solidFill>
              </a:rPr>
              <a:t>Vertimientos puntuales a cuerpos de aguas </a:t>
            </a:r>
            <a:r>
              <a:rPr lang="es-CO" dirty="0">
                <a:solidFill>
                  <a:srgbClr val="000000"/>
                </a:solidFill>
              </a:rPr>
              <a:t>marinas</a:t>
            </a:r>
            <a:endParaRPr lang="es-CO" sz="1400" dirty="0"/>
          </a:p>
          <a:p>
            <a:pPr algn="ctr"/>
            <a:endParaRPr lang="es-CO" sz="1400" dirty="0"/>
          </a:p>
          <a:p>
            <a:pPr algn="ctr"/>
            <a:endParaRPr lang="es-CO" sz="1400" dirty="0"/>
          </a:p>
        </p:txBody>
      </p:sp>
      <p:sp>
        <p:nvSpPr>
          <p:cNvPr id="8" name="Rectángulo: esquinas redondeadas 7">
            <a:hlinkClick r:id="rId3"/>
            <a:extLst>
              <a:ext uri="{FF2B5EF4-FFF2-40B4-BE49-F238E27FC236}">
                <a16:creationId xmlns:a16="http://schemas.microsoft.com/office/drawing/2014/main" id="{97CDD94E-0B4A-40F6-A192-4F11CDB409C2}"/>
              </a:ext>
            </a:extLst>
          </p:cNvPr>
          <p:cNvSpPr/>
          <p:nvPr/>
        </p:nvSpPr>
        <p:spPr>
          <a:xfrm>
            <a:off x="1348450" y="4687747"/>
            <a:ext cx="2164466" cy="428263"/>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O" dirty="0"/>
              <a:t>Norma</a:t>
            </a:r>
          </a:p>
        </p:txBody>
      </p:sp>
      <p:sp>
        <p:nvSpPr>
          <p:cNvPr id="9" name="Rectángulo: esquinas redondeadas 8">
            <a:hlinkClick r:id="rId4"/>
            <a:extLst>
              <a:ext uri="{FF2B5EF4-FFF2-40B4-BE49-F238E27FC236}">
                <a16:creationId xmlns:a16="http://schemas.microsoft.com/office/drawing/2014/main" id="{96967F13-1FA4-4692-9844-0B5AFB9DD192}"/>
              </a:ext>
            </a:extLst>
          </p:cNvPr>
          <p:cNvSpPr/>
          <p:nvPr/>
        </p:nvSpPr>
        <p:spPr>
          <a:xfrm>
            <a:off x="4568142" y="4687747"/>
            <a:ext cx="2164466" cy="428263"/>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O" dirty="0"/>
              <a:t>Norma</a:t>
            </a:r>
          </a:p>
        </p:txBody>
      </p:sp>
      <p:sp>
        <p:nvSpPr>
          <p:cNvPr id="10" name="Rectángulo: esquinas redondeadas 9">
            <a:extLst>
              <a:ext uri="{FF2B5EF4-FFF2-40B4-BE49-F238E27FC236}">
                <a16:creationId xmlns:a16="http://schemas.microsoft.com/office/drawing/2014/main" id="{E22F53E3-0894-4A58-ADFB-CB178B8A06ED}"/>
              </a:ext>
            </a:extLst>
          </p:cNvPr>
          <p:cNvSpPr/>
          <p:nvPr/>
        </p:nvSpPr>
        <p:spPr>
          <a:xfrm>
            <a:off x="7787834" y="1909823"/>
            <a:ext cx="2615879" cy="25348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2000" b="1" dirty="0">
                <a:solidFill>
                  <a:srgbClr val="000000"/>
                </a:solidFill>
              </a:rPr>
              <a:t>Resolución 699/21</a:t>
            </a:r>
          </a:p>
          <a:p>
            <a:pPr algn="ctr"/>
            <a:r>
              <a:rPr lang="es-ES" dirty="0">
                <a:solidFill>
                  <a:srgbClr val="000000"/>
                </a:solidFill>
              </a:rPr>
              <a:t>Vertimientos puntuales a cuerpos de aguas </a:t>
            </a:r>
            <a:r>
              <a:rPr lang="es-CO" dirty="0">
                <a:solidFill>
                  <a:srgbClr val="000000"/>
                </a:solidFill>
              </a:rPr>
              <a:t>marinas</a:t>
            </a:r>
            <a:endParaRPr lang="es-CO" sz="1400" dirty="0"/>
          </a:p>
          <a:p>
            <a:pPr algn="ctr"/>
            <a:endParaRPr lang="es-CO" sz="1400" dirty="0"/>
          </a:p>
          <a:p>
            <a:pPr algn="ctr"/>
            <a:endParaRPr lang="es-CO" sz="1400" dirty="0"/>
          </a:p>
        </p:txBody>
      </p:sp>
      <p:sp>
        <p:nvSpPr>
          <p:cNvPr id="11" name="Rectángulo: esquinas redondeadas 10">
            <a:hlinkClick r:id="rId5"/>
            <a:extLst>
              <a:ext uri="{FF2B5EF4-FFF2-40B4-BE49-F238E27FC236}">
                <a16:creationId xmlns:a16="http://schemas.microsoft.com/office/drawing/2014/main" id="{4630A13F-8074-4C17-A62E-B499AC660A2B}"/>
              </a:ext>
            </a:extLst>
          </p:cNvPr>
          <p:cNvSpPr/>
          <p:nvPr/>
        </p:nvSpPr>
        <p:spPr>
          <a:xfrm>
            <a:off x="8013540" y="4687747"/>
            <a:ext cx="2164466" cy="428263"/>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CO" dirty="0"/>
              <a:t>Norma</a:t>
            </a:r>
          </a:p>
        </p:txBody>
      </p:sp>
      <p:sp>
        <p:nvSpPr>
          <p:cNvPr id="12" name="CuadroTexto 11">
            <a:extLst>
              <a:ext uri="{FF2B5EF4-FFF2-40B4-BE49-F238E27FC236}">
                <a16:creationId xmlns:a16="http://schemas.microsoft.com/office/drawing/2014/main" id="{F86AADEB-E0AB-4ACC-A84D-D9A4D2043457}"/>
              </a:ext>
            </a:extLst>
          </p:cNvPr>
          <p:cNvSpPr txBox="1"/>
          <p:nvPr/>
        </p:nvSpPr>
        <p:spPr>
          <a:xfrm>
            <a:off x="4432467" y="5323033"/>
            <a:ext cx="2664296" cy="738664"/>
          </a:xfrm>
          <a:prstGeom prst="rect">
            <a:avLst/>
          </a:prstGeom>
          <a:noFill/>
        </p:spPr>
        <p:txBody>
          <a:bodyPr wrap="square" rtlCol="0">
            <a:spAutoFit/>
          </a:bodyPr>
          <a:lstStyle/>
          <a:p>
            <a:r>
              <a:rPr lang="es-ES" sz="1400" dirty="0"/>
              <a:t>También se hace por actividades, siguiendo lineamientos básicos de la 631/15</a:t>
            </a:r>
            <a:endParaRPr lang="es-CO" sz="1400" dirty="0"/>
          </a:p>
        </p:txBody>
      </p:sp>
      <p:sp>
        <p:nvSpPr>
          <p:cNvPr id="13" name="CuadroTexto 12">
            <a:extLst>
              <a:ext uri="{FF2B5EF4-FFF2-40B4-BE49-F238E27FC236}">
                <a16:creationId xmlns:a16="http://schemas.microsoft.com/office/drawing/2014/main" id="{0F48557F-DA0A-411F-ACFF-9AAAC2ED1B94}"/>
              </a:ext>
            </a:extLst>
          </p:cNvPr>
          <p:cNvSpPr txBox="1"/>
          <p:nvPr/>
        </p:nvSpPr>
        <p:spPr>
          <a:xfrm>
            <a:off x="7787834" y="5323033"/>
            <a:ext cx="2664296" cy="738664"/>
          </a:xfrm>
          <a:prstGeom prst="rect">
            <a:avLst/>
          </a:prstGeom>
          <a:noFill/>
        </p:spPr>
        <p:txBody>
          <a:bodyPr wrap="square" rtlCol="0">
            <a:spAutoFit/>
          </a:bodyPr>
          <a:lstStyle/>
          <a:p>
            <a:r>
              <a:rPr lang="es-ES" sz="1400" dirty="0" err="1"/>
              <a:t>ARD</a:t>
            </a:r>
            <a:r>
              <a:rPr lang="es-ES" sz="1400" dirty="0"/>
              <a:t> tratadas y toman la velocidad de infiltración como parámetro diferencial</a:t>
            </a:r>
            <a:endParaRPr lang="es-CO" sz="1400" dirty="0"/>
          </a:p>
        </p:txBody>
      </p:sp>
    </p:spTree>
    <p:extLst>
      <p:ext uri="{BB962C8B-B14F-4D97-AF65-F5344CB8AC3E}">
        <p14:creationId xmlns:p14="http://schemas.microsoft.com/office/powerpoint/2010/main" val="1152696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bwMode="auto">
          <a:xfrm>
            <a:off x="-181275" y="106451"/>
            <a:ext cx="8255074"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vert="horz" wrap="square" lIns="91440" tIns="45720" rIns="91440" bIns="45720" numCol="1" anchor="ctr" anchorCtr="0" compatLnSpc="1">
            <a:prstTxWarp prst="textNoShape">
              <a:avLst/>
            </a:prstTxWarp>
          </a:bodyPr>
          <a:lstStyle>
            <a:defPPr>
              <a:defRPr lang="es-CO"/>
            </a:defPPr>
            <a:lvl1pPr algn="ctr">
              <a:defRPr sz="2800" b="1">
                <a:solidFill>
                  <a:srgbClr val="002060"/>
                </a:solidFill>
                <a:ea typeface="+mj-ea"/>
                <a:cs typeface="+mj-cs"/>
              </a:defRPr>
            </a:lvl1pPr>
          </a:lstStyle>
          <a:p>
            <a:r>
              <a:rPr lang="en-US" altLang="es-CO" dirty="0"/>
              <a:t>Resolución 631 de 2015</a:t>
            </a:r>
            <a:endParaRPr lang="ru-RU" altLang="es-CO" dirty="0"/>
          </a:p>
        </p:txBody>
      </p:sp>
      <p:sp>
        <p:nvSpPr>
          <p:cNvPr id="4" name="CuadroTexto 3">
            <a:extLst>
              <a:ext uri="{FF2B5EF4-FFF2-40B4-BE49-F238E27FC236}">
                <a16:creationId xmlns:a16="http://schemas.microsoft.com/office/drawing/2014/main" id="{D620BF3A-C6F0-40E4-843F-7797B4E92C86}"/>
              </a:ext>
            </a:extLst>
          </p:cNvPr>
          <p:cNvSpPr txBox="1"/>
          <p:nvPr/>
        </p:nvSpPr>
        <p:spPr>
          <a:xfrm>
            <a:off x="848412" y="1084082"/>
            <a:ext cx="10495176" cy="2031325"/>
          </a:xfrm>
          <a:prstGeom prst="rect">
            <a:avLst/>
          </a:prstGeom>
          <a:noFill/>
        </p:spPr>
        <p:txBody>
          <a:bodyPr wrap="square" rtlCol="0">
            <a:spAutoFit/>
          </a:bodyPr>
          <a:lstStyle/>
          <a:p>
            <a:r>
              <a:rPr lang="es-CO" dirty="0"/>
              <a:t>Se hace mediante muestreo compuesto durante el tiempo del vertimiento. </a:t>
            </a:r>
          </a:p>
          <a:p>
            <a:endParaRPr lang="es-CO" dirty="0"/>
          </a:p>
          <a:p>
            <a:r>
              <a:rPr lang="es-CO" dirty="0"/>
              <a:t>Hay casos donde se almacena un agua residual por una semana, un mes y se vierte. Se debe demostrar por balances de agua, los tiempos de almacenamiento y vertimiento, y se muestrea por el periodo en que se vierte.</a:t>
            </a:r>
          </a:p>
          <a:p>
            <a:endParaRPr lang="es-CO" dirty="0"/>
          </a:p>
          <a:p>
            <a:r>
              <a:rPr lang="es-CO" dirty="0"/>
              <a:t>EJ:</a:t>
            </a:r>
          </a:p>
        </p:txBody>
      </p:sp>
      <p:sp>
        <p:nvSpPr>
          <p:cNvPr id="6" name="Rectángulo 5">
            <a:extLst>
              <a:ext uri="{FF2B5EF4-FFF2-40B4-BE49-F238E27FC236}">
                <a16:creationId xmlns:a16="http://schemas.microsoft.com/office/drawing/2014/main" id="{489C557F-3B08-4C0B-B9AB-92D317A4D7BC}"/>
              </a:ext>
            </a:extLst>
          </p:cNvPr>
          <p:cNvSpPr/>
          <p:nvPr/>
        </p:nvSpPr>
        <p:spPr>
          <a:xfrm>
            <a:off x="1093509" y="3638746"/>
            <a:ext cx="127261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1000 L/mes</a:t>
            </a:r>
          </a:p>
        </p:txBody>
      </p:sp>
      <p:cxnSp>
        <p:nvCxnSpPr>
          <p:cNvPr id="8" name="Conector: angular 7">
            <a:extLst>
              <a:ext uri="{FF2B5EF4-FFF2-40B4-BE49-F238E27FC236}">
                <a16:creationId xmlns:a16="http://schemas.microsoft.com/office/drawing/2014/main" id="{726B8EBF-0154-449F-A595-60B235EA4F0B}"/>
              </a:ext>
            </a:extLst>
          </p:cNvPr>
          <p:cNvCxnSpPr>
            <a:cxnSpLocks/>
            <a:endCxn id="6" idx="0"/>
          </p:cNvCxnSpPr>
          <p:nvPr/>
        </p:nvCxnSpPr>
        <p:spPr>
          <a:xfrm>
            <a:off x="707010" y="3332835"/>
            <a:ext cx="1022809" cy="3059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angular 12">
            <a:extLst>
              <a:ext uri="{FF2B5EF4-FFF2-40B4-BE49-F238E27FC236}">
                <a16:creationId xmlns:a16="http://schemas.microsoft.com/office/drawing/2014/main" id="{9D9D0A10-B42F-46CB-9B53-A1FFD2810699}"/>
              </a:ext>
            </a:extLst>
          </p:cNvPr>
          <p:cNvCxnSpPr>
            <a:stCxn id="6" idx="2"/>
          </p:cNvCxnSpPr>
          <p:nvPr/>
        </p:nvCxnSpPr>
        <p:spPr>
          <a:xfrm rot="16200000" flipH="1">
            <a:off x="2085681" y="4197284"/>
            <a:ext cx="433633" cy="11453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454B4106-94F6-4FC1-A069-7BAD4A71A6A2}"/>
              </a:ext>
            </a:extLst>
          </p:cNvPr>
          <p:cNvSpPr txBox="1"/>
          <p:nvPr/>
        </p:nvSpPr>
        <p:spPr>
          <a:xfrm>
            <a:off x="1300899" y="5071621"/>
            <a:ext cx="2526383" cy="276999"/>
          </a:xfrm>
          <a:prstGeom prst="rect">
            <a:avLst/>
          </a:prstGeom>
          <a:noFill/>
        </p:spPr>
        <p:txBody>
          <a:bodyPr wrap="square" rtlCol="0">
            <a:spAutoFit/>
          </a:bodyPr>
          <a:lstStyle/>
          <a:p>
            <a:r>
              <a:rPr lang="es-CO" sz="1200" dirty="0"/>
              <a:t>Vierto esos 1000L en 1 hora cada mes</a:t>
            </a:r>
          </a:p>
        </p:txBody>
      </p:sp>
      <p:sp>
        <p:nvSpPr>
          <p:cNvPr id="15" name="CuadroTexto 14">
            <a:extLst>
              <a:ext uri="{FF2B5EF4-FFF2-40B4-BE49-F238E27FC236}">
                <a16:creationId xmlns:a16="http://schemas.microsoft.com/office/drawing/2014/main" id="{F376EC1F-A6FF-4E67-8283-47F5F899564F}"/>
              </a:ext>
            </a:extLst>
          </p:cNvPr>
          <p:cNvSpPr txBox="1"/>
          <p:nvPr/>
        </p:nvSpPr>
        <p:spPr>
          <a:xfrm>
            <a:off x="4873658" y="2856322"/>
            <a:ext cx="5844618" cy="2585323"/>
          </a:xfrm>
          <a:prstGeom prst="rect">
            <a:avLst/>
          </a:prstGeom>
          <a:noFill/>
        </p:spPr>
        <p:txBody>
          <a:bodyPr wrap="square" rtlCol="0">
            <a:spAutoFit/>
          </a:bodyPr>
          <a:lstStyle/>
          <a:p>
            <a:pPr marL="285750" indent="-285750" algn="just">
              <a:buFontTx/>
              <a:buChar char="-"/>
            </a:pPr>
            <a:r>
              <a:rPr lang="es-CO" dirty="0"/>
              <a:t>Se realiza muestreo compuesto con frecuencia según determinación de la CAR y en la hora de vertimiento. Debo demostrar con balances hídricos esos almacenamientos y vertimientos.</a:t>
            </a:r>
          </a:p>
          <a:p>
            <a:pPr marL="742950" lvl="1" indent="-285750" algn="just">
              <a:buFont typeface="Wingdings" panose="05000000000000000000" pitchFamily="2" charset="2"/>
              <a:buChar char="§"/>
            </a:pPr>
            <a:r>
              <a:rPr lang="es-CO" dirty="0"/>
              <a:t>Cantidades de agua que gastan los procesos, con contadores, medidores de caudal en general que salen de los procesos.</a:t>
            </a:r>
          </a:p>
          <a:p>
            <a:pPr marL="742950" lvl="1" indent="-285750" algn="just">
              <a:buFont typeface="Wingdings" panose="05000000000000000000" pitchFamily="2" charset="2"/>
              <a:buChar char="§"/>
            </a:pPr>
            <a:r>
              <a:rPr lang="es-CO" dirty="0"/>
              <a:t>DEBO CONOCER MIS PROCESOS, lo que no se mide, no se mejora, no se optimiza, no se controla.</a:t>
            </a:r>
          </a:p>
        </p:txBody>
      </p:sp>
    </p:spTree>
    <p:extLst>
      <p:ext uri="{BB962C8B-B14F-4D97-AF65-F5344CB8AC3E}">
        <p14:creationId xmlns:p14="http://schemas.microsoft.com/office/powerpoint/2010/main" val="98972932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1843</TotalTime>
  <Words>3265</Words>
  <Application>Microsoft Office PowerPoint</Application>
  <PresentationFormat>Panorámica</PresentationFormat>
  <Paragraphs>280</Paragraphs>
  <Slides>39</Slides>
  <Notes>8</Notes>
  <HiddenSlides>0</HiddenSlides>
  <MMClips>0</MMClips>
  <ScaleCrop>false</ScaleCrop>
  <HeadingPairs>
    <vt:vector size="8" baseType="variant">
      <vt:variant>
        <vt:lpstr>Fuentes usadas</vt:lpstr>
      </vt:variant>
      <vt:variant>
        <vt:i4>11</vt:i4>
      </vt:variant>
      <vt:variant>
        <vt:lpstr>Tema</vt:lpstr>
      </vt:variant>
      <vt:variant>
        <vt:i4>1</vt:i4>
      </vt:variant>
      <vt:variant>
        <vt:lpstr>Servidores OLE incrustados</vt:lpstr>
      </vt:variant>
      <vt:variant>
        <vt:i4>1</vt:i4>
      </vt:variant>
      <vt:variant>
        <vt:lpstr>Títulos de diapositiva</vt:lpstr>
      </vt:variant>
      <vt:variant>
        <vt:i4>39</vt:i4>
      </vt:variant>
    </vt:vector>
  </HeadingPairs>
  <TitlesOfParts>
    <vt:vector size="52" baseType="lpstr">
      <vt:lpstr>Arial</vt:lpstr>
      <vt:lpstr>Berlin Sans FB Demi</vt:lpstr>
      <vt:lpstr>Calibri</vt:lpstr>
      <vt:lpstr>Calibri Light</vt:lpstr>
      <vt:lpstr>inherit</vt:lpstr>
      <vt:lpstr>Montserrat</vt:lpstr>
      <vt:lpstr>Montserrat-SemiBold</vt:lpstr>
      <vt:lpstr>Roboto</vt:lpstr>
      <vt:lpstr>Times New Roman</vt:lpstr>
      <vt:lpstr>Wingdings</vt:lpstr>
      <vt:lpstr>Work Sans</vt:lpstr>
      <vt:lpstr>Tema de Office</vt:lpstr>
      <vt:lpstr>Imagen de pincel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PERMISOS DE VERTIMIENTOS</vt:lpstr>
      <vt:lpstr>CAMBIOS EN PERMISOS DE VERTIMIENTOS</vt:lpstr>
      <vt:lpstr>PERMISOS DE VERTIMIENTOS</vt:lpstr>
      <vt:lpstr>Presentación de PowerPoint</vt:lpstr>
      <vt:lpstr>Presentación de PowerPoint</vt:lpstr>
      <vt:lpstr>TASAS RETRIBUTIVAS</vt:lpstr>
      <vt:lpstr>EJEMPLOS DE FACTORES</vt:lpstr>
      <vt:lpstr>TASAS RETRIBUTIVAS – CÁLCULO</vt:lpstr>
      <vt:lpstr>Concesiones de Aguas</vt:lpstr>
      <vt:lpstr>Concesiones de Aguas</vt:lpstr>
      <vt:lpstr>Concesiones de Aguas – Análisis de calidad</vt:lpstr>
      <vt:lpstr>RESOLUCIÓN 2115 DE 2007</vt:lpstr>
      <vt:lpstr>RESOLUCIÓN 2115 DE 2007</vt:lpstr>
      <vt:lpstr>RESOLUCIÓN 2115 DE 2007: IRCA</vt:lpstr>
      <vt:lpstr>Presentación de PowerPoint</vt:lpstr>
      <vt:lpstr>RESULTADOS QUE DAN IRCA 100</vt:lpstr>
      <vt:lpstr>RESOLUCIÓN 2115 DE 2007 IRCA</vt:lpstr>
      <vt:lpstr>RESOLUCIÓN 2115 DE 2007 IRCA</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Correa</dc:creator>
  <cp:lastModifiedBy>Juan Correa</cp:lastModifiedBy>
  <cp:revision>68</cp:revision>
  <dcterms:created xsi:type="dcterms:W3CDTF">2022-02-21T17:59:11Z</dcterms:created>
  <dcterms:modified xsi:type="dcterms:W3CDTF">2022-03-02T20:09:04Z</dcterms:modified>
</cp:coreProperties>
</file>