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6" r:id="rId3"/>
    <p:sldId id="258" r:id="rId4"/>
    <p:sldId id="259" r:id="rId5"/>
    <p:sldId id="260" r:id="rId6"/>
    <p:sldId id="261" r:id="rId7"/>
    <p:sldId id="263" r:id="rId8"/>
    <p:sldId id="264" r:id="rId9"/>
    <p:sldId id="265" r:id="rId10"/>
    <p:sldId id="266" r:id="rId11"/>
    <p:sldId id="262" r:id="rId12"/>
    <p:sldId id="267" r:id="rId13"/>
    <p:sldId id="899" r:id="rId14"/>
    <p:sldId id="900" r:id="rId15"/>
    <p:sldId id="901" r:id="rId16"/>
    <p:sldId id="903" r:id="rId17"/>
    <p:sldId id="902" r:id="rId18"/>
    <p:sldId id="904" r:id="rId19"/>
    <p:sldId id="905" r:id="rId20"/>
    <p:sldId id="910" r:id="rId21"/>
    <p:sldId id="911" r:id="rId22"/>
    <p:sldId id="906" r:id="rId23"/>
    <p:sldId id="912" r:id="rId24"/>
    <p:sldId id="913" r:id="rId25"/>
    <p:sldId id="914" r:id="rId26"/>
    <p:sldId id="915" r:id="rId27"/>
    <p:sldId id="916" r:id="rId28"/>
    <p:sldId id="917" r:id="rId29"/>
    <p:sldId id="918" r:id="rId30"/>
    <p:sldId id="919" r:id="rId31"/>
    <p:sldId id="920" r:id="rId32"/>
    <p:sldId id="921" r:id="rId33"/>
    <p:sldId id="922" r:id="rId34"/>
    <p:sldId id="923" r:id="rId35"/>
    <p:sldId id="909" r:id="rId36"/>
    <p:sldId id="907" r:id="rId37"/>
    <p:sldId id="908" r:id="rId38"/>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EAC"/>
    <a:srgbClr val="F19408"/>
    <a:srgbClr val="0A2C32"/>
    <a:srgbClr val="B8BD17"/>
    <a:srgbClr val="1D6F98"/>
    <a:srgbClr val="FECE4D"/>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291" autoAdjust="0"/>
  </p:normalViewPr>
  <p:slideViewPr>
    <p:cSldViewPr snapToGrid="0" snapToObjects="1">
      <p:cViewPr varScale="1">
        <p:scale>
          <a:sx n="90" d="100"/>
          <a:sy n="90" d="100"/>
        </p:scale>
        <p:origin x="816" y="84"/>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A7B59-DD65-4E4E-9D18-C1B535742519}" type="doc">
      <dgm:prSet loTypeId="urn:microsoft.com/office/officeart/2005/8/layout/list1" loCatId="" qsTypeId="urn:microsoft.com/office/officeart/2005/8/quickstyle/simple4" qsCatId="simple" csTypeId="urn:microsoft.com/office/officeart/2005/8/colors/colorful5" csCatId="colorful" phldr="1"/>
      <dgm:spPr/>
      <dgm:t>
        <a:bodyPr/>
        <a:lstStyle/>
        <a:p>
          <a:endParaRPr lang="es-ES_tradnl"/>
        </a:p>
      </dgm:t>
    </dgm:pt>
    <dgm:pt modelId="{F355C3B9-C8A6-4CE0-8267-35307CFB8D06}">
      <dgm:prSet custT="1"/>
      <dgm:spPr/>
      <dgm:t>
        <a:bodyPr/>
        <a:lstStyle/>
        <a:p>
          <a:pPr algn="just"/>
          <a:r>
            <a:rPr lang="es-ES" sz="1800" dirty="0">
              <a:solidFill>
                <a:schemeClr val="tx1"/>
              </a:solidFill>
              <a:latin typeface="Arial" charset="0"/>
              <a:cs typeface="Arial" charset="0"/>
            </a:rPr>
            <a:t>1. Conceptos y Generalidades de los requisitos legales en SST.</a:t>
          </a:r>
          <a:endParaRPr lang="es-CO" sz="1800" dirty="0">
            <a:solidFill>
              <a:schemeClr val="tx1"/>
            </a:solidFill>
            <a:latin typeface="Arial" charset="0"/>
            <a:cs typeface="Arial" charset="0"/>
          </a:endParaRPr>
        </a:p>
      </dgm:t>
    </dgm:pt>
    <dgm:pt modelId="{26879EF1-3FBC-44FE-B7F2-BEF4C2599100}" type="parTrans" cxnId="{D10D5DD1-220F-4344-846D-1F02D97A879F}">
      <dgm:prSet/>
      <dgm:spPr/>
      <dgm:t>
        <a:bodyPr/>
        <a:lstStyle/>
        <a:p>
          <a:pPr algn="just"/>
          <a:endParaRPr lang="es-CO"/>
        </a:p>
      </dgm:t>
    </dgm:pt>
    <dgm:pt modelId="{7836D7F4-C7C1-4052-8761-50C1CC8A8F10}" type="sibTrans" cxnId="{D10D5DD1-220F-4344-846D-1F02D97A879F}">
      <dgm:prSet/>
      <dgm:spPr/>
      <dgm:t>
        <a:bodyPr/>
        <a:lstStyle/>
        <a:p>
          <a:pPr algn="just"/>
          <a:endParaRPr lang="es-CO"/>
        </a:p>
      </dgm:t>
    </dgm:pt>
    <dgm:pt modelId="{17F99DF6-2B7D-4F42-9520-429613E45860}">
      <dgm:prSet custT="1"/>
      <dgm:spPr/>
      <dgm:t>
        <a:bodyPr/>
        <a:lstStyle/>
        <a:p>
          <a:pPr algn="just"/>
          <a:r>
            <a:rPr lang="es-ES" sz="1800" dirty="0">
              <a:solidFill>
                <a:schemeClr val="tx1"/>
              </a:solidFill>
              <a:latin typeface="Arial" charset="0"/>
              <a:cs typeface="Arial" charset="0"/>
            </a:rPr>
            <a:t>2. Principales requisitos legales de SST aplicables a las organizaciones en general.</a:t>
          </a:r>
          <a:endParaRPr lang="es-CO" sz="1800" dirty="0">
            <a:solidFill>
              <a:schemeClr val="tx1"/>
            </a:solidFill>
            <a:latin typeface="Arial" charset="0"/>
            <a:cs typeface="Arial" charset="0"/>
          </a:endParaRPr>
        </a:p>
      </dgm:t>
    </dgm:pt>
    <dgm:pt modelId="{2CB61D4E-5AEC-4B6A-81F2-CE305A38FE45}" type="parTrans" cxnId="{73CD0366-A730-43A7-981D-D94AC1D5E0FE}">
      <dgm:prSet/>
      <dgm:spPr/>
      <dgm:t>
        <a:bodyPr/>
        <a:lstStyle/>
        <a:p>
          <a:endParaRPr lang="es-CO"/>
        </a:p>
      </dgm:t>
    </dgm:pt>
    <dgm:pt modelId="{C39577A8-3484-47FD-A835-BA86AB64691C}" type="sibTrans" cxnId="{73CD0366-A730-43A7-981D-D94AC1D5E0FE}">
      <dgm:prSet/>
      <dgm:spPr/>
      <dgm:t>
        <a:bodyPr/>
        <a:lstStyle/>
        <a:p>
          <a:endParaRPr lang="es-CO"/>
        </a:p>
      </dgm:t>
    </dgm:pt>
    <dgm:pt modelId="{E2D8D278-B015-1E4F-BA5E-8C024B40F0C0}" type="pres">
      <dgm:prSet presAssocID="{DC8A7B59-DD65-4E4E-9D18-C1B535742519}" presName="linear" presStyleCnt="0">
        <dgm:presLayoutVars>
          <dgm:dir/>
          <dgm:animLvl val="lvl"/>
          <dgm:resizeHandles val="exact"/>
        </dgm:presLayoutVars>
      </dgm:prSet>
      <dgm:spPr/>
    </dgm:pt>
    <dgm:pt modelId="{AE5455B3-A16F-4A3A-B610-5AF1346C5513}" type="pres">
      <dgm:prSet presAssocID="{F355C3B9-C8A6-4CE0-8267-35307CFB8D06}" presName="parentLin" presStyleCnt="0"/>
      <dgm:spPr/>
    </dgm:pt>
    <dgm:pt modelId="{8FDD397A-8EF4-41AF-84ED-AEE09A78A5B4}" type="pres">
      <dgm:prSet presAssocID="{F355C3B9-C8A6-4CE0-8267-35307CFB8D06}" presName="parentLeftMargin" presStyleLbl="node1" presStyleIdx="0" presStyleCnt="2"/>
      <dgm:spPr/>
    </dgm:pt>
    <dgm:pt modelId="{7510A5CB-7CA3-43A8-BBD8-F5116164CC4E}" type="pres">
      <dgm:prSet presAssocID="{F355C3B9-C8A6-4CE0-8267-35307CFB8D06}" presName="parentText" presStyleLbl="node1" presStyleIdx="0" presStyleCnt="2" custScaleY="322792" custLinFactNeighborX="-59314" custLinFactNeighborY="626">
        <dgm:presLayoutVars>
          <dgm:chMax val="0"/>
          <dgm:bulletEnabled val="1"/>
        </dgm:presLayoutVars>
      </dgm:prSet>
      <dgm:spPr/>
    </dgm:pt>
    <dgm:pt modelId="{341FC228-2900-4424-A9FE-3829C5E99EA9}" type="pres">
      <dgm:prSet presAssocID="{F355C3B9-C8A6-4CE0-8267-35307CFB8D06}" presName="negativeSpace" presStyleCnt="0"/>
      <dgm:spPr/>
    </dgm:pt>
    <dgm:pt modelId="{23E84EF0-1FDF-4F9A-B7D5-862F0C4A2A06}" type="pres">
      <dgm:prSet presAssocID="{F355C3B9-C8A6-4CE0-8267-35307CFB8D06}" presName="childText" presStyleLbl="conFgAcc1" presStyleIdx="0" presStyleCnt="2">
        <dgm:presLayoutVars>
          <dgm:bulletEnabled val="1"/>
        </dgm:presLayoutVars>
      </dgm:prSet>
      <dgm:spPr/>
    </dgm:pt>
    <dgm:pt modelId="{B6B44016-8D3A-4766-BA45-683E6154E33D}" type="pres">
      <dgm:prSet presAssocID="{7836D7F4-C7C1-4052-8761-50C1CC8A8F10}" presName="spaceBetweenRectangles" presStyleCnt="0"/>
      <dgm:spPr/>
    </dgm:pt>
    <dgm:pt modelId="{80C5F533-2110-4036-A2C9-A26D1572633E}" type="pres">
      <dgm:prSet presAssocID="{17F99DF6-2B7D-4F42-9520-429613E45860}" presName="parentLin" presStyleCnt="0"/>
      <dgm:spPr/>
    </dgm:pt>
    <dgm:pt modelId="{9C1D5CD7-3356-4EC8-8ADB-7C155E5E1B22}" type="pres">
      <dgm:prSet presAssocID="{17F99DF6-2B7D-4F42-9520-429613E45860}" presName="parentLeftMargin" presStyleLbl="node1" presStyleIdx="0" presStyleCnt="2"/>
      <dgm:spPr/>
    </dgm:pt>
    <dgm:pt modelId="{CA1A7783-0333-439F-BC37-7B48704E6EED}" type="pres">
      <dgm:prSet presAssocID="{17F99DF6-2B7D-4F42-9520-429613E45860}" presName="parentText" presStyleLbl="node1" presStyleIdx="1" presStyleCnt="2" custScaleY="323068" custLinFactNeighborX="-65866" custLinFactNeighborY="-5182">
        <dgm:presLayoutVars>
          <dgm:chMax val="0"/>
          <dgm:bulletEnabled val="1"/>
        </dgm:presLayoutVars>
      </dgm:prSet>
      <dgm:spPr/>
    </dgm:pt>
    <dgm:pt modelId="{633A0CC2-235C-49C3-B503-12379D11B942}" type="pres">
      <dgm:prSet presAssocID="{17F99DF6-2B7D-4F42-9520-429613E45860}" presName="negativeSpace" presStyleCnt="0"/>
      <dgm:spPr/>
    </dgm:pt>
    <dgm:pt modelId="{0515901A-FF2C-4250-8B31-9ACCA58EC1DE}" type="pres">
      <dgm:prSet presAssocID="{17F99DF6-2B7D-4F42-9520-429613E45860}" presName="childText" presStyleLbl="conFgAcc1" presStyleIdx="1" presStyleCnt="2" custLinFactNeighborY="93041">
        <dgm:presLayoutVars>
          <dgm:bulletEnabled val="1"/>
        </dgm:presLayoutVars>
      </dgm:prSet>
      <dgm:spPr/>
    </dgm:pt>
  </dgm:ptLst>
  <dgm:cxnLst>
    <dgm:cxn modelId="{D3E25504-E3A1-49F5-AA6C-D54B6195F99E}" type="presOf" srcId="{17F99DF6-2B7D-4F42-9520-429613E45860}" destId="{9C1D5CD7-3356-4EC8-8ADB-7C155E5E1B22}" srcOrd="0" destOrd="0" presId="urn:microsoft.com/office/officeart/2005/8/layout/list1"/>
    <dgm:cxn modelId="{D521A70C-7691-48B9-A1EE-53A90ABD9951}" type="presOf" srcId="{F355C3B9-C8A6-4CE0-8267-35307CFB8D06}" destId="{8FDD397A-8EF4-41AF-84ED-AEE09A78A5B4}" srcOrd="0" destOrd="0" presId="urn:microsoft.com/office/officeart/2005/8/layout/list1"/>
    <dgm:cxn modelId="{7280F41F-E607-40C1-8FF8-6FD62CA11E18}" type="presOf" srcId="{F355C3B9-C8A6-4CE0-8267-35307CFB8D06}" destId="{7510A5CB-7CA3-43A8-BBD8-F5116164CC4E}" srcOrd="1" destOrd="0" presId="urn:microsoft.com/office/officeart/2005/8/layout/list1"/>
    <dgm:cxn modelId="{73CD0366-A730-43A7-981D-D94AC1D5E0FE}" srcId="{DC8A7B59-DD65-4E4E-9D18-C1B535742519}" destId="{17F99DF6-2B7D-4F42-9520-429613E45860}" srcOrd="1" destOrd="0" parTransId="{2CB61D4E-5AEC-4B6A-81F2-CE305A38FE45}" sibTransId="{C39577A8-3484-47FD-A835-BA86AB64691C}"/>
    <dgm:cxn modelId="{DA6A5658-3733-9748-B2DF-4FE1C0AF3659}" type="presOf" srcId="{DC8A7B59-DD65-4E4E-9D18-C1B535742519}" destId="{E2D8D278-B015-1E4F-BA5E-8C024B40F0C0}" srcOrd="0" destOrd="0" presId="urn:microsoft.com/office/officeart/2005/8/layout/list1"/>
    <dgm:cxn modelId="{D10D5DD1-220F-4344-846D-1F02D97A879F}" srcId="{DC8A7B59-DD65-4E4E-9D18-C1B535742519}" destId="{F355C3B9-C8A6-4CE0-8267-35307CFB8D06}" srcOrd="0" destOrd="0" parTransId="{26879EF1-3FBC-44FE-B7F2-BEF4C2599100}" sibTransId="{7836D7F4-C7C1-4052-8761-50C1CC8A8F10}"/>
    <dgm:cxn modelId="{B4C702E4-6A3E-4F23-B7E2-180FEEECB223}" type="presOf" srcId="{17F99DF6-2B7D-4F42-9520-429613E45860}" destId="{CA1A7783-0333-439F-BC37-7B48704E6EED}" srcOrd="1" destOrd="0" presId="urn:microsoft.com/office/officeart/2005/8/layout/list1"/>
    <dgm:cxn modelId="{C13FDD93-DB8F-4395-B53B-742B682F3C2B}" type="presParOf" srcId="{E2D8D278-B015-1E4F-BA5E-8C024B40F0C0}" destId="{AE5455B3-A16F-4A3A-B610-5AF1346C5513}" srcOrd="0" destOrd="0" presId="urn:microsoft.com/office/officeart/2005/8/layout/list1"/>
    <dgm:cxn modelId="{71B080A2-A9E4-4C3F-9401-E4E955E424D7}" type="presParOf" srcId="{AE5455B3-A16F-4A3A-B610-5AF1346C5513}" destId="{8FDD397A-8EF4-41AF-84ED-AEE09A78A5B4}" srcOrd="0" destOrd="0" presId="urn:microsoft.com/office/officeart/2005/8/layout/list1"/>
    <dgm:cxn modelId="{06F0DB5A-18A8-44E5-958F-43FCC37C6691}" type="presParOf" srcId="{AE5455B3-A16F-4A3A-B610-5AF1346C5513}" destId="{7510A5CB-7CA3-43A8-BBD8-F5116164CC4E}" srcOrd="1" destOrd="0" presId="urn:microsoft.com/office/officeart/2005/8/layout/list1"/>
    <dgm:cxn modelId="{857C03B3-AB99-4BEC-88B4-7EA93AFA5E35}" type="presParOf" srcId="{E2D8D278-B015-1E4F-BA5E-8C024B40F0C0}" destId="{341FC228-2900-4424-A9FE-3829C5E99EA9}" srcOrd="1" destOrd="0" presId="urn:microsoft.com/office/officeart/2005/8/layout/list1"/>
    <dgm:cxn modelId="{C5A4E727-911D-415D-AB20-F0ADA09C7EF7}" type="presParOf" srcId="{E2D8D278-B015-1E4F-BA5E-8C024B40F0C0}" destId="{23E84EF0-1FDF-4F9A-B7D5-862F0C4A2A06}" srcOrd="2" destOrd="0" presId="urn:microsoft.com/office/officeart/2005/8/layout/list1"/>
    <dgm:cxn modelId="{32375A8E-6EEA-417E-834A-BA14B1C1FD59}" type="presParOf" srcId="{E2D8D278-B015-1E4F-BA5E-8C024B40F0C0}" destId="{B6B44016-8D3A-4766-BA45-683E6154E33D}" srcOrd="3" destOrd="0" presId="urn:microsoft.com/office/officeart/2005/8/layout/list1"/>
    <dgm:cxn modelId="{0BD52E20-AC91-4A7C-B3B8-A96C3427E5D3}" type="presParOf" srcId="{E2D8D278-B015-1E4F-BA5E-8C024B40F0C0}" destId="{80C5F533-2110-4036-A2C9-A26D1572633E}" srcOrd="4" destOrd="0" presId="urn:microsoft.com/office/officeart/2005/8/layout/list1"/>
    <dgm:cxn modelId="{6CF5F10A-CD48-4601-BA57-9244E314E48D}" type="presParOf" srcId="{80C5F533-2110-4036-A2C9-A26D1572633E}" destId="{9C1D5CD7-3356-4EC8-8ADB-7C155E5E1B22}" srcOrd="0" destOrd="0" presId="urn:microsoft.com/office/officeart/2005/8/layout/list1"/>
    <dgm:cxn modelId="{AAA6851B-BDCD-4A60-8634-F64D912FD05B}" type="presParOf" srcId="{80C5F533-2110-4036-A2C9-A26D1572633E}" destId="{CA1A7783-0333-439F-BC37-7B48704E6EED}" srcOrd="1" destOrd="0" presId="urn:microsoft.com/office/officeart/2005/8/layout/list1"/>
    <dgm:cxn modelId="{3F8F8316-B6FB-4D64-BA6A-ADF8988F6BCA}" type="presParOf" srcId="{E2D8D278-B015-1E4F-BA5E-8C024B40F0C0}" destId="{633A0CC2-235C-49C3-B503-12379D11B942}" srcOrd="5" destOrd="0" presId="urn:microsoft.com/office/officeart/2005/8/layout/list1"/>
    <dgm:cxn modelId="{C4E9B2F6-C4C8-40DB-8CBE-456566F657EC}" type="presParOf" srcId="{E2D8D278-B015-1E4F-BA5E-8C024B40F0C0}" destId="{0515901A-FF2C-4250-8B31-9ACCA58EC1D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84EF0-1FDF-4F9A-B7D5-862F0C4A2A06}">
      <dsp:nvSpPr>
        <dsp:cNvPr id="0" name=""/>
        <dsp:cNvSpPr/>
      </dsp:nvSpPr>
      <dsp:spPr>
        <a:xfrm>
          <a:off x="0" y="1242378"/>
          <a:ext cx="5741870" cy="378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10A5CB-7CA3-43A8-BBD8-F5116164CC4E}">
      <dsp:nvSpPr>
        <dsp:cNvPr id="0" name=""/>
        <dsp:cNvSpPr/>
      </dsp:nvSpPr>
      <dsp:spPr>
        <a:xfrm>
          <a:off x="116692" y="37227"/>
          <a:ext cx="4015383" cy="1429322"/>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1920" tIns="0" rIns="151920" bIns="0" numCol="1" spcCol="1270" anchor="ctr" anchorCtr="0">
          <a:noAutofit/>
        </a:bodyPr>
        <a:lstStyle/>
        <a:p>
          <a:pPr marL="0" lvl="0" indent="0" algn="just" defTabSz="800100">
            <a:lnSpc>
              <a:spcPct val="90000"/>
            </a:lnSpc>
            <a:spcBef>
              <a:spcPct val="0"/>
            </a:spcBef>
            <a:spcAft>
              <a:spcPct val="35000"/>
            </a:spcAft>
            <a:buNone/>
          </a:pPr>
          <a:r>
            <a:rPr lang="es-ES" sz="1800" kern="1200" dirty="0">
              <a:solidFill>
                <a:schemeClr val="tx1"/>
              </a:solidFill>
              <a:latin typeface="Arial" charset="0"/>
              <a:cs typeface="Arial" charset="0"/>
            </a:rPr>
            <a:t>1. Conceptos y Generalidades de los requisitos legales en SST.</a:t>
          </a:r>
          <a:endParaRPr lang="es-CO" sz="1800" kern="1200" dirty="0">
            <a:solidFill>
              <a:schemeClr val="tx1"/>
            </a:solidFill>
            <a:latin typeface="Arial" charset="0"/>
            <a:cs typeface="Arial" charset="0"/>
          </a:endParaRPr>
        </a:p>
      </dsp:txBody>
      <dsp:txXfrm>
        <a:off x="186466" y="107001"/>
        <a:ext cx="3875835" cy="1289774"/>
      </dsp:txXfrm>
    </dsp:sp>
    <dsp:sp modelId="{0515901A-FF2C-4250-8B31-9ACCA58EC1DE}">
      <dsp:nvSpPr>
        <dsp:cNvPr id="0" name=""/>
        <dsp:cNvSpPr/>
      </dsp:nvSpPr>
      <dsp:spPr>
        <a:xfrm>
          <a:off x="0" y="2944980"/>
          <a:ext cx="5741870" cy="378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CA1A7783-0333-439F-BC37-7B48704E6EED}">
      <dsp:nvSpPr>
        <dsp:cNvPr id="0" name=""/>
        <dsp:cNvSpPr/>
      </dsp:nvSpPr>
      <dsp:spPr>
        <a:xfrm>
          <a:off x="97900" y="1678433"/>
          <a:ext cx="4015383" cy="1430545"/>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1920" tIns="0" rIns="151920" bIns="0" numCol="1" spcCol="1270" anchor="ctr" anchorCtr="0">
          <a:noAutofit/>
        </a:bodyPr>
        <a:lstStyle/>
        <a:p>
          <a:pPr marL="0" lvl="0" indent="0" algn="just" defTabSz="800100">
            <a:lnSpc>
              <a:spcPct val="90000"/>
            </a:lnSpc>
            <a:spcBef>
              <a:spcPct val="0"/>
            </a:spcBef>
            <a:spcAft>
              <a:spcPct val="35000"/>
            </a:spcAft>
            <a:buNone/>
          </a:pPr>
          <a:r>
            <a:rPr lang="es-ES" sz="1800" kern="1200" dirty="0">
              <a:solidFill>
                <a:schemeClr val="tx1"/>
              </a:solidFill>
              <a:latin typeface="Arial" charset="0"/>
              <a:cs typeface="Arial" charset="0"/>
            </a:rPr>
            <a:t>2. Principales requisitos legales de SST aplicables a las organizaciones en general.</a:t>
          </a:r>
          <a:endParaRPr lang="es-CO" sz="1800" kern="1200" dirty="0">
            <a:solidFill>
              <a:schemeClr val="tx1"/>
            </a:solidFill>
            <a:latin typeface="Arial" charset="0"/>
            <a:cs typeface="Arial" charset="0"/>
          </a:endParaRPr>
        </a:p>
      </dsp:txBody>
      <dsp:txXfrm>
        <a:off x="167733" y="1748266"/>
        <a:ext cx="3875717" cy="12908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14/02/2022</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Ahí esta la norma, unos dicen 6 otros dicen 9, hay normas que son muy complicadas de revisar, hay sitios que dicen que están vigente otro derogado</a:t>
            </a:r>
          </a:p>
          <a:p>
            <a:r>
              <a:rPr lang="es-ES" b="1" dirty="0"/>
              <a:t>Interpretación </a:t>
            </a:r>
            <a:endParaRPr lang="es-CO" b="1"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4</a:t>
            </a:fld>
            <a:endParaRPr lang="es-ES"/>
          </a:p>
        </p:txBody>
      </p:sp>
    </p:spTree>
    <p:extLst>
      <p:ext uri="{BB962C8B-B14F-4D97-AF65-F5344CB8AC3E}">
        <p14:creationId xmlns:p14="http://schemas.microsoft.com/office/powerpoint/2010/main" val="283548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Decreto 52 de 2017 Implementación del Sistema de Gestión de la Seguridad y Salud en el Trabajo (SG-SST). Plazo 1 de junio de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Circular 071 de 2020 Estándares Mínimos del Sistema de Gestión de la Seguridad y Salud en el Trabajo SG-SST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Decreto 372 hojas y del SG-SST solo hay 20 hojas</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19</a:t>
            </a:fld>
            <a:endParaRPr lang="es-ES"/>
          </a:p>
        </p:txBody>
      </p:sp>
    </p:spTree>
    <p:extLst>
      <p:ext uri="{BB962C8B-B14F-4D97-AF65-F5344CB8AC3E}">
        <p14:creationId xmlns:p14="http://schemas.microsoft.com/office/powerpoint/2010/main" val="233595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EPP, agentes biológicos, sustancias químicas, agentes físicos, iluminación hornos, riesgos eléctricos, primeros auxilios, botiquín, edificaciones, estructura locación, roedores plagas, orden y aseo, alimentos, desastres, desde aquí viene el análisis de vulnerabilidad, 607 artículos exhumación de cadáveres, mataderos </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23</a:t>
            </a:fld>
            <a:endParaRPr lang="es-ES"/>
          </a:p>
        </p:txBody>
      </p:sp>
    </p:spTree>
    <p:extLst>
      <p:ext uri="{BB962C8B-B14F-4D97-AF65-F5344CB8AC3E}">
        <p14:creationId xmlns:p14="http://schemas.microsoft.com/office/powerpoint/2010/main" val="82185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Instalaciones, unidades sanitarias, , riesgo eléctrico, epp eléctrico, limpieza y engrasado de maquinas, distancias, herramientas manuales, ayudas mecánicas, peso, plan  de emergencias, puertas salidas, higiene y limpieza, ruido- físico, iluminación, sustancias químicas, soldadura trabajo en caliente radiaciones,, vibraciones, alturas barandas, extintores, manejo de explosivos extinción de incendios, primeros auxilios botiquines, colores de señalización, </a:t>
            </a:r>
            <a:r>
              <a:rPr lang="es-ES" dirty="0" err="1">
                <a:solidFill>
                  <a:schemeClr val="tx1"/>
                </a:solidFill>
                <a:latin typeface="Arial" panose="020B0604020202020204" pitchFamily="34" charset="0"/>
                <a:cs typeface="Arial" panose="020B0604020202020204" pitchFamily="34" charset="0"/>
              </a:rPr>
              <a:t>vehiculos</a:t>
            </a:r>
            <a:endParaRPr lang="es-E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 que norma tan bien hecha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latin typeface="Arial" panose="020B0604020202020204" pitchFamily="34" charset="0"/>
                <a:cs typeface="Arial" panose="020B0604020202020204" pitchFamily="34" charset="0"/>
              </a:rPr>
              <a:t>711 Artículos</a:t>
            </a:r>
          </a:p>
        </p:txBody>
      </p:sp>
      <p:sp>
        <p:nvSpPr>
          <p:cNvPr id="4" name="Marcador de número de diapositiva 3"/>
          <p:cNvSpPr>
            <a:spLocks noGrp="1"/>
          </p:cNvSpPr>
          <p:nvPr>
            <p:ph type="sldNum" sz="quarter" idx="5"/>
          </p:nvPr>
        </p:nvSpPr>
        <p:spPr/>
        <p:txBody>
          <a:bodyPr/>
          <a:lstStyle/>
          <a:p>
            <a:fld id="{504D1617-8FD5-1F4B-8DDC-8F5A901E301D}" type="slidenum">
              <a:rPr lang="es-ES" smtClean="0"/>
              <a:t>24</a:t>
            </a:fld>
            <a:endParaRPr lang="es-ES"/>
          </a:p>
        </p:txBody>
      </p:sp>
    </p:spTree>
    <p:extLst>
      <p:ext uri="{BB962C8B-B14F-4D97-AF65-F5344CB8AC3E}">
        <p14:creationId xmlns:p14="http://schemas.microsoft.com/office/powerpoint/2010/main" val="215333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Prestadores de salud, ARL, empleadores.</a:t>
            </a:r>
          </a:p>
          <a:p>
            <a:pPr algn="just"/>
            <a:r>
              <a:rPr lang="es-ES" b="1" i="0" u="none" strike="noStrike" dirty="0">
                <a:solidFill>
                  <a:srgbClr val="244700"/>
                </a:solidFill>
                <a:effectLst/>
                <a:latin typeface="arial" panose="020B0604020202020204" pitchFamily="34" charset="0"/>
              </a:rPr>
              <a:t>ARTÍCULO 1o. OBJETO.</a:t>
            </a:r>
            <a:r>
              <a:rPr lang="es-ES" b="0" i="0" dirty="0">
                <a:solidFill>
                  <a:srgbClr val="000000"/>
                </a:solidFill>
                <a:effectLst/>
                <a:latin typeface="arial" panose="020B0604020202020204" pitchFamily="34" charset="0"/>
              </a:rPr>
              <a:t> La presente resolución tiene por objeto adoptar las Guías de Atención Integral de Salud Ocupacional Basadas en la Evidencia para:</a:t>
            </a:r>
          </a:p>
          <a:p>
            <a:pPr algn="just"/>
            <a:r>
              <a:rPr lang="es-ES" b="0" i="0" dirty="0">
                <a:solidFill>
                  <a:srgbClr val="000000"/>
                </a:solidFill>
                <a:effectLst/>
                <a:latin typeface="arial" panose="020B0604020202020204" pitchFamily="34" charset="0"/>
              </a:rPr>
              <a:t>a) Dolor lumbar inespecífico y enfermedad discal relacionados con la manipulación manual de cargas y otros factores de riesgo en el lugar de trabajo;</a:t>
            </a:r>
          </a:p>
          <a:p>
            <a:pPr algn="just"/>
            <a:r>
              <a:rPr lang="es-ES" b="0" i="0" dirty="0">
                <a:solidFill>
                  <a:srgbClr val="000000"/>
                </a:solidFill>
                <a:effectLst/>
                <a:latin typeface="arial" panose="020B0604020202020204" pitchFamily="34" charset="0"/>
              </a:rPr>
              <a:t>b) Desórdenes músculo-esqueléticos relacionados con movimientos repetitivos de miembros superiores (Síndrome de Túnel Carpiano, Epicondilitis y Enfermedad de </a:t>
            </a:r>
            <a:r>
              <a:rPr lang="es-ES" b="0" i="0" dirty="0" err="1">
                <a:solidFill>
                  <a:srgbClr val="000000"/>
                </a:solidFill>
                <a:effectLst/>
                <a:latin typeface="arial" panose="020B0604020202020204" pitchFamily="34" charset="0"/>
              </a:rPr>
              <a:t>De</a:t>
            </a:r>
            <a:r>
              <a:rPr lang="es-ES" b="0" i="0" dirty="0">
                <a:solidFill>
                  <a:srgbClr val="000000"/>
                </a:solidFill>
                <a:effectLst/>
                <a:latin typeface="arial" panose="020B0604020202020204" pitchFamily="34" charset="0"/>
              </a:rPr>
              <a:t> Quervain);</a:t>
            </a:r>
          </a:p>
          <a:p>
            <a:pPr algn="just"/>
            <a:r>
              <a:rPr lang="es-ES" b="0" i="0" dirty="0">
                <a:solidFill>
                  <a:srgbClr val="000000"/>
                </a:solidFill>
                <a:effectLst/>
                <a:latin typeface="arial" panose="020B0604020202020204" pitchFamily="34" charset="0"/>
              </a:rPr>
              <a:t>c) Hombro doloroso relacionado con factores de riesgo en el trabajo;</a:t>
            </a:r>
          </a:p>
          <a:p>
            <a:pPr algn="just"/>
            <a:r>
              <a:rPr lang="es-ES" b="0" i="0" dirty="0">
                <a:solidFill>
                  <a:srgbClr val="000000"/>
                </a:solidFill>
                <a:effectLst/>
                <a:latin typeface="arial" panose="020B0604020202020204" pitchFamily="34" charset="0"/>
              </a:rPr>
              <a:t>d) Neumoconiosis (silicosis, neumoconiosis del minero de carbón y asbestosis);</a:t>
            </a:r>
          </a:p>
          <a:p>
            <a:pPr algn="just"/>
            <a:r>
              <a:rPr lang="es-ES" b="0" i="0" dirty="0">
                <a:solidFill>
                  <a:srgbClr val="000000"/>
                </a:solidFill>
                <a:effectLst/>
                <a:latin typeface="arial" panose="020B0604020202020204" pitchFamily="34" charset="0"/>
              </a:rPr>
              <a:t>e) Hipoacusia neurosensorial inducida por ruido en el lugar de trabajo</a:t>
            </a:r>
          </a:p>
          <a:p>
            <a:pPr algn="just"/>
            <a:endParaRPr lang="es-ES" b="0" i="0" dirty="0">
              <a:solidFill>
                <a:srgbClr val="000000"/>
              </a:solidFill>
              <a:effectLst/>
              <a:latin typeface="arial" panose="020B0604020202020204" pitchFamily="34" charset="0"/>
            </a:endParaRPr>
          </a:p>
          <a:p>
            <a:pPr algn="just"/>
            <a:r>
              <a:rPr lang="es-ES" b="0" i="0" dirty="0">
                <a:solidFill>
                  <a:srgbClr val="000000"/>
                </a:solidFill>
                <a:effectLst/>
                <a:latin typeface="arial" panose="020B0604020202020204" pitchFamily="34" charset="0"/>
              </a:rPr>
              <a:t>Retie 222 hojas</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28</a:t>
            </a:fld>
            <a:endParaRPr lang="es-ES"/>
          </a:p>
        </p:txBody>
      </p:sp>
    </p:spTree>
    <p:extLst>
      <p:ext uri="{BB962C8B-B14F-4D97-AF65-F5344CB8AC3E}">
        <p14:creationId xmlns:p14="http://schemas.microsoft.com/office/powerpoint/2010/main" val="29912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Responsabilidad compartida</a:t>
            </a:r>
          </a:p>
          <a:p>
            <a:r>
              <a:rPr lang="es-ES" b="0" i="0" dirty="0">
                <a:solidFill>
                  <a:srgbClr val="000000"/>
                </a:solidFill>
                <a:effectLst/>
                <a:latin typeface="arial" panose="020B0604020202020204" pitchFamily="34" charset="0"/>
              </a:rPr>
              <a:t>Por medio de la cual se reglamenta la conformación, capacitación y entrenamiento para las brigadas contraincendios de los sectores energético, industrial, petrolero, minero, portuario, comercial y similar en Colombia.</a:t>
            </a:r>
          </a:p>
          <a:p>
            <a:endParaRPr lang="es-ES" b="0" i="0" dirty="0">
              <a:solidFill>
                <a:srgbClr val="000000"/>
              </a:solidFill>
              <a:effectLst/>
              <a:latin typeface="arial" panose="020B0604020202020204" pitchFamily="34" charset="0"/>
            </a:endParaRPr>
          </a:p>
          <a:p>
            <a:r>
              <a:rPr lang="es-ES" dirty="0"/>
              <a:t>a visita técnica de inspección ocular de seguridad es una actividad que debe realizar un cuerpo de bomberos dentro de su jurisdicción, al interior de cada establecimiento de comercio, en el que se desarrolle una actividad de índole comercial en el territorio nacional incluido aquellos en los que no se tengan avisos y tableros</a:t>
            </a:r>
            <a:endParaRPr lang="es-CO" dirty="0"/>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31</a:t>
            </a:fld>
            <a:endParaRPr lang="es-ES"/>
          </a:p>
        </p:txBody>
      </p:sp>
    </p:spTree>
    <p:extLst>
      <p:ext uri="{BB962C8B-B14F-4D97-AF65-F5344CB8AC3E}">
        <p14:creationId xmlns:p14="http://schemas.microsoft.com/office/powerpoint/2010/main" val="95237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Arial" panose="020B0604020202020204" pitchFamily="34" charset="0"/>
                <a:cs typeface="Arial" panose="020B0604020202020204" pitchFamily="34" charset="0"/>
              </a:rPr>
              <a:t>Esta norma deroga: El 1409 del 2012, la 1903 del 203, la 3368 del 2014, la 1178 del 2017, y la 1248 del 2020Y entra en vigencia en 6 meses.</a:t>
            </a:r>
          </a:p>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33</a:t>
            </a:fld>
            <a:endParaRPr lang="es-ES"/>
          </a:p>
        </p:txBody>
      </p:sp>
    </p:spTree>
    <p:extLst>
      <p:ext uri="{BB962C8B-B14F-4D97-AF65-F5344CB8AC3E}">
        <p14:creationId xmlns:p14="http://schemas.microsoft.com/office/powerpoint/2010/main" val="59853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14/02/2022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14/02/2022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14/02/2022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14/02/2022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oyectos Emprendedores - Miellekartta">
            <a:extLst>
              <a:ext uri="{FF2B5EF4-FFF2-40B4-BE49-F238E27FC236}">
                <a16:creationId xmlns:a16="http://schemas.microsoft.com/office/drawing/2014/main" id="{DFD6B99A-F33B-4F1E-9C03-9374E1650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91" y="850346"/>
            <a:ext cx="5261113" cy="394583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texto 1">
            <a:extLst>
              <a:ext uri="{FF2B5EF4-FFF2-40B4-BE49-F238E27FC236}">
                <a16:creationId xmlns:a16="http://schemas.microsoft.com/office/drawing/2014/main" id="{338BC7A0-B139-4B92-995E-BDD1BB2122B8}"/>
              </a:ext>
            </a:extLst>
          </p:cNvPr>
          <p:cNvSpPr txBox="1">
            <a:spLocks/>
          </p:cNvSpPr>
          <p:nvPr/>
        </p:nvSpPr>
        <p:spPr>
          <a:xfrm>
            <a:off x="-318052" y="195125"/>
            <a:ext cx="9144000" cy="655221"/>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800" b="1" dirty="0">
                <a:solidFill>
                  <a:schemeClr val="accent6">
                    <a:lumMod val="50000"/>
                  </a:schemeClr>
                </a:solidFill>
                <a:latin typeface="Arial" panose="020B0604020202020204" pitchFamily="34" charset="0"/>
                <a:cs typeface="Arial" panose="020B0604020202020204" pitchFamily="34" charset="0"/>
              </a:rPr>
              <a:t>Pirámide Kelsen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39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26D45CE-2030-44AE-B1D2-56AABDD6F91A}"/>
              </a:ext>
            </a:extLst>
          </p:cNvPr>
          <p:cNvSpPr/>
          <p:nvPr/>
        </p:nvSpPr>
        <p:spPr>
          <a:xfrm>
            <a:off x="1126445" y="753260"/>
            <a:ext cx="6502517" cy="4631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Constitución Política de Colombia: </a:t>
            </a:r>
            <a:r>
              <a:rPr lang="es-ES" sz="1350" dirty="0">
                <a:solidFill>
                  <a:prstClr val="black"/>
                </a:solidFill>
                <a:latin typeface="Arial" panose="020B0604020202020204" pitchFamily="34" charset="0"/>
                <a:cs typeface="Arial" panose="020B0604020202020204" pitchFamily="34" charset="0"/>
              </a:rPr>
              <a:t>es la ley suprema de colombianos</a:t>
            </a:r>
            <a:endParaRPr lang="es-CO" sz="1350" dirty="0">
              <a:solidFill>
                <a:prstClr val="black"/>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B48B58DE-9DB5-4DC9-B8DC-9996055D4C48}"/>
              </a:ext>
            </a:extLst>
          </p:cNvPr>
          <p:cNvSpPr/>
          <p:nvPr/>
        </p:nvSpPr>
        <p:spPr>
          <a:xfrm>
            <a:off x="1117104" y="1406397"/>
            <a:ext cx="6521199" cy="11096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Leyes: </a:t>
            </a:r>
            <a:r>
              <a:rPr lang="es-CO" sz="1350" dirty="0">
                <a:solidFill>
                  <a:srgbClr val="222222"/>
                </a:solidFill>
                <a:latin typeface="Arial" panose="020B0604020202020204" pitchFamily="34" charset="0"/>
                <a:ea typeface="Calibri" panose="020F0502020204030204" pitchFamily="34" charset="0"/>
              </a:rPr>
              <a:t>Regla o norma establecida por una autoridad superior para regular, de acuerdo con la justicia</a:t>
            </a:r>
            <a:endParaRPr lang="es-ES" sz="1350" dirty="0">
              <a:solidFill>
                <a:prstClr val="black"/>
              </a:solidFill>
              <a:latin typeface="Arial" panose="020B0604020202020204" pitchFamily="34" charset="0"/>
              <a:cs typeface="Arial" panose="020B0604020202020204" pitchFamily="34" charset="0"/>
            </a:endParaRPr>
          </a:p>
          <a:p>
            <a:pPr defTabSz="685800"/>
            <a:r>
              <a:rPr lang="es-ES" sz="1350" b="1" dirty="0">
                <a:solidFill>
                  <a:prstClr val="black"/>
                </a:solidFill>
                <a:latin typeface="Arial" panose="020B0604020202020204" pitchFamily="34" charset="0"/>
                <a:cs typeface="Arial" panose="020B0604020202020204" pitchFamily="34" charset="0"/>
              </a:rPr>
              <a:t>Decreto Ley: </a:t>
            </a:r>
            <a:r>
              <a:rPr lang="es-CO" sz="1350" dirty="0">
                <a:solidFill>
                  <a:srgbClr val="222222"/>
                </a:solidFill>
                <a:latin typeface="Arial" panose="020B0604020202020204" pitchFamily="34" charset="0"/>
                <a:ea typeface="Calibri" panose="020F0502020204030204" pitchFamily="34" charset="0"/>
              </a:rPr>
              <a:t>decreto con rango de ley que adopta el Gobierno (poder ejecutivo) en circunstancias especiales. </a:t>
            </a:r>
            <a:endParaRPr lang="es-CO" sz="1350"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3FCFB0D3-64BA-489B-8FB3-69C1F7C9169E}"/>
              </a:ext>
            </a:extLst>
          </p:cNvPr>
          <p:cNvSpPr/>
          <p:nvPr/>
        </p:nvSpPr>
        <p:spPr>
          <a:xfrm>
            <a:off x="1171654" y="2706057"/>
            <a:ext cx="6502517" cy="5486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Decretos: </a:t>
            </a:r>
            <a:r>
              <a:rPr lang="es-CO" sz="1350" dirty="0">
                <a:solidFill>
                  <a:srgbClr val="222222"/>
                </a:solidFill>
                <a:latin typeface="Arial" panose="020B0604020202020204" pitchFamily="34" charset="0"/>
                <a:ea typeface="Calibri" panose="020F0502020204030204" pitchFamily="34" charset="0"/>
              </a:rPr>
              <a:t>un acto administrativo llevado a cabo por el Poder Ejecutivo, con contenido normativo reglamentario y jerarquía inferior a las leyes.</a:t>
            </a:r>
            <a:endParaRPr lang="es-CO" sz="1350" dirty="0">
              <a:solidFill>
                <a:prstClr val="black"/>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49966BF7-0699-45F3-AC7B-96963AE1E238}"/>
              </a:ext>
            </a:extLst>
          </p:cNvPr>
          <p:cNvSpPr/>
          <p:nvPr/>
        </p:nvSpPr>
        <p:spPr>
          <a:xfrm>
            <a:off x="1171655" y="3475978"/>
            <a:ext cx="6502517" cy="4099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Resoluciones: </a:t>
            </a:r>
            <a:r>
              <a:rPr lang="es-CO" sz="1350" dirty="0">
                <a:solidFill>
                  <a:srgbClr val="000000"/>
                </a:solidFill>
                <a:latin typeface="Arial" panose="020B0604020202020204" pitchFamily="34" charset="0"/>
                <a:ea typeface="Calibri" panose="020F0502020204030204" pitchFamily="34" charset="0"/>
              </a:rPr>
              <a:t>consiste en una orden escrita que tiene carácter general, obligatorio y permanente.</a:t>
            </a:r>
            <a:endParaRPr lang="es-CO"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2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94148F5-C4B7-47FD-8CE2-A53F41C936FE}"/>
              </a:ext>
            </a:extLst>
          </p:cNvPr>
          <p:cNvSpPr/>
          <p:nvPr/>
        </p:nvSpPr>
        <p:spPr>
          <a:xfrm>
            <a:off x="1297282" y="3166024"/>
            <a:ext cx="6521199" cy="5486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Sentencia: </a:t>
            </a:r>
            <a:r>
              <a:rPr lang="es-ES" sz="1350" dirty="0">
                <a:solidFill>
                  <a:prstClr val="black"/>
                </a:solidFill>
                <a:latin typeface="arial" panose="020B0604020202020204" pitchFamily="34" charset="0"/>
              </a:rPr>
              <a:t>Una </a:t>
            </a:r>
            <a:r>
              <a:rPr lang="es-ES" sz="1350" b="1" dirty="0">
                <a:solidFill>
                  <a:prstClr val="black"/>
                </a:solidFill>
                <a:latin typeface="arial" panose="020B0604020202020204" pitchFamily="34" charset="0"/>
              </a:rPr>
              <a:t>sentencia</a:t>
            </a:r>
            <a:r>
              <a:rPr lang="es-ES" sz="1350" dirty="0">
                <a:solidFill>
                  <a:prstClr val="black"/>
                </a:solidFill>
                <a:latin typeface="arial" panose="020B0604020202020204" pitchFamily="34" charset="0"/>
              </a:rPr>
              <a:t> es una resolución de carácter jurídico que expresa una decisión definitiva sobre un proceso (que puede ser penal o civil).</a:t>
            </a:r>
            <a:endParaRPr lang="es-CO" sz="1350" dirty="0">
              <a:solidFill>
                <a:prstClr val="black"/>
              </a:solidFill>
              <a:latin typeface="Calibri"/>
            </a:endParaRPr>
          </a:p>
          <a:p>
            <a:pPr defTabSz="685800"/>
            <a:r>
              <a:rPr lang="es-ES" sz="1350" dirty="0">
                <a:solidFill>
                  <a:prstClr val="black"/>
                </a:solidFill>
                <a:latin typeface="Arial" panose="020B0604020202020204" pitchFamily="34" charset="0"/>
                <a:cs typeface="Arial" panose="020B0604020202020204" pitchFamily="34" charset="0"/>
              </a:rPr>
              <a:t> </a:t>
            </a:r>
            <a:endParaRPr lang="es-CO" sz="1350" dirty="0">
              <a:solidFill>
                <a:prstClr val="black"/>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D7DDD91B-FAC7-4DCB-87C2-EC146020B0B3}"/>
              </a:ext>
            </a:extLst>
          </p:cNvPr>
          <p:cNvSpPr/>
          <p:nvPr/>
        </p:nvSpPr>
        <p:spPr>
          <a:xfrm>
            <a:off x="1311401" y="829821"/>
            <a:ext cx="6521198" cy="5486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Acuerdo</a:t>
            </a:r>
            <a:r>
              <a:rPr lang="es-ES" sz="1350" dirty="0">
                <a:solidFill>
                  <a:prstClr val="black"/>
                </a:solidFill>
                <a:latin typeface="Arial" panose="020B0604020202020204" pitchFamily="34" charset="0"/>
                <a:cs typeface="Arial" panose="020B0604020202020204" pitchFamily="34" charset="0"/>
              </a:rPr>
              <a:t>:  la decisión tomada en común por dos o más personas, o por una junta, asamblea o tribunal. También se denomina así a un pacto, tratado, convenio</a:t>
            </a:r>
          </a:p>
        </p:txBody>
      </p:sp>
      <p:sp>
        <p:nvSpPr>
          <p:cNvPr id="6" name="Rectángulo: esquinas redondeadas 5">
            <a:extLst>
              <a:ext uri="{FF2B5EF4-FFF2-40B4-BE49-F238E27FC236}">
                <a16:creationId xmlns:a16="http://schemas.microsoft.com/office/drawing/2014/main" id="{0D6AAFA0-614B-4292-9BF8-98F6C28E6011}"/>
              </a:ext>
            </a:extLst>
          </p:cNvPr>
          <p:cNvSpPr/>
          <p:nvPr/>
        </p:nvSpPr>
        <p:spPr>
          <a:xfrm>
            <a:off x="1297282" y="1572450"/>
            <a:ext cx="6535317" cy="6089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Circulares: </a:t>
            </a:r>
            <a:r>
              <a:rPr lang="es-ES" sz="1350" dirty="0">
                <a:solidFill>
                  <a:prstClr val="black"/>
                </a:solidFill>
                <a:latin typeface="Arial" panose="020B0604020202020204" pitchFamily="34" charset="0"/>
                <a:cs typeface="Arial" panose="020B0604020202020204" pitchFamily="34" charset="0"/>
              </a:rPr>
              <a:t>Es un documento técnico que contiene información relevante sustentado en la norma jurídica que regula cierta actividad el cual es de obligatorio cumplimiento. </a:t>
            </a:r>
            <a:endParaRPr lang="es-CO" sz="1350" dirty="0">
              <a:solidFill>
                <a:prstClr val="black"/>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A744B02C-B84D-44CE-A292-28BF0C059A1F}"/>
              </a:ext>
            </a:extLst>
          </p:cNvPr>
          <p:cNvSpPr/>
          <p:nvPr/>
        </p:nvSpPr>
        <p:spPr>
          <a:xfrm>
            <a:off x="1311401" y="2422288"/>
            <a:ext cx="6521199" cy="4817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685800"/>
            <a:r>
              <a:rPr lang="es-ES" sz="1350" b="1" dirty="0">
                <a:solidFill>
                  <a:prstClr val="black"/>
                </a:solidFill>
                <a:latin typeface="Arial" panose="020B0604020202020204" pitchFamily="34" charset="0"/>
                <a:cs typeface="Arial" panose="020B0604020202020204" pitchFamily="34" charset="0"/>
              </a:rPr>
              <a:t>Concepto: </a:t>
            </a:r>
            <a:r>
              <a:rPr lang="es-ES" sz="1350" dirty="0">
                <a:solidFill>
                  <a:prstClr val="black"/>
                </a:solidFill>
                <a:latin typeface="arial" panose="020B0604020202020204" pitchFamily="34" charset="0"/>
              </a:rPr>
              <a:t>Un </a:t>
            </a:r>
            <a:r>
              <a:rPr lang="es-ES" sz="1350" b="1" dirty="0">
                <a:solidFill>
                  <a:prstClr val="black"/>
                </a:solidFill>
                <a:latin typeface="arial" panose="020B0604020202020204" pitchFamily="34" charset="0"/>
              </a:rPr>
              <a:t>concepto</a:t>
            </a:r>
            <a:r>
              <a:rPr lang="es-ES" sz="1350" dirty="0">
                <a:solidFill>
                  <a:prstClr val="black"/>
                </a:solidFill>
                <a:latin typeface="arial" panose="020B0604020202020204" pitchFamily="34" charset="0"/>
              </a:rPr>
              <a:t> es una apreciación o recomendación </a:t>
            </a:r>
            <a:r>
              <a:rPr lang="es-ES" sz="1350" b="1" dirty="0">
                <a:solidFill>
                  <a:prstClr val="black"/>
                </a:solidFill>
                <a:latin typeface="arial" panose="020B0604020202020204" pitchFamily="34" charset="0"/>
              </a:rPr>
              <a:t>jurídica</a:t>
            </a:r>
            <a:r>
              <a:rPr lang="es-ES" sz="1350" dirty="0">
                <a:solidFill>
                  <a:prstClr val="black"/>
                </a:solidFill>
                <a:latin typeface="arial" panose="020B0604020202020204" pitchFamily="34" charset="0"/>
              </a:rPr>
              <a:t> que generalmente está expresada en términos de conclusiones</a:t>
            </a:r>
            <a:endParaRPr lang="es-E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5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13">
            <a:extLst>
              <a:ext uri="{FF2B5EF4-FFF2-40B4-BE49-F238E27FC236}">
                <a16:creationId xmlns:a16="http://schemas.microsoft.com/office/drawing/2014/main" id="{563628CF-0CAA-44E8-8802-A7B44B238EFB}"/>
              </a:ext>
            </a:extLst>
          </p:cNvPr>
          <p:cNvSpPr/>
          <p:nvPr/>
        </p:nvSpPr>
        <p:spPr>
          <a:xfrm>
            <a:off x="2148003" y="793296"/>
            <a:ext cx="4550569" cy="2998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MX" sz="1350" b="1" dirty="0">
                <a:solidFill>
                  <a:prstClr val="black"/>
                </a:solidFill>
                <a:latin typeface="Arial" panose="020B0604020202020204" pitchFamily="34" charset="0"/>
                <a:cs typeface="Arial" panose="020B0604020202020204" pitchFamily="34" charset="0"/>
              </a:rPr>
              <a:t>IMPORTANTE</a:t>
            </a:r>
            <a:endParaRPr lang="es-CO" sz="1350" b="1" dirty="0">
              <a:solidFill>
                <a:prstClr val="black"/>
              </a:solidFill>
              <a:latin typeface="Arial" panose="020B0604020202020204" pitchFamily="34" charset="0"/>
              <a:cs typeface="Arial" panose="020B0604020202020204" pitchFamily="34" charset="0"/>
            </a:endParaRPr>
          </a:p>
        </p:txBody>
      </p:sp>
      <p:sp>
        <p:nvSpPr>
          <p:cNvPr id="5" name="11 CuadroTexto">
            <a:extLst>
              <a:ext uri="{FF2B5EF4-FFF2-40B4-BE49-F238E27FC236}">
                <a16:creationId xmlns:a16="http://schemas.microsoft.com/office/drawing/2014/main" id="{A5D6ECCE-EB31-499D-B8C5-AA385FBE1846}"/>
              </a:ext>
            </a:extLst>
          </p:cNvPr>
          <p:cNvSpPr txBox="1"/>
          <p:nvPr/>
        </p:nvSpPr>
        <p:spPr>
          <a:xfrm>
            <a:off x="1143000" y="1484004"/>
            <a:ext cx="6858000" cy="461665"/>
          </a:xfrm>
          <a:prstGeom prst="rect">
            <a:avLst/>
          </a:prstGeom>
          <a:noFill/>
        </p:spPr>
        <p:txBody>
          <a:bodyPr wrap="square" rtlCol="0">
            <a:spAutoFit/>
          </a:bodyPr>
          <a:lstStyle/>
          <a:p>
            <a:pPr defTabSz="685800"/>
            <a:r>
              <a:rPr lang="es-MX" sz="1200" dirty="0">
                <a:solidFill>
                  <a:prstClr val="black"/>
                </a:solidFill>
                <a:latin typeface="Arial" pitchFamily="34" charset="0"/>
                <a:cs typeface="Arial" pitchFamily="34" charset="0"/>
              </a:rPr>
              <a:t>En este cuadro podrás identificar la manera en la que algunos términos eran llamados  en la legislación  y como se conocen actualmente.</a:t>
            </a:r>
            <a:endParaRPr lang="es-CO" sz="1200" dirty="0">
              <a:solidFill>
                <a:prstClr val="black"/>
              </a:solidFill>
              <a:latin typeface="Arial" pitchFamily="34" charset="0"/>
              <a:cs typeface="Arial" pitchFamily="34" charset="0"/>
            </a:endParaRPr>
          </a:p>
        </p:txBody>
      </p:sp>
      <p:sp>
        <p:nvSpPr>
          <p:cNvPr id="6" name="13 Rectángulo">
            <a:extLst>
              <a:ext uri="{FF2B5EF4-FFF2-40B4-BE49-F238E27FC236}">
                <a16:creationId xmlns:a16="http://schemas.microsoft.com/office/drawing/2014/main" id="{37AF73F7-DE21-4246-BE45-32AEF2520BBB}"/>
              </a:ext>
            </a:extLst>
          </p:cNvPr>
          <p:cNvSpPr/>
          <p:nvPr/>
        </p:nvSpPr>
        <p:spPr>
          <a:xfrm>
            <a:off x="2750344" y="2216563"/>
            <a:ext cx="1399536" cy="25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1350" b="1" dirty="0">
                <a:solidFill>
                  <a:prstClr val="black"/>
                </a:solidFill>
                <a:latin typeface="Arial" pitchFamily="34" charset="0"/>
                <a:cs typeface="Arial" pitchFamily="34" charset="0"/>
              </a:rPr>
              <a:t>Antes  </a:t>
            </a:r>
            <a:endParaRPr lang="es-CO" sz="1350" b="1" dirty="0">
              <a:solidFill>
                <a:prstClr val="black"/>
              </a:solidFill>
              <a:latin typeface="Arial" pitchFamily="34" charset="0"/>
              <a:cs typeface="Arial" pitchFamily="34" charset="0"/>
            </a:endParaRPr>
          </a:p>
        </p:txBody>
      </p:sp>
      <p:sp>
        <p:nvSpPr>
          <p:cNvPr id="7" name="14 Rectángulo">
            <a:extLst>
              <a:ext uri="{FF2B5EF4-FFF2-40B4-BE49-F238E27FC236}">
                <a16:creationId xmlns:a16="http://schemas.microsoft.com/office/drawing/2014/main" id="{AAE36BA0-12CC-44D2-9F0D-A3C8054C0A38}"/>
              </a:ext>
            </a:extLst>
          </p:cNvPr>
          <p:cNvSpPr/>
          <p:nvPr/>
        </p:nvSpPr>
        <p:spPr>
          <a:xfrm>
            <a:off x="2750344" y="2643188"/>
            <a:ext cx="1399536" cy="257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 Salud ocupacional </a:t>
            </a:r>
            <a:endParaRPr lang="es-CO" sz="900" dirty="0">
              <a:solidFill>
                <a:prstClr val="black"/>
              </a:solidFill>
              <a:latin typeface="Arial" pitchFamily="34" charset="0"/>
              <a:cs typeface="Arial" pitchFamily="34" charset="0"/>
            </a:endParaRPr>
          </a:p>
        </p:txBody>
      </p:sp>
      <p:sp>
        <p:nvSpPr>
          <p:cNvPr id="8" name="15 Rectángulo">
            <a:extLst>
              <a:ext uri="{FF2B5EF4-FFF2-40B4-BE49-F238E27FC236}">
                <a16:creationId xmlns:a16="http://schemas.microsoft.com/office/drawing/2014/main" id="{7756AD05-8115-4A18-A826-FAF84BF487C8}"/>
              </a:ext>
            </a:extLst>
          </p:cNvPr>
          <p:cNvSpPr/>
          <p:nvPr/>
        </p:nvSpPr>
        <p:spPr>
          <a:xfrm>
            <a:off x="2750344" y="2964656"/>
            <a:ext cx="1399536" cy="2571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Programa de salud ocupacional    </a:t>
            </a:r>
            <a:endParaRPr lang="es-CO" sz="900" dirty="0">
              <a:solidFill>
                <a:prstClr val="black"/>
              </a:solidFill>
              <a:latin typeface="Arial" pitchFamily="34" charset="0"/>
              <a:cs typeface="Arial" pitchFamily="34" charset="0"/>
            </a:endParaRPr>
          </a:p>
        </p:txBody>
      </p:sp>
      <p:sp>
        <p:nvSpPr>
          <p:cNvPr id="9" name="16 Rectángulo">
            <a:extLst>
              <a:ext uri="{FF2B5EF4-FFF2-40B4-BE49-F238E27FC236}">
                <a16:creationId xmlns:a16="http://schemas.microsoft.com/office/drawing/2014/main" id="{E229481F-27E7-4FE4-9B01-77C94DCA4C92}"/>
              </a:ext>
            </a:extLst>
          </p:cNvPr>
          <p:cNvSpPr/>
          <p:nvPr/>
        </p:nvSpPr>
        <p:spPr>
          <a:xfrm>
            <a:off x="2750344" y="3278981"/>
            <a:ext cx="1399536" cy="25717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COPASO</a:t>
            </a:r>
            <a:r>
              <a:rPr lang="es-MX" sz="825" dirty="0">
                <a:solidFill>
                  <a:prstClr val="black"/>
                </a:solidFill>
                <a:latin typeface="Arial" pitchFamily="34" charset="0"/>
                <a:cs typeface="Arial" pitchFamily="34" charset="0"/>
              </a:rPr>
              <a:t>  </a:t>
            </a:r>
            <a:endParaRPr lang="es-CO" sz="825" dirty="0">
              <a:solidFill>
                <a:prstClr val="black"/>
              </a:solidFill>
              <a:latin typeface="Arial" pitchFamily="34" charset="0"/>
              <a:cs typeface="Arial" pitchFamily="34" charset="0"/>
            </a:endParaRPr>
          </a:p>
        </p:txBody>
      </p:sp>
      <p:sp>
        <p:nvSpPr>
          <p:cNvPr id="10" name="17 Rectángulo">
            <a:extLst>
              <a:ext uri="{FF2B5EF4-FFF2-40B4-BE49-F238E27FC236}">
                <a16:creationId xmlns:a16="http://schemas.microsoft.com/office/drawing/2014/main" id="{091AAE2B-95AF-442E-971F-87DB738A775A}"/>
              </a:ext>
            </a:extLst>
          </p:cNvPr>
          <p:cNvSpPr/>
          <p:nvPr/>
        </p:nvSpPr>
        <p:spPr>
          <a:xfrm>
            <a:off x="2750344" y="3638169"/>
            <a:ext cx="1399536" cy="2571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ARP</a:t>
            </a:r>
            <a:endParaRPr lang="es-CO" sz="900" dirty="0">
              <a:solidFill>
                <a:prstClr val="black"/>
              </a:solidFill>
              <a:latin typeface="Arial" pitchFamily="34" charset="0"/>
              <a:cs typeface="Arial" pitchFamily="34" charset="0"/>
            </a:endParaRPr>
          </a:p>
        </p:txBody>
      </p:sp>
      <p:sp>
        <p:nvSpPr>
          <p:cNvPr id="11" name="18 Rectángulo">
            <a:extLst>
              <a:ext uri="{FF2B5EF4-FFF2-40B4-BE49-F238E27FC236}">
                <a16:creationId xmlns:a16="http://schemas.microsoft.com/office/drawing/2014/main" id="{CAB65BF5-EC89-43D6-B2F4-ECEBB09DBFC4}"/>
              </a:ext>
            </a:extLst>
          </p:cNvPr>
          <p:cNvSpPr/>
          <p:nvPr/>
        </p:nvSpPr>
        <p:spPr>
          <a:xfrm>
            <a:off x="2750344" y="4007644"/>
            <a:ext cx="1399536" cy="2571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 Enfermedad profesional </a:t>
            </a:r>
            <a:endParaRPr lang="es-CO" sz="900" dirty="0">
              <a:solidFill>
                <a:prstClr val="black"/>
              </a:solidFill>
              <a:latin typeface="Arial" pitchFamily="34" charset="0"/>
              <a:cs typeface="Arial" pitchFamily="34" charset="0"/>
            </a:endParaRPr>
          </a:p>
        </p:txBody>
      </p:sp>
      <p:sp>
        <p:nvSpPr>
          <p:cNvPr id="12" name="20 Flecha derecha">
            <a:extLst>
              <a:ext uri="{FF2B5EF4-FFF2-40B4-BE49-F238E27FC236}">
                <a16:creationId xmlns:a16="http://schemas.microsoft.com/office/drawing/2014/main" id="{C8F60280-8DC4-4730-9400-97D21E627F53}"/>
              </a:ext>
            </a:extLst>
          </p:cNvPr>
          <p:cNvSpPr/>
          <p:nvPr/>
        </p:nvSpPr>
        <p:spPr>
          <a:xfrm>
            <a:off x="4338542" y="4045363"/>
            <a:ext cx="366903" cy="181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3" name="21 Flecha derecha">
            <a:extLst>
              <a:ext uri="{FF2B5EF4-FFF2-40B4-BE49-F238E27FC236}">
                <a16:creationId xmlns:a16="http://schemas.microsoft.com/office/drawing/2014/main" id="{8FF6A554-DD3E-4C71-A1B9-6CC445E9213F}"/>
              </a:ext>
            </a:extLst>
          </p:cNvPr>
          <p:cNvSpPr/>
          <p:nvPr/>
        </p:nvSpPr>
        <p:spPr>
          <a:xfrm>
            <a:off x="4338542" y="2718626"/>
            <a:ext cx="366903" cy="181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4" name="23 Flecha derecha">
            <a:extLst>
              <a:ext uri="{FF2B5EF4-FFF2-40B4-BE49-F238E27FC236}">
                <a16:creationId xmlns:a16="http://schemas.microsoft.com/office/drawing/2014/main" id="{AEBF6B98-D12D-4727-8AB1-A7C97F2DF8A8}"/>
              </a:ext>
            </a:extLst>
          </p:cNvPr>
          <p:cNvSpPr/>
          <p:nvPr/>
        </p:nvSpPr>
        <p:spPr>
          <a:xfrm>
            <a:off x="4338542" y="3354419"/>
            <a:ext cx="366903" cy="181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5" name="25 Rectángulo">
            <a:extLst>
              <a:ext uri="{FF2B5EF4-FFF2-40B4-BE49-F238E27FC236}">
                <a16:creationId xmlns:a16="http://schemas.microsoft.com/office/drawing/2014/main" id="{D52C7CED-9FFA-40D8-905D-366B9655A9DF}"/>
              </a:ext>
            </a:extLst>
          </p:cNvPr>
          <p:cNvSpPr/>
          <p:nvPr/>
        </p:nvSpPr>
        <p:spPr>
          <a:xfrm>
            <a:off x="4857110" y="2225707"/>
            <a:ext cx="1522259" cy="257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1350" b="1" dirty="0">
                <a:solidFill>
                  <a:prstClr val="black"/>
                </a:solidFill>
                <a:latin typeface="Arial" pitchFamily="34" charset="0"/>
                <a:cs typeface="Arial" pitchFamily="34" charset="0"/>
              </a:rPr>
              <a:t>Ahora  </a:t>
            </a:r>
            <a:endParaRPr lang="es-CO" sz="1350" b="1" dirty="0">
              <a:solidFill>
                <a:prstClr val="black"/>
              </a:solidFill>
              <a:latin typeface="Arial" pitchFamily="34" charset="0"/>
              <a:cs typeface="Arial" pitchFamily="34" charset="0"/>
            </a:endParaRPr>
          </a:p>
        </p:txBody>
      </p:sp>
      <p:sp>
        <p:nvSpPr>
          <p:cNvPr id="16" name="26 Rectángulo">
            <a:extLst>
              <a:ext uri="{FF2B5EF4-FFF2-40B4-BE49-F238E27FC236}">
                <a16:creationId xmlns:a16="http://schemas.microsoft.com/office/drawing/2014/main" id="{37B66D9D-2431-4582-868C-A7E1CD601EFC}"/>
              </a:ext>
            </a:extLst>
          </p:cNvPr>
          <p:cNvSpPr/>
          <p:nvPr/>
        </p:nvSpPr>
        <p:spPr>
          <a:xfrm>
            <a:off x="4857110" y="2964657"/>
            <a:ext cx="1536546" cy="24366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  SG-SST</a:t>
            </a:r>
            <a:endParaRPr lang="es-CO" sz="900" dirty="0">
              <a:solidFill>
                <a:prstClr val="black"/>
              </a:solidFill>
              <a:latin typeface="Arial" pitchFamily="34" charset="0"/>
              <a:cs typeface="Arial" pitchFamily="34" charset="0"/>
            </a:endParaRPr>
          </a:p>
        </p:txBody>
      </p:sp>
      <p:sp>
        <p:nvSpPr>
          <p:cNvPr id="17" name="27 Rectángulo">
            <a:extLst>
              <a:ext uri="{FF2B5EF4-FFF2-40B4-BE49-F238E27FC236}">
                <a16:creationId xmlns:a16="http://schemas.microsoft.com/office/drawing/2014/main" id="{01B41B82-A4AC-46FF-8340-66B8E123F6C4}"/>
              </a:ext>
            </a:extLst>
          </p:cNvPr>
          <p:cNvSpPr/>
          <p:nvPr/>
        </p:nvSpPr>
        <p:spPr>
          <a:xfrm>
            <a:off x="4857110" y="3267779"/>
            <a:ext cx="1522259" cy="25717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COPASST</a:t>
            </a:r>
            <a:endParaRPr lang="es-CO" sz="900" dirty="0">
              <a:solidFill>
                <a:prstClr val="black"/>
              </a:solidFill>
              <a:latin typeface="Arial" pitchFamily="34" charset="0"/>
              <a:cs typeface="Arial" pitchFamily="34" charset="0"/>
            </a:endParaRPr>
          </a:p>
        </p:txBody>
      </p:sp>
      <p:sp>
        <p:nvSpPr>
          <p:cNvPr id="18" name="28 Rectángulo">
            <a:extLst>
              <a:ext uri="{FF2B5EF4-FFF2-40B4-BE49-F238E27FC236}">
                <a16:creationId xmlns:a16="http://schemas.microsoft.com/office/drawing/2014/main" id="{B67B6972-1D4E-4D2B-AEFA-903F2AAEF9D3}"/>
              </a:ext>
            </a:extLst>
          </p:cNvPr>
          <p:cNvSpPr/>
          <p:nvPr/>
        </p:nvSpPr>
        <p:spPr>
          <a:xfrm>
            <a:off x="4857110" y="3638169"/>
            <a:ext cx="1522259" cy="2571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  ARL</a:t>
            </a:r>
            <a:endParaRPr lang="es-CO" sz="900" dirty="0">
              <a:solidFill>
                <a:prstClr val="black"/>
              </a:solidFill>
              <a:latin typeface="Arial" pitchFamily="34" charset="0"/>
              <a:cs typeface="Arial" pitchFamily="34" charset="0"/>
            </a:endParaRPr>
          </a:p>
        </p:txBody>
      </p:sp>
      <p:sp>
        <p:nvSpPr>
          <p:cNvPr id="19" name="29 Rectángulo">
            <a:extLst>
              <a:ext uri="{FF2B5EF4-FFF2-40B4-BE49-F238E27FC236}">
                <a16:creationId xmlns:a16="http://schemas.microsoft.com/office/drawing/2014/main" id="{FA77137C-FE73-4A97-9AE6-3FEEA93D5419}"/>
              </a:ext>
            </a:extLst>
          </p:cNvPr>
          <p:cNvSpPr/>
          <p:nvPr/>
        </p:nvSpPr>
        <p:spPr>
          <a:xfrm>
            <a:off x="4857110" y="4007644"/>
            <a:ext cx="1522259" cy="2571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Enfermedad laboral   </a:t>
            </a:r>
            <a:endParaRPr lang="es-CO" sz="900" dirty="0">
              <a:solidFill>
                <a:prstClr val="black"/>
              </a:solidFill>
              <a:latin typeface="Arial" pitchFamily="34" charset="0"/>
              <a:cs typeface="Arial" pitchFamily="34" charset="0"/>
            </a:endParaRPr>
          </a:p>
        </p:txBody>
      </p:sp>
      <p:sp>
        <p:nvSpPr>
          <p:cNvPr id="20" name="30 Rectángulo">
            <a:extLst>
              <a:ext uri="{FF2B5EF4-FFF2-40B4-BE49-F238E27FC236}">
                <a16:creationId xmlns:a16="http://schemas.microsoft.com/office/drawing/2014/main" id="{9D26CC7A-010F-4248-A03F-245B98993141}"/>
              </a:ext>
            </a:extLst>
          </p:cNvPr>
          <p:cNvSpPr/>
          <p:nvPr/>
        </p:nvSpPr>
        <p:spPr>
          <a:xfrm>
            <a:off x="4857110" y="2643188"/>
            <a:ext cx="1522259" cy="257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Seguridad y salud en el trabajo   </a:t>
            </a:r>
            <a:endParaRPr lang="es-CO" sz="900" dirty="0">
              <a:solidFill>
                <a:prstClr val="black"/>
              </a:solidFill>
              <a:latin typeface="Arial" pitchFamily="34" charset="0"/>
              <a:cs typeface="Arial" pitchFamily="34" charset="0"/>
            </a:endParaRPr>
          </a:p>
        </p:txBody>
      </p:sp>
      <p:sp>
        <p:nvSpPr>
          <p:cNvPr id="21" name="31 CuadroTexto">
            <a:extLst>
              <a:ext uri="{FF2B5EF4-FFF2-40B4-BE49-F238E27FC236}">
                <a16:creationId xmlns:a16="http://schemas.microsoft.com/office/drawing/2014/main" id="{2234559A-3505-433A-AB01-0C710878636E}"/>
              </a:ext>
            </a:extLst>
          </p:cNvPr>
          <p:cNvSpPr txBox="1"/>
          <p:nvPr/>
        </p:nvSpPr>
        <p:spPr>
          <a:xfrm>
            <a:off x="1143000" y="4301917"/>
            <a:ext cx="6858000" cy="461665"/>
          </a:xfrm>
          <a:prstGeom prst="rect">
            <a:avLst/>
          </a:prstGeom>
          <a:noFill/>
        </p:spPr>
        <p:txBody>
          <a:bodyPr wrap="square" rtlCol="0">
            <a:spAutoFit/>
          </a:bodyPr>
          <a:lstStyle/>
          <a:p>
            <a:pPr defTabSz="685800"/>
            <a:r>
              <a:rPr lang="es-MX" sz="1200" dirty="0">
                <a:solidFill>
                  <a:prstClr val="black"/>
                </a:solidFill>
                <a:latin typeface="Arial" pitchFamily="34" charset="0"/>
                <a:cs typeface="Arial" pitchFamily="34" charset="0"/>
              </a:rPr>
              <a:t>Por esta razón, aunque  en la legislación  los encuentres con sus antiguas denominaciones, hoy en día nos debemos referir a ellas bajo su nuevo nombre </a:t>
            </a:r>
            <a:endParaRPr lang="es-CO" sz="1200" dirty="0">
              <a:solidFill>
                <a:prstClr val="black"/>
              </a:solidFill>
              <a:latin typeface="Arial" pitchFamily="34" charset="0"/>
              <a:cs typeface="Arial" pitchFamily="34" charset="0"/>
            </a:endParaRPr>
          </a:p>
        </p:txBody>
      </p:sp>
      <p:pic>
        <p:nvPicPr>
          <p:cNvPr id="22" name="Picture 2">
            <a:extLst>
              <a:ext uri="{FF2B5EF4-FFF2-40B4-BE49-F238E27FC236}">
                <a16:creationId xmlns:a16="http://schemas.microsoft.com/office/drawing/2014/main" id="{8FA5E6F6-F9AC-4456-BDF9-C79811E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388" y="2216563"/>
            <a:ext cx="1033231" cy="204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Flecha derecha">
            <a:extLst>
              <a:ext uri="{FF2B5EF4-FFF2-40B4-BE49-F238E27FC236}">
                <a16:creationId xmlns:a16="http://schemas.microsoft.com/office/drawing/2014/main" id="{3850DDB4-75D1-49E8-9D4E-072583D23561}"/>
              </a:ext>
            </a:extLst>
          </p:cNvPr>
          <p:cNvSpPr/>
          <p:nvPr/>
        </p:nvSpPr>
        <p:spPr>
          <a:xfrm>
            <a:off x="4338542" y="3040094"/>
            <a:ext cx="366903" cy="181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24" name="24 Flecha derecha">
            <a:extLst>
              <a:ext uri="{FF2B5EF4-FFF2-40B4-BE49-F238E27FC236}">
                <a16:creationId xmlns:a16="http://schemas.microsoft.com/office/drawing/2014/main" id="{220ADA5C-67E5-4A4C-AB28-E055B8E1B3F7}"/>
              </a:ext>
            </a:extLst>
          </p:cNvPr>
          <p:cNvSpPr/>
          <p:nvPr/>
        </p:nvSpPr>
        <p:spPr>
          <a:xfrm>
            <a:off x="4338542" y="3675888"/>
            <a:ext cx="366903" cy="181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Tree>
    <p:extLst>
      <p:ext uri="{BB962C8B-B14F-4D97-AF65-F5344CB8AC3E}">
        <p14:creationId xmlns:p14="http://schemas.microsoft.com/office/powerpoint/2010/main" val="197343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a:extLst>
              <a:ext uri="{FF2B5EF4-FFF2-40B4-BE49-F238E27FC236}">
                <a16:creationId xmlns:a16="http://schemas.microsoft.com/office/drawing/2014/main" id="{7FB5E974-51EE-425E-9AFD-1AA1189007E4}"/>
              </a:ext>
            </a:extLst>
          </p:cNvPr>
          <p:cNvSpPr/>
          <p:nvPr/>
        </p:nvSpPr>
        <p:spPr>
          <a:xfrm>
            <a:off x="1378424" y="739807"/>
            <a:ext cx="5829300" cy="3531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s-MX" sz="1350" b="1" dirty="0">
                <a:solidFill>
                  <a:prstClr val="black"/>
                </a:solidFill>
                <a:latin typeface="Arial" pitchFamily="34" charset="0"/>
                <a:cs typeface="Arial" pitchFamily="34" charset="0"/>
              </a:rPr>
              <a:t>ACTORES DEL SISTEMA GENERAL DE RIESGOS LABORALES   </a:t>
            </a:r>
            <a:endParaRPr lang="es-CO" sz="1350" b="1" dirty="0">
              <a:solidFill>
                <a:prstClr val="black"/>
              </a:solidFill>
              <a:latin typeface="Arial" pitchFamily="34" charset="0"/>
              <a:cs typeface="Arial" pitchFamily="34" charset="0"/>
            </a:endParaRPr>
          </a:p>
        </p:txBody>
      </p:sp>
      <p:sp>
        <p:nvSpPr>
          <p:cNvPr id="5" name="5 Flecha abajo">
            <a:extLst>
              <a:ext uri="{FF2B5EF4-FFF2-40B4-BE49-F238E27FC236}">
                <a16:creationId xmlns:a16="http://schemas.microsoft.com/office/drawing/2014/main" id="{4AE8E1D5-3897-4479-BEC3-469B99E518F2}"/>
              </a:ext>
            </a:extLst>
          </p:cNvPr>
          <p:cNvSpPr/>
          <p:nvPr/>
        </p:nvSpPr>
        <p:spPr>
          <a:xfrm>
            <a:off x="1531694" y="1092994"/>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6" name="6 Flecha abajo">
            <a:extLst>
              <a:ext uri="{FF2B5EF4-FFF2-40B4-BE49-F238E27FC236}">
                <a16:creationId xmlns:a16="http://schemas.microsoft.com/office/drawing/2014/main" id="{8F28EE07-48E6-48D4-AFFA-42070D80EFEA}"/>
              </a:ext>
            </a:extLst>
          </p:cNvPr>
          <p:cNvSpPr/>
          <p:nvPr/>
        </p:nvSpPr>
        <p:spPr>
          <a:xfrm>
            <a:off x="3164361" y="1092993"/>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7" name="7 Flecha abajo">
            <a:extLst>
              <a:ext uri="{FF2B5EF4-FFF2-40B4-BE49-F238E27FC236}">
                <a16:creationId xmlns:a16="http://schemas.microsoft.com/office/drawing/2014/main" id="{2A395765-DD89-4F77-8D86-09D4D6A2F996}"/>
              </a:ext>
            </a:extLst>
          </p:cNvPr>
          <p:cNvSpPr/>
          <p:nvPr/>
        </p:nvSpPr>
        <p:spPr>
          <a:xfrm>
            <a:off x="4923297" y="1092993"/>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8" name="8 Flecha abajo">
            <a:extLst>
              <a:ext uri="{FF2B5EF4-FFF2-40B4-BE49-F238E27FC236}">
                <a16:creationId xmlns:a16="http://schemas.microsoft.com/office/drawing/2014/main" id="{DD3DD438-FBF2-410F-BA82-4D78375D3F73}"/>
              </a:ext>
            </a:extLst>
          </p:cNvPr>
          <p:cNvSpPr/>
          <p:nvPr/>
        </p:nvSpPr>
        <p:spPr>
          <a:xfrm>
            <a:off x="6815233" y="1092994"/>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9" name="9 Rectángulo">
            <a:extLst>
              <a:ext uri="{FF2B5EF4-FFF2-40B4-BE49-F238E27FC236}">
                <a16:creationId xmlns:a16="http://schemas.microsoft.com/office/drawing/2014/main" id="{10AD7436-AEF2-4EE1-8AD4-A0AFE766810F}"/>
              </a:ext>
            </a:extLst>
          </p:cNvPr>
          <p:cNvSpPr/>
          <p:nvPr/>
        </p:nvSpPr>
        <p:spPr>
          <a:xfrm>
            <a:off x="1049492" y="1485329"/>
            <a:ext cx="1200470" cy="25717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685800"/>
            <a:r>
              <a:rPr lang="es-MX" sz="1050" b="1" dirty="0">
                <a:solidFill>
                  <a:prstClr val="black"/>
                </a:solidFill>
                <a:latin typeface="Arial" pitchFamily="34" charset="0"/>
                <a:cs typeface="Arial" pitchFamily="34" charset="0"/>
              </a:rPr>
              <a:t>  ESTADO </a:t>
            </a:r>
            <a:endParaRPr lang="es-CO" sz="1050" b="1" dirty="0">
              <a:solidFill>
                <a:prstClr val="black"/>
              </a:solidFill>
              <a:latin typeface="Arial" pitchFamily="34" charset="0"/>
              <a:cs typeface="Arial" pitchFamily="34" charset="0"/>
            </a:endParaRPr>
          </a:p>
        </p:txBody>
      </p:sp>
      <p:sp>
        <p:nvSpPr>
          <p:cNvPr id="10" name="10 Rectángulo">
            <a:extLst>
              <a:ext uri="{FF2B5EF4-FFF2-40B4-BE49-F238E27FC236}">
                <a16:creationId xmlns:a16="http://schemas.microsoft.com/office/drawing/2014/main" id="{4B090E77-6D22-4449-AAFF-B2DA5FFAC5D8}"/>
              </a:ext>
            </a:extLst>
          </p:cNvPr>
          <p:cNvSpPr/>
          <p:nvPr/>
        </p:nvSpPr>
        <p:spPr>
          <a:xfrm>
            <a:off x="2667391" y="1485329"/>
            <a:ext cx="1200470" cy="25717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685800"/>
            <a:r>
              <a:rPr lang="es-MX" sz="1050" b="1" dirty="0">
                <a:solidFill>
                  <a:prstClr val="black"/>
                </a:solidFill>
                <a:latin typeface="Arial" pitchFamily="34" charset="0"/>
                <a:cs typeface="Arial" pitchFamily="34" charset="0"/>
              </a:rPr>
              <a:t>  ARL</a:t>
            </a:r>
            <a:endParaRPr lang="es-CO" sz="1050" b="1" dirty="0">
              <a:solidFill>
                <a:prstClr val="black"/>
              </a:solidFill>
              <a:latin typeface="Arial" pitchFamily="34" charset="0"/>
              <a:cs typeface="Arial" pitchFamily="34" charset="0"/>
            </a:endParaRPr>
          </a:p>
        </p:txBody>
      </p:sp>
      <p:sp>
        <p:nvSpPr>
          <p:cNvPr id="11" name="11 Rectángulo">
            <a:extLst>
              <a:ext uri="{FF2B5EF4-FFF2-40B4-BE49-F238E27FC236}">
                <a16:creationId xmlns:a16="http://schemas.microsoft.com/office/drawing/2014/main" id="{FAF413A4-2078-4F50-854B-F4905372BA17}"/>
              </a:ext>
            </a:extLst>
          </p:cNvPr>
          <p:cNvSpPr/>
          <p:nvPr/>
        </p:nvSpPr>
        <p:spPr>
          <a:xfrm>
            <a:off x="4403323" y="1485043"/>
            <a:ext cx="1200470" cy="25717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685800"/>
            <a:r>
              <a:rPr lang="es-MX" sz="825" b="1" dirty="0">
                <a:solidFill>
                  <a:prstClr val="black"/>
                </a:solidFill>
                <a:latin typeface="Arial" pitchFamily="34" charset="0"/>
                <a:cs typeface="Arial" pitchFamily="34" charset="0"/>
              </a:rPr>
              <a:t>  </a:t>
            </a:r>
            <a:r>
              <a:rPr lang="es-MX" sz="1050" b="1" dirty="0">
                <a:solidFill>
                  <a:prstClr val="black"/>
                </a:solidFill>
                <a:latin typeface="Arial" pitchFamily="34" charset="0"/>
                <a:cs typeface="Arial" pitchFamily="34" charset="0"/>
              </a:rPr>
              <a:t>EMPLEADOR </a:t>
            </a:r>
            <a:endParaRPr lang="es-CO" sz="825" b="1" dirty="0">
              <a:solidFill>
                <a:prstClr val="black"/>
              </a:solidFill>
              <a:latin typeface="Arial" pitchFamily="34" charset="0"/>
              <a:cs typeface="Arial" pitchFamily="34" charset="0"/>
            </a:endParaRPr>
          </a:p>
        </p:txBody>
      </p:sp>
      <p:sp>
        <p:nvSpPr>
          <p:cNvPr id="12" name="12 Rectángulo">
            <a:extLst>
              <a:ext uri="{FF2B5EF4-FFF2-40B4-BE49-F238E27FC236}">
                <a16:creationId xmlns:a16="http://schemas.microsoft.com/office/drawing/2014/main" id="{E68FEB6E-ECA2-496A-A3E2-287E1B6FD2C5}"/>
              </a:ext>
            </a:extLst>
          </p:cNvPr>
          <p:cNvSpPr/>
          <p:nvPr/>
        </p:nvSpPr>
        <p:spPr>
          <a:xfrm>
            <a:off x="6289273" y="1477613"/>
            <a:ext cx="1200470" cy="25717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defTabSz="685800"/>
            <a:r>
              <a:rPr lang="es-MX" sz="1050" b="1" dirty="0">
                <a:solidFill>
                  <a:prstClr val="black"/>
                </a:solidFill>
                <a:latin typeface="Arial" pitchFamily="34" charset="0"/>
                <a:cs typeface="Arial" pitchFamily="34" charset="0"/>
              </a:rPr>
              <a:t>  EMPLEADO </a:t>
            </a:r>
            <a:endParaRPr lang="es-CO" sz="1050" b="1" dirty="0">
              <a:solidFill>
                <a:prstClr val="black"/>
              </a:solidFill>
              <a:latin typeface="Arial" pitchFamily="34" charset="0"/>
              <a:cs typeface="Arial" pitchFamily="34" charset="0"/>
            </a:endParaRPr>
          </a:p>
        </p:txBody>
      </p:sp>
      <p:sp>
        <p:nvSpPr>
          <p:cNvPr id="13" name="13 Flecha abajo">
            <a:extLst>
              <a:ext uri="{FF2B5EF4-FFF2-40B4-BE49-F238E27FC236}">
                <a16:creationId xmlns:a16="http://schemas.microsoft.com/office/drawing/2014/main" id="{FFAF94CA-D4D4-4C94-9276-DA97621D2BA9}"/>
              </a:ext>
            </a:extLst>
          </p:cNvPr>
          <p:cNvSpPr/>
          <p:nvPr/>
        </p:nvSpPr>
        <p:spPr>
          <a:xfrm>
            <a:off x="1531694" y="1801585"/>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4" name="14 Flecha abajo">
            <a:extLst>
              <a:ext uri="{FF2B5EF4-FFF2-40B4-BE49-F238E27FC236}">
                <a16:creationId xmlns:a16="http://schemas.microsoft.com/office/drawing/2014/main" id="{6C76B91D-187D-49BC-88E1-D4F5D435B277}"/>
              </a:ext>
            </a:extLst>
          </p:cNvPr>
          <p:cNvSpPr/>
          <p:nvPr/>
        </p:nvSpPr>
        <p:spPr>
          <a:xfrm>
            <a:off x="3170670" y="1780006"/>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5" name="15 Flecha abajo">
            <a:extLst>
              <a:ext uri="{FF2B5EF4-FFF2-40B4-BE49-F238E27FC236}">
                <a16:creationId xmlns:a16="http://schemas.microsoft.com/office/drawing/2014/main" id="{4829C39D-A877-4E4B-986C-14595FD54E4E}"/>
              </a:ext>
            </a:extLst>
          </p:cNvPr>
          <p:cNvSpPr/>
          <p:nvPr/>
        </p:nvSpPr>
        <p:spPr>
          <a:xfrm>
            <a:off x="4902408" y="1801418"/>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6" name="16 Flecha abajo">
            <a:extLst>
              <a:ext uri="{FF2B5EF4-FFF2-40B4-BE49-F238E27FC236}">
                <a16:creationId xmlns:a16="http://schemas.microsoft.com/office/drawing/2014/main" id="{057624A6-10EA-4F01-9553-050C26DBBFD1}"/>
              </a:ext>
            </a:extLst>
          </p:cNvPr>
          <p:cNvSpPr/>
          <p:nvPr/>
        </p:nvSpPr>
        <p:spPr>
          <a:xfrm>
            <a:off x="6815232" y="1779790"/>
            <a:ext cx="206530" cy="307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O" sz="1350">
              <a:solidFill>
                <a:prstClr val="white"/>
              </a:solidFill>
              <a:latin typeface="Calibri"/>
            </a:endParaRPr>
          </a:p>
        </p:txBody>
      </p:sp>
      <p:sp>
        <p:nvSpPr>
          <p:cNvPr id="17" name="17 Rectángulo">
            <a:extLst>
              <a:ext uri="{FF2B5EF4-FFF2-40B4-BE49-F238E27FC236}">
                <a16:creationId xmlns:a16="http://schemas.microsoft.com/office/drawing/2014/main" id="{08BAB7DF-7946-4BDE-AB43-3AE34083ADD8}"/>
              </a:ext>
            </a:extLst>
          </p:cNvPr>
          <p:cNvSpPr/>
          <p:nvPr/>
        </p:nvSpPr>
        <p:spPr>
          <a:xfrm>
            <a:off x="1011665" y="2364636"/>
            <a:ext cx="1200470" cy="92863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defTabSz="685800"/>
            <a:r>
              <a:rPr lang="es-MX" sz="1050" b="1" dirty="0">
                <a:solidFill>
                  <a:prstClr val="black"/>
                </a:solidFill>
                <a:latin typeface="Arial" pitchFamily="34" charset="0"/>
                <a:cs typeface="Arial" pitchFamily="34" charset="0"/>
              </a:rPr>
              <a:t>Director,</a:t>
            </a:r>
          </a:p>
          <a:p>
            <a:pPr defTabSz="685800"/>
            <a:r>
              <a:rPr lang="es-MX" sz="1050" b="1" dirty="0">
                <a:solidFill>
                  <a:prstClr val="black"/>
                </a:solidFill>
                <a:latin typeface="Arial" pitchFamily="34" charset="0"/>
                <a:cs typeface="Arial" pitchFamily="34" charset="0"/>
              </a:rPr>
              <a:t>Orientador.</a:t>
            </a:r>
          </a:p>
          <a:p>
            <a:pPr defTabSz="685800"/>
            <a:r>
              <a:rPr lang="es-MX" sz="1050" b="1" dirty="0">
                <a:solidFill>
                  <a:prstClr val="black"/>
                </a:solidFill>
                <a:latin typeface="Arial" pitchFamily="34" charset="0"/>
                <a:cs typeface="Arial" pitchFamily="34" charset="0"/>
              </a:rPr>
              <a:t>Controlador vigilante  </a:t>
            </a:r>
            <a:endParaRPr lang="es-CO" sz="1050" b="1" dirty="0">
              <a:solidFill>
                <a:prstClr val="black"/>
              </a:solidFill>
              <a:latin typeface="Arial" pitchFamily="34" charset="0"/>
              <a:cs typeface="Arial" pitchFamily="34" charset="0"/>
            </a:endParaRPr>
          </a:p>
        </p:txBody>
      </p:sp>
      <p:sp>
        <p:nvSpPr>
          <p:cNvPr id="18" name="18 Rectángulo">
            <a:extLst>
              <a:ext uri="{FF2B5EF4-FFF2-40B4-BE49-F238E27FC236}">
                <a16:creationId xmlns:a16="http://schemas.microsoft.com/office/drawing/2014/main" id="{A991605F-589D-43D6-8C62-209D523D48B4}"/>
              </a:ext>
            </a:extLst>
          </p:cNvPr>
          <p:cNvSpPr/>
          <p:nvPr/>
        </p:nvSpPr>
        <p:spPr>
          <a:xfrm>
            <a:off x="2667391" y="2364635"/>
            <a:ext cx="1200470" cy="92863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defTabSz="685800"/>
            <a:r>
              <a:rPr lang="es-MX" sz="1050" b="1" dirty="0">
                <a:solidFill>
                  <a:prstClr val="black"/>
                </a:solidFill>
                <a:latin typeface="Arial" pitchFamily="34" charset="0"/>
                <a:cs typeface="Arial" pitchFamily="34" charset="0"/>
              </a:rPr>
              <a:t>  Prestaciones :</a:t>
            </a:r>
          </a:p>
          <a:p>
            <a:pPr marL="128588" indent="-128588" defTabSz="685800">
              <a:buFontTx/>
              <a:buChar char="-"/>
            </a:pPr>
            <a:r>
              <a:rPr lang="es-MX" sz="1050" b="1" dirty="0">
                <a:solidFill>
                  <a:prstClr val="black"/>
                </a:solidFill>
                <a:latin typeface="Arial" pitchFamily="34" charset="0"/>
                <a:cs typeface="Arial" pitchFamily="34" charset="0"/>
              </a:rPr>
              <a:t>Asistenciales</a:t>
            </a:r>
          </a:p>
          <a:p>
            <a:pPr marL="128588" indent="-128588" defTabSz="685800">
              <a:buFontTx/>
              <a:buChar char="-"/>
            </a:pPr>
            <a:r>
              <a:rPr lang="es-MX" sz="1050" b="1" dirty="0">
                <a:solidFill>
                  <a:prstClr val="black"/>
                </a:solidFill>
                <a:latin typeface="Arial" pitchFamily="34" charset="0"/>
                <a:cs typeface="Arial" pitchFamily="34" charset="0"/>
              </a:rPr>
              <a:t>Económicas </a:t>
            </a:r>
            <a:endParaRPr lang="es-CO" sz="1050" b="1" dirty="0">
              <a:solidFill>
                <a:prstClr val="black"/>
              </a:solidFill>
              <a:latin typeface="Arial" pitchFamily="34" charset="0"/>
              <a:cs typeface="Arial" pitchFamily="34" charset="0"/>
            </a:endParaRPr>
          </a:p>
        </p:txBody>
      </p:sp>
      <p:sp>
        <p:nvSpPr>
          <p:cNvPr id="19" name="19 Rectángulo">
            <a:extLst>
              <a:ext uri="{FF2B5EF4-FFF2-40B4-BE49-F238E27FC236}">
                <a16:creationId xmlns:a16="http://schemas.microsoft.com/office/drawing/2014/main" id="{D469C530-B6A6-492A-8EAB-DC327FA442F0}"/>
              </a:ext>
            </a:extLst>
          </p:cNvPr>
          <p:cNvSpPr/>
          <p:nvPr/>
        </p:nvSpPr>
        <p:spPr>
          <a:xfrm>
            <a:off x="4403323" y="2339098"/>
            <a:ext cx="1382795" cy="954171"/>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defTabSz="685800"/>
            <a:r>
              <a:rPr lang="es-MX" sz="1050" b="1" dirty="0">
                <a:solidFill>
                  <a:prstClr val="black"/>
                </a:solidFill>
                <a:latin typeface="Arial" pitchFamily="34" charset="0"/>
                <a:cs typeface="Arial" pitchFamily="34" charset="0"/>
              </a:rPr>
              <a:t>Principal responsable de prevención de riesgo </a:t>
            </a:r>
          </a:p>
          <a:p>
            <a:pPr defTabSz="685800"/>
            <a:r>
              <a:rPr lang="es-MX" sz="825" b="1" dirty="0">
                <a:solidFill>
                  <a:prstClr val="black"/>
                </a:solidFill>
                <a:latin typeface="Arial" pitchFamily="34" charset="0"/>
                <a:cs typeface="Arial" pitchFamily="34" charset="0"/>
              </a:rPr>
              <a:t> </a:t>
            </a:r>
            <a:endParaRPr lang="es-CO" sz="825" b="1" dirty="0">
              <a:solidFill>
                <a:prstClr val="black"/>
              </a:solidFill>
              <a:latin typeface="Arial" pitchFamily="34" charset="0"/>
              <a:cs typeface="Arial" pitchFamily="34" charset="0"/>
            </a:endParaRPr>
          </a:p>
        </p:txBody>
      </p:sp>
      <p:sp>
        <p:nvSpPr>
          <p:cNvPr id="20" name="20 Rectángulo">
            <a:extLst>
              <a:ext uri="{FF2B5EF4-FFF2-40B4-BE49-F238E27FC236}">
                <a16:creationId xmlns:a16="http://schemas.microsoft.com/office/drawing/2014/main" id="{9E0C2CAB-177A-4DAC-AB04-2BB7D90A6938}"/>
              </a:ext>
            </a:extLst>
          </p:cNvPr>
          <p:cNvSpPr/>
          <p:nvPr/>
        </p:nvSpPr>
        <p:spPr>
          <a:xfrm>
            <a:off x="6227099" y="2302291"/>
            <a:ext cx="1382795" cy="1508477"/>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defTabSz="685800"/>
            <a:r>
              <a:rPr lang="es-MX" sz="825" b="1" dirty="0">
                <a:solidFill>
                  <a:prstClr val="black"/>
                </a:solidFill>
                <a:latin typeface="Arial" pitchFamily="34" charset="0"/>
                <a:cs typeface="Arial" pitchFamily="34" charset="0"/>
              </a:rPr>
              <a:t> </a:t>
            </a:r>
          </a:p>
          <a:p>
            <a:pPr defTabSz="685800"/>
            <a:r>
              <a:rPr lang="es-MX" sz="1050" b="1" dirty="0">
                <a:solidFill>
                  <a:prstClr val="black"/>
                </a:solidFill>
                <a:latin typeface="Arial" pitchFamily="34" charset="0"/>
                <a:cs typeface="Arial" pitchFamily="34" charset="0"/>
              </a:rPr>
              <a:t>Protección</a:t>
            </a:r>
          </a:p>
          <a:p>
            <a:pPr defTabSz="685800"/>
            <a:endParaRPr lang="es-MX" sz="1050" b="1" dirty="0">
              <a:solidFill>
                <a:prstClr val="black"/>
              </a:solidFill>
              <a:latin typeface="Arial" pitchFamily="34" charset="0"/>
              <a:cs typeface="Arial" pitchFamily="34" charset="0"/>
            </a:endParaRPr>
          </a:p>
          <a:p>
            <a:pPr defTabSz="685800"/>
            <a:r>
              <a:rPr lang="es-MX" sz="1050" b="1" dirty="0">
                <a:solidFill>
                  <a:prstClr val="black"/>
                </a:solidFill>
                <a:latin typeface="Arial" pitchFamily="34" charset="0"/>
                <a:cs typeface="Arial" pitchFamily="34" charset="0"/>
              </a:rPr>
              <a:t>Obligaciones</a:t>
            </a:r>
          </a:p>
          <a:p>
            <a:pPr defTabSz="685800"/>
            <a:endParaRPr lang="es-MX" sz="1050" b="1" dirty="0">
              <a:solidFill>
                <a:prstClr val="black"/>
              </a:solidFill>
              <a:latin typeface="Arial" pitchFamily="34" charset="0"/>
              <a:cs typeface="Arial" pitchFamily="34" charset="0"/>
            </a:endParaRPr>
          </a:p>
          <a:p>
            <a:pPr defTabSz="685800"/>
            <a:r>
              <a:rPr lang="es-MX" sz="1050" b="1" dirty="0">
                <a:solidFill>
                  <a:prstClr val="black"/>
                </a:solidFill>
                <a:latin typeface="Arial" pitchFamily="34" charset="0"/>
                <a:cs typeface="Arial" pitchFamily="34" charset="0"/>
              </a:rPr>
              <a:t>Autocuidado</a:t>
            </a:r>
          </a:p>
          <a:p>
            <a:pPr defTabSz="685800"/>
            <a:endParaRPr lang="es-MX" sz="1050" b="1" dirty="0">
              <a:solidFill>
                <a:prstClr val="black"/>
              </a:solidFill>
              <a:latin typeface="Arial" pitchFamily="34" charset="0"/>
              <a:cs typeface="Arial" pitchFamily="34" charset="0"/>
            </a:endParaRPr>
          </a:p>
          <a:p>
            <a:pPr defTabSz="685800"/>
            <a:r>
              <a:rPr lang="es-MX" sz="1050" b="1" dirty="0">
                <a:solidFill>
                  <a:prstClr val="black"/>
                </a:solidFill>
                <a:latin typeface="Arial" pitchFamily="34" charset="0"/>
                <a:cs typeface="Arial" pitchFamily="34" charset="0"/>
              </a:rPr>
              <a:t>Participación en prevención   </a:t>
            </a:r>
          </a:p>
          <a:p>
            <a:pPr defTabSz="685800"/>
            <a:endParaRPr lang="es-CO" sz="825" b="1" dirty="0">
              <a:solidFill>
                <a:prstClr val="black"/>
              </a:solidFill>
              <a:latin typeface="Arial" pitchFamily="34" charset="0"/>
              <a:cs typeface="Arial" pitchFamily="34" charset="0"/>
            </a:endParaRPr>
          </a:p>
        </p:txBody>
      </p:sp>
      <p:sp>
        <p:nvSpPr>
          <p:cNvPr id="21" name="object 26">
            <a:extLst>
              <a:ext uri="{FF2B5EF4-FFF2-40B4-BE49-F238E27FC236}">
                <a16:creationId xmlns:a16="http://schemas.microsoft.com/office/drawing/2014/main" id="{D50F4E54-E646-4C9D-A23C-B8E1A939DE78}"/>
              </a:ext>
            </a:extLst>
          </p:cNvPr>
          <p:cNvSpPr txBox="1"/>
          <p:nvPr/>
        </p:nvSpPr>
        <p:spPr>
          <a:xfrm>
            <a:off x="2188873" y="1988395"/>
            <a:ext cx="634412" cy="171681"/>
          </a:xfrm>
          <a:prstGeom prst="rect">
            <a:avLst/>
          </a:prstGeom>
          <a:ln w="28575"/>
        </p:spPr>
        <p:style>
          <a:lnRef idx="2">
            <a:schemeClr val="accent3"/>
          </a:lnRef>
          <a:fillRef idx="1">
            <a:schemeClr val="lt1"/>
          </a:fillRef>
          <a:effectRef idx="0">
            <a:schemeClr val="accent3"/>
          </a:effectRef>
          <a:fontRef idx="minor">
            <a:schemeClr val="dk1"/>
          </a:fontRef>
        </p:style>
        <p:txBody>
          <a:bodyPr vert="horz" wrap="square" lIns="0" tIns="10001" rIns="0" bIns="0" rtlCol="0">
            <a:spAutoFit/>
          </a:bodyPr>
          <a:lstStyle/>
          <a:p>
            <a:pPr marL="9525" algn="ctr" defTabSz="685800">
              <a:spcBef>
                <a:spcPts val="79"/>
              </a:spcBef>
            </a:pPr>
            <a:r>
              <a:rPr sz="1050" b="1" spc="-4" dirty="0">
                <a:solidFill>
                  <a:srgbClr val="FF0000"/>
                </a:solidFill>
                <a:latin typeface="Arial" panose="020B0604020202020204" pitchFamily="34" charset="0"/>
                <a:cs typeface="Arial" panose="020B0604020202020204" pitchFamily="34" charset="0"/>
              </a:rPr>
              <a:t>U</a:t>
            </a:r>
            <a:r>
              <a:rPr sz="1050" b="1" dirty="0">
                <a:solidFill>
                  <a:srgbClr val="FF0000"/>
                </a:solidFill>
                <a:latin typeface="Arial" panose="020B0604020202020204" pitchFamily="34" charset="0"/>
                <a:cs typeface="Arial" panose="020B0604020202020204" pitchFamily="34" charset="0"/>
              </a:rPr>
              <a:t>G</a:t>
            </a:r>
            <a:r>
              <a:rPr sz="1050" b="1" spc="-4" dirty="0">
                <a:solidFill>
                  <a:srgbClr val="FF0000"/>
                </a:solidFill>
                <a:latin typeface="Arial" panose="020B0604020202020204" pitchFamily="34" charset="0"/>
                <a:cs typeface="Arial" panose="020B0604020202020204" pitchFamily="34" charset="0"/>
              </a:rPr>
              <a:t>PP</a:t>
            </a:r>
            <a:endParaRPr sz="1050" dirty="0">
              <a:solidFill>
                <a:prstClr val="black"/>
              </a:solidFill>
              <a:latin typeface="Arial" panose="020B0604020202020204" pitchFamily="34" charset="0"/>
              <a:cs typeface="Arial" panose="020B0604020202020204" pitchFamily="34" charset="0"/>
            </a:endParaRPr>
          </a:p>
        </p:txBody>
      </p:sp>
      <p:sp>
        <p:nvSpPr>
          <p:cNvPr id="22" name="object 31">
            <a:extLst>
              <a:ext uri="{FF2B5EF4-FFF2-40B4-BE49-F238E27FC236}">
                <a16:creationId xmlns:a16="http://schemas.microsoft.com/office/drawing/2014/main" id="{45FFE006-5B63-461D-81D1-C2C424229C59}"/>
              </a:ext>
            </a:extLst>
          </p:cNvPr>
          <p:cNvSpPr txBox="1"/>
          <p:nvPr/>
        </p:nvSpPr>
        <p:spPr>
          <a:xfrm>
            <a:off x="3432412" y="2031917"/>
            <a:ext cx="1467881" cy="171681"/>
          </a:xfrm>
          <a:prstGeom prst="rect">
            <a:avLst/>
          </a:prstGeom>
          <a:ln w="28575"/>
        </p:spPr>
        <p:style>
          <a:lnRef idx="2">
            <a:schemeClr val="accent3"/>
          </a:lnRef>
          <a:fillRef idx="1">
            <a:schemeClr val="lt1"/>
          </a:fillRef>
          <a:effectRef idx="0">
            <a:schemeClr val="accent3"/>
          </a:effectRef>
          <a:fontRef idx="minor">
            <a:schemeClr val="dk1"/>
          </a:fontRef>
        </p:style>
        <p:txBody>
          <a:bodyPr vert="horz" wrap="square" lIns="0" tIns="10001" rIns="0" bIns="0" rtlCol="0">
            <a:spAutoFit/>
          </a:bodyPr>
          <a:lstStyle/>
          <a:p>
            <a:pPr marL="9525" algn="ctr" defTabSz="685800">
              <a:spcBef>
                <a:spcPts val="79"/>
              </a:spcBef>
            </a:pPr>
            <a:r>
              <a:rPr sz="1050" b="1" dirty="0">
                <a:solidFill>
                  <a:srgbClr val="FF0000"/>
                </a:solidFill>
                <a:latin typeface="Arial" panose="020B0604020202020204" pitchFamily="34" charset="0"/>
                <a:cs typeface="Arial" panose="020B0604020202020204" pitchFamily="34" charset="0"/>
              </a:rPr>
              <a:t>INT</a:t>
            </a:r>
            <a:r>
              <a:rPr sz="1050" b="1" spc="-4" dirty="0">
                <a:solidFill>
                  <a:srgbClr val="FF0000"/>
                </a:solidFill>
                <a:latin typeface="Arial" panose="020B0604020202020204" pitchFamily="34" charset="0"/>
                <a:cs typeface="Arial" panose="020B0604020202020204" pitchFamily="34" charset="0"/>
              </a:rPr>
              <a:t>E</a:t>
            </a:r>
            <a:r>
              <a:rPr sz="1050" b="1" dirty="0">
                <a:solidFill>
                  <a:srgbClr val="FF0000"/>
                </a:solidFill>
                <a:latin typeface="Arial" panose="020B0604020202020204" pitchFamily="34" charset="0"/>
                <a:cs typeface="Arial" panose="020B0604020202020204" pitchFamily="34" charset="0"/>
              </a:rPr>
              <a:t>RMEDIARIOS</a:t>
            </a:r>
            <a:endParaRPr sz="1050" dirty="0">
              <a:solidFill>
                <a:prstClr val="black"/>
              </a:solidFill>
              <a:latin typeface="Arial" panose="020B0604020202020204" pitchFamily="34" charset="0"/>
              <a:cs typeface="Arial" panose="020B0604020202020204" pitchFamily="34" charset="0"/>
            </a:endParaRPr>
          </a:p>
        </p:txBody>
      </p:sp>
      <p:sp>
        <p:nvSpPr>
          <p:cNvPr id="23" name="object 21">
            <a:extLst>
              <a:ext uri="{FF2B5EF4-FFF2-40B4-BE49-F238E27FC236}">
                <a16:creationId xmlns:a16="http://schemas.microsoft.com/office/drawing/2014/main" id="{C2FE21E8-AFEA-43EB-85BF-8BEE05A6E95E}"/>
              </a:ext>
            </a:extLst>
          </p:cNvPr>
          <p:cNvSpPr txBox="1"/>
          <p:nvPr/>
        </p:nvSpPr>
        <p:spPr>
          <a:xfrm rot="16200000">
            <a:off x="3841965" y="2192649"/>
            <a:ext cx="179536" cy="2851309"/>
          </a:xfrm>
          <a:prstGeom prst="rect">
            <a:avLst/>
          </a:prstGeom>
        </p:spPr>
        <p:txBody>
          <a:bodyPr vert="vert" wrap="square" lIns="0" tIns="0" rIns="0" bIns="0" rtlCol="0">
            <a:spAutoFit/>
          </a:bodyPr>
          <a:lstStyle/>
          <a:p>
            <a:pPr marL="9525" defTabSz="685800">
              <a:lnSpc>
                <a:spcPts val="1398"/>
              </a:lnSpc>
            </a:pPr>
            <a:r>
              <a:rPr sz="1200" b="1" spc="-23" dirty="0">
                <a:solidFill>
                  <a:prstClr val="black"/>
                </a:solidFill>
                <a:latin typeface="Arial"/>
                <a:cs typeface="Arial"/>
              </a:rPr>
              <a:t>CONTRATISTAS </a:t>
            </a:r>
            <a:r>
              <a:rPr sz="1200" b="1" spc="-4" dirty="0">
                <a:solidFill>
                  <a:prstClr val="black"/>
                </a:solidFill>
                <a:latin typeface="Arial"/>
                <a:cs typeface="Arial"/>
              </a:rPr>
              <a:t>Y</a:t>
            </a:r>
            <a:r>
              <a:rPr sz="1200" b="1" spc="-15" dirty="0">
                <a:solidFill>
                  <a:prstClr val="black"/>
                </a:solidFill>
                <a:latin typeface="Arial"/>
                <a:cs typeface="Arial"/>
              </a:rPr>
              <a:t> </a:t>
            </a:r>
            <a:r>
              <a:rPr sz="1200" b="1" spc="-19" dirty="0">
                <a:solidFill>
                  <a:prstClr val="black"/>
                </a:solidFill>
                <a:latin typeface="Arial"/>
                <a:cs typeface="Arial"/>
              </a:rPr>
              <a:t>SUBCONTRATISTAS</a:t>
            </a:r>
            <a:endParaRPr sz="1200" dirty="0">
              <a:solidFill>
                <a:prstClr val="black"/>
              </a:solidFill>
              <a:latin typeface="Arial"/>
              <a:cs typeface="Arial"/>
            </a:endParaRPr>
          </a:p>
        </p:txBody>
      </p:sp>
    </p:spTree>
    <p:extLst>
      <p:ext uri="{BB962C8B-B14F-4D97-AF65-F5344CB8AC3E}">
        <p14:creationId xmlns:p14="http://schemas.microsoft.com/office/powerpoint/2010/main" val="225968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67B7AE67-259C-4E29-898A-E61E814B26C9}"/>
              </a:ext>
            </a:extLst>
          </p:cNvPr>
          <p:cNvSpPr txBox="1">
            <a:spLocks/>
          </p:cNvSpPr>
          <p:nvPr/>
        </p:nvSpPr>
        <p:spPr>
          <a:xfrm>
            <a:off x="1417319" y="1047970"/>
            <a:ext cx="5961185" cy="1194068"/>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800" b="1" dirty="0">
                <a:solidFill>
                  <a:schemeClr val="accent6">
                    <a:lumMod val="50000"/>
                  </a:schemeClr>
                </a:solidFill>
                <a:latin typeface="Arial" panose="020B0604020202020204" pitchFamily="34" charset="0"/>
                <a:cs typeface="Arial" panose="020B0604020202020204" pitchFamily="34" charset="0"/>
              </a:rPr>
              <a:t>2. Principales requisitos legales de SST aplicables a las organizaciones en general.</a:t>
            </a:r>
          </a:p>
        </p:txBody>
      </p:sp>
      <p:pic>
        <p:nvPicPr>
          <p:cNvPr id="5" name="Imagen 4">
            <a:extLst>
              <a:ext uri="{FF2B5EF4-FFF2-40B4-BE49-F238E27FC236}">
                <a16:creationId xmlns:a16="http://schemas.microsoft.com/office/drawing/2014/main" id="{7B66C898-6E7E-4357-811F-95F7678C37E3}"/>
              </a:ext>
            </a:extLst>
          </p:cNvPr>
          <p:cNvPicPr>
            <a:picLocks noChangeAspect="1"/>
          </p:cNvPicPr>
          <p:nvPr/>
        </p:nvPicPr>
        <p:blipFill>
          <a:blip r:embed="rId2"/>
          <a:stretch>
            <a:fillRect/>
          </a:stretch>
        </p:blipFill>
        <p:spPr>
          <a:xfrm>
            <a:off x="2884871" y="2242038"/>
            <a:ext cx="3165231" cy="1808138"/>
          </a:xfrm>
          <a:prstGeom prst="rect">
            <a:avLst/>
          </a:prstGeom>
        </p:spPr>
      </p:pic>
    </p:spTree>
    <p:extLst>
      <p:ext uri="{BB962C8B-B14F-4D97-AF65-F5344CB8AC3E}">
        <p14:creationId xmlns:p14="http://schemas.microsoft.com/office/powerpoint/2010/main" val="149996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48A3C251-F640-4F6C-AA2A-66A1985347C1}"/>
              </a:ext>
            </a:extLst>
          </p:cNvPr>
          <p:cNvSpPr txBox="1">
            <a:spLocks/>
          </p:cNvSpPr>
          <p:nvPr/>
        </p:nvSpPr>
        <p:spPr>
          <a:xfrm>
            <a:off x="1404431" y="522500"/>
            <a:ext cx="5961185" cy="479216"/>
          </a:xfrm>
          <a:prstGeom prst="rect">
            <a:avLst/>
          </a:prstGeom>
          <a:ln w="28575">
            <a:solidFill>
              <a:schemeClr val="accent6">
                <a:lumMod val="50000"/>
              </a:schemeClr>
            </a:solidFill>
          </a:ln>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000" b="1" dirty="0">
                <a:solidFill>
                  <a:schemeClr val="accent6">
                    <a:lumMod val="50000"/>
                  </a:schemeClr>
                </a:solidFill>
                <a:latin typeface="Arial" panose="020B0604020202020204" pitchFamily="34" charset="0"/>
                <a:cs typeface="Arial" panose="020B0604020202020204" pitchFamily="34" charset="0"/>
              </a:rPr>
              <a:t>Requisitos Legales en el SG-SST</a:t>
            </a:r>
          </a:p>
        </p:txBody>
      </p:sp>
      <p:cxnSp>
        <p:nvCxnSpPr>
          <p:cNvPr id="5" name="Conector recto 4">
            <a:extLst>
              <a:ext uri="{FF2B5EF4-FFF2-40B4-BE49-F238E27FC236}">
                <a16:creationId xmlns:a16="http://schemas.microsoft.com/office/drawing/2014/main" id="{1E67079F-87F2-44A1-B7D7-4430DB8B2C85}"/>
              </a:ext>
            </a:extLst>
          </p:cNvPr>
          <p:cNvCxnSpPr>
            <a:cxnSpLocks/>
            <a:stCxn id="4" idx="2"/>
          </p:cNvCxnSpPr>
          <p:nvPr/>
        </p:nvCxnSpPr>
        <p:spPr>
          <a:xfrm>
            <a:off x="4385023" y="1001716"/>
            <a:ext cx="0" cy="132652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7713925F-A162-46B4-94B3-F0DE08FB59F2}"/>
              </a:ext>
            </a:extLst>
          </p:cNvPr>
          <p:cNvCxnSpPr>
            <a:cxnSpLocks/>
          </p:cNvCxnSpPr>
          <p:nvPr/>
        </p:nvCxnSpPr>
        <p:spPr>
          <a:xfrm flipH="1">
            <a:off x="2923971" y="2328241"/>
            <a:ext cx="146105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8FFE2BA7-FA99-418C-BE59-8C78CBE249DB}"/>
              </a:ext>
            </a:extLst>
          </p:cNvPr>
          <p:cNvSpPr/>
          <p:nvPr/>
        </p:nvSpPr>
        <p:spPr>
          <a:xfrm>
            <a:off x="1274078" y="1916115"/>
            <a:ext cx="1591403" cy="9243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ES" sz="1500" b="1" dirty="0">
                <a:solidFill>
                  <a:prstClr val="black"/>
                </a:solidFill>
                <a:latin typeface="Arial" panose="020B0604020202020204" pitchFamily="34" charset="0"/>
                <a:cs typeface="Arial" panose="020B0604020202020204" pitchFamily="34" charset="0"/>
              </a:rPr>
              <a:t>Genéricos</a:t>
            </a:r>
            <a:r>
              <a:rPr lang="es-ES" sz="1350" dirty="0">
                <a:solidFill>
                  <a:prstClr val="black"/>
                </a:solidFill>
                <a:latin typeface="Calibri"/>
              </a:rPr>
              <a:t> </a:t>
            </a:r>
            <a:endParaRPr lang="es-CO" sz="1350" dirty="0">
              <a:solidFill>
                <a:prstClr val="black"/>
              </a:solidFill>
              <a:latin typeface="Calibri"/>
            </a:endParaRPr>
          </a:p>
        </p:txBody>
      </p:sp>
      <p:sp>
        <p:nvSpPr>
          <p:cNvPr id="8" name="Elipse 7">
            <a:extLst>
              <a:ext uri="{FF2B5EF4-FFF2-40B4-BE49-F238E27FC236}">
                <a16:creationId xmlns:a16="http://schemas.microsoft.com/office/drawing/2014/main" id="{2064A641-8463-4B17-8E59-0A641A945303}"/>
              </a:ext>
            </a:extLst>
          </p:cNvPr>
          <p:cNvSpPr/>
          <p:nvPr/>
        </p:nvSpPr>
        <p:spPr>
          <a:xfrm>
            <a:off x="5846072" y="1916115"/>
            <a:ext cx="1739349" cy="9243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ES" sz="1500" b="1" dirty="0">
                <a:solidFill>
                  <a:prstClr val="black"/>
                </a:solidFill>
                <a:latin typeface="Arial" panose="020B0604020202020204" pitchFamily="34" charset="0"/>
                <a:cs typeface="Arial" panose="020B0604020202020204" pitchFamily="34" charset="0"/>
              </a:rPr>
              <a:t>Específicos </a:t>
            </a:r>
            <a:r>
              <a:rPr lang="es-ES" sz="1350" dirty="0">
                <a:solidFill>
                  <a:prstClr val="black"/>
                </a:solidFill>
                <a:latin typeface="Calibri"/>
              </a:rPr>
              <a:t> </a:t>
            </a:r>
            <a:endParaRPr lang="es-CO" sz="1350" dirty="0">
              <a:solidFill>
                <a:prstClr val="black"/>
              </a:solidFill>
              <a:latin typeface="Calibri"/>
            </a:endParaRPr>
          </a:p>
        </p:txBody>
      </p:sp>
      <p:sp>
        <p:nvSpPr>
          <p:cNvPr id="9" name="object 25">
            <a:extLst>
              <a:ext uri="{FF2B5EF4-FFF2-40B4-BE49-F238E27FC236}">
                <a16:creationId xmlns:a16="http://schemas.microsoft.com/office/drawing/2014/main" id="{205584C3-014A-4A8C-B8C5-3224E58EB182}"/>
              </a:ext>
            </a:extLst>
          </p:cNvPr>
          <p:cNvSpPr txBox="1"/>
          <p:nvPr/>
        </p:nvSpPr>
        <p:spPr>
          <a:xfrm>
            <a:off x="1217454" y="3266547"/>
            <a:ext cx="1732172" cy="378950"/>
          </a:xfrm>
          <a:prstGeom prst="rect">
            <a:avLst/>
          </a:prstGeom>
        </p:spPr>
        <p:txBody>
          <a:bodyPr vert="horz" wrap="square" lIns="0" tIns="9525" rIns="0" bIns="0" rtlCol="0">
            <a:spAutoFit/>
          </a:bodyPr>
          <a:lstStyle/>
          <a:p>
            <a:pPr marL="9525" algn="ctr" defTabSz="685800">
              <a:spcBef>
                <a:spcPts val="75"/>
              </a:spcBef>
            </a:pPr>
            <a:r>
              <a:rPr sz="1200" dirty="0">
                <a:solidFill>
                  <a:prstClr val="black"/>
                </a:solidFill>
                <a:latin typeface="Arial" panose="020B0604020202020204" pitchFamily="34" charset="0"/>
                <a:cs typeface="Arial" panose="020B0604020202020204" pitchFamily="34" charset="0"/>
              </a:rPr>
              <a:t>Aplican </a:t>
            </a:r>
            <a:r>
              <a:rPr sz="1200" spc="-8" dirty="0">
                <a:solidFill>
                  <a:prstClr val="black"/>
                </a:solidFill>
                <a:latin typeface="Arial" panose="020B0604020202020204" pitchFamily="34" charset="0"/>
                <a:cs typeface="Arial" panose="020B0604020202020204" pitchFamily="34" charset="0"/>
              </a:rPr>
              <a:t>para </a:t>
            </a:r>
            <a:r>
              <a:rPr sz="1200" dirty="0">
                <a:solidFill>
                  <a:prstClr val="black"/>
                </a:solidFill>
                <a:latin typeface="Arial" panose="020B0604020202020204" pitchFamily="34" charset="0"/>
                <a:cs typeface="Arial" panose="020B0604020202020204" pitchFamily="34" charset="0"/>
              </a:rPr>
              <a:t>todas</a:t>
            </a:r>
            <a:r>
              <a:rPr sz="1200" spc="-60"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las</a:t>
            </a:r>
          </a:p>
          <a:p>
            <a:pPr marL="9525" algn="ctr" defTabSz="685800"/>
            <a:r>
              <a:rPr sz="1200" spc="-4" dirty="0">
                <a:solidFill>
                  <a:prstClr val="black"/>
                </a:solidFill>
                <a:latin typeface="Arial" panose="020B0604020202020204" pitchFamily="34" charset="0"/>
                <a:cs typeface="Arial" panose="020B0604020202020204" pitchFamily="34" charset="0"/>
              </a:rPr>
              <a:t>Empresas.</a:t>
            </a:r>
            <a:endParaRPr sz="1200" dirty="0">
              <a:solidFill>
                <a:prstClr val="black"/>
              </a:solidFill>
              <a:latin typeface="Arial" panose="020B0604020202020204" pitchFamily="34" charset="0"/>
              <a:cs typeface="Arial" panose="020B0604020202020204" pitchFamily="34" charset="0"/>
            </a:endParaRPr>
          </a:p>
        </p:txBody>
      </p:sp>
      <p:sp>
        <p:nvSpPr>
          <p:cNvPr id="10" name="object 26">
            <a:extLst>
              <a:ext uri="{FF2B5EF4-FFF2-40B4-BE49-F238E27FC236}">
                <a16:creationId xmlns:a16="http://schemas.microsoft.com/office/drawing/2014/main" id="{1163BB4A-A4A7-419F-8195-063459F29304}"/>
              </a:ext>
            </a:extLst>
          </p:cNvPr>
          <p:cNvSpPr txBox="1"/>
          <p:nvPr/>
        </p:nvSpPr>
        <p:spPr>
          <a:xfrm>
            <a:off x="1282011" y="3764763"/>
            <a:ext cx="1732172" cy="378950"/>
          </a:xfrm>
          <a:prstGeom prst="rect">
            <a:avLst/>
          </a:prstGeom>
        </p:spPr>
        <p:txBody>
          <a:bodyPr vert="horz" wrap="square" lIns="0" tIns="9525" rIns="0" bIns="0" rtlCol="0">
            <a:spAutoFit/>
          </a:bodyPr>
          <a:lstStyle/>
          <a:p>
            <a:pPr marL="9525" marR="3810" defTabSz="685800">
              <a:spcBef>
                <a:spcPts val="75"/>
              </a:spcBef>
            </a:pPr>
            <a:r>
              <a:rPr sz="1200" b="1" spc="-4" dirty="0">
                <a:solidFill>
                  <a:srgbClr val="000099"/>
                </a:solidFill>
                <a:latin typeface="Arial" panose="020B0604020202020204" pitchFamily="34" charset="0"/>
                <a:cs typeface="Arial" panose="020B0604020202020204" pitchFamily="34" charset="0"/>
              </a:rPr>
              <a:t>Resolución 2346/2007-  Evaluaciones</a:t>
            </a:r>
            <a:r>
              <a:rPr sz="1200" b="1" spc="-11" dirty="0">
                <a:solidFill>
                  <a:srgbClr val="000099"/>
                </a:solidFill>
                <a:latin typeface="Arial" panose="020B0604020202020204" pitchFamily="34" charset="0"/>
                <a:cs typeface="Arial" panose="020B0604020202020204" pitchFamily="34" charset="0"/>
              </a:rPr>
              <a:t> </a:t>
            </a:r>
            <a:r>
              <a:rPr sz="1200" b="1" dirty="0">
                <a:solidFill>
                  <a:srgbClr val="000099"/>
                </a:solidFill>
                <a:latin typeface="Arial" panose="020B0604020202020204" pitchFamily="34" charset="0"/>
                <a:cs typeface="Arial" panose="020B0604020202020204" pitchFamily="34" charset="0"/>
              </a:rPr>
              <a:t>medicas</a:t>
            </a:r>
            <a:endParaRPr sz="1200" dirty="0">
              <a:solidFill>
                <a:prstClr val="black"/>
              </a:solidFill>
              <a:latin typeface="Arial" panose="020B0604020202020204" pitchFamily="34" charset="0"/>
              <a:cs typeface="Arial" panose="020B0604020202020204" pitchFamily="34" charset="0"/>
            </a:endParaRPr>
          </a:p>
        </p:txBody>
      </p:sp>
      <p:sp>
        <p:nvSpPr>
          <p:cNvPr id="11" name="object 31">
            <a:extLst>
              <a:ext uri="{FF2B5EF4-FFF2-40B4-BE49-F238E27FC236}">
                <a16:creationId xmlns:a16="http://schemas.microsoft.com/office/drawing/2014/main" id="{9D9F45A1-C31D-401B-A99D-E20AA3B5C56F}"/>
              </a:ext>
            </a:extLst>
          </p:cNvPr>
          <p:cNvSpPr txBox="1"/>
          <p:nvPr/>
        </p:nvSpPr>
        <p:spPr>
          <a:xfrm>
            <a:off x="4848290" y="3266547"/>
            <a:ext cx="2806706" cy="1117614"/>
          </a:xfrm>
          <a:prstGeom prst="rect">
            <a:avLst/>
          </a:prstGeom>
        </p:spPr>
        <p:txBody>
          <a:bodyPr vert="horz" wrap="square" lIns="0" tIns="9525" rIns="0" bIns="0" rtlCol="0">
            <a:spAutoFit/>
          </a:bodyPr>
          <a:lstStyle/>
          <a:p>
            <a:pPr marL="9525" marR="162401" algn="just" defTabSz="685800">
              <a:spcBef>
                <a:spcPts val="75"/>
              </a:spcBef>
            </a:pPr>
            <a:r>
              <a:rPr sz="1200" spc="-19" dirty="0">
                <a:solidFill>
                  <a:prstClr val="black"/>
                </a:solidFill>
                <a:latin typeface="Arial" panose="020B0604020202020204" pitchFamily="34" charset="0"/>
                <a:cs typeface="Arial" panose="020B0604020202020204" pitchFamily="34" charset="0"/>
              </a:rPr>
              <a:t>Van </a:t>
            </a:r>
            <a:r>
              <a:rPr sz="1200" dirty="0">
                <a:solidFill>
                  <a:prstClr val="black"/>
                </a:solidFill>
                <a:latin typeface="Arial" panose="020B0604020202020204" pitchFamily="34" charset="0"/>
                <a:cs typeface="Arial" panose="020B0604020202020204" pitchFamily="34" charset="0"/>
              </a:rPr>
              <a:t>de </a:t>
            </a:r>
            <a:r>
              <a:rPr sz="1200" spc="-4" dirty="0">
                <a:solidFill>
                  <a:prstClr val="black"/>
                </a:solidFill>
                <a:latin typeface="Arial" panose="020B0604020202020204" pitchFamily="34" charset="0"/>
                <a:cs typeface="Arial" panose="020B0604020202020204" pitchFamily="34" charset="0"/>
              </a:rPr>
              <a:t>acuerdo </a:t>
            </a:r>
            <a:r>
              <a:rPr sz="1200" dirty="0">
                <a:solidFill>
                  <a:prstClr val="black"/>
                </a:solidFill>
                <a:latin typeface="Arial" panose="020B0604020202020204" pitchFamily="34" charset="0"/>
                <a:cs typeface="Arial" panose="020B0604020202020204" pitchFamily="34" charset="0"/>
              </a:rPr>
              <a:t>a los </a:t>
            </a:r>
            <a:r>
              <a:rPr sz="1200" spc="-4" dirty="0">
                <a:solidFill>
                  <a:prstClr val="black"/>
                </a:solidFill>
                <a:latin typeface="Arial" panose="020B0604020202020204" pitchFamily="34" charset="0"/>
                <a:cs typeface="Arial" panose="020B0604020202020204" pitchFamily="34" charset="0"/>
              </a:rPr>
              <a:t>factores </a:t>
            </a:r>
            <a:r>
              <a:rPr sz="1200" dirty="0">
                <a:solidFill>
                  <a:prstClr val="black"/>
                </a:solidFill>
                <a:latin typeface="Arial" panose="020B0604020202020204" pitchFamily="34" charset="0"/>
                <a:cs typeface="Arial" panose="020B0604020202020204" pitchFamily="34" charset="0"/>
              </a:rPr>
              <a:t>de </a:t>
            </a:r>
            <a:r>
              <a:rPr sz="1200" spc="-4" dirty="0">
                <a:solidFill>
                  <a:prstClr val="black"/>
                </a:solidFill>
                <a:latin typeface="Arial" panose="020B0604020202020204" pitchFamily="34" charset="0"/>
                <a:cs typeface="Arial" panose="020B0604020202020204" pitchFamily="34" charset="0"/>
              </a:rPr>
              <a:t>riesgo </a:t>
            </a:r>
            <a:r>
              <a:rPr sz="1200" dirty="0">
                <a:solidFill>
                  <a:prstClr val="black"/>
                </a:solidFill>
                <a:latin typeface="Arial" panose="020B0604020202020204" pitchFamily="34" charset="0"/>
                <a:cs typeface="Arial" panose="020B0604020202020204" pitchFamily="34" charset="0"/>
              </a:rPr>
              <a:t>propios de  la empresa o aplicables al </a:t>
            </a:r>
            <a:r>
              <a:rPr sz="1200" spc="-4" dirty="0">
                <a:solidFill>
                  <a:prstClr val="black"/>
                </a:solidFill>
                <a:latin typeface="Arial" panose="020B0604020202020204" pitchFamily="34" charset="0"/>
                <a:cs typeface="Arial" panose="020B0604020202020204" pitchFamily="34" charset="0"/>
              </a:rPr>
              <a:t>sector </a:t>
            </a:r>
            <a:r>
              <a:rPr sz="1200" dirty="0">
                <a:solidFill>
                  <a:prstClr val="black"/>
                </a:solidFill>
                <a:latin typeface="Arial" panose="020B0604020202020204" pitchFamily="34" charset="0"/>
                <a:cs typeface="Arial" panose="020B0604020202020204" pitchFamily="34" charset="0"/>
              </a:rPr>
              <a:t>de la economía en  que se</a:t>
            </a:r>
            <a:r>
              <a:rPr sz="1200" spc="-15" dirty="0">
                <a:solidFill>
                  <a:prstClr val="black"/>
                </a:solidFill>
                <a:latin typeface="Arial" panose="020B0604020202020204" pitchFamily="34" charset="0"/>
                <a:cs typeface="Arial" panose="020B0604020202020204" pitchFamily="34" charset="0"/>
              </a:rPr>
              <a:t> </a:t>
            </a:r>
            <a:r>
              <a:rPr sz="1200" spc="-4" dirty="0">
                <a:solidFill>
                  <a:prstClr val="black"/>
                </a:solidFill>
                <a:latin typeface="Arial" panose="020B0604020202020204" pitchFamily="34" charset="0"/>
                <a:cs typeface="Arial" panose="020B0604020202020204" pitchFamily="34" charset="0"/>
              </a:rPr>
              <a:t>mueven.</a:t>
            </a:r>
            <a:endParaRPr sz="1200" dirty="0">
              <a:solidFill>
                <a:prstClr val="black"/>
              </a:solidFill>
              <a:latin typeface="Arial" panose="020B0604020202020204" pitchFamily="34" charset="0"/>
              <a:cs typeface="Arial" panose="020B0604020202020204" pitchFamily="34" charset="0"/>
            </a:endParaRPr>
          </a:p>
          <a:p>
            <a:pPr marL="9525" marR="3810" algn="just" defTabSz="685800">
              <a:spcBef>
                <a:spcPts val="4"/>
              </a:spcBef>
            </a:pPr>
            <a:r>
              <a:rPr lang="es-CO" sz="1200" b="1" spc="-4" dirty="0">
                <a:solidFill>
                  <a:srgbClr val="000099"/>
                </a:solidFill>
                <a:latin typeface="Arial" panose="020B0604020202020204" pitchFamily="34" charset="0"/>
                <a:cs typeface="Arial" panose="020B0604020202020204" pitchFamily="34" charset="0"/>
              </a:rPr>
              <a:t>Decreto</a:t>
            </a:r>
            <a:r>
              <a:rPr sz="1200" b="1" spc="-4" dirty="0">
                <a:solidFill>
                  <a:srgbClr val="000099"/>
                </a:solidFill>
                <a:latin typeface="Arial" panose="020B0604020202020204" pitchFamily="34" charset="0"/>
                <a:cs typeface="Arial" panose="020B0604020202020204" pitchFamily="34" charset="0"/>
              </a:rPr>
              <a:t> 3075</a:t>
            </a:r>
            <a:r>
              <a:rPr lang="es-ES" sz="1200" b="1" spc="-4" dirty="0">
                <a:solidFill>
                  <a:srgbClr val="000099"/>
                </a:solidFill>
                <a:latin typeface="Arial" panose="020B0604020202020204" pitchFamily="34" charset="0"/>
                <a:cs typeface="Arial" panose="020B0604020202020204" pitchFamily="34" charset="0"/>
              </a:rPr>
              <a:t> de 1997</a:t>
            </a:r>
            <a:r>
              <a:rPr sz="1200" b="1" spc="-4" dirty="0">
                <a:solidFill>
                  <a:srgbClr val="000099"/>
                </a:solidFill>
                <a:latin typeface="Arial" panose="020B0604020202020204" pitchFamily="34" charset="0"/>
                <a:cs typeface="Arial" panose="020B0604020202020204" pitchFamily="34" charset="0"/>
              </a:rPr>
              <a:t> </a:t>
            </a:r>
            <a:r>
              <a:rPr sz="1200" b="1" dirty="0">
                <a:solidFill>
                  <a:srgbClr val="000099"/>
                </a:solidFill>
                <a:latin typeface="Arial" panose="020B0604020202020204" pitchFamily="34" charset="0"/>
                <a:cs typeface="Arial" panose="020B0604020202020204" pitchFamily="34" charset="0"/>
              </a:rPr>
              <a:t>Manipulación </a:t>
            </a:r>
            <a:r>
              <a:rPr sz="1200" b="1" spc="-4" dirty="0">
                <a:solidFill>
                  <a:srgbClr val="000099"/>
                </a:solidFill>
                <a:latin typeface="Arial" panose="020B0604020202020204" pitchFamily="34" charset="0"/>
                <a:cs typeface="Arial" panose="020B0604020202020204" pitchFamily="34" charset="0"/>
              </a:rPr>
              <a:t>de alimentos. </a:t>
            </a:r>
            <a:endParaRPr sz="1200" dirty="0">
              <a:solidFill>
                <a:prstClr val="black"/>
              </a:solidFill>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6CD2A0CB-90D5-4A04-B413-3A7A44F1125B}"/>
              </a:ext>
            </a:extLst>
          </p:cNvPr>
          <p:cNvCxnSpPr>
            <a:cxnSpLocks/>
          </p:cNvCxnSpPr>
          <p:nvPr/>
        </p:nvCxnSpPr>
        <p:spPr>
          <a:xfrm flipH="1">
            <a:off x="4385019" y="2328242"/>
            <a:ext cx="146105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F7CD235-0F4E-4DD7-9C28-9135A9F29F47}"/>
              </a:ext>
            </a:extLst>
          </p:cNvPr>
          <p:cNvCxnSpPr>
            <a:cxnSpLocks/>
          </p:cNvCxnSpPr>
          <p:nvPr/>
        </p:nvCxnSpPr>
        <p:spPr>
          <a:xfrm>
            <a:off x="2069774" y="2840440"/>
            <a:ext cx="0" cy="40751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88AB5A85-BC87-4054-98EF-BEA6E8242C0C}"/>
              </a:ext>
            </a:extLst>
          </p:cNvPr>
          <p:cNvCxnSpPr>
            <a:cxnSpLocks/>
          </p:cNvCxnSpPr>
          <p:nvPr/>
        </p:nvCxnSpPr>
        <p:spPr>
          <a:xfrm>
            <a:off x="6686500" y="2840440"/>
            <a:ext cx="0" cy="40751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48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2EF7B57-BC9F-4CE0-A6F5-2FB973803951}"/>
              </a:ext>
            </a:extLst>
          </p:cNvPr>
          <p:cNvSpPr txBox="1"/>
          <p:nvPr/>
        </p:nvSpPr>
        <p:spPr>
          <a:xfrm>
            <a:off x="1242381" y="1001591"/>
            <a:ext cx="6559857" cy="1477328"/>
          </a:xfrm>
          <a:prstGeom prst="rect">
            <a:avLst/>
          </a:prstGeom>
          <a:noFill/>
        </p:spPr>
        <p:txBody>
          <a:bodyPr wrap="square">
            <a:spAutoFit/>
          </a:bodyPr>
          <a:lstStyle/>
          <a:p>
            <a:pPr algn="just" defTabSz="685800"/>
            <a:r>
              <a:rPr lang="es-CO" dirty="0">
                <a:solidFill>
                  <a:prstClr val="black"/>
                </a:solidFill>
                <a:latin typeface="Arial" panose="020B0604020202020204" pitchFamily="34" charset="0"/>
                <a:ea typeface="Times New Roman" panose="02020603050405020304" pitchFamily="18" charset="0"/>
              </a:rPr>
              <a:t>En el momento que se  realice el diagnostico de los requisitos legales frente  al cumplimiento en Seguridad y Salud en el Trabajo, es importante que se realice con base a los riesgos y peligros que aplican a la organización o las características de la misma.</a:t>
            </a:r>
            <a:endParaRPr lang="es-CO" dirty="0">
              <a:solidFill>
                <a:prstClr val="black"/>
              </a:solidFill>
              <a:latin typeface="Calibri"/>
            </a:endParaRPr>
          </a:p>
        </p:txBody>
      </p:sp>
      <p:sp>
        <p:nvSpPr>
          <p:cNvPr id="5" name="CuadroTexto 4">
            <a:extLst>
              <a:ext uri="{FF2B5EF4-FFF2-40B4-BE49-F238E27FC236}">
                <a16:creationId xmlns:a16="http://schemas.microsoft.com/office/drawing/2014/main" id="{B27CB53E-AF34-4833-BED0-620460E4C7F6}"/>
              </a:ext>
            </a:extLst>
          </p:cNvPr>
          <p:cNvSpPr txBox="1"/>
          <p:nvPr/>
        </p:nvSpPr>
        <p:spPr>
          <a:xfrm>
            <a:off x="2433091" y="362456"/>
            <a:ext cx="3450101"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A</a:t>
            </a:r>
            <a:r>
              <a:rPr lang="es-CO" sz="2800" b="1" dirty="0">
                <a:solidFill>
                  <a:schemeClr val="accent6">
                    <a:lumMod val="50000"/>
                  </a:schemeClr>
                </a:solidFill>
                <a:latin typeface="Arial" panose="020B0604020202020204" pitchFamily="34" charset="0"/>
                <a:cs typeface="Arial" panose="020B0604020202020204" pitchFamily="34" charset="0"/>
              </a:rPr>
              <a:t>tención !</a:t>
            </a:r>
          </a:p>
        </p:txBody>
      </p:sp>
      <p:sp>
        <p:nvSpPr>
          <p:cNvPr id="6" name="Rectángulo: esquinas redondeadas 5">
            <a:extLst>
              <a:ext uri="{FF2B5EF4-FFF2-40B4-BE49-F238E27FC236}">
                <a16:creationId xmlns:a16="http://schemas.microsoft.com/office/drawing/2014/main" id="{01738ED4-3B1A-41EC-A6C6-9A436FA1F26F}"/>
              </a:ext>
            </a:extLst>
          </p:cNvPr>
          <p:cNvSpPr/>
          <p:nvPr/>
        </p:nvSpPr>
        <p:spPr>
          <a:xfrm>
            <a:off x="1418445" y="2571751"/>
            <a:ext cx="2029294" cy="6924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Biomecánico / Ergonómico </a:t>
            </a:r>
            <a:endParaRPr lang="es-CO" sz="1350" b="1" dirty="0">
              <a:solidFill>
                <a:prstClr val="black"/>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E6118D5A-8A17-42DA-95D8-0A8AEFA05C9E}"/>
              </a:ext>
            </a:extLst>
          </p:cNvPr>
          <p:cNvSpPr/>
          <p:nvPr/>
        </p:nvSpPr>
        <p:spPr>
          <a:xfrm>
            <a:off x="3605134" y="2571750"/>
            <a:ext cx="1933732" cy="6924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Biológico </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89EEE351-ACD8-4A9A-B8FF-CF55E035D8BC}"/>
              </a:ext>
            </a:extLst>
          </p:cNvPr>
          <p:cNvSpPr/>
          <p:nvPr/>
        </p:nvSpPr>
        <p:spPr>
          <a:xfrm>
            <a:off x="5655676" y="2571750"/>
            <a:ext cx="1933732" cy="6924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Químico </a:t>
            </a:r>
            <a:endParaRPr lang="es-CO" sz="1350" b="1" dirty="0">
              <a:solidFill>
                <a:prstClr val="black"/>
              </a:solidFill>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2521BDE2-9E02-44C5-A6BB-FD253CCFC5A7}"/>
              </a:ext>
            </a:extLst>
          </p:cNvPr>
          <p:cNvSpPr/>
          <p:nvPr/>
        </p:nvSpPr>
        <p:spPr>
          <a:xfrm>
            <a:off x="1370664" y="3380164"/>
            <a:ext cx="2124854" cy="6924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de Seguridad: mecánico, eléctrico, locativo, emergencias</a:t>
            </a:r>
            <a:endParaRPr lang="es-CO" sz="1350" b="1" dirty="0">
              <a:solidFill>
                <a:prstClr val="black"/>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CEFB2FFC-8D21-48BD-9D0A-9D7BF541D781}"/>
              </a:ext>
            </a:extLst>
          </p:cNvPr>
          <p:cNvSpPr/>
          <p:nvPr/>
        </p:nvSpPr>
        <p:spPr>
          <a:xfrm>
            <a:off x="3557352" y="3371260"/>
            <a:ext cx="2029294" cy="6924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Público </a:t>
            </a:r>
            <a:endParaRPr lang="es-CO" sz="1350" b="1" dirty="0">
              <a:solidFill>
                <a:prstClr val="black"/>
              </a:solidFill>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5B1D7D0D-CD1F-4D5A-9F1C-FA5A8777F0E3}"/>
              </a:ext>
            </a:extLst>
          </p:cNvPr>
          <p:cNvSpPr/>
          <p:nvPr/>
        </p:nvSpPr>
        <p:spPr>
          <a:xfrm>
            <a:off x="5677384" y="3371260"/>
            <a:ext cx="2124854" cy="6924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Psicosocial </a:t>
            </a:r>
            <a:endParaRPr lang="es-CO" sz="13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03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81D85CF8-69E3-42A2-96E8-6A21D376BE34}"/>
              </a:ext>
            </a:extLst>
          </p:cNvPr>
          <p:cNvSpPr/>
          <p:nvPr/>
        </p:nvSpPr>
        <p:spPr>
          <a:xfrm>
            <a:off x="2665887" y="1069797"/>
            <a:ext cx="3717120" cy="48754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Legislación emitida antes del año 2000 </a:t>
            </a:r>
            <a:endParaRPr lang="es-ES" sz="1350" dirty="0">
              <a:solidFill>
                <a:prstClr val="black"/>
              </a:solidFill>
              <a:latin typeface="Arial" panose="020B0604020202020204" pitchFamily="34" charset="0"/>
              <a:cs typeface="Arial" panose="020B0604020202020204" pitchFamily="34" charset="0"/>
            </a:endParaRPr>
          </a:p>
        </p:txBody>
      </p:sp>
      <p:sp>
        <p:nvSpPr>
          <p:cNvPr id="5" name="6 Flecha derecha">
            <a:extLst>
              <a:ext uri="{FF2B5EF4-FFF2-40B4-BE49-F238E27FC236}">
                <a16:creationId xmlns:a16="http://schemas.microsoft.com/office/drawing/2014/main" id="{CD309168-D135-4D48-91DE-B57B37A23A68}"/>
              </a:ext>
            </a:extLst>
          </p:cNvPr>
          <p:cNvSpPr/>
          <p:nvPr/>
        </p:nvSpPr>
        <p:spPr>
          <a:xfrm>
            <a:off x="2235994" y="3007518"/>
            <a:ext cx="4614863" cy="55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s-MX" sz="1350" dirty="0">
                <a:solidFill>
                  <a:prstClr val="white"/>
                </a:solidFill>
                <a:latin typeface="Calibri"/>
              </a:rPr>
              <a:t>1979                1986                1989                 1992               1994</a:t>
            </a:r>
            <a:endParaRPr lang="es-CO" sz="1350" dirty="0">
              <a:solidFill>
                <a:prstClr val="white"/>
              </a:solidFill>
              <a:latin typeface="Calibri"/>
            </a:endParaRPr>
          </a:p>
        </p:txBody>
      </p:sp>
      <p:sp>
        <p:nvSpPr>
          <p:cNvPr id="6" name="Rectángulo: esquinas redondeadas 2">
            <a:extLst>
              <a:ext uri="{FF2B5EF4-FFF2-40B4-BE49-F238E27FC236}">
                <a16:creationId xmlns:a16="http://schemas.microsoft.com/office/drawing/2014/main" id="{20D4A9B3-41BD-4247-8D8C-AA3E014D8657}"/>
              </a:ext>
            </a:extLst>
          </p:cNvPr>
          <p:cNvSpPr/>
          <p:nvPr/>
        </p:nvSpPr>
        <p:spPr>
          <a:xfrm>
            <a:off x="2928299" y="2471063"/>
            <a:ext cx="1086489" cy="46501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2013</a:t>
            </a:r>
          </a:p>
          <a:p>
            <a:pPr algn="ctr" defTabSz="685800"/>
            <a:r>
              <a:rPr lang="es-ES" sz="900" dirty="0">
                <a:solidFill>
                  <a:prstClr val="black"/>
                </a:solidFill>
                <a:latin typeface="Arial" panose="020B0604020202020204" pitchFamily="34" charset="0"/>
                <a:cs typeface="Arial" panose="020B0604020202020204" pitchFamily="34" charset="0"/>
              </a:rPr>
              <a:t>Comité paritario </a:t>
            </a:r>
          </a:p>
        </p:txBody>
      </p:sp>
      <p:sp>
        <p:nvSpPr>
          <p:cNvPr id="7" name="Rectángulo: esquinas redondeadas 2">
            <a:extLst>
              <a:ext uri="{FF2B5EF4-FFF2-40B4-BE49-F238E27FC236}">
                <a16:creationId xmlns:a16="http://schemas.microsoft.com/office/drawing/2014/main" id="{A69A8CDF-E6F8-4CF4-BA85-27DA1C5CA89B}"/>
              </a:ext>
            </a:extLst>
          </p:cNvPr>
          <p:cNvSpPr/>
          <p:nvPr/>
        </p:nvSpPr>
        <p:spPr>
          <a:xfrm>
            <a:off x="1844394" y="3886873"/>
            <a:ext cx="1215453" cy="49615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2400</a:t>
            </a:r>
          </a:p>
          <a:p>
            <a:pPr algn="ctr" defTabSz="685800"/>
            <a:r>
              <a:rPr lang="es-ES" sz="900" dirty="0">
                <a:solidFill>
                  <a:prstClr val="black"/>
                </a:solidFill>
                <a:latin typeface="Arial" panose="020B0604020202020204" pitchFamily="34" charset="0"/>
                <a:cs typeface="Arial" panose="020B0604020202020204" pitchFamily="34" charset="0"/>
              </a:rPr>
              <a:t>Estatuto de seguridad </a:t>
            </a:r>
            <a:endParaRPr lang="es-ES" sz="750" dirty="0">
              <a:solidFill>
                <a:prstClr val="black"/>
              </a:solidFill>
              <a:latin typeface="Arial" panose="020B0604020202020204" pitchFamily="34" charset="0"/>
              <a:cs typeface="Arial" panose="020B0604020202020204" pitchFamily="34" charset="0"/>
            </a:endParaRPr>
          </a:p>
        </p:txBody>
      </p:sp>
      <p:sp>
        <p:nvSpPr>
          <p:cNvPr id="8" name="Rectángulo: esquinas redondeadas 2">
            <a:extLst>
              <a:ext uri="{FF2B5EF4-FFF2-40B4-BE49-F238E27FC236}">
                <a16:creationId xmlns:a16="http://schemas.microsoft.com/office/drawing/2014/main" id="{B2633EE5-EC46-4C49-8319-C91BE5E68E8B}"/>
              </a:ext>
            </a:extLst>
          </p:cNvPr>
          <p:cNvSpPr/>
          <p:nvPr/>
        </p:nvSpPr>
        <p:spPr>
          <a:xfrm>
            <a:off x="3814255" y="3886873"/>
            <a:ext cx="1215453" cy="49615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1016</a:t>
            </a:r>
          </a:p>
          <a:p>
            <a:pPr algn="ctr" defTabSz="685800"/>
            <a:r>
              <a:rPr lang="es-ES" sz="900" dirty="0">
                <a:solidFill>
                  <a:prstClr val="black"/>
                </a:solidFill>
                <a:latin typeface="Arial" panose="020B0604020202020204" pitchFamily="34" charset="0"/>
                <a:cs typeface="Arial" panose="020B0604020202020204" pitchFamily="34" charset="0"/>
              </a:rPr>
              <a:t>PSO</a:t>
            </a:r>
          </a:p>
        </p:txBody>
      </p:sp>
      <p:sp>
        <p:nvSpPr>
          <p:cNvPr id="9" name="Rectángulo: esquinas redondeadas 2">
            <a:extLst>
              <a:ext uri="{FF2B5EF4-FFF2-40B4-BE49-F238E27FC236}">
                <a16:creationId xmlns:a16="http://schemas.microsoft.com/office/drawing/2014/main" id="{54E9EC4A-FBC4-4AFC-8468-FDF18401D734}"/>
              </a:ext>
            </a:extLst>
          </p:cNvPr>
          <p:cNvSpPr/>
          <p:nvPr/>
        </p:nvSpPr>
        <p:spPr>
          <a:xfrm>
            <a:off x="5812136" y="3887546"/>
            <a:ext cx="1215453" cy="49615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Decreto 1295</a:t>
            </a:r>
          </a:p>
          <a:p>
            <a:pPr algn="ctr" defTabSz="685800"/>
            <a:r>
              <a:rPr lang="es-ES" sz="900" dirty="0">
                <a:solidFill>
                  <a:prstClr val="black"/>
                </a:solidFill>
                <a:latin typeface="Arial" panose="020B0604020202020204" pitchFamily="34" charset="0"/>
                <a:cs typeface="Arial" panose="020B0604020202020204" pitchFamily="34" charset="0"/>
              </a:rPr>
              <a:t>Sistema de riesgo </a:t>
            </a:r>
          </a:p>
          <a:p>
            <a:pPr algn="ctr" defTabSz="685800"/>
            <a:endParaRPr lang="es-ES" sz="750" dirty="0">
              <a:solidFill>
                <a:prstClr val="black"/>
              </a:solidFill>
              <a:latin typeface="Arial" panose="020B0604020202020204" pitchFamily="34" charset="0"/>
              <a:cs typeface="Arial" panose="020B0604020202020204" pitchFamily="34" charset="0"/>
            </a:endParaRPr>
          </a:p>
        </p:txBody>
      </p:sp>
      <p:cxnSp>
        <p:nvCxnSpPr>
          <p:cNvPr id="10" name="17 Conector recto">
            <a:extLst>
              <a:ext uri="{FF2B5EF4-FFF2-40B4-BE49-F238E27FC236}">
                <a16:creationId xmlns:a16="http://schemas.microsoft.com/office/drawing/2014/main" id="{C1E511C9-3757-4D46-8427-F03D866FA15D}"/>
              </a:ext>
            </a:extLst>
          </p:cNvPr>
          <p:cNvCxnSpPr/>
          <p:nvPr/>
        </p:nvCxnSpPr>
        <p:spPr>
          <a:xfrm>
            <a:off x="2452121" y="2471063"/>
            <a:ext cx="1" cy="665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9 Conector recto">
            <a:extLst>
              <a:ext uri="{FF2B5EF4-FFF2-40B4-BE49-F238E27FC236}">
                <a16:creationId xmlns:a16="http://schemas.microsoft.com/office/drawing/2014/main" id="{259254AE-36FE-47B2-B866-6801D01D7B18}"/>
              </a:ext>
            </a:extLst>
          </p:cNvPr>
          <p:cNvCxnSpPr>
            <a:endCxn id="7" idx="0"/>
          </p:cNvCxnSpPr>
          <p:nvPr/>
        </p:nvCxnSpPr>
        <p:spPr>
          <a:xfrm>
            <a:off x="2452121" y="3421856"/>
            <a:ext cx="0" cy="46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23 Conector recto">
            <a:extLst>
              <a:ext uri="{FF2B5EF4-FFF2-40B4-BE49-F238E27FC236}">
                <a16:creationId xmlns:a16="http://schemas.microsoft.com/office/drawing/2014/main" id="{BA265F2A-8613-4337-AE6F-E2EA8D97E302}"/>
              </a:ext>
            </a:extLst>
          </p:cNvPr>
          <p:cNvCxnSpPr/>
          <p:nvPr/>
        </p:nvCxnSpPr>
        <p:spPr>
          <a:xfrm>
            <a:off x="4421981" y="3421856"/>
            <a:ext cx="0" cy="46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25 Conector recto">
            <a:extLst>
              <a:ext uri="{FF2B5EF4-FFF2-40B4-BE49-F238E27FC236}">
                <a16:creationId xmlns:a16="http://schemas.microsoft.com/office/drawing/2014/main" id="{57D0DE6E-A4CB-46DD-B307-009BF9604B00}"/>
              </a:ext>
            </a:extLst>
          </p:cNvPr>
          <p:cNvCxnSpPr/>
          <p:nvPr/>
        </p:nvCxnSpPr>
        <p:spPr>
          <a:xfrm>
            <a:off x="5385377" y="2410677"/>
            <a:ext cx="0" cy="725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27 Conector recto">
            <a:extLst>
              <a:ext uri="{FF2B5EF4-FFF2-40B4-BE49-F238E27FC236}">
                <a16:creationId xmlns:a16="http://schemas.microsoft.com/office/drawing/2014/main" id="{496B8BCE-D4FB-442A-BF09-4A6AD88A9634}"/>
              </a:ext>
            </a:extLst>
          </p:cNvPr>
          <p:cNvCxnSpPr/>
          <p:nvPr/>
        </p:nvCxnSpPr>
        <p:spPr>
          <a:xfrm>
            <a:off x="6383007" y="3421856"/>
            <a:ext cx="0" cy="4650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ángulo: esquinas redondeadas 2">
            <a:extLst>
              <a:ext uri="{FF2B5EF4-FFF2-40B4-BE49-F238E27FC236}">
                <a16:creationId xmlns:a16="http://schemas.microsoft.com/office/drawing/2014/main" id="{A6ADDA7A-2472-437F-944F-9049B8618139}"/>
              </a:ext>
            </a:extLst>
          </p:cNvPr>
          <p:cNvSpPr/>
          <p:nvPr/>
        </p:nvSpPr>
        <p:spPr>
          <a:xfrm>
            <a:off x="1930308" y="1828800"/>
            <a:ext cx="1043627" cy="59616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Ley 9</a:t>
            </a:r>
          </a:p>
          <a:p>
            <a:pPr algn="ctr" defTabSz="685800"/>
            <a:r>
              <a:rPr lang="es-ES" sz="900" dirty="0">
                <a:solidFill>
                  <a:prstClr val="black"/>
                </a:solidFill>
                <a:latin typeface="Arial" panose="020B0604020202020204" pitchFamily="34" charset="0"/>
                <a:cs typeface="Arial" panose="020B0604020202020204" pitchFamily="34" charset="0"/>
              </a:rPr>
              <a:t>Código sanitaria de salud   </a:t>
            </a:r>
          </a:p>
        </p:txBody>
      </p:sp>
      <p:sp>
        <p:nvSpPr>
          <p:cNvPr id="16" name="Rectángulo: esquinas redondeadas 2">
            <a:extLst>
              <a:ext uri="{FF2B5EF4-FFF2-40B4-BE49-F238E27FC236}">
                <a16:creationId xmlns:a16="http://schemas.microsoft.com/office/drawing/2014/main" id="{CA372A3C-C374-448F-8D7A-D2819E2F58B8}"/>
              </a:ext>
            </a:extLst>
          </p:cNvPr>
          <p:cNvSpPr/>
          <p:nvPr/>
        </p:nvSpPr>
        <p:spPr>
          <a:xfrm>
            <a:off x="4863564" y="1814512"/>
            <a:ext cx="1043627" cy="59616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825" dirty="0">
                <a:solidFill>
                  <a:prstClr val="black"/>
                </a:solidFill>
                <a:latin typeface="Arial" panose="020B0604020202020204" pitchFamily="34" charset="0"/>
                <a:cs typeface="Arial" panose="020B0604020202020204" pitchFamily="34" charset="0"/>
              </a:rPr>
              <a:t>Resolución 1075</a:t>
            </a:r>
          </a:p>
          <a:p>
            <a:pPr algn="ctr" defTabSz="685800"/>
            <a:r>
              <a:rPr lang="es-ES" sz="825" dirty="0">
                <a:solidFill>
                  <a:prstClr val="black"/>
                </a:solidFill>
                <a:latin typeface="Arial" panose="020B0604020202020204" pitchFamily="34" charset="0"/>
                <a:cs typeface="Arial" panose="020B0604020202020204" pitchFamily="34" charset="0"/>
              </a:rPr>
              <a:t>Consumo sustancias  </a:t>
            </a:r>
          </a:p>
        </p:txBody>
      </p:sp>
      <p:cxnSp>
        <p:nvCxnSpPr>
          <p:cNvPr id="17" name="21 Conector recto">
            <a:extLst>
              <a:ext uri="{FF2B5EF4-FFF2-40B4-BE49-F238E27FC236}">
                <a16:creationId xmlns:a16="http://schemas.microsoft.com/office/drawing/2014/main" id="{4B2788BB-372B-4700-B0ED-B46398B1976D}"/>
              </a:ext>
            </a:extLst>
          </p:cNvPr>
          <p:cNvCxnSpPr>
            <a:cxnSpLocks/>
          </p:cNvCxnSpPr>
          <p:nvPr/>
        </p:nvCxnSpPr>
        <p:spPr>
          <a:xfrm>
            <a:off x="3471543" y="2936081"/>
            <a:ext cx="0" cy="2000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02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5A0B01E7-466C-447E-9EC6-B6D79CFAA1B6}"/>
              </a:ext>
            </a:extLst>
          </p:cNvPr>
          <p:cNvSpPr/>
          <p:nvPr/>
        </p:nvSpPr>
        <p:spPr>
          <a:xfrm>
            <a:off x="2441977" y="826026"/>
            <a:ext cx="3717120" cy="48754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Legislación emitida después del año 2000 </a:t>
            </a:r>
            <a:endParaRPr lang="es-ES" sz="1350" dirty="0">
              <a:solidFill>
                <a:prstClr val="black"/>
              </a:solidFill>
              <a:latin typeface="Arial" panose="020B0604020202020204" pitchFamily="34" charset="0"/>
              <a:cs typeface="Arial" panose="020B0604020202020204" pitchFamily="34" charset="0"/>
            </a:endParaRPr>
          </a:p>
        </p:txBody>
      </p:sp>
      <p:sp>
        <p:nvSpPr>
          <p:cNvPr id="5" name="6 Flecha derecha">
            <a:extLst>
              <a:ext uri="{FF2B5EF4-FFF2-40B4-BE49-F238E27FC236}">
                <a16:creationId xmlns:a16="http://schemas.microsoft.com/office/drawing/2014/main" id="{54F9EFC1-EDB8-42F5-8BF1-4DBE461EAC63}"/>
              </a:ext>
            </a:extLst>
          </p:cNvPr>
          <p:cNvSpPr/>
          <p:nvPr/>
        </p:nvSpPr>
        <p:spPr>
          <a:xfrm>
            <a:off x="2012084" y="2763747"/>
            <a:ext cx="4843463" cy="55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s-MX" sz="1350" dirty="0">
                <a:solidFill>
                  <a:prstClr val="white"/>
                </a:solidFill>
                <a:latin typeface="Calibri"/>
              </a:rPr>
              <a:t>2007           2008            2012             2014           2015           2016</a:t>
            </a:r>
            <a:endParaRPr lang="es-CO" sz="1350" dirty="0">
              <a:solidFill>
                <a:prstClr val="white"/>
              </a:solidFill>
              <a:latin typeface="Calibri"/>
            </a:endParaRPr>
          </a:p>
        </p:txBody>
      </p:sp>
      <p:sp>
        <p:nvSpPr>
          <p:cNvPr id="6" name="Rectángulo: esquinas redondeadas 2">
            <a:extLst>
              <a:ext uri="{FF2B5EF4-FFF2-40B4-BE49-F238E27FC236}">
                <a16:creationId xmlns:a16="http://schemas.microsoft.com/office/drawing/2014/main" id="{D4B7C424-420C-41FA-8E1F-FD9008E9F469}"/>
              </a:ext>
            </a:extLst>
          </p:cNvPr>
          <p:cNvSpPr/>
          <p:nvPr/>
        </p:nvSpPr>
        <p:spPr>
          <a:xfrm>
            <a:off x="2556984" y="2068040"/>
            <a:ext cx="836804" cy="52540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2646 </a:t>
            </a:r>
          </a:p>
          <a:p>
            <a:pPr algn="ctr" defTabSz="685800"/>
            <a:r>
              <a:rPr lang="es-ES" sz="900" dirty="0">
                <a:solidFill>
                  <a:prstClr val="black"/>
                </a:solidFill>
                <a:latin typeface="Arial" panose="020B0604020202020204" pitchFamily="34" charset="0"/>
                <a:cs typeface="Arial" panose="020B0604020202020204" pitchFamily="34" charset="0"/>
              </a:rPr>
              <a:t>Psicosocial </a:t>
            </a:r>
          </a:p>
        </p:txBody>
      </p:sp>
      <p:sp>
        <p:nvSpPr>
          <p:cNvPr id="7" name="Rectángulo: esquinas redondeadas 2">
            <a:extLst>
              <a:ext uri="{FF2B5EF4-FFF2-40B4-BE49-F238E27FC236}">
                <a16:creationId xmlns:a16="http://schemas.microsoft.com/office/drawing/2014/main" id="{213B15B1-0651-401A-A848-20465F09379D}"/>
              </a:ext>
            </a:extLst>
          </p:cNvPr>
          <p:cNvSpPr/>
          <p:nvPr/>
        </p:nvSpPr>
        <p:spPr>
          <a:xfrm>
            <a:off x="1620484" y="3643102"/>
            <a:ext cx="1215453" cy="84363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1401</a:t>
            </a:r>
          </a:p>
          <a:p>
            <a:pPr algn="ctr" defTabSz="685800"/>
            <a:r>
              <a:rPr lang="es-ES" sz="900" dirty="0">
                <a:solidFill>
                  <a:prstClr val="black"/>
                </a:solidFill>
                <a:latin typeface="Arial" panose="020B0604020202020204" pitchFamily="34" charset="0"/>
                <a:cs typeface="Arial" panose="020B0604020202020204" pitchFamily="34" charset="0"/>
              </a:rPr>
              <a:t>Investigación incidentes y accidentes de trabajo  </a:t>
            </a:r>
            <a:endParaRPr lang="es-ES" sz="750" dirty="0">
              <a:solidFill>
                <a:prstClr val="black"/>
              </a:solidFill>
              <a:latin typeface="Arial" panose="020B0604020202020204" pitchFamily="34" charset="0"/>
              <a:cs typeface="Arial" panose="020B0604020202020204" pitchFamily="34" charset="0"/>
            </a:endParaRPr>
          </a:p>
          <a:p>
            <a:pPr algn="ctr" defTabSz="685800"/>
            <a:endParaRPr lang="es-ES" sz="750" dirty="0">
              <a:solidFill>
                <a:prstClr val="black"/>
              </a:solidFill>
              <a:latin typeface="Arial" panose="020B0604020202020204" pitchFamily="34" charset="0"/>
              <a:cs typeface="Arial" panose="020B0604020202020204" pitchFamily="34" charset="0"/>
            </a:endParaRPr>
          </a:p>
        </p:txBody>
      </p:sp>
      <p:sp>
        <p:nvSpPr>
          <p:cNvPr id="8" name="Rectángulo: esquinas redondeadas 2">
            <a:extLst>
              <a:ext uri="{FF2B5EF4-FFF2-40B4-BE49-F238E27FC236}">
                <a16:creationId xmlns:a16="http://schemas.microsoft.com/office/drawing/2014/main" id="{FA98C078-83B8-4F1B-8AFB-F562FD402A98}"/>
              </a:ext>
            </a:extLst>
          </p:cNvPr>
          <p:cNvSpPr/>
          <p:nvPr/>
        </p:nvSpPr>
        <p:spPr>
          <a:xfrm>
            <a:off x="4198909" y="3644447"/>
            <a:ext cx="868858" cy="69806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Ley 1566</a:t>
            </a:r>
          </a:p>
          <a:p>
            <a:pPr algn="ctr" defTabSz="685800"/>
            <a:r>
              <a:rPr lang="es-ES" sz="900" dirty="0">
                <a:solidFill>
                  <a:prstClr val="black"/>
                </a:solidFill>
                <a:latin typeface="Arial" panose="020B0604020202020204" pitchFamily="34" charset="0"/>
                <a:cs typeface="Arial" panose="020B0604020202020204" pitchFamily="34" charset="0"/>
              </a:rPr>
              <a:t>Consumo sustancias psicoactivas </a:t>
            </a:r>
          </a:p>
        </p:txBody>
      </p:sp>
      <p:sp>
        <p:nvSpPr>
          <p:cNvPr id="9" name="Rectángulo: esquinas redondeadas 2">
            <a:extLst>
              <a:ext uri="{FF2B5EF4-FFF2-40B4-BE49-F238E27FC236}">
                <a16:creationId xmlns:a16="http://schemas.microsoft.com/office/drawing/2014/main" id="{52A35696-08E2-4164-8388-D6F92C884063}"/>
              </a:ext>
            </a:extLst>
          </p:cNvPr>
          <p:cNvSpPr/>
          <p:nvPr/>
        </p:nvSpPr>
        <p:spPr>
          <a:xfrm>
            <a:off x="6026871" y="3645120"/>
            <a:ext cx="1048823" cy="84296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750" dirty="0">
                <a:solidFill>
                  <a:prstClr val="black"/>
                </a:solidFill>
                <a:latin typeface="Arial" panose="020B0604020202020204" pitchFamily="34" charset="0"/>
                <a:cs typeface="Arial" panose="020B0604020202020204" pitchFamily="34" charset="0"/>
              </a:rPr>
              <a:t> </a:t>
            </a:r>
          </a:p>
          <a:p>
            <a:pPr algn="ctr" defTabSz="685800"/>
            <a:r>
              <a:rPr lang="es-ES" sz="900" dirty="0">
                <a:solidFill>
                  <a:prstClr val="black"/>
                </a:solidFill>
                <a:latin typeface="Arial" panose="020B0604020202020204" pitchFamily="34" charset="0"/>
                <a:cs typeface="Arial" panose="020B0604020202020204" pitchFamily="34" charset="0"/>
              </a:rPr>
              <a:t>Decreto 0171</a:t>
            </a:r>
          </a:p>
          <a:p>
            <a:pPr algn="ctr" defTabSz="685800"/>
            <a:r>
              <a:rPr lang="es-ES" sz="900" dirty="0">
                <a:solidFill>
                  <a:prstClr val="black"/>
                </a:solidFill>
                <a:latin typeface="Arial" panose="020B0604020202020204" pitchFamily="34" charset="0"/>
                <a:cs typeface="Arial" panose="020B0604020202020204" pitchFamily="34" charset="0"/>
              </a:rPr>
              <a:t>Ampliación implementación del SGSST </a:t>
            </a:r>
          </a:p>
          <a:p>
            <a:pPr algn="ctr" defTabSz="685800"/>
            <a:endParaRPr lang="es-ES" sz="750" dirty="0">
              <a:solidFill>
                <a:prstClr val="black"/>
              </a:solidFill>
              <a:latin typeface="Arial" panose="020B0604020202020204" pitchFamily="34" charset="0"/>
              <a:cs typeface="Arial" panose="020B0604020202020204" pitchFamily="34" charset="0"/>
            </a:endParaRPr>
          </a:p>
        </p:txBody>
      </p:sp>
      <p:cxnSp>
        <p:nvCxnSpPr>
          <p:cNvPr id="10" name="17 Conector recto">
            <a:extLst>
              <a:ext uri="{FF2B5EF4-FFF2-40B4-BE49-F238E27FC236}">
                <a16:creationId xmlns:a16="http://schemas.microsoft.com/office/drawing/2014/main" id="{30E13042-BB42-42E0-8422-F6DD92B48321}"/>
              </a:ext>
            </a:extLst>
          </p:cNvPr>
          <p:cNvCxnSpPr>
            <a:cxnSpLocks/>
            <a:stCxn id="15" idx="2"/>
          </p:cNvCxnSpPr>
          <p:nvPr/>
        </p:nvCxnSpPr>
        <p:spPr>
          <a:xfrm>
            <a:off x="2154749" y="2027604"/>
            <a:ext cx="73463" cy="864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9 Conector recto">
            <a:extLst>
              <a:ext uri="{FF2B5EF4-FFF2-40B4-BE49-F238E27FC236}">
                <a16:creationId xmlns:a16="http://schemas.microsoft.com/office/drawing/2014/main" id="{A3B6B745-F7AC-4077-AF37-09FBA3995A18}"/>
              </a:ext>
            </a:extLst>
          </p:cNvPr>
          <p:cNvCxnSpPr>
            <a:cxnSpLocks/>
            <a:endCxn id="7" idx="0"/>
          </p:cNvCxnSpPr>
          <p:nvPr/>
        </p:nvCxnSpPr>
        <p:spPr>
          <a:xfrm>
            <a:off x="2228211" y="3178085"/>
            <a:ext cx="0" cy="46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21 Conector recto">
            <a:extLst>
              <a:ext uri="{FF2B5EF4-FFF2-40B4-BE49-F238E27FC236}">
                <a16:creationId xmlns:a16="http://schemas.microsoft.com/office/drawing/2014/main" id="{17005B65-4F80-4F0A-92E8-E18F814B365C}"/>
              </a:ext>
            </a:extLst>
          </p:cNvPr>
          <p:cNvCxnSpPr>
            <a:cxnSpLocks/>
            <a:stCxn id="6" idx="2"/>
          </p:cNvCxnSpPr>
          <p:nvPr/>
        </p:nvCxnSpPr>
        <p:spPr>
          <a:xfrm>
            <a:off x="2975386" y="2593444"/>
            <a:ext cx="64467" cy="306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23 Conector recto">
            <a:extLst>
              <a:ext uri="{FF2B5EF4-FFF2-40B4-BE49-F238E27FC236}">
                <a16:creationId xmlns:a16="http://schemas.microsoft.com/office/drawing/2014/main" id="{FD2283D8-6784-4C3E-9C3F-BA508CC4A994}"/>
              </a:ext>
            </a:extLst>
          </p:cNvPr>
          <p:cNvCxnSpPr/>
          <p:nvPr/>
        </p:nvCxnSpPr>
        <p:spPr>
          <a:xfrm>
            <a:off x="4690990" y="3178084"/>
            <a:ext cx="0" cy="465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27 Conector recto">
            <a:extLst>
              <a:ext uri="{FF2B5EF4-FFF2-40B4-BE49-F238E27FC236}">
                <a16:creationId xmlns:a16="http://schemas.microsoft.com/office/drawing/2014/main" id="{AB7A8A3F-4D2A-4308-9856-28CFEB6858D9}"/>
              </a:ext>
            </a:extLst>
          </p:cNvPr>
          <p:cNvCxnSpPr/>
          <p:nvPr/>
        </p:nvCxnSpPr>
        <p:spPr>
          <a:xfrm>
            <a:off x="6280541" y="3178085"/>
            <a:ext cx="0" cy="4650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ángulo: esquinas redondeadas 2">
            <a:extLst>
              <a:ext uri="{FF2B5EF4-FFF2-40B4-BE49-F238E27FC236}">
                <a16:creationId xmlns:a16="http://schemas.microsoft.com/office/drawing/2014/main" id="{DE8B3519-B81E-40E7-9EA1-5F348026BBAB}"/>
              </a:ext>
            </a:extLst>
          </p:cNvPr>
          <p:cNvSpPr/>
          <p:nvPr/>
        </p:nvSpPr>
        <p:spPr>
          <a:xfrm>
            <a:off x="1559471" y="1385341"/>
            <a:ext cx="1190554" cy="642263"/>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2346</a:t>
            </a:r>
          </a:p>
          <a:p>
            <a:pPr algn="ctr" defTabSz="685800"/>
            <a:r>
              <a:rPr lang="es-ES" sz="900" dirty="0">
                <a:solidFill>
                  <a:prstClr val="black"/>
                </a:solidFill>
                <a:latin typeface="Arial" panose="020B0604020202020204" pitchFamily="34" charset="0"/>
                <a:cs typeface="Arial" panose="020B0604020202020204" pitchFamily="34" charset="0"/>
              </a:rPr>
              <a:t>Evaluaciones medicas ocupacionales  </a:t>
            </a:r>
          </a:p>
          <a:p>
            <a:pPr algn="ctr" defTabSz="685800"/>
            <a:endParaRPr lang="es-ES" sz="750" dirty="0">
              <a:solidFill>
                <a:prstClr val="black"/>
              </a:solidFill>
              <a:latin typeface="Arial" panose="020B0604020202020204" pitchFamily="34" charset="0"/>
              <a:cs typeface="Arial" panose="020B0604020202020204" pitchFamily="34" charset="0"/>
            </a:endParaRPr>
          </a:p>
        </p:txBody>
      </p:sp>
      <p:sp>
        <p:nvSpPr>
          <p:cNvPr id="16" name="Rectángulo: esquinas redondeadas 2">
            <a:extLst>
              <a:ext uri="{FF2B5EF4-FFF2-40B4-BE49-F238E27FC236}">
                <a16:creationId xmlns:a16="http://schemas.microsoft.com/office/drawing/2014/main" id="{CC5C3E4C-4985-40A7-A5F2-6C3714A7208D}"/>
              </a:ext>
            </a:extLst>
          </p:cNvPr>
          <p:cNvSpPr/>
          <p:nvPr/>
        </p:nvSpPr>
        <p:spPr>
          <a:xfrm>
            <a:off x="3633503" y="1408390"/>
            <a:ext cx="867850" cy="59616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Ley 1562</a:t>
            </a:r>
          </a:p>
          <a:p>
            <a:pPr algn="ctr" defTabSz="685800"/>
            <a:r>
              <a:rPr lang="es-ES" sz="900" dirty="0">
                <a:solidFill>
                  <a:prstClr val="black"/>
                </a:solidFill>
                <a:latin typeface="Arial" panose="020B0604020202020204" pitchFamily="34" charset="0"/>
                <a:cs typeface="Arial" panose="020B0604020202020204" pitchFamily="34" charset="0"/>
              </a:rPr>
              <a:t>Sistema de riesgo laboral  </a:t>
            </a:r>
          </a:p>
        </p:txBody>
      </p:sp>
      <p:sp>
        <p:nvSpPr>
          <p:cNvPr id="17" name="Rectángulo: esquinas redondeadas 2">
            <a:extLst>
              <a:ext uri="{FF2B5EF4-FFF2-40B4-BE49-F238E27FC236}">
                <a16:creationId xmlns:a16="http://schemas.microsoft.com/office/drawing/2014/main" id="{2450F705-4CEA-4C55-AF7C-54D25B9A927C}"/>
              </a:ext>
            </a:extLst>
          </p:cNvPr>
          <p:cNvSpPr/>
          <p:nvPr/>
        </p:nvSpPr>
        <p:spPr>
          <a:xfrm>
            <a:off x="3624014" y="2131524"/>
            <a:ext cx="836795" cy="59616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1409</a:t>
            </a:r>
          </a:p>
          <a:p>
            <a:pPr algn="ctr" defTabSz="685800"/>
            <a:r>
              <a:rPr lang="es-ES" sz="900" dirty="0">
                <a:solidFill>
                  <a:prstClr val="black"/>
                </a:solidFill>
                <a:latin typeface="Arial" panose="020B0604020202020204" pitchFamily="34" charset="0"/>
                <a:cs typeface="Arial" panose="020B0604020202020204" pitchFamily="34" charset="0"/>
              </a:rPr>
              <a:t>Alturas </a:t>
            </a:r>
          </a:p>
          <a:p>
            <a:pPr algn="ctr" defTabSz="685800"/>
            <a:endParaRPr lang="es-ES" sz="750" dirty="0">
              <a:solidFill>
                <a:prstClr val="black"/>
              </a:solidFill>
              <a:latin typeface="Arial" panose="020B0604020202020204" pitchFamily="34" charset="0"/>
              <a:cs typeface="Arial" panose="020B0604020202020204" pitchFamily="34" charset="0"/>
            </a:endParaRPr>
          </a:p>
        </p:txBody>
      </p:sp>
      <p:cxnSp>
        <p:nvCxnSpPr>
          <p:cNvPr id="18" name="37 Conector recto">
            <a:extLst>
              <a:ext uri="{FF2B5EF4-FFF2-40B4-BE49-F238E27FC236}">
                <a16:creationId xmlns:a16="http://schemas.microsoft.com/office/drawing/2014/main" id="{D5F5B80F-9271-4B2B-862C-7BD71DDED534}"/>
              </a:ext>
            </a:extLst>
          </p:cNvPr>
          <p:cNvCxnSpPr>
            <a:cxnSpLocks/>
            <a:stCxn id="17" idx="2"/>
          </p:cNvCxnSpPr>
          <p:nvPr/>
        </p:nvCxnSpPr>
        <p:spPr>
          <a:xfrm flipH="1">
            <a:off x="3962276" y="2727689"/>
            <a:ext cx="80136" cy="171789"/>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ángulo: esquinas redondeadas 2">
            <a:extLst>
              <a:ext uri="{FF2B5EF4-FFF2-40B4-BE49-F238E27FC236}">
                <a16:creationId xmlns:a16="http://schemas.microsoft.com/office/drawing/2014/main" id="{ECAB38ED-A5E1-4376-913F-2FAB05791FF5}"/>
              </a:ext>
            </a:extLst>
          </p:cNvPr>
          <p:cNvSpPr/>
          <p:nvPr/>
        </p:nvSpPr>
        <p:spPr>
          <a:xfrm>
            <a:off x="3211888" y="3593769"/>
            <a:ext cx="864739" cy="74874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652 y 1356</a:t>
            </a:r>
          </a:p>
          <a:p>
            <a:pPr algn="ctr" defTabSz="685800"/>
            <a:r>
              <a:rPr lang="es-ES" sz="900" dirty="0">
                <a:solidFill>
                  <a:prstClr val="black"/>
                </a:solidFill>
                <a:latin typeface="Arial" panose="020B0604020202020204" pitchFamily="34" charset="0"/>
                <a:cs typeface="Arial" panose="020B0604020202020204" pitchFamily="34" charset="0"/>
              </a:rPr>
              <a:t>Convivencia  </a:t>
            </a:r>
          </a:p>
        </p:txBody>
      </p:sp>
      <p:cxnSp>
        <p:nvCxnSpPr>
          <p:cNvPr id="20" name="43 Conector recto">
            <a:extLst>
              <a:ext uri="{FF2B5EF4-FFF2-40B4-BE49-F238E27FC236}">
                <a16:creationId xmlns:a16="http://schemas.microsoft.com/office/drawing/2014/main" id="{DE08297C-E94A-4AFC-94B3-10972F55A68D}"/>
              </a:ext>
            </a:extLst>
          </p:cNvPr>
          <p:cNvCxnSpPr/>
          <p:nvPr/>
        </p:nvCxnSpPr>
        <p:spPr>
          <a:xfrm>
            <a:off x="3826596" y="3178084"/>
            <a:ext cx="0" cy="415685"/>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esquinas redondeadas 2">
            <a:extLst>
              <a:ext uri="{FF2B5EF4-FFF2-40B4-BE49-F238E27FC236}">
                <a16:creationId xmlns:a16="http://schemas.microsoft.com/office/drawing/2014/main" id="{5B84741E-D775-4FCA-8470-0CFD267D839B}"/>
              </a:ext>
            </a:extLst>
          </p:cNvPr>
          <p:cNvSpPr/>
          <p:nvPr/>
        </p:nvSpPr>
        <p:spPr>
          <a:xfrm>
            <a:off x="4692300" y="1563430"/>
            <a:ext cx="1342720" cy="55006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Resolución 2875</a:t>
            </a:r>
          </a:p>
          <a:p>
            <a:pPr algn="ctr" defTabSz="685800"/>
            <a:r>
              <a:rPr lang="es-ES" sz="900" dirty="0">
                <a:solidFill>
                  <a:prstClr val="black"/>
                </a:solidFill>
                <a:latin typeface="Arial" panose="020B0604020202020204" pitchFamily="34" charset="0"/>
                <a:cs typeface="Arial" panose="020B0604020202020204" pitchFamily="34" charset="0"/>
              </a:rPr>
              <a:t>Modificación Articulo 3</a:t>
            </a:r>
          </a:p>
          <a:p>
            <a:pPr algn="ctr" defTabSz="685800"/>
            <a:r>
              <a:rPr lang="es-ES" sz="900" dirty="0">
                <a:solidFill>
                  <a:prstClr val="black"/>
                </a:solidFill>
                <a:latin typeface="Arial" panose="020B0604020202020204" pitchFamily="34" charset="0"/>
                <a:cs typeface="Arial" panose="020B0604020202020204" pitchFamily="34" charset="0"/>
              </a:rPr>
              <a:t>Resolución 156 / 2005 </a:t>
            </a:r>
          </a:p>
          <a:p>
            <a:pPr algn="ctr" defTabSz="685800"/>
            <a:r>
              <a:rPr lang="es-ES" sz="750" dirty="0">
                <a:solidFill>
                  <a:prstClr val="black"/>
                </a:solidFill>
                <a:latin typeface="Arial" panose="020B0604020202020204" pitchFamily="34" charset="0"/>
                <a:cs typeface="Arial" panose="020B0604020202020204" pitchFamily="34" charset="0"/>
              </a:rPr>
              <a:t> </a:t>
            </a:r>
          </a:p>
        </p:txBody>
      </p:sp>
      <p:sp>
        <p:nvSpPr>
          <p:cNvPr id="22" name="Rectángulo: esquinas redondeadas 2">
            <a:extLst>
              <a:ext uri="{FF2B5EF4-FFF2-40B4-BE49-F238E27FC236}">
                <a16:creationId xmlns:a16="http://schemas.microsoft.com/office/drawing/2014/main" id="{40BBA401-173C-4800-8B30-6036830D663A}"/>
              </a:ext>
            </a:extLst>
          </p:cNvPr>
          <p:cNvSpPr/>
          <p:nvPr/>
        </p:nvSpPr>
        <p:spPr>
          <a:xfrm>
            <a:off x="4690991" y="2287068"/>
            <a:ext cx="1335881" cy="39809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Decreto 472</a:t>
            </a:r>
          </a:p>
          <a:p>
            <a:pPr algn="ctr" defTabSz="685800"/>
            <a:r>
              <a:rPr lang="es-ES" sz="900" dirty="0">
                <a:solidFill>
                  <a:prstClr val="black"/>
                </a:solidFill>
                <a:latin typeface="Arial" panose="020B0604020202020204" pitchFamily="34" charset="0"/>
                <a:cs typeface="Arial" panose="020B0604020202020204" pitchFamily="34" charset="0"/>
              </a:rPr>
              <a:t>Multas por infracción a normas de sst   </a:t>
            </a:r>
          </a:p>
        </p:txBody>
      </p:sp>
      <p:cxnSp>
        <p:nvCxnSpPr>
          <p:cNvPr id="23" name="51 Conector recto">
            <a:extLst>
              <a:ext uri="{FF2B5EF4-FFF2-40B4-BE49-F238E27FC236}">
                <a16:creationId xmlns:a16="http://schemas.microsoft.com/office/drawing/2014/main" id="{3FAF5A04-16FA-41EC-99FD-4E6DB54C3C22}"/>
              </a:ext>
            </a:extLst>
          </p:cNvPr>
          <p:cNvCxnSpPr>
            <a:cxnSpLocks/>
          </p:cNvCxnSpPr>
          <p:nvPr/>
        </p:nvCxnSpPr>
        <p:spPr>
          <a:xfrm>
            <a:off x="5412509" y="2727689"/>
            <a:ext cx="0" cy="171789"/>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ángulo: esquinas redondeadas 2">
            <a:extLst>
              <a:ext uri="{FF2B5EF4-FFF2-40B4-BE49-F238E27FC236}">
                <a16:creationId xmlns:a16="http://schemas.microsoft.com/office/drawing/2014/main" id="{21C45DAE-94B9-4E8B-AE6F-2830AF7A874F}"/>
              </a:ext>
            </a:extLst>
          </p:cNvPr>
          <p:cNvSpPr/>
          <p:nvPr/>
        </p:nvSpPr>
        <p:spPr>
          <a:xfrm>
            <a:off x="5137360" y="3470979"/>
            <a:ext cx="864736" cy="101575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dirty="0">
                <a:solidFill>
                  <a:prstClr val="black"/>
                </a:solidFill>
                <a:latin typeface="Arial" panose="020B0604020202020204" pitchFamily="34" charset="0"/>
                <a:cs typeface="Arial" panose="020B0604020202020204" pitchFamily="34" charset="0"/>
              </a:rPr>
              <a:t>Decreto 1072</a:t>
            </a:r>
          </a:p>
          <a:p>
            <a:pPr algn="ctr" defTabSz="685800"/>
            <a:r>
              <a:rPr lang="es-ES" sz="900" dirty="0">
                <a:solidFill>
                  <a:prstClr val="black"/>
                </a:solidFill>
                <a:latin typeface="Arial" panose="020B0604020202020204" pitchFamily="34" charset="0"/>
                <a:cs typeface="Arial" panose="020B0604020202020204" pitchFamily="34" charset="0"/>
              </a:rPr>
              <a:t>Decreto único reglamentario del sector trabajo  </a:t>
            </a:r>
          </a:p>
        </p:txBody>
      </p:sp>
      <p:sp>
        <p:nvSpPr>
          <p:cNvPr id="25" name="58 Cerrar llave">
            <a:extLst>
              <a:ext uri="{FF2B5EF4-FFF2-40B4-BE49-F238E27FC236}">
                <a16:creationId xmlns:a16="http://schemas.microsoft.com/office/drawing/2014/main" id="{9EA0C981-C076-4122-A935-3B3D2F88C069}"/>
              </a:ext>
            </a:extLst>
          </p:cNvPr>
          <p:cNvSpPr/>
          <p:nvPr/>
        </p:nvSpPr>
        <p:spPr>
          <a:xfrm>
            <a:off x="6384059" y="1408391"/>
            <a:ext cx="128588" cy="11457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s-CO" sz="1350">
              <a:solidFill>
                <a:prstClr val="black"/>
              </a:solidFill>
              <a:latin typeface="Calibri"/>
            </a:endParaRPr>
          </a:p>
        </p:txBody>
      </p:sp>
      <p:sp>
        <p:nvSpPr>
          <p:cNvPr id="26" name="Rectángulo: esquinas redondeadas 2">
            <a:extLst>
              <a:ext uri="{FF2B5EF4-FFF2-40B4-BE49-F238E27FC236}">
                <a16:creationId xmlns:a16="http://schemas.microsoft.com/office/drawing/2014/main" id="{D8613A49-A25B-4CC1-91E3-A8CDA1320735}"/>
              </a:ext>
            </a:extLst>
          </p:cNvPr>
          <p:cNvSpPr/>
          <p:nvPr/>
        </p:nvSpPr>
        <p:spPr>
          <a:xfrm>
            <a:off x="6588991" y="1681673"/>
            <a:ext cx="1043627" cy="75077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900" b="1" dirty="0">
                <a:solidFill>
                  <a:prstClr val="black"/>
                </a:solidFill>
                <a:latin typeface="Arial" panose="020B0604020202020204" pitchFamily="34" charset="0"/>
                <a:cs typeface="Arial" panose="020B0604020202020204" pitchFamily="34" charset="0"/>
              </a:rPr>
              <a:t>El decreto 055 y 472 están compilados en el decreto 1072 / 2015</a:t>
            </a:r>
          </a:p>
        </p:txBody>
      </p:sp>
      <p:cxnSp>
        <p:nvCxnSpPr>
          <p:cNvPr id="27" name="39 Conector recto">
            <a:extLst>
              <a:ext uri="{FF2B5EF4-FFF2-40B4-BE49-F238E27FC236}">
                <a16:creationId xmlns:a16="http://schemas.microsoft.com/office/drawing/2014/main" id="{6613FAE6-F42C-44B6-9BD3-184886C9AF3A}"/>
              </a:ext>
            </a:extLst>
          </p:cNvPr>
          <p:cNvCxnSpPr>
            <a:cxnSpLocks/>
          </p:cNvCxnSpPr>
          <p:nvPr/>
        </p:nvCxnSpPr>
        <p:spPr>
          <a:xfrm>
            <a:off x="3907558" y="1993838"/>
            <a:ext cx="70647" cy="126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54 Conector recto">
            <a:extLst>
              <a:ext uri="{FF2B5EF4-FFF2-40B4-BE49-F238E27FC236}">
                <a16:creationId xmlns:a16="http://schemas.microsoft.com/office/drawing/2014/main" id="{0932C9BD-0B96-40D4-B9BE-CFC360263D47}"/>
              </a:ext>
            </a:extLst>
          </p:cNvPr>
          <p:cNvCxnSpPr>
            <a:cxnSpLocks/>
          </p:cNvCxnSpPr>
          <p:nvPr/>
        </p:nvCxnSpPr>
        <p:spPr>
          <a:xfrm>
            <a:off x="5456768" y="3167369"/>
            <a:ext cx="48753" cy="2928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6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8544765-6828-BE48-9877-D771A64BE4BB}"/>
              </a:ext>
            </a:extLst>
          </p:cNvPr>
          <p:cNvPicPr>
            <a:picLocks noChangeAspect="1"/>
          </p:cNvPicPr>
          <p:nvPr/>
        </p:nvPicPr>
        <p:blipFill rotWithShape="1">
          <a:blip r:embed="rId2"/>
          <a:srcRect r="36701"/>
          <a:stretch/>
        </p:blipFill>
        <p:spPr>
          <a:xfrm>
            <a:off x="-18855" y="-8962"/>
            <a:ext cx="9616211" cy="5143035"/>
          </a:xfrm>
          <a:prstGeom prst="rect">
            <a:avLst/>
          </a:prstGeom>
        </p:spPr>
      </p:pic>
    </p:spTree>
    <p:extLst>
      <p:ext uri="{BB962C8B-B14F-4D97-AF65-F5344CB8AC3E}">
        <p14:creationId xmlns:p14="http://schemas.microsoft.com/office/powerpoint/2010/main" val="189554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17B685A-9EE4-426A-A7E6-E47DCFF835CB}"/>
              </a:ext>
            </a:extLst>
          </p:cNvPr>
          <p:cNvSpPr txBox="1"/>
          <p:nvPr/>
        </p:nvSpPr>
        <p:spPr>
          <a:xfrm>
            <a:off x="1264546" y="83151"/>
            <a:ext cx="4348147"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a:t>
            </a:r>
            <a:r>
              <a:rPr lang="es-CO" sz="2800" b="1" dirty="0">
                <a:solidFill>
                  <a:schemeClr val="accent6">
                    <a:lumMod val="50000"/>
                  </a:schemeClr>
                </a:solidFill>
                <a:latin typeface="Arial" panose="020B0604020202020204" pitchFamily="34" charset="0"/>
                <a:cs typeface="Arial" panose="020B0604020202020204" pitchFamily="34" charset="0"/>
              </a:rPr>
              <a:t>equisitos Generales</a:t>
            </a:r>
          </a:p>
        </p:txBody>
      </p:sp>
      <p:sp>
        <p:nvSpPr>
          <p:cNvPr id="5" name="Rectángulo: esquinas redondeadas 4">
            <a:extLst>
              <a:ext uri="{FF2B5EF4-FFF2-40B4-BE49-F238E27FC236}">
                <a16:creationId xmlns:a16="http://schemas.microsoft.com/office/drawing/2014/main" id="{78CF9778-64FF-45AB-AB50-D068C97E994D}"/>
              </a:ext>
            </a:extLst>
          </p:cNvPr>
          <p:cNvSpPr/>
          <p:nvPr/>
        </p:nvSpPr>
        <p:spPr>
          <a:xfrm>
            <a:off x="938885" y="2940565"/>
            <a:ext cx="1742784" cy="7802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Exámenes médicos ocupacionales</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F33E72C0-13CE-417D-9DD4-0766387B82B5}"/>
              </a:ext>
            </a:extLst>
          </p:cNvPr>
          <p:cNvSpPr/>
          <p:nvPr/>
        </p:nvSpPr>
        <p:spPr>
          <a:xfrm>
            <a:off x="2936660" y="2957228"/>
            <a:ext cx="4676932" cy="85869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2346 de 2007</a:t>
            </a:r>
          </a:p>
          <a:p>
            <a:pPr algn="ctr" defTabSz="685800"/>
            <a:r>
              <a:rPr lang="es-ES" sz="1350" dirty="0">
                <a:solidFill>
                  <a:prstClr val="black"/>
                </a:solidFill>
                <a:latin typeface="Arial" panose="020B0604020202020204" pitchFamily="34" charset="0"/>
                <a:cs typeface="Arial" panose="020B0604020202020204" pitchFamily="34" charset="0"/>
              </a:rPr>
              <a:t>Por la cual regula la practica de evaluaciones médicas ocupaciones y el manejo y contenido de las historias clínicas ocupacionales</a:t>
            </a:r>
          </a:p>
        </p:txBody>
      </p:sp>
      <p:sp>
        <p:nvSpPr>
          <p:cNvPr id="7" name="Rectángulo: esquinas redondeadas 6">
            <a:extLst>
              <a:ext uri="{FF2B5EF4-FFF2-40B4-BE49-F238E27FC236}">
                <a16:creationId xmlns:a16="http://schemas.microsoft.com/office/drawing/2014/main" id="{8036FC89-A2B5-46C5-B397-912E92C54884}"/>
              </a:ext>
            </a:extLst>
          </p:cNvPr>
          <p:cNvSpPr/>
          <p:nvPr/>
        </p:nvSpPr>
        <p:spPr>
          <a:xfrm>
            <a:off x="1076390" y="3879750"/>
            <a:ext cx="1639957" cy="7802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Investigación accidentes e incidentes</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E5855394-F9E0-4425-8B65-0965BEAC12E3}"/>
              </a:ext>
            </a:extLst>
          </p:cNvPr>
          <p:cNvSpPr/>
          <p:nvPr/>
        </p:nvSpPr>
        <p:spPr>
          <a:xfrm>
            <a:off x="2936659" y="3883237"/>
            <a:ext cx="4676933" cy="85869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1401 DE 2007 </a:t>
            </a:r>
          </a:p>
          <a:p>
            <a:pPr algn="ctr" defTabSz="685800"/>
            <a:r>
              <a:rPr lang="es-ES" sz="1350" dirty="0">
                <a:solidFill>
                  <a:prstClr val="black"/>
                </a:solidFill>
                <a:latin typeface="Arial" panose="020B0604020202020204" pitchFamily="34" charset="0"/>
                <a:cs typeface="Arial" panose="020B0604020202020204" pitchFamily="34" charset="0"/>
              </a:rPr>
              <a:t>Por  la cual se reglamenta la investigación de incidentes y accidentes de trabajo.</a:t>
            </a:r>
          </a:p>
        </p:txBody>
      </p:sp>
      <p:sp>
        <p:nvSpPr>
          <p:cNvPr id="9" name="Rectángulo: esquinas redondeadas 8">
            <a:extLst>
              <a:ext uri="{FF2B5EF4-FFF2-40B4-BE49-F238E27FC236}">
                <a16:creationId xmlns:a16="http://schemas.microsoft.com/office/drawing/2014/main" id="{1ED87801-8B8C-4FAC-AF9C-518753879D55}"/>
              </a:ext>
            </a:extLst>
          </p:cNvPr>
          <p:cNvSpPr/>
          <p:nvPr/>
        </p:nvSpPr>
        <p:spPr>
          <a:xfrm>
            <a:off x="1049517" y="1716127"/>
            <a:ext cx="1375546" cy="7802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Riesgos laborales</a:t>
            </a:r>
            <a:endParaRPr lang="es-CO" sz="1350" b="1" dirty="0">
              <a:solidFill>
                <a:prstClr val="black"/>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0F765FAF-6637-4B53-B045-4706F72DF98B}"/>
              </a:ext>
            </a:extLst>
          </p:cNvPr>
          <p:cNvSpPr/>
          <p:nvPr/>
        </p:nvSpPr>
        <p:spPr>
          <a:xfrm>
            <a:off x="2599121" y="2171991"/>
            <a:ext cx="5043605" cy="64871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Ley 1562 de 2012</a:t>
            </a:r>
          </a:p>
          <a:p>
            <a:pPr algn="ctr" defTabSz="685800"/>
            <a:r>
              <a:rPr lang="es-ES" sz="1350" dirty="0">
                <a:solidFill>
                  <a:prstClr val="black"/>
                </a:solidFill>
                <a:latin typeface="Arial" panose="020B0604020202020204" pitchFamily="34" charset="0"/>
                <a:cs typeface="Arial" panose="020B0604020202020204" pitchFamily="34" charset="0"/>
              </a:rPr>
              <a:t>Sistema de Riesgos Laborales y  otras disposiciones en materia de Salud Ocupacional</a:t>
            </a:r>
          </a:p>
        </p:txBody>
      </p:sp>
      <p:sp>
        <p:nvSpPr>
          <p:cNvPr id="11" name="Rectángulo: esquinas redondeadas 10">
            <a:extLst>
              <a:ext uri="{FF2B5EF4-FFF2-40B4-BE49-F238E27FC236}">
                <a16:creationId xmlns:a16="http://schemas.microsoft.com/office/drawing/2014/main" id="{1FE73456-D8F5-4A7A-8C70-112589AE7989}"/>
              </a:ext>
            </a:extLst>
          </p:cNvPr>
          <p:cNvSpPr/>
          <p:nvPr/>
        </p:nvSpPr>
        <p:spPr>
          <a:xfrm>
            <a:off x="2599122" y="749087"/>
            <a:ext cx="5043605" cy="131400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1295 de 1994</a:t>
            </a:r>
          </a:p>
          <a:p>
            <a:pPr algn="ctr" defTabSz="685800"/>
            <a:r>
              <a:rPr lang="es-ES" sz="1350" dirty="0">
                <a:solidFill>
                  <a:prstClr val="black"/>
                </a:solidFill>
                <a:latin typeface="Arial" panose="020B0604020202020204" pitchFamily="34" charset="0"/>
                <a:cs typeface="Arial" panose="020B0604020202020204" pitchFamily="34" charset="0"/>
              </a:rPr>
              <a:t>Organización y administración del  sistema general de riesgos profesionales</a:t>
            </a:r>
          </a:p>
          <a:p>
            <a:pPr algn="ctr" defTabSz="685800"/>
            <a:r>
              <a:rPr lang="es-ES" sz="1350" b="1" dirty="0">
                <a:solidFill>
                  <a:prstClr val="black"/>
                </a:solidFill>
                <a:latin typeface="Arial" panose="020B0604020202020204" pitchFamily="34" charset="0"/>
                <a:cs typeface="Arial" panose="020B0604020202020204" pitchFamily="34" charset="0"/>
              </a:rPr>
              <a:t>Ley 100 de 1993</a:t>
            </a:r>
          </a:p>
          <a:p>
            <a:pPr algn="ctr" defTabSz="685800"/>
            <a:r>
              <a:rPr lang="es-ES" sz="1350" dirty="0">
                <a:solidFill>
                  <a:prstClr val="black"/>
                </a:solidFill>
                <a:latin typeface="Arial" panose="020B0604020202020204" pitchFamily="34" charset="0"/>
                <a:cs typeface="Arial" panose="020B0604020202020204" pitchFamily="34" charset="0"/>
              </a:rPr>
              <a:t>Por la cual se crea el sistema de seguridad social integral y se dictan otras disposiciones</a:t>
            </a:r>
            <a:endParaRPr lang="es-ES" sz="1350" b="1" dirty="0">
              <a:solidFill>
                <a:prstClr val="black"/>
              </a:solidFill>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EBDCEE40-96C7-4D64-8D5A-3CC7AD113913}"/>
              </a:ext>
            </a:extLst>
          </p:cNvPr>
          <p:cNvCxnSpPr>
            <a:stCxn id="9" idx="3"/>
          </p:cNvCxnSpPr>
          <p:nvPr/>
        </p:nvCxnSpPr>
        <p:spPr>
          <a:xfrm flipV="1">
            <a:off x="2425062" y="1716126"/>
            <a:ext cx="174059" cy="39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5863F81-AD06-438C-9C24-DE995A7198A6}"/>
              </a:ext>
            </a:extLst>
          </p:cNvPr>
          <p:cNvCxnSpPr>
            <a:stCxn id="9" idx="3"/>
            <a:endCxn id="10" idx="1"/>
          </p:cNvCxnSpPr>
          <p:nvPr/>
        </p:nvCxnSpPr>
        <p:spPr>
          <a:xfrm>
            <a:off x="2425062" y="2106237"/>
            <a:ext cx="174059" cy="39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08FAFAEF-ADAC-4D66-B8A2-4B88C1F89D9B}"/>
              </a:ext>
            </a:extLst>
          </p:cNvPr>
          <p:cNvCxnSpPr>
            <a:stCxn id="5" idx="3"/>
            <a:endCxn id="6" idx="1"/>
          </p:cNvCxnSpPr>
          <p:nvPr/>
        </p:nvCxnSpPr>
        <p:spPr>
          <a:xfrm>
            <a:off x="2681669" y="3330675"/>
            <a:ext cx="254991" cy="5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5B70C338-5E8F-4BF2-BDAE-C217EED3B8B2}"/>
              </a:ext>
            </a:extLst>
          </p:cNvPr>
          <p:cNvCxnSpPr>
            <a:stCxn id="7" idx="3"/>
            <a:endCxn id="8" idx="1"/>
          </p:cNvCxnSpPr>
          <p:nvPr/>
        </p:nvCxnSpPr>
        <p:spPr>
          <a:xfrm>
            <a:off x="2716346" y="4269860"/>
            <a:ext cx="220313" cy="42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10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A3E159D-A7ED-401E-8722-7B9D68ADDA0C}"/>
              </a:ext>
            </a:extLst>
          </p:cNvPr>
          <p:cNvSpPr txBox="1"/>
          <p:nvPr/>
        </p:nvSpPr>
        <p:spPr>
          <a:xfrm>
            <a:off x="1394054" y="78516"/>
            <a:ext cx="4220323"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a:t>
            </a:r>
            <a:r>
              <a:rPr lang="es-CO" sz="2800" b="1" dirty="0">
                <a:solidFill>
                  <a:schemeClr val="accent6">
                    <a:lumMod val="50000"/>
                  </a:schemeClr>
                </a:solidFill>
                <a:latin typeface="Arial" panose="020B0604020202020204" pitchFamily="34" charset="0"/>
                <a:cs typeface="Arial" panose="020B0604020202020204" pitchFamily="34" charset="0"/>
              </a:rPr>
              <a:t>equisitos Generales</a:t>
            </a:r>
          </a:p>
        </p:txBody>
      </p:sp>
      <p:sp>
        <p:nvSpPr>
          <p:cNvPr id="5" name="Rectángulo: esquinas redondeadas 4">
            <a:extLst>
              <a:ext uri="{FF2B5EF4-FFF2-40B4-BE49-F238E27FC236}">
                <a16:creationId xmlns:a16="http://schemas.microsoft.com/office/drawing/2014/main" id="{497870FE-D4AB-42CE-B882-6432D7EBEE73}"/>
              </a:ext>
            </a:extLst>
          </p:cNvPr>
          <p:cNvSpPr/>
          <p:nvPr/>
        </p:nvSpPr>
        <p:spPr>
          <a:xfrm>
            <a:off x="1131105" y="852046"/>
            <a:ext cx="1196641" cy="391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COPASST</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7418B5ED-8C06-4320-BDBB-EE3D8283D398}"/>
              </a:ext>
            </a:extLst>
          </p:cNvPr>
          <p:cNvSpPr/>
          <p:nvPr/>
        </p:nvSpPr>
        <p:spPr>
          <a:xfrm>
            <a:off x="2638269" y="707299"/>
            <a:ext cx="5952217" cy="689465"/>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2013 de 1089</a:t>
            </a:r>
          </a:p>
          <a:p>
            <a:pPr algn="ctr" defTabSz="685800"/>
            <a:r>
              <a:rPr lang="es-ES" sz="1350" dirty="0">
                <a:solidFill>
                  <a:prstClr val="black"/>
                </a:solidFill>
                <a:latin typeface="Arial" panose="020B0604020202020204" pitchFamily="34" charset="0"/>
                <a:cs typeface="Arial" panose="020B0604020202020204" pitchFamily="34" charset="0"/>
              </a:rPr>
              <a:t>Funcionamiento de los comités de  medicina, higiene y seguridad industrial  en los lugares de trabajo</a:t>
            </a:r>
          </a:p>
        </p:txBody>
      </p:sp>
      <p:sp>
        <p:nvSpPr>
          <p:cNvPr id="7" name="Rectángulo: esquinas redondeadas 6">
            <a:extLst>
              <a:ext uri="{FF2B5EF4-FFF2-40B4-BE49-F238E27FC236}">
                <a16:creationId xmlns:a16="http://schemas.microsoft.com/office/drawing/2014/main" id="{27B78C1A-E217-4B79-B064-2B1D75F95B1E}"/>
              </a:ext>
            </a:extLst>
          </p:cNvPr>
          <p:cNvSpPr/>
          <p:nvPr/>
        </p:nvSpPr>
        <p:spPr>
          <a:xfrm>
            <a:off x="998313" y="1922911"/>
            <a:ext cx="1464344" cy="39116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SG-SST</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9FD92903-B93D-4041-A186-478852ED4D55}"/>
              </a:ext>
            </a:extLst>
          </p:cNvPr>
          <p:cNvSpPr/>
          <p:nvPr/>
        </p:nvSpPr>
        <p:spPr>
          <a:xfrm>
            <a:off x="2665690" y="1607890"/>
            <a:ext cx="5952217" cy="163461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1072 de 2015</a:t>
            </a:r>
          </a:p>
          <a:p>
            <a:pPr algn="ctr" defTabSz="685800"/>
            <a:r>
              <a:rPr lang="es-ES" sz="1350" dirty="0">
                <a:solidFill>
                  <a:prstClr val="black"/>
                </a:solidFill>
                <a:latin typeface="Arial" panose="020B0604020202020204" pitchFamily="34" charset="0"/>
                <a:cs typeface="Arial" panose="020B0604020202020204" pitchFamily="34" charset="0"/>
              </a:rPr>
              <a:t>Decreto único Reglamentario del Sector  Trabajo</a:t>
            </a:r>
          </a:p>
          <a:p>
            <a:pPr algn="ctr" defTabSz="685800"/>
            <a:r>
              <a:rPr lang="es-ES" sz="1350" dirty="0">
                <a:solidFill>
                  <a:prstClr val="black"/>
                </a:solidFill>
                <a:latin typeface="Arial" panose="020B0604020202020204" pitchFamily="34" charset="0"/>
                <a:cs typeface="Arial" panose="020B0604020202020204" pitchFamily="34" charset="0"/>
              </a:rPr>
              <a:t>Compilar la normatividad vigente del sector Trabajo, expedida por el Gobierno  Nacional </a:t>
            </a:r>
            <a:r>
              <a:rPr lang="es-ES" sz="1350" b="1" dirty="0">
                <a:solidFill>
                  <a:prstClr val="black"/>
                </a:solidFill>
                <a:latin typeface="Arial" panose="020B0604020202020204" pitchFamily="34" charset="0"/>
                <a:cs typeface="Arial" panose="020B0604020202020204" pitchFamily="34" charset="0"/>
              </a:rPr>
              <a:t> Capitulo 6 </a:t>
            </a:r>
            <a:r>
              <a:rPr lang="es-CO" sz="1350" b="1" spc="17" dirty="0">
                <a:solidFill>
                  <a:prstClr val="black"/>
                </a:solidFill>
                <a:latin typeface="Arial" panose="020B0604020202020204" pitchFamily="34" charset="0"/>
                <a:cs typeface="Arial" panose="020B0604020202020204" pitchFamily="34" charset="0"/>
              </a:rPr>
              <a:t>Artículos </a:t>
            </a:r>
            <a:r>
              <a:rPr lang="es-CO" sz="1350" b="1" spc="-70" dirty="0">
                <a:solidFill>
                  <a:prstClr val="black"/>
                </a:solidFill>
                <a:latin typeface="Arial" panose="020B0604020202020204" pitchFamily="34" charset="0"/>
                <a:cs typeface="Arial" panose="020B0604020202020204" pitchFamily="34" charset="0"/>
              </a:rPr>
              <a:t>2,2,4,6,1 </a:t>
            </a:r>
            <a:r>
              <a:rPr lang="es-CO" sz="1350" b="1" spc="-3" dirty="0">
                <a:solidFill>
                  <a:prstClr val="black"/>
                </a:solidFill>
                <a:latin typeface="Arial" panose="020B0604020202020204" pitchFamily="34" charset="0"/>
                <a:cs typeface="Arial" panose="020B0604020202020204" pitchFamily="34" charset="0"/>
              </a:rPr>
              <a:t>hasta </a:t>
            </a:r>
            <a:r>
              <a:rPr lang="es-CO" sz="1350" b="1" spc="-70" dirty="0">
                <a:solidFill>
                  <a:prstClr val="black"/>
                </a:solidFill>
                <a:latin typeface="Arial" panose="020B0604020202020204" pitchFamily="34" charset="0"/>
                <a:cs typeface="Arial" panose="020B0604020202020204" pitchFamily="34" charset="0"/>
              </a:rPr>
              <a:t>2,2,4,6,37</a:t>
            </a:r>
          </a:p>
          <a:p>
            <a:pPr algn="ctr" defTabSz="685800"/>
            <a:endParaRPr lang="es-CO" sz="1350" b="1" spc="-70" dirty="0">
              <a:solidFill>
                <a:prstClr val="black"/>
              </a:solidFill>
              <a:latin typeface="Arial" panose="020B0604020202020204" pitchFamily="34" charset="0"/>
              <a:cs typeface="Arial" panose="020B0604020202020204" pitchFamily="34" charset="0"/>
            </a:endParaRPr>
          </a:p>
          <a:p>
            <a:pPr algn="ctr" defTabSz="685800"/>
            <a:r>
              <a:rPr lang="es-CO" sz="1350" b="1" spc="-70" dirty="0">
                <a:solidFill>
                  <a:prstClr val="black"/>
                </a:solidFill>
                <a:latin typeface="Arial" panose="020B0604020202020204" pitchFamily="34" charset="0"/>
                <a:cs typeface="Arial" panose="020B0604020202020204" pitchFamily="34" charset="0"/>
              </a:rPr>
              <a:t>Resolución 0312 de 2019 </a:t>
            </a:r>
          </a:p>
          <a:p>
            <a:pPr algn="ctr" defTabSz="685800"/>
            <a:r>
              <a:rPr lang="es-CO" sz="1350" spc="-70" dirty="0">
                <a:solidFill>
                  <a:prstClr val="black"/>
                </a:solidFill>
                <a:latin typeface="Arial" panose="020B0604020202020204" pitchFamily="34" charset="0"/>
                <a:cs typeface="Arial" panose="020B0604020202020204" pitchFamily="34" charset="0"/>
              </a:rPr>
              <a:t>Estándares mínimos </a:t>
            </a:r>
            <a:endParaRPr lang="es-ES" sz="1350" dirty="0">
              <a:solidFill>
                <a:prstClr val="black"/>
              </a:solidFill>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88A7FEF5-6804-4469-BDDA-4AAABFA4C842}"/>
              </a:ext>
            </a:extLst>
          </p:cNvPr>
          <p:cNvSpPr/>
          <p:nvPr/>
        </p:nvSpPr>
        <p:spPr>
          <a:xfrm>
            <a:off x="845931" y="3446406"/>
            <a:ext cx="1637076" cy="7802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Licencias en salud ocupacional</a:t>
            </a:r>
            <a:endParaRPr lang="es-CO" sz="1350" b="1" dirty="0">
              <a:solidFill>
                <a:prstClr val="black"/>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4C796552-7020-40C0-94E8-59062580F558}"/>
              </a:ext>
            </a:extLst>
          </p:cNvPr>
          <p:cNvSpPr/>
          <p:nvPr/>
        </p:nvSpPr>
        <p:spPr>
          <a:xfrm>
            <a:off x="2771061" y="3427347"/>
            <a:ext cx="5952217" cy="159855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4502 de 2012</a:t>
            </a:r>
          </a:p>
          <a:p>
            <a:pPr algn="ctr" defTabSz="685800"/>
            <a:r>
              <a:rPr lang="es-ES" sz="1350" dirty="0">
                <a:solidFill>
                  <a:prstClr val="black"/>
                </a:solidFill>
                <a:latin typeface="Arial" panose="020B0604020202020204" pitchFamily="34" charset="0"/>
                <a:cs typeface="Arial" panose="020B0604020202020204" pitchFamily="34" charset="0"/>
              </a:rPr>
              <a:t>Por la cual se reglamenta el procedimiento, requisitos para el otorgamiento y renovación de las</a:t>
            </a:r>
          </a:p>
          <a:p>
            <a:pPr algn="ctr" defTabSz="685800"/>
            <a:r>
              <a:rPr lang="es-ES" sz="1350" dirty="0">
                <a:solidFill>
                  <a:prstClr val="black"/>
                </a:solidFill>
                <a:latin typeface="Arial" panose="020B0604020202020204" pitchFamily="34" charset="0"/>
                <a:cs typeface="Arial" panose="020B0604020202020204" pitchFamily="34" charset="0"/>
              </a:rPr>
              <a:t>licencias de salud ocupacional </a:t>
            </a:r>
          </a:p>
          <a:p>
            <a:pPr algn="ctr" defTabSz="685800"/>
            <a:r>
              <a:rPr lang="es-ES" sz="1350" b="1" dirty="0">
                <a:solidFill>
                  <a:prstClr val="black"/>
                </a:solidFill>
                <a:latin typeface="Arial" panose="020B0604020202020204" pitchFamily="34" charset="0"/>
                <a:cs typeface="Arial" panose="020B0604020202020204" pitchFamily="34" charset="0"/>
              </a:rPr>
              <a:t>Resolución 754 de  2021</a:t>
            </a:r>
          </a:p>
          <a:p>
            <a:pPr algn="ctr" defTabSz="685800"/>
            <a:r>
              <a:rPr lang="es-ES" sz="1350" dirty="0">
                <a:solidFill>
                  <a:prstClr val="black"/>
                </a:solidFill>
                <a:latin typeface="Arial" panose="020B0604020202020204" pitchFamily="34" charset="0"/>
                <a:cs typeface="Arial" panose="020B0604020202020204" pitchFamily="34" charset="0"/>
              </a:rPr>
              <a:t>Por el cual se cumple los requisitos y el procedimiento para la expedición y renovación de la Licencia de Seguridad y Salud en el Trabajo</a:t>
            </a:r>
          </a:p>
        </p:txBody>
      </p:sp>
      <p:cxnSp>
        <p:nvCxnSpPr>
          <p:cNvPr id="11" name="Conector recto de flecha 10">
            <a:extLst>
              <a:ext uri="{FF2B5EF4-FFF2-40B4-BE49-F238E27FC236}">
                <a16:creationId xmlns:a16="http://schemas.microsoft.com/office/drawing/2014/main" id="{C720EA67-774B-4977-9C19-92D59D94D65A}"/>
              </a:ext>
            </a:extLst>
          </p:cNvPr>
          <p:cNvCxnSpPr>
            <a:cxnSpLocks/>
            <a:stCxn id="5" idx="3"/>
            <a:endCxn id="6" idx="1"/>
          </p:cNvCxnSpPr>
          <p:nvPr/>
        </p:nvCxnSpPr>
        <p:spPr>
          <a:xfrm>
            <a:off x="2327746" y="1047626"/>
            <a:ext cx="310523" cy="4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95275DC7-A5D0-4973-83EB-D55AD46D76FF}"/>
              </a:ext>
            </a:extLst>
          </p:cNvPr>
          <p:cNvCxnSpPr>
            <a:cxnSpLocks/>
          </p:cNvCxnSpPr>
          <p:nvPr/>
        </p:nvCxnSpPr>
        <p:spPr>
          <a:xfrm>
            <a:off x="2462656" y="2076468"/>
            <a:ext cx="175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4618666-838D-4BB9-80FE-076BBF24CBED}"/>
              </a:ext>
            </a:extLst>
          </p:cNvPr>
          <p:cNvCxnSpPr>
            <a:cxnSpLocks/>
            <a:stCxn id="9" idx="3"/>
          </p:cNvCxnSpPr>
          <p:nvPr/>
        </p:nvCxnSpPr>
        <p:spPr>
          <a:xfrm>
            <a:off x="2483007" y="3836517"/>
            <a:ext cx="288054" cy="8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15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38E583E5-1783-4484-900B-2559E0BF438A}"/>
              </a:ext>
            </a:extLst>
          </p:cNvPr>
          <p:cNvSpPr/>
          <p:nvPr/>
        </p:nvSpPr>
        <p:spPr>
          <a:xfrm>
            <a:off x="1370895" y="911470"/>
            <a:ext cx="1639957" cy="45469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CST</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5F1253AF-5FD0-426D-A111-A641560252BE}"/>
              </a:ext>
            </a:extLst>
          </p:cNvPr>
          <p:cNvSpPr/>
          <p:nvPr/>
        </p:nvSpPr>
        <p:spPr>
          <a:xfrm>
            <a:off x="3305043" y="868706"/>
            <a:ext cx="4543720" cy="49745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dirty="0">
                <a:solidFill>
                  <a:prstClr val="black"/>
                </a:solidFill>
                <a:latin typeface="Arial" panose="020B0604020202020204" pitchFamily="34" charset="0"/>
                <a:cs typeface="Arial" panose="020B0604020202020204" pitchFamily="34" charset="0"/>
              </a:rPr>
              <a:t>Validar requisitos desde SST (accidentes, exámenes médicos, primeros auxilios, reglamento de higiene etc.) </a:t>
            </a:r>
          </a:p>
        </p:txBody>
      </p:sp>
      <p:sp>
        <p:nvSpPr>
          <p:cNvPr id="7" name="Rectángulo: esquinas redondeadas 6">
            <a:extLst>
              <a:ext uri="{FF2B5EF4-FFF2-40B4-BE49-F238E27FC236}">
                <a16:creationId xmlns:a16="http://schemas.microsoft.com/office/drawing/2014/main" id="{4FBA068D-E132-44BB-AC47-3022A5335A89}"/>
              </a:ext>
            </a:extLst>
          </p:cNvPr>
          <p:cNvSpPr/>
          <p:nvPr/>
        </p:nvSpPr>
        <p:spPr>
          <a:xfrm>
            <a:off x="1370894" y="1647939"/>
            <a:ext cx="1639957" cy="49745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Enfermedades Laborales</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402C674C-EC64-4779-821C-C31DDD70C0ED}"/>
              </a:ext>
            </a:extLst>
          </p:cNvPr>
          <p:cNvSpPr/>
          <p:nvPr/>
        </p:nvSpPr>
        <p:spPr>
          <a:xfrm>
            <a:off x="3305043" y="1647939"/>
            <a:ext cx="4543720" cy="49745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1477 de 2014 </a:t>
            </a:r>
          </a:p>
          <a:p>
            <a:pPr algn="ctr" defTabSz="685800"/>
            <a:r>
              <a:rPr lang="es-ES" sz="1350" dirty="0">
                <a:solidFill>
                  <a:prstClr val="black"/>
                </a:solidFill>
                <a:latin typeface="Arial" panose="020B0604020202020204" pitchFamily="34" charset="0"/>
                <a:cs typeface="Arial" panose="020B0604020202020204" pitchFamily="34" charset="0"/>
              </a:rPr>
              <a:t>Tabla de enfermedades laborales </a:t>
            </a:r>
          </a:p>
        </p:txBody>
      </p:sp>
      <p:cxnSp>
        <p:nvCxnSpPr>
          <p:cNvPr id="9" name="Conector recto de flecha 8">
            <a:extLst>
              <a:ext uri="{FF2B5EF4-FFF2-40B4-BE49-F238E27FC236}">
                <a16:creationId xmlns:a16="http://schemas.microsoft.com/office/drawing/2014/main" id="{8ABDCD38-460E-49E7-BE9C-9A696A957848}"/>
              </a:ext>
            </a:extLst>
          </p:cNvPr>
          <p:cNvCxnSpPr>
            <a:stCxn id="5" idx="3"/>
            <a:endCxn id="6" idx="1"/>
          </p:cNvCxnSpPr>
          <p:nvPr/>
        </p:nvCxnSpPr>
        <p:spPr>
          <a:xfrm flipV="1">
            <a:off x="3010852" y="1117435"/>
            <a:ext cx="294191" cy="21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DF97E59-37C4-40DF-ABFB-278004DF4D3C}"/>
              </a:ext>
            </a:extLst>
          </p:cNvPr>
          <p:cNvCxnSpPr/>
          <p:nvPr/>
        </p:nvCxnSpPr>
        <p:spPr>
          <a:xfrm flipV="1">
            <a:off x="3010852" y="1896668"/>
            <a:ext cx="294191" cy="21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id="{C515E420-A90B-42E4-9318-C681A51734CC}"/>
              </a:ext>
            </a:extLst>
          </p:cNvPr>
          <p:cNvSpPr/>
          <p:nvPr/>
        </p:nvSpPr>
        <p:spPr>
          <a:xfrm>
            <a:off x="1252323" y="3016164"/>
            <a:ext cx="1639957" cy="45469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Curso 50 horas</a:t>
            </a:r>
            <a:endParaRPr lang="es-CO" sz="1350" b="1" dirty="0">
              <a:solidFill>
                <a:prstClr val="black"/>
              </a:solidFill>
              <a:latin typeface="Arial" panose="020B0604020202020204" pitchFamily="34"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id="{0A7F1AEE-3257-4164-94BC-7F621FDA4CAB}"/>
              </a:ext>
            </a:extLst>
          </p:cNvPr>
          <p:cNvSpPr/>
          <p:nvPr/>
        </p:nvSpPr>
        <p:spPr>
          <a:xfrm>
            <a:off x="3305043" y="2571750"/>
            <a:ext cx="4543720" cy="1781353"/>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4927 de 2016</a:t>
            </a:r>
          </a:p>
          <a:p>
            <a:pPr algn="ctr" defTabSz="685800"/>
            <a:r>
              <a:rPr lang="es-ES" sz="1350" dirty="0">
                <a:solidFill>
                  <a:prstClr val="black"/>
                </a:solidFill>
                <a:latin typeface="Arial" panose="020B0604020202020204" pitchFamily="34" charset="0"/>
                <a:cs typeface="Arial" panose="020B0604020202020204" pitchFamily="34" charset="0"/>
              </a:rPr>
              <a:t>Por la cual se establecen los parámetros y requisitos para desarrollar, certificar, y registrar la capacitación virtual en el SG-SST. </a:t>
            </a:r>
          </a:p>
          <a:p>
            <a:pPr algn="ctr" defTabSz="685800"/>
            <a:r>
              <a:rPr lang="es-ES" sz="1350" b="1" dirty="0">
                <a:solidFill>
                  <a:prstClr val="black"/>
                </a:solidFill>
                <a:latin typeface="Arial" panose="020B0604020202020204" pitchFamily="34" charset="0"/>
                <a:cs typeface="Arial" panose="020B0604020202020204" pitchFamily="34" charset="0"/>
              </a:rPr>
              <a:t>Circular 63 de 2020</a:t>
            </a:r>
          </a:p>
          <a:p>
            <a:pPr algn="ctr" defTabSz="685800"/>
            <a:r>
              <a:rPr lang="es-ES" sz="1350" dirty="0">
                <a:solidFill>
                  <a:prstClr val="black"/>
                </a:solidFill>
                <a:latin typeface="Arial" panose="020B0604020202020204" pitchFamily="34" charset="0"/>
                <a:cs typeface="Arial" panose="020B0604020202020204" pitchFamily="34" charset="0"/>
              </a:rPr>
              <a:t>Actualización de la capacitación virtual de carácter gratuito en el sistema de gestión de seguridad y salud en el trabajo conforme a la resolución 4927 de 2016</a:t>
            </a:r>
          </a:p>
        </p:txBody>
      </p:sp>
      <p:cxnSp>
        <p:nvCxnSpPr>
          <p:cNvPr id="13" name="Conector recto de flecha 12">
            <a:extLst>
              <a:ext uri="{FF2B5EF4-FFF2-40B4-BE49-F238E27FC236}">
                <a16:creationId xmlns:a16="http://schemas.microsoft.com/office/drawing/2014/main" id="{0E3E1466-F5FC-48AF-A268-AA6260AA7BC1}"/>
              </a:ext>
            </a:extLst>
          </p:cNvPr>
          <p:cNvCxnSpPr/>
          <p:nvPr/>
        </p:nvCxnSpPr>
        <p:spPr>
          <a:xfrm flipV="1">
            <a:off x="2931597" y="3225687"/>
            <a:ext cx="294191" cy="21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EA995E70-1972-4E74-9CEB-8AB766FAE7B6}"/>
              </a:ext>
            </a:extLst>
          </p:cNvPr>
          <p:cNvSpPr txBox="1"/>
          <p:nvPr/>
        </p:nvSpPr>
        <p:spPr>
          <a:xfrm>
            <a:off x="1356580" y="54070"/>
            <a:ext cx="4220323"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a:t>
            </a:r>
            <a:r>
              <a:rPr lang="es-CO" sz="2800" b="1" dirty="0">
                <a:solidFill>
                  <a:schemeClr val="accent6">
                    <a:lumMod val="50000"/>
                  </a:schemeClr>
                </a:solidFill>
                <a:latin typeface="Arial" panose="020B0604020202020204" pitchFamily="34" charset="0"/>
                <a:cs typeface="Arial" panose="020B0604020202020204" pitchFamily="34" charset="0"/>
              </a:rPr>
              <a:t>equisitos Generales</a:t>
            </a:r>
          </a:p>
        </p:txBody>
      </p:sp>
    </p:spTree>
    <p:extLst>
      <p:ext uri="{BB962C8B-B14F-4D97-AF65-F5344CB8AC3E}">
        <p14:creationId xmlns:p14="http://schemas.microsoft.com/office/powerpoint/2010/main" val="141910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19AD5901-54DC-4D67-AB62-027C3DBFD147}"/>
              </a:ext>
            </a:extLst>
          </p:cNvPr>
          <p:cNvSpPr txBox="1"/>
          <p:nvPr/>
        </p:nvSpPr>
        <p:spPr>
          <a:xfrm>
            <a:off x="1215382" y="115991"/>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Ley 9 de 1979</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37" name="Rectángulo: esquinas redondeadas 36">
            <a:extLst>
              <a:ext uri="{FF2B5EF4-FFF2-40B4-BE49-F238E27FC236}">
                <a16:creationId xmlns:a16="http://schemas.microsoft.com/office/drawing/2014/main" id="{E6AACFE7-F651-4CE8-BE53-1C0BE5AA7062}"/>
              </a:ext>
            </a:extLst>
          </p:cNvPr>
          <p:cNvSpPr/>
          <p:nvPr/>
        </p:nvSpPr>
        <p:spPr>
          <a:xfrm>
            <a:off x="1332899" y="898614"/>
            <a:ext cx="6603544" cy="91130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Por la cual se dictan medidas sanitarias</a:t>
            </a:r>
          </a:p>
          <a:p>
            <a:pPr algn="ctr" defTabSz="685800"/>
            <a:r>
              <a:rPr lang="es-ES" sz="1350" dirty="0">
                <a:solidFill>
                  <a:prstClr val="black"/>
                </a:solidFill>
                <a:latin typeface="Arial" panose="020B0604020202020204" pitchFamily="34" charset="0"/>
                <a:cs typeface="Arial" panose="020B0604020202020204" pitchFamily="34" charset="0"/>
              </a:rPr>
              <a:t>Las normas generales que servirán de base a las  disposiciones y reglamentaciones necesarias  para preservar, restaurar y mejorar las  condiciones sanitarias en lo que se relaciona a  la salud humana</a:t>
            </a:r>
          </a:p>
        </p:txBody>
      </p:sp>
      <p:sp>
        <p:nvSpPr>
          <p:cNvPr id="38" name="object 16">
            <a:extLst>
              <a:ext uri="{FF2B5EF4-FFF2-40B4-BE49-F238E27FC236}">
                <a16:creationId xmlns:a16="http://schemas.microsoft.com/office/drawing/2014/main" id="{77ADC5C8-B637-471D-B415-C228ECE1D9E9}"/>
              </a:ext>
            </a:extLst>
          </p:cNvPr>
          <p:cNvSpPr/>
          <p:nvPr/>
        </p:nvSpPr>
        <p:spPr>
          <a:xfrm>
            <a:off x="1832162" y="1788256"/>
            <a:ext cx="961129" cy="980290"/>
          </a:xfrm>
          <a:prstGeom prst="rect">
            <a:avLst/>
          </a:prstGeom>
          <a:blipFill>
            <a:blip r:embed="rId3" cstate="print"/>
            <a:stretch>
              <a:fillRect/>
            </a:stretch>
          </a:blipFill>
        </p:spPr>
        <p:txBody>
          <a:bodyPr wrap="square" lIns="0" tIns="0" rIns="0" bIns="0" rtlCol="0"/>
          <a:lstStyle/>
          <a:p>
            <a:pPr defTabSz="605150"/>
            <a:endParaRPr sz="1191">
              <a:solidFill>
                <a:prstClr val="black"/>
              </a:solidFill>
              <a:latin typeface="Calibri"/>
            </a:endParaRPr>
          </a:p>
        </p:txBody>
      </p:sp>
      <p:grpSp>
        <p:nvGrpSpPr>
          <p:cNvPr id="39" name="object 21">
            <a:extLst>
              <a:ext uri="{FF2B5EF4-FFF2-40B4-BE49-F238E27FC236}">
                <a16:creationId xmlns:a16="http://schemas.microsoft.com/office/drawing/2014/main" id="{1DA2739A-06D4-4568-A156-1C4B1E956903}"/>
              </a:ext>
            </a:extLst>
          </p:cNvPr>
          <p:cNvGrpSpPr/>
          <p:nvPr/>
        </p:nvGrpSpPr>
        <p:grpSpPr>
          <a:xfrm>
            <a:off x="3610198" y="1898358"/>
            <a:ext cx="2009075" cy="3030631"/>
            <a:chOff x="5230368" y="1882139"/>
            <a:chExt cx="3035935" cy="4579620"/>
          </a:xfrm>
        </p:grpSpPr>
        <p:sp>
          <p:nvSpPr>
            <p:cNvPr id="40" name="object 22">
              <a:extLst>
                <a:ext uri="{FF2B5EF4-FFF2-40B4-BE49-F238E27FC236}">
                  <a16:creationId xmlns:a16="http://schemas.microsoft.com/office/drawing/2014/main" id="{5B948759-4225-4528-BBE9-13C3AEADEF95}"/>
                </a:ext>
              </a:extLst>
            </p:cNvPr>
            <p:cNvSpPr/>
            <p:nvPr/>
          </p:nvSpPr>
          <p:spPr>
            <a:xfrm>
              <a:off x="5939028" y="1882139"/>
              <a:ext cx="1613916" cy="1568196"/>
            </a:xfrm>
            <a:prstGeom prst="rect">
              <a:avLst/>
            </a:prstGeom>
            <a:blipFill>
              <a:blip r:embed="rId4" cstate="print"/>
              <a:stretch>
                <a:fillRect/>
              </a:stretch>
            </a:blipFill>
          </p:spPr>
          <p:txBody>
            <a:bodyPr wrap="square" lIns="0" tIns="0" rIns="0" bIns="0" rtlCol="0"/>
            <a:lstStyle/>
            <a:p>
              <a:pPr defTabSz="605150"/>
              <a:endParaRPr sz="1191">
                <a:solidFill>
                  <a:prstClr val="black"/>
                </a:solidFill>
                <a:latin typeface="Calibri"/>
              </a:endParaRPr>
            </a:p>
          </p:txBody>
        </p:sp>
        <p:sp>
          <p:nvSpPr>
            <p:cNvPr id="41" name="object 23">
              <a:extLst>
                <a:ext uri="{FF2B5EF4-FFF2-40B4-BE49-F238E27FC236}">
                  <a16:creationId xmlns:a16="http://schemas.microsoft.com/office/drawing/2014/main" id="{9F5CA9BA-EF75-47D0-B6E4-62EC2B464B7F}"/>
                </a:ext>
              </a:extLst>
            </p:cNvPr>
            <p:cNvSpPr/>
            <p:nvPr/>
          </p:nvSpPr>
          <p:spPr>
            <a:xfrm>
              <a:off x="5236464" y="3881627"/>
              <a:ext cx="3022092" cy="2574035"/>
            </a:xfrm>
            <a:prstGeom prst="rect">
              <a:avLst/>
            </a:prstGeom>
            <a:blipFill>
              <a:blip r:embed="rId5" cstate="print"/>
              <a:stretch>
                <a:fillRect/>
              </a:stretch>
            </a:blipFill>
          </p:spPr>
          <p:txBody>
            <a:bodyPr wrap="square" lIns="0" tIns="0" rIns="0" bIns="0" rtlCol="0"/>
            <a:lstStyle/>
            <a:p>
              <a:pPr defTabSz="605150"/>
              <a:endParaRPr sz="1191">
                <a:solidFill>
                  <a:prstClr val="black"/>
                </a:solidFill>
                <a:latin typeface="Calibri"/>
              </a:endParaRPr>
            </a:p>
          </p:txBody>
        </p:sp>
        <p:sp>
          <p:nvSpPr>
            <p:cNvPr id="42" name="object 24">
              <a:extLst>
                <a:ext uri="{FF2B5EF4-FFF2-40B4-BE49-F238E27FC236}">
                  <a16:creationId xmlns:a16="http://schemas.microsoft.com/office/drawing/2014/main" id="{8AC812F0-FE96-415B-AAA4-B77984118BA4}"/>
                </a:ext>
              </a:extLst>
            </p:cNvPr>
            <p:cNvSpPr/>
            <p:nvPr/>
          </p:nvSpPr>
          <p:spPr>
            <a:xfrm>
              <a:off x="5230368" y="3875532"/>
              <a:ext cx="3035808" cy="2586228"/>
            </a:xfrm>
            <a:prstGeom prst="rect">
              <a:avLst/>
            </a:prstGeom>
            <a:blipFill>
              <a:blip r:embed="rId6" cstate="print"/>
              <a:stretch>
                <a:fillRect/>
              </a:stretch>
            </a:blipFill>
          </p:spPr>
          <p:txBody>
            <a:bodyPr wrap="square" lIns="0" tIns="0" rIns="0" bIns="0" rtlCol="0"/>
            <a:lstStyle/>
            <a:p>
              <a:pPr defTabSz="605150"/>
              <a:endParaRPr sz="1191">
                <a:solidFill>
                  <a:prstClr val="black"/>
                </a:solidFill>
                <a:latin typeface="Calibri"/>
              </a:endParaRPr>
            </a:p>
          </p:txBody>
        </p:sp>
        <p:sp>
          <p:nvSpPr>
            <p:cNvPr id="43" name="object 25">
              <a:extLst>
                <a:ext uri="{FF2B5EF4-FFF2-40B4-BE49-F238E27FC236}">
                  <a16:creationId xmlns:a16="http://schemas.microsoft.com/office/drawing/2014/main" id="{DAE02C2E-B4DB-4D9A-BB35-5CF675470321}"/>
                </a:ext>
              </a:extLst>
            </p:cNvPr>
            <p:cNvSpPr/>
            <p:nvPr/>
          </p:nvSpPr>
          <p:spPr>
            <a:xfrm>
              <a:off x="5230368" y="3875532"/>
              <a:ext cx="3035935" cy="2586355"/>
            </a:xfrm>
            <a:custGeom>
              <a:avLst/>
              <a:gdLst/>
              <a:ahLst/>
              <a:cxnLst/>
              <a:rect l="l" t="t" r="r" b="b"/>
              <a:pathLst>
                <a:path w="3035934" h="2586354">
                  <a:moveTo>
                    <a:pt x="1769364" y="399288"/>
                  </a:moveTo>
                  <a:lnTo>
                    <a:pt x="1769364" y="390144"/>
                  </a:lnTo>
                  <a:lnTo>
                    <a:pt x="1766316" y="397764"/>
                  </a:lnTo>
                  <a:lnTo>
                    <a:pt x="1761464" y="390144"/>
                  </a:lnTo>
                  <a:lnTo>
                    <a:pt x="370332" y="390144"/>
                  </a:lnTo>
                  <a:lnTo>
                    <a:pt x="350520" y="391668"/>
                  </a:lnTo>
                  <a:lnTo>
                    <a:pt x="332232" y="391668"/>
                  </a:lnTo>
                  <a:lnTo>
                    <a:pt x="277368" y="402336"/>
                  </a:lnTo>
                  <a:lnTo>
                    <a:pt x="225552" y="419100"/>
                  </a:lnTo>
                  <a:lnTo>
                    <a:pt x="193548" y="435864"/>
                  </a:lnTo>
                  <a:lnTo>
                    <a:pt x="178308" y="443484"/>
                  </a:lnTo>
                  <a:lnTo>
                    <a:pt x="163068" y="454152"/>
                  </a:lnTo>
                  <a:lnTo>
                    <a:pt x="149352" y="463296"/>
                  </a:lnTo>
                  <a:lnTo>
                    <a:pt x="135636" y="475488"/>
                  </a:lnTo>
                  <a:lnTo>
                    <a:pt x="96012" y="512064"/>
                  </a:lnTo>
                  <a:lnTo>
                    <a:pt x="74676" y="539496"/>
                  </a:lnTo>
                  <a:lnTo>
                    <a:pt x="64008" y="553212"/>
                  </a:lnTo>
                  <a:lnTo>
                    <a:pt x="36576" y="598932"/>
                  </a:lnTo>
                  <a:lnTo>
                    <a:pt x="30480" y="615696"/>
                  </a:lnTo>
                  <a:lnTo>
                    <a:pt x="22860" y="632460"/>
                  </a:lnTo>
                  <a:lnTo>
                    <a:pt x="16764" y="649224"/>
                  </a:lnTo>
                  <a:lnTo>
                    <a:pt x="7620" y="685800"/>
                  </a:lnTo>
                  <a:lnTo>
                    <a:pt x="4572" y="704088"/>
                  </a:lnTo>
                  <a:lnTo>
                    <a:pt x="0" y="758952"/>
                  </a:lnTo>
                  <a:lnTo>
                    <a:pt x="0" y="2215896"/>
                  </a:lnTo>
                  <a:lnTo>
                    <a:pt x="4572" y="2272284"/>
                  </a:lnTo>
                  <a:lnTo>
                    <a:pt x="7620" y="2290572"/>
                  </a:lnTo>
                  <a:lnTo>
                    <a:pt x="10668" y="2302764"/>
                  </a:lnTo>
                  <a:lnTo>
                    <a:pt x="10668" y="740664"/>
                  </a:lnTo>
                  <a:lnTo>
                    <a:pt x="13716" y="704088"/>
                  </a:lnTo>
                  <a:lnTo>
                    <a:pt x="18288" y="687324"/>
                  </a:lnTo>
                  <a:lnTo>
                    <a:pt x="21336" y="669036"/>
                  </a:lnTo>
                  <a:lnTo>
                    <a:pt x="25908" y="652272"/>
                  </a:lnTo>
                  <a:lnTo>
                    <a:pt x="45720" y="603504"/>
                  </a:lnTo>
                  <a:lnTo>
                    <a:pt x="71628" y="557784"/>
                  </a:lnTo>
                  <a:lnTo>
                    <a:pt x="103632" y="518160"/>
                  </a:lnTo>
                  <a:lnTo>
                    <a:pt x="141732" y="481584"/>
                  </a:lnTo>
                  <a:lnTo>
                    <a:pt x="182880" y="452628"/>
                  </a:lnTo>
                  <a:lnTo>
                    <a:pt x="230124" y="428244"/>
                  </a:lnTo>
                  <a:lnTo>
                    <a:pt x="297180" y="406908"/>
                  </a:lnTo>
                  <a:lnTo>
                    <a:pt x="370332" y="399288"/>
                  </a:lnTo>
                  <a:lnTo>
                    <a:pt x="1769364" y="399288"/>
                  </a:lnTo>
                  <a:close/>
                </a:path>
                <a:path w="3035934" h="2586354">
                  <a:moveTo>
                    <a:pt x="3025140" y="2302764"/>
                  </a:moveTo>
                  <a:lnTo>
                    <a:pt x="3025140" y="2235708"/>
                  </a:lnTo>
                  <a:lnTo>
                    <a:pt x="3022092" y="2270760"/>
                  </a:lnTo>
                  <a:lnTo>
                    <a:pt x="3019044" y="2289048"/>
                  </a:lnTo>
                  <a:lnTo>
                    <a:pt x="3014472" y="2305812"/>
                  </a:lnTo>
                  <a:lnTo>
                    <a:pt x="3009900" y="2324100"/>
                  </a:lnTo>
                  <a:lnTo>
                    <a:pt x="3003804" y="2340864"/>
                  </a:lnTo>
                  <a:lnTo>
                    <a:pt x="2982468" y="2388108"/>
                  </a:lnTo>
                  <a:lnTo>
                    <a:pt x="2953512" y="2432304"/>
                  </a:lnTo>
                  <a:lnTo>
                    <a:pt x="2942844" y="2444496"/>
                  </a:lnTo>
                  <a:lnTo>
                    <a:pt x="2932176" y="2458212"/>
                  </a:lnTo>
                  <a:lnTo>
                    <a:pt x="2866644" y="2514600"/>
                  </a:lnTo>
                  <a:lnTo>
                    <a:pt x="2822448" y="2540508"/>
                  </a:lnTo>
                  <a:lnTo>
                    <a:pt x="2772156" y="2560320"/>
                  </a:lnTo>
                  <a:lnTo>
                    <a:pt x="2738628" y="2567940"/>
                  </a:lnTo>
                  <a:lnTo>
                    <a:pt x="2720340" y="2572512"/>
                  </a:lnTo>
                  <a:lnTo>
                    <a:pt x="2685288" y="2575433"/>
                  </a:lnTo>
                  <a:lnTo>
                    <a:pt x="350520" y="2575560"/>
                  </a:lnTo>
                  <a:lnTo>
                    <a:pt x="332232" y="2574036"/>
                  </a:lnTo>
                  <a:lnTo>
                    <a:pt x="315468" y="2572512"/>
                  </a:lnTo>
                  <a:lnTo>
                    <a:pt x="297180" y="2567940"/>
                  </a:lnTo>
                  <a:lnTo>
                    <a:pt x="280416" y="2564892"/>
                  </a:lnTo>
                  <a:lnTo>
                    <a:pt x="230124" y="2548128"/>
                  </a:lnTo>
                  <a:lnTo>
                    <a:pt x="182880" y="2523744"/>
                  </a:lnTo>
                  <a:lnTo>
                    <a:pt x="141732" y="2493264"/>
                  </a:lnTo>
                  <a:lnTo>
                    <a:pt x="128016" y="2482596"/>
                  </a:lnTo>
                  <a:lnTo>
                    <a:pt x="71628" y="2417064"/>
                  </a:lnTo>
                  <a:lnTo>
                    <a:pt x="45720" y="2372868"/>
                  </a:lnTo>
                  <a:lnTo>
                    <a:pt x="25908" y="2322576"/>
                  </a:lnTo>
                  <a:lnTo>
                    <a:pt x="18288" y="2289048"/>
                  </a:lnTo>
                  <a:lnTo>
                    <a:pt x="13716" y="2270760"/>
                  </a:lnTo>
                  <a:lnTo>
                    <a:pt x="10668" y="2234184"/>
                  </a:lnTo>
                  <a:lnTo>
                    <a:pt x="10668" y="2302764"/>
                  </a:lnTo>
                  <a:lnTo>
                    <a:pt x="12192" y="2308860"/>
                  </a:lnTo>
                  <a:lnTo>
                    <a:pt x="16764" y="2325624"/>
                  </a:lnTo>
                  <a:lnTo>
                    <a:pt x="22860" y="2343912"/>
                  </a:lnTo>
                  <a:lnTo>
                    <a:pt x="30480" y="2360676"/>
                  </a:lnTo>
                  <a:lnTo>
                    <a:pt x="36576" y="2375916"/>
                  </a:lnTo>
                  <a:lnTo>
                    <a:pt x="64008" y="2423160"/>
                  </a:lnTo>
                  <a:lnTo>
                    <a:pt x="96012" y="2464308"/>
                  </a:lnTo>
                  <a:lnTo>
                    <a:pt x="163068" y="2522220"/>
                  </a:lnTo>
                  <a:lnTo>
                    <a:pt x="210312" y="2549652"/>
                  </a:lnTo>
                  <a:lnTo>
                    <a:pt x="260604" y="2569464"/>
                  </a:lnTo>
                  <a:lnTo>
                    <a:pt x="313944" y="2581656"/>
                  </a:lnTo>
                  <a:lnTo>
                    <a:pt x="370332" y="2586228"/>
                  </a:lnTo>
                  <a:lnTo>
                    <a:pt x="2665476" y="2586228"/>
                  </a:lnTo>
                  <a:lnTo>
                    <a:pt x="2721864" y="2581656"/>
                  </a:lnTo>
                  <a:lnTo>
                    <a:pt x="2775204" y="2569464"/>
                  </a:lnTo>
                  <a:lnTo>
                    <a:pt x="2810256" y="2555748"/>
                  </a:lnTo>
                  <a:lnTo>
                    <a:pt x="2825496" y="2549652"/>
                  </a:lnTo>
                  <a:lnTo>
                    <a:pt x="2842260" y="2540508"/>
                  </a:lnTo>
                  <a:lnTo>
                    <a:pt x="2872740" y="2522220"/>
                  </a:lnTo>
                  <a:lnTo>
                    <a:pt x="2886456" y="2511552"/>
                  </a:lnTo>
                  <a:lnTo>
                    <a:pt x="2901696" y="2500884"/>
                  </a:lnTo>
                  <a:lnTo>
                    <a:pt x="2913888" y="2490216"/>
                  </a:lnTo>
                  <a:lnTo>
                    <a:pt x="2927604" y="2478024"/>
                  </a:lnTo>
                  <a:lnTo>
                    <a:pt x="2939796" y="2464308"/>
                  </a:lnTo>
                  <a:lnTo>
                    <a:pt x="2950464" y="2450592"/>
                  </a:lnTo>
                  <a:lnTo>
                    <a:pt x="2962656" y="2436876"/>
                  </a:lnTo>
                  <a:lnTo>
                    <a:pt x="2971800" y="2423160"/>
                  </a:lnTo>
                  <a:lnTo>
                    <a:pt x="2982468" y="2407920"/>
                  </a:lnTo>
                  <a:lnTo>
                    <a:pt x="2990088" y="2392680"/>
                  </a:lnTo>
                  <a:lnTo>
                    <a:pt x="3012948" y="2343912"/>
                  </a:lnTo>
                  <a:lnTo>
                    <a:pt x="3023616" y="2308860"/>
                  </a:lnTo>
                  <a:lnTo>
                    <a:pt x="3025140" y="2302764"/>
                  </a:lnTo>
                  <a:close/>
                </a:path>
                <a:path w="3035934" h="2586354">
                  <a:moveTo>
                    <a:pt x="2528316" y="390144"/>
                  </a:moveTo>
                  <a:lnTo>
                    <a:pt x="1522476" y="1524"/>
                  </a:lnTo>
                  <a:lnTo>
                    <a:pt x="1520952" y="0"/>
                  </a:lnTo>
                  <a:lnTo>
                    <a:pt x="1516380" y="4572"/>
                  </a:lnTo>
                  <a:lnTo>
                    <a:pt x="1516380" y="6096"/>
                  </a:lnTo>
                  <a:lnTo>
                    <a:pt x="1517904" y="7620"/>
                  </a:lnTo>
                  <a:lnTo>
                    <a:pt x="1519660" y="10377"/>
                  </a:lnTo>
                  <a:lnTo>
                    <a:pt x="1525524" y="3048"/>
                  </a:lnTo>
                  <a:lnTo>
                    <a:pt x="1533947" y="16277"/>
                  </a:lnTo>
                  <a:lnTo>
                    <a:pt x="2525268" y="399288"/>
                  </a:lnTo>
                  <a:lnTo>
                    <a:pt x="2526792" y="399288"/>
                  </a:lnTo>
                  <a:lnTo>
                    <a:pt x="2526792" y="390144"/>
                  </a:lnTo>
                  <a:lnTo>
                    <a:pt x="2528316" y="390144"/>
                  </a:lnTo>
                  <a:close/>
                </a:path>
                <a:path w="3035934" h="2586354">
                  <a:moveTo>
                    <a:pt x="1519980" y="10881"/>
                  </a:moveTo>
                  <a:lnTo>
                    <a:pt x="1519660" y="10377"/>
                  </a:lnTo>
                  <a:lnTo>
                    <a:pt x="1519428" y="10668"/>
                  </a:lnTo>
                  <a:lnTo>
                    <a:pt x="1519980" y="10881"/>
                  </a:lnTo>
                  <a:close/>
                </a:path>
                <a:path w="3035934" h="2586354">
                  <a:moveTo>
                    <a:pt x="1533947" y="16277"/>
                  </a:moveTo>
                  <a:lnTo>
                    <a:pt x="1525524" y="3048"/>
                  </a:lnTo>
                  <a:lnTo>
                    <a:pt x="1519660" y="10377"/>
                  </a:lnTo>
                  <a:lnTo>
                    <a:pt x="1519980" y="10881"/>
                  </a:lnTo>
                  <a:lnTo>
                    <a:pt x="1533947" y="16277"/>
                  </a:lnTo>
                  <a:close/>
                </a:path>
                <a:path w="3035934" h="2586354">
                  <a:moveTo>
                    <a:pt x="1775460" y="396240"/>
                  </a:moveTo>
                  <a:lnTo>
                    <a:pt x="1775460" y="394716"/>
                  </a:lnTo>
                  <a:lnTo>
                    <a:pt x="1773936" y="393192"/>
                  </a:lnTo>
                  <a:lnTo>
                    <a:pt x="1533947" y="16277"/>
                  </a:lnTo>
                  <a:lnTo>
                    <a:pt x="1519980" y="10881"/>
                  </a:lnTo>
                  <a:lnTo>
                    <a:pt x="1761464" y="390144"/>
                  </a:lnTo>
                  <a:lnTo>
                    <a:pt x="1769364" y="390144"/>
                  </a:lnTo>
                  <a:lnTo>
                    <a:pt x="1769364" y="399288"/>
                  </a:lnTo>
                  <a:lnTo>
                    <a:pt x="1773936" y="399288"/>
                  </a:lnTo>
                  <a:lnTo>
                    <a:pt x="1773936" y="397764"/>
                  </a:lnTo>
                  <a:lnTo>
                    <a:pt x="1775460" y="396240"/>
                  </a:lnTo>
                  <a:close/>
                </a:path>
                <a:path w="3035934" h="2586354">
                  <a:moveTo>
                    <a:pt x="1769364" y="390144"/>
                  </a:moveTo>
                  <a:lnTo>
                    <a:pt x="1761464" y="390144"/>
                  </a:lnTo>
                  <a:lnTo>
                    <a:pt x="1766316" y="397764"/>
                  </a:lnTo>
                  <a:lnTo>
                    <a:pt x="1769364" y="390144"/>
                  </a:lnTo>
                  <a:close/>
                </a:path>
                <a:path w="3035934" h="2586354">
                  <a:moveTo>
                    <a:pt x="3035808" y="2215896"/>
                  </a:moveTo>
                  <a:lnTo>
                    <a:pt x="3035808" y="758952"/>
                  </a:lnTo>
                  <a:lnTo>
                    <a:pt x="3031236" y="702564"/>
                  </a:lnTo>
                  <a:lnTo>
                    <a:pt x="3028188" y="684276"/>
                  </a:lnTo>
                  <a:lnTo>
                    <a:pt x="3023616" y="667512"/>
                  </a:lnTo>
                  <a:lnTo>
                    <a:pt x="3019044" y="649224"/>
                  </a:lnTo>
                  <a:lnTo>
                    <a:pt x="2999232" y="598932"/>
                  </a:lnTo>
                  <a:lnTo>
                    <a:pt x="2971800" y="553212"/>
                  </a:lnTo>
                  <a:lnTo>
                    <a:pt x="2939796" y="512064"/>
                  </a:lnTo>
                  <a:lnTo>
                    <a:pt x="2900172" y="473964"/>
                  </a:lnTo>
                  <a:lnTo>
                    <a:pt x="2872740" y="454152"/>
                  </a:lnTo>
                  <a:lnTo>
                    <a:pt x="2857500" y="443484"/>
                  </a:lnTo>
                  <a:lnTo>
                    <a:pt x="2842260" y="434340"/>
                  </a:lnTo>
                  <a:lnTo>
                    <a:pt x="2825496" y="426720"/>
                  </a:lnTo>
                  <a:lnTo>
                    <a:pt x="2810256" y="419100"/>
                  </a:lnTo>
                  <a:lnTo>
                    <a:pt x="2758440" y="402336"/>
                  </a:lnTo>
                  <a:lnTo>
                    <a:pt x="2703576" y="391668"/>
                  </a:lnTo>
                  <a:lnTo>
                    <a:pt x="2683764" y="391550"/>
                  </a:lnTo>
                  <a:lnTo>
                    <a:pt x="2665476" y="390144"/>
                  </a:lnTo>
                  <a:lnTo>
                    <a:pt x="2526792" y="390144"/>
                  </a:lnTo>
                  <a:lnTo>
                    <a:pt x="2526792" y="399288"/>
                  </a:lnTo>
                  <a:lnTo>
                    <a:pt x="2665476" y="399288"/>
                  </a:lnTo>
                  <a:lnTo>
                    <a:pt x="2685288" y="400812"/>
                  </a:lnTo>
                  <a:lnTo>
                    <a:pt x="2703576" y="402336"/>
                  </a:lnTo>
                  <a:lnTo>
                    <a:pt x="2720340" y="403860"/>
                  </a:lnTo>
                  <a:lnTo>
                    <a:pt x="2738628" y="406908"/>
                  </a:lnTo>
                  <a:lnTo>
                    <a:pt x="2755392" y="411480"/>
                  </a:lnTo>
                  <a:lnTo>
                    <a:pt x="2773680" y="416052"/>
                  </a:lnTo>
                  <a:lnTo>
                    <a:pt x="2822448" y="435864"/>
                  </a:lnTo>
                  <a:lnTo>
                    <a:pt x="2866644" y="461772"/>
                  </a:lnTo>
                  <a:lnTo>
                    <a:pt x="2881884" y="470916"/>
                  </a:lnTo>
                  <a:lnTo>
                    <a:pt x="2895600" y="481584"/>
                  </a:lnTo>
                  <a:lnTo>
                    <a:pt x="2932176" y="518160"/>
                  </a:lnTo>
                  <a:lnTo>
                    <a:pt x="2942844" y="530352"/>
                  </a:lnTo>
                  <a:lnTo>
                    <a:pt x="2955036" y="544068"/>
                  </a:lnTo>
                  <a:lnTo>
                    <a:pt x="2964180" y="559308"/>
                  </a:lnTo>
                  <a:lnTo>
                    <a:pt x="2973324" y="573024"/>
                  </a:lnTo>
                  <a:lnTo>
                    <a:pt x="2982468" y="588264"/>
                  </a:lnTo>
                  <a:lnTo>
                    <a:pt x="3003804" y="635508"/>
                  </a:lnTo>
                  <a:lnTo>
                    <a:pt x="3019044" y="687324"/>
                  </a:lnTo>
                  <a:lnTo>
                    <a:pt x="3025140" y="740664"/>
                  </a:lnTo>
                  <a:lnTo>
                    <a:pt x="3025140" y="2302764"/>
                  </a:lnTo>
                  <a:lnTo>
                    <a:pt x="3028188" y="2290572"/>
                  </a:lnTo>
                  <a:lnTo>
                    <a:pt x="3031236" y="2272284"/>
                  </a:lnTo>
                  <a:lnTo>
                    <a:pt x="3035808" y="2215896"/>
                  </a:lnTo>
                  <a:close/>
                </a:path>
              </a:pathLst>
            </a:custGeom>
            <a:solidFill>
              <a:srgbClr val="7C5F9F"/>
            </a:solidFill>
          </p:spPr>
          <p:txBody>
            <a:bodyPr wrap="square" lIns="0" tIns="0" rIns="0" bIns="0" rtlCol="0"/>
            <a:lstStyle/>
            <a:p>
              <a:pPr defTabSz="605150"/>
              <a:endParaRPr sz="1191">
                <a:solidFill>
                  <a:prstClr val="black"/>
                </a:solidFill>
                <a:latin typeface="Calibri"/>
              </a:endParaRPr>
            </a:p>
          </p:txBody>
        </p:sp>
      </p:grpSp>
      <p:sp>
        <p:nvSpPr>
          <p:cNvPr id="44" name="object 8">
            <a:extLst>
              <a:ext uri="{FF2B5EF4-FFF2-40B4-BE49-F238E27FC236}">
                <a16:creationId xmlns:a16="http://schemas.microsoft.com/office/drawing/2014/main" id="{88375846-36DC-42DF-89FE-D54766BD10B7}"/>
              </a:ext>
            </a:extLst>
          </p:cNvPr>
          <p:cNvSpPr/>
          <p:nvPr/>
        </p:nvSpPr>
        <p:spPr>
          <a:xfrm>
            <a:off x="6189921" y="1893632"/>
            <a:ext cx="1023657" cy="1027691"/>
          </a:xfrm>
          <a:prstGeom prst="rect">
            <a:avLst/>
          </a:prstGeom>
          <a:blipFill>
            <a:blip r:embed="rId7" cstate="print"/>
            <a:stretch>
              <a:fillRect/>
            </a:stretch>
          </a:blipFill>
        </p:spPr>
        <p:txBody>
          <a:bodyPr wrap="square" lIns="0" tIns="0" rIns="0" bIns="0" rtlCol="0"/>
          <a:lstStyle/>
          <a:p>
            <a:pPr defTabSz="605150"/>
            <a:endParaRPr sz="1191">
              <a:solidFill>
                <a:prstClr val="black"/>
              </a:solidFill>
              <a:latin typeface="Calibri"/>
            </a:endParaRPr>
          </a:p>
        </p:txBody>
      </p:sp>
      <p:sp>
        <p:nvSpPr>
          <p:cNvPr id="45" name="object 27">
            <a:extLst>
              <a:ext uri="{FF2B5EF4-FFF2-40B4-BE49-F238E27FC236}">
                <a16:creationId xmlns:a16="http://schemas.microsoft.com/office/drawing/2014/main" id="{D5C4D3DF-5823-46E6-BD29-10302B07289F}"/>
              </a:ext>
            </a:extLst>
          </p:cNvPr>
          <p:cNvSpPr txBox="1"/>
          <p:nvPr/>
        </p:nvSpPr>
        <p:spPr>
          <a:xfrm>
            <a:off x="3806356" y="3622698"/>
            <a:ext cx="1613647" cy="1168224"/>
          </a:xfrm>
          <a:prstGeom prst="rect">
            <a:avLst/>
          </a:prstGeom>
        </p:spPr>
        <p:txBody>
          <a:bodyPr vert="horz" wrap="square" lIns="0" tIns="17228" rIns="0" bIns="0" rtlCol="0">
            <a:spAutoFit/>
          </a:bodyPr>
          <a:lstStyle/>
          <a:p>
            <a:pPr marL="197935" indent="-189950" defTabSz="605150">
              <a:spcBef>
                <a:spcPts val="135"/>
              </a:spcBef>
              <a:buFont typeface="Arial"/>
              <a:buChar char="•"/>
              <a:tabLst>
                <a:tab pos="197935" algn="l"/>
                <a:tab pos="198355" algn="l"/>
              </a:tabLst>
            </a:pPr>
            <a:r>
              <a:rPr sz="1191" spc="-43" dirty="0">
                <a:solidFill>
                  <a:srgbClr val="FFFFFF"/>
                </a:solidFill>
                <a:latin typeface="Arial" panose="020B0604020202020204" pitchFamily="34" charset="0"/>
                <a:cs typeface="Arial" panose="020B0604020202020204" pitchFamily="34" charset="0"/>
              </a:rPr>
              <a:t>Aguas </a:t>
            </a:r>
            <a:r>
              <a:rPr sz="1191" spc="-80" dirty="0">
                <a:solidFill>
                  <a:srgbClr val="FFFFFF"/>
                </a:solidFill>
                <a:latin typeface="Arial" panose="020B0604020202020204" pitchFamily="34" charset="0"/>
                <a:cs typeface="Arial" panose="020B0604020202020204" pitchFamily="34" charset="0"/>
              </a:rPr>
              <a:t>superficiales.</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43" dirty="0">
                <a:solidFill>
                  <a:srgbClr val="FFFFFF"/>
                </a:solidFill>
                <a:latin typeface="Arial" panose="020B0604020202020204" pitchFamily="34" charset="0"/>
                <a:cs typeface="Arial" panose="020B0604020202020204" pitchFamily="34" charset="0"/>
              </a:rPr>
              <a:t>Aguas</a:t>
            </a:r>
            <a:r>
              <a:rPr sz="1191" spc="-47" dirty="0">
                <a:solidFill>
                  <a:srgbClr val="FFFFFF"/>
                </a:solidFill>
                <a:latin typeface="Arial" panose="020B0604020202020204" pitchFamily="34" charset="0"/>
                <a:cs typeface="Arial" panose="020B0604020202020204" pitchFamily="34" charset="0"/>
              </a:rPr>
              <a:t> </a:t>
            </a:r>
            <a:r>
              <a:rPr sz="1191" spc="-70" dirty="0">
                <a:solidFill>
                  <a:srgbClr val="FFFFFF"/>
                </a:solidFill>
                <a:latin typeface="Arial" panose="020B0604020202020204" pitchFamily="34" charset="0"/>
                <a:cs typeface="Arial" panose="020B0604020202020204" pitchFamily="34" charset="0"/>
              </a:rPr>
              <a:t>subterráneas.</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0"/>
              </a:spcBef>
              <a:buFont typeface="Arial"/>
              <a:buChar char="•"/>
              <a:tabLst>
                <a:tab pos="197935" algn="l"/>
                <a:tab pos="198355" algn="l"/>
              </a:tabLst>
            </a:pPr>
            <a:r>
              <a:rPr sz="1191" spc="-43" dirty="0">
                <a:solidFill>
                  <a:srgbClr val="FFFFFF"/>
                </a:solidFill>
                <a:latin typeface="Arial" panose="020B0604020202020204" pitchFamily="34" charset="0"/>
                <a:cs typeface="Arial" panose="020B0604020202020204" pitchFamily="34" charset="0"/>
              </a:rPr>
              <a:t>Aguas</a:t>
            </a:r>
            <a:r>
              <a:rPr sz="1191" spc="-47" dirty="0">
                <a:solidFill>
                  <a:srgbClr val="FFFFFF"/>
                </a:solidFill>
                <a:latin typeface="Arial" panose="020B0604020202020204" pitchFamily="34" charset="0"/>
                <a:cs typeface="Arial" panose="020B0604020202020204" pitchFamily="34" charset="0"/>
              </a:rPr>
              <a:t> </a:t>
            </a:r>
            <a:r>
              <a:rPr sz="1191" spc="-89" dirty="0">
                <a:solidFill>
                  <a:srgbClr val="FFFFFF"/>
                </a:solidFill>
                <a:latin typeface="Arial" panose="020B0604020202020204" pitchFamily="34" charset="0"/>
                <a:cs typeface="Arial" panose="020B0604020202020204" pitchFamily="34" charset="0"/>
              </a:rPr>
              <a:t>lluvias.</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56" dirty="0">
                <a:solidFill>
                  <a:srgbClr val="FFFFFF"/>
                </a:solidFill>
                <a:latin typeface="Arial" panose="020B0604020202020204" pitchFamily="34" charset="0"/>
                <a:cs typeface="Arial" panose="020B0604020202020204" pitchFamily="34" charset="0"/>
              </a:rPr>
              <a:t>Estaciones </a:t>
            </a:r>
            <a:r>
              <a:rPr sz="1191" spc="-73" dirty="0">
                <a:solidFill>
                  <a:srgbClr val="FFFFFF"/>
                </a:solidFill>
                <a:latin typeface="Arial" panose="020B0604020202020204" pitchFamily="34" charset="0"/>
                <a:cs typeface="Arial" panose="020B0604020202020204" pitchFamily="34" charset="0"/>
              </a:rPr>
              <a:t>de</a:t>
            </a:r>
            <a:r>
              <a:rPr sz="1191" spc="-63" dirty="0">
                <a:solidFill>
                  <a:srgbClr val="FFFFFF"/>
                </a:solidFill>
                <a:latin typeface="Arial" panose="020B0604020202020204" pitchFamily="34" charset="0"/>
                <a:cs typeface="Arial" panose="020B0604020202020204" pitchFamily="34" charset="0"/>
              </a:rPr>
              <a:t> </a:t>
            </a:r>
            <a:r>
              <a:rPr sz="1191" spc="-66" dirty="0">
                <a:solidFill>
                  <a:srgbClr val="FFFFFF"/>
                </a:solidFill>
                <a:latin typeface="Arial" panose="020B0604020202020204" pitchFamily="34" charset="0"/>
                <a:cs typeface="Arial" panose="020B0604020202020204" pitchFamily="34" charset="0"/>
              </a:rPr>
              <a:t>bombeo.</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70" dirty="0">
                <a:solidFill>
                  <a:srgbClr val="FFFFFF"/>
                </a:solidFill>
                <a:latin typeface="Arial" panose="020B0604020202020204" pitchFamily="34" charset="0"/>
                <a:cs typeface="Arial" panose="020B0604020202020204" pitchFamily="34" charset="0"/>
              </a:rPr>
              <a:t>Potabilización </a:t>
            </a:r>
            <a:r>
              <a:rPr sz="1191" spc="-80" dirty="0">
                <a:solidFill>
                  <a:srgbClr val="FFFFFF"/>
                </a:solidFill>
                <a:latin typeface="Arial" panose="020B0604020202020204" pitchFamily="34" charset="0"/>
                <a:cs typeface="Arial" panose="020B0604020202020204" pitchFamily="34" charset="0"/>
              </a:rPr>
              <a:t>del</a:t>
            </a:r>
            <a:r>
              <a:rPr sz="1191" spc="-26" dirty="0">
                <a:solidFill>
                  <a:srgbClr val="FFFFFF"/>
                </a:solidFill>
                <a:latin typeface="Arial" panose="020B0604020202020204" pitchFamily="34" charset="0"/>
                <a:cs typeface="Arial" panose="020B0604020202020204" pitchFamily="34" charset="0"/>
              </a:rPr>
              <a:t> </a:t>
            </a:r>
            <a:r>
              <a:rPr sz="1191" spc="-113" dirty="0">
                <a:solidFill>
                  <a:srgbClr val="FFFFFF"/>
                </a:solidFill>
                <a:latin typeface="Arial" panose="020B0604020202020204" pitchFamily="34" charset="0"/>
                <a:cs typeface="Arial" panose="020B0604020202020204" pitchFamily="34" charset="0"/>
              </a:rPr>
              <a:t>agua</a:t>
            </a:r>
            <a:r>
              <a:rPr sz="1191" spc="-113" dirty="0">
                <a:solidFill>
                  <a:srgbClr val="FFFFFF"/>
                </a:solidFill>
                <a:latin typeface="Trebuchet MS"/>
                <a:cs typeface="Trebuchet MS"/>
              </a:rPr>
              <a:t>.</a:t>
            </a:r>
            <a:endParaRPr sz="1191" dirty="0">
              <a:solidFill>
                <a:prstClr val="black"/>
              </a:solidFill>
              <a:latin typeface="Trebuchet MS"/>
              <a:cs typeface="Trebuchet MS"/>
            </a:endParaRPr>
          </a:p>
        </p:txBody>
      </p:sp>
      <p:grpSp>
        <p:nvGrpSpPr>
          <p:cNvPr id="46" name="object 8">
            <a:extLst>
              <a:ext uri="{FF2B5EF4-FFF2-40B4-BE49-F238E27FC236}">
                <a16:creationId xmlns:a16="http://schemas.microsoft.com/office/drawing/2014/main" id="{C98DDA69-9CDA-4FD9-989B-5DCF43F80B3E}"/>
              </a:ext>
            </a:extLst>
          </p:cNvPr>
          <p:cNvGrpSpPr/>
          <p:nvPr/>
        </p:nvGrpSpPr>
        <p:grpSpPr>
          <a:xfrm>
            <a:off x="1332899" y="2931210"/>
            <a:ext cx="1960749" cy="261377"/>
            <a:chOff x="1792224" y="3468623"/>
            <a:chExt cx="2962910" cy="394970"/>
          </a:xfrm>
        </p:grpSpPr>
        <p:sp>
          <p:nvSpPr>
            <p:cNvPr id="47" name="object 9">
              <a:extLst>
                <a:ext uri="{FF2B5EF4-FFF2-40B4-BE49-F238E27FC236}">
                  <a16:creationId xmlns:a16="http://schemas.microsoft.com/office/drawing/2014/main" id="{A56F72B0-3C6A-4552-A93F-AFB72B75E15F}"/>
                </a:ext>
              </a:extLst>
            </p:cNvPr>
            <p:cNvSpPr/>
            <p:nvPr/>
          </p:nvSpPr>
          <p:spPr>
            <a:xfrm>
              <a:off x="1804416" y="3480815"/>
              <a:ext cx="2936875" cy="370840"/>
            </a:xfrm>
            <a:custGeom>
              <a:avLst/>
              <a:gdLst/>
              <a:ahLst/>
              <a:cxnLst/>
              <a:rect l="l" t="t" r="r" b="b"/>
              <a:pathLst>
                <a:path w="2936875" h="370839">
                  <a:moveTo>
                    <a:pt x="2936747" y="307847"/>
                  </a:moveTo>
                  <a:lnTo>
                    <a:pt x="2936747" y="62483"/>
                  </a:lnTo>
                  <a:lnTo>
                    <a:pt x="2931937" y="37933"/>
                  </a:lnTo>
                  <a:lnTo>
                    <a:pt x="2918840" y="18097"/>
                  </a:lnTo>
                  <a:lnTo>
                    <a:pt x="2899457" y="4833"/>
                  </a:lnTo>
                  <a:lnTo>
                    <a:pt x="2875787" y="0"/>
                  </a:lnTo>
                  <a:lnTo>
                    <a:pt x="62483" y="0"/>
                  </a:lnTo>
                  <a:lnTo>
                    <a:pt x="38576" y="4833"/>
                  </a:lnTo>
                  <a:lnTo>
                    <a:pt x="18668" y="18097"/>
                  </a:lnTo>
                  <a:lnTo>
                    <a:pt x="5048" y="37933"/>
                  </a:lnTo>
                  <a:lnTo>
                    <a:pt x="0" y="62483"/>
                  </a:lnTo>
                  <a:lnTo>
                    <a:pt x="0" y="307847"/>
                  </a:lnTo>
                  <a:lnTo>
                    <a:pt x="5048" y="332398"/>
                  </a:lnTo>
                  <a:lnTo>
                    <a:pt x="18668" y="352234"/>
                  </a:lnTo>
                  <a:lnTo>
                    <a:pt x="38576" y="365498"/>
                  </a:lnTo>
                  <a:lnTo>
                    <a:pt x="62483" y="370331"/>
                  </a:lnTo>
                  <a:lnTo>
                    <a:pt x="2875787" y="370331"/>
                  </a:lnTo>
                  <a:lnTo>
                    <a:pt x="2899457" y="365498"/>
                  </a:lnTo>
                  <a:lnTo>
                    <a:pt x="2918840" y="352234"/>
                  </a:lnTo>
                  <a:lnTo>
                    <a:pt x="2931937" y="332398"/>
                  </a:lnTo>
                  <a:lnTo>
                    <a:pt x="2936747" y="307847"/>
                  </a:lnTo>
                  <a:close/>
                </a:path>
              </a:pathLst>
            </a:custGeom>
            <a:solidFill>
              <a:srgbClr val="FFFFFF"/>
            </a:solidFill>
          </p:spPr>
          <p:txBody>
            <a:bodyPr wrap="square" lIns="0" tIns="0" rIns="0" bIns="0" rtlCol="0"/>
            <a:lstStyle/>
            <a:p>
              <a:pPr defTabSz="605150"/>
              <a:endParaRPr sz="1191">
                <a:solidFill>
                  <a:prstClr val="black"/>
                </a:solidFill>
                <a:latin typeface="Calibri"/>
              </a:endParaRPr>
            </a:p>
          </p:txBody>
        </p:sp>
        <p:sp>
          <p:nvSpPr>
            <p:cNvPr id="48" name="object 10">
              <a:extLst>
                <a:ext uri="{FF2B5EF4-FFF2-40B4-BE49-F238E27FC236}">
                  <a16:creationId xmlns:a16="http://schemas.microsoft.com/office/drawing/2014/main" id="{4205B502-579B-4D81-A425-27411A74EBB5}"/>
                </a:ext>
              </a:extLst>
            </p:cNvPr>
            <p:cNvSpPr/>
            <p:nvPr/>
          </p:nvSpPr>
          <p:spPr>
            <a:xfrm>
              <a:off x="1792224" y="3468623"/>
              <a:ext cx="2962910" cy="394970"/>
            </a:xfrm>
            <a:custGeom>
              <a:avLst/>
              <a:gdLst/>
              <a:ahLst/>
              <a:cxnLst/>
              <a:rect l="l" t="t" r="r" b="b"/>
              <a:pathLst>
                <a:path w="2962910" h="394970">
                  <a:moveTo>
                    <a:pt x="21336" y="371856"/>
                  </a:moveTo>
                  <a:lnTo>
                    <a:pt x="21336" y="22860"/>
                  </a:lnTo>
                  <a:lnTo>
                    <a:pt x="13716" y="32004"/>
                  </a:lnTo>
                  <a:lnTo>
                    <a:pt x="12192" y="33528"/>
                  </a:lnTo>
                  <a:lnTo>
                    <a:pt x="6096" y="45720"/>
                  </a:lnTo>
                  <a:lnTo>
                    <a:pt x="3048" y="53340"/>
                  </a:lnTo>
                  <a:lnTo>
                    <a:pt x="1524" y="59436"/>
                  </a:lnTo>
                  <a:lnTo>
                    <a:pt x="0" y="67056"/>
                  </a:lnTo>
                  <a:lnTo>
                    <a:pt x="0" y="329184"/>
                  </a:lnTo>
                  <a:lnTo>
                    <a:pt x="13716" y="362712"/>
                  </a:lnTo>
                  <a:lnTo>
                    <a:pt x="21336" y="371856"/>
                  </a:lnTo>
                  <a:close/>
                </a:path>
                <a:path w="2962910" h="394970">
                  <a:moveTo>
                    <a:pt x="2941320" y="373380"/>
                  </a:moveTo>
                  <a:lnTo>
                    <a:pt x="2941320" y="21336"/>
                  </a:lnTo>
                  <a:lnTo>
                    <a:pt x="2939796" y="21336"/>
                  </a:lnTo>
                  <a:lnTo>
                    <a:pt x="2930652" y="13716"/>
                  </a:lnTo>
                  <a:lnTo>
                    <a:pt x="2930652" y="12192"/>
                  </a:lnTo>
                  <a:lnTo>
                    <a:pt x="2929128" y="12192"/>
                  </a:lnTo>
                  <a:lnTo>
                    <a:pt x="2918460" y="6096"/>
                  </a:lnTo>
                  <a:lnTo>
                    <a:pt x="2916936" y="6096"/>
                  </a:lnTo>
                  <a:lnTo>
                    <a:pt x="2909316" y="3048"/>
                  </a:lnTo>
                  <a:lnTo>
                    <a:pt x="2903220" y="1524"/>
                  </a:lnTo>
                  <a:lnTo>
                    <a:pt x="2895600" y="0"/>
                  </a:lnTo>
                  <a:lnTo>
                    <a:pt x="65532" y="0"/>
                  </a:lnTo>
                  <a:lnTo>
                    <a:pt x="59436" y="1524"/>
                  </a:lnTo>
                  <a:lnTo>
                    <a:pt x="51816" y="3048"/>
                  </a:lnTo>
                  <a:lnTo>
                    <a:pt x="45720" y="6096"/>
                  </a:lnTo>
                  <a:lnTo>
                    <a:pt x="44196" y="6096"/>
                  </a:lnTo>
                  <a:lnTo>
                    <a:pt x="33528" y="12192"/>
                  </a:lnTo>
                  <a:lnTo>
                    <a:pt x="32004" y="12192"/>
                  </a:lnTo>
                  <a:lnTo>
                    <a:pt x="32004" y="13716"/>
                  </a:lnTo>
                  <a:lnTo>
                    <a:pt x="22860" y="21336"/>
                  </a:lnTo>
                  <a:lnTo>
                    <a:pt x="21336" y="21336"/>
                  </a:lnTo>
                  <a:lnTo>
                    <a:pt x="21336" y="373380"/>
                  </a:lnTo>
                  <a:lnTo>
                    <a:pt x="22860" y="373380"/>
                  </a:lnTo>
                  <a:lnTo>
                    <a:pt x="25908" y="375920"/>
                  </a:lnTo>
                  <a:lnTo>
                    <a:pt x="25908" y="68580"/>
                  </a:lnTo>
                  <a:lnTo>
                    <a:pt x="27432" y="64008"/>
                  </a:lnTo>
                  <a:lnTo>
                    <a:pt x="27432" y="59436"/>
                  </a:lnTo>
                  <a:lnTo>
                    <a:pt x="28956" y="54864"/>
                  </a:lnTo>
                  <a:lnTo>
                    <a:pt x="33528" y="48006"/>
                  </a:lnTo>
                  <a:lnTo>
                    <a:pt x="33528" y="47244"/>
                  </a:lnTo>
                  <a:lnTo>
                    <a:pt x="41148" y="38100"/>
                  </a:lnTo>
                  <a:lnTo>
                    <a:pt x="41148" y="39878"/>
                  </a:lnTo>
                  <a:lnTo>
                    <a:pt x="45720" y="36068"/>
                  </a:lnTo>
                  <a:lnTo>
                    <a:pt x="45720" y="35052"/>
                  </a:lnTo>
                  <a:lnTo>
                    <a:pt x="54864" y="29826"/>
                  </a:lnTo>
                  <a:lnTo>
                    <a:pt x="54864" y="28956"/>
                  </a:lnTo>
                  <a:lnTo>
                    <a:pt x="60960" y="27432"/>
                  </a:lnTo>
                  <a:lnTo>
                    <a:pt x="65532" y="25908"/>
                  </a:lnTo>
                  <a:lnTo>
                    <a:pt x="2898648" y="25908"/>
                  </a:lnTo>
                  <a:lnTo>
                    <a:pt x="2907792" y="28956"/>
                  </a:lnTo>
                  <a:lnTo>
                    <a:pt x="2907792" y="29826"/>
                  </a:lnTo>
                  <a:lnTo>
                    <a:pt x="2916936" y="35052"/>
                  </a:lnTo>
                  <a:lnTo>
                    <a:pt x="2916936" y="36068"/>
                  </a:lnTo>
                  <a:lnTo>
                    <a:pt x="2921508" y="39878"/>
                  </a:lnTo>
                  <a:lnTo>
                    <a:pt x="2921508" y="38100"/>
                  </a:lnTo>
                  <a:lnTo>
                    <a:pt x="2929128" y="47244"/>
                  </a:lnTo>
                  <a:lnTo>
                    <a:pt x="2929128" y="48387"/>
                  </a:lnTo>
                  <a:lnTo>
                    <a:pt x="2933700" y="56388"/>
                  </a:lnTo>
                  <a:lnTo>
                    <a:pt x="2933700" y="54864"/>
                  </a:lnTo>
                  <a:lnTo>
                    <a:pt x="2935224" y="60960"/>
                  </a:lnTo>
                  <a:lnTo>
                    <a:pt x="2936748" y="65532"/>
                  </a:lnTo>
                  <a:lnTo>
                    <a:pt x="2936748" y="375920"/>
                  </a:lnTo>
                  <a:lnTo>
                    <a:pt x="2939796" y="373380"/>
                  </a:lnTo>
                  <a:lnTo>
                    <a:pt x="2941320" y="373380"/>
                  </a:lnTo>
                  <a:close/>
                </a:path>
                <a:path w="2962910" h="394970">
                  <a:moveTo>
                    <a:pt x="35052" y="348996"/>
                  </a:moveTo>
                  <a:lnTo>
                    <a:pt x="28956" y="338328"/>
                  </a:lnTo>
                  <a:lnTo>
                    <a:pt x="27432" y="335280"/>
                  </a:lnTo>
                  <a:lnTo>
                    <a:pt x="25908" y="330708"/>
                  </a:lnTo>
                  <a:lnTo>
                    <a:pt x="25908" y="375920"/>
                  </a:lnTo>
                  <a:lnTo>
                    <a:pt x="32004" y="381000"/>
                  </a:lnTo>
                  <a:lnTo>
                    <a:pt x="32004" y="382524"/>
                  </a:lnTo>
                  <a:lnTo>
                    <a:pt x="33528" y="382524"/>
                  </a:lnTo>
                  <a:lnTo>
                    <a:pt x="33528" y="347472"/>
                  </a:lnTo>
                  <a:lnTo>
                    <a:pt x="35052" y="348996"/>
                  </a:lnTo>
                  <a:close/>
                </a:path>
                <a:path w="2962910" h="394970">
                  <a:moveTo>
                    <a:pt x="35052" y="45720"/>
                  </a:moveTo>
                  <a:lnTo>
                    <a:pt x="33528" y="47244"/>
                  </a:lnTo>
                  <a:lnTo>
                    <a:pt x="33528" y="48006"/>
                  </a:lnTo>
                  <a:lnTo>
                    <a:pt x="35052" y="45720"/>
                  </a:lnTo>
                  <a:close/>
                </a:path>
                <a:path w="2962910" h="394970">
                  <a:moveTo>
                    <a:pt x="40455" y="355784"/>
                  </a:moveTo>
                  <a:lnTo>
                    <a:pt x="33528" y="347472"/>
                  </a:lnTo>
                  <a:lnTo>
                    <a:pt x="33528" y="382524"/>
                  </a:lnTo>
                  <a:lnTo>
                    <a:pt x="39624" y="386007"/>
                  </a:lnTo>
                  <a:lnTo>
                    <a:pt x="39624" y="355092"/>
                  </a:lnTo>
                  <a:lnTo>
                    <a:pt x="40455" y="355784"/>
                  </a:lnTo>
                  <a:close/>
                </a:path>
                <a:path w="2962910" h="394970">
                  <a:moveTo>
                    <a:pt x="41148" y="39878"/>
                  </a:moveTo>
                  <a:lnTo>
                    <a:pt x="41148" y="38100"/>
                  </a:lnTo>
                  <a:lnTo>
                    <a:pt x="39624" y="41148"/>
                  </a:lnTo>
                  <a:lnTo>
                    <a:pt x="41148" y="39878"/>
                  </a:lnTo>
                  <a:close/>
                </a:path>
                <a:path w="2962910" h="394970">
                  <a:moveTo>
                    <a:pt x="41148" y="356616"/>
                  </a:moveTo>
                  <a:lnTo>
                    <a:pt x="40455" y="355784"/>
                  </a:lnTo>
                  <a:lnTo>
                    <a:pt x="39624" y="355092"/>
                  </a:lnTo>
                  <a:lnTo>
                    <a:pt x="41148" y="356616"/>
                  </a:lnTo>
                  <a:close/>
                </a:path>
                <a:path w="2962910" h="394970">
                  <a:moveTo>
                    <a:pt x="41148" y="386878"/>
                  </a:moveTo>
                  <a:lnTo>
                    <a:pt x="41148" y="356616"/>
                  </a:lnTo>
                  <a:lnTo>
                    <a:pt x="39624" y="355092"/>
                  </a:lnTo>
                  <a:lnTo>
                    <a:pt x="39624" y="386007"/>
                  </a:lnTo>
                  <a:lnTo>
                    <a:pt x="41148" y="386878"/>
                  </a:lnTo>
                  <a:close/>
                </a:path>
                <a:path w="2962910" h="394970">
                  <a:moveTo>
                    <a:pt x="48230" y="362263"/>
                  </a:moveTo>
                  <a:lnTo>
                    <a:pt x="40455" y="355784"/>
                  </a:lnTo>
                  <a:lnTo>
                    <a:pt x="41148" y="356616"/>
                  </a:lnTo>
                  <a:lnTo>
                    <a:pt x="41148" y="386878"/>
                  </a:lnTo>
                  <a:lnTo>
                    <a:pt x="44196" y="388620"/>
                  </a:lnTo>
                  <a:lnTo>
                    <a:pt x="45720" y="388620"/>
                  </a:lnTo>
                  <a:lnTo>
                    <a:pt x="45720" y="361188"/>
                  </a:lnTo>
                  <a:lnTo>
                    <a:pt x="48230" y="362263"/>
                  </a:lnTo>
                  <a:close/>
                </a:path>
                <a:path w="2962910" h="394970">
                  <a:moveTo>
                    <a:pt x="48768" y="33528"/>
                  </a:moveTo>
                  <a:lnTo>
                    <a:pt x="45720" y="35052"/>
                  </a:lnTo>
                  <a:lnTo>
                    <a:pt x="45720" y="36068"/>
                  </a:lnTo>
                  <a:lnTo>
                    <a:pt x="48768" y="33528"/>
                  </a:lnTo>
                  <a:close/>
                </a:path>
                <a:path w="2962910" h="394970">
                  <a:moveTo>
                    <a:pt x="48768" y="362712"/>
                  </a:moveTo>
                  <a:lnTo>
                    <a:pt x="48230" y="362263"/>
                  </a:lnTo>
                  <a:lnTo>
                    <a:pt x="45720" y="361188"/>
                  </a:lnTo>
                  <a:lnTo>
                    <a:pt x="48768" y="362712"/>
                  </a:lnTo>
                  <a:close/>
                </a:path>
                <a:path w="2962910" h="394970">
                  <a:moveTo>
                    <a:pt x="48768" y="389839"/>
                  </a:moveTo>
                  <a:lnTo>
                    <a:pt x="48768" y="362712"/>
                  </a:lnTo>
                  <a:lnTo>
                    <a:pt x="45720" y="361188"/>
                  </a:lnTo>
                  <a:lnTo>
                    <a:pt x="45720" y="388620"/>
                  </a:lnTo>
                  <a:lnTo>
                    <a:pt x="48768" y="389839"/>
                  </a:lnTo>
                  <a:close/>
                </a:path>
                <a:path w="2962910" h="394970">
                  <a:moveTo>
                    <a:pt x="56388" y="365760"/>
                  </a:moveTo>
                  <a:lnTo>
                    <a:pt x="48230" y="362263"/>
                  </a:lnTo>
                  <a:lnTo>
                    <a:pt x="48768" y="362712"/>
                  </a:lnTo>
                  <a:lnTo>
                    <a:pt x="48768" y="389839"/>
                  </a:lnTo>
                  <a:lnTo>
                    <a:pt x="53340" y="391668"/>
                  </a:lnTo>
                  <a:lnTo>
                    <a:pt x="54864" y="392049"/>
                  </a:lnTo>
                  <a:lnTo>
                    <a:pt x="54864" y="365760"/>
                  </a:lnTo>
                  <a:lnTo>
                    <a:pt x="56388" y="365760"/>
                  </a:lnTo>
                  <a:close/>
                </a:path>
                <a:path w="2962910" h="394970">
                  <a:moveTo>
                    <a:pt x="56388" y="28956"/>
                  </a:moveTo>
                  <a:lnTo>
                    <a:pt x="54864" y="28956"/>
                  </a:lnTo>
                  <a:lnTo>
                    <a:pt x="54864" y="29826"/>
                  </a:lnTo>
                  <a:lnTo>
                    <a:pt x="56388" y="28956"/>
                  </a:lnTo>
                  <a:close/>
                </a:path>
                <a:path w="2962910" h="394970">
                  <a:moveTo>
                    <a:pt x="2914425" y="362263"/>
                  </a:moveTo>
                  <a:lnTo>
                    <a:pt x="2906268" y="365760"/>
                  </a:lnTo>
                  <a:lnTo>
                    <a:pt x="2897124" y="368808"/>
                  </a:lnTo>
                  <a:lnTo>
                    <a:pt x="2892552" y="368808"/>
                  </a:lnTo>
                  <a:lnTo>
                    <a:pt x="2887980" y="370332"/>
                  </a:lnTo>
                  <a:lnTo>
                    <a:pt x="74676" y="370332"/>
                  </a:lnTo>
                  <a:lnTo>
                    <a:pt x="68580" y="368808"/>
                  </a:lnTo>
                  <a:lnTo>
                    <a:pt x="64008" y="368808"/>
                  </a:lnTo>
                  <a:lnTo>
                    <a:pt x="54864" y="365760"/>
                  </a:lnTo>
                  <a:lnTo>
                    <a:pt x="54864" y="392049"/>
                  </a:lnTo>
                  <a:lnTo>
                    <a:pt x="59436" y="393192"/>
                  </a:lnTo>
                  <a:lnTo>
                    <a:pt x="67056" y="394716"/>
                  </a:lnTo>
                  <a:lnTo>
                    <a:pt x="2897124" y="394716"/>
                  </a:lnTo>
                  <a:lnTo>
                    <a:pt x="2903220" y="393192"/>
                  </a:lnTo>
                  <a:lnTo>
                    <a:pt x="2910840" y="391668"/>
                  </a:lnTo>
                  <a:lnTo>
                    <a:pt x="2913888" y="390448"/>
                  </a:lnTo>
                  <a:lnTo>
                    <a:pt x="2913888" y="362712"/>
                  </a:lnTo>
                  <a:lnTo>
                    <a:pt x="2914425" y="362263"/>
                  </a:lnTo>
                  <a:close/>
                </a:path>
                <a:path w="2962910" h="394970">
                  <a:moveTo>
                    <a:pt x="2907792" y="29826"/>
                  </a:moveTo>
                  <a:lnTo>
                    <a:pt x="2907792" y="28956"/>
                  </a:lnTo>
                  <a:lnTo>
                    <a:pt x="2906268" y="28956"/>
                  </a:lnTo>
                  <a:lnTo>
                    <a:pt x="2907792" y="29826"/>
                  </a:lnTo>
                  <a:close/>
                </a:path>
                <a:path w="2962910" h="394970">
                  <a:moveTo>
                    <a:pt x="2916936" y="36068"/>
                  </a:moveTo>
                  <a:lnTo>
                    <a:pt x="2916936" y="35052"/>
                  </a:lnTo>
                  <a:lnTo>
                    <a:pt x="2913888" y="33528"/>
                  </a:lnTo>
                  <a:lnTo>
                    <a:pt x="2916936" y="36068"/>
                  </a:lnTo>
                  <a:close/>
                </a:path>
                <a:path w="2962910" h="394970">
                  <a:moveTo>
                    <a:pt x="2916936" y="361188"/>
                  </a:moveTo>
                  <a:lnTo>
                    <a:pt x="2914425" y="362263"/>
                  </a:lnTo>
                  <a:lnTo>
                    <a:pt x="2913888" y="362712"/>
                  </a:lnTo>
                  <a:lnTo>
                    <a:pt x="2916936" y="361188"/>
                  </a:lnTo>
                  <a:close/>
                </a:path>
                <a:path w="2962910" h="394970">
                  <a:moveTo>
                    <a:pt x="2916936" y="389229"/>
                  </a:moveTo>
                  <a:lnTo>
                    <a:pt x="2916936" y="361188"/>
                  </a:lnTo>
                  <a:lnTo>
                    <a:pt x="2913888" y="362712"/>
                  </a:lnTo>
                  <a:lnTo>
                    <a:pt x="2913888" y="390448"/>
                  </a:lnTo>
                  <a:lnTo>
                    <a:pt x="2916936" y="389229"/>
                  </a:lnTo>
                  <a:close/>
                </a:path>
                <a:path w="2962910" h="394970">
                  <a:moveTo>
                    <a:pt x="2922200" y="355784"/>
                  </a:moveTo>
                  <a:lnTo>
                    <a:pt x="2914425" y="362263"/>
                  </a:lnTo>
                  <a:lnTo>
                    <a:pt x="2916936" y="361188"/>
                  </a:lnTo>
                  <a:lnTo>
                    <a:pt x="2916936" y="389229"/>
                  </a:lnTo>
                  <a:lnTo>
                    <a:pt x="2918460" y="388620"/>
                  </a:lnTo>
                  <a:lnTo>
                    <a:pt x="2921508" y="386878"/>
                  </a:lnTo>
                  <a:lnTo>
                    <a:pt x="2921508" y="356616"/>
                  </a:lnTo>
                  <a:lnTo>
                    <a:pt x="2922200" y="355784"/>
                  </a:lnTo>
                  <a:close/>
                </a:path>
                <a:path w="2962910" h="394970">
                  <a:moveTo>
                    <a:pt x="2923032" y="41148"/>
                  </a:moveTo>
                  <a:lnTo>
                    <a:pt x="2921508" y="38100"/>
                  </a:lnTo>
                  <a:lnTo>
                    <a:pt x="2921508" y="39878"/>
                  </a:lnTo>
                  <a:lnTo>
                    <a:pt x="2923032" y="41148"/>
                  </a:lnTo>
                  <a:close/>
                </a:path>
                <a:path w="2962910" h="394970">
                  <a:moveTo>
                    <a:pt x="2923032" y="355092"/>
                  </a:moveTo>
                  <a:lnTo>
                    <a:pt x="2922200" y="355784"/>
                  </a:lnTo>
                  <a:lnTo>
                    <a:pt x="2921508" y="356616"/>
                  </a:lnTo>
                  <a:lnTo>
                    <a:pt x="2923032" y="355092"/>
                  </a:lnTo>
                  <a:close/>
                </a:path>
                <a:path w="2962910" h="394970">
                  <a:moveTo>
                    <a:pt x="2923032" y="386007"/>
                  </a:moveTo>
                  <a:lnTo>
                    <a:pt x="2923032" y="355092"/>
                  </a:lnTo>
                  <a:lnTo>
                    <a:pt x="2921508" y="356616"/>
                  </a:lnTo>
                  <a:lnTo>
                    <a:pt x="2921508" y="386878"/>
                  </a:lnTo>
                  <a:lnTo>
                    <a:pt x="2923032" y="386007"/>
                  </a:lnTo>
                  <a:close/>
                </a:path>
                <a:path w="2962910" h="394970">
                  <a:moveTo>
                    <a:pt x="2929128" y="382524"/>
                  </a:moveTo>
                  <a:lnTo>
                    <a:pt x="2929128" y="347472"/>
                  </a:lnTo>
                  <a:lnTo>
                    <a:pt x="2922200" y="355784"/>
                  </a:lnTo>
                  <a:lnTo>
                    <a:pt x="2923032" y="355092"/>
                  </a:lnTo>
                  <a:lnTo>
                    <a:pt x="2923032" y="386007"/>
                  </a:lnTo>
                  <a:lnTo>
                    <a:pt x="2929128" y="382524"/>
                  </a:lnTo>
                  <a:close/>
                </a:path>
                <a:path w="2962910" h="394970">
                  <a:moveTo>
                    <a:pt x="2929128" y="48387"/>
                  </a:moveTo>
                  <a:lnTo>
                    <a:pt x="2929128" y="47244"/>
                  </a:lnTo>
                  <a:lnTo>
                    <a:pt x="2927604" y="45720"/>
                  </a:lnTo>
                  <a:lnTo>
                    <a:pt x="2929128" y="48387"/>
                  </a:lnTo>
                  <a:close/>
                </a:path>
                <a:path w="2962910" h="394970">
                  <a:moveTo>
                    <a:pt x="2936748" y="375920"/>
                  </a:moveTo>
                  <a:lnTo>
                    <a:pt x="2936748" y="326136"/>
                  </a:lnTo>
                  <a:lnTo>
                    <a:pt x="2935224" y="330708"/>
                  </a:lnTo>
                  <a:lnTo>
                    <a:pt x="2935224" y="335280"/>
                  </a:lnTo>
                  <a:lnTo>
                    <a:pt x="2933700" y="339852"/>
                  </a:lnTo>
                  <a:lnTo>
                    <a:pt x="2933700" y="338328"/>
                  </a:lnTo>
                  <a:lnTo>
                    <a:pt x="2927604" y="348996"/>
                  </a:lnTo>
                  <a:lnTo>
                    <a:pt x="2929128" y="347472"/>
                  </a:lnTo>
                  <a:lnTo>
                    <a:pt x="2929128" y="382524"/>
                  </a:lnTo>
                  <a:lnTo>
                    <a:pt x="2930652" y="382524"/>
                  </a:lnTo>
                  <a:lnTo>
                    <a:pt x="2930652" y="381000"/>
                  </a:lnTo>
                  <a:lnTo>
                    <a:pt x="2936748" y="375920"/>
                  </a:lnTo>
                  <a:close/>
                </a:path>
                <a:path w="2962910" h="394970">
                  <a:moveTo>
                    <a:pt x="2956560" y="350520"/>
                  </a:moveTo>
                  <a:lnTo>
                    <a:pt x="2956560" y="44196"/>
                  </a:lnTo>
                  <a:lnTo>
                    <a:pt x="2950464" y="33528"/>
                  </a:lnTo>
                  <a:lnTo>
                    <a:pt x="2948940" y="32004"/>
                  </a:lnTo>
                  <a:lnTo>
                    <a:pt x="2941320" y="22860"/>
                  </a:lnTo>
                  <a:lnTo>
                    <a:pt x="2941320" y="371856"/>
                  </a:lnTo>
                  <a:lnTo>
                    <a:pt x="2948940" y="362712"/>
                  </a:lnTo>
                  <a:lnTo>
                    <a:pt x="2950464" y="361188"/>
                  </a:lnTo>
                  <a:lnTo>
                    <a:pt x="2956560" y="350520"/>
                  </a:lnTo>
                  <a:close/>
                </a:path>
                <a:path w="2962910" h="394970">
                  <a:moveTo>
                    <a:pt x="2962656" y="327660"/>
                  </a:moveTo>
                  <a:lnTo>
                    <a:pt x="2962656" y="65532"/>
                  </a:lnTo>
                  <a:lnTo>
                    <a:pt x="2961132" y="59436"/>
                  </a:lnTo>
                  <a:lnTo>
                    <a:pt x="2959608" y="51816"/>
                  </a:lnTo>
                  <a:lnTo>
                    <a:pt x="2956560" y="45720"/>
                  </a:lnTo>
                  <a:lnTo>
                    <a:pt x="2956560" y="348996"/>
                  </a:lnTo>
                  <a:lnTo>
                    <a:pt x="2959608" y="342900"/>
                  </a:lnTo>
                  <a:lnTo>
                    <a:pt x="2962656" y="327660"/>
                  </a:lnTo>
                  <a:close/>
                </a:path>
              </a:pathLst>
            </a:custGeom>
            <a:solidFill>
              <a:srgbClr val="0096AD"/>
            </a:solidFill>
          </p:spPr>
          <p:txBody>
            <a:bodyPr wrap="square" lIns="0" tIns="0" rIns="0" bIns="0" rtlCol="0"/>
            <a:lstStyle/>
            <a:p>
              <a:pPr defTabSz="605150"/>
              <a:endParaRPr sz="1191">
                <a:solidFill>
                  <a:prstClr val="black"/>
                </a:solidFill>
                <a:latin typeface="Calibri"/>
              </a:endParaRPr>
            </a:p>
          </p:txBody>
        </p:sp>
      </p:grpSp>
      <p:grpSp>
        <p:nvGrpSpPr>
          <p:cNvPr id="49" name="object 17">
            <a:extLst>
              <a:ext uri="{FF2B5EF4-FFF2-40B4-BE49-F238E27FC236}">
                <a16:creationId xmlns:a16="http://schemas.microsoft.com/office/drawing/2014/main" id="{206D5B88-9264-49F1-B120-1276CA0D328A}"/>
              </a:ext>
            </a:extLst>
          </p:cNvPr>
          <p:cNvGrpSpPr/>
          <p:nvPr/>
        </p:nvGrpSpPr>
        <p:grpSpPr>
          <a:xfrm>
            <a:off x="1248814" y="3283560"/>
            <a:ext cx="2263308" cy="1618690"/>
            <a:chOff x="1563624" y="4034028"/>
            <a:chExt cx="3420110" cy="2446020"/>
          </a:xfrm>
        </p:grpSpPr>
        <p:sp>
          <p:nvSpPr>
            <p:cNvPr id="50" name="object 18">
              <a:extLst>
                <a:ext uri="{FF2B5EF4-FFF2-40B4-BE49-F238E27FC236}">
                  <a16:creationId xmlns:a16="http://schemas.microsoft.com/office/drawing/2014/main" id="{9DC8EC17-B0AB-4884-8DE4-1A16621EC815}"/>
                </a:ext>
              </a:extLst>
            </p:cNvPr>
            <p:cNvSpPr/>
            <p:nvPr/>
          </p:nvSpPr>
          <p:spPr>
            <a:xfrm>
              <a:off x="1568195" y="4038599"/>
              <a:ext cx="3410711" cy="2436875"/>
            </a:xfrm>
            <a:prstGeom prst="rect">
              <a:avLst/>
            </a:prstGeom>
            <a:blipFill>
              <a:blip r:embed="rId8" cstate="print"/>
              <a:stretch>
                <a:fillRect/>
              </a:stretch>
            </a:blipFill>
          </p:spPr>
          <p:txBody>
            <a:bodyPr wrap="square" lIns="0" tIns="0" rIns="0" bIns="0" rtlCol="0"/>
            <a:lstStyle/>
            <a:p>
              <a:pPr defTabSz="605150"/>
              <a:endParaRPr sz="1191">
                <a:solidFill>
                  <a:prstClr val="black"/>
                </a:solidFill>
                <a:latin typeface="Calibri"/>
              </a:endParaRPr>
            </a:p>
          </p:txBody>
        </p:sp>
        <p:sp>
          <p:nvSpPr>
            <p:cNvPr id="51" name="object 19">
              <a:extLst>
                <a:ext uri="{FF2B5EF4-FFF2-40B4-BE49-F238E27FC236}">
                  <a16:creationId xmlns:a16="http://schemas.microsoft.com/office/drawing/2014/main" id="{22147897-8037-49C3-9124-1069A7E97EE4}"/>
                </a:ext>
              </a:extLst>
            </p:cNvPr>
            <p:cNvSpPr/>
            <p:nvPr/>
          </p:nvSpPr>
          <p:spPr>
            <a:xfrm>
              <a:off x="1563624" y="4034028"/>
              <a:ext cx="3419856" cy="2446020"/>
            </a:xfrm>
            <a:prstGeom prst="rect">
              <a:avLst/>
            </a:prstGeom>
            <a:blipFill>
              <a:blip r:embed="rId9" cstate="print"/>
              <a:stretch>
                <a:fillRect/>
              </a:stretch>
            </a:blipFill>
          </p:spPr>
          <p:txBody>
            <a:bodyPr wrap="square" lIns="0" tIns="0" rIns="0" bIns="0" rtlCol="0"/>
            <a:lstStyle/>
            <a:p>
              <a:pPr defTabSz="605150"/>
              <a:endParaRPr sz="1191">
                <a:solidFill>
                  <a:prstClr val="black"/>
                </a:solidFill>
                <a:latin typeface="Calibri"/>
              </a:endParaRPr>
            </a:p>
          </p:txBody>
        </p:sp>
        <p:sp>
          <p:nvSpPr>
            <p:cNvPr id="52" name="object 20">
              <a:extLst>
                <a:ext uri="{FF2B5EF4-FFF2-40B4-BE49-F238E27FC236}">
                  <a16:creationId xmlns:a16="http://schemas.microsoft.com/office/drawing/2014/main" id="{21754211-D2DC-4B44-841D-28D0722B47E8}"/>
                </a:ext>
              </a:extLst>
            </p:cNvPr>
            <p:cNvSpPr/>
            <p:nvPr/>
          </p:nvSpPr>
          <p:spPr>
            <a:xfrm>
              <a:off x="1563624" y="4034028"/>
              <a:ext cx="3420110" cy="2446020"/>
            </a:xfrm>
            <a:custGeom>
              <a:avLst/>
              <a:gdLst/>
              <a:ahLst/>
              <a:cxnLst/>
              <a:rect l="l" t="t" r="r" b="b"/>
              <a:pathLst>
                <a:path w="3420110" h="2446020">
                  <a:moveTo>
                    <a:pt x="573024" y="260604"/>
                  </a:moveTo>
                  <a:lnTo>
                    <a:pt x="573024" y="251460"/>
                  </a:lnTo>
                  <a:lnTo>
                    <a:pt x="348996" y="251460"/>
                  </a:lnTo>
                  <a:lnTo>
                    <a:pt x="294132" y="257556"/>
                  </a:lnTo>
                  <a:lnTo>
                    <a:pt x="240792" y="272796"/>
                  </a:lnTo>
                  <a:lnTo>
                    <a:pt x="224028" y="280416"/>
                  </a:lnTo>
                  <a:lnTo>
                    <a:pt x="208788" y="286512"/>
                  </a:lnTo>
                  <a:lnTo>
                    <a:pt x="161544" y="313944"/>
                  </a:lnTo>
                  <a:lnTo>
                    <a:pt x="120396" y="345948"/>
                  </a:lnTo>
                  <a:lnTo>
                    <a:pt x="62484" y="413004"/>
                  </a:lnTo>
                  <a:lnTo>
                    <a:pt x="35052" y="460248"/>
                  </a:lnTo>
                  <a:lnTo>
                    <a:pt x="28956" y="475488"/>
                  </a:lnTo>
                  <a:lnTo>
                    <a:pt x="21336" y="492252"/>
                  </a:lnTo>
                  <a:lnTo>
                    <a:pt x="6096" y="545592"/>
                  </a:lnTo>
                  <a:lnTo>
                    <a:pt x="0" y="600456"/>
                  </a:lnTo>
                  <a:lnTo>
                    <a:pt x="0" y="2095500"/>
                  </a:lnTo>
                  <a:lnTo>
                    <a:pt x="3048" y="2133600"/>
                  </a:lnTo>
                  <a:lnTo>
                    <a:pt x="6096" y="2151888"/>
                  </a:lnTo>
                  <a:lnTo>
                    <a:pt x="9144" y="2163064"/>
                  </a:lnTo>
                  <a:lnTo>
                    <a:pt x="9144" y="600456"/>
                  </a:lnTo>
                  <a:lnTo>
                    <a:pt x="10668" y="582168"/>
                  </a:lnTo>
                  <a:lnTo>
                    <a:pt x="13716" y="565404"/>
                  </a:lnTo>
                  <a:lnTo>
                    <a:pt x="16764" y="547116"/>
                  </a:lnTo>
                  <a:lnTo>
                    <a:pt x="19812" y="530352"/>
                  </a:lnTo>
                  <a:lnTo>
                    <a:pt x="36576" y="480060"/>
                  </a:lnTo>
                  <a:lnTo>
                    <a:pt x="60960" y="432816"/>
                  </a:lnTo>
                  <a:lnTo>
                    <a:pt x="91440" y="391668"/>
                  </a:lnTo>
                  <a:lnTo>
                    <a:pt x="102108" y="377952"/>
                  </a:lnTo>
                  <a:lnTo>
                    <a:pt x="167640" y="321564"/>
                  </a:lnTo>
                  <a:lnTo>
                    <a:pt x="213360" y="295656"/>
                  </a:lnTo>
                  <a:lnTo>
                    <a:pt x="228600" y="288036"/>
                  </a:lnTo>
                  <a:lnTo>
                    <a:pt x="262128" y="275844"/>
                  </a:lnTo>
                  <a:lnTo>
                    <a:pt x="278892" y="271272"/>
                  </a:lnTo>
                  <a:lnTo>
                    <a:pt x="295656" y="268224"/>
                  </a:lnTo>
                  <a:lnTo>
                    <a:pt x="313944" y="263652"/>
                  </a:lnTo>
                  <a:lnTo>
                    <a:pt x="348996" y="260731"/>
                  </a:lnTo>
                  <a:lnTo>
                    <a:pt x="573024" y="260604"/>
                  </a:lnTo>
                  <a:close/>
                </a:path>
                <a:path w="3420110" h="2446020">
                  <a:moveTo>
                    <a:pt x="3410712" y="2159508"/>
                  </a:moveTo>
                  <a:lnTo>
                    <a:pt x="3410712" y="2095500"/>
                  </a:lnTo>
                  <a:lnTo>
                    <a:pt x="3409188" y="2113788"/>
                  </a:lnTo>
                  <a:lnTo>
                    <a:pt x="3406140" y="2132076"/>
                  </a:lnTo>
                  <a:lnTo>
                    <a:pt x="3403092" y="2148840"/>
                  </a:lnTo>
                  <a:lnTo>
                    <a:pt x="3400044" y="2167128"/>
                  </a:lnTo>
                  <a:lnTo>
                    <a:pt x="3395472" y="2183892"/>
                  </a:lnTo>
                  <a:lnTo>
                    <a:pt x="3368040" y="2247900"/>
                  </a:lnTo>
                  <a:lnTo>
                    <a:pt x="3328416" y="2305812"/>
                  </a:lnTo>
                  <a:lnTo>
                    <a:pt x="3293364" y="2342388"/>
                  </a:lnTo>
                  <a:lnTo>
                    <a:pt x="3279648" y="2354580"/>
                  </a:lnTo>
                  <a:lnTo>
                    <a:pt x="3265932" y="2365248"/>
                  </a:lnTo>
                  <a:lnTo>
                    <a:pt x="3238500" y="2383536"/>
                  </a:lnTo>
                  <a:lnTo>
                    <a:pt x="3223260" y="2392680"/>
                  </a:lnTo>
                  <a:lnTo>
                    <a:pt x="3206496" y="2400300"/>
                  </a:lnTo>
                  <a:lnTo>
                    <a:pt x="3191256" y="2407920"/>
                  </a:lnTo>
                  <a:lnTo>
                    <a:pt x="3157728" y="2420112"/>
                  </a:lnTo>
                  <a:lnTo>
                    <a:pt x="3124200" y="2429256"/>
                  </a:lnTo>
                  <a:lnTo>
                    <a:pt x="3105912" y="2432304"/>
                  </a:lnTo>
                  <a:lnTo>
                    <a:pt x="3051048" y="2436876"/>
                  </a:lnTo>
                  <a:lnTo>
                    <a:pt x="368808" y="2436876"/>
                  </a:lnTo>
                  <a:lnTo>
                    <a:pt x="348996" y="2435352"/>
                  </a:lnTo>
                  <a:lnTo>
                    <a:pt x="330708" y="2433701"/>
                  </a:lnTo>
                  <a:lnTo>
                    <a:pt x="313944" y="2432304"/>
                  </a:lnTo>
                  <a:lnTo>
                    <a:pt x="262128" y="2420112"/>
                  </a:lnTo>
                  <a:lnTo>
                    <a:pt x="211836" y="2400300"/>
                  </a:lnTo>
                  <a:lnTo>
                    <a:pt x="153924" y="2365248"/>
                  </a:lnTo>
                  <a:lnTo>
                    <a:pt x="102108" y="2318004"/>
                  </a:lnTo>
                  <a:lnTo>
                    <a:pt x="70104" y="2278380"/>
                  </a:lnTo>
                  <a:lnTo>
                    <a:pt x="44196" y="2232660"/>
                  </a:lnTo>
                  <a:lnTo>
                    <a:pt x="24384" y="2183892"/>
                  </a:lnTo>
                  <a:lnTo>
                    <a:pt x="16764" y="2148840"/>
                  </a:lnTo>
                  <a:lnTo>
                    <a:pt x="12192" y="2132076"/>
                  </a:lnTo>
                  <a:lnTo>
                    <a:pt x="9144" y="2095500"/>
                  </a:lnTo>
                  <a:lnTo>
                    <a:pt x="9144" y="2163064"/>
                  </a:lnTo>
                  <a:lnTo>
                    <a:pt x="10668" y="2168652"/>
                  </a:lnTo>
                  <a:lnTo>
                    <a:pt x="15240" y="2186940"/>
                  </a:lnTo>
                  <a:lnTo>
                    <a:pt x="21336" y="2203704"/>
                  </a:lnTo>
                  <a:lnTo>
                    <a:pt x="28956" y="2220468"/>
                  </a:lnTo>
                  <a:lnTo>
                    <a:pt x="35052" y="2237232"/>
                  </a:lnTo>
                  <a:lnTo>
                    <a:pt x="62484" y="2282952"/>
                  </a:lnTo>
                  <a:lnTo>
                    <a:pt x="73152" y="2298192"/>
                  </a:lnTo>
                  <a:lnTo>
                    <a:pt x="83820" y="2311908"/>
                  </a:lnTo>
                  <a:lnTo>
                    <a:pt x="96012" y="2325624"/>
                  </a:lnTo>
                  <a:lnTo>
                    <a:pt x="106680" y="2337816"/>
                  </a:lnTo>
                  <a:lnTo>
                    <a:pt x="161544" y="2383536"/>
                  </a:lnTo>
                  <a:lnTo>
                    <a:pt x="225552" y="2417064"/>
                  </a:lnTo>
                  <a:lnTo>
                    <a:pt x="275844" y="2433828"/>
                  </a:lnTo>
                  <a:lnTo>
                    <a:pt x="330708" y="2444496"/>
                  </a:lnTo>
                  <a:lnTo>
                    <a:pt x="348996" y="2446020"/>
                  </a:lnTo>
                  <a:lnTo>
                    <a:pt x="3070860" y="2446020"/>
                  </a:lnTo>
                  <a:lnTo>
                    <a:pt x="3125724" y="2438400"/>
                  </a:lnTo>
                  <a:lnTo>
                    <a:pt x="3179064" y="2423160"/>
                  </a:lnTo>
                  <a:lnTo>
                    <a:pt x="3211068" y="2409444"/>
                  </a:lnTo>
                  <a:lnTo>
                    <a:pt x="3227832" y="2401824"/>
                  </a:lnTo>
                  <a:lnTo>
                    <a:pt x="3243072" y="2392680"/>
                  </a:lnTo>
                  <a:lnTo>
                    <a:pt x="3258312" y="2382012"/>
                  </a:lnTo>
                  <a:lnTo>
                    <a:pt x="3272028" y="2372868"/>
                  </a:lnTo>
                  <a:lnTo>
                    <a:pt x="3313176" y="2337816"/>
                  </a:lnTo>
                  <a:lnTo>
                    <a:pt x="3346704" y="2298192"/>
                  </a:lnTo>
                  <a:lnTo>
                    <a:pt x="3384804" y="2237232"/>
                  </a:lnTo>
                  <a:lnTo>
                    <a:pt x="3390900" y="2220468"/>
                  </a:lnTo>
                  <a:lnTo>
                    <a:pt x="3398520" y="2203704"/>
                  </a:lnTo>
                  <a:lnTo>
                    <a:pt x="3404616" y="2186940"/>
                  </a:lnTo>
                  <a:lnTo>
                    <a:pt x="3409188" y="2168652"/>
                  </a:lnTo>
                  <a:lnTo>
                    <a:pt x="3410712" y="2159508"/>
                  </a:lnTo>
                  <a:close/>
                </a:path>
                <a:path w="3420110" h="2446020">
                  <a:moveTo>
                    <a:pt x="1428588" y="251460"/>
                  </a:moveTo>
                  <a:lnTo>
                    <a:pt x="1353312" y="3048"/>
                  </a:lnTo>
                  <a:lnTo>
                    <a:pt x="1351788" y="3048"/>
                  </a:lnTo>
                  <a:lnTo>
                    <a:pt x="1351788" y="1524"/>
                  </a:lnTo>
                  <a:lnTo>
                    <a:pt x="1350264" y="1524"/>
                  </a:lnTo>
                  <a:lnTo>
                    <a:pt x="1348740" y="0"/>
                  </a:lnTo>
                  <a:lnTo>
                    <a:pt x="1347216" y="0"/>
                  </a:lnTo>
                  <a:lnTo>
                    <a:pt x="571500" y="251460"/>
                  </a:lnTo>
                  <a:lnTo>
                    <a:pt x="573024" y="251460"/>
                  </a:lnTo>
                  <a:lnTo>
                    <a:pt x="573024" y="260604"/>
                  </a:lnTo>
                  <a:lnTo>
                    <a:pt x="574548" y="260604"/>
                  </a:lnTo>
                  <a:lnTo>
                    <a:pt x="1344168" y="11120"/>
                  </a:lnTo>
                  <a:lnTo>
                    <a:pt x="1344168" y="6096"/>
                  </a:lnTo>
                  <a:lnTo>
                    <a:pt x="1350264" y="9144"/>
                  </a:lnTo>
                  <a:lnTo>
                    <a:pt x="1350264" y="26212"/>
                  </a:lnTo>
                  <a:lnTo>
                    <a:pt x="1420368" y="257556"/>
                  </a:lnTo>
                  <a:lnTo>
                    <a:pt x="1423416" y="260604"/>
                  </a:lnTo>
                  <a:lnTo>
                    <a:pt x="1424940" y="260604"/>
                  </a:lnTo>
                  <a:lnTo>
                    <a:pt x="1424940" y="251460"/>
                  </a:lnTo>
                  <a:lnTo>
                    <a:pt x="1428588" y="251460"/>
                  </a:lnTo>
                  <a:close/>
                </a:path>
                <a:path w="3420110" h="2446020">
                  <a:moveTo>
                    <a:pt x="1350264" y="9144"/>
                  </a:moveTo>
                  <a:lnTo>
                    <a:pt x="1344168" y="6096"/>
                  </a:lnTo>
                  <a:lnTo>
                    <a:pt x="1345554" y="10670"/>
                  </a:lnTo>
                  <a:lnTo>
                    <a:pt x="1350264" y="9144"/>
                  </a:lnTo>
                  <a:close/>
                </a:path>
                <a:path w="3420110" h="2446020">
                  <a:moveTo>
                    <a:pt x="1345554" y="10670"/>
                  </a:moveTo>
                  <a:lnTo>
                    <a:pt x="1344168" y="6096"/>
                  </a:lnTo>
                  <a:lnTo>
                    <a:pt x="1344168" y="11120"/>
                  </a:lnTo>
                  <a:lnTo>
                    <a:pt x="1345554" y="10670"/>
                  </a:lnTo>
                  <a:close/>
                </a:path>
                <a:path w="3420110" h="2446020">
                  <a:moveTo>
                    <a:pt x="1350264" y="26212"/>
                  </a:moveTo>
                  <a:lnTo>
                    <a:pt x="1350264" y="9144"/>
                  </a:lnTo>
                  <a:lnTo>
                    <a:pt x="1345554" y="10670"/>
                  </a:lnTo>
                  <a:lnTo>
                    <a:pt x="1350264" y="26212"/>
                  </a:lnTo>
                  <a:close/>
                </a:path>
                <a:path w="3420110" h="2446020">
                  <a:moveTo>
                    <a:pt x="1429512" y="254508"/>
                  </a:moveTo>
                  <a:lnTo>
                    <a:pt x="1428588" y="251460"/>
                  </a:lnTo>
                  <a:lnTo>
                    <a:pt x="1424940" y="251460"/>
                  </a:lnTo>
                  <a:lnTo>
                    <a:pt x="1429512" y="254508"/>
                  </a:lnTo>
                  <a:close/>
                </a:path>
                <a:path w="3420110" h="2446020">
                  <a:moveTo>
                    <a:pt x="1429512" y="260604"/>
                  </a:moveTo>
                  <a:lnTo>
                    <a:pt x="1429512" y="254508"/>
                  </a:lnTo>
                  <a:lnTo>
                    <a:pt x="1424940" y="251460"/>
                  </a:lnTo>
                  <a:lnTo>
                    <a:pt x="1424940" y="260604"/>
                  </a:lnTo>
                  <a:lnTo>
                    <a:pt x="1429512" y="260604"/>
                  </a:lnTo>
                  <a:close/>
                </a:path>
                <a:path w="3420110" h="2446020">
                  <a:moveTo>
                    <a:pt x="3419856" y="2095500"/>
                  </a:moveTo>
                  <a:lnTo>
                    <a:pt x="3419856" y="600456"/>
                  </a:lnTo>
                  <a:lnTo>
                    <a:pt x="3416808" y="563880"/>
                  </a:lnTo>
                  <a:lnTo>
                    <a:pt x="3412236" y="545592"/>
                  </a:lnTo>
                  <a:lnTo>
                    <a:pt x="3409188" y="527304"/>
                  </a:lnTo>
                  <a:lnTo>
                    <a:pt x="3403092" y="510540"/>
                  </a:lnTo>
                  <a:lnTo>
                    <a:pt x="3398520" y="492252"/>
                  </a:lnTo>
                  <a:lnTo>
                    <a:pt x="3390900" y="475488"/>
                  </a:lnTo>
                  <a:lnTo>
                    <a:pt x="3383280" y="460248"/>
                  </a:lnTo>
                  <a:lnTo>
                    <a:pt x="3375660" y="443484"/>
                  </a:lnTo>
                  <a:lnTo>
                    <a:pt x="3357372" y="413004"/>
                  </a:lnTo>
                  <a:lnTo>
                    <a:pt x="3311652" y="358140"/>
                  </a:lnTo>
                  <a:lnTo>
                    <a:pt x="3258312" y="313944"/>
                  </a:lnTo>
                  <a:lnTo>
                    <a:pt x="3211068" y="286512"/>
                  </a:lnTo>
                  <a:lnTo>
                    <a:pt x="3194304" y="280416"/>
                  </a:lnTo>
                  <a:lnTo>
                    <a:pt x="3177540" y="272796"/>
                  </a:lnTo>
                  <a:lnTo>
                    <a:pt x="3125724" y="257556"/>
                  </a:lnTo>
                  <a:lnTo>
                    <a:pt x="3070860" y="251460"/>
                  </a:lnTo>
                  <a:lnTo>
                    <a:pt x="1428588" y="251460"/>
                  </a:lnTo>
                  <a:lnTo>
                    <a:pt x="1429512" y="254508"/>
                  </a:lnTo>
                  <a:lnTo>
                    <a:pt x="1429512" y="260604"/>
                  </a:lnTo>
                  <a:lnTo>
                    <a:pt x="3070860" y="260731"/>
                  </a:lnTo>
                  <a:lnTo>
                    <a:pt x="3124200" y="268224"/>
                  </a:lnTo>
                  <a:lnTo>
                    <a:pt x="3191256" y="288036"/>
                  </a:lnTo>
                  <a:lnTo>
                    <a:pt x="3238500" y="312420"/>
                  </a:lnTo>
                  <a:lnTo>
                    <a:pt x="3293364" y="353568"/>
                  </a:lnTo>
                  <a:lnTo>
                    <a:pt x="3349752" y="419100"/>
                  </a:lnTo>
                  <a:lnTo>
                    <a:pt x="3375660" y="463296"/>
                  </a:lnTo>
                  <a:lnTo>
                    <a:pt x="3395472" y="513588"/>
                  </a:lnTo>
                  <a:lnTo>
                    <a:pt x="3409188" y="583692"/>
                  </a:lnTo>
                  <a:lnTo>
                    <a:pt x="3410712" y="2159508"/>
                  </a:lnTo>
                  <a:lnTo>
                    <a:pt x="3412236" y="2150364"/>
                  </a:lnTo>
                  <a:lnTo>
                    <a:pt x="3416808" y="2132076"/>
                  </a:lnTo>
                  <a:lnTo>
                    <a:pt x="3419856" y="2095500"/>
                  </a:lnTo>
                  <a:close/>
                </a:path>
              </a:pathLst>
            </a:custGeom>
            <a:solidFill>
              <a:srgbClr val="7C5F9F"/>
            </a:solidFill>
          </p:spPr>
          <p:txBody>
            <a:bodyPr wrap="square" lIns="0" tIns="0" rIns="0" bIns="0" rtlCol="0"/>
            <a:lstStyle/>
            <a:p>
              <a:pPr defTabSz="605150"/>
              <a:endParaRPr sz="1191">
                <a:solidFill>
                  <a:prstClr val="black"/>
                </a:solidFill>
                <a:latin typeface="Calibri"/>
              </a:endParaRPr>
            </a:p>
          </p:txBody>
        </p:sp>
      </p:grpSp>
      <p:sp>
        <p:nvSpPr>
          <p:cNvPr id="53" name="object 26">
            <a:extLst>
              <a:ext uri="{FF2B5EF4-FFF2-40B4-BE49-F238E27FC236}">
                <a16:creationId xmlns:a16="http://schemas.microsoft.com/office/drawing/2014/main" id="{29F138D5-B8C0-448F-9DE6-12CB6A986CE9}"/>
              </a:ext>
            </a:extLst>
          </p:cNvPr>
          <p:cNvSpPr txBox="1"/>
          <p:nvPr/>
        </p:nvSpPr>
        <p:spPr>
          <a:xfrm>
            <a:off x="1413711" y="3611913"/>
            <a:ext cx="1950664" cy="950941"/>
          </a:xfrm>
          <a:prstGeom prst="rect">
            <a:avLst/>
          </a:prstGeom>
        </p:spPr>
        <p:txBody>
          <a:bodyPr vert="horz" wrap="square" lIns="0" tIns="28995" rIns="0" bIns="0" rtlCol="0">
            <a:spAutoFit/>
          </a:bodyPr>
          <a:lstStyle/>
          <a:p>
            <a:pPr marL="197935" marR="3362" indent="-189950" defTabSz="605150">
              <a:lnSpc>
                <a:spcPts val="1283"/>
              </a:lnSpc>
              <a:spcBef>
                <a:spcPts val="228"/>
              </a:spcBef>
              <a:buClr>
                <a:srgbClr val="FFFFFF"/>
              </a:buClr>
              <a:buFont typeface="Arial"/>
              <a:buChar char="•"/>
              <a:tabLst>
                <a:tab pos="239959" algn="l"/>
                <a:tab pos="240379" algn="l"/>
              </a:tabLst>
            </a:pPr>
            <a:r>
              <a:rPr sz="1191" dirty="0">
                <a:solidFill>
                  <a:prstClr val="black"/>
                </a:solidFill>
                <a:latin typeface="Arial" panose="020B0604020202020204" pitchFamily="34" charset="0"/>
                <a:cs typeface="Arial" panose="020B0604020202020204" pitchFamily="34" charset="0"/>
              </a:rPr>
              <a:t>	</a:t>
            </a:r>
            <a:r>
              <a:rPr sz="1191" spc="-14" dirty="0">
                <a:solidFill>
                  <a:srgbClr val="FFFFFF"/>
                </a:solidFill>
                <a:latin typeface="Arial" panose="020B0604020202020204" pitchFamily="34" charset="0"/>
                <a:cs typeface="Arial" panose="020B0604020202020204" pitchFamily="34" charset="0"/>
              </a:rPr>
              <a:t>Control </a:t>
            </a:r>
            <a:r>
              <a:rPr sz="1191" spc="-59" dirty="0">
                <a:solidFill>
                  <a:srgbClr val="FFFFFF"/>
                </a:solidFill>
                <a:latin typeface="Arial" panose="020B0604020202020204" pitchFamily="34" charset="0"/>
                <a:cs typeface="Arial" panose="020B0604020202020204" pitchFamily="34" charset="0"/>
              </a:rPr>
              <a:t>sanitario </a:t>
            </a:r>
            <a:r>
              <a:rPr sz="1191" spc="-66" dirty="0">
                <a:solidFill>
                  <a:srgbClr val="FFFFFF"/>
                </a:solidFill>
                <a:latin typeface="Arial" panose="020B0604020202020204" pitchFamily="34" charset="0"/>
                <a:cs typeface="Arial" panose="020B0604020202020204" pitchFamily="34" charset="0"/>
              </a:rPr>
              <a:t>y </a:t>
            </a:r>
            <a:r>
              <a:rPr sz="1191" spc="-23" dirty="0">
                <a:solidFill>
                  <a:srgbClr val="FFFFFF"/>
                </a:solidFill>
                <a:latin typeface="Arial" panose="020B0604020202020204" pitchFamily="34" charset="0"/>
                <a:cs typeface="Arial" panose="020B0604020202020204" pitchFamily="34" charset="0"/>
              </a:rPr>
              <a:t>usos </a:t>
            </a:r>
            <a:r>
              <a:rPr sz="1191" spc="-80" dirty="0">
                <a:solidFill>
                  <a:srgbClr val="FFFFFF"/>
                </a:solidFill>
                <a:latin typeface="Arial" panose="020B0604020202020204" pitchFamily="34" charset="0"/>
                <a:cs typeface="Arial" panose="020B0604020202020204" pitchFamily="34" charset="0"/>
              </a:rPr>
              <a:t>del  </a:t>
            </a:r>
            <a:r>
              <a:rPr sz="1191" spc="-113" dirty="0">
                <a:solidFill>
                  <a:srgbClr val="FFFFFF"/>
                </a:solidFill>
                <a:latin typeface="Arial" panose="020B0604020202020204" pitchFamily="34" charset="0"/>
                <a:cs typeface="Arial" panose="020B0604020202020204" pitchFamily="34" charset="0"/>
              </a:rPr>
              <a:t>agua.</a:t>
            </a:r>
            <a:endParaRPr sz="1191" dirty="0">
              <a:solidFill>
                <a:prstClr val="black"/>
              </a:solidFill>
              <a:latin typeface="Arial" panose="020B0604020202020204" pitchFamily="34" charset="0"/>
              <a:cs typeface="Arial" panose="020B0604020202020204" pitchFamily="34" charset="0"/>
            </a:endParaRPr>
          </a:p>
          <a:p>
            <a:pPr marL="240379" indent="-231974" defTabSz="605150">
              <a:spcBef>
                <a:spcPts val="56"/>
              </a:spcBef>
              <a:buFont typeface="Arial"/>
              <a:buChar char="•"/>
              <a:tabLst>
                <a:tab pos="239959" algn="l"/>
                <a:tab pos="240379" algn="l"/>
              </a:tabLst>
            </a:pPr>
            <a:r>
              <a:rPr sz="1191" spc="-37" dirty="0">
                <a:solidFill>
                  <a:srgbClr val="FFFFFF"/>
                </a:solidFill>
                <a:latin typeface="Arial" panose="020B0604020202020204" pitchFamily="34" charset="0"/>
                <a:cs typeface="Arial" panose="020B0604020202020204" pitchFamily="34" charset="0"/>
              </a:rPr>
              <a:t>Residuos </a:t>
            </a:r>
            <a:r>
              <a:rPr sz="1191" spc="-56" dirty="0">
                <a:solidFill>
                  <a:srgbClr val="FFFFFF"/>
                </a:solidFill>
                <a:latin typeface="Arial" panose="020B0604020202020204" pitchFamily="34" charset="0"/>
                <a:cs typeface="Arial" panose="020B0604020202020204" pitchFamily="34" charset="0"/>
              </a:rPr>
              <a:t>líquidos </a:t>
            </a:r>
            <a:r>
              <a:rPr sz="1191" spc="-66" dirty="0">
                <a:solidFill>
                  <a:srgbClr val="FFFFFF"/>
                </a:solidFill>
                <a:latin typeface="Arial" panose="020B0604020202020204" pitchFamily="34" charset="0"/>
                <a:cs typeface="Arial" panose="020B0604020202020204" pitchFamily="34" charset="0"/>
              </a:rPr>
              <a:t>y</a:t>
            </a:r>
            <a:r>
              <a:rPr sz="1191" spc="-43" dirty="0">
                <a:solidFill>
                  <a:srgbClr val="FFFFFF"/>
                </a:solidFill>
                <a:latin typeface="Arial" panose="020B0604020202020204" pitchFamily="34" charset="0"/>
                <a:cs typeface="Arial" panose="020B0604020202020204" pitchFamily="34" charset="0"/>
              </a:rPr>
              <a:t> </a:t>
            </a:r>
            <a:r>
              <a:rPr sz="1191" spc="-53" dirty="0">
                <a:solidFill>
                  <a:srgbClr val="FFFFFF"/>
                </a:solidFill>
                <a:latin typeface="Arial" panose="020B0604020202020204" pitchFamily="34" charset="0"/>
                <a:cs typeface="Arial" panose="020B0604020202020204" pitchFamily="34" charset="0"/>
              </a:rPr>
              <a:t>sólidos.</a:t>
            </a:r>
            <a:endParaRPr sz="1191" dirty="0">
              <a:solidFill>
                <a:prstClr val="black"/>
              </a:solidFill>
              <a:latin typeface="Arial" panose="020B0604020202020204" pitchFamily="34" charset="0"/>
              <a:cs typeface="Arial" panose="020B0604020202020204" pitchFamily="34" charset="0"/>
            </a:endParaRPr>
          </a:p>
          <a:p>
            <a:pPr marL="240379" indent="-231974" defTabSz="605150">
              <a:spcBef>
                <a:spcPts val="73"/>
              </a:spcBef>
              <a:buFont typeface="Arial"/>
              <a:buChar char="•"/>
              <a:tabLst>
                <a:tab pos="239959" algn="l"/>
                <a:tab pos="240379" algn="l"/>
              </a:tabLst>
            </a:pPr>
            <a:r>
              <a:rPr sz="1191" spc="-26" dirty="0">
                <a:solidFill>
                  <a:srgbClr val="FFFFFF"/>
                </a:solidFill>
                <a:latin typeface="Arial" panose="020B0604020202020204" pitchFamily="34" charset="0"/>
                <a:cs typeface="Arial" panose="020B0604020202020204" pitchFamily="34" charset="0"/>
              </a:rPr>
              <a:t>Disposición </a:t>
            </a:r>
            <a:r>
              <a:rPr sz="1191" spc="-73" dirty="0">
                <a:solidFill>
                  <a:srgbClr val="FFFFFF"/>
                </a:solidFill>
                <a:latin typeface="Arial" panose="020B0604020202020204" pitchFamily="34" charset="0"/>
                <a:cs typeface="Arial" panose="020B0604020202020204" pitchFamily="34" charset="0"/>
              </a:rPr>
              <a:t>de</a:t>
            </a:r>
            <a:r>
              <a:rPr sz="1191" spc="-70" dirty="0">
                <a:solidFill>
                  <a:srgbClr val="FFFFFF"/>
                </a:solidFill>
                <a:latin typeface="Arial" panose="020B0604020202020204" pitchFamily="34" charset="0"/>
                <a:cs typeface="Arial" panose="020B0604020202020204" pitchFamily="34" charset="0"/>
              </a:rPr>
              <a:t> </a:t>
            </a:r>
            <a:r>
              <a:rPr sz="1191" spc="-73" dirty="0">
                <a:solidFill>
                  <a:srgbClr val="FFFFFF"/>
                </a:solidFill>
                <a:latin typeface="Arial" panose="020B0604020202020204" pitchFamily="34" charset="0"/>
                <a:cs typeface="Arial" panose="020B0604020202020204" pitchFamily="34" charset="0"/>
              </a:rPr>
              <a:t>excretas.</a:t>
            </a:r>
            <a:endParaRPr sz="1191" dirty="0">
              <a:solidFill>
                <a:prstClr val="black"/>
              </a:solidFill>
              <a:latin typeface="Arial" panose="020B0604020202020204" pitchFamily="34" charset="0"/>
              <a:cs typeface="Arial" panose="020B0604020202020204" pitchFamily="34" charset="0"/>
            </a:endParaRPr>
          </a:p>
          <a:p>
            <a:pPr marL="240379" indent="-231974" defTabSz="605150">
              <a:spcBef>
                <a:spcPts val="70"/>
              </a:spcBef>
              <a:buFont typeface="Arial"/>
              <a:buChar char="•"/>
              <a:tabLst>
                <a:tab pos="239959" algn="l"/>
                <a:tab pos="240379" algn="l"/>
              </a:tabLst>
            </a:pPr>
            <a:r>
              <a:rPr sz="1191" spc="-50" dirty="0">
                <a:solidFill>
                  <a:srgbClr val="FFFFFF"/>
                </a:solidFill>
                <a:latin typeface="Arial" panose="020B0604020202020204" pitchFamily="34" charset="0"/>
                <a:cs typeface="Arial" panose="020B0604020202020204" pitchFamily="34" charset="0"/>
              </a:rPr>
              <a:t>Emisiones</a:t>
            </a:r>
            <a:r>
              <a:rPr sz="1191" spc="-56" dirty="0">
                <a:solidFill>
                  <a:srgbClr val="FFFFFF"/>
                </a:solidFill>
                <a:latin typeface="Arial" panose="020B0604020202020204" pitchFamily="34" charset="0"/>
                <a:cs typeface="Arial" panose="020B0604020202020204" pitchFamily="34" charset="0"/>
              </a:rPr>
              <a:t> </a:t>
            </a:r>
            <a:r>
              <a:rPr sz="1191" spc="-73" dirty="0">
                <a:solidFill>
                  <a:srgbClr val="FFFFFF"/>
                </a:solidFill>
                <a:latin typeface="Arial" panose="020B0604020202020204" pitchFamily="34" charset="0"/>
                <a:cs typeface="Arial" panose="020B0604020202020204" pitchFamily="34" charset="0"/>
              </a:rPr>
              <a:t>atmosféricas.</a:t>
            </a:r>
            <a:endParaRPr sz="1191" dirty="0">
              <a:solidFill>
                <a:prstClr val="black"/>
              </a:solidFill>
              <a:latin typeface="Arial" panose="020B0604020202020204" pitchFamily="34" charset="0"/>
              <a:cs typeface="Arial" panose="020B0604020202020204" pitchFamily="34" charset="0"/>
            </a:endParaRPr>
          </a:p>
        </p:txBody>
      </p:sp>
      <p:sp>
        <p:nvSpPr>
          <p:cNvPr id="54" name="object 11">
            <a:extLst>
              <a:ext uri="{FF2B5EF4-FFF2-40B4-BE49-F238E27FC236}">
                <a16:creationId xmlns:a16="http://schemas.microsoft.com/office/drawing/2014/main" id="{5F077CA4-7AAC-44AB-A393-EE96227ACC84}"/>
              </a:ext>
            </a:extLst>
          </p:cNvPr>
          <p:cNvSpPr txBox="1"/>
          <p:nvPr/>
        </p:nvSpPr>
        <p:spPr>
          <a:xfrm>
            <a:off x="1493045" y="2946761"/>
            <a:ext cx="1742655" cy="171056"/>
          </a:xfrm>
          <a:prstGeom prst="rect">
            <a:avLst/>
          </a:prstGeom>
        </p:spPr>
        <p:txBody>
          <a:bodyPr vert="horz" wrap="square" lIns="0" tIns="7985" rIns="0" bIns="0" rtlCol="0">
            <a:spAutoFit/>
          </a:bodyPr>
          <a:lstStyle/>
          <a:p>
            <a:pPr marL="8405" defTabSz="605150">
              <a:spcBef>
                <a:spcPts val="63"/>
              </a:spcBef>
            </a:pPr>
            <a:r>
              <a:rPr sz="1059" spc="-47" dirty="0">
                <a:solidFill>
                  <a:prstClr val="black"/>
                </a:solidFill>
                <a:latin typeface="Arial" panose="020B0604020202020204" pitchFamily="34" charset="0"/>
                <a:cs typeface="Arial" panose="020B0604020202020204" pitchFamily="34" charset="0"/>
              </a:rPr>
              <a:t>Protección </a:t>
            </a:r>
            <a:r>
              <a:rPr sz="1059" spc="-70" dirty="0">
                <a:solidFill>
                  <a:prstClr val="black"/>
                </a:solidFill>
                <a:latin typeface="Arial" panose="020B0604020202020204" pitchFamily="34" charset="0"/>
                <a:cs typeface="Arial" panose="020B0604020202020204" pitchFamily="34" charset="0"/>
              </a:rPr>
              <a:t>del </a:t>
            </a:r>
            <a:r>
              <a:rPr sz="1059" spc="-23" dirty="0">
                <a:solidFill>
                  <a:prstClr val="black"/>
                </a:solidFill>
                <a:latin typeface="Arial" panose="020B0604020202020204" pitchFamily="34" charset="0"/>
                <a:cs typeface="Arial" panose="020B0604020202020204" pitchFamily="34" charset="0"/>
              </a:rPr>
              <a:t>Medio</a:t>
            </a:r>
            <a:r>
              <a:rPr sz="1059" spc="-56" dirty="0">
                <a:solidFill>
                  <a:prstClr val="black"/>
                </a:solidFill>
                <a:latin typeface="Arial" panose="020B0604020202020204" pitchFamily="34" charset="0"/>
                <a:cs typeface="Arial" panose="020B0604020202020204" pitchFamily="34" charset="0"/>
              </a:rPr>
              <a:t> </a:t>
            </a:r>
            <a:r>
              <a:rPr sz="1059" spc="-50" dirty="0">
                <a:solidFill>
                  <a:prstClr val="black"/>
                </a:solidFill>
                <a:latin typeface="Arial" panose="020B0604020202020204" pitchFamily="34" charset="0"/>
                <a:cs typeface="Arial" panose="020B0604020202020204" pitchFamily="34" charset="0"/>
              </a:rPr>
              <a:t>Ambiente</a:t>
            </a:r>
            <a:endParaRPr sz="1059" dirty="0">
              <a:solidFill>
                <a:prstClr val="black"/>
              </a:solidFill>
              <a:latin typeface="Arial" panose="020B0604020202020204" pitchFamily="34" charset="0"/>
              <a:cs typeface="Arial" panose="020B0604020202020204" pitchFamily="34" charset="0"/>
            </a:endParaRPr>
          </a:p>
        </p:txBody>
      </p:sp>
      <p:grpSp>
        <p:nvGrpSpPr>
          <p:cNvPr id="55" name="object 12">
            <a:extLst>
              <a:ext uri="{FF2B5EF4-FFF2-40B4-BE49-F238E27FC236}">
                <a16:creationId xmlns:a16="http://schemas.microsoft.com/office/drawing/2014/main" id="{70968D72-D7D0-4AFF-ABC7-C5E106D78E19}"/>
              </a:ext>
            </a:extLst>
          </p:cNvPr>
          <p:cNvGrpSpPr/>
          <p:nvPr/>
        </p:nvGrpSpPr>
        <p:grpSpPr>
          <a:xfrm>
            <a:off x="3967511" y="2958322"/>
            <a:ext cx="1398074" cy="267260"/>
            <a:chOff x="5609844" y="3464052"/>
            <a:chExt cx="2112645" cy="403860"/>
          </a:xfrm>
        </p:grpSpPr>
        <p:sp>
          <p:nvSpPr>
            <p:cNvPr id="56" name="object 13">
              <a:extLst>
                <a:ext uri="{FF2B5EF4-FFF2-40B4-BE49-F238E27FC236}">
                  <a16:creationId xmlns:a16="http://schemas.microsoft.com/office/drawing/2014/main" id="{5FEC5FD5-6DE5-46E4-8B24-FDBDFC818102}"/>
                </a:ext>
              </a:extLst>
            </p:cNvPr>
            <p:cNvSpPr/>
            <p:nvPr/>
          </p:nvSpPr>
          <p:spPr>
            <a:xfrm>
              <a:off x="5623559" y="3477767"/>
              <a:ext cx="2085339" cy="376555"/>
            </a:xfrm>
            <a:custGeom>
              <a:avLst/>
              <a:gdLst/>
              <a:ahLst/>
              <a:cxnLst/>
              <a:rect l="l" t="t" r="r" b="b"/>
              <a:pathLst>
                <a:path w="2085340" h="376554">
                  <a:moveTo>
                    <a:pt x="2084831" y="313943"/>
                  </a:moveTo>
                  <a:lnTo>
                    <a:pt x="2084831" y="62483"/>
                  </a:lnTo>
                  <a:lnTo>
                    <a:pt x="2079998" y="37933"/>
                  </a:lnTo>
                  <a:lnTo>
                    <a:pt x="2066734" y="18097"/>
                  </a:lnTo>
                  <a:lnTo>
                    <a:pt x="2046898" y="4833"/>
                  </a:lnTo>
                  <a:lnTo>
                    <a:pt x="2022347" y="0"/>
                  </a:lnTo>
                  <a:lnTo>
                    <a:pt x="62483" y="0"/>
                  </a:lnTo>
                  <a:lnTo>
                    <a:pt x="37933" y="4833"/>
                  </a:lnTo>
                  <a:lnTo>
                    <a:pt x="18097" y="18097"/>
                  </a:lnTo>
                  <a:lnTo>
                    <a:pt x="4833" y="37933"/>
                  </a:lnTo>
                  <a:lnTo>
                    <a:pt x="0" y="62483"/>
                  </a:lnTo>
                  <a:lnTo>
                    <a:pt x="0" y="313943"/>
                  </a:lnTo>
                  <a:lnTo>
                    <a:pt x="4833" y="338494"/>
                  </a:lnTo>
                  <a:lnTo>
                    <a:pt x="18097" y="358330"/>
                  </a:lnTo>
                  <a:lnTo>
                    <a:pt x="37933" y="371594"/>
                  </a:lnTo>
                  <a:lnTo>
                    <a:pt x="62483" y="376427"/>
                  </a:lnTo>
                  <a:lnTo>
                    <a:pt x="2022347" y="376427"/>
                  </a:lnTo>
                  <a:lnTo>
                    <a:pt x="2046898" y="371594"/>
                  </a:lnTo>
                  <a:lnTo>
                    <a:pt x="2066734" y="358330"/>
                  </a:lnTo>
                  <a:lnTo>
                    <a:pt x="2079998" y="338494"/>
                  </a:lnTo>
                  <a:lnTo>
                    <a:pt x="2084831" y="313943"/>
                  </a:lnTo>
                  <a:close/>
                </a:path>
              </a:pathLst>
            </a:custGeom>
            <a:solidFill>
              <a:srgbClr val="FFFFFF"/>
            </a:solidFill>
          </p:spPr>
          <p:txBody>
            <a:bodyPr wrap="square" lIns="0" tIns="0" rIns="0" bIns="0" rtlCol="0"/>
            <a:lstStyle/>
            <a:p>
              <a:pPr defTabSz="605150"/>
              <a:endParaRPr sz="1191">
                <a:solidFill>
                  <a:prstClr val="black"/>
                </a:solidFill>
                <a:latin typeface="Calibri"/>
              </a:endParaRPr>
            </a:p>
          </p:txBody>
        </p:sp>
        <p:sp>
          <p:nvSpPr>
            <p:cNvPr id="57" name="object 14">
              <a:extLst>
                <a:ext uri="{FF2B5EF4-FFF2-40B4-BE49-F238E27FC236}">
                  <a16:creationId xmlns:a16="http://schemas.microsoft.com/office/drawing/2014/main" id="{A3121615-33F5-4830-B653-895C3EC6DEEB}"/>
                </a:ext>
              </a:extLst>
            </p:cNvPr>
            <p:cNvSpPr/>
            <p:nvPr/>
          </p:nvSpPr>
          <p:spPr>
            <a:xfrm>
              <a:off x="5609844" y="3464052"/>
              <a:ext cx="2112645" cy="403860"/>
            </a:xfrm>
            <a:custGeom>
              <a:avLst/>
              <a:gdLst/>
              <a:ahLst/>
              <a:cxnLst/>
              <a:rect l="l" t="t" r="r" b="b"/>
              <a:pathLst>
                <a:path w="2112645" h="403860">
                  <a:moveTo>
                    <a:pt x="1524" y="336804"/>
                  </a:moveTo>
                  <a:lnTo>
                    <a:pt x="1524" y="68580"/>
                  </a:lnTo>
                  <a:lnTo>
                    <a:pt x="0" y="76200"/>
                  </a:lnTo>
                  <a:lnTo>
                    <a:pt x="0" y="329184"/>
                  </a:lnTo>
                  <a:lnTo>
                    <a:pt x="1524" y="336804"/>
                  </a:lnTo>
                  <a:close/>
                </a:path>
                <a:path w="2112645" h="403860">
                  <a:moveTo>
                    <a:pt x="6096" y="356616"/>
                  </a:moveTo>
                  <a:lnTo>
                    <a:pt x="6096" y="47244"/>
                  </a:lnTo>
                  <a:lnTo>
                    <a:pt x="4572" y="54864"/>
                  </a:lnTo>
                  <a:lnTo>
                    <a:pt x="1524" y="60960"/>
                  </a:lnTo>
                  <a:lnTo>
                    <a:pt x="1524" y="344424"/>
                  </a:lnTo>
                  <a:lnTo>
                    <a:pt x="4572" y="350520"/>
                  </a:lnTo>
                  <a:lnTo>
                    <a:pt x="6096" y="356616"/>
                  </a:lnTo>
                  <a:close/>
                </a:path>
                <a:path w="2112645" h="403860">
                  <a:moveTo>
                    <a:pt x="2106168" y="358140"/>
                  </a:moveTo>
                  <a:lnTo>
                    <a:pt x="2106168" y="45720"/>
                  </a:lnTo>
                  <a:lnTo>
                    <a:pt x="2104644" y="45720"/>
                  </a:lnTo>
                  <a:lnTo>
                    <a:pt x="2100072" y="35052"/>
                  </a:lnTo>
                  <a:lnTo>
                    <a:pt x="2098548" y="33528"/>
                  </a:lnTo>
                  <a:lnTo>
                    <a:pt x="2090928" y="22860"/>
                  </a:lnTo>
                  <a:lnTo>
                    <a:pt x="2089404" y="22860"/>
                  </a:lnTo>
                  <a:lnTo>
                    <a:pt x="2087880" y="21336"/>
                  </a:lnTo>
                  <a:lnTo>
                    <a:pt x="2078736" y="13716"/>
                  </a:lnTo>
                  <a:lnTo>
                    <a:pt x="2077212" y="12192"/>
                  </a:lnTo>
                  <a:lnTo>
                    <a:pt x="2066544" y="7620"/>
                  </a:lnTo>
                  <a:lnTo>
                    <a:pt x="2066544" y="6096"/>
                  </a:lnTo>
                  <a:lnTo>
                    <a:pt x="2065020" y="6096"/>
                  </a:lnTo>
                  <a:lnTo>
                    <a:pt x="2057400" y="3048"/>
                  </a:lnTo>
                  <a:lnTo>
                    <a:pt x="2051304" y="1524"/>
                  </a:lnTo>
                  <a:lnTo>
                    <a:pt x="2043684" y="1524"/>
                  </a:lnTo>
                  <a:lnTo>
                    <a:pt x="2036064" y="0"/>
                  </a:lnTo>
                  <a:lnTo>
                    <a:pt x="76200" y="0"/>
                  </a:lnTo>
                  <a:lnTo>
                    <a:pt x="68580" y="1524"/>
                  </a:lnTo>
                  <a:lnTo>
                    <a:pt x="60960" y="1524"/>
                  </a:lnTo>
                  <a:lnTo>
                    <a:pt x="53340" y="4572"/>
                  </a:lnTo>
                  <a:lnTo>
                    <a:pt x="47244" y="6096"/>
                  </a:lnTo>
                  <a:lnTo>
                    <a:pt x="45720" y="6096"/>
                  </a:lnTo>
                  <a:lnTo>
                    <a:pt x="45720" y="7620"/>
                  </a:lnTo>
                  <a:lnTo>
                    <a:pt x="35052" y="12192"/>
                  </a:lnTo>
                  <a:lnTo>
                    <a:pt x="33528" y="13716"/>
                  </a:lnTo>
                  <a:lnTo>
                    <a:pt x="24384" y="21336"/>
                  </a:lnTo>
                  <a:lnTo>
                    <a:pt x="22860" y="22860"/>
                  </a:lnTo>
                  <a:lnTo>
                    <a:pt x="21336" y="22860"/>
                  </a:lnTo>
                  <a:lnTo>
                    <a:pt x="13716" y="33528"/>
                  </a:lnTo>
                  <a:lnTo>
                    <a:pt x="12192" y="35052"/>
                  </a:lnTo>
                  <a:lnTo>
                    <a:pt x="7620" y="45720"/>
                  </a:lnTo>
                  <a:lnTo>
                    <a:pt x="6096" y="45720"/>
                  </a:lnTo>
                  <a:lnTo>
                    <a:pt x="6096" y="358140"/>
                  </a:lnTo>
                  <a:lnTo>
                    <a:pt x="7620" y="358140"/>
                  </a:lnTo>
                  <a:lnTo>
                    <a:pt x="12192" y="368808"/>
                  </a:lnTo>
                  <a:lnTo>
                    <a:pt x="13716" y="370332"/>
                  </a:lnTo>
                  <a:lnTo>
                    <a:pt x="13716" y="371856"/>
                  </a:lnTo>
                  <a:lnTo>
                    <a:pt x="21336" y="381000"/>
                  </a:lnTo>
                  <a:lnTo>
                    <a:pt x="22860" y="381000"/>
                  </a:lnTo>
                  <a:lnTo>
                    <a:pt x="24384" y="382524"/>
                  </a:lnTo>
                  <a:lnTo>
                    <a:pt x="25908" y="383794"/>
                  </a:lnTo>
                  <a:lnTo>
                    <a:pt x="25908" y="70104"/>
                  </a:lnTo>
                  <a:lnTo>
                    <a:pt x="28956" y="60960"/>
                  </a:lnTo>
                  <a:lnTo>
                    <a:pt x="28956" y="57912"/>
                  </a:lnTo>
                  <a:lnTo>
                    <a:pt x="33528" y="49911"/>
                  </a:lnTo>
                  <a:lnTo>
                    <a:pt x="33528" y="48768"/>
                  </a:lnTo>
                  <a:lnTo>
                    <a:pt x="39624" y="41452"/>
                  </a:lnTo>
                  <a:lnTo>
                    <a:pt x="39624" y="41148"/>
                  </a:lnTo>
                  <a:lnTo>
                    <a:pt x="41148" y="39624"/>
                  </a:lnTo>
                  <a:lnTo>
                    <a:pt x="41148" y="39878"/>
                  </a:lnTo>
                  <a:lnTo>
                    <a:pt x="48768" y="33528"/>
                  </a:lnTo>
                  <a:lnTo>
                    <a:pt x="48768" y="34181"/>
                  </a:lnTo>
                  <a:lnTo>
                    <a:pt x="57912" y="28956"/>
                  </a:lnTo>
                  <a:lnTo>
                    <a:pt x="57912" y="29718"/>
                  </a:lnTo>
                  <a:lnTo>
                    <a:pt x="62484" y="27432"/>
                  </a:lnTo>
                  <a:lnTo>
                    <a:pt x="67056" y="27432"/>
                  </a:lnTo>
                  <a:lnTo>
                    <a:pt x="71628" y="25908"/>
                  </a:lnTo>
                  <a:lnTo>
                    <a:pt x="2042160" y="25908"/>
                  </a:lnTo>
                  <a:lnTo>
                    <a:pt x="2054352" y="29972"/>
                  </a:lnTo>
                  <a:lnTo>
                    <a:pt x="2054352" y="28956"/>
                  </a:lnTo>
                  <a:lnTo>
                    <a:pt x="2063496" y="34181"/>
                  </a:lnTo>
                  <a:lnTo>
                    <a:pt x="2063496" y="33528"/>
                  </a:lnTo>
                  <a:lnTo>
                    <a:pt x="2071116" y="39878"/>
                  </a:lnTo>
                  <a:lnTo>
                    <a:pt x="2071116" y="39624"/>
                  </a:lnTo>
                  <a:lnTo>
                    <a:pt x="2072640" y="41148"/>
                  </a:lnTo>
                  <a:lnTo>
                    <a:pt x="2072640" y="41452"/>
                  </a:lnTo>
                  <a:lnTo>
                    <a:pt x="2078736" y="48768"/>
                  </a:lnTo>
                  <a:lnTo>
                    <a:pt x="2078736" y="49911"/>
                  </a:lnTo>
                  <a:lnTo>
                    <a:pt x="2083308" y="57912"/>
                  </a:lnTo>
                  <a:lnTo>
                    <a:pt x="2083308" y="59436"/>
                  </a:lnTo>
                  <a:lnTo>
                    <a:pt x="2084832" y="62484"/>
                  </a:lnTo>
                  <a:lnTo>
                    <a:pt x="2084832" y="67056"/>
                  </a:lnTo>
                  <a:lnTo>
                    <a:pt x="2086356" y="71628"/>
                  </a:lnTo>
                  <a:lnTo>
                    <a:pt x="2086356" y="383794"/>
                  </a:lnTo>
                  <a:lnTo>
                    <a:pt x="2087880" y="382524"/>
                  </a:lnTo>
                  <a:lnTo>
                    <a:pt x="2089404" y="381000"/>
                  </a:lnTo>
                  <a:lnTo>
                    <a:pt x="2090928" y="381000"/>
                  </a:lnTo>
                  <a:lnTo>
                    <a:pt x="2098548" y="371856"/>
                  </a:lnTo>
                  <a:lnTo>
                    <a:pt x="2098548" y="370332"/>
                  </a:lnTo>
                  <a:lnTo>
                    <a:pt x="2100072" y="368808"/>
                  </a:lnTo>
                  <a:lnTo>
                    <a:pt x="2104644" y="358140"/>
                  </a:lnTo>
                  <a:lnTo>
                    <a:pt x="2106168" y="358140"/>
                  </a:lnTo>
                  <a:close/>
                </a:path>
                <a:path w="2112645" h="403860">
                  <a:moveTo>
                    <a:pt x="30480" y="347472"/>
                  </a:moveTo>
                  <a:lnTo>
                    <a:pt x="27432" y="342900"/>
                  </a:lnTo>
                  <a:lnTo>
                    <a:pt x="27432" y="336804"/>
                  </a:lnTo>
                  <a:lnTo>
                    <a:pt x="25908" y="332232"/>
                  </a:lnTo>
                  <a:lnTo>
                    <a:pt x="25908" y="383794"/>
                  </a:lnTo>
                  <a:lnTo>
                    <a:pt x="28956" y="386334"/>
                  </a:lnTo>
                  <a:lnTo>
                    <a:pt x="28956" y="345948"/>
                  </a:lnTo>
                  <a:lnTo>
                    <a:pt x="30480" y="347472"/>
                  </a:lnTo>
                  <a:close/>
                </a:path>
                <a:path w="2112645" h="403860">
                  <a:moveTo>
                    <a:pt x="30480" y="56388"/>
                  </a:moveTo>
                  <a:lnTo>
                    <a:pt x="28956" y="57912"/>
                  </a:lnTo>
                  <a:lnTo>
                    <a:pt x="28956" y="60960"/>
                  </a:lnTo>
                  <a:lnTo>
                    <a:pt x="30480" y="56388"/>
                  </a:lnTo>
                  <a:close/>
                </a:path>
                <a:path w="2112645" h="403860">
                  <a:moveTo>
                    <a:pt x="35052" y="356616"/>
                  </a:moveTo>
                  <a:lnTo>
                    <a:pt x="28956" y="345948"/>
                  </a:lnTo>
                  <a:lnTo>
                    <a:pt x="28956" y="386334"/>
                  </a:lnTo>
                  <a:lnTo>
                    <a:pt x="33528" y="390144"/>
                  </a:lnTo>
                  <a:lnTo>
                    <a:pt x="33528" y="355092"/>
                  </a:lnTo>
                  <a:lnTo>
                    <a:pt x="35052" y="356616"/>
                  </a:lnTo>
                  <a:close/>
                </a:path>
                <a:path w="2112645" h="403860">
                  <a:moveTo>
                    <a:pt x="35052" y="47244"/>
                  </a:moveTo>
                  <a:lnTo>
                    <a:pt x="33528" y="48768"/>
                  </a:lnTo>
                  <a:lnTo>
                    <a:pt x="33528" y="49911"/>
                  </a:lnTo>
                  <a:lnTo>
                    <a:pt x="35052" y="47244"/>
                  </a:lnTo>
                  <a:close/>
                </a:path>
                <a:path w="2112645" h="403860">
                  <a:moveTo>
                    <a:pt x="40455" y="363404"/>
                  </a:moveTo>
                  <a:lnTo>
                    <a:pt x="33528" y="355092"/>
                  </a:lnTo>
                  <a:lnTo>
                    <a:pt x="33528" y="390144"/>
                  </a:lnTo>
                  <a:lnTo>
                    <a:pt x="35052" y="391668"/>
                  </a:lnTo>
                  <a:lnTo>
                    <a:pt x="39624" y="394280"/>
                  </a:lnTo>
                  <a:lnTo>
                    <a:pt x="39624" y="362712"/>
                  </a:lnTo>
                  <a:lnTo>
                    <a:pt x="40455" y="363404"/>
                  </a:lnTo>
                  <a:close/>
                </a:path>
                <a:path w="2112645" h="403860">
                  <a:moveTo>
                    <a:pt x="41148" y="39624"/>
                  </a:moveTo>
                  <a:lnTo>
                    <a:pt x="39624" y="41148"/>
                  </a:lnTo>
                  <a:lnTo>
                    <a:pt x="40455" y="40455"/>
                  </a:lnTo>
                  <a:lnTo>
                    <a:pt x="41148" y="39624"/>
                  </a:lnTo>
                  <a:close/>
                </a:path>
                <a:path w="2112645" h="403860">
                  <a:moveTo>
                    <a:pt x="40455" y="40455"/>
                  </a:moveTo>
                  <a:lnTo>
                    <a:pt x="39624" y="41148"/>
                  </a:lnTo>
                  <a:lnTo>
                    <a:pt x="39624" y="41452"/>
                  </a:lnTo>
                  <a:lnTo>
                    <a:pt x="40455" y="40455"/>
                  </a:lnTo>
                  <a:close/>
                </a:path>
                <a:path w="2112645" h="403860">
                  <a:moveTo>
                    <a:pt x="41148" y="364236"/>
                  </a:moveTo>
                  <a:lnTo>
                    <a:pt x="40455" y="363404"/>
                  </a:lnTo>
                  <a:lnTo>
                    <a:pt x="39624" y="362712"/>
                  </a:lnTo>
                  <a:lnTo>
                    <a:pt x="41148" y="364236"/>
                  </a:lnTo>
                  <a:close/>
                </a:path>
                <a:path w="2112645" h="403860">
                  <a:moveTo>
                    <a:pt x="41148" y="395151"/>
                  </a:moveTo>
                  <a:lnTo>
                    <a:pt x="41148" y="364236"/>
                  </a:lnTo>
                  <a:lnTo>
                    <a:pt x="39624" y="362712"/>
                  </a:lnTo>
                  <a:lnTo>
                    <a:pt x="39624" y="394280"/>
                  </a:lnTo>
                  <a:lnTo>
                    <a:pt x="41148" y="395151"/>
                  </a:lnTo>
                  <a:close/>
                </a:path>
                <a:path w="2112645" h="403860">
                  <a:moveTo>
                    <a:pt x="41148" y="39878"/>
                  </a:moveTo>
                  <a:lnTo>
                    <a:pt x="41148" y="39624"/>
                  </a:lnTo>
                  <a:lnTo>
                    <a:pt x="40455" y="40455"/>
                  </a:lnTo>
                  <a:lnTo>
                    <a:pt x="41148" y="39878"/>
                  </a:lnTo>
                  <a:close/>
                </a:path>
                <a:path w="2112645" h="403860">
                  <a:moveTo>
                    <a:pt x="48768" y="398373"/>
                  </a:moveTo>
                  <a:lnTo>
                    <a:pt x="48768" y="370332"/>
                  </a:lnTo>
                  <a:lnTo>
                    <a:pt x="40455" y="363404"/>
                  </a:lnTo>
                  <a:lnTo>
                    <a:pt x="41148" y="364236"/>
                  </a:lnTo>
                  <a:lnTo>
                    <a:pt x="41148" y="395151"/>
                  </a:lnTo>
                  <a:lnTo>
                    <a:pt x="45720" y="397764"/>
                  </a:lnTo>
                  <a:lnTo>
                    <a:pt x="47244" y="397764"/>
                  </a:lnTo>
                  <a:lnTo>
                    <a:pt x="48768" y="398373"/>
                  </a:lnTo>
                  <a:close/>
                </a:path>
                <a:path w="2112645" h="403860">
                  <a:moveTo>
                    <a:pt x="48768" y="34181"/>
                  </a:moveTo>
                  <a:lnTo>
                    <a:pt x="48768" y="33528"/>
                  </a:lnTo>
                  <a:lnTo>
                    <a:pt x="47244" y="35052"/>
                  </a:lnTo>
                  <a:lnTo>
                    <a:pt x="48768" y="34181"/>
                  </a:lnTo>
                  <a:close/>
                </a:path>
                <a:path w="2112645" h="403860">
                  <a:moveTo>
                    <a:pt x="57912" y="401574"/>
                  </a:moveTo>
                  <a:lnTo>
                    <a:pt x="57912" y="374904"/>
                  </a:lnTo>
                  <a:lnTo>
                    <a:pt x="47244" y="368808"/>
                  </a:lnTo>
                  <a:lnTo>
                    <a:pt x="48768" y="370332"/>
                  </a:lnTo>
                  <a:lnTo>
                    <a:pt x="48768" y="398373"/>
                  </a:lnTo>
                  <a:lnTo>
                    <a:pt x="54864" y="400812"/>
                  </a:lnTo>
                  <a:lnTo>
                    <a:pt x="57912" y="401574"/>
                  </a:lnTo>
                  <a:close/>
                </a:path>
                <a:path w="2112645" h="403860">
                  <a:moveTo>
                    <a:pt x="57912" y="29718"/>
                  </a:moveTo>
                  <a:lnTo>
                    <a:pt x="57912" y="28956"/>
                  </a:lnTo>
                  <a:lnTo>
                    <a:pt x="56388" y="30480"/>
                  </a:lnTo>
                  <a:lnTo>
                    <a:pt x="57912" y="29718"/>
                  </a:lnTo>
                  <a:close/>
                </a:path>
                <a:path w="2112645" h="403860">
                  <a:moveTo>
                    <a:pt x="2055876" y="373380"/>
                  </a:moveTo>
                  <a:lnTo>
                    <a:pt x="2049780" y="376428"/>
                  </a:lnTo>
                  <a:lnTo>
                    <a:pt x="2045208" y="377952"/>
                  </a:lnTo>
                  <a:lnTo>
                    <a:pt x="70104" y="377952"/>
                  </a:lnTo>
                  <a:lnTo>
                    <a:pt x="65532" y="376428"/>
                  </a:lnTo>
                  <a:lnTo>
                    <a:pt x="60960" y="376428"/>
                  </a:lnTo>
                  <a:lnTo>
                    <a:pt x="56388" y="373380"/>
                  </a:lnTo>
                  <a:lnTo>
                    <a:pt x="57912" y="374904"/>
                  </a:lnTo>
                  <a:lnTo>
                    <a:pt x="57912" y="401574"/>
                  </a:lnTo>
                  <a:lnTo>
                    <a:pt x="60960" y="402336"/>
                  </a:lnTo>
                  <a:lnTo>
                    <a:pt x="68580" y="403860"/>
                  </a:lnTo>
                  <a:lnTo>
                    <a:pt x="2043684" y="403860"/>
                  </a:lnTo>
                  <a:lnTo>
                    <a:pt x="2051304" y="402336"/>
                  </a:lnTo>
                  <a:lnTo>
                    <a:pt x="2054352" y="401116"/>
                  </a:lnTo>
                  <a:lnTo>
                    <a:pt x="2054352" y="374904"/>
                  </a:lnTo>
                  <a:lnTo>
                    <a:pt x="2055876" y="373380"/>
                  </a:lnTo>
                  <a:close/>
                </a:path>
                <a:path w="2112645" h="403860">
                  <a:moveTo>
                    <a:pt x="2055876" y="30480"/>
                  </a:moveTo>
                  <a:lnTo>
                    <a:pt x="2054352" y="28956"/>
                  </a:lnTo>
                  <a:lnTo>
                    <a:pt x="2054352" y="29972"/>
                  </a:lnTo>
                  <a:lnTo>
                    <a:pt x="2055876" y="30480"/>
                  </a:lnTo>
                  <a:close/>
                </a:path>
                <a:path w="2112645" h="403860">
                  <a:moveTo>
                    <a:pt x="2065020" y="368808"/>
                  </a:moveTo>
                  <a:lnTo>
                    <a:pt x="2054352" y="374904"/>
                  </a:lnTo>
                  <a:lnTo>
                    <a:pt x="2054352" y="401116"/>
                  </a:lnTo>
                  <a:lnTo>
                    <a:pt x="2058924" y="399288"/>
                  </a:lnTo>
                  <a:lnTo>
                    <a:pt x="2063496" y="398145"/>
                  </a:lnTo>
                  <a:lnTo>
                    <a:pt x="2063496" y="370332"/>
                  </a:lnTo>
                  <a:lnTo>
                    <a:pt x="2065020" y="368808"/>
                  </a:lnTo>
                  <a:close/>
                </a:path>
                <a:path w="2112645" h="403860">
                  <a:moveTo>
                    <a:pt x="2065020" y="35052"/>
                  </a:moveTo>
                  <a:lnTo>
                    <a:pt x="2063496" y="33528"/>
                  </a:lnTo>
                  <a:lnTo>
                    <a:pt x="2063496" y="34181"/>
                  </a:lnTo>
                  <a:lnTo>
                    <a:pt x="2065020" y="35052"/>
                  </a:lnTo>
                  <a:close/>
                </a:path>
                <a:path w="2112645" h="403860">
                  <a:moveTo>
                    <a:pt x="2071808" y="363404"/>
                  </a:moveTo>
                  <a:lnTo>
                    <a:pt x="2063496" y="370332"/>
                  </a:lnTo>
                  <a:lnTo>
                    <a:pt x="2063496" y="398145"/>
                  </a:lnTo>
                  <a:lnTo>
                    <a:pt x="2065020" y="397764"/>
                  </a:lnTo>
                  <a:lnTo>
                    <a:pt x="2066544" y="397764"/>
                  </a:lnTo>
                  <a:lnTo>
                    <a:pt x="2071116" y="395151"/>
                  </a:lnTo>
                  <a:lnTo>
                    <a:pt x="2071116" y="364236"/>
                  </a:lnTo>
                  <a:lnTo>
                    <a:pt x="2071808" y="363404"/>
                  </a:lnTo>
                  <a:close/>
                </a:path>
                <a:path w="2112645" h="403860">
                  <a:moveTo>
                    <a:pt x="2072640" y="41148"/>
                  </a:moveTo>
                  <a:lnTo>
                    <a:pt x="2071116" y="39624"/>
                  </a:lnTo>
                  <a:lnTo>
                    <a:pt x="2071808" y="40455"/>
                  </a:lnTo>
                  <a:lnTo>
                    <a:pt x="2072640" y="41148"/>
                  </a:lnTo>
                  <a:close/>
                </a:path>
                <a:path w="2112645" h="403860">
                  <a:moveTo>
                    <a:pt x="2071808" y="40455"/>
                  </a:moveTo>
                  <a:lnTo>
                    <a:pt x="2071116" y="39624"/>
                  </a:lnTo>
                  <a:lnTo>
                    <a:pt x="2071116" y="39878"/>
                  </a:lnTo>
                  <a:lnTo>
                    <a:pt x="2071808" y="40455"/>
                  </a:lnTo>
                  <a:close/>
                </a:path>
                <a:path w="2112645" h="403860">
                  <a:moveTo>
                    <a:pt x="2072640" y="362712"/>
                  </a:moveTo>
                  <a:lnTo>
                    <a:pt x="2071808" y="363404"/>
                  </a:lnTo>
                  <a:lnTo>
                    <a:pt x="2071116" y="364236"/>
                  </a:lnTo>
                  <a:lnTo>
                    <a:pt x="2072640" y="362712"/>
                  </a:lnTo>
                  <a:close/>
                </a:path>
                <a:path w="2112645" h="403860">
                  <a:moveTo>
                    <a:pt x="2072640" y="394280"/>
                  </a:moveTo>
                  <a:lnTo>
                    <a:pt x="2072640" y="362712"/>
                  </a:lnTo>
                  <a:lnTo>
                    <a:pt x="2071116" y="364236"/>
                  </a:lnTo>
                  <a:lnTo>
                    <a:pt x="2071116" y="395151"/>
                  </a:lnTo>
                  <a:lnTo>
                    <a:pt x="2072640" y="394280"/>
                  </a:lnTo>
                  <a:close/>
                </a:path>
                <a:path w="2112645" h="403860">
                  <a:moveTo>
                    <a:pt x="2072640" y="41452"/>
                  </a:moveTo>
                  <a:lnTo>
                    <a:pt x="2072640" y="41148"/>
                  </a:lnTo>
                  <a:lnTo>
                    <a:pt x="2071808" y="40455"/>
                  </a:lnTo>
                  <a:lnTo>
                    <a:pt x="2072640" y="41452"/>
                  </a:lnTo>
                  <a:close/>
                </a:path>
                <a:path w="2112645" h="403860">
                  <a:moveTo>
                    <a:pt x="2078736" y="390144"/>
                  </a:moveTo>
                  <a:lnTo>
                    <a:pt x="2078736" y="355092"/>
                  </a:lnTo>
                  <a:lnTo>
                    <a:pt x="2071808" y="363404"/>
                  </a:lnTo>
                  <a:lnTo>
                    <a:pt x="2072640" y="362712"/>
                  </a:lnTo>
                  <a:lnTo>
                    <a:pt x="2072640" y="394280"/>
                  </a:lnTo>
                  <a:lnTo>
                    <a:pt x="2077212" y="391668"/>
                  </a:lnTo>
                  <a:lnTo>
                    <a:pt x="2078736" y="390144"/>
                  </a:lnTo>
                  <a:close/>
                </a:path>
                <a:path w="2112645" h="403860">
                  <a:moveTo>
                    <a:pt x="2078736" y="49911"/>
                  </a:moveTo>
                  <a:lnTo>
                    <a:pt x="2078736" y="48768"/>
                  </a:lnTo>
                  <a:lnTo>
                    <a:pt x="2077212" y="47244"/>
                  </a:lnTo>
                  <a:lnTo>
                    <a:pt x="2078736" y="49911"/>
                  </a:lnTo>
                  <a:close/>
                </a:path>
                <a:path w="2112645" h="403860">
                  <a:moveTo>
                    <a:pt x="2083308" y="386334"/>
                  </a:moveTo>
                  <a:lnTo>
                    <a:pt x="2083308" y="345948"/>
                  </a:lnTo>
                  <a:lnTo>
                    <a:pt x="2077212" y="356616"/>
                  </a:lnTo>
                  <a:lnTo>
                    <a:pt x="2078736" y="355092"/>
                  </a:lnTo>
                  <a:lnTo>
                    <a:pt x="2078736" y="390144"/>
                  </a:lnTo>
                  <a:lnTo>
                    <a:pt x="2083308" y="386334"/>
                  </a:lnTo>
                  <a:close/>
                </a:path>
                <a:path w="2112645" h="403860">
                  <a:moveTo>
                    <a:pt x="2083308" y="59436"/>
                  </a:moveTo>
                  <a:lnTo>
                    <a:pt x="2083308" y="57912"/>
                  </a:lnTo>
                  <a:lnTo>
                    <a:pt x="2081784" y="56388"/>
                  </a:lnTo>
                  <a:lnTo>
                    <a:pt x="2083308" y="59436"/>
                  </a:lnTo>
                  <a:close/>
                </a:path>
                <a:path w="2112645" h="403860">
                  <a:moveTo>
                    <a:pt x="2086356" y="383794"/>
                  </a:moveTo>
                  <a:lnTo>
                    <a:pt x="2086356" y="333756"/>
                  </a:lnTo>
                  <a:lnTo>
                    <a:pt x="2081784" y="347472"/>
                  </a:lnTo>
                  <a:lnTo>
                    <a:pt x="2083308" y="345948"/>
                  </a:lnTo>
                  <a:lnTo>
                    <a:pt x="2083308" y="386334"/>
                  </a:lnTo>
                  <a:lnTo>
                    <a:pt x="2086356" y="383794"/>
                  </a:lnTo>
                  <a:close/>
                </a:path>
                <a:path w="2112645" h="403860">
                  <a:moveTo>
                    <a:pt x="2110740" y="342900"/>
                  </a:moveTo>
                  <a:lnTo>
                    <a:pt x="2110740" y="60960"/>
                  </a:lnTo>
                  <a:lnTo>
                    <a:pt x="2107692" y="53340"/>
                  </a:lnTo>
                  <a:lnTo>
                    <a:pt x="2106168" y="47244"/>
                  </a:lnTo>
                  <a:lnTo>
                    <a:pt x="2106168" y="356616"/>
                  </a:lnTo>
                  <a:lnTo>
                    <a:pt x="2107692" y="350520"/>
                  </a:lnTo>
                  <a:lnTo>
                    <a:pt x="2110740" y="342900"/>
                  </a:lnTo>
                  <a:close/>
                </a:path>
                <a:path w="2112645" h="403860">
                  <a:moveTo>
                    <a:pt x="2112264" y="327660"/>
                  </a:moveTo>
                  <a:lnTo>
                    <a:pt x="2112264" y="76200"/>
                  </a:lnTo>
                  <a:lnTo>
                    <a:pt x="2110740" y="67056"/>
                  </a:lnTo>
                  <a:lnTo>
                    <a:pt x="2110740" y="335280"/>
                  </a:lnTo>
                  <a:lnTo>
                    <a:pt x="2112264" y="327660"/>
                  </a:lnTo>
                  <a:close/>
                </a:path>
              </a:pathLst>
            </a:custGeom>
            <a:solidFill>
              <a:srgbClr val="0096AD"/>
            </a:solidFill>
          </p:spPr>
          <p:txBody>
            <a:bodyPr wrap="square" lIns="0" tIns="0" rIns="0" bIns="0" rtlCol="0"/>
            <a:lstStyle/>
            <a:p>
              <a:pPr defTabSz="605150"/>
              <a:endParaRPr sz="1191">
                <a:solidFill>
                  <a:prstClr val="black"/>
                </a:solidFill>
                <a:latin typeface="Calibri"/>
              </a:endParaRPr>
            </a:p>
          </p:txBody>
        </p:sp>
      </p:grpSp>
      <p:sp>
        <p:nvSpPr>
          <p:cNvPr id="58" name="object 15">
            <a:extLst>
              <a:ext uri="{FF2B5EF4-FFF2-40B4-BE49-F238E27FC236}">
                <a16:creationId xmlns:a16="http://schemas.microsoft.com/office/drawing/2014/main" id="{EE0CD15E-B4D8-4EB8-8EC5-B01C6CFEB64E}"/>
              </a:ext>
            </a:extLst>
          </p:cNvPr>
          <p:cNvSpPr txBox="1"/>
          <p:nvPr/>
        </p:nvSpPr>
        <p:spPr>
          <a:xfrm>
            <a:off x="4145814" y="2984579"/>
            <a:ext cx="1064839" cy="334050"/>
          </a:xfrm>
          <a:prstGeom prst="rect">
            <a:avLst/>
          </a:prstGeom>
        </p:spPr>
        <p:txBody>
          <a:bodyPr vert="horz" wrap="square" lIns="0" tIns="7985" rIns="0" bIns="0" rtlCol="0">
            <a:spAutoFit/>
          </a:bodyPr>
          <a:lstStyle/>
          <a:p>
            <a:pPr marL="8405" defTabSz="605150">
              <a:spcBef>
                <a:spcPts val="63"/>
              </a:spcBef>
            </a:pPr>
            <a:r>
              <a:rPr sz="1059" spc="-43" dirty="0">
                <a:solidFill>
                  <a:prstClr val="black"/>
                </a:solidFill>
                <a:latin typeface="Arial" panose="020B0604020202020204" pitchFamily="34" charset="0"/>
                <a:cs typeface="Arial" panose="020B0604020202020204" pitchFamily="34" charset="0"/>
              </a:rPr>
              <a:t>Suministro </a:t>
            </a:r>
            <a:r>
              <a:rPr sz="1059" spc="-63" dirty="0">
                <a:solidFill>
                  <a:prstClr val="black"/>
                </a:solidFill>
                <a:latin typeface="Arial" panose="020B0604020202020204" pitchFamily="34" charset="0"/>
                <a:cs typeface="Arial" panose="020B0604020202020204" pitchFamily="34" charset="0"/>
              </a:rPr>
              <a:t>de</a:t>
            </a:r>
            <a:r>
              <a:rPr sz="1059" spc="-146" dirty="0">
                <a:solidFill>
                  <a:prstClr val="black"/>
                </a:solidFill>
                <a:latin typeface="Arial" panose="020B0604020202020204" pitchFamily="34" charset="0"/>
                <a:cs typeface="Arial" panose="020B0604020202020204" pitchFamily="34" charset="0"/>
              </a:rPr>
              <a:t> </a:t>
            </a:r>
            <a:r>
              <a:rPr sz="1059" spc="-40" dirty="0">
                <a:solidFill>
                  <a:prstClr val="black"/>
                </a:solidFill>
                <a:latin typeface="Arial" panose="020B0604020202020204" pitchFamily="34" charset="0"/>
                <a:cs typeface="Arial" panose="020B0604020202020204" pitchFamily="34" charset="0"/>
              </a:rPr>
              <a:t>Agua</a:t>
            </a:r>
            <a:endParaRPr sz="1059" dirty="0">
              <a:solidFill>
                <a:prstClr val="black"/>
              </a:solidFill>
              <a:latin typeface="Arial" panose="020B0604020202020204" pitchFamily="34" charset="0"/>
              <a:cs typeface="Arial" panose="020B0604020202020204" pitchFamily="34" charset="0"/>
            </a:endParaRPr>
          </a:p>
        </p:txBody>
      </p:sp>
      <p:grpSp>
        <p:nvGrpSpPr>
          <p:cNvPr id="59" name="object 9">
            <a:extLst>
              <a:ext uri="{FF2B5EF4-FFF2-40B4-BE49-F238E27FC236}">
                <a16:creationId xmlns:a16="http://schemas.microsoft.com/office/drawing/2014/main" id="{DD3567A6-DFBD-4C37-8974-2B61E49460A9}"/>
              </a:ext>
            </a:extLst>
          </p:cNvPr>
          <p:cNvGrpSpPr/>
          <p:nvPr/>
        </p:nvGrpSpPr>
        <p:grpSpPr>
          <a:xfrm>
            <a:off x="5628265" y="3015768"/>
            <a:ext cx="2424590" cy="261377"/>
            <a:chOff x="3433572" y="3297936"/>
            <a:chExt cx="3312160" cy="394970"/>
          </a:xfrm>
        </p:grpSpPr>
        <p:sp>
          <p:nvSpPr>
            <p:cNvPr id="60" name="object 10">
              <a:extLst>
                <a:ext uri="{FF2B5EF4-FFF2-40B4-BE49-F238E27FC236}">
                  <a16:creationId xmlns:a16="http://schemas.microsoft.com/office/drawing/2014/main" id="{075FCF77-7EBE-480D-9607-4B302353F97C}"/>
                </a:ext>
              </a:extLst>
            </p:cNvPr>
            <p:cNvSpPr/>
            <p:nvPr/>
          </p:nvSpPr>
          <p:spPr>
            <a:xfrm>
              <a:off x="3445764" y="3310128"/>
              <a:ext cx="3286125" cy="370840"/>
            </a:xfrm>
            <a:custGeom>
              <a:avLst/>
              <a:gdLst/>
              <a:ahLst/>
              <a:cxnLst/>
              <a:rect l="l" t="t" r="r" b="b"/>
              <a:pathLst>
                <a:path w="3286125" h="370839">
                  <a:moveTo>
                    <a:pt x="3285743" y="309371"/>
                  </a:moveTo>
                  <a:lnTo>
                    <a:pt x="3285743" y="62483"/>
                  </a:lnTo>
                  <a:lnTo>
                    <a:pt x="3280933" y="38576"/>
                  </a:lnTo>
                  <a:lnTo>
                    <a:pt x="3267836" y="18668"/>
                  </a:lnTo>
                  <a:lnTo>
                    <a:pt x="3248453" y="5048"/>
                  </a:lnTo>
                  <a:lnTo>
                    <a:pt x="3224783" y="0"/>
                  </a:lnTo>
                  <a:lnTo>
                    <a:pt x="60959" y="0"/>
                  </a:lnTo>
                  <a:lnTo>
                    <a:pt x="37290" y="5048"/>
                  </a:lnTo>
                  <a:lnTo>
                    <a:pt x="17906" y="18668"/>
                  </a:lnTo>
                  <a:lnTo>
                    <a:pt x="4810" y="38576"/>
                  </a:lnTo>
                  <a:lnTo>
                    <a:pt x="0" y="62483"/>
                  </a:lnTo>
                  <a:lnTo>
                    <a:pt x="0" y="309371"/>
                  </a:lnTo>
                  <a:lnTo>
                    <a:pt x="4810" y="333041"/>
                  </a:lnTo>
                  <a:lnTo>
                    <a:pt x="17906" y="352424"/>
                  </a:lnTo>
                  <a:lnTo>
                    <a:pt x="37290" y="365521"/>
                  </a:lnTo>
                  <a:lnTo>
                    <a:pt x="60959" y="370331"/>
                  </a:lnTo>
                  <a:lnTo>
                    <a:pt x="3224783" y="370331"/>
                  </a:lnTo>
                  <a:lnTo>
                    <a:pt x="3248453" y="365521"/>
                  </a:lnTo>
                  <a:lnTo>
                    <a:pt x="3267836" y="352424"/>
                  </a:lnTo>
                  <a:lnTo>
                    <a:pt x="3280933" y="333041"/>
                  </a:lnTo>
                  <a:lnTo>
                    <a:pt x="3285743" y="309371"/>
                  </a:lnTo>
                  <a:close/>
                </a:path>
              </a:pathLst>
            </a:custGeom>
            <a:solidFill>
              <a:srgbClr val="FFFFFF"/>
            </a:solidFill>
          </p:spPr>
          <p:txBody>
            <a:bodyPr wrap="square" lIns="0" tIns="0" rIns="0" bIns="0" rtlCol="0"/>
            <a:lstStyle/>
            <a:p>
              <a:pPr defTabSz="605150"/>
              <a:endParaRPr sz="1191">
                <a:solidFill>
                  <a:prstClr val="black"/>
                </a:solidFill>
                <a:latin typeface="Calibri"/>
              </a:endParaRPr>
            </a:p>
          </p:txBody>
        </p:sp>
        <p:sp>
          <p:nvSpPr>
            <p:cNvPr id="61" name="object 11">
              <a:extLst>
                <a:ext uri="{FF2B5EF4-FFF2-40B4-BE49-F238E27FC236}">
                  <a16:creationId xmlns:a16="http://schemas.microsoft.com/office/drawing/2014/main" id="{74F7C507-A937-4B62-9F12-7BD54361F7DB}"/>
                </a:ext>
              </a:extLst>
            </p:cNvPr>
            <p:cNvSpPr/>
            <p:nvPr/>
          </p:nvSpPr>
          <p:spPr>
            <a:xfrm>
              <a:off x="3433572" y="3297936"/>
              <a:ext cx="3312160" cy="394970"/>
            </a:xfrm>
            <a:custGeom>
              <a:avLst/>
              <a:gdLst/>
              <a:ahLst/>
              <a:cxnLst/>
              <a:rect l="l" t="t" r="r" b="b"/>
              <a:pathLst>
                <a:path w="3312159" h="394970">
                  <a:moveTo>
                    <a:pt x="12192" y="361188"/>
                  </a:moveTo>
                  <a:lnTo>
                    <a:pt x="12192" y="33528"/>
                  </a:lnTo>
                  <a:lnTo>
                    <a:pt x="6096" y="44196"/>
                  </a:lnTo>
                  <a:lnTo>
                    <a:pt x="6096" y="45720"/>
                  </a:lnTo>
                  <a:lnTo>
                    <a:pt x="4572" y="45720"/>
                  </a:lnTo>
                  <a:lnTo>
                    <a:pt x="3048" y="53340"/>
                  </a:lnTo>
                  <a:lnTo>
                    <a:pt x="1524" y="59436"/>
                  </a:lnTo>
                  <a:lnTo>
                    <a:pt x="0" y="67056"/>
                  </a:lnTo>
                  <a:lnTo>
                    <a:pt x="0" y="329184"/>
                  </a:lnTo>
                  <a:lnTo>
                    <a:pt x="3048" y="344424"/>
                  </a:lnTo>
                  <a:lnTo>
                    <a:pt x="4572" y="348996"/>
                  </a:lnTo>
                  <a:lnTo>
                    <a:pt x="6096" y="350520"/>
                  </a:lnTo>
                  <a:lnTo>
                    <a:pt x="12192" y="361188"/>
                  </a:lnTo>
                  <a:close/>
                </a:path>
                <a:path w="3312159" h="394970">
                  <a:moveTo>
                    <a:pt x="32452" y="48230"/>
                  </a:moveTo>
                  <a:lnTo>
                    <a:pt x="32004" y="48768"/>
                  </a:lnTo>
                  <a:lnTo>
                    <a:pt x="32004" y="13716"/>
                  </a:lnTo>
                  <a:lnTo>
                    <a:pt x="22860" y="21336"/>
                  </a:lnTo>
                  <a:lnTo>
                    <a:pt x="21336" y="21336"/>
                  </a:lnTo>
                  <a:lnTo>
                    <a:pt x="21336" y="22860"/>
                  </a:lnTo>
                  <a:lnTo>
                    <a:pt x="19812" y="22860"/>
                  </a:lnTo>
                  <a:lnTo>
                    <a:pt x="12192" y="32004"/>
                  </a:lnTo>
                  <a:lnTo>
                    <a:pt x="12192" y="364236"/>
                  </a:lnTo>
                  <a:lnTo>
                    <a:pt x="19812" y="373380"/>
                  </a:lnTo>
                  <a:lnTo>
                    <a:pt x="21336" y="373380"/>
                  </a:lnTo>
                  <a:lnTo>
                    <a:pt x="22860" y="374904"/>
                  </a:lnTo>
                  <a:lnTo>
                    <a:pt x="24384" y="376174"/>
                  </a:lnTo>
                  <a:lnTo>
                    <a:pt x="24384" y="74676"/>
                  </a:lnTo>
                  <a:lnTo>
                    <a:pt x="25908" y="68580"/>
                  </a:lnTo>
                  <a:lnTo>
                    <a:pt x="25908" y="64008"/>
                  </a:lnTo>
                  <a:lnTo>
                    <a:pt x="28956" y="54864"/>
                  </a:lnTo>
                  <a:lnTo>
                    <a:pt x="28956" y="56388"/>
                  </a:lnTo>
                  <a:lnTo>
                    <a:pt x="32452" y="48230"/>
                  </a:lnTo>
                  <a:close/>
                </a:path>
                <a:path w="3312159" h="394970">
                  <a:moveTo>
                    <a:pt x="33528" y="348996"/>
                  </a:moveTo>
                  <a:lnTo>
                    <a:pt x="28956" y="338328"/>
                  </a:lnTo>
                  <a:lnTo>
                    <a:pt x="28956" y="341376"/>
                  </a:lnTo>
                  <a:lnTo>
                    <a:pt x="27432" y="335280"/>
                  </a:lnTo>
                  <a:lnTo>
                    <a:pt x="25908" y="330708"/>
                  </a:lnTo>
                  <a:lnTo>
                    <a:pt x="24384" y="324612"/>
                  </a:lnTo>
                  <a:lnTo>
                    <a:pt x="24384" y="376174"/>
                  </a:lnTo>
                  <a:lnTo>
                    <a:pt x="32004" y="382524"/>
                  </a:lnTo>
                  <a:lnTo>
                    <a:pt x="32004" y="347472"/>
                  </a:lnTo>
                  <a:lnTo>
                    <a:pt x="33528" y="348996"/>
                  </a:lnTo>
                  <a:close/>
                </a:path>
                <a:path w="3312159" h="394970">
                  <a:moveTo>
                    <a:pt x="3297936" y="364236"/>
                  </a:moveTo>
                  <a:lnTo>
                    <a:pt x="3297936" y="32004"/>
                  </a:lnTo>
                  <a:lnTo>
                    <a:pt x="3290316" y="22860"/>
                  </a:lnTo>
                  <a:lnTo>
                    <a:pt x="3288792" y="21336"/>
                  </a:lnTo>
                  <a:lnTo>
                    <a:pt x="3279648" y="13716"/>
                  </a:lnTo>
                  <a:lnTo>
                    <a:pt x="3278124" y="13716"/>
                  </a:lnTo>
                  <a:lnTo>
                    <a:pt x="3278124" y="12192"/>
                  </a:lnTo>
                  <a:lnTo>
                    <a:pt x="3276600" y="12192"/>
                  </a:lnTo>
                  <a:lnTo>
                    <a:pt x="3258312" y="3048"/>
                  </a:lnTo>
                  <a:lnTo>
                    <a:pt x="3243072" y="0"/>
                  </a:lnTo>
                  <a:lnTo>
                    <a:pt x="65532" y="0"/>
                  </a:lnTo>
                  <a:lnTo>
                    <a:pt x="57912" y="1524"/>
                  </a:lnTo>
                  <a:lnTo>
                    <a:pt x="50292" y="4572"/>
                  </a:lnTo>
                  <a:lnTo>
                    <a:pt x="44196" y="6096"/>
                  </a:lnTo>
                  <a:lnTo>
                    <a:pt x="33528" y="12192"/>
                  </a:lnTo>
                  <a:lnTo>
                    <a:pt x="32004" y="12192"/>
                  </a:lnTo>
                  <a:lnTo>
                    <a:pt x="32004" y="48768"/>
                  </a:lnTo>
                  <a:lnTo>
                    <a:pt x="33528" y="45720"/>
                  </a:lnTo>
                  <a:lnTo>
                    <a:pt x="33528" y="46939"/>
                  </a:lnTo>
                  <a:lnTo>
                    <a:pt x="38100" y="41452"/>
                  </a:lnTo>
                  <a:lnTo>
                    <a:pt x="38100" y="41148"/>
                  </a:lnTo>
                  <a:lnTo>
                    <a:pt x="39624" y="39624"/>
                  </a:lnTo>
                  <a:lnTo>
                    <a:pt x="39624" y="39878"/>
                  </a:lnTo>
                  <a:lnTo>
                    <a:pt x="47244" y="33528"/>
                  </a:lnTo>
                  <a:lnTo>
                    <a:pt x="47244" y="34181"/>
                  </a:lnTo>
                  <a:lnTo>
                    <a:pt x="56388" y="28956"/>
                  </a:lnTo>
                  <a:lnTo>
                    <a:pt x="59436" y="27432"/>
                  </a:lnTo>
                  <a:lnTo>
                    <a:pt x="64008" y="25908"/>
                  </a:lnTo>
                  <a:lnTo>
                    <a:pt x="3243072" y="25908"/>
                  </a:lnTo>
                  <a:lnTo>
                    <a:pt x="3247644" y="27432"/>
                  </a:lnTo>
                  <a:lnTo>
                    <a:pt x="3252216" y="27432"/>
                  </a:lnTo>
                  <a:lnTo>
                    <a:pt x="3256788" y="30480"/>
                  </a:lnTo>
                  <a:lnTo>
                    <a:pt x="3265932" y="35052"/>
                  </a:lnTo>
                  <a:lnTo>
                    <a:pt x="3265932" y="36068"/>
                  </a:lnTo>
                  <a:lnTo>
                    <a:pt x="3270504" y="39878"/>
                  </a:lnTo>
                  <a:lnTo>
                    <a:pt x="3270504" y="39624"/>
                  </a:lnTo>
                  <a:lnTo>
                    <a:pt x="3272028" y="41148"/>
                  </a:lnTo>
                  <a:lnTo>
                    <a:pt x="3272028" y="41452"/>
                  </a:lnTo>
                  <a:lnTo>
                    <a:pt x="3276600" y="46939"/>
                  </a:lnTo>
                  <a:lnTo>
                    <a:pt x="3276600" y="45720"/>
                  </a:lnTo>
                  <a:lnTo>
                    <a:pt x="3282696" y="56388"/>
                  </a:lnTo>
                  <a:lnTo>
                    <a:pt x="3282696" y="57912"/>
                  </a:lnTo>
                  <a:lnTo>
                    <a:pt x="3284220" y="60960"/>
                  </a:lnTo>
                  <a:lnTo>
                    <a:pt x="3284220" y="65532"/>
                  </a:lnTo>
                  <a:lnTo>
                    <a:pt x="3285744" y="70104"/>
                  </a:lnTo>
                  <a:lnTo>
                    <a:pt x="3285744" y="377444"/>
                  </a:lnTo>
                  <a:lnTo>
                    <a:pt x="3288792" y="374904"/>
                  </a:lnTo>
                  <a:lnTo>
                    <a:pt x="3288792" y="373380"/>
                  </a:lnTo>
                  <a:lnTo>
                    <a:pt x="3290316" y="373380"/>
                  </a:lnTo>
                  <a:lnTo>
                    <a:pt x="3297936" y="364236"/>
                  </a:lnTo>
                  <a:close/>
                </a:path>
                <a:path w="3312159" h="394970">
                  <a:moveTo>
                    <a:pt x="33528" y="45720"/>
                  </a:moveTo>
                  <a:lnTo>
                    <a:pt x="32004" y="48768"/>
                  </a:lnTo>
                  <a:lnTo>
                    <a:pt x="32452" y="48230"/>
                  </a:lnTo>
                  <a:lnTo>
                    <a:pt x="33528" y="45720"/>
                  </a:lnTo>
                  <a:close/>
                </a:path>
                <a:path w="3312159" h="394970">
                  <a:moveTo>
                    <a:pt x="38931" y="355784"/>
                  </a:moveTo>
                  <a:lnTo>
                    <a:pt x="32004" y="347472"/>
                  </a:lnTo>
                  <a:lnTo>
                    <a:pt x="32004" y="382524"/>
                  </a:lnTo>
                  <a:lnTo>
                    <a:pt x="33528" y="382524"/>
                  </a:lnTo>
                  <a:lnTo>
                    <a:pt x="38100" y="385381"/>
                  </a:lnTo>
                  <a:lnTo>
                    <a:pt x="38100" y="355092"/>
                  </a:lnTo>
                  <a:lnTo>
                    <a:pt x="38931" y="355784"/>
                  </a:lnTo>
                  <a:close/>
                </a:path>
                <a:path w="3312159" h="394970">
                  <a:moveTo>
                    <a:pt x="33528" y="46939"/>
                  </a:moveTo>
                  <a:lnTo>
                    <a:pt x="33528" y="45720"/>
                  </a:lnTo>
                  <a:lnTo>
                    <a:pt x="32452" y="48230"/>
                  </a:lnTo>
                  <a:lnTo>
                    <a:pt x="33528" y="46939"/>
                  </a:lnTo>
                  <a:close/>
                </a:path>
                <a:path w="3312159" h="394970">
                  <a:moveTo>
                    <a:pt x="39624" y="39624"/>
                  </a:moveTo>
                  <a:lnTo>
                    <a:pt x="38100" y="41148"/>
                  </a:lnTo>
                  <a:lnTo>
                    <a:pt x="38931" y="40455"/>
                  </a:lnTo>
                  <a:lnTo>
                    <a:pt x="39624" y="39624"/>
                  </a:lnTo>
                  <a:close/>
                </a:path>
                <a:path w="3312159" h="394970">
                  <a:moveTo>
                    <a:pt x="38931" y="40455"/>
                  </a:moveTo>
                  <a:lnTo>
                    <a:pt x="38100" y="41148"/>
                  </a:lnTo>
                  <a:lnTo>
                    <a:pt x="38100" y="41452"/>
                  </a:lnTo>
                  <a:lnTo>
                    <a:pt x="38931" y="40455"/>
                  </a:lnTo>
                  <a:close/>
                </a:path>
                <a:path w="3312159" h="394970">
                  <a:moveTo>
                    <a:pt x="39624" y="356616"/>
                  </a:moveTo>
                  <a:lnTo>
                    <a:pt x="38931" y="355784"/>
                  </a:lnTo>
                  <a:lnTo>
                    <a:pt x="38100" y="355092"/>
                  </a:lnTo>
                  <a:lnTo>
                    <a:pt x="39624" y="356616"/>
                  </a:lnTo>
                  <a:close/>
                </a:path>
                <a:path w="3312159" h="394970">
                  <a:moveTo>
                    <a:pt x="39624" y="386334"/>
                  </a:moveTo>
                  <a:lnTo>
                    <a:pt x="39624" y="356616"/>
                  </a:lnTo>
                  <a:lnTo>
                    <a:pt x="38100" y="355092"/>
                  </a:lnTo>
                  <a:lnTo>
                    <a:pt x="38100" y="385381"/>
                  </a:lnTo>
                  <a:lnTo>
                    <a:pt x="39624" y="386334"/>
                  </a:lnTo>
                  <a:close/>
                </a:path>
                <a:path w="3312159" h="394970">
                  <a:moveTo>
                    <a:pt x="39624" y="39878"/>
                  </a:moveTo>
                  <a:lnTo>
                    <a:pt x="39624" y="39624"/>
                  </a:lnTo>
                  <a:lnTo>
                    <a:pt x="38931" y="40455"/>
                  </a:lnTo>
                  <a:lnTo>
                    <a:pt x="39624" y="39878"/>
                  </a:lnTo>
                  <a:close/>
                </a:path>
                <a:path w="3312159" h="394970">
                  <a:moveTo>
                    <a:pt x="47244" y="390525"/>
                  </a:moveTo>
                  <a:lnTo>
                    <a:pt x="47244" y="362712"/>
                  </a:lnTo>
                  <a:lnTo>
                    <a:pt x="38931" y="355784"/>
                  </a:lnTo>
                  <a:lnTo>
                    <a:pt x="39624" y="356616"/>
                  </a:lnTo>
                  <a:lnTo>
                    <a:pt x="39624" y="386334"/>
                  </a:lnTo>
                  <a:lnTo>
                    <a:pt x="45720" y="390144"/>
                  </a:lnTo>
                  <a:lnTo>
                    <a:pt x="47244" y="390525"/>
                  </a:lnTo>
                  <a:close/>
                </a:path>
                <a:path w="3312159" h="394970">
                  <a:moveTo>
                    <a:pt x="47244" y="34181"/>
                  </a:moveTo>
                  <a:lnTo>
                    <a:pt x="47244" y="33528"/>
                  </a:lnTo>
                  <a:lnTo>
                    <a:pt x="45720" y="35052"/>
                  </a:lnTo>
                  <a:lnTo>
                    <a:pt x="47244" y="34181"/>
                  </a:lnTo>
                  <a:close/>
                </a:path>
                <a:path w="3312159" h="394970">
                  <a:moveTo>
                    <a:pt x="3263421" y="362263"/>
                  </a:moveTo>
                  <a:lnTo>
                    <a:pt x="3255264" y="365760"/>
                  </a:lnTo>
                  <a:lnTo>
                    <a:pt x="3241548" y="370332"/>
                  </a:lnTo>
                  <a:lnTo>
                    <a:pt x="68580" y="370332"/>
                  </a:lnTo>
                  <a:lnTo>
                    <a:pt x="64008" y="368808"/>
                  </a:lnTo>
                  <a:lnTo>
                    <a:pt x="57912" y="367284"/>
                  </a:lnTo>
                  <a:lnTo>
                    <a:pt x="45720" y="361188"/>
                  </a:lnTo>
                  <a:lnTo>
                    <a:pt x="47244" y="362712"/>
                  </a:lnTo>
                  <a:lnTo>
                    <a:pt x="47244" y="390525"/>
                  </a:lnTo>
                  <a:lnTo>
                    <a:pt x="51816" y="391668"/>
                  </a:lnTo>
                  <a:lnTo>
                    <a:pt x="67056" y="394716"/>
                  </a:lnTo>
                  <a:lnTo>
                    <a:pt x="3244596" y="394716"/>
                  </a:lnTo>
                  <a:lnTo>
                    <a:pt x="3259836" y="391668"/>
                  </a:lnTo>
                  <a:lnTo>
                    <a:pt x="3262884" y="390448"/>
                  </a:lnTo>
                  <a:lnTo>
                    <a:pt x="3262884" y="362712"/>
                  </a:lnTo>
                  <a:lnTo>
                    <a:pt x="3263421" y="362263"/>
                  </a:lnTo>
                  <a:close/>
                </a:path>
                <a:path w="3312159" h="394970">
                  <a:moveTo>
                    <a:pt x="3265932" y="36068"/>
                  </a:moveTo>
                  <a:lnTo>
                    <a:pt x="3265932" y="35052"/>
                  </a:lnTo>
                  <a:lnTo>
                    <a:pt x="3262884" y="33528"/>
                  </a:lnTo>
                  <a:lnTo>
                    <a:pt x="3265932" y="36068"/>
                  </a:lnTo>
                  <a:close/>
                </a:path>
                <a:path w="3312159" h="394970">
                  <a:moveTo>
                    <a:pt x="3265932" y="361188"/>
                  </a:moveTo>
                  <a:lnTo>
                    <a:pt x="3263421" y="362263"/>
                  </a:lnTo>
                  <a:lnTo>
                    <a:pt x="3262884" y="362712"/>
                  </a:lnTo>
                  <a:lnTo>
                    <a:pt x="3265932" y="361188"/>
                  </a:lnTo>
                  <a:close/>
                </a:path>
                <a:path w="3312159" h="394970">
                  <a:moveTo>
                    <a:pt x="3265932" y="389229"/>
                  </a:moveTo>
                  <a:lnTo>
                    <a:pt x="3265932" y="361188"/>
                  </a:lnTo>
                  <a:lnTo>
                    <a:pt x="3262884" y="362712"/>
                  </a:lnTo>
                  <a:lnTo>
                    <a:pt x="3262884" y="390448"/>
                  </a:lnTo>
                  <a:lnTo>
                    <a:pt x="3265932" y="389229"/>
                  </a:lnTo>
                  <a:close/>
                </a:path>
                <a:path w="3312159" h="394970">
                  <a:moveTo>
                    <a:pt x="3271196" y="355784"/>
                  </a:moveTo>
                  <a:lnTo>
                    <a:pt x="3263421" y="362263"/>
                  </a:lnTo>
                  <a:lnTo>
                    <a:pt x="3265932" y="361188"/>
                  </a:lnTo>
                  <a:lnTo>
                    <a:pt x="3265932" y="389229"/>
                  </a:lnTo>
                  <a:lnTo>
                    <a:pt x="3267456" y="388620"/>
                  </a:lnTo>
                  <a:lnTo>
                    <a:pt x="3270504" y="386588"/>
                  </a:lnTo>
                  <a:lnTo>
                    <a:pt x="3270504" y="356616"/>
                  </a:lnTo>
                  <a:lnTo>
                    <a:pt x="3271196" y="355784"/>
                  </a:lnTo>
                  <a:close/>
                </a:path>
                <a:path w="3312159" h="394970">
                  <a:moveTo>
                    <a:pt x="3272028" y="41148"/>
                  </a:moveTo>
                  <a:lnTo>
                    <a:pt x="3270504" y="39624"/>
                  </a:lnTo>
                  <a:lnTo>
                    <a:pt x="3271196" y="40455"/>
                  </a:lnTo>
                  <a:lnTo>
                    <a:pt x="3272028" y="41148"/>
                  </a:lnTo>
                  <a:close/>
                </a:path>
                <a:path w="3312159" h="394970">
                  <a:moveTo>
                    <a:pt x="3271196" y="40455"/>
                  </a:moveTo>
                  <a:lnTo>
                    <a:pt x="3270504" y="39624"/>
                  </a:lnTo>
                  <a:lnTo>
                    <a:pt x="3270504" y="39878"/>
                  </a:lnTo>
                  <a:lnTo>
                    <a:pt x="3271196" y="40455"/>
                  </a:lnTo>
                  <a:close/>
                </a:path>
                <a:path w="3312159" h="394970">
                  <a:moveTo>
                    <a:pt x="3272028" y="355092"/>
                  </a:moveTo>
                  <a:lnTo>
                    <a:pt x="3271196" y="355784"/>
                  </a:lnTo>
                  <a:lnTo>
                    <a:pt x="3270504" y="356616"/>
                  </a:lnTo>
                  <a:lnTo>
                    <a:pt x="3272028" y="355092"/>
                  </a:lnTo>
                  <a:close/>
                </a:path>
                <a:path w="3312159" h="394970">
                  <a:moveTo>
                    <a:pt x="3272028" y="385572"/>
                  </a:moveTo>
                  <a:lnTo>
                    <a:pt x="3272028" y="355092"/>
                  </a:lnTo>
                  <a:lnTo>
                    <a:pt x="3270504" y="356616"/>
                  </a:lnTo>
                  <a:lnTo>
                    <a:pt x="3270504" y="386588"/>
                  </a:lnTo>
                  <a:lnTo>
                    <a:pt x="3272028" y="385572"/>
                  </a:lnTo>
                  <a:close/>
                </a:path>
                <a:path w="3312159" h="394970">
                  <a:moveTo>
                    <a:pt x="3272028" y="41452"/>
                  </a:moveTo>
                  <a:lnTo>
                    <a:pt x="3272028" y="41148"/>
                  </a:lnTo>
                  <a:lnTo>
                    <a:pt x="3271196" y="40455"/>
                  </a:lnTo>
                  <a:lnTo>
                    <a:pt x="3272028" y="41452"/>
                  </a:lnTo>
                  <a:close/>
                </a:path>
                <a:path w="3312159" h="394970">
                  <a:moveTo>
                    <a:pt x="3278124" y="382524"/>
                  </a:moveTo>
                  <a:lnTo>
                    <a:pt x="3278124" y="347472"/>
                  </a:lnTo>
                  <a:lnTo>
                    <a:pt x="3271196" y="355784"/>
                  </a:lnTo>
                  <a:lnTo>
                    <a:pt x="3272028" y="355092"/>
                  </a:lnTo>
                  <a:lnTo>
                    <a:pt x="3272028" y="385572"/>
                  </a:lnTo>
                  <a:lnTo>
                    <a:pt x="3276600" y="382524"/>
                  </a:lnTo>
                  <a:lnTo>
                    <a:pt x="3278124" y="382524"/>
                  </a:lnTo>
                  <a:close/>
                </a:path>
                <a:path w="3312159" h="394970">
                  <a:moveTo>
                    <a:pt x="3278124" y="48768"/>
                  </a:moveTo>
                  <a:lnTo>
                    <a:pt x="3276600" y="45720"/>
                  </a:lnTo>
                  <a:lnTo>
                    <a:pt x="3276600" y="46939"/>
                  </a:lnTo>
                  <a:lnTo>
                    <a:pt x="3278124" y="48768"/>
                  </a:lnTo>
                  <a:close/>
                </a:path>
                <a:path w="3312159" h="394970">
                  <a:moveTo>
                    <a:pt x="3281476" y="340461"/>
                  </a:moveTo>
                  <a:lnTo>
                    <a:pt x="3276600" y="348996"/>
                  </a:lnTo>
                  <a:lnTo>
                    <a:pt x="3278124" y="347472"/>
                  </a:lnTo>
                  <a:lnTo>
                    <a:pt x="3278124" y="382524"/>
                  </a:lnTo>
                  <a:lnTo>
                    <a:pt x="3279648" y="382524"/>
                  </a:lnTo>
                  <a:lnTo>
                    <a:pt x="3281172" y="381254"/>
                  </a:lnTo>
                  <a:lnTo>
                    <a:pt x="3281172" y="341376"/>
                  </a:lnTo>
                  <a:lnTo>
                    <a:pt x="3281476" y="340461"/>
                  </a:lnTo>
                  <a:close/>
                </a:path>
                <a:path w="3312159" h="394970">
                  <a:moveTo>
                    <a:pt x="3282696" y="57912"/>
                  </a:moveTo>
                  <a:lnTo>
                    <a:pt x="3282696" y="56388"/>
                  </a:lnTo>
                  <a:lnTo>
                    <a:pt x="3281172" y="54864"/>
                  </a:lnTo>
                  <a:lnTo>
                    <a:pt x="3282696" y="57912"/>
                  </a:lnTo>
                  <a:close/>
                </a:path>
                <a:path w="3312159" h="394970">
                  <a:moveTo>
                    <a:pt x="3282696" y="338328"/>
                  </a:moveTo>
                  <a:lnTo>
                    <a:pt x="3281476" y="340461"/>
                  </a:lnTo>
                  <a:lnTo>
                    <a:pt x="3281172" y="341376"/>
                  </a:lnTo>
                  <a:lnTo>
                    <a:pt x="3282696" y="338328"/>
                  </a:lnTo>
                  <a:close/>
                </a:path>
                <a:path w="3312159" h="394970">
                  <a:moveTo>
                    <a:pt x="3282696" y="379984"/>
                  </a:moveTo>
                  <a:lnTo>
                    <a:pt x="3282696" y="338328"/>
                  </a:lnTo>
                  <a:lnTo>
                    <a:pt x="3281172" y="341376"/>
                  </a:lnTo>
                  <a:lnTo>
                    <a:pt x="3281172" y="381254"/>
                  </a:lnTo>
                  <a:lnTo>
                    <a:pt x="3282696" y="379984"/>
                  </a:lnTo>
                  <a:close/>
                </a:path>
                <a:path w="3312159" h="394970">
                  <a:moveTo>
                    <a:pt x="3285744" y="377444"/>
                  </a:moveTo>
                  <a:lnTo>
                    <a:pt x="3285744" y="326136"/>
                  </a:lnTo>
                  <a:lnTo>
                    <a:pt x="3284220" y="330708"/>
                  </a:lnTo>
                  <a:lnTo>
                    <a:pt x="3282696" y="336804"/>
                  </a:lnTo>
                  <a:lnTo>
                    <a:pt x="3281476" y="340461"/>
                  </a:lnTo>
                  <a:lnTo>
                    <a:pt x="3282696" y="338328"/>
                  </a:lnTo>
                  <a:lnTo>
                    <a:pt x="3282696" y="379984"/>
                  </a:lnTo>
                  <a:lnTo>
                    <a:pt x="3285744" y="377444"/>
                  </a:lnTo>
                  <a:close/>
                </a:path>
                <a:path w="3312159" h="394970">
                  <a:moveTo>
                    <a:pt x="3310128" y="335280"/>
                  </a:moveTo>
                  <a:lnTo>
                    <a:pt x="3310128" y="59436"/>
                  </a:lnTo>
                  <a:lnTo>
                    <a:pt x="3307080" y="51816"/>
                  </a:lnTo>
                  <a:lnTo>
                    <a:pt x="3305556" y="45720"/>
                  </a:lnTo>
                  <a:lnTo>
                    <a:pt x="3304032" y="44196"/>
                  </a:lnTo>
                  <a:lnTo>
                    <a:pt x="3299460" y="33528"/>
                  </a:lnTo>
                  <a:lnTo>
                    <a:pt x="3297936" y="33528"/>
                  </a:lnTo>
                  <a:lnTo>
                    <a:pt x="3297936" y="362712"/>
                  </a:lnTo>
                  <a:lnTo>
                    <a:pt x="3299460" y="361188"/>
                  </a:lnTo>
                  <a:lnTo>
                    <a:pt x="3304032" y="350520"/>
                  </a:lnTo>
                  <a:lnTo>
                    <a:pt x="3305556" y="350520"/>
                  </a:lnTo>
                  <a:lnTo>
                    <a:pt x="3305556" y="348996"/>
                  </a:lnTo>
                  <a:lnTo>
                    <a:pt x="3308604" y="342900"/>
                  </a:lnTo>
                  <a:lnTo>
                    <a:pt x="3310128" y="335280"/>
                  </a:lnTo>
                  <a:close/>
                </a:path>
                <a:path w="3312159" h="394970">
                  <a:moveTo>
                    <a:pt x="3311652" y="321564"/>
                  </a:moveTo>
                  <a:lnTo>
                    <a:pt x="3311652" y="74676"/>
                  </a:lnTo>
                  <a:lnTo>
                    <a:pt x="3310128" y="65532"/>
                  </a:lnTo>
                  <a:lnTo>
                    <a:pt x="3310128" y="327660"/>
                  </a:lnTo>
                  <a:lnTo>
                    <a:pt x="3311652" y="321564"/>
                  </a:lnTo>
                  <a:close/>
                </a:path>
              </a:pathLst>
            </a:custGeom>
            <a:solidFill>
              <a:srgbClr val="0096AD"/>
            </a:solidFill>
          </p:spPr>
          <p:txBody>
            <a:bodyPr wrap="square" lIns="0" tIns="0" rIns="0" bIns="0" rtlCol="0"/>
            <a:lstStyle/>
            <a:p>
              <a:pPr defTabSz="605150"/>
              <a:endParaRPr sz="1191">
                <a:solidFill>
                  <a:prstClr val="black"/>
                </a:solidFill>
                <a:latin typeface="Calibri"/>
              </a:endParaRPr>
            </a:p>
          </p:txBody>
        </p:sp>
      </p:grpSp>
      <p:sp>
        <p:nvSpPr>
          <p:cNvPr id="62" name="object 12">
            <a:extLst>
              <a:ext uri="{FF2B5EF4-FFF2-40B4-BE49-F238E27FC236}">
                <a16:creationId xmlns:a16="http://schemas.microsoft.com/office/drawing/2014/main" id="{3DA4E702-986A-46C7-9D6B-F7B4188C28E3}"/>
              </a:ext>
            </a:extLst>
          </p:cNvPr>
          <p:cNvSpPr txBox="1"/>
          <p:nvPr/>
        </p:nvSpPr>
        <p:spPr>
          <a:xfrm>
            <a:off x="5753362" y="3030033"/>
            <a:ext cx="2247639" cy="171056"/>
          </a:xfrm>
          <a:prstGeom prst="rect">
            <a:avLst/>
          </a:prstGeom>
        </p:spPr>
        <p:txBody>
          <a:bodyPr vert="horz" wrap="square" lIns="0" tIns="7985" rIns="0" bIns="0" rtlCol="0">
            <a:spAutoFit/>
          </a:bodyPr>
          <a:lstStyle/>
          <a:p>
            <a:pPr marL="8405" defTabSz="605150">
              <a:spcBef>
                <a:spcPts val="63"/>
              </a:spcBef>
            </a:pPr>
            <a:r>
              <a:rPr sz="1059" spc="-56" dirty="0">
                <a:solidFill>
                  <a:prstClr val="black"/>
                </a:solidFill>
                <a:latin typeface="Arial" panose="020B0604020202020204" pitchFamily="34" charset="0"/>
                <a:cs typeface="Arial" panose="020B0604020202020204" pitchFamily="34" charset="0"/>
              </a:rPr>
              <a:t>Seguridad </a:t>
            </a:r>
            <a:r>
              <a:rPr sz="1059" spc="-59" dirty="0">
                <a:solidFill>
                  <a:prstClr val="black"/>
                </a:solidFill>
                <a:latin typeface="Arial" panose="020B0604020202020204" pitchFamily="34" charset="0"/>
                <a:cs typeface="Arial" panose="020B0604020202020204" pitchFamily="34" charset="0"/>
              </a:rPr>
              <a:t>y </a:t>
            </a:r>
            <a:r>
              <a:rPr sz="1059" spc="-63" dirty="0">
                <a:solidFill>
                  <a:prstClr val="black"/>
                </a:solidFill>
                <a:latin typeface="Arial" panose="020B0604020202020204" pitchFamily="34" charset="0"/>
                <a:cs typeface="Arial" panose="020B0604020202020204" pitchFamily="34" charset="0"/>
              </a:rPr>
              <a:t>Salud en </a:t>
            </a:r>
            <a:r>
              <a:rPr sz="1059" spc="-80" dirty="0">
                <a:solidFill>
                  <a:prstClr val="black"/>
                </a:solidFill>
                <a:latin typeface="Arial" panose="020B0604020202020204" pitchFamily="34" charset="0"/>
                <a:cs typeface="Arial" panose="020B0604020202020204" pitchFamily="34" charset="0"/>
              </a:rPr>
              <a:t>el </a:t>
            </a:r>
            <a:r>
              <a:rPr sz="1059" spc="-76" dirty="0">
                <a:solidFill>
                  <a:prstClr val="black"/>
                </a:solidFill>
                <a:latin typeface="Arial" panose="020B0604020202020204" pitchFamily="34" charset="0"/>
                <a:cs typeface="Arial" panose="020B0604020202020204" pitchFamily="34" charset="0"/>
              </a:rPr>
              <a:t>Trabajo</a:t>
            </a:r>
            <a:r>
              <a:rPr sz="1059" spc="30" dirty="0">
                <a:solidFill>
                  <a:prstClr val="black"/>
                </a:solidFill>
                <a:latin typeface="Arial" panose="020B0604020202020204" pitchFamily="34" charset="0"/>
                <a:cs typeface="Arial" panose="020B0604020202020204" pitchFamily="34" charset="0"/>
              </a:rPr>
              <a:t> </a:t>
            </a:r>
            <a:r>
              <a:rPr sz="1059" spc="-26" dirty="0">
                <a:solidFill>
                  <a:prstClr val="black"/>
                </a:solidFill>
                <a:latin typeface="Arial" panose="020B0604020202020204" pitchFamily="34" charset="0"/>
                <a:cs typeface="Arial" panose="020B0604020202020204" pitchFamily="34" charset="0"/>
              </a:rPr>
              <a:t>(SST</a:t>
            </a:r>
            <a:r>
              <a:rPr sz="1059" spc="-26" dirty="0">
                <a:solidFill>
                  <a:prstClr val="black"/>
                </a:solidFill>
                <a:latin typeface="Trebuchet MS"/>
                <a:cs typeface="Trebuchet MS"/>
              </a:rPr>
              <a:t>)</a:t>
            </a:r>
            <a:endParaRPr sz="1059" dirty="0">
              <a:solidFill>
                <a:prstClr val="black"/>
              </a:solidFill>
              <a:latin typeface="Trebuchet MS"/>
              <a:cs typeface="Trebuchet MS"/>
            </a:endParaRPr>
          </a:p>
        </p:txBody>
      </p:sp>
      <p:grpSp>
        <p:nvGrpSpPr>
          <p:cNvPr id="63" name="object 13">
            <a:extLst>
              <a:ext uri="{FF2B5EF4-FFF2-40B4-BE49-F238E27FC236}">
                <a16:creationId xmlns:a16="http://schemas.microsoft.com/office/drawing/2014/main" id="{469E6810-9E35-4016-9D03-6E9F89565594}"/>
              </a:ext>
            </a:extLst>
          </p:cNvPr>
          <p:cNvGrpSpPr/>
          <p:nvPr/>
        </p:nvGrpSpPr>
        <p:grpSpPr>
          <a:xfrm>
            <a:off x="5690664" y="3283341"/>
            <a:ext cx="2247639" cy="1894355"/>
            <a:chOff x="2060448" y="3694176"/>
            <a:chExt cx="6139180" cy="2862580"/>
          </a:xfrm>
        </p:grpSpPr>
        <p:sp>
          <p:nvSpPr>
            <p:cNvPr id="64" name="object 14">
              <a:extLst>
                <a:ext uri="{FF2B5EF4-FFF2-40B4-BE49-F238E27FC236}">
                  <a16:creationId xmlns:a16="http://schemas.microsoft.com/office/drawing/2014/main" id="{E1A03F1D-B659-46C0-B9F7-CD2802EA04B8}"/>
                </a:ext>
              </a:extLst>
            </p:cNvPr>
            <p:cNvSpPr/>
            <p:nvPr/>
          </p:nvSpPr>
          <p:spPr>
            <a:xfrm>
              <a:off x="2065019" y="3700271"/>
              <a:ext cx="6129527" cy="2851403"/>
            </a:xfrm>
            <a:prstGeom prst="rect">
              <a:avLst/>
            </a:prstGeom>
            <a:blipFill>
              <a:blip r:embed="rId10" cstate="print"/>
              <a:stretch>
                <a:fillRect/>
              </a:stretch>
            </a:blipFill>
          </p:spPr>
          <p:txBody>
            <a:bodyPr wrap="square" lIns="0" tIns="0" rIns="0" bIns="0" rtlCol="0"/>
            <a:lstStyle/>
            <a:p>
              <a:pPr defTabSz="605150"/>
              <a:endParaRPr sz="1191">
                <a:solidFill>
                  <a:prstClr val="black"/>
                </a:solidFill>
                <a:latin typeface="Calibri"/>
              </a:endParaRPr>
            </a:p>
          </p:txBody>
        </p:sp>
        <p:sp>
          <p:nvSpPr>
            <p:cNvPr id="65" name="object 15">
              <a:extLst>
                <a:ext uri="{FF2B5EF4-FFF2-40B4-BE49-F238E27FC236}">
                  <a16:creationId xmlns:a16="http://schemas.microsoft.com/office/drawing/2014/main" id="{BF7F7866-3A1D-4CCE-8A34-26E1A472889D}"/>
                </a:ext>
              </a:extLst>
            </p:cNvPr>
            <p:cNvSpPr/>
            <p:nvPr/>
          </p:nvSpPr>
          <p:spPr>
            <a:xfrm>
              <a:off x="2060448" y="3694176"/>
              <a:ext cx="6138672" cy="2862072"/>
            </a:xfrm>
            <a:prstGeom prst="rect">
              <a:avLst/>
            </a:prstGeom>
            <a:blipFill>
              <a:blip r:embed="rId11" cstate="print"/>
              <a:stretch>
                <a:fillRect/>
              </a:stretch>
            </a:blipFill>
          </p:spPr>
          <p:txBody>
            <a:bodyPr wrap="square" lIns="0" tIns="0" rIns="0" bIns="0" rtlCol="0"/>
            <a:lstStyle/>
            <a:p>
              <a:pPr defTabSz="605150"/>
              <a:endParaRPr sz="1191">
                <a:solidFill>
                  <a:prstClr val="black"/>
                </a:solidFill>
                <a:latin typeface="Calibri"/>
              </a:endParaRPr>
            </a:p>
          </p:txBody>
        </p:sp>
        <p:sp>
          <p:nvSpPr>
            <p:cNvPr id="66" name="object 16">
              <a:extLst>
                <a:ext uri="{FF2B5EF4-FFF2-40B4-BE49-F238E27FC236}">
                  <a16:creationId xmlns:a16="http://schemas.microsoft.com/office/drawing/2014/main" id="{348FA2B9-01DA-4EEC-A0BC-3FF42810E51C}"/>
                </a:ext>
              </a:extLst>
            </p:cNvPr>
            <p:cNvSpPr/>
            <p:nvPr/>
          </p:nvSpPr>
          <p:spPr>
            <a:xfrm>
              <a:off x="2060448" y="3694176"/>
              <a:ext cx="6139180" cy="2862580"/>
            </a:xfrm>
            <a:custGeom>
              <a:avLst/>
              <a:gdLst/>
              <a:ahLst/>
              <a:cxnLst/>
              <a:rect l="l" t="t" r="r" b="b"/>
              <a:pathLst>
                <a:path w="6139180" h="2862579">
                  <a:moveTo>
                    <a:pt x="3576828" y="227076"/>
                  </a:moveTo>
                  <a:lnTo>
                    <a:pt x="3556813" y="217932"/>
                  </a:lnTo>
                  <a:lnTo>
                    <a:pt x="420624" y="217932"/>
                  </a:lnTo>
                  <a:lnTo>
                    <a:pt x="374904" y="222504"/>
                  </a:lnTo>
                  <a:lnTo>
                    <a:pt x="332232" y="231648"/>
                  </a:lnTo>
                  <a:lnTo>
                    <a:pt x="291084" y="245364"/>
                  </a:lnTo>
                  <a:lnTo>
                    <a:pt x="269748" y="252984"/>
                  </a:lnTo>
                  <a:lnTo>
                    <a:pt x="231648" y="271272"/>
                  </a:lnTo>
                  <a:lnTo>
                    <a:pt x="176784" y="306324"/>
                  </a:lnTo>
                  <a:lnTo>
                    <a:pt x="144780" y="333756"/>
                  </a:lnTo>
                  <a:lnTo>
                    <a:pt x="129540" y="347472"/>
                  </a:lnTo>
                  <a:lnTo>
                    <a:pt x="86868" y="396240"/>
                  </a:lnTo>
                  <a:lnTo>
                    <a:pt x="53340" y="449580"/>
                  </a:lnTo>
                  <a:lnTo>
                    <a:pt x="33528" y="489204"/>
                  </a:lnTo>
                  <a:lnTo>
                    <a:pt x="19812" y="530352"/>
                  </a:lnTo>
                  <a:lnTo>
                    <a:pt x="13716" y="550164"/>
                  </a:lnTo>
                  <a:lnTo>
                    <a:pt x="7620" y="573024"/>
                  </a:lnTo>
                  <a:lnTo>
                    <a:pt x="1524" y="615696"/>
                  </a:lnTo>
                  <a:lnTo>
                    <a:pt x="0" y="638556"/>
                  </a:lnTo>
                  <a:lnTo>
                    <a:pt x="0" y="2441448"/>
                  </a:lnTo>
                  <a:lnTo>
                    <a:pt x="1524" y="2462784"/>
                  </a:lnTo>
                  <a:lnTo>
                    <a:pt x="7620" y="2506980"/>
                  </a:lnTo>
                  <a:lnTo>
                    <a:pt x="9144" y="2512314"/>
                  </a:lnTo>
                  <a:lnTo>
                    <a:pt x="9144" y="638556"/>
                  </a:lnTo>
                  <a:lnTo>
                    <a:pt x="10668" y="617220"/>
                  </a:lnTo>
                  <a:lnTo>
                    <a:pt x="22860" y="553212"/>
                  </a:lnTo>
                  <a:lnTo>
                    <a:pt x="35052" y="512064"/>
                  </a:lnTo>
                  <a:lnTo>
                    <a:pt x="51816" y="473964"/>
                  </a:lnTo>
                  <a:lnTo>
                    <a:pt x="60960" y="454152"/>
                  </a:lnTo>
                  <a:lnTo>
                    <a:pt x="82296" y="419100"/>
                  </a:lnTo>
                  <a:lnTo>
                    <a:pt x="121920" y="368808"/>
                  </a:lnTo>
                  <a:lnTo>
                    <a:pt x="150876" y="339852"/>
                  </a:lnTo>
                  <a:lnTo>
                    <a:pt x="182880" y="313944"/>
                  </a:lnTo>
                  <a:lnTo>
                    <a:pt x="201168" y="301752"/>
                  </a:lnTo>
                  <a:lnTo>
                    <a:pt x="217932" y="289560"/>
                  </a:lnTo>
                  <a:lnTo>
                    <a:pt x="236220" y="278892"/>
                  </a:lnTo>
                  <a:lnTo>
                    <a:pt x="254508" y="269748"/>
                  </a:lnTo>
                  <a:lnTo>
                    <a:pt x="274320" y="262128"/>
                  </a:lnTo>
                  <a:lnTo>
                    <a:pt x="294132" y="252984"/>
                  </a:lnTo>
                  <a:lnTo>
                    <a:pt x="335280" y="240792"/>
                  </a:lnTo>
                  <a:lnTo>
                    <a:pt x="376428" y="231648"/>
                  </a:lnTo>
                  <a:lnTo>
                    <a:pt x="399288" y="230124"/>
                  </a:lnTo>
                  <a:lnTo>
                    <a:pt x="420624" y="228600"/>
                  </a:lnTo>
                  <a:lnTo>
                    <a:pt x="443484" y="227076"/>
                  </a:lnTo>
                  <a:lnTo>
                    <a:pt x="3576828" y="227076"/>
                  </a:lnTo>
                  <a:close/>
                </a:path>
                <a:path w="6139180" h="2862579">
                  <a:moveTo>
                    <a:pt x="6128004" y="2514092"/>
                  </a:moveTo>
                  <a:lnTo>
                    <a:pt x="6128004" y="2439924"/>
                  </a:lnTo>
                  <a:lnTo>
                    <a:pt x="6126480" y="2462784"/>
                  </a:lnTo>
                  <a:lnTo>
                    <a:pt x="6120384" y="2505456"/>
                  </a:lnTo>
                  <a:lnTo>
                    <a:pt x="6114288" y="2526792"/>
                  </a:lnTo>
                  <a:lnTo>
                    <a:pt x="6109716" y="2546604"/>
                  </a:lnTo>
                  <a:lnTo>
                    <a:pt x="6102096" y="2567940"/>
                  </a:lnTo>
                  <a:lnTo>
                    <a:pt x="6076188" y="2624328"/>
                  </a:lnTo>
                  <a:lnTo>
                    <a:pt x="6054852" y="2660904"/>
                  </a:lnTo>
                  <a:lnTo>
                    <a:pt x="6028944" y="2694432"/>
                  </a:lnTo>
                  <a:lnTo>
                    <a:pt x="6001512" y="2724912"/>
                  </a:lnTo>
                  <a:lnTo>
                    <a:pt x="5971032" y="2753868"/>
                  </a:lnTo>
                  <a:lnTo>
                    <a:pt x="5937504" y="2778252"/>
                  </a:lnTo>
                  <a:lnTo>
                    <a:pt x="5900928" y="2799588"/>
                  </a:lnTo>
                  <a:lnTo>
                    <a:pt x="5862828" y="2817876"/>
                  </a:lnTo>
                  <a:lnTo>
                    <a:pt x="5823204" y="2833116"/>
                  </a:lnTo>
                  <a:lnTo>
                    <a:pt x="5782056" y="2843784"/>
                  </a:lnTo>
                  <a:lnTo>
                    <a:pt x="5739384" y="2849880"/>
                  </a:lnTo>
                  <a:lnTo>
                    <a:pt x="5695188" y="2852826"/>
                  </a:lnTo>
                  <a:lnTo>
                    <a:pt x="443484" y="2852928"/>
                  </a:lnTo>
                  <a:lnTo>
                    <a:pt x="420624" y="2851404"/>
                  </a:lnTo>
                  <a:lnTo>
                    <a:pt x="376428" y="2846832"/>
                  </a:lnTo>
                  <a:lnTo>
                    <a:pt x="333756" y="2839212"/>
                  </a:lnTo>
                  <a:lnTo>
                    <a:pt x="274320" y="2817876"/>
                  </a:lnTo>
                  <a:lnTo>
                    <a:pt x="236220" y="2799588"/>
                  </a:lnTo>
                  <a:lnTo>
                    <a:pt x="199644" y="2778252"/>
                  </a:lnTo>
                  <a:lnTo>
                    <a:pt x="166116" y="2752344"/>
                  </a:lnTo>
                  <a:lnTo>
                    <a:pt x="135636" y="2724912"/>
                  </a:lnTo>
                  <a:lnTo>
                    <a:pt x="108204" y="2694432"/>
                  </a:lnTo>
                  <a:lnTo>
                    <a:pt x="82296" y="2660904"/>
                  </a:lnTo>
                  <a:lnTo>
                    <a:pt x="60960" y="2624328"/>
                  </a:lnTo>
                  <a:lnTo>
                    <a:pt x="42672" y="2586228"/>
                  </a:lnTo>
                  <a:lnTo>
                    <a:pt x="28956" y="2546604"/>
                  </a:lnTo>
                  <a:lnTo>
                    <a:pt x="22860" y="2526792"/>
                  </a:lnTo>
                  <a:lnTo>
                    <a:pt x="13716" y="2484120"/>
                  </a:lnTo>
                  <a:lnTo>
                    <a:pt x="10668" y="2462784"/>
                  </a:lnTo>
                  <a:lnTo>
                    <a:pt x="9144" y="2439924"/>
                  </a:lnTo>
                  <a:lnTo>
                    <a:pt x="9144" y="2512314"/>
                  </a:lnTo>
                  <a:lnTo>
                    <a:pt x="25908" y="2570988"/>
                  </a:lnTo>
                  <a:lnTo>
                    <a:pt x="33528" y="2590800"/>
                  </a:lnTo>
                  <a:lnTo>
                    <a:pt x="42672" y="2610612"/>
                  </a:lnTo>
                  <a:lnTo>
                    <a:pt x="53340" y="2628900"/>
                  </a:lnTo>
                  <a:lnTo>
                    <a:pt x="64008" y="2648712"/>
                  </a:lnTo>
                  <a:lnTo>
                    <a:pt x="86868" y="2683764"/>
                  </a:lnTo>
                  <a:lnTo>
                    <a:pt x="129540" y="2732532"/>
                  </a:lnTo>
                  <a:lnTo>
                    <a:pt x="178308" y="2773680"/>
                  </a:lnTo>
                  <a:lnTo>
                    <a:pt x="213360" y="2798064"/>
                  </a:lnTo>
                  <a:lnTo>
                    <a:pt x="271272" y="2827020"/>
                  </a:lnTo>
                  <a:lnTo>
                    <a:pt x="310896" y="2842260"/>
                  </a:lnTo>
                  <a:lnTo>
                    <a:pt x="353568" y="2852928"/>
                  </a:lnTo>
                  <a:lnTo>
                    <a:pt x="399288" y="2859125"/>
                  </a:lnTo>
                  <a:lnTo>
                    <a:pt x="443484" y="2862072"/>
                  </a:lnTo>
                  <a:lnTo>
                    <a:pt x="5695188" y="2862072"/>
                  </a:lnTo>
                  <a:lnTo>
                    <a:pt x="5739384" y="2859024"/>
                  </a:lnTo>
                  <a:lnTo>
                    <a:pt x="5783580" y="2852928"/>
                  </a:lnTo>
                  <a:lnTo>
                    <a:pt x="5826252" y="2842260"/>
                  </a:lnTo>
                  <a:lnTo>
                    <a:pt x="5867400" y="2827020"/>
                  </a:lnTo>
                  <a:lnTo>
                    <a:pt x="5905500" y="2808732"/>
                  </a:lnTo>
                  <a:lnTo>
                    <a:pt x="5942076" y="2785872"/>
                  </a:lnTo>
                  <a:lnTo>
                    <a:pt x="5960364" y="2773680"/>
                  </a:lnTo>
                  <a:lnTo>
                    <a:pt x="5992368" y="2746248"/>
                  </a:lnTo>
                  <a:lnTo>
                    <a:pt x="6022848" y="2715768"/>
                  </a:lnTo>
                  <a:lnTo>
                    <a:pt x="6050280" y="2683764"/>
                  </a:lnTo>
                  <a:lnTo>
                    <a:pt x="6062472" y="2665476"/>
                  </a:lnTo>
                  <a:lnTo>
                    <a:pt x="6074664" y="2648712"/>
                  </a:lnTo>
                  <a:lnTo>
                    <a:pt x="6094476" y="2610612"/>
                  </a:lnTo>
                  <a:lnTo>
                    <a:pt x="6111240" y="2570988"/>
                  </a:lnTo>
                  <a:lnTo>
                    <a:pt x="6124956" y="2528316"/>
                  </a:lnTo>
                  <a:lnTo>
                    <a:pt x="6128004" y="2514092"/>
                  </a:lnTo>
                  <a:close/>
                </a:path>
                <a:path w="6139180" h="2862579">
                  <a:moveTo>
                    <a:pt x="6138672" y="2418588"/>
                  </a:moveTo>
                  <a:lnTo>
                    <a:pt x="6138672" y="661416"/>
                  </a:lnTo>
                  <a:lnTo>
                    <a:pt x="6135624" y="615696"/>
                  </a:lnTo>
                  <a:lnTo>
                    <a:pt x="6129528" y="571500"/>
                  </a:lnTo>
                  <a:lnTo>
                    <a:pt x="6118860" y="528828"/>
                  </a:lnTo>
                  <a:lnTo>
                    <a:pt x="6103620" y="489204"/>
                  </a:lnTo>
                  <a:lnTo>
                    <a:pt x="6085332" y="449580"/>
                  </a:lnTo>
                  <a:lnTo>
                    <a:pt x="6062472" y="413004"/>
                  </a:lnTo>
                  <a:lnTo>
                    <a:pt x="6022848" y="362712"/>
                  </a:lnTo>
                  <a:lnTo>
                    <a:pt x="5992368" y="333756"/>
                  </a:lnTo>
                  <a:lnTo>
                    <a:pt x="5977128" y="318516"/>
                  </a:lnTo>
                  <a:lnTo>
                    <a:pt x="5923788" y="281940"/>
                  </a:lnTo>
                  <a:lnTo>
                    <a:pt x="5887212" y="262128"/>
                  </a:lnTo>
                  <a:lnTo>
                    <a:pt x="5847588" y="245364"/>
                  </a:lnTo>
                  <a:lnTo>
                    <a:pt x="5804916" y="231648"/>
                  </a:lnTo>
                  <a:lnTo>
                    <a:pt x="5762244" y="222504"/>
                  </a:lnTo>
                  <a:lnTo>
                    <a:pt x="5718048" y="218033"/>
                  </a:lnTo>
                  <a:lnTo>
                    <a:pt x="5113020" y="217932"/>
                  </a:lnTo>
                  <a:lnTo>
                    <a:pt x="3103710" y="91"/>
                  </a:lnTo>
                  <a:lnTo>
                    <a:pt x="3099816" y="0"/>
                  </a:lnTo>
                  <a:lnTo>
                    <a:pt x="3098292" y="1524"/>
                  </a:lnTo>
                  <a:lnTo>
                    <a:pt x="3096768" y="4572"/>
                  </a:lnTo>
                  <a:lnTo>
                    <a:pt x="3096768" y="6096"/>
                  </a:lnTo>
                  <a:lnTo>
                    <a:pt x="3098292" y="9144"/>
                  </a:lnTo>
                  <a:lnTo>
                    <a:pt x="3099816" y="9144"/>
                  </a:lnTo>
                  <a:lnTo>
                    <a:pt x="3101579" y="9949"/>
                  </a:lnTo>
                  <a:lnTo>
                    <a:pt x="3104388" y="1524"/>
                  </a:lnTo>
                  <a:lnTo>
                    <a:pt x="3131762" y="13943"/>
                  </a:lnTo>
                  <a:lnTo>
                    <a:pt x="5111496" y="227076"/>
                  </a:lnTo>
                  <a:lnTo>
                    <a:pt x="5695188" y="227177"/>
                  </a:lnTo>
                  <a:lnTo>
                    <a:pt x="5739384" y="230124"/>
                  </a:lnTo>
                  <a:lnTo>
                    <a:pt x="5803392" y="240792"/>
                  </a:lnTo>
                  <a:lnTo>
                    <a:pt x="5823204" y="246888"/>
                  </a:lnTo>
                  <a:lnTo>
                    <a:pt x="5844540" y="252984"/>
                  </a:lnTo>
                  <a:lnTo>
                    <a:pt x="5862828" y="262128"/>
                  </a:lnTo>
                  <a:lnTo>
                    <a:pt x="5882640" y="269748"/>
                  </a:lnTo>
                  <a:lnTo>
                    <a:pt x="5900928" y="280416"/>
                  </a:lnTo>
                  <a:lnTo>
                    <a:pt x="5937504" y="301752"/>
                  </a:lnTo>
                  <a:lnTo>
                    <a:pt x="5971032" y="326136"/>
                  </a:lnTo>
                  <a:lnTo>
                    <a:pt x="6001512" y="355092"/>
                  </a:lnTo>
                  <a:lnTo>
                    <a:pt x="6028944" y="385572"/>
                  </a:lnTo>
                  <a:lnTo>
                    <a:pt x="6054852" y="419100"/>
                  </a:lnTo>
                  <a:lnTo>
                    <a:pt x="6076188" y="454152"/>
                  </a:lnTo>
                  <a:lnTo>
                    <a:pt x="6085332" y="473964"/>
                  </a:lnTo>
                  <a:lnTo>
                    <a:pt x="6094476" y="492252"/>
                  </a:lnTo>
                  <a:lnTo>
                    <a:pt x="6109716" y="531876"/>
                  </a:lnTo>
                  <a:lnTo>
                    <a:pt x="6120384" y="574548"/>
                  </a:lnTo>
                  <a:lnTo>
                    <a:pt x="6126480" y="617220"/>
                  </a:lnTo>
                  <a:lnTo>
                    <a:pt x="6128004" y="640080"/>
                  </a:lnTo>
                  <a:lnTo>
                    <a:pt x="6128004" y="2514092"/>
                  </a:lnTo>
                  <a:lnTo>
                    <a:pt x="6129528" y="2506980"/>
                  </a:lnTo>
                  <a:lnTo>
                    <a:pt x="6135624" y="2462784"/>
                  </a:lnTo>
                  <a:lnTo>
                    <a:pt x="6138672" y="2418588"/>
                  </a:lnTo>
                  <a:close/>
                </a:path>
                <a:path w="6139180" h="2862579">
                  <a:moveTo>
                    <a:pt x="3103710" y="10923"/>
                  </a:moveTo>
                  <a:lnTo>
                    <a:pt x="3101579" y="9949"/>
                  </a:lnTo>
                  <a:lnTo>
                    <a:pt x="3101340" y="10668"/>
                  </a:lnTo>
                  <a:lnTo>
                    <a:pt x="3103710" y="10923"/>
                  </a:lnTo>
                  <a:close/>
                </a:path>
                <a:path w="6139180" h="2862579">
                  <a:moveTo>
                    <a:pt x="3131762" y="13943"/>
                  </a:moveTo>
                  <a:lnTo>
                    <a:pt x="3104388" y="1524"/>
                  </a:lnTo>
                  <a:lnTo>
                    <a:pt x="3101579" y="9949"/>
                  </a:lnTo>
                  <a:lnTo>
                    <a:pt x="3103710" y="10923"/>
                  </a:lnTo>
                  <a:lnTo>
                    <a:pt x="3131762" y="13943"/>
                  </a:lnTo>
                  <a:close/>
                </a:path>
                <a:path w="6139180" h="2862579">
                  <a:moveTo>
                    <a:pt x="3584448" y="225552"/>
                  </a:moveTo>
                  <a:lnTo>
                    <a:pt x="3584448" y="220980"/>
                  </a:lnTo>
                  <a:lnTo>
                    <a:pt x="3581400" y="217932"/>
                  </a:lnTo>
                  <a:lnTo>
                    <a:pt x="3131762" y="13943"/>
                  </a:lnTo>
                  <a:lnTo>
                    <a:pt x="3103710" y="10923"/>
                  </a:lnTo>
                  <a:lnTo>
                    <a:pt x="3556813" y="217932"/>
                  </a:lnTo>
                  <a:lnTo>
                    <a:pt x="3579876" y="217932"/>
                  </a:lnTo>
                  <a:lnTo>
                    <a:pt x="3579876" y="227076"/>
                  </a:lnTo>
                  <a:lnTo>
                    <a:pt x="3581400" y="227076"/>
                  </a:lnTo>
                  <a:lnTo>
                    <a:pt x="3584448" y="225552"/>
                  </a:lnTo>
                  <a:close/>
                </a:path>
                <a:path w="6139180" h="2862579">
                  <a:moveTo>
                    <a:pt x="3579876" y="217932"/>
                  </a:moveTo>
                  <a:lnTo>
                    <a:pt x="3556813" y="217932"/>
                  </a:lnTo>
                  <a:lnTo>
                    <a:pt x="3576828" y="227076"/>
                  </a:lnTo>
                  <a:lnTo>
                    <a:pt x="3579876" y="217932"/>
                  </a:lnTo>
                  <a:close/>
                </a:path>
                <a:path w="6139180" h="2862579">
                  <a:moveTo>
                    <a:pt x="3579876" y="227076"/>
                  </a:moveTo>
                  <a:lnTo>
                    <a:pt x="3579876" y="217932"/>
                  </a:lnTo>
                  <a:lnTo>
                    <a:pt x="3576828" y="227076"/>
                  </a:lnTo>
                  <a:lnTo>
                    <a:pt x="3579876" y="227076"/>
                  </a:lnTo>
                  <a:close/>
                </a:path>
              </a:pathLst>
            </a:custGeom>
            <a:solidFill>
              <a:srgbClr val="7C5F9F"/>
            </a:solidFill>
          </p:spPr>
          <p:txBody>
            <a:bodyPr wrap="square" lIns="0" tIns="0" rIns="0" bIns="0" rtlCol="0"/>
            <a:lstStyle/>
            <a:p>
              <a:pPr defTabSz="605150"/>
              <a:endParaRPr sz="1191">
                <a:solidFill>
                  <a:prstClr val="black"/>
                </a:solidFill>
                <a:latin typeface="Calibri"/>
              </a:endParaRPr>
            </a:p>
          </p:txBody>
        </p:sp>
      </p:grpSp>
      <p:sp>
        <p:nvSpPr>
          <p:cNvPr id="67" name="object 17">
            <a:extLst>
              <a:ext uri="{FF2B5EF4-FFF2-40B4-BE49-F238E27FC236}">
                <a16:creationId xmlns:a16="http://schemas.microsoft.com/office/drawing/2014/main" id="{88E307EC-0BA2-4A97-8BAA-E4353F4559CC}"/>
              </a:ext>
            </a:extLst>
          </p:cNvPr>
          <p:cNvSpPr txBox="1"/>
          <p:nvPr/>
        </p:nvSpPr>
        <p:spPr>
          <a:xfrm>
            <a:off x="5753361" y="3425000"/>
            <a:ext cx="2247639" cy="1730814"/>
          </a:xfrm>
          <a:prstGeom prst="rect">
            <a:avLst/>
          </a:prstGeom>
        </p:spPr>
        <p:txBody>
          <a:bodyPr vert="horz" wrap="square" lIns="0" tIns="17228" rIns="0" bIns="0" rtlCol="0">
            <a:spAutoFit/>
          </a:bodyPr>
          <a:lstStyle/>
          <a:p>
            <a:pPr marL="197935" indent="-189950" defTabSz="605150">
              <a:spcBef>
                <a:spcPts val="135"/>
              </a:spcBef>
              <a:buFont typeface="Arial"/>
              <a:buChar char="•"/>
              <a:tabLst>
                <a:tab pos="197935" algn="l"/>
                <a:tab pos="198355" algn="l"/>
              </a:tabLst>
            </a:pPr>
            <a:r>
              <a:rPr sz="1191" spc="-76" dirty="0">
                <a:solidFill>
                  <a:srgbClr val="FFFFFF"/>
                </a:solidFill>
                <a:latin typeface="Arial" panose="020B0604020202020204" pitchFamily="34" charset="0"/>
                <a:cs typeface="Arial" panose="020B0604020202020204" pitchFamily="34" charset="0"/>
              </a:rPr>
              <a:t>Edificaciones.</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0"/>
              </a:spcBef>
              <a:buFont typeface="Arial"/>
              <a:buChar char="•"/>
              <a:tabLst>
                <a:tab pos="197935" algn="l"/>
                <a:tab pos="198355" algn="l"/>
              </a:tabLst>
            </a:pPr>
            <a:r>
              <a:rPr lang="es-CO" sz="1191" spc="-47" dirty="0">
                <a:solidFill>
                  <a:srgbClr val="FFFFFF"/>
                </a:solidFill>
                <a:latin typeface="Arial" panose="020B0604020202020204" pitchFamily="34" charset="0"/>
                <a:cs typeface="Arial" panose="020B0604020202020204" pitchFamily="34" charset="0"/>
              </a:rPr>
              <a:t>Agentes</a:t>
            </a:r>
            <a:r>
              <a:rPr sz="1191" spc="-43" dirty="0">
                <a:solidFill>
                  <a:srgbClr val="FFFFFF"/>
                </a:solidFill>
                <a:latin typeface="Arial" panose="020B0604020202020204" pitchFamily="34" charset="0"/>
                <a:cs typeface="Arial" panose="020B0604020202020204" pitchFamily="34" charset="0"/>
              </a:rPr>
              <a:t> </a:t>
            </a:r>
            <a:r>
              <a:rPr sz="1191" spc="-73" dirty="0">
                <a:solidFill>
                  <a:srgbClr val="FFFFFF"/>
                </a:solidFill>
                <a:latin typeface="Arial" panose="020B0604020202020204" pitchFamily="34" charset="0"/>
                <a:cs typeface="Arial" panose="020B0604020202020204" pitchFamily="34" charset="0"/>
              </a:rPr>
              <a:t>físicos.</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53" dirty="0">
                <a:solidFill>
                  <a:srgbClr val="FFFFFF"/>
                </a:solidFill>
                <a:latin typeface="Arial" panose="020B0604020202020204" pitchFamily="34" charset="0"/>
                <a:cs typeface="Arial" panose="020B0604020202020204" pitchFamily="34" charset="0"/>
              </a:rPr>
              <a:t>Valores </a:t>
            </a:r>
            <a:r>
              <a:rPr sz="1191" spc="-73" dirty="0">
                <a:solidFill>
                  <a:srgbClr val="FFFFFF"/>
                </a:solidFill>
                <a:latin typeface="Arial" panose="020B0604020202020204" pitchFamily="34" charset="0"/>
                <a:cs typeface="Arial" panose="020B0604020202020204" pitchFamily="34" charset="0"/>
              </a:rPr>
              <a:t>límites </a:t>
            </a:r>
            <a:r>
              <a:rPr sz="1191" spc="-70" dirty="0">
                <a:solidFill>
                  <a:srgbClr val="FFFFFF"/>
                </a:solidFill>
                <a:latin typeface="Arial" panose="020B0604020202020204" pitchFamily="34" charset="0"/>
                <a:cs typeface="Arial" panose="020B0604020202020204" pitchFamily="34" charset="0"/>
              </a:rPr>
              <a:t>en </a:t>
            </a:r>
            <a:r>
              <a:rPr sz="1191" spc="-86" dirty="0">
                <a:solidFill>
                  <a:srgbClr val="FFFFFF"/>
                </a:solidFill>
                <a:latin typeface="Arial" panose="020B0604020202020204" pitchFamily="34" charset="0"/>
                <a:cs typeface="Arial" panose="020B0604020202020204" pitchFamily="34" charset="0"/>
              </a:rPr>
              <a:t>el </a:t>
            </a:r>
            <a:r>
              <a:rPr sz="1191" spc="-70" dirty="0">
                <a:solidFill>
                  <a:srgbClr val="FFFFFF"/>
                </a:solidFill>
                <a:latin typeface="Arial" panose="020B0604020202020204" pitchFamily="34" charset="0"/>
                <a:cs typeface="Arial" panose="020B0604020202020204" pitchFamily="34" charset="0"/>
              </a:rPr>
              <a:t>lugar </a:t>
            </a:r>
            <a:r>
              <a:rPr sz="1191" spc="-73" dirty="0">
                <a:solidFill>
                  <a:srgbClr val="FFFFFF"/>
                </a:solidFill>
                <a:latin typeface="Arial" panose="020B0604020202020204" pitchFamily="34" charset="0"/>
                <a:cs typeface="Arial" panose="020B0604020202020204" pitchFamily="34" charset="0"/>
              </a:rPr>
              <a:t>de</a:t>
            </a:r>
            <a:r>
              <a:rPr sz="1191" spc="155" dirty="0">
                <a:solidFill>
                  <a:srgbClr val="FFFFFF"/>
                </a:solidFill>
                <a:latin typeface="Arial" panose="020B0604020202020204" pitchFamily="34" charset="0"/>
                <a:cs typeface="Arial" panose="020B0604020202020204" pitchFamily="34" charset="0"/>
              </a:rPr>
              <a:t> </a:t>
            </a:r>
            <a:r>
              <a:rPr sz="1191" spc="-93" dirty="0">
                <a:solidFill>
                  <a:srgbClr val="FFFFFF"/>
                </a:solidFill>
                <a:latin typeface="Arial" panose="020B0604020202020204" pitchFamily="34" charset="0"/>
                <a:cs typeface="Arial" panose="020B0604020202020204" pitchFamily="34" charset="0"/>
              </a:rPr>
              <a:t>trabajo.</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47" dirty="0">
                <a:solidFill>
                  <a:srgbClr val="FFFFFF"/>
                </a:solidFill>
                <a:latin typeface="Arial" panose="020B0604020202020204" pitchFamily="34" charset="0"/>
                <a:cs typeface="Arial" panose="020B0604020202020204" pitchFamily="34" charset="0"/>
              </a:rPr>
              <a:t>Organización </a:t>
            </a:r>
            <a:r>
              <a:rPr sz="1191" spc="-73" dirty="0">
                <a:solidFill>
                  <a:srgbClr val="FFFFFF"/>
                </a:solidFill>
                <a:latin typeface="Arial" panose="020B0604020202020204" pitchFamily="34" charset="0"/>
                <a:cs typeface="Arial" panose="020B0604020202020204" pitchFamily="34" charset="0"/>
              </a:rPr>
              <a:t>de </a:t>
            </a:r>
            <a:r>
              <a:rPr sz="1191" spc="-106" dirty="0">
                <a:solidFill>
                  <a:srgbClr val="FFFFFF"/>
                </a:solidFill>
                <a:latin typeface="Arial" panose="020B0604020202020204" pitchFamily="34" charset="0"/>
                <a:cs typeface="Arial" panose="020B0604020202020204" pitchFamily="34" charset="0"/>
              </a:rPr>
              <a:t>la </a:t>
            </a:r>
            <a:r>
              <a:rPr sz="1191" spc="-70" dirty="0">
                <a:solidFill>
                  <a:srgbClr val="FFFFFF"/>
                </a:solidFill>
                <a:latin typeface="Arial" panose="020B0604020202020204" pitchFamily="34" charset="0"/>
                <a:cs typeface="Arial" panose="020B0604020202020204" pitchFamily="34" charset="0"/>
              </a:rPr>
              <a:t>Salud</a:t>
            </a:r>
            <a:r>
              <a:rPr sz="1191" spc="86" dirty="0">
                <a:solidFill>
                  <a:srgbClr val="FFFFFF"/>
                </a:solidFill>
                <a:latin typeface="Arial" panose="020B0604020202020204" pitchFamily="34" charset="0"/>
                <a:cs typeface="Arial" panose="020B0604020202020204" pitchFamily="34" charset="0"/>
              </a:rPr>
              <a:t> </a:t>
            </a:r>
            <a:r>
              <a:rPr sz="1191" spc="-59" dirty="0">
                <a:solidFill>
                  <a:srgbClr val="FFFFFF"/>
                </a:solidFill>
                <a:latin typeface="Arial" panose="020B0604020202020204" pitchFamily="34" charset="0"/>
                <a:cs typeface="Arial" panose="020B0604020202020204" pitchFamily="34" charset="0"/>
              </a:rPr>
              <a:t>Ocupacional.</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0"/>
              </a:spcBef>
              <a:buFont typeface="Arial"/>
              <a:buChar char="•"/>
              <a:tabLst>
                <a:tab pos="197935" algn="l"/>
                <a:tab pos="198355" algn="l"/>
              </a:tabLst>
            </a:pPr>
            <a:r>
              <a:rPr sz="1191" spc="-63" dirty="0">
                <a:solidFill>
                  <a:srgbClr val="FFFFFF"/>
                </a:solidFill>
                <a:latin typeface="Arial" panose="020B0604020202020204" pitchFamily="34" charset="0"/>
                <a:cs typeface="Arial" panose="020B0604020202020204" pitchFamily="34" charset="0"/>
              </a:rPr>
              <a:t>Seguridad</a:t>
            </a:r>
            <a:r>
              <a:rPr sz="1191" spc="-40" dirty="0">
                <a:solidFill>
                  <a:srgbClr val="FFFFFF"/>
                </a:solidFill>
                <a:latin typeface="Arial" panose="020B0604020202020204" pitchFamily="34" charset="0"/>
                <a:cs typeface="Arial" panose="020B0604020202020204" pitchFamily="34" charset="0"/>
              </a:rPr>
              <a:t> </a:t>
            </a:r>
            <a:r>
              <a:rPr sz="1191" spc="-76" dirty="0">
                <a:solidFill>
                  <a:srgbClr val="FFFFFF"/>
                </a:solidFill>
                <a:latin typeface="Arial" panose="020B0604020202020204" pitchFamily="34" charset="0"/>
                <a:cs typeface="Arial" panose="020B0604020202020204" pitchFamily="34" charset="0"/>
              </a:rPr>
              <a:t>industrial.</a:t>
            </a:r>
            <a:endParaRPr sz="1191" dirty="0">
              <a:solidFill>
                <a:prstClr val="black"/>
              </a:solidFill>
              <a:latin typeface="Arial" panose="020B0604020202020204" pitchFamily="34" charset="0"/>
              <a:cs typeface="Arial" panose="020B0604020202020204" pitchFamily="34" charset="0"/>
            </a:endParaRPr>
          </a:p>
          <a:p>
            <a:pPr marL="197935" indent="-189950" defTabSz="605150">
              <a:spcBef>
                <a:spcPts val="73"/>
              </a:spcBef>
              <a:buFont typeface="Arial"/>
              <a:buChar char="•"/>
              <a:tabLst>
                <a:tab pos="197935" algn="l"/>
                <a:tab pos="198355" algn="l"/>
              </a:tabLst>
            </a:pPr>
            <a:r>
              <a:rPr sz="1191" spc="-59" dirty="0">
                <a:solidFill>
                  <a:srgbClr val="FFFFFF"/>
                </a:solidFill>
                <a:latin typeface="Arial" panose="020B0604020202020204" pitchFamily="34" charset="0"/>
                <a:cs typeface="Arial" panose="020B0604020202020204" pitchFamily="34" charset="0"/>
              </a:rPr>
              <a:t>Medicina </a:t>
            </a:r>
            <a:r>
              <a:rPr sz="1191" spc="-76" dirty="0">
                <a:solidFill>
                  <a:srgbClr val="FFFFFF"/>
                </a:solidFill>
                <a:latin typeface="Arial" panose="020B0604020202020204" pitchFamily="34" charset="0"/>
                <a:cs typeface="Arial" panose="020B0604020202020204" pitchFamily="34" charset="0"/>
              </a:rPr>
              <a:t>preventiva </a:t>
            </a:r>
            <a:r>
              <a:rPr sz="1191" spc="-66" dirty="0">
                <a:solidFill>
                  <a:srgbClr val="FFFFFF"/>
                </a:solidFill>
                <a:latin typeface="Arial" panose="020B0604020202020204" pitchFamily="34" charset="0"/>
                <a:cs typeface="Arial" panose="020B0604020202020204" pitchFamily="34" charset="0"/>
              </a:rPr>
              <a:t>y </a:t>
            </a:r>
            <a:r>
              <a:rPr sz="1191" spc="-70" dirty="0">
                <a:solidFill>
                  <a:srgbClr val="FFFFFF"/>
                </a:solidFill>
                <a:latin typeface="Arial" panose="020B0604020202020204" pitchFamily="34" charset="0"/>
                <a:cs typeface="Arial" panose="020B0604020202020204" pitchFamily="34" charset="0"/>
              </a:rPr>
              <a:t>saneamiento</a:t>
            </a:r>
            <a:r>
              <a:rPr sz="1191" spc="53" dirty="0">
                <a:solidFill>
                  <a:srgbClr val="FFFFFF"/>
                </a:solidFill>
                <a:latin typeface="Arial" panose="020B0604020202020204" pitchFamily="34" charset="0"/>
                <a:cs typeface="Arial" panose="020B0604020202020204" pitchFamily="34" charset="0"/>
              </a:rPr>
              <a:t> </a:t>
            </a:r>
            <a:r>
              <a:rPr lang="es-CO" sz="1191" spc="-80" dirty="0">
                <a:solidFill>
                  <a:srgbClr val="FFFFFF"/>
                </a:solidFill>
                <a:latin typeface="Arial" panose="020B0604020202020204" pitchFamily="34" charset="0"/>
                <a:cs typeface="Arial" panose="020B0604020202020204" pitchFamily="34" charset="0"/>
              </a:rPr>
              <a:t>básico</a:t>
            </a:r>
            <a:r>
              <a:rPr sz="1191" spc="-80" dirty="0">
                <a:solidFill>
                  <a:srgbClr val="FFFFFF"/>
                </a:solidFill>
                <a:latin typeface="Trebuchet MS"/>
                <a:cs typeface="Trebuchet MS"/>
              </a:rPr>
              <a:t>.</a:t>
            </a:r>
            <a:endParaRPr sz="1191" dirty="0">
              <a:solidFill>
                <a:prstClr val="black"/>
              </a:solidFill>
              <a:latin typeface="Trebuchet MS"/>
              <a:cs typeface="Trebuchet MS"/>
            </a:endParaRPr>
          </a:p>
        </p:txBody>
      </p:sp>
    </p:spTree>
    <p:extLst>
      <p:ext uri="{BB962C8B-B14F-4D97-AF65-F5344CB8AC3E}">
        <p14:creationId xmlns:p14="http://schemas.microsoft.com/office/powerpoint/2010/main" val="221440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E38F619-21F6-4EF5-BC9E-9032D96A8DA1}"/>
              </a:ext>
            </a:extLst>
          </p:cNvPr>
          <p:cNvSpPr txBox="1"/>
          <p:nvPr/>
        </p:nvSpPr>
        <p:spPr>
          <a:xfrm>
            <a:off x="1883923" y="571284"/>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Resolución 2400 de 1979</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F6C6127D-338E-4A6F-8C77-65EAACC13DFA}"/>
              </a:ext>
            </a:extLst>
          </p:cNvPr>
          <p:cNvSpPr/>
          <p:nvPr/>
        </p:nvSpPr>
        <p:spPr>
          <a:xfrm>
            <a:off x="2414159" y="1720112"/>
            <a:ext cx="4367334" cy="78022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dirty="0">
                <a:solidFill>
                  <a:prstClr val="black"/>
                </a:solidFill>
                <a:latin typeface="Arial" panose="020B0604020202020204" pitchFamily="34" charset="0"/>
                <a:cs typeface="Arial" panose="020B0604020202020204" pitchFamily="34" charset="0"/>
              </a:rPr>
              <a:t>Disposiciones sobre Vivienda, Higiene y  Seguridad en los Establecimientos de  Trabajo</a:t>
            </a:r>
          </a:p>
          <a:p>
            <a:pPr algn="ctr" defTabSz="685800"/>
            <a:r>
              <a:rPr lang="es-ES" sz="1350" dirty="0">
                <a:solidFill>
                  <a:prstClr val="black"/>
                </a:solidFill>
                <a:latin typeface="Arial" panose="020B0604020202020204" pitchFamily="34" charset="0"/>
                <a:cs typeface="Arial" panose="020B0604020202020204" pitchFamily="34" charset="0"/>
              </a:rPr>
              <a:t>Estatuto de seguridad</a:t>
            </a:r>
          </a:p>
        </p:txBody>
      </p:sp>
      <p:cxnSp>
        <p:nvCxnSpPr>
          <p:cNvPr id="6" name="Conector recto de flecha 5">
            <a:extLst>
              <a:ext uri="{FF2B5EF4-FFF2-40B4-BE49-F238E27FC236}">
                <a16:creationId xmlns:a16="http://schemas.microsoft.com/office/drawing/2014/main" id="{E4068752-9CE4-46D9-8306-A09002108248}"/>
              </a:ext>
            </a:extLst>
          </p:cNvPr>
          <p:cNvCxnSpPr>
            <a:cxnSpLocks/>
          </p:cNvCxnSpPr>
          <p:nvPr/>
        </p:nvCxnSpPr>
        <p:spPr>
          <a:xfrm>
            <a:off x="4597826" y="1176441"/>
            <a:ext cx="0" cy="359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41E6EC8-8666-40F1-BCF3-A2EA97B9C576}"/>
              </a:ext>
            </a:extLst>
          </p:cNvPr>
          <p:cNvCxnSpPr>
            <a:cxnSpLocks/>
          </p:cNvCxnSpPr>
          <p:nvPr/>
        </p:nvCxnSpPr>
        <p:spPr>
          <a:xfrm>
            <a:off x="4543684" y="2674372"/>
            <a:ext cx="0" cy="359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753B738D-C361-4E00-8C3A-52A2D814B36A}"/>
              </a:ext>
            </a:extLst>
          </p:cNvPr>
          <p:cNvSpPr/>
          <p:nvPr/>
        </p:nvSpPr>
        <p:spPr>
          <a:xfrm>
            <a:off x="2414159" y="3136778"/>
            <a:ext cx="4367334" cy="78022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dirty="0">
                <a:solidFill>
                  <a:prstClr val="black"/>
                </a:solidFill>
                <a:latin typeface="Arial" panose="020B0604020202020204" pitchFamily="34" charset="0"/>
                <a:cs typeface="Arial" panose="020B0604020202020204" pitchFamily="34" charset="0"/>
              </a:rPr>
              <a:t>Esta norma abarca en términos generales casi todos los riesgos </a:t>
            </a:r>
          </a:p>
        </p:txBody>
      </p:sp>
    </p:spTree>
    <p:extLst>
      <p:ext uri="{BB962C8B-B14F-4D97-AF65-F5344CB8AC3E}">
        <p14:creationId xmlns:p14="http://schemas.microsoft.com/office/powerpoint/2010/main" val="29679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730D8E0-3708-4425-9773-063F1042DB2A}"/>
              </a:ext>
            </a:extLst>
          </p:cNvPr>
          <p:cNvSpPr txBox="1"/>
          <p:nvPr/>
        </p:nvSpPr>
        <p:spPr>
          <a:xfrm>
            <a:off x="762960" y="131009"/>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Psicosocial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7420866A-B538-42BF-89BC-79781142F128}"/>
              </a:ext>
            </a:extLst>
          </p:cNvPr>
          <p:cNvSpPr/>
          <p:nvPr/>
        </p:nvSpPr>
        <p:spPr>
          <a:xfrm>
            <a:off x="1214683" y="2322930"/>
            <a:ext cx="1506512" cy="93747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Riesgo psicosocial </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5ED1E170-8B6E-4153-B3DB-9144D7E63B05}"/>
              </a:ext>
            </a:extLst>
          </p:cNvPr>
          <p:cNvSpPr/>
          <p:nvPr/>
        </p:nvSpPr>
        <p:spPr>
          <a:xfrm>
            <a:off x="2978833" y="1843237"/>
            <a:ext cx="5022167" cy="204999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2646 de 2008</a:t>
            </a:r>
          </a:p>
          <a:p>
            <a:pPr algn="ctr" defTabSz="685800"/>
            <a:r>
              <a:rPr lang="es-ES" sz="1350" dirty="0">
                <a:solidFill>
                  <a:prstClr val="black"/>
                </a:solidFill>
                <a:latin typeface="Arial" panose="020B0604020202020204" pitchFamily="34" charset="0"/>
                <a:cs typeface="Arial" panose="020B0604020202020204" pitchFamily="34" charset="0"/>
              </a:rPr>
              <a:t>Por la cual se establece la identificación, evaluación, prevención, intervención y monitoreo permanente de la exposición a factores de riesgo psicosocial.</a:t>
            </a:r>
            <a:endParaRPr lang="es-ES" sz="600" dirty="0">
              <a:solidFill>
                <a:prstClr val="black"/>
              </a:solidFill>
              <a:latin typeface="Arial" panose="020B0604020202020204" pitchFamily="34" charset="0"/>
              <a:cs typeface="Arial" panose="020B0604020202020204" pitchFamily="34" charset="0"/>
            </a:endParaRPr>
          </a:p>
          <a:p>
            <a:pPr algn="ctr" defTabSz="685800"/>
            <a:r>
              <a:rPr lang="es-ES" sz="1350" b="1" dirty="0">
                <a:solidFill>
                  <a:prstClr val="black"/>
                </a:solidFill>
                <a:latin typeface="Arial" panose="020B0604020202020204" pitchFamily="34" charset="0"/>
                <a:cs typeface="Arial" panose="020B0604020202020204" pitchFamily="34" charset="0"/>
              </a:rPr>
              <a:t>Ley 1616 de 2013</a:t>
            </a:r>
          </a:p>
          <a:p>
            <a:pPr algn="ctr" defTabSz="685800"/>
            <a:r>
              <a:rPr lang="es-ES" sz="1350" dirty="0">
                <a:solidFill>
                  <a:prstClr val="black"/>
                </a:solidFill>
                <a:latin typeface="Arial" panose="020B0604020202020204" pitchFamily="34" charset="0"/>
                <a:cs typeface="Arial" panose="020B0604020202020204" pitchFamily="34" charset="0"/>
              </a:rPr>
              <a:t> Promoción  de la salud mental</a:t>
            </a:r>
            <a:endParaRPr lang="es-ES" sz="600" dirty="0">
              <a:solidFill>
                <a:prstClr val="black"/>
              </a:solidFill>
              <a:latin typeface="Arial" panose="020B0604020202020204" pitchFamily="34" charset="0"/>
              <a:cs typeface="Arial" panose="020B0604020202020204" pitchFamily="34" charset="0"/>
            </a:endParaRPr>
          </a:p>
          <a:p>
            <a:pPr algn="ctr" defTabSz="685800"/>
            <a:r>
              <a:rPr lang="es-ES" sz="1350" b="1" dirty="0">
                <a:solidFill>
                  <a:prstClr val="black"/>
                </a:solidFill>
                <a:latin typeface="Arial" panose="020B0604020202020204" pitchFamily="34" charset="0"/>
                <a:cs typeface="Arial" panose="020B0604020202020204" pitchFamily="34" charset="0"/>
              </a:rPr>
              <a:t>Resolución 2404 de 2019 </a:t>
            </a:r>
          </a:p>
          <a:p>
            <a:pPr algn="ctr" defTabSz="685800"/>
            <a:r>
              <a:rPr lang="es-ES" sz="1350" dirty="0">
                <a:solidFill>
                  <a:prstClr val="black"/>
                </a:solidFill>
                <a:latin typeface="Arial" panose="020B0604020202020204" pitchFamily="34" charset="0"/>
                <a:cs typeface="Arial" panose="020B0604020202020204" pitchFamily="34" charset="0"/>
              </a:rPr>
              <a:t>Batería de instrumentos de evaluación del Riesgo Psicosocial </a:t>
            </a:r>
          </a:p>
        </p:txBody>
      </p:sp>
      <p:sp>
        <p:nvSpPr>
          <p:cNvPr id="7" name="Rectángulo: esquinas redondeadas 6">
            <a:extLst>
              <a:ext uri="{FF2B5EF4-FFF2-40B4-BE49-F238E27FC236}">
                <a16:creationId xmlns:a16="http://schemas.microsoft.com/office/drawing/2014/main" id="{CF102DF3-CEED-49C0-8D32-F097E4C7F13C}"/>
              </a:ext>
            </a:extLst>
          </p:cNvPr>
          <p:cNvSpPr/>
          <p:nvPr/>
        </p:nvSpPr>
        <p:spPr>
          <a:xfrm>
            <a:off x="1242790" y="4052905"/>
            <a:ext cx="1538846" cy="67978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Comité de convivencia laboral</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E29D3D13-4B4C-4817-93A4-5CDFA3E3C985}"/>
              </a:ext>
            </a:extLst>
          </p:cNvPr>
          <p:cNvSpPr/>
          <p:nvPr/>
        </p:nvSpPr>
        <p:spPr>
          <a:xfrm>
            <a:off x="3063240" y="4029547"/>
            <a:ext cx="4880153" cy="67978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652 y 1356 de 2012</a:t>
            </a:r>
          </a:p>
          <a:p>
            <a:pPr algn="ctr" defTabSz="685800"/>
            <a:r>
              <a:rPr lang="es-ES" sz="1350" dirty="0">
                <a:solidFill>
                  <a:prstClr val="black"/>
                </a:solidFill>
                <a:latin typeface="Arial" panose="020B0604020202020204" pitchFamily="34" charset="0"/>
                <a:cs typeface="Arial" panose="020B0604020202020204" pitchFamily="34" charset="0"/>
              </a:rPr>
              <a:t>Establecer la conformación y funcionamiento  del Comité de Convivencia Laboral</a:t>
            </a:r>
          </a:p>
        </p:txBody>
      </p:sp>
      <p:sp>
        <p:nvSpPr>
          <p:cNvPr id="9" name="Rectángulo: esquinas redondeadas 8">
            <a:extLst>
              <a:ext uri="{FF2B5EF4-FFF2-40B4-BE49-F238E27FC236}">
                <a16:creationId xmlns:a16="http://schemas.microsoft.com/office/drawing/2014/main" id="{A493939F-7F26-4658-9242-BE67070AA2D9}"/>
              </a:ext>
            </a:extLst>
          </p:cNvPr>
          <p:cNvSpPr/>
          <p:nvPr/>
        </p:nvSpPr>
        <p:spPr>
          <a:xfrm>
            <a:off x="1274381" y="1091843"/>
            <a:ext cx="1391298" cy="43858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Acoso laboral </a:t>
            </a:r>
            <a:endParaRPr lang="es-CO" sz="1350" b="1" dirty="0">
              <a:solidFill>
                <a:prstClr val="black"/>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0F9F0461-16A9-4946-8299-DE83F3993B1A}"/>
              </a:ext>
            </a:extLst>
          </p:cNvPr>
          <p:cNvSpPr/>
          <p:nvPr/>
        </p:nvSpPr>
        <p:spPr>
          <a:xfrm>
            <a:off x="2978834" y="822649"/>
            <a:ext cx="5003909" cy="87651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Ley 1010 de 2003</a:t>
            </a:r>
          </a:p>
          <a:p>
            <a:pPr algn="ctr" defTabSz="685800"/>
            <a:r>
              <a:rPr lang="es-ES" sz="1350" dirty="0">
                <a:solidFill>
                  <a:prstClr val="black"/>
                </a:solidFill>
                <a:latin typeface="Arial" panose="020B0604020202020204" pitchFamily="34" charset="0"/>
                <a:cs typeface="Arial" panose="020B0604020202020204" pitchFamily="34" charset="0"/>
              </a:rPr>
              <a:t>Por medio de la cual se adoptan medidas para prevenir, corregir y sancionar el acoso laboral y otros hostigamientos en el marco de las relaciones de trabajo</a:t>
            </a:r>
          </a:p>
        </p:txBody>
      </p:sp>
      <p:cxnSp>
        <p:nvCxnSpPr>
          <p:cNvPr id="11" name="Conector recto de flecha 10">
            <a:extLst>
              <a:ext uri="{FF2B5EF4-FFF2-40B4-BE49-F238E27FC236}">
                <a16:creationId xmlns:a16="http://schemas.microsoft.com/office/drawing/2014/main" id="{57B3A28B-6E05-4C4D-9826-092EBC34827F}"/>
              </a:ext>
            </a:extLst>
          </p:cNvPr>
          <p:cNvCxnSpPr>
            <a:cxnSpLocks/>
          </p:cNvCxnSpPr>
          <p:nvPr/>
        </p:nvCxnSpPr>
        <p:spPr>
          <a:xfrm>
            <a:off x="2675671" y="1239553"/>
            <a:ext cx="211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84FDA5AE-553A-41BF-A51D-28C031E152AE}"/>
              </a:ext>
            </a:extLst>
          </p:cNvPr>
          <p:cNvCxnSpPr>
            <a:cxnSpLocks/>
          </p:cNvCxnSpPr>
          <p:nvPr/>
        </p:nvCxnSpPr>
        <p:spPr>
          <a:xfrm>
            <a:off x="2721195" y="2725453"/>
            <a:ext cx="211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ACAB8A4-A4D2-438E-92EC-59060DFCE7C8}"/>
              </a:ext>
            </a:extLst>
          </p:cNvPr>
          <p:cNvCxnSpPr>
            <a:cxnSpLocks/>
          </p:cNvCxnSpPr>
          <p:nvPr/>
        </p:nvCxnSpPr>
        <p:spPr>
          <a:xfrm>
            <a:off x="2766903" y="4360822"/>
            <a:ext cx="211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2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D237B1-1432-4B9F-BB71-953F45A6CEEC}"/>
              </a:ext>
            </a:extLst>
          </p:cNvPr>
          <p:cNvSpPr txBox="1"/>
          <p:nvPr/>
        </p:nvSpPr>
        <p:spPr>
          <a:xfrm>
            <a:off x="948221" y="127158"/>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Psicosocial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204C6A82-5CD7-4BAD-A93C-BD20012BCC50}"/>
              </a:ext>
            </a:extLst>
          </p:cNvPr>
          <p:cNvSpPr/>
          <p:nvPr/>
        </p:nvSpPr>
        <p:spPr>
          <a:xfrm>
            <a:off x="1223794" y="1204817"/>
            <a:ext cx="1538846" cy="57384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Consumo spa</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877B48D1-34EC-4785-B48E-F41F8FA989F2}"/>
              </a:ext>
            </a:extLst>
          </p:cNvPr>
          <p:cNvSpPr/>
          <p:nvPr/>
        </p:nvSpPr>
        <p:spPr>
          <a:xfrm>
            <a:off x="3121294" y="983896"/>
            <a:ext cx="4798913" cy="204030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1075 de 1992</a:t>
            </a:r>
          </a:p>
          <a:p>
            <a:pPr algn="ctr" defTabSz="685800"/>
            <a:r>
              <a:rPr lang="es-ES" sz="1350" dirty="0">
                <a:solidFill>
                  <a:prstClr val="black"/>
                </a:solidFill>
                <a:latin typeface="Arial" panose="020B0604020202020204" pitchFamily="34" charset="0"/>
                <a:cs typeface="Arial" panose="020B0604020202020204" pitchFamily="34" charset="0"/>
              </a:rPr>
              <a:t>Fomento de la prevención y el control de  la fármaco dependencia, el alcoholismo y  el tabaquismo</a:t>
            </a:r>
          </a:p>
          <a:p>
            <a:pPr algn="ctr" defTabSz="685800"/>
            <a:r>
              <a:rPr lang="es-ES" sz="1350" b="1" dirty="0">
                <a:solidFill>
                  <a:prstClr val="black"/>
                </a:solidFill>
                <a:latin typeface="Arial" panose="020B0604020202020204" pitchFamily="34" charset="0"/>
                <a:cs typeface="Arial" panose="020B0604020202020204" pitchFamily="34" charset="0"/>
              </a:rPr>
              <a:t>Ley 1566 de 2012</a:t>
            </a:r>
          </a:p>
          <a:p>
            <a:pPr algn="ctr" defTabSz="685800"/>
            <a:r>
              <a:rPr lang="es-ES" sz="1350" dirty="0">
                <a:solidFill>
                  <a:prstClr val="black"/>
                </a:solidFill>
                <a:latin typeface="Arial" panose="020B0604020202020204" pitchFamily="34" charset="0"/>
                <a:cs typeface="Arial" panose="020B0604020202020204" pitchFamily="34" charset="0"/>
              </a:rPr>
              <a:t>Normas para Garantizar la Atención  Integral a Personas que Consumen  Sustancias Psicoactivas</a:t>
            </a:r>
          </a:p>
          <a:p>
            <a:pPr algn="ctr" defTabSz="685800"/>
            <a:r>
              <a:rPr lang="es-ES" sz="1350" b="1" dirty="0">
                <a:solidFill>
                  <a:prstClr val="black"/>
                </a:solidFill>
                <a:latin typeface="Arial" panose="020B0604020202020204" pitchFamily="34" charset="0"/>
                <a:cs typeface="Arial" panose="020B0604020202020204" pitchFamily="34" charset="0"/>
              </a:rPr>
              <a:t>Resolución 89 de 2019 </a:t>
            </a:r>
          </a:p>
          <a:p>
            <a:pPr algn="ctr" defTabSz="685800"/>
            <a:r>
              <a:rPr lang="es-ES" sz="1350" dirty="0">
                <a:solidFill>
                  <a:prstClr val="black"/>
                </a:solidFill>
                <a:latin typeface="Arial" panose="020B0604020202020204" pitchFamily="34" charset="0"/>
                <a:cs typeface="Arial" panose="020B0604020202020204" pitchFamily="34" charset="0"/>
              </a:rPr>
              <a:t>Política integral para la prevención y atención del consumo de sustancias psicoactivas.</a:t>
            </a:r>
          </a:p>
        </p:txBody>
      </p:sp>
      <p:sp>
        <p:nvSpPr>
          <p:cNvPr id="7" name="Rectángulo: esquinas redondeadas 6">
            <a:extLst>
              <a:ext uri="{FF2B5EF4-FFF2-40B4-BE49-F238E27FC236}">
                <a16:creationId xmlns:a16="http://schemas.microsoft.com/office/drawing/2014/main" id="{2B56A821-FD28-4734-99CF-DFD0AC940555}"/>
              </a:ext>
            </a:extLst>
          </p:cNvPr>
          <p:cNvSpPr/>
          <p:nvPr/>
        </p:nvSpPr>
        <p:spPr>
          <a:xfrm>
            <a:off x="1223794" y="3784626"/>
            <a:ext cx="1538846" cy="57384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Trabajo en casa </a:t>
            </a:r>
          </a:p>
        </p:txBody>
      </p:sp>
      <p:sp>
        <p:nvSpPr>
          <p:cNvPr id="8" name="Rectángulo: esquinas redondeadas 7">
            <a:extLst>
              <a:ext uri="{FF2B5EF4-FFF2-40B4-BE49-F238E27FC236}">
                <a16:creationId xmlns:a16="http://schemas.microsoft.com/office/drawing/2014/main" id="{6098BA08-954A-43A7-BA9A-98DFCB9542BE}"/>
              </a:ext>
            </a:extLst>
          </p:cNvPr>
          <p:cNvSpPr/>
          <p:nvPr/>
        </p:nvSpPr>
        <p:spPr>
          <a:xfrm>
            <a:off x="3121294" y="3329527"/>
            <a:ext cx="4798913" cy="1117623"/>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Circular 041 de 2020</a:t>
            </a:r>
          </a:p>
          <a:p>
            <a:pPr algn="ctr" defTabSz="685800"/>
            <a:r>
              <a:rPr lang="es-ES" sz="1350" dirty="0">
                <a:solidFill>
                  <a:prstClr val="black"/>
                </a:solidFill>
                <a:latin typeface="Arial" panose="020B0604020202020204" pitchFamily="34" charset="0"/>
                <a:cs typeface="Arial" panose="020B0604020202020204" pitchFamily="34" charset="0"/>
              </a:rPr>
              <a:t>Lineamientos respecto al trabajo en casa </a:t>
            </a:r>
          </a:p>
          <a:p>
            <a:pPr algn="ctr" defTabSz="685800"/>
            <a:r>
              <a:rPr lang="es-ES" sz="1350" b="1" dirty="0">
                <a:solidFill>
                  <a:prstClr val="black"/>
                </a:solidFill>
                <a:latin typeface="Arial" panose="020B0604020202020204" pitchFamily="34" charset="0"/>
                <a:cs typeface="Arial" panose="020B0604020202020204" pitchFamily="34" charset="0"/>
              </a:rPr>
              <a:t>Ley 2088 </a:t>
            </a:r>
            <a:r>
              <a:rPr lang="es-ES" sz="1350" b="1">
                <a:solidFill>
                  <a:prstClr val="black"/>
                </a:solidFill>
                <a:latin typeface="Arial" panose="020B0604020202020204" pitchFamily="34" charset="0"/>
                <a:cs typeface="Arial" panose="020B0604020202020204" pitchFamily="34" charset="0"/>
              </a:rPr>
              <a:t>de 2021</a:t>
            </a:r>
            <a:endParaRPr lang="es-ES" sz="1350" b="1" dirty="0">
              <a:solidFill>
                <a:prstClr val="black"/>
              </a:solidFill>
              <a:latin typeface="Arial" panose="020B0604020202020204" pitchFamily="34" charset="0"/>
              <a:cs typeface="Arial" panose="020B0604020202020204" pitchFamily="34" charset="0"/>
            </a:endParaRPr>
          </a:p>
          <a:p>
            <a:pPr algn="ctr" defTabSz="685800"/>
            <a:r>
              <a:rPr lang="es-ES" sz="1350" dirty="0">
                <a:solidFill>
                  <a:prstClr val="black"/>
                </a:solidFill>
                <a:latin typeface="Arial" panose="020B0604020202020204" pitchFamily="34" charset="0"/>
                <a:cs typeface="Arial" panose="020B0604020202020204" pitchFamily="34" charset="0"/>
              </a:rPr>
              <a:t>Por la cual se regula el trabajo en casa y se dictan otras disposiciones</a:t>
            </a:r>
            <a:endParaRPr lang="es-CO" sz="1350" dirty="0">
              <a:solidFill>
                <a:prstClr val="black"/>
              </a:solidFill>
              <a:latin typeface="Arial" panose="020B0604020202020204" pitchFamily="34" charset="0"/>
              <a:cs typeface="Arial" panose="020B0604020202020204" pitchFamily="34" charset="0"/>
            </a:endParaRPr>
          </a:p>
        </p:txBody>
      </p:sp>
      <p:cxnSp>
        <p:nvCxnSpPr>
          <p:cNvPr id="9" name="Conector recto de flecha 8">
            <a:extLst>
              <a:ext uri="{FF2B5EF4-FFF2-40B4-BE49-F238E27FC236}">
                <a16:creationId xmlns:a16="http://schemas.microsoft.com/office/drawing/2014/main" id="{0416D29A-5562-4071-AEB8-5FB36901B2E0}"/>
              </a:ext>
            </a:extLst>
          </p:cNvPr>
          <p:cNvCxnSpPr>
            <a:cxnSpLocks/>
          </p:cNvCxnSpPr>
          <p:nvPr/>
        </p:nvCxnSpPr>
        <p:spPr>
          <a:xfrm>
            <a:off x="2786824" y="1461119"/>
            <a:ext cx="211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5653494-8563-427A-8AD7-0008A6D3F393}"/>
              </a:ext>
            </a:extLst>
          </p:cNvPr>
          <p:cNvCxnSpPr>
            <a:cxnSpLocks/>
          </p:cNvCxnSpPr>
          <p:nvPr/>
        </p:nvCxnSpPr>
        <p:spPr>
          <a:xfrm>
            <a:off x="2762639" y="4024956"/>
            <a:ext cx="211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2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4D3EAA-8D6F-4F69-A23C-383BAFD64D74}"/>
              </a:ext>
            </a:extLst>
          </p:cNvPr>
          <p:cNvSpPr txBox="1"/>
          <p:nvPr/>
        </p:nvSpPr>
        <p:spPr>
          <a:xfrm>
            <a:off x="1549798" y="239991"/>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Físico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E2194F48-A11B-46BD-A847-C1E70E9E2B30}"/>
              </a:ext>
            </a:extLst>
          </p:cNvPr>
          <p:cNvSpPr/>
          <p:nvPr/>
        </p:nvSpPr>
        <p:spPr>
          <a:xfrm>
            <a:off x="693304" y="2871599"/>
            <a:ext cx="1366757" cy="57384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Iluminación</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F6F2B5BA-AFE5-41D9-B9F3-02D1A1808851}"/>
              </a:ext>
            </a:extLst>
          </p:cNvPr>
          <p:cNvSpPr/>
          <p:nvPr/>
        </p:nvSpPr>
        <p:spPr>
          <a:xfrm>
            <a:off x="2388565" y="2818580"/>
            <a:ext cx="5065783" cy="116570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180540 de 2010</a:t>
            </a:r>
          </a:p>
          <a:p>
            <a:pPr algn="ctr" defTabSz="685800"/>
            <a:r>
              <a:rPr lang="es-ES" sz="1350" dirty="0">
                <a:solidFill>
                  <a:prstClr val="black"/>
                </a:solidFill>
                <a:latin typeface="Arial" panose="020B0604020202020204" pitchFamily="34" charset="0"/>
                <a:cs typeface="Arial" panose="020B0604020202020204" pitchFamily="34" charset="0"/>
              </a:rPr>
              <a:t>Por la cual establece el Reglamento Técnico de Iluminación y Alumbrado Público (RETILAP) </a:t>
            </a:r>
          </a:p>
          <a:p>
            <a:pPr algn="ctr" defTabSz="685800"/>
            <a:r>
              <a:rPr lang="es-ES" sz="1350" b="1" dirty="0">
                <a:solidFill>
                  <a:prstClr val="black"/>
                </a:solidFill>
                <a:latin typeface="Arial" panose="020B0604020202020204" pitchFamily="34" charset="0"/>
                <a:cs typeface="Arial" panose="020B0604020202020204" pitchFamily="34" charset="0"/>
              </a:rPr>
              <a:t>Resolución 40031 de 2021 </a:t>
            </a:r>
          </a:p>
          <a:p>
            <a:pPr algn="ctr" defTabSz="685800"/>
            <a:r>
              <a:rPr lang="es-ES" sz="1350" dirty="0">
                <a:solidFill>
                  <a:prstClr val="black"/>
                </a:solidFill>
                <a:latin typeface="Arial" panose="020B0604020202020204" pitchFamily="34" charset="0"/>
                <a:cs typeface="Arial" panose="020B0604020202020204" pitchFamily="34" charset="0"/>
              </a:rPr>
              <a:t>Prorroga  RETILAP</a:t>
            </a:r>
          </a:p>
        </p:txBody>
      </p:sp>
      <p:sp>
        <p:nvSpPr>
          <p:cNvPr id="7" name="Rectángulo: esquinas redondeadas 6">
            <a:extLst>
              <a:ext uri="{FF2B5EF4-FFF2-40B4-BE49-F238E27FC236}">
                <a16:creationId xmlns:a16="http://schemas.microsoft.com/office/drawing/2014/main" id="{13B410CB-3F5E-43D7-9C6E-6E823ED14666}"/>
              </a:ext>
            </a:extLst>
          </p:cNvPr>
          <p:cNvSpPr/>
          <p:nvPr/>
        </p:nvSpPr>
        <p:spPr>
          <a:xfrm>
            <a:off x="745987" y="1091843"/>
            <a:ext cx="1155812" cy="43858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Ruido  </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B867F915-B084-497A-9905-BA35D71E3326}"/>
              </a:ext>
            </a:extLst>
          </p:cNvPr>
          <p:cNvSpPr/>
          <p:nvPr/>
        </p:nvSpPr>
        <p:spPr>
          <a:xfrm>
            <a:off x="2192800" y="822649"/>
            <a:ext cx="5261548" cy="163568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1792 de 1990</a:t>
            </a:r>
          </a:p>
          <a:p>
            <a:pPr algn="ctr" defTabSz="685800"/>
            <a:r>
              <a:rPr lang="es-ES" sz="1350" dirty="0">
                <a:solidFill>
                  <a:prstClr val="black"/>
                </a:solidFill>
                <a:latin typeface="Arial" panose="020B0604020202020204" pitchFamily="34" charset="0"/>
                <a:cs typeface="Arial" panose="020B0604020202020204" pitchFamily="34" charset="0"/>
              </a:rPr>
              <a:t>Por la cual se adoptan valores límites permisibles para la exposición ocupacional al ruido.</a:t>
            </a:r>
          </a:p>
          <a:p>
            <a:pPr algn="ctr" defTabSz="685800"/>
            <a:r>
              <a:rPr lang="es-ES" sz="1350" b="1" dirty="0">
                <a:solidFill>
                  <a:prstClr val="black"/>
                </a:solidFill>
                <a:latin typeface="Arial" panose="020B0604020202020204" pitchFamily="34" charset="0"/>
                <a:cs typeface="Arial" panose="020B0604020202020204" pitchFamily="34" charset="0"/>
              </a:rPr>
              <a:t>Resolución 8321 de 1983</a:t>
            </a:r>
          </a:p>
          <a:p>
            <a:pPr algn="ctr" defTabSz="685800"/>
            <a:r>
              <a:rPr lang="es-ES" sz="1350" dirty="0">
                <a:solidFill>
                  <a:prstClr val="black"/>
                </a:solidFill>
                <a:latin typeface="Arial" panose="020B0604020202020204" pitchFamily="34" charset="0"/>
                <a:cs typeface="Arial" panose="020B0604020202020204" pitchFamily="34" charset="0"/>
              </a:rPr>
              <a:t>Por la cual se dictan normas sobre Protección y Conservación de</a:t>
            </a:r>
          </a:p>
          <a:p>
            <a:pPr algn="ctr" defTabSz="685800"/>
            <a:r>
              <a:rPr lang="es-ES" sz="1350" dirty="0">
                <a:solidFill>
                  <a:prstClr val="black"/>
                </a:solidFill>
                <a:latin typeface="Arial" panose="020B0604020202020204" pitchFamily="34" charset="0"/>
                <a:cs typeface="Arial" panose="020B0604020202020204" pitchFamily="34" charset="0"/>
              </a:rPr>
              <a:t>la Audición de la Salud y el bienestar de las personas,</a:t>
            </a:r>
          </a:p>
          <a:p>
            <a:pPr algn="ctr" defTabSz="685800"/>
            <a:r>
              <a:rPr lang="es-ES" sz="1350" dirty="0">
                <a:solidFill>
                  <a:prstClr val="black"/>
                </a:solidFill>
                <a:latin typeface="Arial" panose="020B0604020202020204" pitchFamily="34" charset="0"/>
                <a:cs typeface="Arial" panose="020B0604020202020204" pitchFamily="34" charset="0"/>
              </a:rPr>
              <a:t>por causa de la producción y emisión de ruidos.</a:t>
            </a:r>
          </a:p>
        </p:txBody>
      </p:sp>
      <p:cxnSp>
        <p:nvCxnSpPr>
          <p:cNvPr id="9" name="Conector recto de flecha 8">
            <a:extLst>
              <a:ext uri="{FF2B5EF4-FFF2-40B4-BE49-F238E27FC236}">
                <a16:creationId xmlns:a16="http://schemas.microsoft.com/office/drawing/2014/main" id="{3C43F070-A562-438D-8D54-0CC79F40F5E4}"/>
              </a:ext>
            </a:extLst>
          </p:cNvPr>
          <p:cNvCxnSpPr>
            <a:stCxn id="7" idx="3"/>
          </p:cNvCxnSpPr>
          <p:nvPr/>
        </p:nvCxnSpPr>
        <p:spPr>
          <a:xfrm>
            <a:off x="1901798" y="1311134"/>
            <a:ext cx="291002" cy="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6D3DBAF-ED04-47EC-AA15-42A2924B7102}"/>
              </a:ext>
            </a:extLst>
          </p:cNvPr>
          <p:cNvCxnSpPr/>
          <p:nvPr/>
        </p:nvCxnSpPr>
        <p:spPr>
          <a:xfrm>
            <a:off x="2047299" y="3135604"/>
            <a:ext cx="291002" cy="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3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C2B06D1-5665-4FD0-9DDD-0D31F413BC97}"/>
              </a:ext>
            </a:extLst>
          </p:cNvPr>
          <p:cNvSpPr txBox="1"/>
          <p:nvPr/>
        </p:nvSpPr>
        <p:spPr>
          <a:xfrm>
            <a:off x="1998678" y="403277"/>
            <a:ext cx="5376155" cy="954107"/>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Biomecánico / Ergonómico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912C46AC-D24B-4E68-BEB1-E8A0511ADFC4}"/>
              </a:ext>
            </a:extLst>
          </p:cNvPr>
          <p:cNvSpPr/>
          <p:nvPr/>
        </p:nvSpPr>
        <p:spPr>
          <a:xfrm>
            <a:off x="1998679" y="1448447"/>
            <a:ext cx="5261548" cy="87651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rPr>
              <a:t>Resolución 2844 de 2007</a:t>
            </a:r>
            <a:endParaRPr lang="es-ES" sz="1350" dirty="0">
              <a:solidFill>
                <a:prstClr val="black"/>
              </a:solidFill>
              <a:latin typeface="arial" panose="020B0604020202020204" pitchFamily="34" charset="0"/>
            </a:endParaRPr>
          </a:p>
          <a:p>
            <a:pPr algn="ctr" defTabSz="685800"/>
            <a:r>
              <a:rPr lang="es-ES" sz="1350" dirty="0">
                <a:solidFill>
                  <a:srgbClr val="000000"/>
                </a:solidFill>
                <a:latin typeface="arial" panose="020B0604020202020204" pitchFamily="34" charset="0"/>
              </a:rPr>
              <a:t>Por la cual se adoptan las Guías de Atención Integral de Salud Ocupacional Basadas en la Evidencia.</a:t>
            </a:r>
          </a:p>
        </p:txBody>
      </p:sp>
      <p:cxnSp>
        <p:nvCxnSpPr>
          <p:cNvPr id="6" name="Conector recto de flecha 5">
            <a:extLst>
              <a:ext uri="{FF2B5EF4-FFF2-40B4-BE49-F238E27FC236}">
                <a16:creationId xmlns:a16="http://schemas.microsoft.com/office/drawing/2014/main" id="{0CD1CBAC-F9DC-465F-94AE-17301BE0151B}"/>
              </a:ext>
            </a:extLst>
          </p:cNvPr>
          <p:cNvCxnSpPr/>
          <p:nvPr/>
        </p:nvCxnSpPr>
        <p:spPr>
          <a:xfrm>
            <a:off x="4699790" y="1009865"/>
            <a:ext cx="0" cy="38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3737F21-3DA9-46E0-AD54-371BC0A199F7}"/>
              </a:ext>
            </a:extLst>
          </p:cNvPr>
          <p:cNvSpPr txBox="1"/>
          <p:nvPr/>
        </p:nvSpPr>
        <p:spPr>
          <a:xfrm>
            <a:off x="2078193" y="2599254"/>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Eléctrico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cxnSp>
        <p:nvCxnSpPr>
          <p:cNvPr id="8" name="Conector recto de flecha 7">
            <a:extLst>
              <a:ext uri="{FF2B5EF4-FFF2-40B4-BE49-F238E27FC236}">
                <a16:creationId xmlns:a16="http://schemas.microsoft.com/office/drawing/2014/main" id="{246B82C6-923D-41BC-9449-E617580AC439}"/>
              </a:ext>
            </a:extLst>
          </p:cNvPr>
          <p:cNvCxnSpPr/>
          <p:nvPr/>
        </p:nvCxnSpPr>
        <p:spPr>
          <a:xfrm>
            <a:off x="4633004" y="3037834"/>
            <a:ext cx="0" cy="38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AFF728AE-308D-4E04-B974-9889F6930301}"/>
              </a:ext>
            </a:extLst>
          </p:cNvPr>
          <p:cNvSpPr/>
          <p:nvPr/>
        </p:nvSpPr>
        <p:spPr>
          <a:xfrm>
            <a:off x="2055982" y="3476416"/>
            <a:ext cx="5261548" cy="87651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rPr>
              <a:t>Resolución 90708 de 2013</a:t>
            </a:r>
          </a:p>
          <a:p>
            <a:pPr algn="ctr" defTabSz="685800"/>
            <a:r>
              <a:rPr lang="es-ES" sz="1350" dirty="0">
                <a:solidFill>
                  <a:srgbClr val="000000"/>
                </a:solidFill>
                <a:latin typeface="Arial" panose="020B0604020202020204" pitchFamily="34" charset="0"/>
              </a:rPr>
              <a:t>Por la cual se expide el Reglamento Técnico de Instalaciones Eléctricas – RETIE</a:t>
            </a:r>
            <a:r>
              <a:rPr lang="es-ES" sz="1350" b="1" dirty="0">
                <a:solidFill>
                  <a:prstClr val="black"/>
                </a:solidFill>
                <a:latin typeface="arial" panose="020B0604020202020204" pitchFamily="34" charset="0"/>
              </a:rPr>
              <a:t> (Resolución 40908 de 2018) permanencia</a:t>
            </a:r>
          </a:p>
        </p:txBody>
      </p:sp>
    </p:spTree>
    <p:extLst>
      <p:ext uri="{BB962C8B-B14F-4D97-AF65-F5344CB8AC3E}">
        <p14:creationId xmlns:p14="http://schemas.microsoft.com/office/powerpoint/2010/main" val="6621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D7B363A-47E6-4C8E-9431-0236255D3815}"/>
              </a:ext>
            </a:extLst>
          </p:cNvPr>
          <p:cNvSpPr txBox="1"/>
          <p:nvPr/>
        </p:nvSpPr>
        <p:spPr>
          <a:xfrm>
            <a:off x="1276690" y="149618"/>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Químico</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4658ADDF-8C79-47EF-A890-693040EFA2B7}"/>
              </a:ext>
            </a:extLst>
          </p:cNvPr>
          <p:cNvSpPr/>
          <p:nvPr/>
        </p:nvSpPr>
        <p:spPr>
          <a:xfrm>
            <a:off x="1276690" y="1423798"/>
            <a:ext cx="6651044" cy="87650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1609 de 2002 compilado en </a:t>
            </a:r>
            <a:r>
              <a:rPr lang="es-CO" sz="1350" b="1" dirty="0">
                <a:solidFill>
                  <a:srgbClr val="000000"/>
                </a:solidFill>
                <a:latin typeface="arial" panose="020B0604020202020204" pitchFamily="34" charset="0"/>
              </a:rPr>
              <a:t>Decreto Único Reglamentario 1079 de 2015</a:t>
            </a:r>
            <a:endParaRPr lang="es-ES" sz="1350" b="1" dirty="0">
              <a:solidFill>
                <a:prstClr val="black"/>
              </a:solidFill>
              <a:latin typeface="Arial" panose="020B0604020202020204" pitchFamily="34" charset="0"/>
              <a:cs typeface="Arial" panose="020B0604020202020204" pitchFamily="34" charset="0"/>
            </a:endParaRPr>
          </a:p>
          <a:p>
            <a:pPr algn="ctr" defTabSz="685800"/>
            <a:r>
              <a:rPr lang="es-ES" sz="1350" dirty="0">
                <a:solidFill>
                  <a:prstClr val="black"/>
                </a:solidFill>
                <a:latin typeface="Arial" panose="020B0604020202020204" pitchFamily="34" charset="0"/>
                <a:cs typeface="Arial" panose="020B0604020202020204" pitchFamily="34" charset="0"/>
              </a:rPr>
              <a:t>Por el cual se reglamenta el manejo y transporte terrestre automotor de mercancías peligrosas por carretera</a:t>
            </a:r>
          </a:p>
        </p:txBody>
      </p:sp>
      <p:sp>
        <p:nvSpPr>
          <p:cNvPr id="6" name="Rectángulo: esquinas redondeadas 5">
            <a:extLst>
              <a:ext uri="{FF2B5EF4-FFF2-40B4-BE49-F238E27FC236}">
                <a16:creationId xmlns:a16="http://schemas.microsoft.com/office/drawing/2014/main" id="{B0AD5E5F-7D63-4C41-93DA-9175AFD44D19}"/>
              </a:ext>
            </a:extLst>
          </p:cNvPr>
          <p:cNvSpPr/>
          <p:nvPr/>
        </p:nvSpPr>
        <p:spPr>
          <a:xfrm>
            <a:off x="1245934" y="844590"/>
            <a:ext cx="6711470" cy="52519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Ley 55 de 1993</a:t>
            </a:r>
          </a:p>
          <a:p>
            <a:pPr algn="ctr" defTabSz="685800"/>
            <a:r>
              <a:rPr lang="es-ES" sz="1350" dirty="0">
                <a:solidFill>
                  <a:prstClr val="black"/>
                </a:solidFill>
                <a:latin typeface="Arial" panose="020B0604020202020204" pitchFamily="34" charset="0"/>
                <a:cs typeface="Arial" panose="020B0604020202020204" pitchFamily="34" charset="0"/>
              </a:rPr>
              <a:t>Seguridad en la Utilización de los Productos Químicos en el trabajo</a:t>
            </a:r>
          </a:p>
        </p:txBody>
      </p:sp>
      <p:sp>
        <p:nvSpPr>
          <p:cNvPr id="7" name="Rectángulo: esquinas redondeadas 6">
            <a:extLst>
              <a:ext uri="{FF2B5EF4-FFF2-40B4-BE49-F238E27FC236}">
                <a16:creationId xmlns:a16="http://schemas.microsoft.com/office/drawing/2014/main" id="{2699FE25-8CDA-4CB8-8368-C2EF066F7694}"/>
              </a:ext>
            </a:extLst>
          </p:cNvPr>
          <p:cNvSpPr/>
          <p:nvPr/>
        </p:nvSpPr>
        <p:spPr>
          <a:xfrm>
            <a:off x="1239060" y="3621754"/>
            <a:ext cx="6665879" cy="36513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1496 de 2018 </a:t>
            </a:r>
            <a:r>
              <a:rPr lang="es-ES" sz="1350" dirty="0">
                <a:solidFill>
                  <a:prstClr val="black"/>
                </a:solidFill>
                <a:latin typeface="Arial" panose="020B0604020202020204" pitchFamily="34" charset="0"/>
                <a:cs typeface="Arial" panose="020B0604020202020204" pitchFamily="34" charset="0"/>
              </a:rPr>
              <a:t>SGA </a:t>
            </a:r>
            <a:endParaRPr lang="es-CO" sz="1350"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2D824CCE-B6AB-4E8E-AABE-F66960003C13}"/>
              </a:ext>
            </a:extLst>
          </p:cNvPr>
          <p:cNvSpPr/>
          <p:nvPr/>
        </p:nvSpPr>
        <p:spPr>
          <a:xfrm>
            <a:off x="1216265" y="2354322"/>
            <a:ext cx="6711470" cy="118549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1013 de 2008</a:t>
            </a:r>
          </a:p>
          <a:p>
            <a:pPr algn="ctr" defTabSz="685800"/>
            <a:r>
              <a:rPr lang="es-ES" sz="1350" dirty="0">
                <a:solidFill>
                  <a:prstClr val="black"/>
                </a:solidFill>
                <a:latin typeface="Arial" panose="020B0604020202020204" pitchFamily="34" charset="0"/>
                <a:cs typeface="Arial" panose="020B0604020202020204" pitchFamily="34" charset="0"/>
              </a:rPr>
              <a:t>Por la cual se adoptan las Guías de Atención Integral de Salud Ocupacional Basadas en la Evidencia para asma ocupacional, trabajadores expuestos a benceno, plaguicidas inhibidores de la colinesterasa, dermatitis de contacto y cáncer pulmonar relacionados con el trabajo</a:t>
            </a:r>
          </a:p>
        </p:txBody>
      </p:sp>
      <p:sp>
        <p:nvSpPr>
          <p:cNvPr id="9" name="Rectángulo: esquinas redondeadas 8">
            <a:extLst>
              <a:ext uri="{FF2B5EF4-FFF2-40B4-BE49-F238E27FC236}">
                <a16:creationId xmlns:a16="http://schemas.microsoft.com/office/drawing/2014/main" id="{8A14579D-A406-4A9E-BF83-8D82A9474D9D}"/>
              </a:ext>
            </a:extLst>
          </p:cNvPr>
          <p:cNvSpPr/>
          <p:nvPr/>
        </p:nvSpPr>
        <p:spPr>
          <a:xfrm>
            <a:off x="1253893" y="4076944"/>
            <a:ext cx="6636211" cy="36513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773 de 2021  </a:t>
            </a:r>
            <a:r>
              <a:rPr lang="es-ES" sz="1350" dirty="0">
                <a:solidFill>
                  <a:prstClr val="black"/>
                </a:solidFill>
                <a:latin typeface="Arial" panose="020B0604020202020204" pitchFamily="34" charset="0"/>
                <a:cs typeface="Arial" panose="020B0604020202020204" pitchFamily="34" charset="0"/>
              </a:rPr>
              <a:t>SGA</a:t>
            </a:r>
            <a:endParaRPr lang="es-CO" sz="1350" dirty="0">
              <a:solidFill>
                <a:prstClr val="black"/>
              </a:solidFill>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5205B349-B704-4899-B12F-6B2BAA54199A}"/>
              </a:ext>
            </a:extLst>
          </p:cNvPr>
          <p:cNvSpPr/>
          <p:nvPr/>
        </p:nvSpPr>
        <p:spPr>
          <a:xfrm>
            <a:off x="1239060" y="4523563"/>
            <a:ext cx="6636211" cy="36513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1347 de 2021 </a:t>
            </a:r>
            <a:r>
              <a:rPr lang="es-ES" sz="1350" dirty="0">
                <a:solidFill>
                  <a:prstClr val="black"/>
                </a:solidFill>
                <a:latin typeface="Arial" panose="020B0604020202020204" pitchFamily="34" charset="0"/>
                <a:cs typeface="Arial" panose="020B0604020202020204" pitchFamily="34" charset="0"/>
              </a:rPr>
              <a:t>Prevención Accidentes en Industrias Mayores</a:t>
            </a:r>
            <a:endParaRPr lang="es-CO"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BE8F19B-416F-44FB-938B-8BFD75B6EC0F}"/>
              </a:ext>
            </a:extLst>
          </p:cNvPr>
          <p:cNvSpPr/>
          <p:nvPr/>
        </p:nvSpPr>
        <p:spPr>
          <a:xfrm>
            <a:off x="573870" y="162013"/>
            <a:ext cx="7269996" cy="584775"/>
          </a:xfrm>
          <a:prstGeom prst="rect">
            <a:avLst/>
          </a:prstGeom>
        </p:spPr>
        <p:txBody>
          <a:bodyPr wrap="square">
            <a:spAutoFit/>
          </a:bodyPr>
          <a:lstStyle/>
          <a:p>
            <a:pPr algn="ctr"/>
            <a:r>
              <a:rPr lang="es-CO" sz="3200" b="1" dirty="0">
                <a:solidFill>
                  <a:schemeClr val="accent6">
                    <a:lumMod val="50000"/>
                  </a:schemeClr>
                </a:solidFill>
                <a:latin typeface="Arial" panose="020B0604020202020204" pitchFamily="34" charset="0"/>
                <a:cs typeface="Arial" panose="020B0604020202020204" pitchFamily="34" charset="0"/>
              </a:rPr>
              <a:t>Contenido</a:t>
            </a:r>
          </a:p>
        </p:txBody>
      </p:sp>
      <p:graphicFrame>
        <p:nvGraphicFramePr>
          <p:cNvPr id="7" name="Diagrama 6">
            <a:extLst>
              <a:ext uri="{FF2B5EF4-FFF2-40B4-BE49-F238E27FC236}">
                <a16:creationId xmlns:a16="http://schemas.microsoft.com/office/drawing/2014/main" id="{4FD1D436-4D2F-42B2-8364-EFE1EB2D7921}"/>
              </a:ext>
            </a:extLst>
          </p:cNvPr>
          <p:cNvGraphicFramePr/>
          <p:nvPr>
            <p:extLst>
              <p:ext uri="{D42A27DB-BD31-4B8C-83A1-F6EECF244321}">
                <p14:modId xmlns:p14="http://schemas.microsoft.com/office/powerpoint/2010/main" val="2279509074"/>
              </p:ext>
            </p:extLst>
          </p:nvPr>
        </p:nvGraphicFramePr>
        <p:xfrm>
          <a:off x="573870" y="910260"/>
          <a:ext cx="5741870" cy="332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603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88F85B0-AB14-40E0-9CB2-56B95F46D10A}"/>
              </a:ext>
            </a:extLst>
          </p:cNvPr>
          <p:cNvSpPr txBox="1"/>
          <p:nvPr/>
        </p:nvSpPr>
        <p:spPr>
          <a:xfrm>
            <a:off x="2078193" y="488916"/>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Riesgo Biológico</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FC1AA520-1860-4796-9378-83C7556DFB4D}"/>
              </a:ext>
            </a:extLst>
          </p:cNvPr>
          <p:cNvSpPr/>
          <p:nvPr/>
        </p:nvSpPr>
        <p:spPr>
          <a:xfrm>
            <a:off x="1306528" y="1996429"/>
            <a:ext cx="1391298" cy="43858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 COVID -19</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2596C57B-A5A4-41C6-9A59-99EC16EAFF2E}"/>
              </a:ext>
            </a:extLst>
          </p:cNvPr>
          <p:cNvSpPr/>
          <p:nvPr/>
        </p:nvSpPr>
        <p:spPr>
          <a:xfrm>
            <a:off x="2914594" y="1530424"/>
            <a:ext cx="4790060" cy="137059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777 de 2021</a:t>
            </a:r>
          </a:p>
          <a:p>
            <a:pPr algn="ctr" defTabSz="685800"/>
            <a:r>
              <a:rPr lang="es-ES" sz="1350" dirty="0">
                <a:solidFill>
                  <a:prstClr val="black"/>
                </a:solidFill>
                <a:latin typeface="Arial" panose="020B0604020202020204" pitchFamily="34" charset="0"/>
                <a:cs typeface="Arial" panose="020B0604020202020204" pitchFamily="34" charset="0"/>
              </a:rPr>
              <a:t> Protocolo de bioseguridad </a:t>
            </a:r>
          </a:p>
          <a:p>
            <a:pPr algn="ctr" defTabSz="685800"/>
            <a:r>
              <a:rPr lang="es-ES" sz="1350" b="1" dirty="0">
                <a:solidFill>
                  <a:prstClr val="black"/>
                </a:solidFill>
                <a:latin typeface="Arial" panose="020B0604020202020204" pitchFamily="34" charset="0"/>
                <a:cs typeface="Arial" panose="020B0604020202020204" pitchFamily="34" charset="0"/>
              </a:rPr>
              <a:t>Resolución 1351 de 2021 </a:t>
            </a:r>
          </a:p>
          <a:p>
            <a:pPr algn="ctr" defTabSz="685800"/>
            <a:r>
              <a:rPr lang="es-ES" sz="1350" dirty="0">
                <a:solidFill>
                  <a:prstClr val="black"/>
                </a:solidFill>
                <a:latin typeface="Arial" panose="020B0604020202020204" pitchFamily="34" charset="0"/>
                <a:cs typeface="Arial" panose="020B0604020202020204" pitchFamily="34" charset="0"/>
              </a:rPr>
              <a:t>Emergencia sanitaria hasta el 30 de noviembre de 2021</a:t>
            </a:r>
          </a:p>
          <a:p>
            <a:pPr algn="ctr" defTabSz="685800"/>
            <a:r>
              <a:rPr lang="es-ES" sz="1350" b="1" dirty="0">
                <a:solidFill>
                  <a:prstClr val="black"/>
                </a:solidFill>
                <a:latin typeface="Arial" panose="020B0604020202020204" pitchFamily="34" charset="0"/>
                <a:cs typeface="Arial" panose="020B0604020202020204" pitchFamily="34" charset="0"/>
              </a:rPr>
              <a:t>Decreto 1026 de 2021 </a:t>
            </a:r>
          </a:p>
          <a:p>
            <a:pPr algn="ctr" defTabSz="685800"/>
            <a:r>
              <a:rPr lang="es-ES" sz="1350" dirty="0">
                <a:solidFill>
                  <a:prstClr val="black"/>
                </a:solidFill>
                <a:latin typeface="Arial" panose="020B0604020202020204" pitchFamily="34" charset="0"/>
                <a:cs typeface="Arial" panose="020B0604020202020204" pitchFamily="34" charset="0"/>
              </a:rPr>
              <a:t>Aforo publico al 100%</a:t>
            </a:r>
          </a:p>
        </p:txBody>
      </p:sp>
      <p:sp>
        <p:nvSpPr>
          <p:cNvPr id="7" name="Rectángulo: esquinas redondeadas 6">
            <a:extLst>
              <a:ext uri="{FF2B5EF4-FFF2-40B4-BE49-F238E27FC236}">
                <a16:creationId xmlns:a16="http://schemas.microsoft.com/office/drawing/2014/main" id="{4D9EC248-24A3-426C-8895-4329FDB1FFAF}"/>
              </a:ext>
            </a:extLst>
          </p:cNvPr>
          <p:cNvSpPr/>
          <p:nvPr/>
        </p:nvSpPr>
        <p:spPr>
          <a:xfrm>
            <a:off x="2914593" y="3283994"/>
            <a:ext cx="4790060" cy="99698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dirty="0">
                <a:solidFill>
                  <a:prstClr val="black"/>
                </a:solidFill>
                <a:latin typeface="Arial" panose="020B0604020202020204" pitchFamily="34" charset="0"/>
                <a:cs typeface="Arial" panose="020B0604020202020204" pitchFamily="34" charset="0"/>
              </a:rPr>
              <a:t>Tener presente todo lo que relaciona la resolución 2400 y ley 9 del 79 para este factor de riesgo</a:t>
            </a:r>
          </a:p>
        </p:txBody>
      </p:sp>
      <p:cxnSp>
        <p:nvCxnSpPr>
          <p:cNvPr id="8" name="Conector recto de flecha 7">
            <a:extLst>
              <a:ext uri="{FF2B5EF4-FFF2-40B4-BE49-F238E27FC236}">
                <a16:creationId xmlns:a16="http://schemas.microsoft.com/office/drawing/2014/main" id="{75A4F8BB-F588-48BB-9B3A-B930FE36B90D}"/>
              </a:ext>
            </a:extLst>
          </p:cNvPr>
          <p:cNvCxnSpPr>
            <a:stCxn id="5" idx="3"/>
          </p:cNvCxnSpPr>
          <p:nvPr/>
        </p:nvCxnSpPr>
        <p:spPr>
          <a:xfrm flipV="1">
            <a:off x="2697826" y="2174966"/>
            <a:ext cx="316429" cy="40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7DF7AC9-F00C-4326-AB8D-E8306947D82B}"/>
              </a:ext>
            </a:extLst>
          </p:cNvPr>
          <p:cNvCxnSpPr>
            <a:stCxn id="5" idx="3"/>
          </p:cNvCxnSpPr>
          <p:nvPr/>
        </p:nvCxnSpPr>
        <p:spPr>
          <a:xfrm>
            <a:off x="2697826" y="2215720"/>
            <a:ext cx="216767" cy="1068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A367B6-911A-482F-808C-35AAB5AE5E37}"/>
              </a:ext>
            </a:extLst>
          </p:cNvPr>
          <p:cNvSpPr txBox="1"/>
          <p:nvPr/>
        </p:nvSpPr>
        <p:spPr>
          <a:xfrm>
            <a:off x="1690614" y="440605"/>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Emergencias</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1FE2BE97-0900-4941-A032-ECBDB729D51B}"/>
              </a:ext>
            </a:extLst>
          </p:cNvPr>
          <p:cNvSpPr/>
          <p:nvPr/>
        </p:nvSpPr>
        <p:spPr>
          <a:xfrm>
            <a:off x="1690613" y="1238351"/>
            <a:ext cx="5182848" cy="55543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Ley 1523 de 2012</a:t>
            </a:r>
          </a:p>
          <a:p>
            <a:pPr algn="ctr" defTabSz="685800"/>
            <a:r>
              <a:rPr lang="es-ES" sz="1350" dirty="0">
                <a:solidFill>
                  <a:prstClr val="black"/>
                </a:solidFill>
                <a:latin typeface="Arial" panose="020B0604020202020204" pitchFamily="34" charset="0"/>
                <a:cs typeface="Arial" panose="020B0604020202020204" pitchFamily="34" charset="0"/>
              </a:rPr>
              <a:t>Política Nacional de Gestión del Riesgo</a:t>
            </a:r>
          </a:p>
        </p:txBody>
      </p:sp>
      <p:sp>
        <p:nvSpPr>
          <p:cNvPr id="6" name="Rectángulo: esquinas redondeadas 5">
            <a:extLst>
              <a:ext uri="{FF2B5EF4-FFF2-40B4-BE49-F238E27FC236}">
                <a16:creationId xmlns:a16="http://schemas.microsoft.com/office/drawing/2014/main" id="{7D17EF3F-469F-4711-B1DD-69927453695D}"/>
              </a:ext>
            </a:extLst>
          </p:cNvPr>
          <p:cNvSpPr/>
          <p:nvPr/>
        </p:nvSpPr>
        <p:spPr>
          <a:xfrm>
            <a:off x="1690613" y="1955381"/>
            <a:ext cx="5182848" cy="67978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Ley 1575 de 2012 </a:t>
            </a:r>
          </a:p>
          <a:p>
            <a:pPr algn="ctr" defTabSz="685800"/>
            <a:r>
              <a:rPr lang="es-ES" sz="1350" dirty="0">
                <a:solidFill>
                  <a:prstClr val="black"/>
                </a:solidFill>
                <a:latin typeface="Arial" panose="020B0604020202020204" pitchFamily="34" charset="0"/>
                <a:cs typeface="Arial" panose="020B0604020202020204" pitchFamily="34" charset="0"/>
              </a:rPr>
              <a:t>Prevención y control de Incendios</a:t>
            </a:r>
          </a:p>
        </p:txBody>
      </p:sp>
      <p:sp>
        <p:nvSpPr>
          <p:cNvPr id="7" name="Rectángulo: esquinas redondeadas 6">
            <a:extLst>
              <a:ext uri="{FF2B5EF4-FFF2-40B4-BE49-F238E27FC236}">
                <a16:creationId xmlns:a16="http://schemas.microsoft.com/office/drawing/2014/main" id="{21C759A6-5056-4123-A8CA-8786DCC48C9A}"/>
              </a:ext>
            </a:extLst>
          </p:cNvPr>
          <p:cNvSpPr/>
          <p:nvPr/>
        </p:nvSpPr>
        <p:spPr>
          <a:xfrm>
            <a:off x="1690614" y="2869977"/>
            <a:ext cx="5182847" cy="87650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256 de 2014 </a:t>
            </a:r>
          </a:p>
          <a:p>
            <a:pPr algn="ctr" defTabSz="685800"/>
            <a:r>
              <a:rPr lang="es-ES" sz="1350" dirty="0">
                <a:solidFill>
                  <a:prstClr val="black"/>
                </a:solidFill>
                <a:latin typeface="Arial" panose="020B0604020202020204" pitchFamily="34" charset="0"/>
                <a:cs typeface="Arial" panose="020B0604020202020204" pitchFamily="34" charset="0"/>
              </a:rPr>
              <a:t>Capacitación Brigadas</a:t>
            </a:r>
          </a:p>
          <a:p>
            <a:pPr algn="ctr" defTabSz="685800"/>
            <a:r>
              <a:rPr lang="es-ES" sz="1350" b="1" dirty="0">
                <a:solidFill>
                  <a:prstClr val="black"/>
                </a:solidFill>
                <a:latin typeface="Arial" panose="020B0604020202020204" pitchFamily="34" charset="0"/>
                <a:cs typeface="Arial" panose="020B0604020202020204" pitchFamily="34" charset="0"/>
              </a:rPr>
              <a:t>Resolución 661 de 2014 </a:t>
            </a:r>
          </a:p>
          <a:p>
            <a:pPr algn="ctr" defTabSz="685800"/>
            <a:r>
              <a:rPr lang="es-ES" sz="1350" dirty="0">
                <a:solidFill>
                  <a:prstClr val="black"/>
                </a:solidFill>
                <a:latin typeface="Arial" panose="020B0604020202020204" pitchFamily="34" charset="0"/>
                <a:cs typeface="Arial" panose="020B0604020202020204" pitchFamily="34" charset="0"/>
              </a:rPr>
              <a:t>Inspecciones de Seguridad Humana y Protección  </a:t>
            </a:r>
          </a:p>
        </p:txBody>
      </p:sp>
      <p:cxnSp>
        <p:nvCxnSpPr>
          <p:cNvPr id="8" name="Conector recto de flecha 7">
            <a:extLst>
              <a:ext uri="{FF2B5EF4-FFF2-40B4-BE49-F238E27FC236}">
                <a16:creationId xmlns:a16="http://schemas.microsoft.com/office/drawing/2014/main" id="{9AD9E1AA-0A0C-4C90-AF17-7088580D608D}"/>
              </a:ext>
            </a:extLst>
          </p:cNvPr>
          <p:cNvCxnSpPr/>
          <p:nvPr/>
        </p:nvCxnSpPr>
        <p:spPr>
          <a:xfrm flipH="1">
            <a:off x="4272596" y="991189"/>
            <a:ext cx="9797" cy="169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299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859BC9A-AA59-4EEB-8049-63F6B8C0AFD6}"/>
              </a:ext>
            </a:extLst>
          </p:cNvPr>
          <p:cNvSpPr txBox="1"/>
          <p:nvPr/>
        </p:nvSpPr>
        <p:spPr>
          <a:xfrm>
            <a:off x="662752" y="124224"/>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Publico / Seguridad Vial</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283864F8-77D7-443F-91DF-0B20E6C7D809}"/>
              </a:ext>
            </a:extLst>
          </p:cNvPr>
          <p:cNvSpPr/>
          <p:nvPr/>
        </p:nvSpPr>
        <p:spPr>
          <a:xfrm>
            <a:off x="662752" y="3542972"/>
            <a:ext cx="6683048" cy="125676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1231 de 2016 </a:t>
            </a:r>
            <a:r>
              <a:rPr lang="es-ES" sz="1350" dirty="0">
                <a:solidFill>
                  <a:prstClr val="black"/>
                </a:solidFill>
                <a:latin typeface="Arial" panose="020B0604020202020204" pitchFamily="34" charset="0"/>
                <a:cs typeface="Arial" panose="020B0604020202020204" pitchFamily="34" charset="0"/>
              </a:rPr>
              <a:t>Evaluación al Plan Estratégico de Seguridad Vial</a:t>
            </a:r>
          </a:p>
          <a:p>
            <a:pPr algn="ctr" defTabSz="685800"/>
            <a:r>
              <a:rPr lang="es-ES" sz="1350" b="1" dirty="0">
                <a:solidFill>
                  <a:prstClr val="black"/>
                </a:solidFill>
                <a:latin typeface="Arial" panose="020B0604020202020204" pitchFamily="34" charset="0"/>
                <a:cs typeface="Arial" panose="020B0604020202020204" pitchFamily="34" charset="0"/>
              </a:rPr>
              <a:t>Circular 20201340085301 de 2020  </a:t>
            </a:r>
            <a:r>
              <a:rPr lang="es-ES" sz="1350" dirty="0">
                <a:solidFill>
                  <a:prstClr val="black"/>
                </a:solidFill>
                <a:latin typeface="Arial" panose="020B0604020202020204" pitchFamily="34" charset="0"/>
                <a:cs typeface="Arial" panose="020B0604020202020204" pitchFamily="34" charset="0"/>
              </a:rPr>
              <a:t>No radicación del PESV </a:t>
            </a:r>
          </a:p>
          <a:p>
            <a:pPr algn="ctr" defTabSz="685800"/>
            <a:r>
              <a:rPr lang="es-ES" sz="1350" b="1" dirty="0">
                <a:solidFill>
                  <a:prstClr val="black"/>
                </a:solidFill>
                <a:latin typeface="Arial" panose="020B0604020202020204" pitchFamily="34" charset="0"/>
                <a:cs typeface="Arial" panose="020B0604020202020204" pitchFamily="34" charset="0"/>
              </a:rPr>
              <a:t>Resolución 23385 de 2020 </a:t>
            </a:r>
            <a:r>
              <a:rPr lang="es-ES" sz="1350" dirty="0">
                <a:solidFill>
                  <a:prstClr val="black"/>
                </a:solidFill>
                <a:latin typeface="Arial" panose="020B0604020202020204" pitchFamily="34" charset="0"/>
                <a:cs typeface="Arial" panose="020B0604020202020204" pitchFamily="34" charset="0"/>
              </a:rPr>
              <a:t>Casco de seguridad </a:t>
            </a:r>
          </a:p>
          <a:p>
            <a:pPr algn="ctr" defTabSz="685800"/>
            <a:r>
              <a:rPr lang="es-ES" sz="1350" b="1" dirty="0">
                <a:solidFill>
                  <a:prstClr val="black"/>
                </a:solidFill>
                <a:latin typeface="Arial" panose="020B0604020202020204" pitchFamily="34" charset="0"/>
                <a:cs typeface="Arial" panose="020B0604020202020204" pitchFamily="34" charset="0"/>
              </a:rPr>
              <a:t>Ley 2050 de 2020 </a:t>
            </a:r>
            <a:r>
              <a:rPr lang="es-ES" sz="1350" dirty="0">
                <a:solidFill>
                  <a:prstClr val="black"/>
                </a:solidFill>
                <a:latin typeface="Arial" panose="020B0604020202020204" pitchFamily="34" charset="0"/>
                <a:cs typeface="Arial" panose="020B0604020202020204" pitchFamily="34" charset="0"/>
              </a:rPr>
              <a:t>consolidación y difusión del PESV</a:t>
            </a:r>
          </a:p>
          <a:p>
            <a:pPr algn="ctr" defTabSz="685800"/>
            <a:r>
              <a:rPr lang="es-ES" sz="1350" b="1" dirty="0">
                <a:solidFill>
                  <a:prstClr val="black"/>
                </a:solidFill>
                <a:latin typeface="Arial" panose="020B0604020202020204" pitchFamily="34" charset="0"/>
                <a:cs typeface="Arial" panose="020B0604020202020204" pitchFamily="34" charset="0"/>
              </a:rPr>
              <a:t>Decreto 1252 de 2021 </a:t>
            </a:r>
            <a:r>
              <a:rPr lang="es-ES" sz="1350" dirty="0">
                <a:solidFill>
                  <a:prstClr val="black"/>
                </a:solidFill>
                <a:latin typeface="Arial" panose="020B0604020202020204" pitchFamily="34" charset="0"/>
                <a:cs typeface="Arial" panose="020B0604020202020204" pitchFamily="34" charset="0"/>
              </a:rPr>
              <a:t>PESV Modificación</a:t>
            </a:r>
          </a:p>
        </p:txBody>
      </p:sp>
      <p:sp>
        <p:nvSpPr>
          <p:cNvPr id="6" name="Rectángulo: esquinas redondeadas 5">
            <a:extLst>
              <a:ext uri="{FF2B5EF4-FFF2-40B4-BE49-F238E27FC236}">
                <a16:creationId xmlns:a16="http://schemas.microsoft.com/office/drawing/2014/main" id="{AE211EC9-1D2E-4F3C-9EA9-87F5631A9E1B}"/>
              </a:ext>
            </a:extLst>
          </p:cNvPr>
          <p:cNvSpPr/>
          <p:nvPr/>
        </p:nvSpPr>
        <p:spPr>
          <a:xfrm>
            <a:off x="683843" y="2248930"/>
            <a:ext cx="6683048" cy="120864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2851 de 2013 </a:t>
            </a:r>
            <a:r>
              <a:rPr lang="es-ES" sz="1350" dirty="0">
                <a:solidFill>
                  <a:prstClr val="black"/>
                </a:solidFill>
                <a:latin typeface="Arial" panose="020B0604020202020204" pitchFamily="34" charset="0"/>
                <a:cs typeface="Arial" panose="020B0604020202020204" pitchFamily="34" charset="0"/>
              </a:rPr>
              <a:t> Plan Estratégico de Seguridad vial y se Definen líneas de acción </a:t>
            </a:r>
          </a:p>
          <a:p>
            <a:pPr algn="ctr" defTabSz="685800"/>
            <a:r>
              <a:rPr lang="es-ES" sz="1350" b="1" dirty="0">
                <a:solidFill>
                  <a:prstClr val="black"/>
                </a:solidFill>
                <a:latin typeface="Arial" panose="020B0604020202020204" pitchFamily="34" charset="0"/>
                <a:cs typeface="Arial" panose="020B0604020202020204" pitchFamily="34" charset="0"/>
              </a:rPr>
              <a:t>Resolución 1565 de 2014 </a:t>
            </a:r>
            <a:r>
              <a:rPr lang="es-ES" sz="1350" dirty="0">
                <a:solidFill>
                  <a:prstClr val="black"/>
                </a:solidFill>
                <a:latin typeface="Arial" panose="020B0604020202020204" pitchFamily="34" charset="0"/>
                <a:cs typeface="Arial" panose="020B0604020202020204" pitchFamily="34" charset="0"/>
              </a:rPr>
              <a:t>Guía Metodología para elaborar Plan estratégico de Seguridad Vial</a:t>
            </a:r>
          </a:p>
          <a:p>
            <a:pPr algn="ctr" defTabSz="685800"/>
            <a:r>
              <a:rPr lang="es-ES" sz="1350" b="1" dirty="0">
                <a:solidFill>
                  <a:prstClr val="black"/>
                </a:solidFill>
                <a:latin typeface="Arial" panose="020B0604020202020204" pitchFamily="34" charset="0"/>
                <a:cs typeface="Arial" panose="020B0604020202020204" pitchFamily="34" charset="0"/>
              </a:rPr>
              <a:t>Decreto 1079 de 2015 </a:t>
            </a:r>
            <a:r>
              <a:rPr lang="es-ES" sz="1350" dirty="0">
                <a:solidFill>
                  <a:prstClr val="black"/>
                </a:solidFill>
                <a:latin typeface="Arial" panose="020B0604020202020204" pitchFamily="34" charset="0"/>
                <a:cs typeface="Arial" panose="020B0604020202020204" pitchFamily="34" charset="0"/>
              </a:rPr>
              <a:t>DUR Sector Transporte</a:t>
            </a:r>
            <a:endParaRPr lang="es-CO" sz="1350" dirty="0">
              <a:solidFill>
                <a:prstClr val="black"/>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D8209B8C-0CB4-4728-B6C3-E78BACABEDFC}"/>
              </a:ext>
            </a:extLst>
          </p:cNvPr>
          <p:cNvSpPr/>
          <p:nvPr/>
        </p:nvSpPr>
        <p:spPr>
          <a:xfrm>
            <a:off x="662752" y="647444"/>
            <a:ext cx="6704140" cy="759449"/>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19200 de 2002 </a:t>
            </a:r>
            <a:r>
              <a:rPr lang="es-ES" sz="1350" dirty="0">
                <a:solidFill>
                  <a:prstClr val="black"/>
                </a:solidFill>
                <a:latin typeface="Arial" panose="020B0604020202020204" pitchFamily="34" charset="0"/>
                <a:cs typeface="Arial" panose="020B0604020202020204" pitchFamily="34" charset="0"/>
              </a:rPr>
              <a:t>cinturón </a:t>
            </a:r>
          </a:p>
          <a:p>
            <a:pPr algn="ctr" defTabSz="685800"/>
            <a:r>
              <a:rPr lang="es-ES" sz="1350" b="1" dirty="0">
                <a:solidFill>
                  <a:prstClr val="black"/>
                </a:solidFill>
                <a:latin typeface="Arial" panose="020B0604020202020204" pitchFamily="34" charset="0"/>
                <a:cs typeface="Arial" panose="020B0604020202020204" pitchFamily="34" charset="0"/>
              </a:rPr>
              <a:t>Resolución 414 de 2002 </a:t>
            </a:r>
            <a:r>
              <a:rPr lang="es-ES" sz="1350" dirty="0">
                <a:solidFill>
                  <a:prstClr val="black"/>
                </a:solidFill>
                <a:latin typeface="Arial" panose="020B0604020202020204" pitchFamily="34" charset="0"/>
                <a:cs typeface="Arial" panose="020B0604020202020204" pitchFamily="34" charset="0"/>
              </a:rPr>
              <a:t>examen de embriaguez</a:t>
            </a:r>
          </a:p>
          <a:p>
            <a:pPr algn="ctr" defTabSz="685800"/>
            <a:r>
              <a:rPr lang="es-ES" sz="1350" b="1" dirty="0">
                <a:solidFill>
                  <a:prstClr val="black"/>
                </a:solidFill>
                <a:latin typeface="Arial" panose="020B0604020202020204" pitchFamily="34" charset="0"/>
                <a:cs typeface="Arial" panose="020B0604020202020204" pitchFamily="34" charset="0"/>
              </a:rPr>
              <a:t>Ley 769 de 2002 </a:t>
            </a:r>
            <a:r>
              <a:rPr lang="es-ES" sz="1350" dirty="0">
                <a:solidFill>
                  <a:prstClr val="black"/>
                </a:solidFill>
                <a:latin typeface="Arial" panose="020B0604020202020204" pitchFamily="34" charset="0"/>
                <a:cs typeface="Arial" panose="020B0604020202020204" pitchFamily="34" charset="0"/>
              </a:rPr>
              <a:t>código nacional de transito </a:t>
            </a:r>
          </a:p>
        </p:txBody>
      </p:sp>
      <p:sp>
        <p:nvSpPr>
          <p:cNvPr id="8" name="Rectángulo: esquinas redondeadas 7">
            <a:extLst>
              <a:ext uri="{FF2B5EF4-FFF2-40B4-BE49-F238E27FC236}">
                <a16:creationId xmlns:a16="http://schemas.microsoft.com/office/drawing/2014/main" id="{FA114A6D-58F0-47C7-AD17-96900F9BB085}"/>
              </a:ext>
            </a:extLst>
          </p:cNvPr>
          <p:cNvSpPr/>
          <p:nvPr/>
        </p:nvSpPr>
        <p:spPr>
          <a:xfrm>
            <a:off x="683843" y="1497716"/>
            <a:ext cx="6683048" cy="66039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Decreto 19 de 2012 </a:t>
            </a:r>
            <a:r>
              <a:rPr lang="es-ES" sz="1350" dirty="0">
                <a:solidFill>
                  <a:prstClr val="black"/>
                </a:solidFill>
                <a:latin typeface="Arial" panose="020B0604020202020204" pitchFamily="34" charset="0"/>
                <a:cs typeface="Arial" panose="020B0604020202020204" pitchFamily="34" charset="0"/>
              </a:rPr>
              <a:t>categorías licencia de conducción</a:t>
            </a:r>
          </a:p>
          <a:p>
            <a:pPr algn="ctr" defTabSz="685800"/>
            <a:r>
              <a:rPr lang="es-ES" sz="1350" b="1" dirty="0">
                <a:solidFill>
                  <a:prstClr val="black"/>
                </a:solidFill>
                <a:latin typeface="Arial" panose="020B0604020202020204" pitchFamily="34" charset="0"/>
                <a:cs typeface="Arial" panose="020B0604020202020204" pitchFamily="34" charset="0"/>
              </a:rPr>
              <a:t>Ley 1503 de 2011 </a:t>
            </a:r>
            <a:r>
              <a:rPr lang="es-ES" sz="1350" dirty="0">
                <a:solidFill>
                  <a:prstClr val="black"/>
                </a:solidFill>
                <a:latin typeface="Arial" panose="020B0604020202020204" pitchFamily="34" charset="0"/>
                <a:cs typeface="Arial" panose="020B0604020202020204" pitchFamily="34" charset="0"/>
              </a:rPr>
              <a:t>Promueve la formación de hábitos, comportamientos y conductas seguras en la vía</a:t>
            </a:r>
          </a:p>
        </p:txBody>
      </p:sp>
    </p:spTree>
    <p:extLst>
      <p:ext uri="{BB962C8B-B14F-4D97-AF65-F5344CB8AC3E}">
        <p14:creationId xmlns:p14="http://schemas.microsoft.com/office/powerpoint/2010/main" val="9604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DE29AFE-2F61-49F3-9C27-D4CE65AC8DAD}"/>
              </a:ext>
            </a:extLst>
          </p:cNvPr>
          <p:cNvSpPr txBox="1"/>
          <p:nvPr/>
        </p:nvSpPr>
        <p:spPr>
          <a:xfrm>
            <a:off x="588548" y="2176"/>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Tareas de Alto Riesgo</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53256F0E-AF49-4815-A526-9EA8D6208A21}"/>
              </a:ext>
            </a:extLst>
          </p:cNvPr>
          <p:cNvSpPr/>
          <p:nvPr/>
        </p:nvSpPr>
        <p:spPr>
          <a:xfrm>
            <a:off x="3650089" y="525396"/>
            <a:ext cx="1639957" cy="36408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Alturas</a:t>
            </a:r>
            <a:endParaRPr lang="es-CO" sz="1350" b="1" dirty="0">
              <a:solidFill>
                <a:prstClr val="black"/>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020A6AE4-62E3-4EB5-A595-B7F5207B7D82}"/>
              </a:ext>
            </a:extLst>
          </p:cNvPr>
          <p:cNvSpPr/>
          <p:nvPr/>
        </p:nvSpPr>
        <p:spPr>
          <a:xfrm>
            <a:off x="497617" y="1048617"/>
            <a:ext cx="8252978" cy="348085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200" b="1" dirty="0">
                <a:solidFill>
                  <a:prstClr val="black"/>
                </a:solidFill>
                <a:latin typeface="Arial" panose="020B0604020202020204" pitchFamily="34" charset="0"/>
                <a:cs typeface="Arial" panose="020B0604020202020204" pitchFamily="34" charset="0"/>
              </a:rPr>
              <a:t>Resolución 4272 de 2021</a:t>
            </a:r>
          </a:p>
          <a:p>
            <a:pPr algn="ctr" defTabSz="685800"/>
            <a:r>
              <a:rPr lang="es-ES" sz="1200" b="1" dirty="0">
                <a:solidFill>
                  <a:prstClr val="black"/>
                </a:solidFill>
                <a:latin typeface="Arial" panose="020B0604020202020204" pitchFamily="34" charset="0"/>
                <a:cs typeface="Arial" panose="020B0604020202020204" pitchFamily="34" charset="0"/>
              </a:rPr>
              <a:t>Principales cambios: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considera trabajo en alturas toda actividad que se realice a partir de 2 metros.</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amplían los aspectos que deben incluirse en el programa de protección contra caídas.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definen unos roles, responsabilidades y perfiles dentro del programa de protección contra caídas.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elimina el curso básico operativo y solo queda el básico administrativo.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El curso de nivel avanzado ahora, ahora es trabajador autorizado y es de 32 horas, antes era de 40.</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Coordinador de trabajo en alturas debe contar con curso de 50 horas en SG-SST y debe  actualizar el curso</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En el permiso de trabajo debe incluirse  la persona encargada de activar plan de emergencia.</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debe hacer ATS siempre.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establece autorización y uso para el uso de pretales.</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Los sistemas de posicionamiento deben resistir ahora 3000lb antes 5000lb.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La red de detención de escombros debe ser diferente a la de detención de personas. </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Reglamenta el uso de los EPP incluyendo  hoja de vida, inspecciones etc.</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Reglamenta la atención de emergencias y simulacros.</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Se debe reportar a la ARL el personal que se ha entrenado.</a:t>
            </a:r>
          </a:p>
          <a:p>
            <a:pPr marL="285750" indent="-285750" algn="just" defTabSz="685800">
              <a:buFont typeface="Arial" panose="020B0604020202020204" pitchFamily="34" charset="0"/>
              <a:buChar char="•"/>
            </a:pPr>
            <a:r>
              <a:rPr lang="es-ES" sz="1200" dirty="0">
                <a:solidFill>
                  <a:prstClr val="black"/>
                </a:solidFill>
                <a:latin typeface="Arial" panose="020B0604020202020204" pitchFamily="34" charset="0"/>
                <a:cs typeface="Arial" panose="020B0604020202020204" pitchFamily="34" charset="0"/>
              </a:rPr>
              <a:t>El reentrenamiento ahora será cada 18 meses.</a:t>
            </a:r>
          </a:p>
        </p:txBody>
      </p:sp>
    </p:spTree>
    <p:extLst>
      <p:ext uri="{BB962C8B-B14F-4D97-AF65-F5344CB8AC3E}">
        <p14:creationId xmlns:p14="http://schemas.microsoft.com/office/powerpoint/2010/main" val="134779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DE29AFE-2F61-49F3-9C27-D4CE65AC8DAD}"/>
              </a:ext>
            </a:extLst>
          </p:cNvPr>
          <p:cNvSpPr txBox="1"/>
          <p:nvPr/>
        </p:nvSpPr>
        <p:spPr>
          <a:xfrm>
            <a:off x="2228505" y="300087"/>
            <a:ext cx="5376155" cy="523220"/>
          </a:xfrm>
          <a:prstGeom prst="rect">
            <a:avLst/>
          </a:prstGeom>
          <a:noFill/>
        </p:spPr>
        <p:txBody>
          <a:bodyPr wrap="square">
            <a:spAutoFit/>
          </a:bodyPr>
          <a:lstStyle/>
          <a:p>
            <a:pPr algn="ctr" defTabSz="685800"/>
            <a:r>
              <a:rPr lang="es-ES" sz="2800" b="1" dirty="0">
                <a:solidFill>
                  <a:schemeClr val="accent6">
                    <a:lumMod val="50000"/>
                  </a:schemeClr>
                </a:solidFill>
                <a:latin typeface="Arial" panose="020B0604020202020204" pitchFamily="34" charset="0"/>
                <a:cs typeface="Arial" panose="020B0604020202020204" pitchFamily="34" charset="0"/>
              </a:rPr>
              <a:t>Tareas de Alto Riesgo</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13B8525D-9775-40D7-A010-3550D98AEC6E}"/>
              </a:ext>
            </a:extLst>
          </p:cNvPr>
          <p:cNvSpPr/>
          <p:nvPr/>
        </p:nvSpPr>
        <p:spPr>
          <a:xfrm>
            <a:off x="610630" y="1887577"/>
            <a:ext cx="1639957" cy="7802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Espacios confinados </a:t>
            </a:r>
            <a:endParaRPr lang="es-CO" sz="1350" b="1" dirty="0">
              <a:solidFill>
                <a:prstClr val="black"/>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2B841722-867E-4515-93A3-1028B081F827}"/>
              </a:ext>
            </a:extLst>
          </p:cNvPr>
          <p:cNvSpPr/>
          <p:nvPr/>
        </p:nvSpPr>
        <p:spPr>
          <a:xfrm>
            <a:off x="2883626" y="1757673"/>
            <a:ext cx="4829765" cy="104003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defTabSz="685800"/>
            <a:r>
              <a:rPr lang="es-ES" sz="1350" b="1" dirty="0">
                <a:solidFill>
                  <a:prstClr val="black"/>
                </a:solidFill>
                <a:latin typeface="Arial" panose="020B0604020202020204" pitchFamily="34" charset="0"/>
                <a:cs typeface="Arial" panose="020B0604020202020204" pitchFamily="34" charset="0"/>
              </a:rPr>
              <a:t>Resolución 491 de 2020 </a:t>
            </a:r>
            <a:r>
              <a:rPr lang="es-ES" sz="1350" dirty="0">
                <a:solidFill>
                  <a:prstClr val="black"/>
                </a:solidFill>
                <a:latin typeface="Arial" panose="020B0604020202020204" pitchFamily="34" charset="0"/>
                <a:cs typeface="Arial" panose="020B0604020202020204" pitchFamily="34" charset="0"/>
              </a:rPr>
              <a:t>Tarea de alto riesgo, espacios confinados (febrero 6 meses)</a:t>
            </a:r>
          </a:p>
          <a:p>
            <a:pPr algn="ctr" defTabSz="685800"/>
            <a:r>
              <a:rPr lang="es-ES" sz="1350" b="1" dirty="0">
                <a:solidFill>
                  <a:prstClr val="black"/>
                </a:solidFill>
                <a:latin typeface="Arial" panose="020B0604020202020204" pitchFamily="34" charset="0"/>
                <a:cs typeface="Arial" panose="020B0604020202020204" pitchFamily="34" charset="0"/>
              </a:rPr>
              <a:t>Resolución 2605 de 2020 </a:t>
            </a:r>
            <a:r>
              <a:rPr lang="es-ES" sz="1350" dirty="0">
                <a:solidFill>
                  <a:prstClr val="black"/>
                </a:solidFill>
                <a:latin typeface="Arial" panose="020B0604020202020204" pitchFamily="34" charset="0"/>
                <a:cs typeface="Arial" panose="020B0604020202020204" pitchFamily="34" charset="0"/>
              </a:rPr>
              <a:t>Modificación vigencia de la 491 agosto 2021</a:t>
            </a:r>
          </a:p>
        </p:txBody>
      </p:sp>
      <p:cxnSp>
        <p:nvCxnSpPr>
          <p:cNvPr id="9" name="Conector recto de flecha 8">
            <a:extLst>
              <a:ext uri="{FF2B5EF4-FFF2-40B4-BE49-F238E27FC236}">
                <a16:creationId xmlns:a16="http://schemas.microsoft.com/office/drawing/2014/main" id="{2E5E58B0-4D53-48E6-B01E-6E607E0F5A58}"/>
              </a:ext>
            </a:extLst>
          </p:cNvPr>
          <p:cNvCxnSpPr>
            <a:cxnSpLocks/>
          </p:cNvCxnSpPr>
          <p:nvPr/>
        </p:nvCxnSpPr>
        <p:spPr>
          <a:xfrm>
            <a:off x="2352087" y="2184409"/>
            <a:ext cx="465621" cy="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31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7238B8-E13B-49A8-919F-8F73A59719BD}"/>
              </a:ext>
            </a:extLst>
          </p:cNvPr>
          <p:cNvPicPr>
            <a:picLocks noChangeAspect="1"/>
          </p:cNvPicPr>
          <p:nvPr/>
        </p:nvPicPr>
        <p:blipFill>
          <a:blip r:embed="rId2"/>
          <a:stretch>
            <a:fillRect/>
          </a:stretch>
        </p:blipFill>
        <p:spPr>
          <a:xfrm>
            <a:off x="1151571" y="1210676"/>
            <a:ext cx="6382814" cy="2940219"/>
          </a:xfrm>
          <a:prstGeom prst="rect">
            <a:avLst/>
          </a:prstGeom>
        </p:spPr>
      </p:pic>
      <p:sp>
        <p:nvSpPr>
          <p:cNvPr id="5" name="CuadroTexto 4">
            <a:extLst>
              <a:ext uri="{FF2B5EF4-FFF2-40B4-BE49-F238E27FC236}">
                <a16:creationId xmlns:a16="http://schemas.microsoft.com/office/drawing/2014/main" id="{0DE722E4-74AB-482D-882B-DCB43A8E7AC5}"/>
              </a:ext>
            </a:extLst>
          </p:cNvPr>
          <p:cNvSpPr txBox="1"/>
          <p:nvPr/>
        </p:nvSpPr>
        <p:spPr>
          <a:xfrm>
            <a:off x="1794470" y="405264"/>
            <a:ext cx="5376155" cy="584775"/>
          </a:xfrm>
          <a:prstGeom prst="rect">
            <a:avLst/>
          </a:prstGeom>
          <a:noFill/>
        </p:spPr>
        <p:txBody>
          <a:bodyPr wrap="square">
            <a:spAutoFit/>
          </a:bodyPr>
          <a:lstStyle/>
          <a:p>
            <a:pPr algn="ctr" defTabSz="685800"/>
            <a:r>
              <a:rPr lang="es-ES" sz="3200" b="1" dirty="0">
                <a:solidFill>
                  <a:schemeClr val="accent6">
                    <a:lumMod val="50000"/>
                  </a:schemeClr>
                </a:solidFill>
                <a:latin typeface="Arial" panose="020B0604020202020204" pitchFamily="34" charset="0"/>
                <a:cs typeface="Arial" panose="020B0604020202020204" pitchFamily="34" charset="0"/>
              </a:rPr>
              <a:t>Escalas de Sanciones</a:t>
            </a:r>
            <a:endParaRPr lang="es-CO" sz="3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940E5116-8DF0-44DD-B34A-052E9ECF0F8D}"/>
              </a:ext>
            </a:extLst>
          </p:cNvPr>
          <p:cNvSpPr txBox="1">
            <a:spLocks/>
          </p:cNvSpPr>
          <p:nvPr/>
        </p:nvSpPr>
        <p:spPr>
          <a:xfrm>
            <a:off x="1296404" y="872255"/>
            <a:ext cx="6059948" cy="852968"/>
          </a:xfrm>
          <a:prstGeom prst="rect">
            <a:avLst/>
          </a:prstGeom>
        </p:spPr>
        <p:txBody>
          <a:bodyPr vert="horz" lIns="91440" tIns="45720" rIns="91440" bIns="45720" rtlCol="0" anchor="ctr"/>
          <a:lstStyle>
            <a:defPPr>
              <a:defRPr lang="es-E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32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El desconocimiento de la ley, no lo exime de su complimiento….</a:t>
            </a:r>
            <a:endParaRPr lang="es-CO" sz="32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43A18C6-75AD-439A-B5A6-2982A1334747}"/>
              </a:ext>
            </a:extLst>
          </p:cNvPr>
          <p:cNvPicPr>
            <a:picLocks noChangeAspect="1"/>
          </p:cNvPicPr>
          <p:nvPr/>
        </p:nvPicPr>
        <p:blipFill>
          <a:blip r:embed="rId2"/>
          <a:stretch>
            <a:fillRect/>
          </a:stretch>
        </p:blipFill>
        <p:spPr>
          <a:xfrm>
            <a:off x="3171687" y="2448320"/>
            <a:ext cx="2085007" cy="1563462"/>
          </a:xfrm>
          <a:prstGeom prst="rect">
            <a:avLst/>
          </a:prstGeom>
        </p:spPr>
      </p:pic>
    </p:spTree>
    <p:extLst>
      <p:ext uri="{BB962C8B-B14F-4D97-AF65-F5344CB8AC3E}">
        <p14:creationId xmlns:p14="http://schemas.microsoft.com/office/powerpoint/2010/main" val="202234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residuos campaña">
            <a:extLst>
              <a:ext uri="{FF2B5EF4-FFF2-40B4-BE49-F238E27FC236}">
                <a16:creationId xmlns:a16="http://schemas.microsoft.com/office/drawing/2014/main" id="{B5F22362-5194-4EEA-BEEA-DBFED65EA2B0}"/>
              </a:ext>
            </a:extLst>
          </p:cNvPr>
          <p:cNvPicPr>
            <a:picLocks noChangeAspect="1" noChangeArrowheads="1"/>
          </p:cNvPicPr>
          <p:nvPr/>
        </p:nvPicPr>
        <p:blipFill rotWithShape="1">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ackgroundRemoval t="10000" b="90000" l="10000" r="90000">
                        <a14:foregroundMark x1="45598" y1="31426" x2="45598" y2="31426"/>
                        <a14:foregroundMark x1="37810" y1="26835" x2="37810" y2="26835"/>
                        <a14:foregroundMark x1="35722" y1="32443" x2="35722" y2="32443"/>
                        <a14:foregroundMark x1="41422" y1="36432" x2="41422" y2="36432"/>
                        <a14:foregroundMark x1="33296" y1="36658" x2="33296" y2="36658"/>
                        <a14:foregroundMark x1="27596" y1="31050" x2="27596" y2="31050"/>
                        <a14:foregroundMark x1="24605" y1="38050" x2="24605" y2="38050"/>
                        <a14:foregroundMark x1="35102" y1="31050" x2="35102" y2="31050"/>
                        <a14:foregroundMark x1="37528" y1="32254" x2="37528" y2="32254"/>
                        <a14:foregroundMark x1="37190" y1="30824" x2="37190" y2="30824"/>
                        <a14:foregroundMark x1="36907" y1="33647" x2="36907" y2="33647"/>
                        <a14:foregroundMark x1="36287" y1="34437" x2="36287" y2="34437"/>
                        <a14:foregroundMark x1="34819" y1="34437" x2="34819" y2="34437"/>
                        <a14:foregroundMark x1="33578" y1="33835" x2="33578" y2="33835"/>
                        <a14:foregroundMark x1="33296" y1="33233" x2="33296" y2="33233"/>
                        <a14:foregroundMark x1="32393" y1="33045" x2="32393" y2="33045"/>
                        <a14:foregroundMark x1="32731" y1="32443" x2="32731" y2="32443"/>
                        <a14:foregroundMark x1="32731" y1="31840" x2="32731" y2="31840"/>
                        <a14:foregroundMark x1="33014" y1="31426" x2="33014" y2="31426"/>
                        <a14:foregroundMark x1="33916" y1="31238" x2="33916" y2="31238"/>
                        <a14:foregroundMark x1="35102" y1="31238" x2="35102" y2="31238"/>
                        <a14:foregroundMark x1="38995" y1="32254" x2="38995" y2="32254"/>
                        <a14:foregroundMark x1="38375" y1="33421" x2="38375" y2="33421"/>
                        <a14:foregroundMark x1="35102" y1="30222" x2="35102" y2="30222"/>
                        <a14:foregroundMark x1="35102" y1="33045" x2="35102" y2="33045"/>
                        <a14:foregroundMark x1="41986" y1="35454" x2="41986" y2="35454"/>
                        <a14:foregroundMark x1="41986" y1="36244" x2="41986" y2="36244"/>
                        <a14:foregroundMark x1="42889" y1="36432" x2="42889" y2="36432"/>
                        <a14:foregroundMark x1="42889" y1="35454" x2="42889" y2="35454"/>
                        <a14:foregroundMark x1="42889" y1="34249" x2="42889" y2="34249"/>
                        <a14:foregroundMark x1="40181" y1="35228" x2="40181" y2="35228"/>
                        <a14:foregroundMark x1="40181" y1="35642" x2="40181" y2="35642"/>
                        <a14:foregroundMark x1="54910" y1="30222" x2="54910" y2="30222"/>
                        <a14:foregroundMark x1="57280" y1="29055" x2="57280" y2="29055"/>
                        <a14:foregroundMark x1="50395" y1="25630" x2="50395" y2="25630"/>
                        <a14:foregroundMark x1="49492" y1="24840" x2="49492" y2="24840"/>
                        <a14:foregroundMark x1="47122" y1="24840" x2="47122" y2="24840"/>
                        <a14:foregroundMark x1="47122" y1="24840" x2="47122" y2="24840"/>
                        <a14:foregroundMark x1="48307" y1="26421" x2="48307" y2="26421"/>
                        <a14:foregroundMark x1="48307" y1="26421" x2="48307" y2="26421"/>
                        <a14:foregroundMark x1="49774" y1="26835" x2="49774" y2="26835"/>
                        <a14:foregroundMark x1="51016" y1="27023" x2="51016" y2="27023"/>
                        <a14:foregroundMark x1="61512" y1="26835" x2="61512" y2="26835"/>
                        <a14:foregroundMark x1="66309" y1="30222" x2="66309" y2="30222"/>
                        <a14:foregroundMark x1="60609" y1="34851" x2="60609" y2="34851"/>
                        <a14:foregroundMark x1="59086" y1="34626" x2="59086" y2="34626"/>
                        <a14:foregroundMark x1="58804" y1="33835" x2="58804" y2="33835"/>
                        <a14:foregroundMark x1="60271" y1="33835" x2="60271" y2="33835"/>
                        <a14:foregroundMark x1="66874" y1="37222" x2="66874" y2="37222"/>
                        <a14:foregroundMark x1="68115" y1="36846" x2="68115" y2="36846"/>
                        <a14:foregroundMark x1="66874" y1="35642" x2="66874" y2="35642"/>
                        <a14:foregroundMark x1="65124" y1="35642" x2="65124" y2="35642"/>
                        <a14:foregroundMark x1="64786" y1="36846" x2="64786" y2="36846"/>
                        <a14:foregroundMark x1="64786" y1="37825" x2="64786" y2="37825"/>
                        <a14:foregroundMark x1="73476" y1="33233" x2="73476" y2="33233"/>
                        <a14:foregroundMark x1="75000" y1="33233" x2="75000" y2="33233"/>
                        <a14:foregroundMark x1="74718" y1="34851" x2="74718" y2="34851"/>
                        <a14:foregroundMark x1="71670" y1="34626" x2="71670" y2="34626"/>
                        <a14:foregroundMark x1="71670" y1="34023" x2="71670" y2="34023"/>
                        <a14:foregroundMark x1="74718" y1="38050" x2="74718" y2="38050"/>
                        <a14:foregroundMark x1="74097" y1="38841" x2="74097" y2="38841"/>
                        <a14:foregroundMark x1="74718" y1="40045" x2="74718" y2="40045"/>
                        <a14:foregroundMark x1="74718" y1="40233" x2="74718" y2="40233"/>
                        <a14:foregroundMark x1="76185" y1="39255" x2="76185" y2="39255"/>
                        <a14:foregroundMark x1="72912" y1="40233" x2="72912" y2="40233"/>
                        <a14:foregroundMark x1="71388" y1="40045" x2="71388" y2="40045"/>
                        <a14:foregroundMark x1="72573" y1="43244" x2="72573" y2="43244"/>
                        <a14:foregroundMark x1="65688" y1="41250" x2="65688" y2="41250"/>
                        <a14:foregroundMark x1="72291" y1="43432" x2="72291" y2="43432"/>
                        <a14:foregroundMark x1="70824" y1="43846" x2="70824" y2="43846"/>
                        <a14:foregroundMark x1="69921" y1="43846" x2="69921" y2="43846"/>
                        <a14:foregroundMark x1="66874" y1="47460" x2="66874" y2="47460"/>
                        <a14:foregroundMark x1="57619" y1="44449" x2="57619" y2="44449"/>
                        <a14:foregroundMark x1="58804" y1="45427" x2="58804" y2="45427"/>
                        <a14:foregroundMark x1="60271" y1="45427" x2="60271" y2="45427"/>
                        <a14:foregroundMark x1="60609" y1="43244" x2="60609" y2="43244"/>
                        <a14:foregroundMark x1="60271" y1="38841" x2="60271" y2="38841"/>
                        <a14:foregroundMark x1="61512" y1="38841" x2="61512" y2="38841"/>
                        <a14:foregroundMark x1="60271" y1="38050" x2="60271" y2="38050"/>
                        <a14:foregroundMark x1="58804" y1="37825" x2="58804" y2="37825"/>
                        <a14:foregroundMark x1="57619" y1="39255" x2="57619" y2="39255"/>
                        <a14:foregroundMark x1="53725" y1="42228" x2="53725" y2="42228"/>
                        <a14:foregroundMark x1="53725" y1="41852" x2="53725" y2="41852"/>
                        <a14:foregroundMark x1="57901" y1="43432" x2="57901" y2="43432"/>
                        <a14:foregroundMark x1="58183" y1="48852" x2="58183" y2="48852"/>
                        <a14:foregroundMark x1="53104" y1="50245" x2="53104" y2="50245"/>
                        <a14:foregroundMark x1="54289" y1="50847" x2="54289" y2="50847"/>
                        <a14:foregroundMark x1="54289" y1="51449" x2="54289" y2="51449"/>
                        <a14:foregroundMark x1="52822" y1="52051" x2="52822" y2="52051"/>
                        <a14:foregroundMark x1="58521" y1="54046" x2="58521" y2="54046"/>
                        <a14:foregroundMark x1="58804" y1="56041" x2="58804" y2="56041"/>
                        <a14:foregroundMark x1="57619" y1="55852" x2="57619" y2="55852"/>
                        <a14:foregroundMark x1="62077" y1="52239" x2="62077" y2="52239"/>
                        <a14:foregroundMark x1="65688" y1="54046" x2="65688" y2="54046"/>
                        <a14:foregroundMark x1="66309" y1="55438" x2="66309" y2="55438"/>
                        <a14:foregroundMark x1="67494" y1="55438" x2="67494" y2="55438"/>
                        <a14:foregroundMark x1="67212" y1="54046" x2="67212" y2="54046"/>
                        <a14:foregroundMark x1="68679" y1="54046" x2="68679" y2="54046"/>
                        <a14:foregroundMark x1="63318" y1="54648" x2="63318" y2="54648"/>
                        <a14:foregroundMark x1="63600" y1="55627" x2="63600" y2="55627"/>
                        <a14:foregroundMark x1="64221" y1="56041" x2="64221" y2="56041"/>
                        <a14:foregroundMark x1="65688" y1="53444" x2="65688" y2="53444"/>
                        <a14:foregroundMark x1="64503" y1="53256" x2="64503" y2="53256"/>
                        <a14:foregroundMark x1="67494" y1="53256" x2="67494" y2="53256"/>
                        <a14:foregroundMark x1="67494" y1="56455" x2="67494" y2="56455"/>
                        <a14:foregroundMark x1="67212" y1="56831" x2="67212" y2="56831"/>
                        <a14:foregroundMark x1="65688" y1="56831" x2="65688" y2="56831"/>
                        <a14:foregroundMark x1="66309" y1="53030" x2="66309" y2="53030"/>
                        <a14:foregroundMark x1="61174" y1="51825" x2="61174" y2="51825"/>
                        <a14:foregroundMark x1="60609" y1="51637" x2="60609" y2="51637"/>
                        <a14:foregroundMark x1="31490" y1="41626" x2="31490" y2="41626"/>
                        <a14:foregroundMark x1="31490" y1="41626" x2="31490" y2="41626"/>
                        <a14:foregroundMark x1="29120" y1="41438" x2="29120" y2="41438"/>
                        <a14:foregroundMark x1="29120" y1="41438" x2="29120" y2="41438"/>
                        <a14:foregroundMark x1="29684" y1="43244" x2="29684" y2="43244"/>
                        <a14:foregroundMark x1="31208" y1="43244" x2="31208" y2="43244"/>
                        <a14:foregroundMark x1="31828" y1="43432" x2="31828" y2="43432"/>
                        <a14:foregroundMark x1="23420" y1="36056" x2="23420" y2="36056"/>
                        <a14:foregroundMark x1="20429" y1="36244" x2="20429" y2="36244"/>
                        <a14:foregroundMark x1="19808" y1="38050" x2="19808" y2="38050"/>
                        <a14:foregroundMark x1="20993" y1="38427" x2="20993" y2="38427"/>
                        <a14:foregroundMark x1="22178" y1="39029" x2="22178" y2="39029"/>
                        <a14:foregroundMark x1="23420" y1="39857" x2="23420" y2="39857"/>
                        <a14:foregroundMark x1="25508" y1="39443" x2="25508" y2="39443"/>
                        <a14:foregroundMark x1="26693" y1="29432" x2="26693" y2="29432"/>
                        <a14:foregroundMark x1="27878" y1="30034" x2="27878" y2="30034"/>
                        <a14:foregroundMark x1="29402" y1="30824" x2="29402" y2="30824"/>
                        <a14:foregroundMark x1="29402" y1="32857" x2="29402" y2="32857"/>
                        <a14:foregroundMark x1="26129" y1="33647" x2="26129" y2="33647"/>
                        <a14:foregroundMark x1="20429" y1="47046" x2="20429" y2="47046"/>
                        <a14:foregroundMark x1="21614" y1="45653" x2="21614" y2="45653"/>
                        <a14:foregroundMark x1="26129" y1="44035" x2="26129" y2="44035"/>
                        <a14:foregroundMark x1="16196" y1="41626" x2="16196" y2="41626"/>
                        <a14:foregroundMark x1="15293" y1="41250" x2="15293" y2="41250"/>
                        <a14:foregroundMark x1="21332" y1="55250" x2="21332" y2="55250"/>
                        <a14:foregroundMark x1="21332" y1="52051" x2="21332" y2="52051"/>
                        <a14:foregroundMark x1="15632" y1="54460" x2="15632" y2="54460"/>
                        <a14:foregroundMark x1="16196" y1="54836" x2="16196" y2="54836"/>
                        <a14:foregroundMark x1="16196" y1="53444" x2="16196" y2="53444"/>
                        <a14:foregroundMark x1="29120" y1="55438" x2="29120" y2="55438"/>
                        <a14:foregroundMark x1="27596" y1="54460" x2="27596" y2="54460"/>
                        <a14:foregroundMark x1="25508" y1="55250" x2="25508" y2="55250"/>
                        <a14:foregroundMark x1="24323" y1="61234" x2="24323" y2="61234"/>
                        <a14:foregroundMark x1="32731" y1="59240" x2="32731" y2="59240"/>
                        <a14:foregroundMark x1="32111" y1="57847" x2="32111" y2="57847"/>
                        <a14:foregroundMark x1="39278" y1="59428" x2="39278" y2="59428"/>
                        <a14:foregroundMark x1="41084" y1="58826" x2="41084" y2="58826"/>
                        <a14:foregroundMark x1="39278" y1="57659" x2="39278" y2="57659"/>
                        <a14:foregroundMark x1="38713" y1="58035" x2="38713" y2="58035"/>
                        <a14:foregroundMark x1="37190" y1="58826" x2="37190" y2="58826"/>
                        <a14:foregroundMark x1="35102" y1="47460" x2="35102" y2="47460"/>
                        <a14:foregroundMark x1="35102" y1="46255" x2="35102" y2="46255"/>
                        <a14:foregroundMark x1="33578" y1="46255" x2="33578" y2="46255"/>
                        <a14:foregroundMark x1="44695" y1="52239" x2="44695" y2="52239"/>
                        <a14:foregroundMark x1="41704" y1="48626" x2="41704" y2="48626"/>
                        <a14:foregroundMark x1="43510" y1="49831" x2="43510" y2="49831"/>
                        <a14:foregroundMark x1="40801" y1="49642" x2="40801" y2="49642"/>
                        <a14:foregroundMark x1="39898" y1="49040" x2="39898" y2="49040"/>
                        <a14:foregroundMark x1="43228" y1="48024" x2="43228" y2="48024"/>
                        <a14:foregroundMark x1="42607" y1="48024" x2="42607" y2="48024"/>
                        <a14:foregroundMark x1="40519" y1="47648" x2="40519" y2="47648"/>
                        <a14:foregroundMark x1="75903" y1="46443" x2="75903" y2="46443"/>
                        <a14:foregroundMark x1="77088" y1="49040" x2="77088" y2="49040"/>
                        <a14:foregroundMark x1="74379" y1="47836" x2="74379" y2="47836"/>
                        <a14:foregroundMark x1="76185" y1="47836" x2="76185" y2="47836"/>
                        <a14:foregroundMark x1="85497" y1="50056" x2="85497" y2="50056"/>
                        <a14:foregroundMark x1="83409" y1="49040" x2="83409" y2="49040"/>
                        <a14:foregroundMark x1="82788" y1="50433" x2="82788" y2="50433"/>
                        <a14:foregroundMark x1="83070" y1="51637" x2="83070" y2="51637"/>
                        <a14:foregroundMark x1="80982" y1="55852" x2="80982" y2="55852"/>
                        <a14:foregroundMark x1="72291" y1="55438" x2="72291" y2="55438"/>
                        <a14:foregroundMark x1="72912" y1="55852" x2="72912" y2="55852"/>
                        <a14:foregroundMark x1="72912" y1="57245" x2="72912" y2="57245"/>
                        <a14:foregroundMark x1="77088" y1="61046" x2="77088" y2="61046"/>
                        <a14:foregroundMark x1="76185" y1="60444" x2="76185" y2="60444"/>
                        <a14:foregroundMark x1="75282" y1="59842" x2="75282" y2="59842"/>
                        <a14:foregroundMark x1="77088" y1="59428" x2="77088" y2="59428"/>
                        <a14:foregroundMark x1="70824" y1="59654" x2="70824" y2="59654"/>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9345" t="21873" r="10535" b="18927"/>
          <a:stretch/>
        </p:blipFill>
        <p:spPr bwMode="auto">
          <a:xfrm>
            <a:off x="443000" y="1009682"/>
            <a:ext cx="2677887" cy="312413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12C086E-5FAF-4D00-9715-36941DA01FAB}"/>
              </a:ext>
            </a:extLst>
          </p:cNvPr>
          <p:cNvSpPr/>
          <p:nvPr/>
        </p:nvSpPr>
        <p:spPr>
          <a:xfrm>
            <a:off x="2102835" y="3225731"/>
            <a:ext cx="7151312" cy="1200329"/>
          </a:xfrm>
          <a:prstGeom prst="rect">
            <a:avLst/>
          </a:prstGeom>
        </p:spPr>
        <p:txBody>
          <a:bodyPr wrap="square">
            <a:spAutoFit/>
          </a:bodyPr>
          <a:lstStyle/>
          <a:p>
            <a:pPr algn="ctr" fontAlgn="auto">
              <a:spcBef>
                <a:spcPts val="0"/>
              </a:spcBef>
              <a:spcAft>
                <a:spcPts val="0"/>
              </a:spcAft>
              <a:defRPr/>
            </a:pPr>
            <a:r>
              <a:rPr lang="es-ES" sz="7200" b="1" dirty="0">
                <a:ln w="22225">
                  <a:solidFill>
                    <a:srgbClr val="00B050"/>
                  </a:solidFill>
                  <a:prstDash val="solid"/>
                </a:ln>
                <a:solidFill>
                  <a:srgbClr val="00B050"/>
                </a:solidFill>
                <a:latin typeface="Arial" panose="020B0604020202020204" pitchFamily="34" charset="0"/>
                <a:ea typeface="Arial Unicode MS" panose="020B0604020202020204" pitchFamily="34" charset="-128"/>
                <a:cs typeface="Arial" panose="020B0604020202020204" pitchFamily="34" charset="0"/>
              </a:rPr>
              <a:t>¡Gracias!</a:t>
            </a:r>
          </a:p>
        </p:txBody>
      </p:sp>
    </p:spTree>
    <p:extLst>
      <p:ext uri="{BB962C8B-B14F-4D97-AF65-F5344CB8AC3E}">
        <p14:creationId xmlns:p14="http://schemas.microsoft.com/office/powerpoint/2010/main" val="360085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UNTOS DE VISTA DIFERENTES – Coaching emocional">
            <a:extLst>
              <a:ext uri="{FF2B5EF4-FFF2-40B4-BE49-F238E27FC236}">
                <a16:creationId xmlns:a16="http://schemas.microsoft.com/office/drawing/2014/main" id="{31045EEA-17A2-4D39-9BDC-D94B001D3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33" y="1258377"/>
            <a:ext cx="4783960" cy="3196918"/>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texto 1">
            <a:extLst>
              <a:ext uri="{FF2B5EF4-FFF2-40B4-BE49-F238E27FC236}">
                <a16:creationId xmlns:a16="http://schemas.microsoft.com/office/drawing/2014/main" id="{656B3152-B273-4504-A430-A921B8E6DF88}"/>
              </a:ext>
            </a:extLst>
          </p:cNvPr>
          <p:cNvSpPr txBox="1">
            <a:spLocks/>
          </p:cNvSpPr>
          <p:nvPr/>
        </p:nvSpPr>
        <p:spPr>
          <a:xfrm>
            <a:off x="675249" y="204277"/>
            <a:ext cx="7174523" cy="1054100"/>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800" b="1" dirty="0">
                <a:solidFill>
                  <a:schemeClr val="accent6">
                    <a:lumMod val="50000"/>
                  </a:schemeClr>
                </a:solidFill>
                <a:latin typeface="Arial" panose="020B0604020202020204" pitchFamily="34" charset="0"/>
                <a:cs typeface="Arial" panose="020B0604020202020204" pitchFamily="34" charset="0"/>
              </a:rPr>
              <a:t>Cada persona habla desde su propia perspectiva </a:t>
            </a:r>
            <a:endParaRPr lang="es-CO" sz="28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9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654BEB-CC10-4681-BFE4-498F5FB98FC3}"/>
              </a:ext>
            </a:extLst>
          </p:cNvPr>
          <p:cNvSpPr txBox="1"/>
          <p:nvPr/>
        </p:nvSpPr>
        <p:spPr>
          <a:xfrm>
            <a:off x="1246921" y="774967"/>
            <a:ext cx="6480313" cy="584775"/>
          </a:xfrm>
          <a:prstGeom prst="rect">
            <a:avLst/>
          </a:prstGeom>
          <a:noFill/>
        </p:spPr>
        <p:txBody>
          <a:bodyPr wrap="square" rtlCol="0">
            <a:spAutoFit/>
          </a:bodyPr>
          <a:lstStyle/>
          <a:p>
            <a:pPr algn="ctr"/>
            <a:r>
              <a:rPr lang="es-ES" sz="3200" b="1" dirty="0">
                <a:solidFill>
                  <a:schemeClr val="accent6">
                    <a:lumMod val="50000"/>
                  </a:schemeClr>
                </a:solidFill>
                <a:latin typeface="Arial" panose="020B0604020202020204" pitchFamily="34" charset="0"/>
                <a:cs typeface="Arial" panose="020B0604020202020204" pitchFamily="34" charset="0"/>
              </a:rPr>
              <a:t>Objetivo de la Formación</a:t>
            </a:r>
            <a:endParaRPr lang="es-CO" sz="3200" b="1" dirty="0">
              <a:solidFill>
                <a:schemeClr val="accent6">
                  <a:lumMod val="50000"/>
                </a:schemeClr>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F95C071-71DC-45C1-B00F-9CA7C2E1DFB8}"/>
              </a:ext>
            </a:extLst>
          </p:cNvPr>
          <p:cNvSpPr txBox="1"/>
          <p:nvPr/>
        </p:nvSpPr>
        <p:spPr>
          <a:xfrm>
            <a:off x="93983" y="1767821"/>
            <a:ext cx="8786191" cy="2308324"/>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Identificar la legislación básica que todo empleador debe  cumplir en el Sistema Gestión de Seguridad y Salud en el  Trabajo. </a:t>
            </a: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Brindar herramientas para realizar una adecuada  gestión de los requisitos legales en materia de seguridad y salud en el trabajo.</a:t>
            </a:r>
          </a:p>
        </p:txBody>
      </p:sp>
    </p:spTree>
    <p:extLst>
      <p:ext uri="{BB962C8B-B14F-4D97-AF65-F5344CB8AC3E}">
        <p14:creationId xmlns:p14="http://schemas.microsoft.com/office/powerpoint/2010/main" val="365170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6846C7B6-2E5B-447C-AE12-BA3E4A32CE98}"/>
              </a:ext>
            </a:extLst>
          </p:cNvPr>
          <p:cNvSpPr txBox="1">
            <a:spLocks/>
          </p:cNvSpPr>
          <p:nvPr/>
        </p:nvSpPr>
        <p:spPr>
          <a:xfrm>
            <a:off x="562708" y="684433"/>
            <a:ext cx="7948246" cy="1592091"/>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400" b="1" dirty="0">
                <a:solidFill>
                  <a:schemeClr val="accent6">
                    <a:lumMod val="50000"/>
                  </a:schemeClr>
                </a:solidFill>
                <a:latin typeface="Arial" panose="020B0604020202020204" pitchFamily="34" charset="0"/>
                <a:cs typeface="Arial" panose="020B0604020202020204" pitchFamily="34" charset="0"/>
              </a:rPr>
              <a:t>1. Conceptos y Generalidades en los Requisitos Legales de Seguridad y Salud en el Trabajo</a:t>
            </a:r>
            <a:endParaRPr lang="es-CO" sz="24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3769929-5D70-411D-9942-48E0128A6708}"/>
              </a:ext>
            </a:extLst>
          </p:cNvPr>
          <p:cNvPicPr>
            <a:picLocks noChangeAspect="1"/>
          </p:cNvPicPr>
          <p:nvPr/>
        </p:nvPicPr>
        <p:blipFill>
          <a:blip r:embed="rId2"/>
          <a:stretch>
            <a:fillRect/>
          </a:stretch>
        </p:blipFill>
        <p:spPr>
          <a:xfrm>
            <a:off x="2786829" y="2173844"/>
            <a:ext cx="3172877" cy="2189285"/>
          </a:xfrm>
          <a:prstGeom prst="rect">
            <a:avLst/>
          </a:prstGeom>
        </p:spPr>
      </p:pic>
    </p:spTree>
    <p:extLst>
      <p:ext uri="{BB962C8B-B14F-4D97-AF65-F5344CB8AC3E}">
        <p14:creationId xmlns:p14="http://schemas.microsoft.com/office/powerpoint/2010/main" val="138620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4A15E778-573A-49E2-90A9-35544E2A204F}"/>
              </a:ext>
            </a:extLst>
          </p:cNvPr>
          <p:cNvSpPr txBox="1">
            <a:spLocks/>
          </p:cNvSpPr>
          <p:nvPr/>
        </p:nvSpPr>
        <p:spPr>
          <a:xfrm>
            <a:off x="-119274" y="2096332"/>
            <a:ext cx="9144000" cy="655221"/>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3200" b="1" dirty="0">
                <a:solidFill>
                  <a:schemeClr val="accent6">
                    <a:lumMod val="50000"/>
                  </a:schemeClr>
                </a:solidFill>
                <a:latin typeface="Arial" panose="020B0604020202020204" pitchFamily="34" charset="0"/>
                <a:cs typeface="Arial" panose="020B0604020202020204" pitchFamily="34" charset="0"/>
              </a:rPr>
              <a:t>M</a:t>
            </a:r>
            <a:r>
              <a:rPr lang="es-CO" sz="3200" b="1" dirty="0">
                <a:solidFill>
                  <a:schemeClr val="accent6">
                    <a:lumMod val="50000"/>
                  </a:schemeClr>
                </a:solidFill>
                <a:latin typeface="Arial" panose="020B0604020202020204" pitchFamily="34" charset="0"/>
                <a:cs typeface="Arial" panose="020B0604020202020204" pitchFamily="34" charset="0"/>
              </a:rPr>
              <a:t>arco Normativo</a:t>
            </a:r>
          </a:p>
        </p:txBody>
      </p:sp>
      <p:sp>
        <p:nvSpPr>
          <p:cNvPr id="5" name="CuadroTexto 4">
            <a:extLst>
              <a:ext uri="{FF2B5EF4-FFF2-40B4-BE49-F238E27FC236}">
                <a16:creationId xmlns:a16="http://schemas.microsoft.com/office/drawing/2014/main" id="{A82FD871-6D03-495D-BFD4-DBAC31EF944A}"/>
              </a:ext>
            </a:extLst>
          </p:cNvPr>
          <p:cNvSpPr txBox="1"/>
          <p:nvPr/>
        </p:nvSpPr>
        <p:spPr>
          <a:xfrm>
            <a:off x="2497170" y="2618359"/>
            <a:ext cx="3697356" cy="923330"/>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Decreto 1072 de 2015</a:t>
            </a:r>
          </a:p>
          <a:p>
            <a:pPr algn="ctr"/>
            <a:r>
              <a:rPr lang="es-ES" b="1" dirty="0">
                <a:latin typeface="Arial" panose="020B0604020202020204" pitchFamily="34" charset="0"/>
                <a:cs typeface="Arial" panose="020B0604020202020204" pitchFamily="34" charset="0"/>
              </a:rPr>
              <a:t>Capitulo 6 </a:t>
            </a:r>
          </a:p>
          <a:p>
            <a:pPr marL="285750" indent="-285750">
              <a:buFont typeface="Arial" panose="020B0604020202020204" pitchFamily="34" charset="0"/>
              <a:buChar char="•"/>
            </a:pPr>
            <a:endParaRPr lang="es-CO" dirty="0"/>
          </a:p>
        </p:txBody>
      </p:sp>
      <p:sp>
        <p:nvSpPr>
          <p:cNvPr id="6" name="Rectángulo: esquinas redondeadas 5">
            <a:extLst>
              <a:ext uri="{FF2B5EF4-FFF2-40B4-BE49-F238E27FC236}">
                <a16:creationId xmlns:a16="http://schemas.microsoft.com/office/drawing/2014/main" id="{3FF0FCB3-AADD-4355-BF44-58A135B0C1E1}"/>
              </a:ext>
            </a:extLst>
          </p:cNvPr>
          <p:cNvSpPr/>
          <p:nvPr/>
        </p:nvSpPr>
        <p:spPr>
          <a:xfrm>
            <a:off x="119269" y="3269675"/>
            <a:ext cx="8905461" cy="1765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CO" b="1" dirty="0">
                <a:latin typeface="Arial" panose="020B0604020202020204" pitchFamily="34" charset="0"/>
                <a:cs typeface="Arial" panose="020B0604020202020204" pitchFamily="34" charset="0"/>
              </a:rPr>
              <a:t>Artículo 2.2.4.6.2. Definiciones, Numeral 24</a:t>
            </a:r>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Matriz legal: </a:t>
            </a:r>
            <a:r>
              <a:rPr lang="es-MX" dirty="0">
                <a:latin typeface="Arial" panose="020B0604020202020204" pitchFamily="34" charset="0"/>
                <a:cs typeface="Arial" panose="020B0604020202020204" pitchFamily="34" charset="0"/>
              </a:rPr>
              <a:t>Es la compilación de los requisitos normativos exigibles a la empresa acorde con las actividades propias e inherentes de su actividad productiva, los cuales dan los lineamientos normativos y técnicos para desarrollar el Sistema de Gestión de la Seguridad y Salud en el Trabajo (SG-SST), </a:t>
            </a:r>
            <a:r>
              <a:rPr lang="es-MX" b="1" dirty="0">
                <a:latin typeface="Arial" panose="020B0604020202020204" pitchFamily="34" charset="0"/>
                <a:cs typeface="Arial" panose="020B0604020202020204" pitchFamily="34" charset="0"/>
              </a:rPr>
              <a:t>la cual </a:t>
            </a:r>
            <a:r>
              <a:rPr lang="es-MX" b="1" dirty="0">
                <a:solidFill>
                  <a:srgbClr val="FF0000"/>
                </a:solidFill>
                <a:latin typeface="Arial" panose="020B0604020202020204" pitchFamily="34" charset="0"/>
                <a:cs typeface="Arial" panose="020B0604020202020204" pitchFamily="34" charset="0"/>
              </a:rPr>
              <a:t>debe</a:t>
            </a:r>
            <a:r>
              <a:rPr lang="es-MX" b="1" dirty="0">
                <a:latin typeface="Arial" panose="020B0604020202020204" pitchFamily="34" charset="0"/>
                <a:cs typeface="Arial" panose="020B0604020202020204" pitchFamily="34" charset="0"/>
              </a:rPr>
              <a:t> actualizarse en la medida que sean emitidas nuevas disposiciones aplicables.</a:t>
            </a:r>
          </a:p>
        </p:txBody>
      </p:sp>
      <p:sp>
        <p:nvSpPr>
          <p:cNvPr id="7" name="Marcador de texto 1">
            <a:extLst>
              <a:ext uri="{FF2B5EF4-FFF2-40B4-BE49-F238E27FC236}">
                <a16:creationId xmlns:a16="http://schemas.microsoft.com/office/drawing/2014/main" id="{7F8ECF80-4ABC-4620-9DCC-C88B1FFA1FF8}"/>
              </a:ext>
            </a:extLst>
          </p:cNvPr>
          <p:cNvSpPr txBox="1">
            <a:spLocks/>
          </p:cNvSpPr>
          <p:nvPr/>
        </p:nvSpPr>
        <p:spPr>
          <a:xfrm>
            <a:off x="-119271" y="370246"/>
            <a:ext cx="9144000" cy="6552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O" sz="2800" b="1" dirty="0">
                <a:solidFill>
                  <a:schemeClr val="accent6">
                    <a:lumMod val="50000"/>
                  </a:schemeClr>
                </a:solidFill>
                <a:latin typeface="Arial" panose="020B0604020202020204" pitchFamily="34" charset="0"/>
                <a:cs typeface="Arial" panose="020B0604020202020204" pitchFamily="34" charset="0"/>
              </a:rPr>
              <a:t>¿Que es un Requisito Legal? </a:t>
            </a:r>
          </a:p>
        </p:txBody>
      </p:sp>
      <p:sp>
        <p:nvSpPr>
          <p:cNvPr id="8" name="Rectángulo: esquinas redondeadas 7">
            <a:extLst>
              <a:ext uri="{FF2B5EF4-FFF2-40B4-BE49-F238E27FC236}">
                <a16:creationId xmlns:a16="http://schemas.microsoft.com/office/drawing/2014/main" id="{326A11DF-0950-446E-9D96-00FE75F3D4F2}"/>
              </a:ext>
            </a:extLst>
          </p:cNvPr>
          <p:cNvSpPr/>
          <p:nvPr/>
        </p:nvSpPr>
        <p:spPr>
          <a:xfrm>
            <a:off x="518487" y="892273"/>
            <a:ext cx="7868479" cy="12040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dirty="0">
                <a:latin typeface="Arial" panose="020B0604020202020204" pitchFamily="34" charset="0"/>
                <a:cs typeface="Arial" panose="020B0604020202020204" pitchFamily="34" charset="0"/>
              </a:rPr>
              <a:t>Un requisito legal es una obligación de cumplimiento,  es una condición impuesta por leyes, reglamentos, códigos, estatutos, acuerdos u otros textos legalmente vinculantes que le son aplicables a una organización y al sector en el que opera.</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6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77EBF55C-8B71-4105-95D2-FF602DBE44FB}"/>
              </a:ext>
            </a:extLst>
          </p:cNvPr>
          <p:cNvSpPr txBox="1">
            <a:spLocks/>
          </p:cNvSpPr>
          <p:nvPr/>
        </p:nvSpPr>
        <p:spPr>
          <a:xfrm>
            <a:off x="-377687" y="241612"/>
            <a:ext cx="9144000" cy="655221"/>
          </a:xfrm>
          <a:prstGeom prst="rect">
            <a:avLst/>
          </a:prstGeom>
        </p:spPr>
        <p:txBody>
          <a:bodyPr vert="horz" lIns="91440" tIns="45720" rIns="91440" bIns="45720" rtlCol="0" anchor="ctr"/>
          <a:lstStyle>
            <a:defPPr>
              <a:defRPr lang="es-E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sz="2400" b="1" dirty="0">
                <a:solidFill>
                  <a:schemeClr val="accent6">
                    <a:lumMod val="50000"/>
                  </a:schemeClr>
                </a:solidFill>
                <a:latin typeface="Arial" panose="020B0604020202020204" pitchFamily="34" charset="0"/>
                <a:cs typeface="Arial" panose="020B0604020202020204" pitchFamily="34" charset="0"/>
              </a:rPr>
              <a:t>M</a:t>
            </a:r>
            <a:r>
              <a:rPr lang="es-CO" sz="2400" b="1" dirty="0">
                <a:solidFill>
                  <a:schemeClr val="accent6">
                    <a:lumMod val="50000"/>
                  </a:schemeClr>
                </a:solidFill>
                <a:latin typeface="Arial" panose="020B0604020202020204" pitchFamily="34" charset="0"/>
                <a:cs typeface="Arial" panose="020B0604020202020204" pitchFamily="34" charset="0"/>
              </a:rPr>
              <a:t>arco Normativo</a:t>
            </a:r>
          </a:p>
        </p:txBody>
      </p:sp>
      <p:sp>
        <p:nvSpPr>
          <p:cNvPr id="6" name="Rectángulo: esquinas redondeadas 5">
            <a:extLst>
              <a:ext uri="{FF2B5EF4-FFF2-40B4-BE49-F238E27FC236}">
                <a16:creationId xmlns:a16="http://schemas.microsoft.com/office/drawing/2014/main" id="{C7B5992A-9D8F-4987-A9D2-27DBEBC31F38}"/>
              </a:ext>
            </a:extLst>
          </p:cNvPr>
          <p:cNvSpPr/>
          <p:nvPr/>
        </p:nvSpPr>
        <p:spPr>
          <a:xfrm>
            <a:off x="134204" y="2480656"/>
            <a:ext cx="8753849" cy="10823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b="1" dirty="0">
                <a:latin typeface="Arial" panose="020B0604020202020204" pitchFamily="34" charset="0"/>
                <a:cs typeface="Arial" panose="020B0604020202020204" pitchFamily="34" charset="0"/>
              </a:rPr>
              <a:t>Artículo 2.2.4.6.12. Documentación, Numeral 15</a:t>
            </a:r>
          </a:p>
          <a:p>
            <a:r>
              <a:rPr lang="es-ES" dirty="0">
                <a:latin typeface="Arial" panose="020B0604020202020204" pitchFamily="34" charset="0"/>
                <a:cs typeface="Arial" panose="020B0604020202020204" pitchFamily="34" charset="0"/>
              </a:rPr>
              <a:t>La matriz legal actualizada que contemple las normas del Sistema General de Riesgos Laborales que le aplican a la empresa.</a:t>
            </a:r>
            <a:endParaRPr lang="es-CO" dirty="0">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a16="http://schemas.microsoft.com/office/drawing/2014/main" id="{321F570F-0564-46BF-A834-9DC4A53B4FA0}"/>
              </a:ext>
            </a:extLst>
          </p:cNvPr>
          <p:cNvSpPr/>
          <p:nvPr/>
        </p:nvSpPr>
        <p:spPr>
          <a:xfrm>
            <a:off x="134204" y="862078"/>
            <a:ext cx="8753849" cy="15372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b="1" dirty="0">
                <a:latin typeface="Arial" panose="020B0604020202020204" pitchFamily="34" charset="0"/>
                <a:cs typeface="Arial" panose="020B0604020202020204" pitchFamily="34" charset="0"/>
              </a:rPr>
              <a:t>Artículo 2.2.4.6.8. Obligaciones de los empleadores</a:t>
            </a:r>
          </a:p>
          <a:p>
            <a:pPr algn="just"/>
            <a:r>
              <a:rPr lang="es-ES" b="1" dirty="0">
                <a:latin typeface="Arial" panose="020B0604020202020204" pitchFamily="34" charset="0"/>
                <a:cs typeface="Arial" panose="020B0604020202020204" pitchFamily="34" charset="0"/>
              </a:rPr>
              <a:t>Parágrafo. </a:t>
            </a:r>
            <a:r>
              <a:rPr lang="es-ES" dirty="0">
                <a:latin typeface="Arial" panose="020B0604020202020204" pitchFamily="34" charset="0"/>
                <a:cs typeface="Arial" panose="020B0604020202020204" pitchFamily="34" charset="0"/>
              </a:rPr>
              <a:t>Por su importancia, el empleador debe identificar la normatividad nacional aplicable del Sistema General de Riesgos Laborales, la cual debe quedar plasmada en una matriz legal que </a:t>
            </a:r>
            <a:r>
              <a:rPr lang="es-ES" b="1" dirty="0">
                <a:solidFill>
                  <a:srgbClr val="FF0000"/>
                </a:solidFill>
                <a:latin typeface="Arial" panose="020B0604020202020204" pitchFamily="34" charset="0"/>
                <a:cs typeface="Arial" panose="020B0604020202020204" pitchFamily="34" charset="0"/>
              </a:rPr>
              <a:t>debe</a:t>
            </a:r>
            <a:r>
              <a:rPr lang="es-ES" b="1" dirty="0">
                <a:latin typeface="Arial" panose="020B0604020202020204" pitchFamily="34" charset="0"/>
                <a:cs typeface="Arial" panose="020B0604020202020204" pitchFamily="34" charset="0"/>
              </a:rPr>
              <a:t> actualizarse en la medida que sean emitidas nuevas disposiciones aplicables a la empresa.</a:t>
            </a:r>
            <a:endParaRPr lang="es-MX" b="1" dirty="0">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A5878F07-7A66-4160-905A-0A3AE45AB7F8}"/>
              </a:ext>
            </a:extLst>
          </p:cNvPr>
          <p:cNvSpPr/>
          <p:nvPr/>
        </p:nvSpPr>
        <p:spPr>
          <a:xfrm>
            <a:off x="195074" y="3660780"/>
            <a:ext cx="8632108" cy="6831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b="1" dirty="0">
                <a:latin typeface="Arial" panose="020B0604020202020204" pitchFamily="34" charset="0"/>
                <a:cs typeface="Arial" panose="020B0604020202020204" pitchFamily="34" charset="0"/>
              </a:rPr>
              <a:t>Artículo 2.2.4.6.22. Indicadores de Resultado:</a:t>
            </a:r>
          </a:p>
          <a:p>
            <a:r>
              <a:rPr lang="es-ES" dirty="0">
                <a:latin typeface="Arial" panose="020B0604020202020204" pitchFamily="34" charset="0"/>
                <a:cs typeface="Arial" panose="020B0604020202020204" pitchFamily="34" charset="0"/>
              </a:rPr>
              <a:t>1. Cumplimiento de los requisitos normativos aplicables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57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1D2F12-6A32-400A-AD17-F7ECDD01C709}"/>
              </a:ext>
            </a:extLst>
          </p:cNvPr>
          <p:cNvSpPr txBox="1"/>
          <p:nvPr/>
        </p:nvSpPr>
        <p:spPr>
          <a:xfrm>
            <a:off x="1977887" y="529234"/>
            <a:ext cx="3991375" cy="461665"/>
          </a:xfrm>
          <a:prstGeom prst="rect">
            <a:avLst/>
          </a:prstGeom>
          <a:noFill/>
        </p:spPr>
        <p:txBody>
          <a:bodyPr wrap="square" rtlCol="0">
            <a:spAutoFit/>
          </a:bodyPr>
          <a:lstStyle/>
          <a:p>
            <a:pPr algn="ctr"/>
            <a:r>
              <a:rPr lang="es-ES" sz="2400" b="1" dirty="0">
                <a:solidFill>
                  <a:schemeClr val="accent6">
                    <a:lumMod val="50000"/>
                  </a:schemeClr>
                </a:solidFill>
                <a:latin typeface="Arial" panose="020B0604020202020204" pitchFamily="34" charset="0"/>
                <a:cs typeface="Arial" panose="020B0604020202020204" pitchFamily="34" charset="0"/>
              </a:rPr>
              <a:t>Resolución 0312 de 2019</a:t>
            </a:r>
          </a:p>
        </p:txBody>
      </p:sp>
      <p:pic>
        <p:nvPicPr>
          <p:cNvPr id="5" name="Imagen 4">
            <a:extLst>
              <a:ext uri="{FF2B5EF4-FFF2-40B4-BE49-F238E27FC236}">
                <a16:creationId xmlns:a16="http://schemas.microsoft.com/office/drawing/2014/main" id="{8225F691-04A2-4220-AD44-491FB7CDD224}"/>
              </a:ext>
            </a:extLst>
          </p:cNvPr>
          <p:cNvPicPr>
            <a:picLocks noChangeAspect="1"/>
          </p:cNvPicPr>
          <p:nvPr/>
        </p:nvPicPr>
        <p:blipFill>
          <a:blip r:embed="rId2"/>
          <a:stretch>
            <a:fillRect/>
          </a:stretch>
        </p:blipFill>
        <p:spPr>
          <a:xfrm>
            <a:off x="282450" y="1423297"/>
            <a:ext cx="8439952" cy="1567290"/>
          </a:xfrm>
          <a:prstGeom prst="rect">
            <a:avLst/>
          </a:prstGeom>
        </p:spPr>
      </p:pic>
    </p:spTree>
    <p:extLst>
      <p:ext uri="{BB962C8B-B14F-4D97-AF65-F5344CB8AC3E}">
        <p14:creationId xmlns:p14="http://schemas.microsoft.com/office/powerpoint/2010/main" val="38427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TotalTime>
  <Words>2797</Words>
  <Application>Microsoft Office PowerPoint</Application>
  <PresentationFormat>Presentación en pantalla (16:9)</PresentationFormat>
  <Paragraphs>344</Paragraphs>
  <Slides>37</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Arial</vt:lpstr>
      <vt:lpstr>Calibri</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Asus</cp:lastModifiedBy>
  <cp:revision>33</cp:revision>
  <dcterms:created xsi:type="dcterms:W3CDTF">2017-12-19T20:58:09Z</dcterms:created>
  <dcterms:modified xsi:type="dcterms:W3CDTF">2022-02-14T20:51:08Z</dcterms:modified>
</cp:coreProperties>
</file>