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82" r:id="rId3"/>
    <p:sldId id="440" r:id="rId4"/>
    <p:sldId id="446" r:id="rId5"/>
    <p:sldId id="380" r:id="rId6"/>
    <p:sldId id="419" r:id="rId7"/>
    <p:sldId id="397" r:id="rId8"/>
    <p:sldId id="445" r:id="rId9"/>
    <p:sldId id="260" r:id="rId1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F98"/>
    <a:srgbClr val="F2B342"/>
    <a:srgbClr val="EDBF47"/>
    <a:srgbClr val="FECE4D"/>
    <a:srgbClr val="DDDDDD"/>
    <a:srgbClr val="2F5585"/>
    <a:srgbClr val="0D2C3A"/>
    <a:srgbClr val="F8E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7" autoAdjust="0"/>
  </p:normalViewPr>
  <p:slideViewPr>
    <p:cSldViewPr snapToGrid="0" snapToObjects="1">
      <p:cViewPr varScale="1">
        <p:scale>
          <a:sx n="96" d="100"/>
          <a:sy n="96" d="100"/>
        </p:scale>
        <p:origin x="15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7E2BC-8CC7-4137-B3BF-5373B2299E04}" type="datetimeFigureOut">
              <a:rPr lang="es-CO" smtClean="0"/>
              <a:t>3/02/2020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6DA2F-8684-41BA-B537-156F3F2C7D70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386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403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60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48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126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084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999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85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775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773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440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738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7A262-E8FC-C24C-8B73-F800B66B0C00}" type="datetimeFigureOut">
              <a:rPr lang="es-ES" smtClean="0"/>
              <a:t>03/02/2020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07390-A85F-B94C-8722-048C0E95961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931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>
            <a:spLocks noChangeAspect="1"/>
          </p:cNvSpPr>
          <p:nvPr/>
        </p:nvSpPr>
        <p:spPr>
          <a:xfrm rot="16200000">
            <a:off x="-900669" y="4323480"/>
            <a:ext cx="2283247" cy="215444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x-none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GC - FR – 00</a:t>
            </a:r>
            <a:r>
              <a:rPr lang="es-ES_tradnl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6</a:t>
            </a:r>
            <a:r>
              <a:rPr lang="x-none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    </a:t>
            </a:r>
            <a:r>
              <a:rPr lang="es-ES_tradnl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31</a:t>
            </a:r>
            <a:r>
              <a:rPr lang="x-none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- 0</a:t>
            </a:r>
            <a:r>
              <a:rPr lang="es-ES_tradnl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1</a:t>
            </a:r>
            <a:r>
              <a:rPr lang="x-none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– 201</a:t>
            </a:r>
            <a:r>
              <a:rPr lang="es-ES_tradnl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8</a:t>
            </a:r>
            <a:r>
              <a:rPr lang="x-none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    Versión 0</a:t>
            </a:r>
            <a:r>
              <a:rPr lang="es-ES_tradnl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5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63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61168" y="1884855"/>
            <a:ext cx="56684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latin typeface="Arial"/>
                <a:cs typeface="Arial"/>
              </a:rPr>
              <a:t>Informe de gestión</a:t>
            </a:r>
          </a:p>
          <a:p>
            <a:pPr algn="ctr"/>
            <a:endParaRPr lang="es-ES" sz="3200" b="1" dirty="0">
              <a:latin typeface="Arial"/>
              <a:cs typeface="Arial"/>
            </a:endParaRPr>
          </a:p>
          <a:p>
            <a:pPr algn="ctr"/>
            <a:r>
              <a:rPr lang="es-ES" sz="3200" b="1" dirty="0" smtClean="0">
                <a:latin typeface="Arial"/>
                <a:cs typeface="Arial"/>
              </a:rPr>
              <a:t>Dirección de Control Interno</a:t>
            </a:r>
          </a:p>
          <a:p>
            <a:pPr algn="ctr"/>
            <a:endParaRPr lang="es-ES" sz="3200" b="1" dirty="0">
              <a:latin typeface="Arial"/>
              <a:cs typeface="Arial"/>
            </a:endParaRPr>
          </a:p>
          <a:p>
            <a:pPr algn="ctr"/>
            <a:r>
              <a:rPr lang="es-ES" sz="3200" b="1" dirty="0" smtClean="0">
                <a:latin typeface="Arial"/>
                <a:cs typeface="Arial"/>
              </a:rPr>
              <a:t>2019 - II</a:t>
            </a:r>
          </a:p>
        </p:txBody>
      </p:sp>
    </p:spTree>
    <p:extLst>
      <p:ext uri="{BB962C8B-B14F-4D97-AF65-F5344CB8AC3E}">
        <p14:creationId xmlns:p14="http://schemas.microsoft.com/office/powerpoint/2010/main" val="162326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4825" y="172961"/>
            <a:ext cx="65369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 smtClean="0">
                <a:solidFill>
                  <a:srgbClr val="1D6F98"/>
                </a:solidFill>
                <a:latin typeface="Arial"/>
                <a:cs typeface="Arial"/>
              </a:rPr>
              <a:t>Auditorías de cumplimiento ejecutadas </a:t>
            </a:r>
          </a:p>
          <a:p>
            <a:r>
              <a:rPr lang="es-CO" sz="2000" b="1" dirty="0" smtClean="0">
                <a:solidFill>
                  <a:srgbClr val="1D6F98"/>
                </a:solidFill>
                <a:latin typeface="Arial"/>
                <a:cs typeface="Arial"/>
              </a:rPr>
              <a:t>Vigencia 2019</a:t>
            </a:r>
            <a:endParaRPr lang="es-CO" sz="2000" b="1" dirty="0">
              <a:solidFill>
                <a:srgbClr val="1D6F98"/>
              </a:solidFill>
              <a:latin typeface="Arial"/>
              <a:cs typeface="Arial"/>
            </a:endParaRPr>
          </a:p>
          <a:p>
            <a:endParaRPr lang="es-CO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178378"/>
              </p:ext>
            </p:extLst>
          </p:nvPr>
        </p:nvGraphicFramePr>
        <p:xfrm>
          <a:off x="99391" y="956179"/>
          <a:ext cx="8935278" cy="521602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659083">
                  <a:extLst>
                    <a:ext uri="{9D8B030D-6E8A-4147-A177-3AD203B41FA5}">
                      <a16:colId xmlns:a16="http://schemas.microsoft.com/office/drawing/2014/main" val="379467058"/>
                    </a:ext>
                  </a:extLst>
                </a:gridCol>
                <a:gridCol w="2276195">
                  <a:extLst>
                    <a:ext uri="{9D8B030D-6E8A-4147-A177-3AD203B41FA5}">
                      <a16:colId xmlns:a16="http://schemas.microsoft.com/office/drawing/2014/main" val="981572569"/>
                    </a:ext>
                  </a:extLst>
                </a:gridCol>
              </a:tblGrid>
              <a:tr h="496763"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effectLst/>
                        </a:rPr>
                        <a:t>Cantidad informes /año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9998338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Gestión por dependencias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681833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 smtClean="0">
                          <a:effectLst/>
                        </a:rPr>
                        <a:t>Peticiones,</a:t>
                      </a:r>
                      <a:r>
                        <a:rPr lang="es-ES" sz="1600" u="none" strike="noStrike" baseline="0" dirty="0" smtClean="0">
                          <a:effectLst/>
                        </a:rPr>
                        <a:t> quejas, reclamos, solicitudes, denuncias y felicitaciones - </a:t>
                      </a:r>
                      <a:r>
                        <a:rPr lang="es-ES" sz="1600" u="none" strike="noStrike" dirty="0" smtClean="0">
                          <a:effectLst/>
                        </a:rPr>
                        <a:t>PQRSDF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7552437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Plan anticorrupción y atención al ciudadano - PAAC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107077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Planes de mejoramiento (internos, externo)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5978478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Auditoría de seguimiento a planes de mejoramiento individual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4264856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Austeridad</a:t>
                      </a:r>
                      <a:r>
                        <a:rPr lang="es-CO" sz="1600" u="none" strike="noStrike" baseline="0" dirty="0" smtClean="0">
                          <a:effectLst/>
                        </a:rPr>
                        <a:t> al gasto público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8846737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Comité de conciliación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7493495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Ley de cuotas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6424827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Sistema único de información de trámites -SUIT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0571552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Nivel de avance del modelo estándar</a:t>
                      </a:r>
                      <a:r>
                        <a:rPr lang="es-CO" sz="1600" u="none" strike="noStrike" baseline="0" dirty="0" smtClean="0">
                          <a:effectLst/>
                        </a:rPr>
                        <a:t> de control interno - </a:t>
                      </a:r>
                      <a:r>
                        <a:rPr lang="es-CO" sz="1600" u="none" strike="noStrike" dirty="0" smtClean="0">
                          <a:effectLst/>
                        </a:rPr>
                        <a:t>MECI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7787316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Avance sistema</a:t>
                      </a:r>
                      <a:r>
                        <a:rPr lang="es-CO" sz="1600" u="none" strike="noStrike" baseline="0" dirty="0" smtClean="0">
                          <a:effectLst/>
                        </a:rPr>
                        <a:t> de control interno (Pormenorizado)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2800764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Evaluación</a:t>
                      </a:r>
                      <a:r>
                        <a:rPr lang="es-CO" sz="1600" u="none" strike="noStrike" baseline="0" dirty="0" smtClean="0">
                          <a:effectLst/>
                        </a:rPr>
                        <a:t> al sistema de c</a:t>
                      </a:r>
                      <a:r>
                        <a:rPr lang="es-CO" sz="1600" u="none" strike="noStrike" dirty="0" smtClean="0">
                          <a:effectLst/>
                        </a:rPr>
                        <a:t>ontrol </a:t>
                      </a:r>
                      <a:r>
                        <a:rPr lang="es-CO" sz="1600" u="none" strike="noStrike" dirty="0">
                          <a:effectLst/>
                        </a:rPr>
                        <a:t>interno </a:t>
                      </a:r>
                      <a:r>
                        <a:rPr lang="es-CO" sz="1600" u="none" strike="noStrike" dirty="0" smtClean="0">
                          <a:effectLst/>
                        </a:rPr>
                        <a:t>contable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1312379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 smtClean="0">
                          <a:effectLst/>
                        </a:rPr>
                        <a:t>Personal </a:t>
                      </a:r>
                      <a:r>
                        <a:rPr lang="es-CO" sz="1600" u="none" strike="noStrike" dirty="0">
                          <a:effectLst/>
                        </a:rPr>
                        <a:t>y costos 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21208563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Legalidad software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18677188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Efectivo 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8027141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Riesgos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90788442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Ley de transparencia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9147605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 dirty="0">
                          <a:effectLst/>
                        </a:rPr>
                        <a:t>Gobierno Corporativo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7217733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239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4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4825" y="172961"/>
            <a:ext cx="65369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 smtClean="0">
                <a:solidFill>
                  <a:srgbClr val="1D6F98"/>
                </a:solidFill>
                <a:latin typeface="Arial"/>
                <a:cs typeface="Arial"/>
              </a:rPr>
              <a:t>Auditorías basadas en riesgos ejecutadas</a:t>
            </a:r>
          </a:p>
          <a:p>
            <a:r>
              <a:rPr lang="es-ES" sz="2000" b="1" dirty="0" smtClean="0">
                <a:solidFill>
                  <a:srgbClr val="1D6F98"/>
                </a:solidFill>
                <a:latin typeface="Arial"/>
                <a:cs typeface="Arial"/>
              </a:rPr>
              <a:t>Vigencia 2019</a:t>
            </a:r>
            <a:endParaRPr lang="es-CO" sz="2000" b="1" dirty="0">
              <a:solidFill>
                <a:srgbClr val="1D6F98"/>
              </a:solidFill>
              <a:latin typeface="Arial"/>
              <a:cs typeface="Arial"/>
            </a:endParaRPr>
          </a:p>
          <a:p>
            <a:endParaRPr lang="es-CO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69578"/>
              </p:ext>
            </p:extLst>
          </p:nvPr>
        </p:nvGraphicFramePr>
        <p:xfrm>
          <a:off x="99391" y="1294110"/>
          <a:ext cx="8935278" cy="232556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659083">
                  <a:extLst>
                    <a:ext uri="{9D8B030D-6E8A-4147-A177-3AD203B41FA5}">
                      <a16:colId xmlns:a16="http://schemas.microsoft.com/office/drawing/2014/main" val="379467058"/>
                    </a:ext>
                  </a:extLst>
                </a:gridCol>
                <a:gridCol w="2276195">
                  <a:extLst>
                    <a:ext uri="{9D8B030D-6E8A-4147-A177-3AD203B41FA5}">
                      <a16:colId xmlns:a16="http://schemas.microsoft.com/office/drawing/2014/main" val="981572569"/>
                    </a:ext>
                  </a:extLst>
                </a:gridCol>
              </a:tblGrid>
              <a:tr h="496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 smtClean="0">
                          <a:effectLst/>
                        </a:rPr>
                        <a:t>Estado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9998338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2400" u="none" strike="noStrike" dirty="0" smtClean="0">
                          <a:effectLst/>
                        </a:rPr>
                        <a:t>Proceso</a:t>
                      </a:r>
                      <a:r>
                        <a:rPr lang="es-CO" sz="2400" u="none" strike="noStrike" baseline="0" dirty="0" smtClean="0">
                          <a:effectLst/>
                        </a:rPr>
                        <a:t> g</a:t>
                      </a:r>
                      <a:r>
                        <a:rPr lang="es-CO" sz="2400" u="none" strike="noStrike" dirty="0" smtClean="0">
                          <a:effectLst/>
                        </a:rPr>
                        <a:t>estión administrativa y financiera</a:t>
                      </a:r>
                      <a:endParaRPr lang="es-CO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 dirty="0" smtClean="0">
                          <a:effectLst/>
                        </a:rPr>
                        <a:t>Terminada</a:t>
                      </a:r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681833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2400" u="none" strike="noStrike" dirty="0" smtClean="0">
                          <a:effectLst/>
                        </a:rPr>
                        <a:t>Proceso</a:t>
                      </a:r>
                      <a:r>
                        <a:rPr lang="es-CO" sz="2400" u="none" strike="noStrike" baseline="0" dirty="0" smtClean="0">
                          <a:effectLst/>
                        </a:rPr>
                        <a:t> g</a:t>
                      </a:r>
                      <a:r>
                        <a:rPr lang="es-CO" sz="2400" u="none" strike="noStrike" dirty="0" smtClean="0">
                          <a:effectLst/>
                        </a:rPr>
                        <a:t>estión </a:t>
                      </a:r>
                      <a:r>
                        <a:rPr lang="es-ES" sz="2400" u="none" strike="noStrike" dirty="0" smtClean="0">
                          <a:effectLst/>
                        </a:rPr>
                        <a:t> del</a:t>
                      </a:r>
                      <a:r>
                        <a:rPr lang="es-ES" sz="2400" u="none" strike="noStrike" baseline="0" dirty="0" smtClean="0">
                          <a:effectLst/>
                        </a:rPr>
                        <a:t> talento humano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Terminada</a:t>
                      </a:r>
                      <a:endParaRPr kumimoji="0" lang="es-CO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7552437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2400" u="none" strike="noStrike" dirty="0" smtClean="0">
                          <a:effectLst/>
                        </a:rPr>
                        <a:t>Procedimiento promoción socio económica</a:t>
                      </a:r>
                      <a:r>
                        <a:rPr lang="es-CO" sz="2400" u="none" strike="noStrike" baseline="0" dirty="0" smtClean="0">
                          <a:effectLst/>
                        </a:rPr>
                        <a:t> y calidad de vida</a:t>
                      </a:r>
                      <a:endParaRPr lang="es-CO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Terminada</a:t>
                      </a:r>
                      <a:endParaRPr kumimoji="0" lang="es-CO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107077"/>
                  </a:ext>
                </a:extLst>
              </a:tr>
              <a:tr h="248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 smtClean="0">
                          <a:effectLst/>
                        </a:rPr>
                        <a:t>Proceso</a:t>
                      </a:r>
                      <a:r>
                        <a:rPr lang="es-ES" sz="2400" u="none" strike="noStrike" baseline="0" dirty="0" smtClean="0">
                          <a:effectLst/>
                        </a:rPr>
                        <a:t> docencia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Terminada</a:t>
                      </a:r>
                      <a:endParaRPr kumimoji="0" lang="es-CO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597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98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9695" y="19245"/>
            <a:ext cx="5462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solidFill>
                  <a:srgbClr val="1D6F98"/>
                </a:solidFill>
                <a:latin typeface="Arial" pitchFamily="34" charset="0"/>
                <a:cs typeface="Arial" pitchFamily="34" charset="0"/>
              </a:rPr>
              <a:t>Síntesis auditorías ejecutadas</a:t>
            </a:r>
          </a:p>
          <a:p>
            <a:r>
              <a:rPr lang="es-CO" sz="2000" b="1" dirty="0" smtClean="0">
                <a:solidFill>
                  <a:srgbClr val="1D6F98"/>
                </a:solidFill>
                <a:latin typeface="Arial" pitchFamily="34" charset="0"/>
                <a:cs typeface="Arial" pitchFamily="34" charset="0"/>
              </a:rPr>
              <a:t>Vigencia 2019</a:t>
            </a:r>
            <a:endParaRPr lang="es-CO" sz="2000" b="1" dirty="0">
              <a:solidFill>
                <a:srgbClr val="1D6F9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377818"/>
              </p:ext>
            </p:extLst>
          </p:nvPr>
        </p:nvGraphicFramePr>
        <p:xfrm>
          <a:off x="139148" y="1997768"/>
          <a:ext cx="8766313" cy="1678204"/>
        </p:xfrm>
        <a:graphic>
          <a:graphicData uri="http://schemas.openxmlformats.org/drawingml/2006/table">
            <a:tbl>
              <a:tblPr firstRow="1" bandRow="1"/>
              <a:tblGrid>
                <a:gridCol w="4370037">
                  <a:extLst>
                    <a:ext uri="{9D8B030D-6E8A-4147-A177-3AD203B41FA5}">
                      <a16:colId xmlns:a16="http://schemas.microsoft.com/office/drawing/2014/main" val="832484228"/>
                    </a:ext>
                  </a:extLst>
                </a:gridCol>
                <a:gridCol w="2607460">
                  <a:extLst>
                    <a:ext uri="{9D8B030D-6E8A-4147-A177-3AD203B41FA5}">
                      <a16:colId xmlns:a16="http://schemas.microsoft.com/office/drawing/2014/main" val="1930041167"/>
                    </a:ext>
                  </a:extLst>
                </a:gridCol>
                <a:gridCol w="1788816">
                  <a:extLst>
                    <a:ext uri="{9D8B030D-6E8A-4147-A177-3AD203B41FA5}">
                      <a16:colId xmlns:a16="http://schemas.microsoft.com/office/drawing/2014/main" val="3015484035"/>
                    </a:ext>
                  </a:extLst>
                </a:gridCol>
              </a:tblGrid>
              <a:tr h="206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 de auditoría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Programadas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Ejecutadas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651260"/>
                  </a:ext>
                </a:extLst>
              </a:tr>
              <a:tr h="251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Auditorías legales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302162"/>
                  </a:ext>
                </a:extLst>
              </a:tr>
              <a:tr h="251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Auditorías basadas</a:t>
                      </a:r>
                      <a:r>
                        <a:rPr lang="es-ES" sz="2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riesgos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79129"/>
                  </a:ext>
                </a:extLst>
              </a:tr>
              <a:tr h="251189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Total auditorías</a:t>
                      </a:r>
                      <a:endParaRPr lang="es-CO" sz="2400" dirty="0"/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es-CO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3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4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19245"/>
            <a:ext cx="5462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solidFill>
                  <a:srgbClr val="1D6F98"/>
                </a:solidFill>
                <a:latin typeface="Arial" pitchFamily="34" charset="0"/>
                <a:cs typeface="Arial" pitchFamily="34" charset="0"/>
              </a:rPr>
              <a:t>Modificaciones realizadas al plan general de auditoría  durante la vigencia 2019</a:t>
            </a:r>
            <a:endParaRPr lang="es-CO" sz="2000" b="1" dirty="0">
              <a:solidFill>
                <a:srgbClr val="1D6F9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39308"/>
              </p:ext>
            </p:extLst>
          </p:nvPr>
        </p:nvGraphicFramePr>
        <p:xfrm>
          <a:off x="139148" y="1311962"/>
          <a:ext cx="8766313" cy="3658572"/>
        </p:xfrm>
        <a:graphic>
          <a:graphicData uri="http://schemas.openxmlformats.org/drawingml/2006/table">
            <a:tbl>
              <a:tblPr firstRow="1" bandRow="1"/>
              <a:tblGrid>
                <a:gridCol w="3399182">
                  <a:extLst>
                    <a:ext uri="{9D8B030D-6E8A-4147-A177-3AD203B41FA5}">
                      <a16:colId xmlns:a16="http://schemas.microsoft.com/office/drawing/2014/main" val="832484228"/>
                    </a:ext>
                  </a:extLst>
                </a:gridCol>
                <a:gridCol w="2335696">
                  <a:extLst>
                    <a:ext uri="{9D8B030D-6E8A-4147-A177-3AD203B41FA5}">
                      <a16:colId xmlns:a16="http://schemas.microsoft.com/office/drawing/2014/main" val="1930041167"/>
                    </a:ext>
                  </a:extLst>
                </a:gridCol>
                <a:gridCol w="3031435">
                  <a:extLst>
                    <a:ext uri="{9D8B030D-6E8A-4147-A177-3AD203B41FA5}">
                      <a16:colId xmlns:a16="http://schemas.microsoft.com/office/drawing/2014/main" val="3015484035"/>
                    </a:ext>
                  </a:extLst>
                </a:gridCol>
              </a:tblGrid>
              <a:tr h="361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Auditoría</a:t>
                      </a:r>
                      <a:r>
                        <a:rPr lang="es-CO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programada inicialmente</a:t>
                      </a:r>
                      <a:endParaRPr lang="es-CO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 su lugar se</a:t>
                      </a:r>
                      <a:r>
                        <a:rPr lang="es-CO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llevó a cabo el siguiente trabajo  de auditoría</a:t>
                      </a:r>
                      <a:endParaRPr lang="es-CO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Observación</a:t>
                      </a:r>
                      <a:endParaRPr lang="es-CO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651260"/>
                  </a:ext>
                </a:extLst>
              </a:tr>
              <a:tr h="3617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Auditoría basada en riesgos</a:t>
                      </a:r>
                      <a:r>
                        <a:rPr lang="es-CO" sz="1800" kern="12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 proceso g</a:t>
                      </a:r>
                      <a:r>
                        <a:rPr lang="es-CO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estión de tecnología</a:t>
                      </a:r>
                      <a:r>
                        <a:rPr lang="es-CO" sz="1800" kern="12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informática.</a:t>
                      </a:r>
                      <a:endParaRPr lang="es-CO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Procedimiento</a:t>
                      </a:r>
                      <a:r>
                        <a:rPr lang="es-CO" sz="1800" kern="12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desarrollo socio económico y calidad de vida.</a:t>
                      </a:r>
                      <a:endParaRPr lang="es-CO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kern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Acta de sesión</a:t>
                      </a:r>
                      <a:r>
                        <a:rPr lang="es-ES" sz="1800" kern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ordinaria del Consejo Directivo</a:t>
                      </a:r>
                      <a:r>
                        <a:rPr lang="es-ES" sz="1800" kern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No. 006, de julio 26</a:t>
                      </a:r>
                      <a:r>
                        <a:rPr lang="es-ES" sz="1800" kern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2019.</a:t>
                      </a:r>
                      <a:endParaRPr lang="es-CO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302162"/>
                  </a:ext>
                </a:extLst>
              </a:tr>
              <a:tr h="3617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Auditoría </a:t>
                      </a:r>
                      <a:r>
                        <a:rPr lang="es-CO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basada en riesgos</a:t>
                      </a:r>
                      <a:r>
                        <a:rPr lang="es-CO" sz="1800" kern="12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 proceso gestión legal.</a:t>
                      </a:r>
                      <a:endParaRPr lang="es-CO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Auditoría</a:t>
                      </a:r>
                      <a:r>
                        <a:rPr lang="es-ES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legal  al avance del sistema de control interno de la Institución, vigencia 2019.</a:t>
                      </a:r>
                      <a:endParaRPr lang="es-CO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Acta de sesión</a:t>
                      </a:r>
                      <a:r>
                        <a:rPr lang="es-ES" sz="1800" kern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ordinaria del Consejo Directivo</a:t>
                      </a:r>
                      <a:r>
                        <a:rPr lang="es-ES" sz="1800" kern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No. 13, de diciembre 13 </a:t>
                      </a:r>
                      <a:r>
                        <a:rPr lang="es-ES" sz="1800" kern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2019.</a:t>
                      </a:r>
                      <a:endParaRPr lang="es-CO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22768" marB="227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7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70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49062"/>
            <a:ext cx="5462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solidFill>
                  <a:srgbClr val="1D6F98"/>
                </a:solidFill>
                <a:latin typeface="Arial" pitchFamily="34" charset="0"/>
                <a:cs typeface="Arial" pitchFamily="34" charset="0"/>
              </a:rPr>
              <a:t>Resultados obtenidos en la ejecución del plan general de auditoría vigencia 2019</a:t>
            </a:r>
            <a:endParaRPr lang="es-CO" sz="2000" b="1" dirty="0">
              <a:solidFill>
                <a:srgbClr val="1D6F9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24157"/>
              </p:ext>
            </p:extLst>
          </p:nvPr>
        </p:nvGraphicFramePr>
        <p:xfrm>
          <a:off x="315184" y="1768628"/>
          <a:ext cx="8578392" cy="975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342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CO" sz="2800" dirty="0" smtClean="0">
                          <a:latin typeface="Arial" pitchFamily="34" charset="0"/>
                          <a:cs typeface="Arial" pitchFamily="34" charset="0"/>
                        </a:rPr>
                        <a:t>Hallazgos</a:t>
                      </a:r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 smtClean="0">
                          <a:latin typeface="Arial" pitchFamily="34" charset="0"/>
                          <a:cs typeface="Arial" pitchFamily="34" charset="0"/>
                        </a:rPr>
                        <a:t>Observaciones</a:t>
                      </a:r>
                      <a:endParaRPr lang="es-CO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 smtClean="0">
                          <a:latin typeface="Arial" pitchFamily="34" charset="0"/>
                          <a:cs typeface="Arial" pitchFamily="34" charset="0"/>
                        </a:rPr>
                        <a:t>Recomendaciones</a:t>
                      </a:r>
                      <a:endParaRPr lang="es-CO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146</a:t>
                      </a:r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15183" y="4084983"/>
            <a:ext cx="865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Información tomada de los informes de las auditorías ejecutadas durante la vigencia 2019.</a:t>
            </a:r>
            <a:endParaRPr lang="es-CO" i="1" dirty="0"/>
          </a:p>
        </p:txBody>
      </p:sp>
    </p:spTree>
    <p:extLst>
      <p:ext uri="{BB962C8B-B14F-4D97-AF65-F5344CB8AC3E}">
        <p14:creationId xmlns:p14="http://schemas.microsoft.com/office/powerpoint/2010/main" val="263987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4825" y="172961"/>
            <a:ext cx="6536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1D6F98"/>
                </a:solidFill>
                <a:latin typeface="Arial"/>
                <a:cs typeface="Arial"/>
              </a:rPr>
              <a:t>Oportunidades de mejora identificadas durante la vigencia </a:t>
            </a:r>
            <a:r>
              <a:rPr lang="es-ES" sz="2000" b="1" dirty="0" smtClean="0">
                <a:solidFill>
                  <a:srgbClr val="1D6F98"/>
                </a:solidFill>
                <a:latin typeface="Arial"/>
                <a:cs typeface="Arial"/>
              </a:rPr>
              <a:t>2019</a:t>
            </a:r>
            <a:endParaRPr lang="es-ES" sz="2000" b="1" dirty="0">
              <a:solidFill>
                <a:srgbClr val="1D6F98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345156"/>
              </p:ext>
            </p:extLst>
          </p:nvPr>
        </p:nvGraphicFramePr>
        <p:xfrm>
          <a:off x="184824" y="1841652"/>
          <a:ext cx="8730575" cy="26822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730575">
                  <a:extLst>
                    <a:ext uri="{9D8B030D-6E8A-4147-A177-3AD203B41FA5}">
                      <a16:colId xmlns:a16="http://schemas.microsoft.com/office/drawing/2014/main" val="63239916"/>
                    </a:ext>
                  </a:extLst>
                </a:gridCol>
              </a:tblGrid>
              <a:tr h="308374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Oportunidades</a:t>
                      </a:r>
                      <a:r>
                        <a:rPr lang="es-ES" sz="2000" baseline="0" dirty="0" smtClean="0"/>
                        <a:t> de mejora</a:t>
                      </a:r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372558"/>
                  </a:ext>
                </a:extLst>
              </a:tr>
              <a:tr h="357546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/>
                        <a:t>Fortalecer</a:t>
                      </a:r>
                      <a:r>
                        <a:rPr lang="es-ES" sz="2000" baseline="0" dirty="0" smtClean="0"/>
                        <a:t> los procesos de gobierno, riesgos y control al interior de la Institución.</a:t>
                      </a:r>
                      <a:endParaRPr lang="es-CO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573993"/>
                  </a:ext>
                </a:extLst>
              </a:tr>
              <a:tr h="357546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/>
                        <a:t>Fortalecer</a:t>
                      </a:r>
                      <a:r>
                        <a:rPr lang="es-ES" sz="2000" baseline="0" dirty="0" smtClean="0"/>
                        <a:t> el modelo de las líneas de defensa al interior de la Institución.</a:t>
                      </a:r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447813"/>
                  </a:ext>
                </a:extLst>
              </a:tr>
              <a:tr h="363290">
                <a:tc>
                  <a:txBody>
                    <a:bodyPr/>
                    <a:lstStyle/>
                    <a:p>
                      <a:pPr algn="just"/>
                      <a:r>
                        <a:rPr lang="es-ES" sz="2000" dirty="0" smtClean="0"/>
                        <a:t>Fortalecer  la gestión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de los planes de mejoramiento.</a:t>
                      </a:r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995050"/>
                  </a:ext>
                </a:extLst>
              </a:tr>
              <a:tr h="363290">
                <a:tc>
                  <a:txBody>
                    <a:bodyPr/>
                    <a:lstStyle/>
                    <a:p>
                      <a:pPr algn="just"/>
                      <a:r>
                        <a:rPr lang="es-ES" sz="2000" dirty="0" smtClean="0"/>
                        <a:t>Establecer acciones eficaces orientadas a dar cumplimiento a las disposiciones legales.</a:t>
                      </a:r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573732"/>
                  </a:ext>
                </a:extLst>
              </a:tr>
              <a:tr h="363290">
                <a:tc>
                  <a:txBody>
                    <a:bodyPr/>
                    <a:lstStyle/>
                    <a:p>
                      <a:pPr algn="just"/>
                      <a:r>
                        <a:rPr lang="es-ES" sz="2000" dirty="0" smtClean="0"/>
                        <a:t>Fortalecer los procesos de inducción y reinducción al</a:t>
                      </a:r>
                      <a:r>
                        <a:rPr lang="es-ES" sz="2000" baseline="0" dirty="0" smtClean="0"/>
                        <a:t> interior de la Institución.</a:t>
                      </a:r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5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70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800" dirty="0" smtClean="0">
            <a:solidFill>
              <a:schemeClr val="tx1">
                <a:lumMod val="50000"/>
                <a:lumOff val="50000"/>
              </a:schemeClr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13425</TotalTime>
  <Words>422</Words>
  <Application>Microsoft Office PowerPoint</Application>
  <PresentationFormat>Presentación en pantalla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colmayor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colmayor colmayor</dc:creator>
  <cp:lastModifiedBy>Juan Guillermo Agudelo Arango</cp:lastModifiedBy>
  <cp:revision>1069</cp:revision>
  <dcterms:created xsi:type="dcterms:W3CDTF">2017-12-19T20:58:09Z</dcterms:created>
  <dcterms:modified xsi:type="dcterms:W3CDTF">2020-02-03T18:03:57Z</dcterms:modified>
</cp:coreProperties>
</file>