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2" r:id="rId4"/>
    <p:sldId id="261" r:id="rId5"/>
    <p:sldId id="271" r:id="rId6"/>
    <p:sldId id="256" r:id="rId7"/>
    <p:sldId id="273" r:id="rId8"/>
    <p:sldId id="259" r:id="rId9"/>
    <p:sldId id="274" r:id="rId10"/>
    <p:sldId id="270" r:id="rId11"/>
    <p:sldId id="267" r:id="rId12"/>
    <p:sldId id="263" r:id="rId13"/>
    <p:sldId id="264" r:id="rId14"/>
    <p:sldId id="268" r:id="rId15"/>
    <p:sldId id="269" r:id="rId16"/>
    <p:sldId id="260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D"/>
    <a:srgbClr val="0D2C3A"/>
    <a:srgbClr val="EDBF47"/>
    <a:srgbClr val="1D6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9EFB8-E806-466C-90E3-555F9219F81B}" type="doc">
      <dgm:prSet loTypeId="urn:microsoft.com/office/officeart/2005/8/layout/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CO"/>
        </a:p>
      </dgm:t>
    </dgm:pt>
    <dgm:pt modelId="{8185BAFA-3E90-4089-9962-03DF8443C1A6}">
      <dgm:prSet phldrT="[Texto]"/>
      <dgm:spPr/>
      <dgm:t>
        <a:bodyPr/>
        <a:lstStyle/>
        <a:p>
          <a:r>
            <a:rPr lang="es-CO" b="1" dirty="0"/>
            <a:t>Segregación</a:t>
          </a:r>
        </a:p>
        <a:p>
          <a:endParaRPr lang="es-CO" dirty="0"/>
        </a:p>
        <a:p>
          <a:endParaRPr lang="es-CO" dirty="0"/>
        </a:p>
      </dgm:t>
    </dgm:pt>
    <dgm:pt modelId="{58894F7A-790F-483C-BFD3-AF4A26E7E706}" type="parTrans" cxnId="{39B0174F-AFC8-40A5-A563-15C29184F001}">
      <dgm:prSet/>
      <dgm:spPr/>
      <dgm:t>
        <a:bodyPr/>
        <a:lstStyle/>
        <a:p>
          <a:endParaRPr lang="es-CO"/>
        </a:p>
      </dgm:t>
    </dgm:pt>
    <dgm:pt modelId="{70C6EB82-12A7-4920-9A8C-FFD80E332803}" type="sibTrans" cxnId="{39B0174F-AFC8-40A5-A563-15C29184F001}">
      <dgm:prSet/>
      <dgm:spPr/>
      <dgm:t>
        <a:bodyPr/>
        <a:lstStyle/>
        <a:p>
          <a:endParaRPr lang="es-CO"/>
        </a:p>
      </dgm:t>
    </dgm:pt>
    <dgm:pt modelId="{7C44FFE8-FC06-4081-9B38-3B638C949711}">
      <dgm:prSet phldrT="[Texto]"/>
      <dgm:spPr/>
      <dgm:t>
        <a:bodyPr/>
        <a:lstStyle/>
        <a:p>
          <a:r>
            <a:rPr lang="es-CO" b="1" dirty="0"/>
            <a:t>Recolección y transporte interno</a:t>
          </a:r>
        </a:p>
        <a:p>
          <a:endParaRPr lang="es-CO" dirty="0"/>
        </a:p>
      </dgm:t>
    </dgm:pt>
    <dgm:pt modelId="{AE2631BB-0488-4D64-8303-DD8F5250520F}" type="parTrans" cxnId="{C4E45E85-ADE7-4578-85ED-AEF38CB9EE92}">
      <dgm:prSet/>
      <dgm:spPr/>
      <dgm:t>
        <a:bodyPr/>
        <a:lstStyle/>
        <a:p>
          <a:endParaRPr lang="es-CO"/>
        </a:p>
      </dgm:t>
    </dgm:pt>
    <dgm:pt modelId="{22E78428-4BF7-4181-AB79-A0BCA87355B7}" type="sibTrans" cxnId="{C4E45E85-ADE7-4578-85ED-AEF38CB9EE92}">
      <dgm:prSet/>
      <dgm:spPr/>
      <dgm:t>
        <a:bodyPr/>
        <a:lstStyle/>
        <a:p>
          <a:endParaRPr lang="es-CO"/>
        </a:p>
      </dgm:t>
    </dgm:pt>
    <dgm:pt modelId="{4A86E140-6B66-4C16-978F-846E8C568FB4}">
      <dgm:prSet phldrT="[Texto]"/>
      <dgm:spPr/>
      <dgm:t>
        <a:bodyPr/>
        <a:lstStyle/>
        <a:p>
          <a:r>
            <a:rPr lang="es-CO" b="1" dirty="0"/>
            <a:t>Almacenamiento</a:t>
          </a:r>
        </a:p>
      </dgm:t>
    </dgm:pt>
    <dgm:pt modelId="{4FF44510-334A-49B8-B3E5-7767BA1385D9}" type="parTrans" cxnId="{1D613843-2C9B-47C7-A8E5-85648C5143DA}">
      <dgm:prSet/>
      <dgm:spPr/>
      <dgm:t>
        <a:bodyPr/>
        <a:lstStyle/>
        <a:p>
          <a:endParaRPr lang="es-CO"/>
        </a:p>
      </dgm:t>
    </dgm:pt>
    <dgm:pt modelId="{388C57E1-CBB6-406E-B3B4-C1EC2A4D5B05}" type="sibTrans" cxnId="{1D613843-2C9B-47C7-A8E5-85648C5143DA}">
      <dgm:prSet/>
      <dgm:spPr/>
      <dgm:t>
        <a:bodyPr/>
        <a:lstStyle/>
        <a:p>
          <a:endParaRPr lang="es-CO"/>
        </a:p>
      </dgm:t>
    </dgm:pt>
    <dgm:pt modelId="{2E259D01-C2FF-450F-8979-BE24D91E1042}" type="pres">
      <dgm:prSet presAssocID="{41D9EFB8-E806-466C-90E3-555F9219F81B}" presName="diagram" presStyleCnt="0">
        <dgm:presLayoutVars>
          <dgm:dir/>
          <dgm:resizeHandles val="exact"/>
        </dgm:presLayoutVars>
      </dgm:prSet>
      <dgm:spPr/>
    </dgm:pt>
    <dgm:pt modelId="{0F9C2079-0B21-43EE-BCA8-0DF758EAD8F7}" type="pres">
      <dgm:prSet presAssocID="{8185BAFA-3E90-4089-9962-03DF8443C1A6}" presName="node" presStyleLbl="node1" presStyleIdx="0" presStyleCnt="3">
        <dgm:presLayoutVars>
          <dgm:bulletEnabled val="1"/>
        </dgm:presLayoutVars>
      </dgm:prSet>
      <dgm:spPr/>
    </dgm:pt>
    <dgm:pt modelId="{9441EAEC-073F-443A-A41F-3DADC53EFADB}" type="pres">
      <dgm:prSet presAssocID="{70C6EB82-12A7-4920-9A8C-FFD80E332803}" presName="sibTrans" presStyleLbl="sibTrans2D1" presStyleIdx="0" presStyleCnt="2"/>
      <dgm:spPr/>
    </dgm:pt>
    <dgm:pt modelId="{B9EE5AFE-9C87-4C03-B044-FB7DDC14888E}" type="pres">
      <dgm:prSet presAssocID="{70C6EB82-12A7-4920-9A8C-FFD80E332803}" presName="connectorText" presStyleLbl="sibTrans2D1" presStyleIdx="0" presStyleCnt="2"/>
      <dgm:spPr/>
    </dgm:pt>
    <dgm:pt modelId="{52ED67D7-93CA-4637-8F60-8212F7BD2297}" type="pres">
      <dgm:prSet presAssocID="{7C44FFE8-FC06-4081-9B38-3B638C949711}" presName="node" presStyleLbl="node1" presStyleIdx="1" presStyleCnt="3">
        <dgm:presLayoutVars>
          <dgm:bulletEnabled val="1"/>
        </dgm:presLayoutVars>
      </dgm:prSet>
      <dgm:spPr/>
    </dgm:pt>
    <dgm:pt modelId="{A74D2F65-3DCA-4B00-A300-1C6C6D02DF76}" type="pres">
      <dgm:prSet presAssocID="{22E78428-4BF7-4181-AB79-A0BCA87355B7}" presName="sibTrans" presStyleLbl="sibTrans2D1" presStyleIdx="1" presStyleCnt="2"/>
      <dgm:spPr/>
    </dgm:pt>
    <dgm:pt modelId="{39085A7F-0105-4D18-94E3-A85E730D7A72}" type="pres">
      <dgm:prSet presAssocID="{22E78428-4BF7-4181-AB79-A0BCA87355B7}" presName="connectorText" presStyleLbl="sibTrans2D1" presStyleIdx="1" presStyleCnt="2"/>
      <dgm:spPr/>
    </dgm:pt>
    <dgm:pt modelId="{32E5CA9B-3603-422F-979F-70E25C00CB5A}" type="pres">
      <dgm:prSet presAssocID="{4A86E140-6B66-4C16-978F-846E8C568FB4}" presName="node" presStyleLbl="node1" presStyleIdx="2" presStyleCnt="3">
        <dgm:presLayoutVars>
          <dgm:bulletEnabled val="1"/>
        </dgm:presLayoutVars>
      </dgm:prSet>
      <dgm:spPr/>
    </dgm:pt>
  </dgm:ptLst>
  <dgm:cxnLst>
    <dgm:cxn modelId="{39F5AA20-2EF6-44F6-A292-7A91DDF61FBD}" type="presOf" srcId="{8185BAFA-3E90-4089-9962-03DF8443C1A6}" destId="{0F9C2079-0B21-43EE-BCA8-0DF758EAD8F7}" srcOrd="0" destOrd="0" presId="urn:microsoft.com/office/officeart/2005/8/layout/process5"/>
    <dgm:cxn modelId="{1D613843-2C9B-47C7-A8E5-85648C5143DA}" srcId="{41D9EFB8-E806-466C-90E3-555F9219F81B}" destId="{4A86E140-6B66-4C16-978F-846E8C568FB4}" srcOrd="2" destOrd="0" parTransId="{4FF44510-334A-49B8-B3E5-7767BA1385D9}" sibTransId="{388C57E1-CBB6-406E-B3B4-C1EC2A4D5B05}"/>
    <dgm:cxn modelId="{39B0174F-AFC8-40A5-A563-15C29184F001}" srcId="{41D9EFB8-E806-466C-90E3-555F9219F81B}" destId="{8185BAFA-3E90-4089-9962-03DF8443C1A6}" srcOrd="0" destOrd="0" parTransId="{58894F7A-790F-483C-BFD3-AF4A26E7E706}" sibTransId="{70C6EB82-12A7-4920-9A8C-FFD80E332803}"/>
    <dgm:cxn modelId="{59B15257-7E24-4EB0-AC9D-E9D9003C98A7}" type="presOf" srcId="{4A86E140-6B66-4C16-978F-846E8C568FB4}" destId="{32E5CA9B-3603-422F-979F-70E25C00CB5A}" srcOrd="0" destOrd="0" presId="urn:microsoft.com/office/officeart/2005/8/layout/process5"/>
    <dgm:cxn modelId="{C4E45E85-ADE7-4578-85ED-AEF38CB9EE92}" srcId="{41D9EFB8-E806-466C-90E3-555F9219F81B}" destId="{7C44FFE8-FC06-4081-9B38-3B638C949711}" srcOrd="1" destOrd="0" parTransId="{AE2631BB-0488-4D64-8303-DD8F5250520F}" sibTransId="{22E78428-4BF7-4181-AB79-A0BCA87355B7}"/>
    <dgm:cxn modelId="{D1C4058F-6478-423E-A8D8-605B0506B72F}" type="presOf" srcId="{70C6EB82-12A7-4920-9A8C-FFD80E332803}" destId="{9441EAEC-073F-443A-A41F-3DADC53EFADB}" srcOrd="0" destOrd="0" presId="urn:microsoft.com/office/officeart/2005/8/layout/process5"/>
    <dgm:cxn modelId="{C75928A9-D6FC-4F05-8238-067E86D56D0F}" type="presOf" srcId="{70C6EB82-12A7-4920-9A8C-FFD80E332803}" destId="{B9EE5AFE-9C87-4C03-B044-FB7DDC14888E}" srcOrd="1" destOrd="0" presId="urn:microsoft.com/office/officeart/2005/8/layout/process5"/>
    <dgm:cxn modelId="{B72F4BB1-21E1-4781-B7BB-B0A1A127437A}" type="presOf" srcId="{7C44FFE8-FC06-4081-9B38-3B638C949711}" destId="{52ED67D7-93CA-4637-8F60-8212F7BD2297}" srcOrd="0" destOrd="0" presId="urn:microsoft.com/office/officeart/2005/8/layout/process5"/>
    <dgm:cxn modelId="{027C99DC-26B1-4A5F-85F2-EDF418942163}" type="presOf" srcId="{22E78428-4BF7-4181-AB79-A0BCA87355B7}" destId="{A74D2F65-3DCA-4B00-A300-1C6C6D02DF76}" srcOrd="0" destOrd="0" presId="urn:microsoft.com/office/officeart/2005/8/layout/process5"/>
    <dgm:cxn modelId="{A91757E2-654F-4F3E-AAC3-6F28B6F46FCB}" type="presOf" srcId="{22E78428-4BF7-4181-AB79-A0BCA87355B7}" destId="{39085A7F-0105-4D18-94E3-A85E730D7A72}" srcOrd="1" destOrd="0" presId="urn:microsoft.com/office/officeart/2005/8/layout/process5"/>
    <dgm:cxn modelId="{9928D9F5-6BA1-4774-BD92-926F6E33C239}" type="presOf" srcId="{41D9EFB8-E806-466C-90E3-555F9219F81B}" destId="{2E259D01-C2FF-450F-8979-BE24D91E1042}" srcOrd="0" destOrd="0" presId="urn:microsoft.com/office/officeart/2005/8/layout/process5"/>
    <dgm:cxn modelId="{EF65D783-EF97-4553-8A52-64DF3A4268F6}" type="presParOf" srcId="{2E259D01-C2FF-450F-8979-BE24D91E1042}" destId="{0F9C2079-0B21-43EE-BCA8-0DF758EAD8F7}" srcOrd="0" destOrd="0" presId="urn:microsoft.com/office/officeart/2005/8/layout/process5"/>
    <dgm:cxn modelId="{B3909A21-3CFB-42FA-BF04-B903C2560025}" type="presParOf" srcId="{2E259D01-C2FF-450F-8979-BE24D91E1042}" destId="{9441EAEC-073F-443A-A41F-3DADC53EFADB}" srcOrd="1" destOrd="0" presId="urn:microsoft.com/office/officeart/2005/8/layout/process5"/>
    <dgm:cxn modelId="{00BF1F7B-4C26-4CF5-AE77-821BE58D8B7F}" type="presParOf" srcId="{9441EAEC-073F-443A-A41F-3DADC53EFADB}" destId="{B9EE5AFE-9C87-4C03-B044-FB7DDC14888E}" srcOrd="0" destOrd="0" presId="urn:microsoft.com/office/officeart/2005/8/layout/process5"/>
    <dgm:cxn modelId="{4FEAC880-5551-417D-94D2-4FCA2C670C4E}" type="presParOf" srcId="{2E259D01-C2FF-450F-8979-BE24D91E1042}" destId="{52ED67D7-93CA-4637-8F60-8212F7BD2297}" srcOrd="2" destOrd="0" presId="urn:microsoft.com/office/officeart/2005/8/layout/process5"/>
    <dgm:cxn modelId="{15661243-B12A-4D02-A475-EDC6E091F5F8}" type="presParOf" srcId="{2E259D01-C2FF-450F-8979-BE24D91E1042}" destId="{A74D2F65-3DCA-4B00-A300-1C6C6D02DF76}" srcOrd="3" destOrd="0" presId="urn:microsoft.com/office/officeart/2005/8/layout/process5"/>
    <dgm:cxn modelId="{6ED344E7-10A9-4970-8C79-80AA42C71CF0}" type="presParOf" srcId="{A74D2F65-3DCA-4B00-A300-1C6C6D02DF76}" destId="{39085A7F-0105-4D18-94E3-A85E730D7A72}" srcOrd="0" destOrd="0" presId="urn:microsoft.com/office/officeart/2005/8/layout/process5"/>
    <dgm:cxn modelId="{3170F844-96D8-4FD1-B6B6-A4B349A4797D}" type="presParOf" srcId="{2E259D01-C2FF-450F-8979-BE24D91E1042}" destId="{32E5CA9B-3603-422F-979F-70E25C00CB5A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C2079-0B21-43EE-BCA8-0DF758EAD8F7}">
      <dsp:nvSpPr>
        <dsp:cNvPr id="0" name=""/>
        <dsp:cNvSpPr/>
      </dsp:nvSpPr>
      <dsp:spPr>
        <a:xfrm>
          <a:off x="1190" y="793"/>
          <a:ext cx="2539007" cy="152340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1" kern="1200" dirty="0"/>
            <a:t>Segregación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300" kern="1200" dirty="0"/>
        </a:p>
      </dsp:txBody>
      <dsp:txXfrm>
        <a:off x="45809" y="45412"/>
        <a:ext cx="2449769" cy="1434166"/>
      </dsp:txXfrm>
    </dsp:sp>
    <dsp:sp modelId="{9441EAEC-073F-443A-A41F-3DADC53EFADB}">
      <dsp:nvSpPr>
        <dsp:cNvPr id="0" name=""/>
        <dsp:cNvSpPr/>
      </dsp:nvSpPr>
      <dsp:spPr>
        <a:xfrm>
          <a:off x="2763631" y="447659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kern="1200"/>
        </a:p>
      </dsp:txBody>
      <dsp:txXfrm>
        <a:off x="2763631" y="573594"/>
        <a:ext cx="376788" cy="377803"/>
      </dsp:txXfrm>
    </dsp:sp>
    <dsp:sp modelId="{52ED67D7-93CA-4637-8F60-8212F7BD2297}">
      <dsp:nvSpPr>
        <dsp:cNvPr id="0" name=""/>
        <dsp:cNvSpPr/>
      </dsp:nvSpPr>
      <dsp:spPr>
        <a:xfrm>
          <a:off x="3555801" y="793"/>
          <a:ext cx="2539007" cy="152340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1" kern="1200" dirty="0"/>
            <a:t>Recolección y transporte interno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300" kern="1200" dirty="0"/>
        </a:p>
      </dsp:txBody>
      <dsp:txXfrm>
        <a:off x="3600420" y="45412"/>
        <a:ext cx="2449769" cy="1434166"/>
      </dsp:txXfrm>
    </dsp:sp>
    <dsp:sp modelId="{A74D2F65-3DCA-4B00-A300-1C6C6D02DF76}">
      <dsp:nvSpPr>
        <dsp:cNvPr id="0" name=""/>
        <dsp:cNvSpPr/>
      </dsp:nvSpPr>
      <dsp:spPr>
        <a:xfrm rot="5400000">
          <a:off x="4556170" y="1701928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kern="1200"/>
        </a:p>
      </dsp:txBody>
      <dsp:txXfrm rot="-5400000">
        <a:off x="4636404" y="1747630"/>
        <a:ext cx="377803" cy="376788"/>
      </dsp:txXfrm>
    </dsp:sp>
    <dsp:sp modelId="{32E5CA9B-3603-422F-979F-70E25C00CB5A}">
      <dsp:nvSpPr>
        <dsp:cNvPr id="0" name=""/>
        <dsp:cNvSpPr/>
      </dsp:nvSpPr>
      <dsp:spPr>
        <a:xfrm>
          <a:off x="3555801" y="2539801"/>
          <a:ext cx="2539007" cy="152340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1" kern="1200" dirty="0"/>
            <a:t>Almacenamiento</a:t>
          </a:r>
        </a:p>
      </dsp:txBody>
      <dsp:txXfrm>
        <a:off x="3600420" y="2584420"/>
        <a:ext cx="2449769" cy="143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BFCE0-870C-448B-9795-BA930808E750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A5ED5-1C29-4135-837C-BDAEA20BAF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08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58CAA-621F-4849-A1E6-138AE257D82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923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central.materiales@colmayor.edu.c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ab.salud@colmayor.edu.co" TargetMode="External"/><Relationship Id="rId2" Type="http://schemas.openxmlformats.org/officeDocument/2006/relationships/hyperlink" Target="mailto:central.materiales@colmayor.edu.c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spect="1"/>
          </p:cNvSpPr>
          <p:nvPr/>
        </p:nvSpPr>
        <p:spPr>
          <a:xfrm rot="16200000">
            <a:off x="-900669" y="4323480"/>
            <a:ext cx="2283247" cy="2154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x-non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GC - FR – 00</a:t>
            </a:r>
            <a:r>
              <a:rPr lang="es-ES_trad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6</a:t>
            </a:r>
            <a:r>
              <a:rPr lang="x-non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    </a:t>
            </a:r>
            <a:r>
              <a:rPr lang="es-ES_trad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31</a:t>
            </a:r>
            <a:r>
              <a:rPr lang="x-non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- 0</a:t>
            </a:r>
            <a:r>
              <a:rPr lang="es-ES_trad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</a:t>
            </a:r>
            <a:r>
              <a:rPr lang="x-non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– 201</a:t>
            </a:r>
            <a:r>
              <a:rPr lang="es-ES_trad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8</a:t>
            </a:r>
            <a:r>
              <a:rPr lang="x-non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    Versión 0</a:t>
            </a:r>
            <a:r>
              <a:rPr lang="es-ES_trad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32C234-2012-4133-9111-076247C41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CO" sz="4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CO" sz="4800" b="1" dirty="0">
                <a:solidFill>
                  <a:srgbClr val="7030A0"/>
                </a:solidFill>
              </a:rPr>
              <a:t>Formatos que deben diligenciarse</a:t>
            </a:r>
          </a:p>
        </p:txBody>
      </p:sp>
    </p:spTree>
    <p:extLst>
      <p:ext uri="{BB962C8B-B14F-4D97-AF65-F5344CB8AC3E}">
        <p14:creationId xmlns:p14="http://schemas.microsoft.com/office/powerpoint/2010/main" val="330914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68713" y="429322"/>
            <a:ext cx="5006897" cy="119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900" b="1" dirty="0">
                <a:solidFill>
                  <a:srgbClr val="1D6F98"/>
                </a:solidFill>
                <a:latin typeface="Arial"/>
                <a:cs typeface="Arial"/>
              </a:rPr>
              <a:t>Formato ingreso a practicas </a:t>
            </a:r>
          </a:p>
          <a:p>
            <a:pPr algn="l"/>
            <a:endParaRPr lang="es-ES" sz="2900" dirty="0"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" y="1713803"/>
            <a:ext cx="9160265" cy="23229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29883" y="4549698"/>
            <a:ext cx="497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No diligenciarlo afecta:</a:t>
            </a:r>
          </a:p>
          <a:p>
            <a:r>
              <a:rPr lang="es-CO" sz="2400" dirty="0"/>
              <a:t>Indicadores SGI</a:t>
            </a:r>
          </a:p>
          <a:p>
            <a:r>
              <a:rPr lang="es-CO" sz="2400" b="1" dirty="0"/>
              <a:t>Acreditación Institucional </a:t>
            </a:r>
          </a:p>
        </p:txBody>
      </p:sp>
      <p:pic>
        <p:nvPicPr>
          <p:cNvPr id="2050" name="Picture 2" descr="Resultado de imagen para importante">
            <a:extLst>
              <a:ext uri="{FF2B5EF4-FFF2-40B4-BE49-F238E27FC236}">
                <a16:creationId xmlns:a16="http://schemas.microsoft.com/office/drawing/2014/main" id="{D64CADE5-E6F5-433A-9F7F-97913686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42" y="4167884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8C611D6-C4E3-4AE8-97BA-15754666A372}"/>
              </a:ext>
            </a:extLst>
          </p:cNvPr>
          <p:cNvSpPr/>
          <p:nvPr/>
        </p:nvSpPr>
        <p:spPr>
          <a:xfrm>
            <a:off x="2830413" y="1033122"/>
            <a:ext cx="2385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Arial"/>
                <a:cs typeface="Arial"/>
              </a:rPr>
              <a:t>Mandatorio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60817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Debe enviarse con </a:t>
            </a:r>
            <a:r>
              <a:rPr lang="es-ES" b="1" dirty="0"/>
              <a:t>8 días de anticipación</a:t>
            </a:r>
          </a:p>
          <a:p>
            <a:pPr marL="0" indent="0">
              <a:buNone/>
            </a:pPr>
            <a:r>
              <a:rPr lang="es-ES" b="1" dirty="0"/>
              <a:t>Correo: </a:t>
            </a:r>
            <a:r>
              <a:rPr lang="es-ES" b="1" dirty="0">
                <a:hlinkClick r:id="rId2"/>
              </a:rPr>
              <a:t>central.materiales@colmayor.edu.co</a:t>
            </a:r>
            <a:endParaRPr lang="es-ES" b="1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68713" y="429322"/>
            <a:ext cx="5006897" cy="1198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900" b="1" dirty="0">
                <a:solidFill>
                  <a:srgbClr val="1D6F98"/>
                </a:solidFill>
                <a:latin typeface="Arial"/>
                <a:cs typeface="Arial"/>
              </a:rPr>
              <a:t>Pedidos de materiales: para investigación. </a:t>
            </a:r>
            <a:r>
              <a:rPr lang="es-ES" sz="2900" b="1" dirty="0">
                <a:solidFill>
                  <a:srgbClr val="7030A0"/>
                </a:solidFill>
                <a:latin typeface="Arial"/>
                <a:cs typeface="Arial"/>
              </a:rPr>
              <a:t>Mandatorio para entrega de insumos</a:t>
            </a:r>
          </a:p>
          <a:p>
            <a:pPr algn="l"/>
            <a:endParaRPr lang="es-ES" sz="2900" dirty="0"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49" y="2890926"/>
            <a:ext cx="5918975" cy="38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7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8163" y="905514"/>
            <a:ext cx="3657600" cy="609949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Reporte de uso</a:t>
            </a:r>
            <a:endParaRPr lang="es-CO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57200" y="299980"/>
            <a:ext cx="5006897" cy="119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900" b="1" dirty="0">
                <a:solidFill>
                  <a:srgbClr val="1D6F98"/>
                </a:solidFill>
                <a:latin typeface="Arial"/>
                <a:cs typeface="Arial"/>
              </a:rPr>
              <a:t>Manejo de equipos</a:t>
            </a:r>
          </a:p>
          <a:p>
            <a:pPr algn="l"/>
            <a:endParaRPr lang="es-ES" sz="2900" dirty="0"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498736"/>
            <a:ext cx="6966608" cy="2278336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538163" y="3840661"/>
            <a:ext cx="3657600" cy="60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dirty="0"/>
              <a:t>Reporte de fallas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3" y="4450610"/>
            <a:ext cx="7145259" cy="21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6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2430966" y="581027"/>
            <a:ext cx="5006897" cy="119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900" b="1" dirty="0">
                <a:solidFill>
                  <a:srgbClr val="FF0000"/>
                </a:solidFill>
                <a:latin typeface="Arial"/>
                <a:cs typeface="Arial"/>
              </a:rPr>
              <a:t>En caso de accidente</a:t>
            </a:r>
          </a:p>
          <a:p>
            <a:pPr algn="l"/>
            <a:endParaRPr lang="es-ES" sz="29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45317" y="1452119"/>
            <a:ext cx="7974576" cy="453608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s-CO" dirty="0"/>
              <a:t>Avisar al auxiliar de laboratorio para activar la brigada de emergencias si es necesario.</a:t>
            </a:r>
          </a:p>
          <a:p>
            <a:pPr marL="514350" indent="-514350">
              <a:buAutoNum type="arabicPeriod"/>
            </a:pPr>
            <a:r>
              <a:rPr lang="es-CO" dirty="0"/>
              <a:t>En caso de contar con auxiliar ni servicio médico, informar a portería </a:t>
            </a:r>
            <a:r>
              <a:rPr lang="es-CO" b="1" dirty="0"/>
              <a:t>Ext 187 para activar servicio de EMERMEDICA si se requiere. </a:t>
            </a:r>
          </a:p>
          <a:p>
            <a:pPr marL="0" indent="0">
              <a:buNone/>
            </a:pPr>
            <a:r>
              <a:rPr lang="es-CO" dirty="0"/>
              <a:t>3. Activar póliza estudiantil. </a:t>
            </a:r>
          </a:p>
          <a:p>
            <a:pPr marL="0" indent="0">
              <a:buNone/>
            </a:pPr>
            <a:r>
              <a:rPr lang="es-CO" dirty="0"/>
              <a:t>Todo accidente de estudiante dentro de la institución que requiera tratamiento o evaluación médica debe ingresar a un centro hospitalario a través de la póliza.</a:t>
            </a:r>
          </a:p>
          <a:p>
            <a:pPr marL="514350" indent="-514350"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767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Contactos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hlinkClick r:id="rId2"/>
              </a:rPr>
              <a:t>central.materiales@colmayor.edu.co</a:t>
            </a:r>
            <a:endParaRPr lang="es-ES" dirty="0"/>
          </a:p>
          <a:p>
            <a:pPr marL="0" indent="0">
              <a:buNone/>
            </a:pPr>
            <a:r>
              <a:rPr lang="es-CO" dirty="0">
                <a:hlinkClick r:id="rId3"/>
              </a:rPr>
              <a:t>lab.salud@colmayor.edu.co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Juliana Tobón Ospina</a:t>
            </a:r>
          </a:p>
          <a:p>
            <a:pPr marL="0" indent="0">
              <a:buNone/>
            </a:pPr>
            <a:r>
              <a:rPr lang="es-CO" dirty="0"/>
              <a:t>Tel. 4445611 </a:t>
            </a:r>
            <a:r>
              <a:rPr lang="es-CO" dirty="0" err="1"/>
              <a:t>ext</a:t>
            </a:r>
            <a:r>
              <a:rPr lang="es-CO" dirty="0"/>
              <a:t> 161</a:t>
            </a:r>
          </a:p>
          <a:p>
            <a:pPr marL="0" indent="0">
              <a:buNone/>
            </a:pPr>
            <a:r>
              <a:rPr lang="es-CO" dirty="0"/>
              <a:t>Cel. 3006602938</a:t>
            </a:r>
          </a:p>
        </p:txBody>
      </p:sp>
    </p:spTree>
    <p:extLst>
      <p:ext uri="{BB962C8B-B14F-4D97-AF65-F5344CB8AC3E}">
        <p14:creationId xmlns:p14="http://schemas.microsoft.com/office/powerpoint/2010/main" val="381313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70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323385" y="1416662"/>
            <a:ext cx="5366657" cy="2657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INDUCCIÓN-REINDUCCIÓN </a:t>
            </a:r>
          </a:p>
          <a:p>
            <a:pPr marL="0" indent="0">
              <a:buFont typeface="Arial"/>
              <a:buNone/>
            </a:pP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LABORATORIOS FACULTAD CIENCIAS DE LA SALUD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735336" y="5397190"/>
            <a:ext cx="254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/>
                </a:solidFill>
              </a:rPr>
              <a:t>Juliana Tobón Ospina</a:t>
            </a:r>
          </a:p>
          <a:p>
            <a:r>
              <a:rPr lang="es-CO" sz="1200" dirty="0">
                <a:solidFill>
                  <a:schemeClr val="bg1"/>
                </a:solidFill>
              </a:rPr>
              <a:t>2020-01</a:t>
            </a:r>
          </a:p>
        </p:txBody>
      </p:sp>
    </p:spTree>
    <p:extLst>
      <p:ext uri="{BB962C8B-B14F-4D97-AF65-F5344CB8AC3E}">
        <p14:creationId xmlns:p14="http://schemas.microsoft.com/office/powerpoint/2010/main" val="65154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68713" y="429322"/>
            <a:ext cx="5006897" cy="1198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900" b="1" dirty="0">
                <a:solidFill>
                  <a:srgbClr val="1D6F98"/>
                </a:solidFill>
                <a:latin typeface="Arial"/>
                <a:cs typeface="Arial"/>
              </a:rPr>
              <a:t>GENERALIDADES LABORATORIOS: 8 espacios</a:t>
            </a:r>
          </a:p>
          <a:p>
            <a:pPr algn="l"/>
            <a:endParaRPr lang="es-ES" sz="2900" dirty="0"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68713" y="1628079"/>
            <a:ext cx="8056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LABORATORIO 144 A y B: 2 auxiliares (mañana y tarde): </a:t>
            </a:r>
            <a:r>
              <a:rPr lang="es-CO" b="1" dirty="0">
                <a:solidFill>
                  <a:srgbClr val="7030A0"/>
                </a:solidFill>
              </a:rPr>
              <a:t>Johana Vergara y Edward Rueda</a:t>
            </a:r>
          </a:p>
          <a:p>
            <a:r>
              <a:rPr lang="es-CO" dirty="0"/>
              <a:t>LABORATORIO 129 A y B: 2 auxiliares (mañana y tarde): </a:t>
            </a:r>
            <a:r>
              <a:rPr lang="es-CO" b="1" dirty="0" err="1">
                <a:solidFill>
                  <a:srgbClr val="7030A0"/>
                </a:solidFill>
              </a:rPr>
              <a:t>Lusdy</a:t>
            </a:r>
            <a:r>
              <a:rPr lang="es-CO" b="1" dirty="0">
                <a:solidFill>
                  <a:srgbClr val="7030A0"/>
                </a:solidFill>
              </a:rPr>
              <a:t> Rodríguez y Julián Zapata</a:t>
            </a:r>
          </a:p>
          <a:p>
            <a:r>
              <a:rPr lang="es-CO" dirty="0"/>
              <a:t>CENTRO DE BIOTECNOLOGÍA Y LAB INVESTIGACIÓN: 1 auxiliar: </a:t>
            </a:r>
            <a:r>
              <a:rPr lang="es-CO" b="1" dirty="0">
                <a:solidFill>
                  <a:srgbClr val="7030A0"/>
                </a:solidFill>
              </a:rPr>
              <a:t>Diana Correa</a:t>
            </a:r>
          </a:p>
          <a:p>
            <a:r>
              <a:rPr lang="es-CO" dirty="0"/>
              <a:t>INVERNADERO</a:t>
            </a:r>
          </a:p>
          <a:p>
            <a:r>
              <a:rPr lang="es-CO" dirty="0"/>
              <a:t>LACMA</a:t>
            </a:r>
          </a:p>
          <a:p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1574319" y="3674793"/>
            <a:ext cx="622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HORARIO: LUNES A VIERNES 6AM-10PM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52709" y="4543289"/>
            <a:ext cx="7872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HORARIO DE ESTERILIZACIÓN (para proyectos de investigación) : </a:t>
            </a:r>
          </a:p>
          <a:p>
            <a:pPr algn="ctr"/>
            <a:r>
              <a:rPr lang="es-CO" sz="3600" b="1" dirty="0"/>
              <a:t>LUNES A VIERNES </a:t>
            </a:r>
            <a:r>
              <a:rPr lang="es-CO" sz="3600" b="1" dirty="0">
                <a:solidFill>
                  <a:srgbClr val="FF0000"/>
                </a:solidFill>
              </a:rPr>
              <a:t>10 AM y 2PM</a:t>
            </a:r>
          </a:p>
        </p:txBody>
      </p:sp>
    </p:spTree>
    <p:extLst>
      <p:ext uri="{BB962C8B-B14F-4D97-AF65-F5344CB8AC3E}">
        <p14:creationId xmlns:p14="http://schemas.microsoft.com/office/powerpoint/2010/main" val="238918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68713" y="429322"/>
            <a:ext cx="5006897" cy="119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900" b="1" dirty="0">
                <a:solidFill>
                  <a:srgbClr val="1D6F98"/>
                </a:solidFill>
                <a:latin typeface="Arial"/>
                <a:cs typeface="Arial"/>
              </a:rPr>
              <a:t>Condiciones de ingreso a Laboratorios</a:t>
            </a:r>
          </a:p>
          <a:p>
            <a:pPr algn="l"/>
            <a:endParaRPr lang="es-ES" sz="2900" dirty="0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8713" y="1660190"/>
            <a:ext cx="500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Reglamento de laboratorios ACUERDO 07 DE 2017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68714" y="2274849"/>
            <a:ext cx="7415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/>
              <a:t>Bata blanca </a:t>
            </a:r>
            <a:r>
              <a:rPr lang="es-CO" dirty="0" err="1"/>
              <a:t>antifluídos</a:t>
            </a:r>
            <a:r>
              <a:rPr lang="es-CO" dirty="0"/>
              <a:t>, largo hasta la rodilla, manga larga, puño ajustado</a:t>
            </a:r>
          </a:p>
          <a:p>
            <a:pPr marL="342900" indent="-342900">
              <a:buAutoNum type="arabicPeriod"/>
            </a:pPr>
            <a:r>
              <a:rPr lang="es-CO" dirty="0"/>
              <a:t>Pantalón largo que cubra los tobillos, sin aberturas o rotos.</a:t>
            </a:r>
          </a:p>
          <a:p>
            <a:pPr marL="342900" indent="-342900">
              <a:buAutoNum type="arabicPeriod"/>
            </a:pPr>
            <a:r>
              <a:rPr lang="es-CO" dirty="0"/>
              <a:t>Zapato plano cerrado, que cubra la totalidad del pie. NO </a:t>
            </a:r>
            <a:r>
              <a:rPr lang="es-CO" dirty="0" err="1"/>
              <a:t>baletas</a:t>
            </a:r>
            <a:r>
              <a:rPr lang="es-CO" dirty="0"/>
              <a:t>, no tacones</a:t>
            </a:r>
          </a:p>
          <a:p>
            <a:pPr marL="342900" indent="-342900">
              <a:buAutoNum type="arabicPeriod"/>
            </a:pPr>
            <a:r>
              <a:rPr lang="es-CO" dirty="0"/>
              <a:t>Gorro </a:t>
            </a:r>
            <a:r>
              <a:rPr lang="es-CO" b="1" dirty="0"/>
              <a:t>Obligatorio en todos los espacios de laboratorio</a:t>
            </a:r>
            <a:r>
              <a:rPr lang="es-CO" dirty="0"/>
              <a:t>, guantes, </a:t>
            </a:r>
            <a:r>
              <a:rPr lang="es-CO" b="1" dirty="0"/>
              <a:t>monogafas de seguridad</a:t>
            </a:r>
            <a:r>
              <a:rPr lang="es-CO" dirty="0"/>
              <a:t>,</a:t>
            </a:r>
            <a:r>
              <a:rPr lang="es-CO" b="1" dirty="0"/>
              <a:t> </a:t>
            </a:r>
            <a:r>
              <a:rPr lang="es-CO" dirty="0"/>
              <a:t>tapabocas y demás EPP. incluyendo uso de cabina de extracción de gases</a:t>
            </a:r>
          </a:p>
          <a:p>
            <a:pPr marL="342900" indent="-342900">
              <a:buAutoNum type="arabicPeriod"/>
            </a:pPr>
            <a:r>
              <a:rPr lang="es-CO" dirty="0"/>
              <a:t>Esquema de vacunación: docentes, estudiantes, laboratoristas y personal de apoyo. </a:t>
            </a:r>
            <a:r>
              <a:rPr lang="es-CO" b="1" dirty="0"/>
              <a:t>Tétano y Hepatitis B</a:t>
            </a:r>
          </a:p>
          <a:p>
            <a:endParaRPr lang="es-CO" b="1" dirty="0"/>
          </a:p>
          <a:p>
            <a:pPr algn="ctr"/>
            <a:r>
              <a:rPr lang="es-CO" b="1" dirty="0"/>
              <a:t>	correo vacunas: diana.correa@colmayor.edu.co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40673" y="5430644"/>
            <a:ext cx="5051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</a:rPr>
              <a:t>NO SALIR CON BATA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</a:rPr>
              <a:t>Favor realizar SOCIALIZACIÓN Y FIRMA del reglamento en la PRIMERA CLASE</a:t>
            </a:r>
          </a:p>
        </p:txBody>
      </p:sp>
    </p:spTree>
    <p:extLst>
      <p:ext uri="{BB962C8B-B14F-4D97-AF65-F5344CB8AC3E}">
        <p14:creationId xmlns:p14="http://schemas.microsoft.com/office/powerpoint/2010/main" val="234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04B96-C74D-429A-99B2-F12C883D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900" b="1" dirty="0">
                <a:solidFill>
                  <a:srgbClr val="1D6F98"/>
                </a:solidFill>
                <a:latin typeface="Arial"/>
                <a:ea typeface="+mn-ea"/>
                <a:cs typeface="Arial"/>
              </a:rPr>
              <a:t>Cambios Recientes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A77A3-2166-4E42-8E0F-6BBC09128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O" dirty="0"/>
              <a:t>1. Reacomodación de espacio en investigación y designación de  Diana Correa como la auxiliar encargada, favor dirigirse a ella para pedidos y solicitudes de investigación y biotecnología.</a:t>
            </a:r>
          </a:p>
          <a:p>
            <a:pPr marL="0" indent="0" algn="just">
              <a:buNone/>
            </a:pPr>
            <a:r>
              <a:rPr lang="es-CO" dirty="0"/>
              <a:t>2. El manejo de reactivos del cuarto de Biotecnología lo realizará la central de materiales.</a:t>
            </a:r>
          </a:p>
          <a:p>
            <a:pPr marL="0" indent="0" algn="just">
              <a:buNone/>
            </a:pPr>
            <a:r>
              <a:rPr lang="es-CO" dirty="0"/>
              <a:t>3. Para solicitudes en el </a:t>
            </a:r>
            <a:r>
              <a:rPr lang="es-CO" dirty="0" err="1"/>
              <a:t>lab</a:t>
            </a:r>
            <a:r>
              <a:rPr lang="es-CO" dirty="0"/>
              <a:t> 144, dirigirse por la ventana ubicada a la izquierda (en el área de jardín).</a:t>
            </a:r>
          </a:p>
          <a:p>
            <a:pPr algn="just"/>
            <a:endParaRPr lang="es-CO" dirty="0"/>
          </a:p>
        </p:txBody>
      </p:sp>
      <p:pic>
        <p:nvPicPr>
          <p:cNvPr id="1026" name="Picture 2" descr="Resultado de imagen para importante">
            <a:extLst>
              <a:ext uri="{FF2B5EF4-FFF2-40B4-BE49-F238E27FC236}">
                <a16:creationId xmlns:a16="http://schemas.microsoft.com/office/drawing/2014/main" id="{EC66F8B0-3D15-4942-B8BF-4E334317D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66" y="72232"/>
            <a:ext cx="1540933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0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0D189A-9356-45A8-98D9-EE413F5F6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887" y="3465403"/>
            <a:ext cx="4292950" cy="23145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9C07776C-F34B-412B-A323-87C1D5EB9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0" y="1959798"/>
            <a:ext cx="3676650" cy="1933575"/>
          </a:xfrm>
        </p:spPr>
        <p:txBody>
          <a:bodyPr>
            <a:normAutofit fontScale="92500" lnSpcReduction="20000"/>
          </a:bodyPr>
          <a:lstStyle/>
          <a:p>
            <a:r>
              <a:rPr lang="es-CO" dirty="0"/>
              <a:t> Manejo Interno de Residuos generados en los Laboratorios FCS de la I.U Colegio Mayor de Antioquia</a:t>
            </a: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74DA1FD7-5924-473A-8C95-5CB047EC4399}"/>
              </a:ext>
            </a:extLst>
          </p:cNvPr>
          <p:cNvSpPr/>
          <p:nvPr/>
        </p:nvSpPr>
        <p:spPr>
          <a:xfrm>
            <a:off x="3381375" y="866775"/>
            <a:ext cx="257175" cy="3943350"/>
          </a:xfrm>
          <a:prstGeom prst="rightBrace">
            <a:avLst>
              <a:gd name="adj1" fmla="val 8333"/>
              <a:gd name="adj2" fmla="val 50725"/>
            </a:avLst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85EA40-C72B-4234-B389-2F89996F1A3E}"/>
              </a:ext>
            </a:extLst>
          </p:cNvPr>
          <p:cNvSpPr txBox="1"/>
          <p:nvPr/>
        </p:nvSpPr>
        <p:spPr>
          <a:xfrm>
            <a:off x="504825" y="1247775"/>
            <a:ext cx="2628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/>
              <a:t>3. Basados en:</a:t>
            </a:r>
          </a:p>
          <a:p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Decreto 351 de 2014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Manual para la gestión integral de residuos generados en la atención en salud y otras actividades (</a:t>
            </a:r>
            <a:r>
              <a:rPr lang="es-ES" dirty="0" err="1"/>
              <a:t>MinSalud</a:t>
            </a:r>
            <a:r>
              <a:rPr lang="es-ES" dirty="0"/>
              <a:t> - </a:t>
            </a:r>
            <a:r>
              <a:rPr lang="es-ES" dirty="0" err="1"/>
              <a:t>MinAmbiente</a:t>
            </a:r>
            <a:r>
              <a:rPr lang="es-ES" dirty="0"/>
              <a:t>)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7E6D2A-359C-4118-B42B-F8DEB76DE220}"/>
              </a:ext>
            </a:extLst>
          </p:cNvPr>
          <p:cNvSpPr txBox="1"/>
          <p:nvPr/>
        </p:nvSpPr>
        <p:spPr>
          <a:xfrm>
            <a:off x="3895727" y="1078082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/>
              <a:t>Se determinó y se corrigió el procedimiento para: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7D6529-D8CA-4E43-824D-5E3F4CFD6B76}"/>
              </a:ext>
            </a:extLst>
          </p:cNvPr>
          <p:cNvSpPr/>
          <p:nvPr/>
        </p:nvSpPr>
        <p:spPr>
          <a:xfrm>
            <a:off x="-495300" y="5628292"/>
            <a:ext cx="65912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Residuos Hospitalarios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282EF08-DC8D-407E-BD31-A10F6BE29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285943"/>
            <a:ext cx="923925" cy="89141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1" name="Picture 2" descr="Resultado de imagen para importante">
            <a:extLst>
              <a:ext uri="{FF2B5EF4-FFF2-40B4-BE49-F238E27FC236}">
                <a16:creationId xmlns:a16="http://schemas.microsoft.com/office/drawing/2014/main" id="{9371E86A-5879-4151-9792-094E369B8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52" y="112214"/>
            <a:ext cx="1222023" cy="12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4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40782E79-FB82-4894-836A-BB0D5A7E3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258" y="822948"/>
            <a:ext cx="769442" cy="769442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54666AC-1D3B-4231-85FB-C79C9B3E775A}"/>
              </a:ext>
            </a:extLst>
          </p:cNvPr>
          <p:cNvGraphicFramePr/>
          <p:nvPr>
            <p:extLst/>
          </p:nvPr>
        </p:nvGraphicFramePr>
        <p:xfrm>
          <a:off x="276225" y="14033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F066FFD-5FAB-4FD3-A643-D2206D509F30}"/>
              </a:ext>
            </a:extLst>
          </p:cNvPr>
          <p:cNvSpPr/>
          <p:nvPr/>
        </p:nvSpPr>
        <p:spPr>
          <a:xfrm>
            <a:off x="409575" y="2319934"/>
            <a:ext cx="23622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En canecas </a:t>
            </a:r>
            <a:r>
              <a:rPr lang="es-ES" sz="1400" b="1" dirty="0"/>
              <a:t>rojas</a:t>
            </a:r>
            <a:r>
              <a:rPr lang="es-ES" sz="1400" dirty="0"/>
              <a:t> en los laboratorios diferenciadas en dos clases de residuos peligrosos:</a:t>
            </a:r>
          </a:p>
          <a:p>
            <a:pPr algn="ctr"/>
            <a:r>
              <a:rPr lang="es-ES" sz="1400" b="1" dirty="0"/>
              <a:t>1. Biosanitario</a:t>
            </a:r>
          </a:p>
          <a:p>
            <a:pPr algn="ctr"/>
            <a:r>
              <a:rPr lang="es-ES" sz="1400" b="1" dirty="0"/>
              <a:t>2. Anatomopatológico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75A665D-21EB-46D8-A9BE-97ED3D0754BB}"/>
              </a:ext>
            </a:extLst>
          </p:cNvPr>
          <p:cNvSpPr/>
          <p:nvPr/>
        </p:nvSpPr>
        <p:spPr>
          <a:xfrm>
            <a:off x="5676900" y="2255362"/>
            <a:ext cx="22098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Con tres frecuencias diarias de recolección con previa aspersión para inactivación y posterior transporte en carro recolector rojo hacia acopio de residuos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3555910-FBC6-45AB-9A50-1CA891FDDF8C}"/>
              </a:ext>
            </a:extLst>
          </p:cNvPr>
          <p:cNvSpPr/>
          <p:nvPr/>
        </p:nvSpPr>
        <p:spPr>
          <a:xfrm>
            <a:off x="7540555" y="1226919"/>
            <a:ext cx="1130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11:00 am,</a:t>
            </a:r>
          </a:p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4:30 pm y</a:t>
            </a:r>
          </a:p>
          <a:p>
            <a:pPr algn="ctr"/>
            <a:r>
              <a:rPr lang="es-E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Noche</a:t>
            </a:r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B55B5027-466C-4994-A3DE-75A18F1F9A19}"/>
              </a:ext>
            </a:extLst>
          </p:cNvPr>
          <p:cNvCxnSpPr>
            <a:cxnSpLocks/>
            <a:stCxn id="8" idx="0"/>
            <a:endCxn id="9" idx="1"/>
          </p:cNvCxnSpPr>
          <p:nvPr/>
        </p:nvCxnSpPr>
        <p:spPr>
          <a:xfrm rot="5400000" flipH="1" flipV="1">
            <a:off x="6877788" y="1592596"/>
            <a:ext cx="566778" cy="75875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582ACDA-5EBE-47F9-A5BE-48FC1B750D83}"/>
              </a:ext>
            </a:extLst>
          </p:cNvPr>
          <p:cNvSpPr/>
          <p:nvPr/>
        </p:nvSpPr>
        <p:spPr>
          <a:xfrm>
            <a:off x="5313867" y="5012373"/>
            <a:ext cx="222668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Los anatomopatológicos irán a congelación y Biosanitarios a contenedores; estos son pesados para reporte ante autoridad de salud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D043B66-E4E7-437F-B34F-3B92B7CC0F00}"/>
              </a:ext>
            </a:extLst>
          </p:cNvPr>
          <p:cNvSpPr/>
          <p:nvPr/>
        </p:nvSpPr>
        <p:spPr>
          <a:xfrm>
            <a:off x="0" y="5501154"/>
            <a:ext cx="4046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Procedimiento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FBDDB9E-CAEA-4FFA-935C-226CD9764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7920" y="4373783"/>
            <a:ext cx="795633" cy="79563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E8A51861-77EF-41B0-955E-29FE68F1ED8D}"/>
              </a:ext>
            </a:extLst>
          </p:cNvPr>
          <p:cNvSpPr/>
          <p:nvPr/>
        </p:nvSpPr>
        <p:spPr>
          <a:xfrm>
            <a:off x="8200061" y="4795709"/>
            <a:ext cx="6078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4°C</a:t>
            </a:r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26500A31-231C-474F-ACEA-05F49BC50BEC}"/>
              </a:ext>
            </a:extLst>
          </p:cNvPr>
          <p:cNvSpPr/>
          <p:nvPr/>
        </p:nvSpPr>
        <p:spPr>
          <a:xfrm>
            <a:off x="8231164" y="4309084"/>
            <a:ext cx="352425" cy="52206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9D623F2-BF38-44DC-A120-B5A54175A9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590" y="3836160"/>
            <a:ext cx="1115714" cy="111571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8E35E03-D47F-4DFA-A104-F9B40543EE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0675" y="3815926"/>
            <a:ext cx="1115714" cy="1115714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7ED6E2E-5B47-48C2-A751-AE0795D40A74}"/>
              </a:ext>
            </a:extLst>
          </p:cNvPr>
          <p:cNvSpPr txBox="1"/>
          <p:nvPr/>
        </p:nvSpPr>
        <p:spPr>
          <a:xfrm>
            <a:off x="0" y="492443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Anatomopatológico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BB45E17-74B3-4270-89DA-D1DB50D1F0E8}"/>
              </a:ext>
            </a:extLst>
          </p:cNvPr>
          <p:cNvSpPr txBox="1"/>
          <p:nvPr/>
        </p:nvSpPr>
        <p:spPr>
          <a:xfrm>
            <a:off x="2065684" y="479158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Biosanitarios</a:t>
            </a:r>
          </a:p>
        </p:txBody>
      </p:sp>
    </p:spTree>
    <p:extLst>
      <p:ext uri="{BB962C8B-B14F-4D97-AF65-F5344CB8AC3E}">
        <p14:creationId xmlns:p14="http://schemas.microsoft.com/office/powerpoint/2010/main" val="268978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233585" y="1492923"/>
            <a:ext cx="6870984" cy="417195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E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321027" y="1522859"/>
            <a:ext cx="4610100" cy="313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E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20814" y="2928590"/>
            <a:ext cx="1966451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s-ES" sz="2100" b="1" u="sng" spc="38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Deposita aquí </a:t>
            </a:r>
            <a:r>
              <a:rPr lang="es-ES" sz="1500" b="1" spc="38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Todo aquello que este en contacto con fluidos corporales y sustancias de riesgo biológico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62746" y="4758189"/>
            <a:ext cx="4223144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s-ES" sz="3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RESIDUOS BIOSANITARIOS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476" y="1766249"/>
            <a:ext cx="1190625" cy="119062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474318" y="2702190"/>
            <a:ext cx="11995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black"/>
                </a:solidFill>
                <a:latin typeface="Calibri" panose="020F0502020204030204"/>
              </a:rPr>
              <a:t>Guantes contaminados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048016" y="2702190"/>
            <a:ext cx="1126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black"/>
                </a:solidFill>
                <a:latin typeface="Calibri" panose="020F0502020204030204"/>
              </a:rPr>
              <a:t>Servilletas contaminadas</a:t>
            </a:r>
          </a:p>
          <a:p>
            <a:pPr defTabSz="685800">
              <a:defRPr/>
            </a:pPr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566" y="3229507"/>
            <a:ext cx="922066" cy="78700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474319" y="3946561"/>
            <a:ext cx="133972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black"/>
                </a:solidFill>
                <a:latin typeface="Calibri" panose="020F0502020204030204"/>
              </a:rPr>
              <a:t>Algodón contaminado</a:t>
            </a:r>
          </a:p>
          <a:p>
            <a:pPr defTabSz="685800">
              <a:defRPr/>
            </a:pPr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641" y="1891426"/>
            <a:ext cx="938741" cy="938741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349113" y="2665821"/>
            <a:ext cx="1590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black"/>
                </a:solidFill>
                <a:latin typeface="Calibri" panose="020F0502020204030204"/>
              </a:rPr>
              <a:t>Papel </a:t>
            </a:r>
            <a:r>
              <a:rPr lang="es-ES" sz="1350" dirty="0" err="1">
                <a:solidFill>
                  <a:prstClr val="black"/>
                </a:solidFill>
                <a:latin typeface="Calibri" panose="020F0502020204030204"/>
              </a:rPr>
              <a:t>Kraft</a:t>
            </a:r>
            <a:r>
              <a:rPr lang="es-ES" sz="1350" dirty="0">
                <a:solidFill>
                  <a:prstClr val="black"/>
                </a:solidFill>
                <a:latin typeface="Calibri" panose="020F0502020204030204"/>
              </a:rPr>
              <a:t> contaminado </a:t>
            </a:r>
          </a:p>
        </p:txBody>
      </p:sp>
      <p:pic>
        <p:nvPicPr>
          <p:cNvPr id="1026" name="Picture 2" descr="Resultado de imagen para aposi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56" y="3186383"/>
            <a:ext cx="900441" cy="90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5026216" y="3940318"/>
            <a:ext cx="133972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black"/>
                </a:solidFill>
                <a:latin typeface="Calibri" panose="020F0502020204030204"/>
              </a:rPr>
              <a:t>Apósitos contaminado</a:t>
            </a:r>
          </a:p>
          <a:p>
            <a:pPr defTabSz="685800">
              <a:defRPr/>
            </a:pPr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495749" y="3940318"/>
            <a:ext cx="133972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black"/>
                </a:solidFill>
                <a:latin typeface="Calibri" panose="020F0502020204030204"/>
              </a:rPr>
              <a:t>Gasas contaminadas</a:t>
            </a:r>
          </a:p>
          <a:p>
            <a:pPr defTabSz="685800">
              <a:defRPr/>
            </a:pPr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8" name="Picture 4" descr="Resultado de imagen para gas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20" y="3149494"/>
            <a:ext cx="858809" cy="8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Resultado de imagen para riesgo biologico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s-CO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19" y="1524823"/>
            <a:ext cx="1071563" cy="342900"/>
          </a:xfrm>
          <a:prstGeom prst="rect">
            <a:avLst/>
          </a:prstGeom>
        </p:spPr>
      </p:pic>
      <p:pic>
        <p:nvPicPr>
          <p:cNvPr id="1042" name="Picture 18" descr="Resultado de imagen para guan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100000" l="5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93" y="1452675"/>
            <a:ext cx="1462177" cy="14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guant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06" y="1425478"/>
            <a:ext cx="1528034" cy="15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lipse 27"/>
          <p:cNvSpPr/>
          <p:nvPr/>
        </p:nvSpPr>
        <p:spPr>
          <a:xfrm>
            <a:off x="1645497" y="1485623"/>
            <a:ext cx="1369339" cy="14114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CO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46" name="Picture 22" descr="Resultado de imagen para simbolo riesgo biologico rojo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900" b="90000" l="10000" r="74667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5" t="25147" r="24632" b="35886"/>
          <a:stretch/>
        </p:blipFill>
        <p:spPr bwMode="auto">
          <a:xfrm>
            <a:off x="1694220" y="1460642"/>
            <a:ext cx="1252700" cy="12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redondeado 21"/>
          <p:cNvSpPr/>
          <p:nvPr/>
        </p:nvSpPr>
        <p:spPr>
          <a:xfrm>
            <a:off x="5530175" y="4827188"/>
            <a:ext cx="2400953" cy="4619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s-ES" sz="1050" dirty="0">
                <a:solidFill>
                  <a:srgbClr val="E7E6E6">
                    <a:lumMod val="90000"/>
                  </a:srgbClr>
                </a:solidFill>
                <a:latin typeface="Calibri" panose="020F0502020204030204"/>
              </a:rPr>
              <a:t>Ubicación</a:t>
            </a:r>
            <a:r>
              <a:rPr lang="es-ES" sz="1350" dirty="0">
                <a:solidFill>
                  <a:srgbClr val="E7E6E6">
                    <a:lumMod val="90000"/>
                  </a:srgbClr>
                </a:solidFill>
                <a:latin typeface="Calibri" panose="020F0502020204030204"/>
              </a:rPr>
              <a:t>:</a:t>
            </a:r>
          </a:p>
          <a:p>
            <a:pPr algn="ctr" defTabSz="685800">
              <a:defRPr/>
            </a:pPr>
            <a:endParaRPr lang="es-CO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FA8D59-2B87-4D29-BD27-3BBF16472456}"/>
              </a:ext>
            </a:extLst>
          </p:cNvPr>
          <p:cNvSpPr txBox="1"/>
          <p:nvPr/>
        </p:nvSpPr>
        <p:spPr>
          <a:xfrm>
            <a:off x="304314" y="343307"/>
            <a:ext cx="6668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FF0000"/>
                </a:solidFill>
              </a:rPr>
              <a:t>El papel de los docentes es contribuir a la buena separación dentro de los laboratorios, enfatizando en estas dos clases de residuos: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D4B427-57B1-43C0-8E07-AA682CE3FE00}"/>
              </a:ext>
            </a:extLst>
          </p:cNvPr>
          <p:cNvSpPr/>
          <p:nvPr/>
        </p:nvSpPr>
        <p:spPr>
          <a:xfrm>
            <a:off x="312327" y="1425478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3559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234791" y="1400175"/>
            <a:ext cx="6870984" cy="417195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E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351959" y="1583106"/>
            <a:ext cx="4610100" cy="313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E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69600" y="3041774"/>
            <a:ext cx="2275026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s-ES" sz="2100" b="1" u="sng" spc="38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Deposita aquí </a:t>
            </a:r>
            <a:r>
              <a:rPr lang="es-ES" sz="1500" b="1" spc="38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Muestras para análisis, tejidos, sangre y otros fluidos corporales como esputo, orina y materia fecal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31668" y="4439525"/>
            <a:ext cx="3991798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685800">
              <a:defRPr/>
            </a:pPr>
            <a:r>
              <a:rPr lang="es-ES" sz="3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RESIDUOS </a:t>
            </a:r>
          </a:p>
          <a:p>
            <a:pPr defTabSz="685800">
              <a:defRPr/>
            </a:pPr>
            <a:r>
              <a:rPr lang="es-ES" sz="3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ANATOMOPATOLÓGICOS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26" y="2001446"/>
            <a:ext cx="2195973" cy="14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428970" y="3243775"/>
            <a:ext cx="11995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42819" y="3451527"/>
            <a:ext cx="11995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black"/>
                </a:solidFill>
                <a:latin typeface="Calibri" panose="020F0502020204030204"/>
              </a:rPr>
              <a:t>Muestras de Sangre y otros fluidos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09" y="2019128"/>
            <a:ext cx="1524314" cy="1501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6343971" y="3520775"/>
            <a:ext cx="11995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black"/>
                </a:solidFill>
                <a:latin typeface="Calibri" panose="020F0502020204030204"/>
              </a:rPr>
              <a:t>Restos humanos y tejidos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85" y="1585613"/>
            <a:ext cx="1071563" cy="342900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1608706" y="1583106"/>
            <a:ext cx="1369339" cy="14114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CO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Picture 22" descr="Resultado de imagen para simbolo riesgo biologico roj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00" b="90000" l="10000" r="74667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5" t="25147" r="24632" b="35886"/>
          <a:stretch/>
        </p:blipFill>
        <p:spPr bwMode="auto">
          <a:xfrm>
            <a:off x="1650917" y="1583106"/>
            <a:ext cx="1252700" cy="12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redondeado 21"/>
          <p:cNvSpPr/>
          <p:nvPr/>
        </p:nvSpPr>
        <p:spPr>
          <a:xfrm>
            <a:off x="5374178" y="4899762"/>
            <a:ext cx="2518236" cy="4619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s-ES" sz="1050" dirty="0">
                <a:solidFill>
                  <a:srgbClr val="E7E6E6">
                    <a:lumMod val="90000"/>
                  </a:srgbClr>
                </a:solidFill>
                <a:latin typeface="Calibri" panose="020F0502020204030204"/>
              </a:rPr>
              <a:t>Ubicación</a:t>
            </a:r>
            <a:r>
              <a:rPr lang="es-ES" sz="1350" dirty="0">
                <a:solidFill>
                  <a:srgbClr val="E7E6E6">
                    <a:lumMod val="90000"/>
                  </a:srgbClr>
                </a:solidFill>
                <a:latin typeface="Calibri" panose="020F0502020204030204"/>
              </a:rPr>
              <a:t>:</a:t>
            </a:r>
          </a:p>
          <a:p>
            <a:pPr algn="ctr" defTabSz="685800">
              <a:defRPr/>
            </a:pPr>
            <a:endParaRPr lang="es-CO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C74F74F-C089-42F7-A5E0-5DE32C20E81D}"/>
              </a:ext>
            </a:extLst>
          </p:cNvPr>
          <p:cNvSpPr/>
          <p:nvPr/>
        </p:nvSpPr>
        <p:spPr>
          <a:xfrm>
            <a:off x="312327" y="1295398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E37A2A-1682-489B-9B0B-AAB8D2E22B3E}"/>
              </a:ext>
            </a:extLst>
          </p:cNvPr>
          <p:cNvSpPr txBox="1"/>
          <p:nvPr/>
        </p:nvSpPr>
        <p:spPr>
          <a:xfrm>
            <a:off x="1022778" y="5653215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Así mismo dentro de nuestros compromisos está capacitar y disponer de las canecas marcadas para este fin.</a:t>
            </a:r>
          </a:p>
        </p:txBody>
      </p:sp>
    </p:spTree>
    <p:extLst>
      <p:ext uri="{BB962C8B-B14F-4D97-AF65-F5344CB8AC3E}">
        <p14:creationId xmlns:p14="http://schemas.microsoft.com/office/powerpoint/2010/main" val="197665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722</Words>
  <Application>Microsoft Office PowerPoint</Application>
  <PresentationFormat>Presentación en pantalla (4:3)</PresentationFormat>
  <Paragraphs>96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Cambios Recientes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Contactos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Juliana Tobón Ospina</cp:lastModifiedBy>
  <cp:revision>47</cp:revision>
  <dcterms:created xsi:type="dcterms:W3CDTF">2017-12-19T20:58:09Z</dcterms:created>
  <dcterms:modified xsi:type="dcterms:W3CDTF">2020-01-31T21:19:28Z</dcterms:modified>
</cp:coreProperties>
</file>