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6" r:id="rId2"/>
    <p:sldId id="314" r:id="rId3"/>
    <p:sldId id="315" r:id="rId4"/>
    <p:sldId id="316" r:id="rId5"/>
    <p:sldId id="317" r:id="rId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94364" autoAdjust="0"/>
  </p:normalViewPr>
  <p:slideViewPr>
    <p:cSldViewPr snapToGrid="0">
      <p:cViewPr varScale="1">
        <p:scale>
          <a:sx n="73" d="100"/>
          <a:sy n="73"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40EC98-47BC-468A-B53C-C3E7D858C854}" type="datetimeFigureOut">
              <a:rPr lang="es-MX" smtClean="0"/>
              <a:t>21/01/2020</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FAD475-4B0D-46EB-9C87-EFB9CFA26481}" type="slidenum">
              <a:rPr lang="es-MX" smtClean="0"/>
              <a:t>‹Nº›</a:t>
            </a:fld>
            <a:endParaRPr lang="es-MX"/>
          </a:p>
        </p:txBody>
      </p:sp>
    </p:spTree>
    <p:extLst>
      <p:ext uri="{BB962C8B-B14F-4D97-AF65-F5344CB8AC3E}">
        <p14:creationId xmlns:p14="http://schemas.microsoft.com/office/powerpoint/2010/main" val="2090548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2.jpl.nasa.gov/srtm/images/SRTM_2-24-2016.gi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21FAD475-4B0D-46EB-9C87-EFB9CFA26481}" type="slidenum">
              <a:rPr lang="es-MX" smtClean="0"/>
              <a:t>1</a:t>
            </a:fld>
            <a:endParaRPr lang="es-MX"/>
          </a:p>
        </p:txBody>
      </p:sp>
    </p:spTree>
    <p:extLst>
      <p:ext uri="{BB962C8B-B14F-4D97-AF65-F5344CB8AC3E}">
        <p14:creationId xmlns:p14="http://schemas.microsoft.com/office/powerpoint/2010/main" val="336363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La escala horizontal de un modelo físico tridimensional está definida por la relación de medida en el terreno de alguna de sus dimensiones (ancho o largo) y su medida en el modelo a imprimir. </a:t>
            </a:r>
            <a:endParaRPr lang="es-MX" dirty="0" smtClean="0"/>
          </a:p>
          <a:p>
            <a:r>
              <a:rPr lang="es-ES" dirty="0" smtClean="0"/>
              <a:t/>
            </a:r>
            <a:br>
              <a:rPr lang="es-ES" dirty="0" smtClean="0"/>
            </a:br>
            <a:endParaRPr lang="es-MX" dirty="0"/>
          </a:p>
        </p:txBody>
      </p:sp>
      <p:sp>
        <p:nvSpPr>
          <p:cNvPr id="4" name="Marcador de número de diapositiva 3"/>
          <p:cNvSpPr>
            <a:spLocks noGrp="1"/>
          </p:cNvSpPr>
          <p:nvPr>
            <p:ph type="sldNum" sz="quarter" idx="10"/>
          </p:nvPr>
        </p:nvSpPr>
        <p:spPr/>
        <p:txBody>
          <a:bodyPr/>
          <a:lstStyle/>
          <a:p>
            <a:fld id="{21FAD475-4B0D-46EB-9C87-EFB9CFA26481}" type="slidenum">
              <a:rPr lang="es-MX" smtClean="0"/>
              <a:t>2</a:t>
            </a:fld>
            <a:endParaRPr lang="es-MX"/>
          </a:p>
        </p:txBody>
      </p:sp>
    </p:spTree>
    <p:extLst>
      <p:ext uri="{BB962C8B-B14F-4D97-AF65-F5344CB8AC3E}">
        <p14:creationId xmlns:p14="http://schemas.microsoft.com/office/powerpoint/2010/main" val="1758259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El Continuo de Elevaciones Mexicano (CEM) de 15 m de resolución es la fuente más recomendable. </a:t>
            </a:r>
            <a:r>
              <a:rPr lang="es-ES" sz="1200" b="0" i="0" kern="1200" dirty="0" smtClean="0">
                <a:solidFill>
                  <a:schemeClr val="tx1"/>
                </a:solidFill>
                <a:effectLst/>
                <a:latin typeface="+mn-lt"/>
                <a:ea typeface="+mn-ea"/>
                <a:cs typeface="+mn-cs"/>
              </a:rPr>
              <a:t>El Continuo de Elevaciones Mexicano 3.0 (CEM 3.0) es un producto que representa las elevaciones del territorio continental mexicano, mediante valores que indican puntos sobre la superficie del terreno, cuya ubicación geográfica se encuentra definida por coordenadas(X,Y) a las que se le integran valores que representan las elevaciones(Z). Los puntos se encuentran espaciados y distribuidos de modo regular.</a:t>
            </a:r>
            <a:endParaRPr lang="es-ES" b="0" dirty="0" smtClean="0">
              <a:effectLst/>
            </a:endParaRPr>
          </a:p>
          <a:p>
            <a:r>
              <a:rPr lang="es-ES" dirty="0" smtClean="0"/>
              <a:t/>
            </a:r>
            <a:br>
              <a:rPr lang="es-ES" dirty="0" smtClean="0"/>
            </a:br>
            <a:r>
              <a:rPr lang="es-ES" dirty="0" smtClean="0"/>
              <a:t/>
            </a:r>
            <a:br>
              <a:rPr lang="es-ES" dirty="0" smtClean="0"/>
            </a:br>
            <a:r>
              <a:rPr lang="es-ES" dirty="0" smtClean="0"/>
              <a:t/>
            </a:r>
            <a:br>
              <a:rPr lang="es-ES" dirty="0" smtClean="0"/>
            </a:br>
            <a:endParaRPr lang="es-MX" dirty="0"/>
          </a:p>
        </p:txBody>
      </p:sp>
      <p:sp>
        <p:nvSpPr>
          <p:cNvPr id="4" name="Marcador de número de diapositiva 3"/>
          <p:cNvSpPr>
            <a:spLocks noGrp="1"/>
          </p:cNvSpPr>
          <p:nvPr>
            <p:ph type="sldNum" sz="quarter" idx="10"/>
          </p:nvPr>
        </p:nvSpPr>
        <p:spPr/>
        <p:txBody>
          <a:bodyPr/>
          <a:lstStyle/>
          <a:p>
            <a:fld id="{21FAD475-4B0D-46EB-9C87-EFB9CFA26481}" type="slidenum">
              <a:rPr lang="es-MX" smtClean="0"/>
              <a:t>3</a:t>
            </a:fld>
            <a:endParaRPr lang="es-MX"/>
          </a:p>
        </p:txBody>
      </p:sp>
    </p:spTree>
    <p:extLst>
      <p:ext uri="{BB962C8B-B14F-4D97-AF65-F5344CB8AC3E}">
        <p14:creationId xmlns:p14="http://schemas.microsoft.com/office/powerpoint/2010/main" val="2192599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A nivel internacional, la Misión Topográfica Radar </a:t>
            </a:r>
            <a:r>
              <a:rPr lang="es-ES" sz="1200" b="0" i="0" u="none" strike="noStrike" kern="1200" dirty="0" err="1" smtClean="0">
                <a:solidFill>
                  <a:schemeClr val="tx1"/>
                </a:solidFill>
                <a:effectLst/>
                <a:latin typeface="+mn-lt"/>
                <a:ea typeface="+mn-ea"/>
                <a:cs typeface="+mn-cs"/>
              </a:rPr>
              <a:t>Shuttle</a:t>
            </a:r>
            <a:r>
              <a:rPr lang="es-ES" sz="1200" b="0" i="0" u="none" strike="noStrike" kern="1200" dirty="0" smtClean="0">
                <a:solidFill>
                  <a:schemeClr val="tx1"/>
                </a:solidFill>
                <a:effectLst/>
                <a:latin typeface="+mn-lt"/>
                <a:ea typeface="+mn-ea"/>
                <a:cs typeface="+mn-cs"/>
              </a:rPr>
              <a:t> (SRTM, </a:t>
            </a:r>
            <a:r>
              <a:rPr lang="es-ES" sz="1200" b="0" i="1" u="none" strike="noStrike" kern="1200" dirty="0" err="1" smtClean="0">
                <a:solidFill>
                  <a:schemeClr val="tx1"/>
                </a:solidFill>
                <a:effectLst/>
                <a:latin typeface="+mn-lt"/>
                <a:ea typeface="+mn-ea"/>
                <a:cs typeface="+mn-cs"/>
              </a:rPr>
              <a:t>Shuttle</a:t>
            </a:r>
            <a:r>
              <a:rPr lang="es-ES" sz="1200" b="0" i="1" u="none" strike="noStrike" kern="1200" dirty="0" smtClean="0">
                <a:solidFill>
                  <a:schemeClr val="tx1"/>
                </a:solidFill>
                <a:effectLst/>
                <a:latin typeface="+mn-lt"/>
                <a:ea typeface="+mn-ea"/>
                <a:cs typeface="+mn-cs"/>
              </a:rPr>
              <a:t> Radar </a:t>
            </a:r>
            <a:r>
              <a:rPr lang="es-ES" sz="1200" b="0" i="1" u="none" strike="noStrike" kern="1200" dirty="0" err="1" smtClean="0">
                <a:solidFill>
                  <a:schemeClr val="tx1"/>
                </a:solidFill>
                <a:effectLst/>
                <a:latin typeface="+mn-lt"/>
                <a:ea typeface="+mn-ea"/>
                <a:cs typeface="+mn-cs"/>
              </a:rPr>
              <a:t>Topography</a:t>
            </a:r>
            <a:r>
              <a:rPr lang="es-ES" sz="1200" b="0" i="1" u="none" strike="noStrike" kern="1200" dirty="0" smtClean="0">
                <a:solidFill>
                  <a:schemeClr val="tx1"/>
                </a:solidFill>
                <a:effectLst/>
                <a:latin typeface="+mn-lt"/>
                <a:ea typeface="+mn-ea"/>
                <a:cs typeface="+mn-cs"/>
              </a:rPr>
              <a:t> </a:t>
            </a:r>
            <a:r>
              <a:rPr lang="es-ES" sz="1200" b="0" i="1" u="none" strike="noStrike" kern="1200" dirty="0" err="1" smtClean="0">
                <a:solidFill>
                  <a:schemeClr val="tx1"/>
                </a:solidFill>
                <a:effectLst/>
                <a:latin typeface="+mn-lt"/>
                <a:ea typeface="+mn-ea"/>
                <a:cs typeface="+mn-cs"/>
              </a:rPr>
              <a:t>Mission</a:t>
            </a:r>
            <a:r>
              <a:rPr lang="es-ES" sz="1200" b="0" i="0" u="none" strike="noStrike" kern="1200" dirty="0" smtClean="0">
                <a:solidFill>
                  <a:schemeClr val="tx1"/>
                </a:solidFill>
                <a:effectLst/>
                <a:latin typeface="+mn-lt"/>
                <a:ea typeface="+mn-ea"/>
                <a:cs typeface="+mn-cs"/>
              </a:rPr>
              <a:t>) de la NASA provee información gratuita del relieve terrestre con una resolución espacial de hasta 1 segundo de arco (30 m aproximadamente). </a:t>
            </a:r>
            <a:r>
              <a:rPr lang="es-ES" dirty="0" smtClean="0"/>
              <a:t/>
            </a:r>
            <a:br>
              <a:rPr lang="es-ES" dirty="0" smtClean="0"/>
            </a:br>
            <a:r>
              <a:rPr lang="es-ES" dirty="0" smtClean="0"/>
              <a:t/>
            </a:r>
            <a:br>
              <a:rPr lang="es-ES" dirty="0" smtClean="0"/>
            </a:br>
            <a:endParaRPr lang="es-MX" dirty="0"/>
          </a:p>
        </p:txBody>
      </p:sp>
      <p:sp>
        <p:nvSpPr>
          <p:cNvPr id="4" name="Marcador de número de diapositiva 3"/>
          <p:cNvSpPr>
            <a:spLocks noGrp="1"/>
          </p:cNvSpPr>
          <p:nvPr>
            <p:ph type="sldNum" sz="quarter" idx="10"/>
          </p:nvPr>
        </p:nvSpPr>
        <p:spPr/>
        <p:txBody>
          <a:bodyPr/>
          <a:lstStyle/>
          <a:p>
            <a:fld id="{21FAD475-4B0D-46EB-9C87-EFB9CFA26481}" type="slidenum">
              <a:rPr lang="es-MX" smtClean="0"/>
              <a:t>4</a:t>
            </a:fld>
            <a:endParaRPr lang="es-MX"/>
          </a:p>
        </p:txBody>
      </p:sp>
    </p:spTree>
    <p:extLst>
      <p:ext uri="{BB962C8B-B14F-4D97-AF65-F5344CB8AC3E}">
        <p14:creationId xmlns:p14="http://schemas.microsoft.com/office/powerpoint/2010/main" val="3081898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rtl="0"/>
            <a:r>
              <a:rPr lang="es-ES" sz="1200" b="0" i="0" u="none" strike="noStrike" kern="1200" dirty="0" smtClean="0">
                <a:solidFill>
                  <a:schemeClr val="tx1"/>
                </a:solidFill>
                <a:effectLst/>
                <a:latin typeface="+mn-lt"/>
                <a:ea typeface="+mn-ea"/>
                <a:cs typeface="+mn-cs"/>
              </a:rPr>
              <a:t>A nivel internacional, la Misión Topográfica Radar </a:t>
            </a:r>
            <a:r>
              <a:rPr lang="es-ES" sz="1200" b="0" i="0" u="none" strike="noStrike" kern="1200" dirty="0" err="1" smtClean="0">
                <a:solidFill>
                  <a:schemeClr val="tx1"/>
                </a:solidFill>
                <a:effectLst/>
                <a:latin typeface="+mn-lt"/>
                <a:ea typeface="+mn-ea"/>
                <a:cs typeface="+mn-cs"/>
              </a:rPr>
              <a:t>Shuttle</a:t>
            </a:r>
            <a:r>
              <a:rPr lang="es-ES" sz="1200" b="0" i="0" u="none" strike="noStrike" kern="1200" dirty="0" smtClean="0">
                <a:solidFill>
                  <a:schemeClr val="tx1"/>
                </a:solidFill>
                <a:effectLst/>
                <a:latin typeface="+mn-lt"/>
                <a:ea typeface="+mn-ea"/>
                <a:cs typeface="+mn-cs"/>
              </a:rPr>
              <a:t> (SRTM, </a:t>
            </a:r>
            <a:r>
              <a:rPr lang="es-ES" sz="1200" b="0" i="1" u="none" strike="noStrike" kern="1200" dirty="0" err="1" smtClean="0">
                <a:solidFill>
                  <a:schemeClr val="tx1"/>
                </a:solidFill>
                <a:effectLst/>
                <a:latin typeface="+mn-lt"/>
                <a:ea typeface="+mn-ea"/>
                <a:cs typeface="+mn-cs"/>
              </a:rPr>
              <a:t>Shuttle</a:t>
            </a:r>
            <a:r>
              <a:rPr lang="es-ES" sz="1200" b="0" i="1" u="none" strike="noStrike" kern="1200" dirty="0" smtClean="0">
                <a:solidFill>
                  <a:schemeClr val="tx1"/>
                </a:solidFill>
                <a:effectLst/>
                <a:latin typeface="+mn-lt"/>
                <a:ea typeface="+mn-ea"/>
                <a:cs typeface="+mn-cs"/>
              </a:rPr>
              <a:t> Radar </a:t>
            </a:r>
            <a:r>
              <a:rPr lang="es-ES" sz="1200" b="0" i="1" u="none" strike="noStrike" kern="1200" dirty="0" err="1" smtClean="0">
                <a:solidFill>
                  <a:schemeClr val="tx1"/>
                </a:solidFill>
                <a:effectLst/>
                <a:latin typeface="+mn-lt"/>
                <a:ea typeface="+mn-ea"/>
                <a:cs typeface="+mn-cs"/>
              </a:rPr>
              <a:t>Topography</a:t>
            </a:r>
            <a:r>
              <a:rPr lang="es-ES" sz="1200" b="0" i="1" u="none" strike="noStrike" kern="1200" dirty="0" smtClean="0">
                <a:solidFill>
                  <a:schemeClr val="tx1"/>
                </a:solidFill>
                <a:effectLst/>
                <a:latin typeface="+mn-lt"/>
                <a:ea typeface="+mn-ea"/>
                <a:cs typeface="+mn-cs"/>
              </a:rPr>
              <a:t> </a:t>
            </a:r>
            <a:r>
              <a:rPr lang="es-ES" sz="1200" b="0" i="1" u="none" strike="noStrike" kern="1200" dirty="0" err="1" smtClean="0">
                <a:solidFill>
                  <a:schemeClr val="tx1"/>
                </a:solidFill>
                <a:effectLst/>
                <a:latin typeface="+mn-lt"/>
                <a:ea typeface="+mn-ea"/>
                <a:cs typeface="+mn-cs"/>
              </a:rPr>
              <a:t>Mission</a:t>
            </a:r>
            <a:r>
              <a:rPr lang="es-ES" sz="1200" b="0" i="0" u="none" strike="noStrike" kern="1200" dirty="0" smtClean="0">
                <a:solidFill>
                  <a:schemeClr val="tx1"/>
                </a:solidFill>
                <a:effectLst/>
                <a:latin typeface="+mn-lt"/>
                <a:ea typeface="+mn-ea"/>
                <a:cs typeface="+mn-cs"/>
              </a:rPr>
              <a:t>) de la NASA provee información gratuita del relieve terrestre con una resolución espacial de hasta 1 segundo de arco (30 m aproximadamente). </a:t>
            </a:r>
            <a:r>
              <a:rPr lang="es-ES" dirty="0" smtClean="0"/>
              <a:t/>
            </a:r>
            <a:br>
              <a:rPr lang="es-ES" dirty="0" smtClean="0"/>
            </a:br>
            <a:r>
              <a:rPr lang="es-ES" dirty="0" smtClean="0"/>
              <a:t/>
            </a:r>
            <a:br>
              <a:rPr lang="es-ES" dirty="0" smtClean="0"/>
            </a:br>
            <a:r>
              <a:rPr lang="en-US" sz="1200" b="0" i="0" kern="1200" dirty="0" smtClean="0">
                <a:solidFill>
                  <a:schemeClr val="tx1"/>
                </a:solidFill>
                <a:effectLst/>
                <a:latin typeface="+mn-lt"/>
                <a:ea typeface="+mn-ea"/>
                <a:cs typeface="+mn-cs"/>
              </a:rPr>
              <a:t>On September 23, 2014, the White House announced that the highest-resolution topographic data generated from NASA's Shuttle Radar Topography Mission (SRTM) in 2000 was to be released globally by late 2015. The announcement was made at the United Nations Heads of State Climate Su</a:t>
            </a:r>
          </a:p>
          <a:p>
            <a:r>
              <a:rPr lang="en-US" sz="1200" b="0" i="0" kern="1200" dirty="0" smtClean="0">
                <a:solidFill>
                  <a:schemeClr val="tx1"/>
                </a:solidFill>
                <a:effectLst/>
                <a:latin typeface="+mn-lt"/>
                <a:ea typeface="+mn-ea"/>
                <a:cs typeface="+mn-cs"/>
              </a:rPr>
              <a:t>Previously, SRTM data for regions outside the United States were sampled for public release at 3 arc-seconds, which is 1/1200th of a degree of latitude and longitude, or about 90 meters (295 feet). The new data have been released with a 1 arc-second, or about 30 meters (98 feet), sampling that reveals the full resolution of the original measurements.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See an </a:t>
            </a:r>
            <a:r>
              <a:rPr lang="en-US" sz="1200" b="0" i="0" kern="1200" dirty="0" smtClean="0">
                <a:solidFill>
                  <a:schemeClr val="tx1"/>
                </a:solidFill>
                <a:effectLst/>
                <a:latin typeface="+mn-lt"/>
                <a:ea typeface="+mn-ea"/>
                <a:cs typeface="+mn-cs"/>
                <a:hlinkClick r:id="rId3"/>
              </a:rPr>
              <a:t>index map</a:t>
            </a:r>
            <a:r>
              <a:rPr lang="en-US" sz="1200" b="0" i="0" kern="1200" dirty="0" smtClean="0">
                <a:solidFill>
                  <a:schemeClr val="tx1"/>
                </a:solidFill>
                <a:effectLst/>
                <a:latin typeface="+mn-lt"/>
                <a:ea typeface="+mn-ea"/>
                <a:cs typeface="+mn-cs"/>
              </a:rPr>
              <a:t> of the newly available full-resolution data. (SRTM did not produce data for the northernmost latitudes or Antarctica.)</a:t>
            </a:r>
          </a:p>
          <a:p>
            <a:pPr rtl="0"/>
            <a:r>
              <a:rPr lang="en-US" sz="1200" b="0" i="0" kern="1200" dirty="0" err="1" smtClean="0">
                <a:solidFill>
                  <a:schemeClr val="tx1"/>
                </a:solidFill>
                <a:effectLst/>
                <a:latin typeface="+mn-lt"/>
                <a:ea typeface="+mn-ea"/>
                <a:cs typeface="+mn-cs"/>
              </a:rPr>
              <a:t>mmit</a:t>
            </a:r>
            <a:r>
              <a:rPr lang="en-US" sz="1200" b="0" i="0" kern="1200" dirty="0" smtClean="0">
                <a:solidFill>
                  <a:schemeClr val="tx1"/>
                </a:solidFill>
                <a:effectLst/>
                <a:latin typeface="+mn-lt"/>
                <a:ea typeface="+mn-ea"/>
                <a:cs typeface="+mn-cs"/>
              </a:rPr>
              <a:t> in New York. Since then the schedule was accelerated, and all global SRTM data have been released.</a:t>
            </a:r>
            <a:endParaRPr lang="es-MX" dirty="0"/>
          </a:p>
        </p:txBody>
      </p:sp>
      <p:sp>
        <p:nvSpPr>
          <p:cNvPr id="4" name="Marcador de número de diapositiva 3"/>
          <p:cNvSpPr>
            <a:spLocks noGrp="1"/>
          </p:cNvSpPr>
          <p:nvPr>
            <p:ph type="sldNum" sz="quarter" idx="10"/>
          </p:nvPr>
        </p:nvSpPr>
        <p:spPr/>
        <p:txBody>
          <a:bodyPr/>
          <a:lstStyle/>
          <a:p>
            <a:fld id="{21FAD475-4B0D-46EB-9C87-EFB9CFA26481}" type="slidenum">
              <a:rPr lang="es-MX" smtClean="0"/>
              <a:t>5</a:t>
            </a:fld>
            <a:endParaRPr lang="es-MX"/>
          </a:p>
        </p:txBody>
      </p:sp>
    </p:spTree>
    <p:extLst>
      <p:ext uri="{BB962C8B-B14F-4D97-AF65-F5344CB8AC3E}">
        <p14:creationId xmlns:p14="http://schemas.microsoft.com/office/powerpoint/2010/main" val="1118701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CC7940A-BEA9-4B71-A718-85FE09446365}" type="datetimeFigureOut">
              <a:rPr lang="es-MX" smtClean="0"/>
              <a:t>21/01/2020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866ABE-A17A-4A7B-8169-3DBBC76FB66D}" type="slidenum">
              <a:rPr lang="es-MX" smtClean="0"/>
              <a:t>‹Nº›</a:t>
            </a:fld>
            <a:endParaRPr lang="es-MX"/>
          </a:p>
        </p:txBody>
      </p:sp>
    </p:spTree>
    <p:extLst>
      <p:ext uri="{BB962C8B-B14F-4D97-AF65-F5344CB8AC3E}">
        <p14:creationId xmlns:p14="http://schemas.microsoft.com/office/powerpoint/2010/main" val="3544069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CC7940A-BEA9-4B71-A718-85FE09446365}" type="datetimeFigureOut">
              <a:rPr lang="es-MX" smtClean="0"/>
              <a:t>21/01/2020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866ABE-A17A-4A7B-8169-3DBBC76FB66D}" type="slidenum">
              <a:rPr lang="es-MX" smtClean="0"/>
              <a:t>‹Nº›</a:t>
            </a:fld>
            <a:endParaRPr lang="es-MX"/>
          </a:p>
        </p:txBody>
      </p:sp>
    </p:spTree>
    <p:extLst>
      <p:ext uri="{BB962C8B-B14F-4D97-AF65-F5344CB8AC3E}">
        <p14:creationId xmlns:p14="http://schemas.microsoft.com/office/powerpoint/2010/main" val="3149575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CC7940A-BEA9-4B71-A718-85FE09446365}" type="datetimeFigureOut">
              <a:rPr lang="es-MX" smtClean="0"/>
              <a:t>21/01/2020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866ABE-A17A-4A7B-8169-3DBBC76FB66D}" type="slidenum">
              <a:rPr lang="es-MX" smtClean="0"/>
              <a:t>‹Nº›</a:t>
            </a:fld>
            <a:endParaRPr lang="es-MX"/>
          </a:p>
        </p:txBody>
      </p:sp>
    </p:spTree>
    <p:extLst>
      <p:ext uri="{BB962C8B-B14F-4D97-AF65-F5344CB8AC3E}">
        <p14:creationId xmlns:p14="http://schemas.microsoft.com/office/powerpoint/2010/main" val="191249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CC7940A-BEA9-4B71-A718-85FE09446365}" type="datetimeFigureOut">
              <a:rPr lang="es-MX" smtClean="0"/>
              <a:t>21/01/2020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866ABE-A17A-4A7B-8169-3DBBC76FB66D}" type="slidenum">
              <a:rPr lang="es-MX" smtClean="0"/>
              <a:t>‹Nº›</a:t>
            </a:fld>
            <a:endParaRPr lang="es-MX"/>
          </a:p>
        </p:txBody>
      </p:sp>
    </p:spTree>
    <p:extLst>
      <p:ext uri="{BB962C8B-B14F-4D97-AF65-F5344CB8AC3E}">
        <p14:creationId xmlns:p14="http://schemas.microsoft.com/office/powerpoint/2010/main" val="420385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CC7940A-BEA9-4B71-A718-85FE09446365}" type="datetimeFigureOut">
              <a:rPr lang="es-MX" smtClean="0"/>
              <a:t>21/01/2020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B866ABE-A17A-4A7B-8169-3DBBC76FB66D}" type="slidenum">
              <a:rPr lang="es-MX" smtClean="0"/>
              <a:t>‹Nº›</a:t>
            </a:fld>
            <a:endParaRPr lang="es-MX"/>
          </a:p>
        </p:txBody>
      </p:sp>
    </p:spTree>
    <p:extLst>
      <p:ext uri="{BB962C8B-B14F-4D97-AF65-F5344CB8AC3E}">
        <p14:creationId xmlns:p14="http://schemas.microsoft.com/office/powerpoint/2010/main" val="2180882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CC7940A-BEA9-4B71-A718-85FE09446365}" type="datetimeFigureOut">
              <a:rPr lang="es-MX" smtClean="0"/>
              <a:t>21/01/2020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866ABE-A17A-4A7B-8169-3DBBC76FB66D}" type="slidenum">
              <a:rPr lang="es-MX" smtClean="0"/>
              <a:t>‹Nº›</a:t>
            </a:fld>
            <a:endParaRPr lang="es-MX"/>
          </a:p>
        </p:txBody>
      </p:sp>
    </p:spTree>
    <p:extLst>
      <p:ext uri="{BB962C8B-B14F-4D97-AF65-F5344CB8AC3E}">
        <p14:creationId xmlns:p14="http://schemas.microsoft.com/office/powerpoint/2010/main" val="429363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CC7940A-BEA9-4B71-A718-85FE09446365}" type="datetimeFigureOut">
              <a:rPr lang="es-MX" smtClean="0"/>
              <a:t>21/01/2020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B866ABE-A17A-4A7B-8169-3DBBC76FB66D}" type="slidenum">
              <a:rPr lang="es-MX" smtClean="0"/>
              <a:t>‹Nº›</a:t>
            </a:fld>
            <a:endParaRPr lang="es-MX"/>
          </a:p>
        </p:txBody>
      </p:sp>
    </p:spTree>
    <p:extLst>
      <p:ext uri="{BB962C8B-B14F-4D97-AF65-F5344CB8AC3E}">
        <p14:creationId xmlns:p14="http://schemas.microsoft.com/office/powerpoint/2010/main" val="69163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CC7940A-BEA9-4B71-A718-85FE09446365}" type="datetimeFigureOut">
              <a:rPr lang="es-MX" smtClean="0"/>
              <a:t>21/01/2020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B866ABE-A17A-4A7B-8169-3DBBC76FB66D}" type="slidenum">
              <a:rPr lang="es-MX" smtClean="0"/>
              <a:t>‹Nº›</a:t>
            </a:fld>
            <a:endParaRPr lang="es-MX"/>
          </a:p>
        </p:txBody>
      </p:sp>
    </p:spTree>
    <p:extLst>
      <p:ext uri="{BB962C8B-B14F-4D97-AF65-F5344CB8AC3E}">
        <p14:creationId xmlns:p14="http://schemas.microsoft.com/office/powerpoint/2010/main" val="106132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7940A-BEA9-4B71-A718-85FE09446365}" type="datetimeFigureOut">
              <a:rPr lang="es-MX" smtClean="0"/>
              <a:t>21/01/2020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B866ABE-A17A-4A7B-8169-3DBBC76FB66D}" type="slidenum">
              <a:rPr lang="es-MX" smtClean="0"/>
              <a:t>‹Nº›</a:t>
            </a:fld>
            <a:endParaRPr lang="es-MX"/>
          </a:p>
        </p:txBody>
      </p:sp>
    </p:spTree>
    <p:extLst>
      <p:ext uri="{BB962C8B-B14F-4D97-AF65-F5344CB8AC3E}">
        <p14:creationId xmlns:p14="http://schemas.microsoft.com/office/powerpoint/2010/main" val="323455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CC7940A-BEA9-4B71-A718-85FE09446365}" type="datetimeFigureOut">
              <a:rPr lang="es-MX" smtClean="0"/>
              <a:t>21/01/2020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866ABE-A17A-4A7B-8169-3DBBC76FB66D}" type="slidenum">
              <a:rPr lang="es-MX" smtClean="0"/>
              <a:t>‹Nº›</a:t>
            </a:fld>
            <a:endParaRPr lang="es-MX"/>
          </a:p>
        </p:txBody>
      </p:sp>
    </p:spTree>
    <p:extLst>
      <p:ext uri="{BB962C8B-B14F-4D97-AF65-F5344CB8AC3E}">
        <p14:creationId xmlns:p14="http://schemas.microsoft.com/office/powerpoint/2010/main" val="1743945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CC7940A-BEA9-4B71-A718-85FE09446365}" type="datetimeFigureOut">
              <a:rPr lang="es-MX" smtClean="0"/>
              <a:t>21/01/2020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B866ABE-A17A-4A7B-8169-3DBBC76FB66D}" type="slidenum">
              <a:rPr lang="es-MX" smtClean="0"/>
              <a:t>‹Nº›</a:t>
            </a:fld>
            <a:endParaRPr lang="es-MX"/>
          </a:p>
        </p:txBody>
      </p:sp>
    </p:spTree>
    <p:extLst>
      <p:ext uri="{BB962C8B-B14F-4D97-AF65-F5344CB8AC3E}">
        <p14:creationId xmlns:p14="http://schemas.microsoft.com/office/powerpoint/2010/main" val="135301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7940A-BEA9-4B71-A718-85FE09446365}" type="datetimeFigureOut">
              <a:rPr lang="es-MX" smtClean="0"/>
              <a:t>21/01/2020</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66ABE-A17A-4A7B-8169-3DBBC76FB66D}" type="slidenum">
              <a:rPr lang="es-MX" smtClean="0"/>
              <a:t>‹Nº›</a:t>
            </a:fld>
            <a:endParaRPr lang="es-MX"/>
          </a:p>
        </p:txBody>
      </p:sp>
    </p:spTree>
    <p:extLst>
      <p:ext uri="{BB962C8B-B14F-4D97-AF65-F5344CB8AC3E}">
        <p14:creationId xmlns:p14="http://schemas.microsoft.com/office/powerpoint/2010/main" val="33198738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22 Conector recto"/>
          <p:cNvCxnSpPr/>
          <p:nvPr/>
        </p:nvCxnSpPr>
        <p:spPr>
          <a:xfrm flipV="1">
            <a:off x="6528762" y="1678179"/>
            <a:ext cx="4883003" cy="5496"/>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sp>
        <p:nvSpPr>
          <p:cNvPr id="10" name="Rectángulo 9"/>
          <p:cNvSpPr/>
          <p:nvPr/>
        </p:nvSpPr>
        <p:spPr>
          <a:xfrm>
            <a:off x="6011969" y="900930"/>
            <a:ext cx="5916587" cy="503984"/>
          </a:xfrm>
          <a:prstGeom prst="rect">
            <a:avLst/>
          </a:prstGeom>
        </p:spPr>
        <p:txBody>
          <a:bodyPr wrap="square">
            <a:spAutoFit/>
          </a:bodyPr>
          <a:lstStyle/>
          <a:p>
            <a:pPr algn="ctr">
              <a:lnSpc>
                <a:spcPct val="107000"/>
              </a:lnSpc>
              <a:spcAft>
                <a:spcPts val="800"/>
              </a:spcAft>
            </a:pPr>
            <a:r>
              <a:rPr lang="es-ES" sz="2500" b="1" dirty="0">
                <a:latin typeface="Times New Roman" panose="02020603050405020304" pitchFamily="18" charset="0"/>
                <a:ea typeface="Calibri" panose="020F0502020204030204" pitchFamily="34" charset="0"/>
                <a:cs typeface="Times New Roman" panose="02020603050405020304" pitchFamily="18" charset="0"/>
              </a:rPr>
              <a:t>Tema </a:t>
            </a:r>
            <a:r>
              <a:rPr lang="es-ES" sz="2500" b="1" dirty="0" smtClean="0">
                <a:latin typeface="Times New Roman" panose="02020603050405020304" pitchFamily="18" charset="0"/>
                <a:ea typeface="Calibri" panose="020F0502020204030204" pitchFamily="34" charset="0"/>
                <a:cs typeface="Times New Roman" panose="02020603050405020304" pitchFamily="18" charset="0"/>
              </a:rPr>
              <a:t>2. DEM y fuentes de descarga</a:t>
            </a:r>
            <a:endParaRPr lang="es-MX"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2 Subtítulo"/>
          <p:cNvSpPr txBox="1">
            <a:spLocks/>
          </p:cNvSpPr>
          <p:nvPr/>
        </p:nvSpPr>
        <p:spPr>
          <a:xfrm>
            <a:off x="6980457" y="2041277"/>
            <a:ext cx="4124325" cy="474663"/>
          </a:xfrm>
          <a:prstGeom prst="rect">
            <a:avLst/>
          </a:prstGeom>
        </p:spPr>
        <p:txBody>
          <a:bodyPr>
            <a:normAutofit fontScale="25000" lnSpcReduction="20000"/>
          </a:bodyPr>
          <a:lstStyle/>
          <a:p>
            <a:pPr algn="ctr" eaLnBrk="1" fontAlgn="auto" hangingPunct="1">
              <a:lnSpc>
                <a:spcPct val="120000"/>
              </a:lnSpc>
              <a:spcBef>
                <a:spcPct val="20000"/>
              </a:spcBef>
              <a:spcAft>
                <a:spcPts val="0"/>
              </a:spcAft>
              <a:buFont typeface="Arial" pitchFamily="34" charset="0"/>
              <a:buNone/>
              <a:defRPr/>
            </a:pPr>
            <a:r>
              <a:rPr lang="es-MX" sz="8000" b="1" dirty="0">
                <a:latin typeface="+mj-lt"/>
                <a:cs typeface="Times New Roman" pitchFamily="18" charset="0"/>
              </a:rPr>
              <a:t>Centro de Investigación en Ciencias de la Información Geoespacial</a:t>
            </a:r>
          </a:p>
          <a:p>
            <a:pPr algn="ctr" eaLnBrk="1" fontAlgn="auto" hangingPunct="1">
              <a:lnSpc>
                <a:spcPct val="170000"/>
              </a:lnSpc>
              <a:spcBef>
                <a:spcPct val="20000"/>
              </a:spcBef>
              <a:spcAft>
                <a:spcPts val="0"/>
              </a:spcAft>
              <a:buFont typeface="Arial" pitchFamily="34" charset="0"/>
              <a:buNone/>
              <a:defRPr/>
            </a:pPr>
            <a:endParaRPr lang="es-MX" sz="1500" b="1" dirty="0">
              <a:solidFill>
                <a:srgbClr val="FFFF00"/>
              </a:solidFill>
              <a:latin typeface="Times New Roman" pitchFamily="18" charset="0"/>
              <a:cs typeface="Times New Roman" pitchFamily="18" charset="0"/>
            </a:endParaRPr>
          </a:p>
          <a:p>
            <a:pPr algn="ctr" eaLnBrk="1" fontAlgn="auto" hangingPunct="1">
              <a:spcBef>
                <a:spcPct val="20000"/>
              </a:spcBef>
              <a:spcAft>
                <a:spcPts val="0"/>
              </a:spcAft>
              <a:buFont typeface="Arial" pitchFamily="34" charset="0"/>
              <a:buNone/>
              <a:defRPr/>
            </a:pPr>
            <a:endParaRPr lang="es-ES_tradnl" sz="1500" dirty="0">
              <a:solidFill>
                <a:schemeClr val="tx1">
                  <a:tint val="75000"/>
                </a:schemeClr>
              </a:solidFill>
              <a:latin typeface="Calibri" pitchFamily="34" charset="0"/>
            </a:endParaRPr>
          </a:p>
        </p:txBody>
      </p:sp>
      <p:sp>
        <p:nvSpPr>
          <p:cNvPr id="16" name="2 Subtítulo"/>
          <p:cNvSpPr txBox="1">
            <a:spLocks/>
          </p:cNvSpPr>
          <p:nvPr/>
        </p:nvSpPr>
        <p:spPr>
          <a:xfrm>
            <a:off x="7735144" y="4643470"/>
            <a:ext cx="2900362" cy="612775"/>
          </a:xfrm>
          <a:prstGeom prst="rect">
            <a:avLst/>
          </a:prstGeom>
        </p:spPr>
        <p:txBody>
          <a:bodyPr>
            <a:normAutofit/>
          </a:bodyPr>
          <a:lstStyle/>
          <a:p>
            <a:pPr algn="just" eaLnBrk="1" fontAlgn="auto" hangingPunct="1">
              <a:lnSpc>
                <a:spcPct val="120000"/>
              </a:lnSpc>
              <a:spcBef>
                <a:spcPct val="20000"/>
              </a:spcBef>
              <a:spcAft>
                <a:spcPts val="0"/>
              </a:spcAft>
              <a:buFont typeface="Arial" pitchFamily="34" charset="0"/>
              <a:buNone/>
              <a:defRPr/>
            </a:pPr>
            <a:r>
              <a:rPr lang="es-MX" sz="1500" b="1" dirty="0">
                <a:latin typeface="Times New Roman" pitchFamily="18" charset="0"/>
                <a:cs typeface="Times New Roman" pitchFamily="18" charset="0"/>
              </a:rPr>
              <a:t>Área de sistemas </a:t>
            </a:r>
            <a:r>
              <a:rPr lang="es-MX" sz="1500" b="1" dirty="0" err="1">
                <a:latin typeface="Times New Roman" pitchFamily="18" charset="0"/>
                <a:cs typeface="Times New Roman" pitchFamily="18" charset="0"/>
              </a:rPr>
              <a:t>socioecológicos</a:t>
            </a:r>
            <a:endParaRPr lang="es-MX" sz="1500" b="1" dirty="0">
              <a:latin typeface="Times New Roman" pitchFamily="18" charset="0"/>
              <a:cs typeface="Times New Roman" pitchFamily="18" charset="0"/>
            </a:endParaRPr>
          </a:p>
          <a:p>
            <a:pPr eaLnBrk="1" fontAlgn="auto" hangingPunct="1">
              <a:lnSpc>
                <a:spcPct val="170000"/>
              </a:lnSpc>
              <a:spcBef>
                <a:spcPct val="20000"/>
              </a:spcBef>
              <a:spcAft>
                <a:spcPts val="0"/>
              </a:spcAft>
              <a:buFont typeface="Arial" pitchFamily="34" charset="0"/>
              <a:buNone/>
              <a:defRPr/>
            </a:pPr>
            <a:endParaRPr lang="es-MX" sz="1500" b="1" dirty="0">
              <a:solidFill>
                <a:srgbClr val="FFFF00"/>
              </a:solidFill>
              <a:latin typeface="Times New Roman" pitchFamily="18" charset="0"/>
              <a:cs typeface="Times New Roman" pitchFamily="18" charset="0"/>
            </a:endParaRPr>
          </a:p>
          <a:p>
            <a:pPr algn="ctr" eaLnBrk="1" fontAlgn="auto" hangingPunct="1">
              <a:spcBef>
                <a:spcPct val="20000"/>
              </a:spcBef>
              <a:spcAft>
                <a:spcPts val="0"/>
              </a:spcAft>
              <a:buFont typeface="Arial" pitchFamily="34" charset="0"/>
              <a:buNone/>
              <a:defRPr/>
            </a:pPr>
            <a:endParaRPr lang="es-ES_tradnl" sz="1500" dirty="0">
              <a:solidFill>
                <a:schemeClr val="tx1">
                  <a:tint val="75000"/>
                </a:schemeClr>
              </a:solidFill>
              <a:latin typeface="Calibri" pitchFamily="34" charset="0"/>
            </a:endParaRPr>
          </a:p>
        </p:txBody>
      </p:sp>
      <p:sp>
        <p:nvSpPr>
          <p:cNvPr id="17" name="2 Subtítulo"/>
          <p:cNvSpPr>
            <a:spLocks noGrp="1"/>
          </p:cNvSpPr>
          <p:nvPr>
            <p:ph type="subTitle" idx="1"/>
          </p:nvPr>
        </p:nvSpPr>
        <p:spPr>
          <a:xfrm>
            <a:off x="7601794" y="5153164"/>
            <a:ext cx="3138488" cy="817563"/>
          </a:xfrm>
        </p:spPr>
        <p:txBody>
          <a:bodyPr rtlCol="0">
            <a:normAutofit/>
          </a:bodyPr>
          <a:lstStyle/>
          <a:p>
            <a:pPr defTabSz="457207" eaLnBrk="1" fontAlgn="auto" hangingPunct="1">
              <a:lnSpc>
                <a:spcPct val="120000"/>
              </a:lnSpc>
              <a:spcAft>
                <a:spcPts val="0"/>
              </a:spcAft>
              <a:buClr>
                <a:schemeClr val="bg2">
                  <a:lumMod val="40000"/>
                  <a:lumOff val="60000"/>
                </a:schemeClr>
              </a:buClr>
              <a:buFont typeface="Wingdings 3" charset="2"/>
              <a:buNone/>
              <a:defRPr/>
            </a:pPr>
            <a:r>
              <a:rPr lang="es-MX" sz="1500" b="1" dirty="0" smtClean="0">
                <a:solidFill>
                  <a:schemeClr val="tx1"/>
                </a:solidFill>
                <a:latin typeface="Times New Roman" pitchFamily="18" charset="0"/>
                <a:cs typeface="Times New Roman" pitchFamily="18" charset="0"/>
              </a:rPr>
              <a:t>  Presenta:</a:t>
            </a:r>
          </a:p>
          <a:p>
            <a:pPr defTabSz="457207" eaLnBrk="1" fontAlgn="auto" hangingPunct="1">
              <a:lnSpc>
                <a:spcPct val="120000"/>
              </a:lnSpc>
              <a:spcAft>
                <a:spcPts val="0"/>
              </a:spcAft>
              <a:buClr>
                <a:schemeClr val="bg2">
                  <a:lumMod val="40000"/>
                  <a:lumOff val="60000"/>
                </a:schemeClr>
              </a:buClr>
              <a:buFont typeface="Wingdings 3" charset="2"/>
              <a:buNone/>
              <a:defRPr/>
            </a:pPr>
            <a:r>
              <a:rPr lang="es-MX" sz="1500" b="1" dirty="0" smtClean="0">
                <a:solidFill>
                  <a:schemeClr val="tx1"/>
                </a:solidFill>
                <a:latin typeface="Times New Roman" pitchFamily="18" charset="0"/>
                <a:cs typeface="Times New Roman" pitchFamily="18" charset="0"/>
              </a:rPr>
              <a:t>Dr. José Ma. León Villalobos</a:t>
            </a:r>
          </a:p>
          <a:p>
            <a:pPr algn="r" defTabSz="457207" eaLnBrk="1" fontAlgn="auto" hangingPunct="1">
              <a:lnSpc>
                <a:spcPct val="170000"/>
              </a:lnSpc>
              <a:spcAft>
                <a:spcPts val="0"/>
              </a:spcAft>
              <a:buClr>
                <a:schemeClr val="bg2">
                  <a:lumMod val="40000"/>
                  <a:lumOff val="60000"/>
                </a:schemeClr>
              </a:buClr>
              <a:buFont typeface="Wingdings 3" charset="2"/>
              <a:buNone/>
              <a:defRPr/>
            </a:pPr>
            <a:endParaRPr lang="es-MX" sz="8000" b="1" dirty="0" smtClean="0">
              <a:solidFill>
                <a:srgbClr val="FFFF00"/>
              </a:solidFill>
              <a:latin typeface="Times New Roman" pitchFamily="18" charset="0"/>
              <a:cs typeface="Times New Roman" pitchFamily="18" charset="0"/>
            </a:endParaRPr>
          </a:p>
          <a:p>
            <a:pPr algn="r" defTabSz="457207" eaLnBrk="1" fontAlgn="auto" hangingPunct="1">
              <a:spcAft>
                <a:spcPts val="0"/>
              </a:spcAft>
              <a:buClr>
                <a:schemeClr val="bg2">
                  <a:lumMod val="40000"/>
                  <a:lumOff val="60000"/>
                </a:schemeClr>
              </a:buClr>
              <a:buFont typeface="Wingdings 3" charset="2"/>
              <a:buNone/>
              <a:defRPr/>
            </a:pPr>
            <a:endParaRPr lang="es-ES_tradnl" dirty="0"/>
          </a:p>
        </p:txBody>
      </p:sp>
      <p:sp>
        <p:nvSpPr>
          <p:cNvPr id="18" name="2 Subtítulo"/>
          <p:cNvSpPr txBox="1">
            <a:spLocks/>
          </p:cNvSpPr>
          <p:nvPr/>
        </p:nvSpPr>
        <p:spPr>
          <a:xfrm>
            <a:off x="8596363" y="6070813"/>
            <a:ext cx="1177925" cy="360363"/>
          </a:xfrm>
          <a:prstGeom prst="rect">
            <a:avLst/>
          </a:prstGeom>
        </p:spPr>
        <p:txBody>
          <a:bodyPr>
            <a:normAutofit fontScale="62500" lnSpcReduction="20000"/>
          </a:bodyPr>
          <a:lstStyle/>
          <a:p>
            <a:pPr algn="just" eaLnBrk="1" fontAlgn="auto" hangingPunct="1">
              <a:lnSpc>
                <a:spcPct val="120000"/>
              </a:lnSpc>
              <a:spcBef>
                <a:spcPct val="20000"/>
              </a:spcBef>
              <a:spcAft>
                <a:spcPts val="0"/>
              </a:spcAft>
              <a:buFont typeface="Arial" pitchFamily="34" charset="0"/>
              <a:buNone/>
              <a:defRPr/>
            </a:pPr>
            <a:r>
              <a:rPr lang="es-MX" sz="1500" b="1" dirty="0" smtClean="0">
                <a:latin typeface="Times New Roman" pitchFamily="18" charset="0"/>
                <a:cs typeface="Times New Roman" pitchFamily="18" charset="0"/>
              </a:rPr>
              <a:t>Noviembre, </a:t>
            </a:r>
            <a:r>
              <a:rPr lang="es-MX" sz="1500" b="1" dirty="0">
                <a:latin typeface="Times New Roman" pitchFamily="18" charset="0"/>
                <a:cs typeface="Times New Roman" pitchFamily="18" charset="0"/>
              </a:rPr>
              <a:t>2018</a:t>
            </a:r>
          </a:p>
          <a:p>
            <a:pPr eaLnBrk="1" fontAlgn="auto" hangingPunct="1">
              <a:lnSpc>
                <a:spcPct val="170000"/>
              </a:lnSpc>
              <a:spcBef>
                <a:spcPct val="20000"/>
              </a:spcBef>
              <a:spcAft>
                <a:spcPts val="0"/>
              </a:spcAft>
              <a:buFont typeface="Arial" pitchFamily="34" charset="0"/>
              <a:buNone/>
              <a:defRPr/>
            </a:pPr>
            <a:endParaRPr lang="es-MX" sz="1500" b="1" dirty="0">
              <a:solidFill>
                <a:srgbClr val="FFFF00"/>
              </a:solidFill>
              <a:latin typeface="Times New Roman" pitchFamily="18" charset="0"/>
              <a:cs typeface="Times New Roman" pitchFamily="18" charset="0"/>
            </a:endParaRPr>
          </a:p>
          <a:p>
            <a:pPr algn="ctr" eaLnBrk="1" fontAlgn="auto" hangingPunct="1">
              <a:spcBef>
                <a:spcPct val="20000"/>
              </a:spcBef>
              <a:spcAft>
                <a:spcPts val="0"/>
              </a:spcAft>
              <a:buFont typeface="Arial" pitchFamily="34" charset="0"/>
              <a:buNone/>
              <a:defRPr/>
            </a:pPr>
            <a:endParaRPr lang="es-ES_tradnl" sz="1500" dirty="0">
              <a:solidFill>
                <a:schemeClr val="tx1">
                  <a:tint val="75000"/>
                </a:schemeClr>
              </a:solidFill>
              <a:latin typeface="Calibri" pitchFamily="34" charset="0"/>
            </a:endParaRPr>
          </a:p>
        </p:txBody>
      </p:sp>
      <p:pic>
        <p:nvPicPr>
          <p:cNvPr id="15" name="Picture 8" descr="Centro de InvestigaciÃ³n en Ciencias de InformaciÃ³n Geoespacial"/>
          <p:cNvPicPr/>
          <p:nvPr/>
        </p:nvPicPr>
        <p:blipFill>
          <a:blip r:embed="rId3">
            <a:extLst>
              <a:ext uri="{28A0092B-C50C-407E-A947-70E740481C1C}">
                <a14:useLocalDpi xmlns:a14="http://schemas.microsoft.com/office/drawing/2010/main" val="0"/>
              </a:ext>
            </a:extLst>
          </a:blip>
          <a:srcRect/>
          <a:stretch>
            <a:fillRect/>
          </a:stretch>
        </p:blipFill>
        <p:spPr bwMode="auto">
          <a:xfrm>
            <a:off x="9989226" y="3218147"/>
            <a:ext cx="996315" cy="839603"/>
          </a:xfrm>
          <a:prstGeom prst="rect">
            <a:avLst/>
          </a:prstGeom>
          <a:noFill/>
          <a:extLst/>
        </p:spPr>
      </p:pic>
      <p:pic>
        <p:nvPicPr>
          <p:cNvPr id="19" name="Imagen 18"/>
          <p:cNvPicPr/>
          <p:nvPr/>
        </p:nvPicPr>
        <p:blipFill>
          <a:blip r:embed="rId4" cstate="print">
            <a:extLst>
              <a:ext uri="{28A0092B-C50C-407E-A947-70E740481C1C}">
                <a14:useLocalDpi xmlns:a14="http://schemas.microsoft.com/office/drawing/2010/main" val="0"/>
              </a:ext>
            </a:extLst>
          </a:blip>
          <a:stretch>
            <a:fillRect/>
          </a:stretch>
        </p:blipFill>
        <p:spPr>
          <a:xfrm>
            <a:off x="7132906" y="3218147"/>
            <a:ext cx="1837356" cy="839603"/>
          </a:xfrm>
          <a:prstGeom prst="rect">
            <a:avLst/>
          </a:prstGeom>
        </p:spPr>
      </p:pic>
      <p:grpSp>
        <p:nvGrpSpPr>
          <p:cNvPr id="20" name="Grupo 19"/>
          <p:cNvGrpSpPr/>
          <p:nvPr/>
        </p:nvGrpSpPr>
        <p:grpSpPr>
          <a:xfrm>
            <a:off x="290288" y="793822"/>
            <a:ext cx="6506833" cy="5771630"/>
            <a:chOff x="290288" y="793822"/>
            <a:chExt cx="6506833" cy="5771630"/>
          </a:xfrm>
        </p:grpSpPr>
        <p:pic>
          <p:nvPicPr>
            <p:cNvPr id="21" name="Picture 6" descr="https://lh6.googleusercontent.com/SlLby3g5o9TIv6p4cnqD7NorQr3-Z7guMFTF5R6vW9ex_ZE0aRFwC90ViCby_X84upGLglkYrjYCymnZ6kQR1GDqK4pPhbu4I9O1ZujC8BjPEZAioLqsMRp29yJI5QHzXgVbUZ19"/>
            <p:cNvPicPr>
              <a:picLocks noChangeAspect="1" noChangeArrowheads="1"/>
            </p:cNvPicPr>
            <p:nvPr/>
          </p:nvPicPr>
          <p:blipFill rotWithShape="1">
            <a:blip r:embed="rId5">
              <a:extLst>
                <a:ext uri="{28A0092B-C50C-407E-A947-70E740481C1C}">
                  <a14:useLocalDpi xmlns:a14="http://schemas.microsoft.com/office/drawing/2010/main" val="0"/>
                </a:ext>
              </a:extLst>
            </a:blip>
            <a:srcRect l="6811" t="18961" r="4080"/>
            <a:stretch/>
          </p:blipFill>
          <p:spPr bwMode="auto">
            <a:xfrm>
              <a:off x="506322" y="3021109"/>
              <a:ext cx="5352776" cy="26138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Resultado de imagen para 3d map rambald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288" y="793822"/>
              <a:ext cx="3465661" cy="230714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https://lh4.googleusercontent.com/TxT-i5c7hg5QoZPOh7BD9zbVO_hCZX_HRDuJi_iUm1PDopYbINc0a4rdDsdXVE0XzJWmby_BDd_kPU5J1BebvhmGqYVALJb3wKOGvhFPDoyG7uxRJ4E_QBtRU6ZVeI524Q5cWCo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6796" y="4441377"/>
              <a:ext cx="2600325" cy="21240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579575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36"/>
          <p:cNvSpPr/>
          <p:nvPr/>
        </p:nvSpPr>
        <p:spPr>
          <a:xfrm>
            <a:off x="4163182" y="187269"/>
            <a:ext cx="3426338" cy="430887"/>
          </a:xfrm>
          <a:prstGeom prst="rect">
            <a:avLst/>
          </a:prstGeom>
        </p:spPr>
        <p:txBody>
          <a:bodyPr wrap="square">
            <a:spAutoFit/>
          </a:bodyPr>
          <a:lstStyle/>
          <a:p>
            <a:pPr algn="ctr"/>
            <a:r>
              <a:rPr lang="es-MX" sz="2200" b="1" dirty="0" smtClean="0"/>
              <a:t>Escala horizontal</a:t>
            </a:r>
            <a:endParaRPr lang="es-MX" sz="2200" b="1" dirty="0"/>
          </a:p>
        </p:txBody>
      </p:sp>
      <p:sp>
        <p:nvSpPr>
          <p:cNvPr id="20" name="Rectángulo 19"/>
          <p:cNvSpPr/>
          <p:nvPr/>
        </p:nvSpPr>
        <p:spPr>
          <a:xfrm>
            <a:off x="158970" y="1901804"/>
            <a:ext cx="4999638" cy="400110"/>
          </a:xfrm>
          <a:prstGeom prst="rect">
            <a:avLst/>
          </a:prstGeom>
        </p:spPr>
        <p:txBody>
          <a:bodyPr wrap="none">
            <a:spAutoFit/>
          </a:bodyPr>
          <a:lstStyle/>
          <a:p>
            <a:pPr algn="ctr"/>
            <a:r>
              <a:rPr lang="es-MX" sz="2000" b="1" i="1" dirty="0" smtClean="0"/>
              <a:t>Dimensiones predefinidas del área de estudio</a:t>
            </a:r>
            <a:endParaRPr lang="es-MX" sz="2000" b="1" i="1" dirty="0"/>
          </a:p>
        </p:txBody>
      </p:sp>
      <p:cxnSp>
        <p:nvCxnSpPr>
          <p:cNvPr id="26" name="22 Conector recto"/>
          <p:cNvCxnSpPr/>
          <p:nvPr/>
        </p:nvCxnSpPr>
        <p:spPr>
          <a:xfrm flipV="1">
            <a:off x="2998059" y="640253"/>
            <a:ext cx="6010275" cy="30778"/>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sp>
        <p:nvSpPr>
          <p:cNvPr id="27" name="Rectángulo 26"/>
          <p:cNvSpPr/>
          <p:nvPr/>
        </p:nvSpPr>
        <p:spPr>
          <a:xfrm>
            <a:off x="158970" y="2436017"/>
            <a:ext cx="12033030" cy="707886"/>
          </a:xfrm>
          <a:prstGeom prst="rect">
            <a:avLst/>
          </a:prstGeom>
        </p:spPr>
        <p:txBody>
          <a:bodyPr wrap="square">
            <a:spAutoFit/>
          </a:bodyPr>
          <a:lstStyle/>
          <a:p>
            <a:pPr fontAlgn="base"/>
            <a:r>
              <a:rPr lang="es-ES" sz="2000" dirty="0"/>
              <a:t>El rectángulo del área de interés de una región </a:t>
            </a:r>
            <a:r>
              <a:rPr lang="es-ES" sz="2000" dirty="0" smtClean="0"/>
              <a:t>tiene </a:t>
            </a:r>
            <a:r>
              <a:rPr lang="es-ES" sz="2000" dirty="0"/>
              <a:t>40 km de largo, si se desea que el largo del modelo físico sea de 2.5 m ¿Cuál será su escala horizontal</a:t>
            </a:r>
            <a:r>
              <a:rPr lang="es-ES" sz="2000" dirty="0" smtClean="0"/>
              <a:t>?</a:t>
            </a:r>
            <a:endParaRPr lang="es-MX" sz="2000" dirty="0"/>
          </a:p>
        </p:txBody>
      </p:sp>
      <p:pic>
        <p:nvPicPr>
          <p:cNvPr id="7" name="Imagen 6"/>
          <p:cNvPicPr>
            <a:picLocks noChangeAspect="1"/>
          </p:cNvPicPr>
          <p:nvPr/>
        </p:nvPicPr>
        <p:blipFill rotWithShape="1">
          <a:blip r:embed="rId3"/>
          <a:srcRect l="29428" t="55932" r="36186" b="32882"/>
          <a:stretch/>
        </p:blipFill>
        <p:spPr>
          <a:xfrm>
            <a:off x="3507951" y="3412109"/>
            <a:ext cx="4192291" cy="767167"/>
          </a:xfrm>
          <a:prstGeom prst="rect">
            <a:avLst/>
          </a:prstGeom>
        </p:spPr>
      </p:pic>
      <p:sp>
        <p:nvSpPr>
          <p:cNvPr id="28" name="Rectángulo 27"/>
          <p:cNvSpPr/>
          <p:nvPr/>
        </p:nvSpPr>
        <p:spPr>
          <a:xfrm>
            <a:off x="256656" y="4480865"/>
            <a:ext cx="1796902" cy="400110"/>
          </a:xfrm>
          <a:prstGeom prst="rect">
            <a:avLst/>
          </a:prstGeom>
        </p:spPr>
        <p:txBody>
          <a:bodyPr wrap="none">
            <a:spAutoFit/>
          </a:bodyPr>
          <a:lstStyle/>
          <a:p>
            <a:pPr algn="ctr"/>
            <a:r>
              <a:rPr lang="es-MX" sz="2000" b="1" i="1" dirty="0" smtClean="0"/>
              <a:t>Escala deseada</a:t>
            </a:r>
            <a:endParaRPr lang="es-MX" sz="2000" b="1" i="1" dirty="0"/>
          </a:p>
        </p:txBody>
      </p:sp>
      <p:sp>
        <p:nvSpPr>
          <p:cNvPr id="9" name="Rectángulo 8"/>
          <p:cNvSpPr/>
          <p:nvPr/>
        </p:nvSpPr>
        <p:spPr>
          <a:xfrm>
            <a:off x="256656" y="4965396"/>
            <a:ext cx="11935344" cy="707886"/>
          </a:xfrm>
          <a:prstGeom prst="rect">
            <a:avLst/>
          </a:prstGeom>
        </p:spPr>
        <p:txBody>
          <a:bodyPr wrap="square">
            <a:spAutoFit/>
          </a:bodyPr>
          <a:lstStyle/>
          <a:p>
            <a:r>
              <a:rPr lang="es-ES" sz="2000" dirty="0"/>
              <a:t>Si se sabe que el área de interés mide 40 km de largo y se desea que su modelo físico del terreno tenga una escala de 1:20 000, ¿Cuál sería el largo del modelo?</a:t>
            </a:r>
          </a:p>
        </p:txBody>
      </p:sp>
      <p:pic>
        <p:nvPicPr>
          <p:cNvPr id="11" name="Imagen 10"/>
          <p:cNvPicPr>
            <a:picLocks noChangeAspect="1"/>
          </p:cNvPicPr>
          <p:nvPr/>
        </p:nvPicPr>
        <p:blipFill rotWithShape="1">
          <a:blip r:embed="rId4"/>
          <a:srcRect l="31080" t="58079" r="34216" b="32994"/>
          <a:stretch/>
        </p:blipFill>
        <p:spPr>
          <a:xfrm>
            <a:off x="3887677" y="1014896"/>
            <a:ext cx="4231037" cy="612183"/>
          </a:xfrm>
          <a:prstGeom prst="rect">
            <a:avLst/>
          </a:prstGeom>
        </p:spPr>
      </p:pic>
      <p:pic>
        <p:nvPicPr>
          <p:cNvPr id="12" name="Imagen 11"/>
          <p:cNvPicPr>
            <a:picLocks noChangeAspect="1"/>
          </p:cNvPicPr>
          <p:nvPr/>
        </p:nvPicPr>
        <p:blipFill rotWithShape="1">
          <a:blip r:embed="rId5"/>
          <a:srcRect l="26250" t="51299" r="25317" b="35142"/>
          <a:stretch/>
        </p:blipFill>
        <p:spPr>
          <a:xfrm>
            <a:off x="5789939" y="5757703"/>
            <a:ext cx="5904854" cy="929900"/>
          </a:xfrm>
          <a:prstGeom prst="rect">
            <a:avLst/>
          </a:prstGeom>
        </p:spPr>
      </p:pic>
    </p:spTree>
    <p:extLst>
      <p:ext uri="{BB962C8B-B14F-4D97-AF65-F5344CB8AC3E}">
        <p14:creationId xmlns:p14="http://schemas.microsoft.com/office/powerpoint/2010/main" val="3006296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36"/>
          <p:cNvSpPr/>
          <p:nvPr/>
        </p:nvSpPr>
        <p:spPr>
          <a:xfrm>
            <a:off x="2029477" y="333405"/>
            <a:ext cx="7804988" cy="430887"/>
          </a:xfrm>
          <a:prstGeom prst="rect">
            <a:avLst/>
          </a:prstGeom>
        </p:spPr>
        <p:txBody>
          <a:bodyPr wrap="square">
            <a:spAutoFit/>
          </a:bodyPr>
          <a:lstStyle/>
          <a:p>
            <a:pPr algn="ctr"/>
            <a:r>
              <a:rPr lang="es-MX" sz="2200" b="1" dirty="0" smtClean="0"/>
              <a:t>Durante el mapeo participativo</a:t>
            </a:r>
          </a:p>
        </p:txBody>
      </p:sp>
      <p:cxnSp>
        <p:nvCxnSpPr>
          <p:cNvPr id="25" name="22 Conector recto"/>
          <p:cNvCxnSpPr/>
          <p:nvPr/>
        </p:nvCxnSpPr>
        <p:spPr>
          <a:xfrm flipV="1">
            <a:off x="3129796" y="771807"/>
            <a:ext cx="6010275" cy="30778"/>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sp>
        <p:nvSpPr>
          <p:cNvPr id="18" name="Rectángulo 17"/>
          <p:cNvSpPr/>
          <p:nvPr/>
        </p:nvSpPr>
        <p:spPr>
          <a:xfrm>
            <a:off x="235286" y="1066390"/>
            <a:ext cx="4290219" cy="430887"/>
          </a:xfrm>
          <a:prstGeom prst="rect">
            <a:avLst/>
          </a:prstGeom>
        </p:spPr>
        <p:txBody>
          <a:bodyPr wrap="square">
            <a:spAutoFit/>
          </a:bodyPr>
          <a:lstStyle/>
          <a:p>
            <a:r>
              <a:rPr lang="es-MX" sz="2200" dirty="0" smtClean="0">
                <a:solidFill>
                  <a:srgbClr val="01675F"/>
                </a:solidFill>
                <a:latin typeface="EstrangeloEdessa-SC700"/>
              </a:rPr>
              <a:t>Fuentes de descarga del DEM</a:t>
            </a:r>
            <a:endParaRPr lang="es-MX" dirty="0"/>
          </a:p>
        </p:txBody>
      </p:sp>
      <p:pic>
        <p:nvPicPr>
          <p:cNvPr id="2" name="Imagen 1"/>
          <p:cNvPicPr>
            <a:picLocks noChangeAspect="1"/>
          </p:cNvPicPr>
          <p:nvPr/>
        </p:nvPicPr>
        <p:blipFill rotWithShape="1">
          <a:blip r:embed="rId3"/>
          <a:srcRect l="20530" t="12313" r="20424" b="12978"/>
          <a:stretch/>
        </p:blipFill>
        <p:spPr>
          <a:xfrm>
            <a:off x="235286" y="1761083"/>
            <a:ext cx="6648773" cy="4731959"/>
          </a:xfrm>
          <a:prstGeom prst="rect">
            <a:avLst/>
          </a:prstGeom>
        </p:spPr>
      </p:pic>
      <p:pic>
        <p:nvPicPr>
          <p:cNvPr id="1026" name="Picture 2" descr="https://lh4.googleusercontent.com/khr64xNWyEv5e2_IYLjJYSD1_UXP65LUvGJc6Lw4Qq0aKkDqcxnCj2CoeFCjhrmLFwvXtWCddQcLYc2BwN9WwJtr8t_ztrod_180zpADJ10jvfmTct4aaWhg8ZFmr1aQM7zTTuP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6710" y="1761083"/>
            <a:ext cx="4567928" cy="3826056"/>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7717410" y="5762218"/>
            <a:ext cx="3933987" cy="553998"/>
          </a:xfrm>
          <a:prstGeom prst="rect">
            <a:avLst/>
          </a:prstGeom>
        </p:spPr>
        <p:txBody>
          <a:bodyPr wrap="square">
            <a:spAutoFit/>
          </a:bodyPr>
          <a:lstStyle/>
          <a:p>
            <a:r>
              <a:rPr lang="es-ES" sz="1500" dirty="0">
                <a:latin typeface="Arial" panose="020B0604020202020204" pitchFamily="34" charset="0"/>
              </a:rPr>
              <a:t>CEM con resolución de 15 m de La Perla, Chiapas, México.</a:t>
            </a:r>
            <a:endParaRPr lang="es-MX" sz="1500" dirty="0"/>
          </a:p>
        </p:txBody>
      </p:sp>
    </p:spTree>
    <p:extLst>
      <p:ext uri="{BB962C8B-B14F-4D97-AF65-F5344CB8AC3E}">
        <p14:creationId xmlns:p14="http://schemas.microsoft.com/office/powerpoint/2010/main" val="406619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36"/>
          <p:cNvSpPr/>
          <p:nvPr/>
        </p:nvSpPr>
        <p:spPr>
          <a:xfrm>
            <a:off x="2029477" y="205858"/>
            <a:ext cx="7804988" cy="430887"/>
          </a:xfrm>
          <a:prstGeom prst="rect">
            <a:avLst/>
          </a:prstGeom>
        </p:spPr>
        <p:txBody>
          <a:bodyPr wrap="square">
            <a:spAutoFit/>
          </a:bodyPr>
          <a:lstStyle/>
          <a:p>
            <a:pPr algn="ctr"/>
            <a:r>
              <a:rPr lang="es-MX" sz="2200" b="1" dirty="0" smtClean="0"/>
              <a:t>Durante el mapeo participativo: </a:t>
            </a:r>
          </a:p>
        </p:txBody>
      </p:sp>
      <p:cxnSp>
        <p:nvCxnSpPr>
          <p:cNvPr id="25" name="22 Conector recto"/>
          <p:cNvCxnSpPr/>
          <p:nvPr/>
        </p:nvCxnSpPr>
        <p:spPr>
          <a:xfrm flipV="1">
            <a:off x="2750088" y="636745"/>
            <a:ext cx="6010275" cy="30778"/>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pic>
        <p:nvPicPr>
          <p:cNvPr id="4" name="Imagen 3"/>
          <p:cNvPicPr>
            <a:picLocks noChangeAspect="1"/>
          </p:cNvPicPr>
          <p:nvPr/>
        </p:nvPicPr>
        <p:blipFill rotWithShape="1">
          <a:blip r:embed="rId3"/>
          <a:srcRect l="30890" t="7590" r="31038" b="10150"/>
          <a:stretch/>
        </p:blipFill>
        <p:spPr>
          <a:xfrm>
            <a:off x="189849" y="667523"/>
            <a:ext cx="4959457" cy="6027521"/>
          </a:xfrm>
          <a:prstGeom prst="rect">
            <a:avLst/>
          </a:prstGeom>
        </p:spPr>
      </p:pic>
      <p:pic>
        <p:nvPicPr>
          <p:cNvPr id="5" name="Imagen 4"/>
          <p:cNvPicPr>
            <a:picLocks noChangeAspect="1"/>
          </p:cNvPicPr>
          <p:nvPr/>
        </p:nvPicPr>
        <p:blipFill rotWithShape="1">
          <a:blip r:embed="rId4"/>
          <a:srcRect l="16270" t="21017" r="22585" b="20920"/>
          <a:stretch/>
        </p:blipFill>
        <p:spPr>
          <a:xfrm>
            <a:off x="5399167" y="1768970"/>
            <a:ext cx="6337626" cy="3385284"/>
          </a:xfrm>
          <a:prstGeom prst="rect">
            <a:avLst/>
          </a:prstGeom>
        </p:spPr>
      </p:pic>
      <p:sp>
        <p:nvSpPr>
          <p:cNvPr id="7" name="Rectángulo 6"/>
          <p:cNvSpPr/>
          <p:nvPr/>
        </p:nvSpPr>
        <p:spPr>
          <a:xfrm>
            <a:off x="6098650" y="5336606"/>
            <a:ext cx="4938660" cy="369332"/>
          </a:xfrm>
          <a:prstGeom prst="rect">
            <a:avLst/>
          </a:prstGeom>
        </p:spPr>
        <p:txBody>
          <a:bodyPr wrap="none">
            <a:spAutoFit/>
          </a:bodyPr>
          <a:lstStyle/>
          <a:p>
            <a:r>
              <a:rPr lang="es-MX" dirty="0"/>
              <a:t>https://remotepixel.ca/projects/index.html#srtmgl</a:t>
            </a:r>
          </a:p>
        </p:txBody>
      </p:sp>
    </p:spTree>
    <p:extLst>
      <p:ext uri="{BB962C8B-B14F-4D97-AF65-F5344CB8AC3E}">
        <p14:creationId xmlns:p14="http://schemas.microsoft.com/office/powerpoint/2010/main" val="1727692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ángulo 36"/>
          <p:cNvSpPr/>
          <p:nvPr/>
        </p:nvSpPr>
        <p:spPr>
          <a:xfrm>
            <a:off x="2029477" y="205858"/>
            <a:ext cx="7804988" cy="430887"/>
          </a:xfrm>
          <a:prstGeom prst="rect">
            <a:avLst/>
          </a:prstGeom>
        </p:spPr>
        <p:txBody>
          <a:bodyPr wrap="square">
            <a:spAutoFit/>
          </a:bodyPr>
          <a:lstStyle/>
          <a:p>
            <a:pPr algn="ctr"/>
            <a:r>
              <a:rPr lang="es-MX" sz="2200" b="1" dirty="0" smtClean="0"/>
              <a:t>Durante el mapeo participativo: </a:t>
            </a:r>
          </a:p>
        </p:txBody>
      </p:sp>
      <p:cxnSp>
        <p:nvCxnSpPr>
          <p:cNvPr id="25" name="22 Conector recto"/>
          <p:cNvCxnSpPr/>
          <p:nvPr/>
        </p:nvCxnSpPr>
        <p:spPr>
          <a:xfrm flipV="1">
            <a:off x="2750088" y="636745"/>
            <a:ext cx="6010275" cy="30778"/>
          </a:xfrm>
          <a:prstGeom prst="line">
            <a:avLst/>
          </a:prstGeom>
          <a:ln w="38100">
            <a:solidFill>
              <a:srgbClr val="33CCFF"/>
            </a:solidFill>
          </a:ln>
        </p:spPr>
        <p:style>
          <a:lnRef idx="1">
            <a:schemeClr val="accent1"/>
          </a:lnRef>
          <a:fillRef idx="0">
            <a:schemeClr val="accent1"/>
          </a:fillRef>
          <a:effectRef idx="0">
            <a:schemeClr val="accent1"/>
          </a:effectRef>
          <a:fontRef idx="minor">
            <a:schemeClr val="tx1"/>
          </a:fontRef>
        </p:style>
      </p:cxnSp>
      <p:pic>
        <p:nvPicPr>
          <p:cNvPr id="3" name="Imagen 2"/>
          <p:cNvPicPr>
            <a:picLocks noChangeAspect="1"/>
          </p:cNvPicPr>
          <p:nvPr/>
        </p:nvPicPr>
        <p:blipFill rotWithShape="1">
          <a:blip r:embed="rId3"/>
          <a:srcRect l="4449" t="6441" r="5297" b="7232"/>
          <a:stretch/>
        </p:blipFill>
        <p:spPr>
          <a:xfrm>
            <a:off x="6649944" y="1669475"/>
            <a:ext cx="4952309" cy="2664481"/>
          </a:xfrm>
          <a:prstGeom prst="rect">
            <a:avLst/>
          </a:prstGeom>
        </p:spPr>
      </p:pic>
      <p:sp>
        <p:nvSpPr>
          <p:cNvPr id="5" name="Rectángulo 4"/>
          <p:cNvSpPr/>
          <p:nvPr/>
        </p:nvSpPr>
        <p:spPr>
          <a:xfrm>
            <a:off x="6382111" y="882966"/>
            <a:ext cx="5487977" cy="646331"/>
          </a:xfrm>
          <a:prstGeom prst="rect">
            <a:avLst/>
          </a:prstGeom>
        </p:spPr>
        <p:txBody>
          <a:bodyPr wrap="none">
            <a:spAutoFit/>
          </a:bodyPr>
          <a:lstStyle/>
          <a:p>
            <a:r>
              <a:rPr lang="es-ES" dirty="0"/>
              <a:t>2</a:t>
            </a:r>
            <a:r>
              <a:rPr lang="es-ES" dirty="0" smtClean="0"/>
              <a:t>. Selección del área </a:t>
            </a:r>
            <a:r>
              <a:rPr lang="es-ES" dirty="0"/>
              <a:t>de </a:t>
            </a:r>
            <a:r>
              <a:rPr lang="es-ES" dirty="0" smtClean="0"/>
              <a:t>interés. Seleccione al menos dos</a:t>
            </a:r>
          </a:p>
          <a:p>
            <a:r>
              <a:rPr lang="es-ES" dirty="0" smtClean="0"/>
              <a:t> “tiles “</a:t>
            </a:r>
            <a:endParaRPr lang="es-MX" dirty="0"/>
          </a:p>
        </p:txBody>
      </p:sp>
      <p:sp>
        <p:nvSpPr>
          <p:cNvPr id="8" name="Rectángulo 7"/>
          <p:cNvSpPr/>
          <p:nvPr/>
        </p:nvSpPr>
        <p:spPr>
          <a:xfrm>
            <a:off x="479843" y="4550798"/>
            <a:ext cx="10929595" cy="369332"/>
          </a:xfrm>
          <a:prstGeom prst="rect">
            <a:avLst/>
          </a:prstGeom>
        </p:spPr>
        <p:txBody>
          <a:bodyPr wrap="none">
            <a:spAutoFit/>
          </a:bodyPr>
          <a:lstStyle/>
          <a:p>
            <a:r>
              <a:rPr lang="es-ES" dirty="0" smtClean="0"/>
              <a:t>3. Descarga seleccionando el botón “CREATE” y anote su cuenta de correo. Acceda a su correo y descargue el DEM.</a:t>
            </a:r>
            <a:endParaRPr lang="es-MX" dirty="0"/>
          </a:p>
        </p:txBody>
      </p:sp>
      <p:pic>
        <p:nvPicPr>
          <p:cNvPr id="6" name="Imagen 5"/>
          <p:cNvPicPr>
            <a:picLocks noChangeAspect="1"/>
          </p:cNvPicPr>
          <p:nvPr/>
        </p:nvPicPr>
        <p:blipFill rotWithShape="1">
          <a:blip r:embed="rId4"/>
          <a:srcRect t="37048" b="20757"/>
          <a:stretch/>
        </p:blipFill>
        <p:spPr>
          <a:xfrm>
            <a:off x="2711248" y="5135573"/>
            <a:ext cx="6087954" cy="1444949"/>
          </a:xfrm>
          <a:prstGeom prst="rect">
            <a:avLst/>
          </a:prstGeom>
        </p:spPr>
      </p:pic>
      <p:sp>
        <p:nvSpPr>
          <p:cNvPr id="10" name="Rectángulo 9"/>
          <p:cNvSpPr/>
          <p:nvPr/>
        </p:nvSpPr>
        <p:spPr>
          <a:xfrm>
            <a:off x="479843" y="739973"/>
            <a:ext cx="3548215" cy="369332"/>
          </a:xfrm>
          <a:prstGeom prst="rect">
            <a:avLst/>
          </a:prstGeom>
        </p:spPr>
        <p:txBody>
          <a:bodyPr wrap="none">
            <a:spAutoFit/>
          </a:bodyPr>
          <a:lstStyle/>
          <a:p>
            <a:r>
              <a:rPr lang="es-ES" dirty="0" smtClean="0"/>
              <a:t>1. Abrir el SRTM 1 ARC TILE MOSAIC</a:t>
            </a:r>
            <a:endParaRPr lang="es-MX" dirty="0"/>
          </a:p>
        </p:txBody>
      </p:sp>
      <p:pic>
        <p:nvPicPr>
          <p:cNvPr id="7" name="Imagen 6"/>
          <p:cNvPicPr>
            <a:picLocks noChangeAspect="1"/>
          </p:cNvPicPr>
          <p:nvPr/>
        </p:nvPicPr>
        <p:blipFill rotWithShape="1">
          <a:blip r:embed="rId5"/>
          <a:srcRect l="11333" t="19851" r="50917" b="32000"/>
          <a:stretch/>
        </p:blipFill>
        <p:spPr>
          <a:xfrm>
            <a:off x="479843" y="1212533"/>
            <a:ext cx="4048540" cy="2904582"/>
          </a:xfrm>
          <a:prstGeom prst="rect">
            <a:avLst/>
          </a:prstGeom>
        </p:spPr>
      </p:pic>
    </p:spTree>
    <p:extLst>
      <p:ext uri="{BB962C8B-B14F-4D97-AF65-F5344CB8AC3E}">
        <p14:creationId xmlns:p14="http://schemas.microsoft.com/office/powerpoint/2010/main" val="3993810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16862</TotalTime>
  <Words>410</Words>
  <Application>Microsoft Office PowerPoint</Application>
  <PresentationFormat>Panorámica</PresentationFormat>
  <Paragraphs>36</Paragraphs>
  <Slides>5</Slides>
  <Notes>5</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5</vt:i4>
      </vt:variant>
    </vt:vector>
  </HeadingPairs>
  <TitlesOfParts>
    <vt:vector size="12" baseType="lpstr">
      <vt:lpstr>Arial</vt:lpstr>
      <vt:lpstr>Calibri</vt:lpstr>
      <vt:lpstr>Calibri Light</vt:lpstr>
      <vt:lpstr>EstrangeloEdessa-SC700</vt:lpstr>
      <vt:lpstr>Times New Roman</vt:lpstr>
      <vt:lpstr>Wingdings 3</vt:lpstr>
      <vt:lpstr>Office Theme</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geo</dc:creator>
  <cp:lastModifiedBy>sole ochoa</cp:lastModifiedBy>
  <cp:revision>231</cp:revision>
  <dcterms:created xsi:type="dcterms:W3CDTF">2018-04-30T00:42:49Z</dcterms:created>
  <dcterms:modified xsi:type="dcterms:W3CDTF">2020-01-21T18:53:02Z</dcterms:modified>
</cp:coreProperties>
</file>