
<file path=[Content_Types].xml><?xml version="1.0" encoding="utf-8"?>
<Types xmlns="http://schemas.openxmlformats.org/package/2006/content-types">
  <Default ContentType="image/png" Extension="png"/>
  <Default ContentType="image/jpeg" Extension="jpeg"/>
  <Default ContentType="image/x-emf" Extension="emf"/>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76" r:id="rId3"/>
    <p:sldId id="297" r:id="rId4"/>
    <p:sldId id="263" r:id="rId5"/>
    <p:sldId id="306" r:id="rId6"/>
    <p:sldId id="308" r:id="rId7"/>
    <p:sldId id="309" r:id="rId8"/>
    <p:sldId id="312" r:id="rId9"/>
    <p:sldId id="267" r:id="rId10"/>
    <p:sldId id="310" r:id="rId11"/>
    <p:sldId id="311"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2545" autoAdjust="0"/>
  </p:normalViewPr>
  <p:slideViewPr>
    <p:cSldViewPr snapToGrid="0">
      <p:cViewPr varScale="1">
        <p:scale>
          <a:sx n="68" d="100"/>
          <a:sy n="68"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DDF9E1-55B0-4E5B-BA45-7CF9A3025DB1}"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s-MX"/>
        </a:p>
      </dgm:t>
    </dgm:pt>
    <dgm:pt modelId="{A27CD6E9-B5AB-4F7D-9B23-A336DAD87814}">
      <dgm:prSet phldrT="[Texto]" custT="1"/>
      <dgm:spPr/>
      <dgm:t>
        <a:bodyPr/>
        <a:lstStyle/>
        <a:p>
          <a:r>
            <a:rPr lang="es-MX" sz="1800" dirty="0" smtClean="0"/>
            <a:t>SIGP / Mapeo P</a:t>
          </a:r>
          <a:endParaRPr lang="es-MX" sz="1800" dirty="0"/>
        </a:p>
      </dgm:t>
    </dgm:pt>
    <dgm:pt modelId="{D74CA292-BD57-4B63-A51B-C233E2EBC211}" type="parTrans" cxnId="{09AC8248-7D2A-4F0E-A43B-29FC9B41E4CB}">
      <dgm:prSet/>
      <dgm:spPr/>
      <dgm:t>
        <a:bodyPr/>
        <a:lstStyle/>
        <a:p>
          <a:endParaRPr lang="es-MX"/>
        </a:p>
      </dgm:t>
    </dgm:pt>
    <dgm:pt modelId="{FC1FCD01-DD54-4BDD-BF25-5BB8C60325B4}" type="sibTrans" cxnId="{09AC8248-7D2A-4F0E-A43B-29FC9B41E4CB}">
      <dgm:prSet/>
      <dgm:spPr/>
      <dgm:t>
        <a:bodyPr/>
        <a:lstStyle/>
        <a:p>
          <a:endParaRPr lang="es-MX"/>
        </a:p>
      </dgm:t>
    </dgm:pt>
    <dgm:pt modelId="{3C1B92F3-1D33-45E8-8DC4-AE0C6DCBB5A1}">
      <dgm:prSet phldrT="[Texto]" custT="1"/>
      <dgm:spPr/>
      <dgm:t>
        <a:bodyPr/>
        <a:lstStyle/>
        <a:p>
          <a:r>
            <a:rPr lang="es-MX" sz="1400" dirty="0" smtClean="0"/>
            <a:t>Disciplina participativa</a:t>
          </a:r>
          <a:endParaRPr lang="es-MX" sz="1400" dirty="0"/>
        </a:p>
      </dgm:t>
    </dgm:pt>
    <dgm:pt modelId="{90D22114-05A3-4344-979A-CE6A92ABE899}" type="parTrans" cxnId="{47446C56-622C-4A5E-9DD5-D9082E542456}">
      <dgm:prSet/>
      <dgm:spPr/>
      <dgm:t>
        <a:bodyPr/>
        <a:lstStyle/>
        <a:p>
          <a:endParaRPr lang="es-MX"/>
        </a:p>
      </dgm:t>
    </dgm:pt>
    <dgm:pt modelId="{9018B05B-09FC-4117-A8ED-DC42FA62998B}" type="sibTrans" cxnId="{47446C56-622C-4A5E-9DD5-D9082E542456}">
      <dgm:prSet/>
      <dgm:spPr/>
      <dgm:t>
        <a:bodyPr/>
        <a:lstStyle/>
        <a:p>
          <a:endParaRPr lang="es-MX"/>
        </a:p>
      </dgm:t>
    </dgm:pt>
    <dgm:pt modelId="{AC79E1BF-C7B3-4993-8D95-478088D30730}">
      <dgm:prSet phldrT="[Texto]" custT="1"/>
      <dgm:spPr/>
      <dgm:t>
        <a:bodyPr/>
        <a:lstStyle/>
        <a:p>
          <a:r>
            <a:rPr lang="es-MX" sz="1000" dirty="0" smtClean="0"/>
            <a:t>Diversidad epistemológica</a:t>
          </a:r>
          <a:endParaRPr lang="es-MX" sz="1000" dirty="0"/>
        </a:p>
      </dgm:t>
    </dgm:pt>
    <dgm:pt modelId="{2D294E36-8E4D-41FD-80D0-6069F640A70D}" type="parTrans" cxnId="{DD064D88-B4CA-4925-B2BC-F3C4E3DE52CC}">
      <dgm:prSet/>
      <dgm:spPr/>
      <dgm:t>
        <a:bodyPr/>
        <a:lstStyle/>
        <a:p>
          <a:endParaRPr lang="es-MX"/>
        </a:p>
      </dgm:t>
    </dgm:pt>
    <dgm:pt modelId="{1C3D9235-4429-4DA1-B22F-C8F34A800032}" type="sibTrans" cxnId="{DD064D88-B4CA-4925-B2BC-F3C4E3DE52CC}">
      <dgm:prSet/>
      <dgm:spPr/>
      <dgm:t>
        <a:bodyPr/>
        <a:lstStyle/>
        <a:p>
          <a:endParaRPr lang="es-MX"/>
        </a:p>
      </dgm:t>
    </dgm:pt>
    <dgm:pt modelId="{464D4F33-F7A1-4F4F-AE8A-0F26039D9A4B}">
      <dgm:prSet phldrT="[Texto]" custT="1"/>
      <dgm:spPr/>
      <dgm:t>
        <a:bodyPr/>
        <a:lstStyle/>
        <a:p>
          <a:r>
            <a:rPr lang="es-MX" sz="1500" dirty="0" smtClean="0"/>
            <a:t>Justicia cognitiva y espacial</a:t>
          </a:r>
          <a:endParaRPr lang="es-MX" sz="1500" dirty="0"/>
        </a:p>
      </dgm:t>
    </dgm:pt>
    <dgm:pt modelId="{5517E832-DBF2-4271-9845-8794D7DB8E94}" type="parTrans" cxnId="{B6A69E08-20A7-48B9-A6A8-2FFEC06E8090}">
      <dgm:prSet/>
      <dgm:spPr/>
      <dgm:t>
        <a:bodyPr/>
        <a:lstStyle/>
        <a:p>
          <a:endParaRPr lang="es-MX"/>
        </a:p>
      </dgm:t>
    </dgm:pt>
    <dgm:pt modelId="{AD0A1A1A-F1B9-4C6E-B85E-AFBED8E17CC6}" type="sibTrans" cxnId="{B6A69E08-20A7-48B9-A6A8-2FFEC06E8090}">
      <dgm:prSet/>
      <dgm:spPr/>
      <dgm:t>
        <a:bodyPr/>
        <a:lstStyle/>
        <a:p>
          <a:endParaRPr lang="es-MX"/>
        </a:p>
      </dgm:t>
    </dgm:pt>
    <dgm:pt modelId="{6BFE4FE3-AB01-411C-A0B4-8138F4F7A0AF}">
      <dgm:prSet/>
      <dgm:spPr/>
      <dgm:t>
        <a:bodyPr/>
        <a:lstStyle/>
        <a:p>
          <a:endParaRPr lang="es-MX"/>
        </a:p>
      </dgm:t>
    </dgm:pt>
    <dgm:pt modelId="{285FBCDD-E54B-4F6E-840E-CBC1CF6880EF}" type="parTrans" cxnId="{761743B9-8A17-4642-8F1E-0A0A76312D2E}">
      <dgm:prSet/>
      <dgm:spPr/>
      <dgm:t>
        <a:bodyPr/>
        <a:lstStyle/>
        <a:p>
          <a:endParaRPr lang="es-MX"/>
        </a:p>
      </dgm:t>
    </dgm:pt>
    <dgm:pt modelId="{D72432B3-556A-4A3D-A8A0-5F58B11A366F}" type="sibTrans" cxnId="{761743B9-8A17-4642-8F1E-0A0A76312D2E}">
      <dgm:prSet/>
      <dgm:spPr/>
      <dgm:t>
        <a:bodyPr/>
        <a:lstStyle/>
        <a:p>
          <a:endParaRPr lang="es-MX"/>
        </a:p>
      </dgm:t>
    </dgm:pt>
    <dgm:pt modelId="{B749B667-CCE6-4C2A-8EA6-B662B96F4885}">
      <dgm:prSet/>
      <dgm:spPr/>
      <dgm:t>
        <a:bodyPr/>
        <a:lstStyle/>
        <a:p>
          <a:endParaRPr lang="es-ES" altLang="en-US" dirty="0">
            <a:ea typeface="Calibri" panose="020F0502020204030204" pitchFamily="34" charset="0"/>
            <a:cs typeface="Arial" panose="020B0604020202020204" pitchFamily="34" charset="0"/>
          </a:endParaRPr>
        </a:p>
      </dgm:t>
    </dgm:pt>
    <dgm:pt modelId="{7D9DBED6-D123-41EF-9482-884C21234109}" type="parTrans" cxnId="{48A73D3B-B24B-449B-BAD6-3BC6DEA9B3A9}">
      <dgm:prSet/>
      <dgm:spPr/>
      <dgm:t>
        <a:bodyPr/>
        <a:lstStyle/>
        <a:p>
          <a:endParaRPr lang="es-MX"/>
        </a:p>
      </dgm:t>
    </dgm:pt>
    <dgm:pt modelId="{E574E994-C405-4F57-BE81-6D919855F2D1}" type="sibTrans" cxnId="{48A73D3B-B24B-449B-BAD6-3BC6DEA9B3A9}">
      <dgm:prSet/>
      <dgm:spPr/>
      <dgm:t>
        <a:bodyPr/>
        <a:lstStyle/>
        <a:p>
          <a:endParaRPr lang="es-MX"/>
        </a:p>
      </dgm:t>
    </dgm:pt>
    <dgm:pt modelId="{E09FA20D-C92F-44CB-834B-A36C8E5D0BE8}">
      <dgm:prSet/>
      <dgm:spPr/>
      <dgm:t>
        <a:bodyPr/>
        <a:lstStyle/>
        <a:p>
          <a:endParaRPr lang="es-MX" dirty="0"/>
        </a:p>
      </dgm:t>
    </dgm:pt>
    <dgm:pt modelId="{FA157478-FF43-4303-94FD-BA2E436D3076}" type="parTrans" cxnId="{A5743A0C-7547-4D1D-A579-5F874AA7B292}">
      <dgm:prSet/>
      <dgm:spPr/>
      <dgm:t>
        <a:bodyPr/>
        <a:lstStyle/>
        <a:p>
          <a:endParaRPr lang="es-MX"/>
        </a:p>
      </dgm:t>
    </dgm:pt>
    <dgm:pt modelId="{96DDA66B-A416-43CB-A8C7-5BD5824457C5}" type="sibTrans" cxnId="{A5743A0C-7547-4D1D-A579-5F874AA7B292}">
      <dgm:prSet/>
      <dgm:spPr/>
      <dgm:t>
        <a:bodyPr/>
        <a:lstStyle/>
        <a:p>
          <a:endParaRPr lang="es-MX"/>
        </a:p>
      </dgm:t>
    </dgm:pt>
    <dgm:pt modelId="{96085B0A-6768-4ADA-8FEA-72D4CA68B2A7}" type="pres">
      <dgm:prSet presAssocID="{50DDF9E1-55B0-4E5B-BA45-7CF9A3025DB1}" presName="Name0" presStyleCnt="0">
        <dgm:presLayoutVars>
          <dgm:chMax val="1"/>
          <dgm:dir/>
          <dgm:animLvl val="ctr"/>
          <dgm:resizeHandles val="exact"/>
        </dgm:presLayoutVars>
      </dgm:prSet>
      <dgm:spPr/>
      <dgm:t>
        <a:bodyPr/>
        <a:lstStyle/>
        <a:p>
          <a:endParaRPr lang="es-MX"/>
        </a:p>
      </dgm:t>
    </dgm:pt>
    <dgm:pt modelId="{C890823B-80BB-429E-9FFB-0FDA562A27AA}" type="pres">
      <dgm:prSet presAssocID="{A27CD6E9-B5AB-4F7D-9B23-A336DAD87814}" presName="centerShape" presStyleLbl="node0" presStyleIdx="0" presStyleCnt="1"/>
      <dgm:spPr/>
      <dgm:t>
        <a:bodyPr/>
        <a:lstStyle/>
        <a:p>
          <a:endParaRPr lang="es-MX"/>
        </a:p>
      </dgm:t>
    </dgm:pt>
    <dgm:pt modelId="{7FC06CBB-451D-4BA3-A0C5-A3D5EF70D4CB}" type="pres">
      <dgm:prSet presAssocID="{3C1B92F3-1D33-45E8-8DC4-AE0C6DCBB5A1}" presName="node" presStyleLbl="node1" presStyleIdx="0" presStyleCnt="3" custScaleX="133463">
        <dgm:presLayoutVars>
          <dgm:bulletEnabled val="1"/>
        </dgm:presLayoutVars>
      </dgm:prSet>
      <dgm:spPr/>
      <dgm:t>
        <a:bodyPr/>
        <a:lstStyle/>
        <a:p>
          <a:endParaRPr lang="es-MX"/>
        </a:p>
      </dgm:t>
    </dgm:pt>
    <dgm:pt modelId="{6F1B6239-7C3E-400C-9DB3-07969A35AF85}" type="pres">
      <dgm:prSet presAssocID="{3C1B92F3-1D33-45E8-8DC4-AE0C6DCBB5A1}" presName="dummy" presStyleCnt="0"/>
      <dgm:spPr/>
    </dgm:pt>
    <dgm:pt modelId="{DCB98B08-3C33-467D-8BCE-A6A6BE5F141C}" type="pres">
      <dgm:prSet presAssocID="{9018B05B-09FC-4117-A8ED-DC42FA62998B}" presName="sibTrans" presStyleLbl="sibTrans2D1" presStyleIdx="0" presStyleCnt="3" custScaleX="98664"/>
      <dgm:spPr/>
      <dgm:t>
        <a:bodyPr/>
        <a:lstStyle/>
        <a:p>
          <a:endParaRPr lang="es-MX"/>
        </a:p>
      </dgm:t>
    </dgm:pt>
    <dgm:pt modelId="{AF83C11B-9D9E-48AE-A2DC-BB86BB36C4AC}" type="pres">
      <dgm:prSet presAssocID="{AC79E1BF-C7B3-4993-8D95-478088D30730}" presName="node" presStyleLbl="node1" presStyleIdx="1" presStyleCnt="3" custScaleX="116468" custRadScaleRad="87637" custRadScaleInc="-50812">
        <dgm:presLayoutVars>
          <dgm:bulletEnabled val="1"/>
        </dgm:presLayoutVars>
      </dgm:prSet>
      <dgm:spPr/>
      <dgm:t>
        <a:bodyPr/>
        <a:lstStyle/>
        <a:p>
          <a:endParaRPr lang="es-MX"/>
        </a:p>
      </dgm:t>
    </dgm:pt>
    <dgm:pt modelId="{BF55038E-D0A7-4217-B384-F8743E9E1F25}" type="pres">
      <dgm:prSet presAssocID="{AC79E1BF-C7B3-4993-8D95-478088D30730}" presName="dummy" presStyleCnt="0"/>
      <dgm:spPr/>
    </dgm:pt>
    <dgm:pt modelId="{D47F37AE-9115-4027-A2AF-108D657352F7}" type="pres">
      <dgm:prSet presAssocID="{1C3D9235-4429-4DA1-B22F-C8F34A800032}" presName="sibTrans" presStyleLbl="sibTrans2D1" presStyleIdx="1" presStyleCnt="3" custScaleY="130232"/>
      <dgm:spPr/>
      <dgm:t>
        <a:bodyPr/>
        <a:lstStyle/>
        <a:p>
          <a:endParaRPr lang="es-MX"/>
        </a:p>
      </dgm:t>
    </dgm:pt>
    <dgm:pt modelId="{90249197-11C1-4F54-8DBA-22C19F5DBE4E}" type="pres">
      <dgm:prSet presAssocID="{464D4F33-F7A1-4F4F-AE8A-0F26039D9A4B}" presName="node" presStyleLbl="node1" presStyleIdx="2" presStyleCnt="3" custRadScaleRad="90667" custRadScaleInc="51628">
        <dgm:presLayoutVars>
          <dgm:bulletEnabled val="1"/>
        </dgm:presLayoutVars>
      </dgm:prSet>
      <dgm:spPr/>
      <dgm:t>
        <a:bodyPr/>
        <a:lstStyle/>
        <a:p>
          <a:endParaRPr lang="es-MX"/>
        </a:p>
      </dgm:t>
    </dgm:pt>
    <dgm:pt modelId="{935563A6-A65C-4D3D-B974-A7C71484C917}" type="pres">
      <dgm:prSet presAssocID="{464D4F33-F7A1-4F4F-AE8A-0F26039D9A4B}" presName="dummy" presStyleCnt="0"/>
      <dgm:spPr/>
    </dgm:pt>
    <dgm:pt modelId="{5F1D3488-D882-4992-A4F8-C0310A7CDB43}" type="pres">
      <dgm:prSet presAssocID="{AD0A1A1A-F1B9-4C6E-B85E-AFBED8E17CC6}" presName="sibTrans" presStyleLbl="sibTrans2D1" presStyleIdx="2" presStyleCnt="3"/>
      <dgm:spPr/>
      <dgm:t>
        <a:bodyPr/>
        <a:lstStyle/>
        <a:p>
          <a:endParaRPr lang="es-MX"/>
        </a:p>
      </dgm:t>
    </dgm:pt>
  </dgm:ptLst>
  <dgm:cxnLst>
    <dgm:cxn modelId="{DD064D88-B4CA-4925-B2BC-F3C4E3DE52CC}" srcId="{A27CD6E9-B5AB-4F7D-9B23-A336DAD87814}" destId="{AC79E1BF-C7B3-4993-8D95-478088D30730}" srcOrd="1" destOrd="0" parTransId="{2D294E36-8E4D-41FD-80D0-6069F640A70D}" sibTransId="{1C3D9235-4429-4DA1-B22F-C8F34A800032}"/>
    <dgm:cxn modelId="{1E9F6541-F7E3-437B-944D-24FBD866FAB1}" type="presOf" srcId="{3C1B92F3-1D33-45E8-8DC4-AE0C6DCBB5A1}" destId="{7FC06CBB-451D-4BA3-A0C5-A3D5EF70D4CB}" srcOrd="0" destOrd="0" presId="urn:microsoft.com/office/officeart/2005/8/layout/radial6"/>
    <dgm:cxn modelId="{47446C56-622C-4A5E-9DD5-D9082E542456}" srcId="{A27CD6E9-B5AB-4F7D-9B23-A336DAD87814}" destId="{3C1B92F3-1D33-45E8-8DC4-AE0C6DCBB5A1}" srcOrd="0" destOrd="0" parTransId="{90D22114-05A3-4344-979A-CE6A92ABE899}" sibTransId="{9018B05B-09FC-4117-A8ED-DC42FA62998B}"/>
    <dgm:cxn modelId="{052BE5FA-78A8-42D3-858D-953063B71A77}" type="presOf" srcId="{AC79E1BF-C7B3-4993-8D95-478088D30730}" destId="{AF83C11B-9D9E-48AE-A2DC-BB86BB36C4AC}" srcOrd="0" destOrd="0" presId="urn:microsoft.com/office/officeart/2005/8/layout/radial6"/>
    <dgm:cxn modelId="{47D88599-2DD9-4BB6-BBA0-B2B9142ACDD8}" type="presOf" srcId="{A27CD6E9-B5AB-4F7D-9B23-A336DAD87814}" destId="{C890823B-80BB-429E-9FFB-0FDA562A27AA}" srcOrd="0" destOrd="0" presId="urn:microsoft.com/office/officeart/2005/8/layout/radial6"/>
    <dgm:cxn modelId="{761743B9-8A17-4642-8F1E-0A0A76312D2E}" srcId="{50DDF9E1-55B0-4E5B-BA45-7CF9A3025DB1}" destId="{6BFE4FE3-AB01-411C-A0B4-8138F4F7A0AF}" srcOrd="1" destOrd="0" parTransId="{285FBCDD-E54B-4F6E-840E-CBC1CF6880EF}" sibTransId="{D72432B3-556A-4A3D-A8A0-5F58B11A366F}"/>
    <dgm:cxn modelId="{B6A69E08-20A7-48B9-A6A8-2FFEC06E8090}" srcId="{A27CD6E9-B5AB-4F7D-9B23-A336DAD87814}" destId="{464D4F33-F7A1-4F4F-AE8A-0F26039D9A4B}" srcOrd="2" destOrd="0" parTransId="{5517E832-DBF2-4271-9845-8794D7DB8E94}" sibTransId="{AD0A1A1A-F1B9-4C6E-B85E-AFBED8E17CC6}"/>
    <dgm:cxn modelId="{48A73D3B-B24B-449B-BAD6-3BC6DEA9B3A9}" srcId="{50DDF9E1-55B0-4E5B-BA45-7CF9A3025DB1}" destId="{B749B667-CCE6-4C2A-8EA6-B662B96F4885}" srcOrd="2" destOrd="0" parTransId="{7D9DBED6-D123-41EF-9482-884C21234109}" sibTransId="{E574E994-C405-4F57-BE81-6D919855F2D1}"/>
    <dgm:cxn modelId="{A5743A0C-7547-4D1D-A579-5F874AA7B292}" srcId="{50DDF9E1-55B0-4E5B-BA45-7CF9A3025DB1}" destId="{E09FA20D-C92F-44CB-834B-A36C8E5D0BE8}" srcOrd="3" destOrd="0" parTransId="{FA157478-FF43-4303-94FD-BA2E436D3076}" sibTransId="{96DDA66B-A416-43CB-A8C7-5BD5824457C5}"/>
    <dgm:cxn modelId="{0C3A73D3-5F21-4985-91F0-3DE2EBABB3C5}" type="presOf" srcId="{AD0A1A1A-F1B9-4C6E-B85E-AFBED8E17CC6}" destId="{5F1D3488-D882-4992-A4F8-C0310A7CDB43}" srcOrd="0" destOrd="0" presId="urn:microsoft.com/office/officeart/2005/8/layout/radial6"/>
    <dgm:cxn modelId="{E1264A6E-FA62-48F7-83E8-AD5BA3A891E9}" type="presOf" srcId="{1C3D9235-4429-4DA1-B22F-C8F34A800032}" destId="{D47F37AE-9115-4027-A2AF-108D657352F7}" srcOrd="0" destOrd="0" presId="urn:microsoft.com/office/officeart/2005/8/layout/radial6"/>
    <dgm:cxn modelId="{286C4873-90DC-42B3-82D8-0C2572629D5E}" type="presOf" srcId="{9018B05B-09FC-4117-A8ED-DC42FA62998B}" destId="{DCB98B08-3C33-467D-8BCE-A6A6BE5F141C}" srcOrd="0" destOrd="0" presId="urn:microsoft.com/office/officeart/2005/8/layout/radial6"/>
    <dgm:cxn modelId="{FED70A72-E0E1-4688-B4C5-304845E8F5B3}" type="presOf" srcId="{464D4F33-F7A1-4F4F-AE8A-0F26039D9A4B}" destId="{90249197-11C1-4F54-8DBA-22C19F5DBE4E}" srcOrd="0" destOrd="0" presId="urn:microsoft.com/office/officeart/2005/8/layout/radial6"/>
    <dgm:cxn modelId="{C1E93CD6-8B56-44A0-9C63-6743FE205F70}" type="presOf" srcId="{50DDF9E1-55B0-4E5B-BA45-7CF9A3025DB1}" destId="{96085B0A-6768-4ADA-8FEA-72D4CA68B2A7}" srcOrd="0" destOrd="0" presId="urn:microsoft.com/office/officeart/2005/8/layout/radial6"/>
    <dgm:cxn modelId="{09AC8248-7D2A-4F0E-A43B-29FC9B41E4CB}" srcId="{50DDF9E1-55B0-4E5B-BA45-7CF9A3025DB1}" destId="{A27CD6E9-B5AB-4F7D-9B23-A336DAD87814}" srcOrd="0" destOrd="0" parTransId="{D74CA292-BD57-4B63-A51B-C233E2EBC211}" sibTransId="{FC1FCD01-DD54-4BDD-BF25-5BB8C60325B4}"/>
    <dgm:cxn modelId="{57DD125A-9067-4F70-9103-BA3018DBA653}" type="presParOf" srcId="{96085B0A-6768-4ADA-8FEA-72D4CA68B2A7}" destId="{C890823B-80BB-429E-9FFB-0FDA562A27AA}" srcOrd="0" destOrd="0" presId="urn:microsoft.com/office/officeart/2005/8/layout/radial6"/>
    <dgm:cxn modelId="{694F5E10-3C1B-4AFE-8127-B285D4181FAF}" type="presParOf" srcId="{96085B0A-6768-4ADA-8FEA-72D4CA68B2A7}" destId="{7FC06CBB-451D-4BA3-A0C5-A3D5EF70D4CB}" srcOrd="1" destOrd="0" presId="urn:microsoft.com/office/officeart/2005/8/layout/radial6"/>
    <dgm:cxn modelId="{D484B3D1-11EF-44B1-BC6B-5008EF95DA02}" type="presParOf" srcId="{96085B0A-6768-4ADA-8FEA-72D4CA68B2A7}" destId="{6F1B6239-7C3E-400C-9DB3-07969A35AF85}" srcOrd="2" destOrd="0" presId="urn:microsoft.com/office/officeart/2005/8/layout/radial6"/>
    <dgm:cxn modelId="{2AC9AE36-E07F-4E3C-9F9F-5280B97D7539}" type="presParOf" srcId="{96085B0A-6768-4ADA-8FEA-72D4CA68B2A7}" destId="{DCB98B08-3C33-467D-8BCE-A6A6BE5F141C}" srcOrd="3" destOrd="0" presId="urn:microsoft.com/office/officeart/2005/8/layout/radial6"/>
    <dgm:cxn modelId="{183209B9-4745-43F4-AF26-5B7E1A4952C0}" type="presParOf" srcId="{96085B0A-6768-4ADA-8FEA-72D4CA68B2A7}" destId="{AF83C11B-9D9E-48AE-A2DC-BB86BB36C4AC}" srcOrd="4" destOrd="0" presId="urn:microsoft.com/office/officeart/2005/8/layout/radial6"/>
    <dgm:cxn modelId="{04019E4C-21FB-476D-81D2-6BB2F7005546}" type="presParOf" srcId="{96085B0A-6768-4ADA-8FEA-72D4CA68B2A7}" destId="{BF55038E-D0A7-4217-B384-F8743E9E1F25}" srcOrd="5" destOrd="0" presId="urn:microsoft.com/office/officeart/2005/8/layout/radial6"/>
    <dgm:cxn modelId="{91C9FDF7-B921-45E0-A9A2-DE47E16A6FB2}" type="presParOf" srcId="{96085B0A-6768-4ADA-8FEA-72D4CA68B2A7}" destId="{D47F37AE-9115-4027-A2AF-108D657352F7}" srcOrd="6" destOrd="0" presId="urn:microsoft.com/office/officeart/2005/8/layout/radial6"/>
    <dgm:cxn modelId="{A6DA9655-D411-4634-94EC-BDD4EE4387DE}" type="presParOf" srcId="{96085B0A-6768-4ADA-8FEA-72D4CA68B2A7}" destId="{90249197-11C1-4F54-8DBA-22C19F5DBE4E}" srcOrd="7" destOrd="0" presId="urn:microsoft.com/office/officeart/2005/8/layout/radial6"/>
    <dgm:cxn modelId="{F7399401-73C6-4DEC-BBF0-BDFC143C91C4}" type="presParOf" srcId="{96085B0A-6768-4ADA-8FEA-72D4CA68B2A7}" destId="{935563A6-A65C-4D3D-B974-A7C71484C917}" srcOrd="8" destOrd="0" presId="urn:microsoft.com/office/officeart/2005/8/layout/radial6"/>
    <dgm:cxn modelId="{F0200806-8D7A-4627-83D2-B63D37080F7E}" type="presParOf" srcId="{96085B0A-6768-4ADA-8FEA-72D4CA68B2A7}" destId="{5F1D3488-D882-4992-A4F8-C0310A7CDB43}"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D3488-D882-4992-A4F8-C0310A7CDB43}">
      <dsp:nvSpPr>
        <dsp:cNvPr id="0" name=""/>
        <dsp:cNvSpPr/>
      </dsp:nvSpPr>
      <dsp:spPr>
        <a:xfrm>
          <a:off x="2290787" y="480149"/>
          <a:ext cx="3248295" cy="3248295"/>
        </a:xfrm>
        <a:prstGeom prst="blockArc">
          <a:avLst>
            <a:gd name="adj1" fmla="val 10276499"/>
            <a:gd name="adj2" fmla="val 15877063"/>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7F37AE-9115-4027-A2AF-108D657352F7}">
      <dsp:nvSpPr>
        <dsp:cNvPr id="0" name=""/>
        <dsp:cNvSpPr/>
      </dsp:nvSpPr>
      <dsp:spPr>
        <a:xfrm>
          <a:off x="2117607" y="-525889"/>
          <a:ext cx="3248295" cy="4230320"/>
        </a:xfrm>
        <a:prstGeom prst="blockArc">
          <a:avLst>
            <a:gd name="adj1" fmla="val 1706766"/>
            <a:gd name="adj2" fmla="val 9093241"/>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B98B08-3C33-467D-8BCE-A6A6BE5F141C}">
      <dsp:nvSpPr>
        <dsp:cNvPr id="0" name=""/>
        <dsp:cNvSpPr/>
      </dsp:nvSpPr>
      <dsp:spPr>
        <a:xfrm>
          <a:off x="1966939" y="474898"/>
          <a:ext cx="3204898" cy="3248295"/>
        </a:xfrm>
        <a:prstGeom prst="blockArc">
          <a:avLst>
            <a:gd name="adj1" fmla="val 16627412"/>
            <a:gd name="adj2" fmla="val 535022"/>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90823B-80BB-429E-9FFB-0FDA562A27AA}">
      <dsp:nvSpPr>
        <dsp:cNvPr id="0" name=""/>
        <dsp:cNvSpPr/>
      </dsp:nvSpPr>
      <dsp:spPr>
        <a:xfrm>
          <a:off x="3018416" y="1363583"/>
          <a:ext cx="1495416" cy="14954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kern="1200" dirty="0" smtClean="0"/>
            <a:t>SIGP / Mapeo P</a:t>
          </a:r>
          <a:endParaRPr lang="es-MX" sz="1800" kern="1200" dirty="0"/>
        </a:p>
      </dsp:txBody>
      <dsp:txXfrm>
        <a:off x="3237415" y="1582582"/>
        <a:ext cx="1057418" cy="1057418"/>
      </dsp:txXfrm>
    </dsp:sp>
    <dsp:sp modelId="{7FC06CBB-451D-4BA3-A0C5-A3D5EF70D4CB}">
      <dsp:nvSpPr>
        <dsp:cNvPr id="0" name=""/>
        <dsp:cNvSpPr/>
      </dsp:nvSpPr>
      <dsp:spPr>
        <a:xfrm>
          <a:off x="3067584" y="1432"/>
          <a:ext cx="1397079" cy="104679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dirty="0" smtClean="0"/>
            <a:t>Disciplina participativa</a:t>
          </a:r>
          <a:endParaRPr lang="es-MX" sz="1400" kern="1200" dirty="0"/>
        </a:p>
      </dsp:txBody>
      <dsp:txXfrm>
        <a:off x="3272181" y="154731"/>
        <a:ext cx="987885" cy="740193"/>
      </dsp:txXfrm>
    </dsp:sp>
    <dsp:sp modelId="{AF83C11B-9D9E-48AE-A2DC-BB86BB36C4AC}">
      <dsp:nvSpPr>
        <dsp:cNvPr id="0" name=""/>
        <dsp:cNvSpPr/>
      </dsp:nvSpPr>
      <dsp:spPr>
        <a:xfrm>
          <a:off x="4527089" y="1821558"/>
          <a:ext cx="1219177" cy="104679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MX" sz="1000" kern="1200" dirty="0" smtClean="0"/>
            <a:t>Diversidad epistemológica</a:t>
          </a:r>
          <a:endParaRPr lang="es-MX" sz="1000" kern="1200" dirty="0"/>
        </a:p>
      </dsp:txBody>
      <dsp:txXfrm>
        <a:off x="4705633" y="1974857"/>
        <a:ext cx="862089" cy="740193"/>
      </dsp:txXfrm>
    </dsp:sp>
    <dsp:sp modelId="{90249197-11C1-4F54-8DBA-22C19F5DBE4E}">
      <dsp:nvSpPr>
        <dsp:cNvPr id="0" name=""/>
        <dsp:cNvSpPr/>
      </dsp:nvSpPr>
      <dsp:spPr>
        <a:xfrm>
          <a:off x="1823435" y="1821555"/>
          <a:ext cx="1046791" cy="104679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MX" sz="1500" kern="1200" dirty="0" smtClean="0"/>
            <a:t>Justicia cognitiva y espacial</a:t>
          </a:r>
          <a:endParaRPr lang="es-MX" sz="1500" kern="1200" dirty="0"/>
        </a:p>
      </dsp:txBody>
      <dsp:txXfrm>
        <a:off x="1976734" y="1974854"/>
        <a:ext cx="740193" cy="74019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40EC98-47BC-468A-B53C-C3E7D858C854}" type="datetimeFigureOut">
              <a:rPr lang="es-MX" smtClean="0"/>
              <a:t>21/01/2020</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FAD475-4B0D-46EB-9C87-EFB9CFA26481}" type="slidenum">
              <a:rPr lang="es-MX" smtClean="0"/>
              <a:t>‹Nº›</a:t>
            </a:fld>
            <a:endParaRPr lang="es-MX"/>
          </a:p>
        </p:txBody>
      </p:sp>
    </p:spTree>
    <p:extLst>
      <p:ext uri="{BB962C8B-B14F-4D97-AF65-F5344CB8AC3E}">
        <p14:creationId xmlns:p14="http://schemas.microsoft.com/office/powerpoint/2010/main" val="2090548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1FAD475-4B0D-46EB-9C87-EFB9CFA26481}" type="slidenum">
              <a:rPr lang="es-MX" smtClean="0"/>
              <a:t>1</a:t>
            </a:fld>
            <a:endParaRPr lang="es-MX"/>
          </a:p>
        </p:txBody>
      </p:sp>
    </p:spTree>
    <p:extLst>
      <p:ext uri="{BB962C8B-B14F-4D97-AF65-F5344CB8AC3E}">
        <p14:creationId xmlns:p14="http://schemas.microsoft.com/office/powerpoint/2010/main" val="33636374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u="none" strike="noStrike" kern="1200" baseline="0" dirty="0" smtClean="0">
                <a:solidFill>
                  <a:schemeClr val="tx1"/>
                </a:solidFill>
                <a:latin typeface="+mn-lt"/>
                <a:ea typeface="+mn-ea"/>
                <a:cs typeface="+mn-cs"/>
              </a:rPr>
              <a:t>El conocimiento territorial se desarrolla en las personas a través de tres etapas progresivas: conocimiento de hitos, ruta y relevamiento. La primera se refiere a la capacidad de memorizar lugares con relación a un evento</a:t>
            </a:r>
          </a:p>
          <a:p>
            <a:r>
              <a:rPr lang="es-ES" sz="1200" b="0" i="0" u="none" strike="noStrike" kern="1200" baseline="0" dirty="0" smtClean="0">
                <a:solidFill>
                  <a:schemeClr val="tx1"/>
                </a:solidFill>
                <a:latin typeface="+mn-lt"/>
                <a:ea typeface="+mn-ea"/>
                <a:cs typeface="+mn-cs"/>
              </a:rPr>
              <a:t>y la segunda se refiere al desarrollo de un </a:t>
            </a:r>
            <a:r>
              <a:rPr lang="es-MX" sz="1200" b="0" i="0" u="none" strike="noStrike" kern="1200" baseline="0" dirty="0" smtClean="0">
                <a:solidFill>
                  <a:schemeClr val="tx1"/>
                </a:solidFill>
                <a:latin typeface="+mn-lt"/>
                <a:ea typeface="+mn-ea"/>
                <a:cs typeface="+mn-cs"/>
              </a:rPr>
              <a:t>sentido de secuencias de hitos ordenada. </a:t>
            </a:r>
            <a:r>
              <a:rPr lang="es-ES" sz="1200" b="0" i="0" u="none" strike="noStrike" kern="1200" baseline="0" dirty="0" smtClean="0">
                <a:solidFill>
                  <a:schemeClr val="tx1"/>
                </a:solidFill>
                <a:latin typeface="+mn-lt"/>
                <a:ea typeface="+mn-ea"/>
                <a:cs typeface="+mn-cs"/>
              </a:rPr>
              <a:t>La última y más avanzada etapa </a:t>
            </a:r>
            <a:r>
              <a:rPr lang="es-ES" sz="1200" b="1" i="0" u="none" strike="noStrike" kern="1200" baseline="0" dirty="0" smtClean="0">
                <a:solidFill>
                  <a:schemeClr val="tx1"/>
                </a:solidFill>
                <a:latin typeface="+mn-lt"/>
                <a:ea typeface="+mn-ea"/>
                <a:cs typeface="+mn-cs"/>
              </a:rPr>
              <a:t>( FIGURA 2) </a:t>
            </a:r>
            <a:r>
              <a:rPr lang="es-ES" sz="1200" b="0" i="0" u="none" strike="noStrike" kern="1200" baseline="0" dirty="0" smtClean="0">
                <a:solidFill>
                  <a:schemeClr val="tx1"/>
                </a:solidFill>
                <a:latin typeface="+mn-lt"/>
                <a:ea typeface="+mn-ea"/>
                <a:cs typeface="+mn-cs"/>
              </a:rPr>
              <a:t>es cuando el conocimiento simultáneamente abarca más ubicaciones y sus interrelaciones</a:t>
            </a:r>
          </a:p>
          <a:p>
            <a:r>
              <a:rPr lang="es-ES" sz="1200" b="0" i="0" u="none" strike="noStrike" kern="1200" baseline="0" dirty="0" smtClean="0">
                <a:solidFill>
                  <a:schemeClr val="tx1"/>
                </a:solidFill>
                <a:latin typeface="+mn-lt"/>
                <a:ea typeface="+mn-ea"/>
                <a:cs typeface="+mn-cs"/>
              </a:rPr>
              <a:t>y permite desvíos, atajos y navegación creativa.</a:t>
            </a:r>
          </a:p>
          <a:p>
            <a:endParaRPr lang="es-ES"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Este es el camino del aprendizaje asumido por los informantes enfrentados a un modelo </a:t>
            </a:r>
            <a:r>
              <a:rPr lang="es-MX" sz="1200" b="0" i="0" u="none" strike="noStrike" kern="1200" baseline="0" dirty="0" smtClean="0">
                <a:solidFill>
                  <a:schemeClr val="tx1"/>
                </a:solidFill>
                <a:latin typeface="+mn-lt"/>
                <a:ea typeface="+mn-ea"/>
                <a:cs typeface="+mn-cs"/>
              </a:rPr>
              <a:t>3D en blanco. </a:t>
            </a:r>
            <a:r>
              <a:rPr lang="es-ES" sz="1200" b="0" i="0" u="none" strike="noStrike" kern="1200" baseline="0" dirty="0" smtClean="0">
                <a:solidFill>
                  <a:schemeClr val="tx1"/>
                </a:solidFill>
                <a:latin typeface="+mn-lt"/>
                <a:ea typeface="+mn-ea"/>
                <a:cs typeface="+mn-cs"/>
              </a:rPr>
              <a:t>En primer lugar, buscan hitos en el modelo para establecer su ubicación física. En unos pocos minutos, se ubican a</a:t>
            </a:r>
          </a:p>
          <a:p>
            <a:r>
              <a:rPr lang="es-ES" sz="1200" b="0" i="0" u="none" strike="noStrike" kern="1200" baseline="0" dirty="0" smtClean="0">
                <a:solidFill>
                  <a:schemeClr val="tx1"/>
                </a:solidFill>
                <a:latin typeface="+mn-lt"/>
                <a:ea typeface="+mn-ea"/>
                <a:cs typeface="+mn-cs"/>
              </a:rPr>
              <a:t>sí mismos y/o a sus hogares y establecen las relaciones territoriales entre diferentes hitos. Una vez que se hace esto, los informantes vinculan el modelo con el mundo real y están en posición de describir su paisaje</a:t>
            </a:r>
          </a:p>
          <a:p>
            <a:r>
              <a:rPr lang="es-MX" sz="1200" b="0" i="0" u="none" strike="noStrike" kern="1200" baseline="0" dirty="0" smtClean="0">
                <a:solidFill>
                  <a:schemeClr val="tx1"/>
                </a:solidFill>
                <a:latin typeface="+mn-lt"/>
                <a:ea typeface="+mn-ea"/>
                <a:cs typeface="+mn-cs"/>
              </a:rPr>
              <a:t>mental con precisión</a:t>
            </a:r>
          </a:p>
          <a:p>
            <a:endParaRPr lang="es-MX" sz="1200" b="0" i="0" u="none" strike="noStrike" kern="1200" baseline="0" dirty="0" smtClean="0">
              <a:solidFill>
                <a:schemeClr val="tx1"/>
              </a:solidFill>
              <a:latin typeface="+mn-lt"/>
              <a:ea typeface="+mn-ea"/>
              <a:cs typeface="+mn-cs"/>
            </a:endParaRPr>
          </a:p>
          <a:p>
            <a:r>
              <a:rPr lang="es-MX" sz="1200" b="0" i="0" u="none" strike="noStrike" kern="1200" baseline="0" dirty="0" smtClean="0">
                <a:solidFill>
                  <a:schemeClr val="tx1"/>
                </a:solidFill>
                <a:latin typeface="+mn-lt"/>
                <a:ea typeface="+mn-ea"/>
                <a:cs typeface="+mn-cs"/>
              </a:rPr>
              <a:t>Cuando se proporciona a </a:t>
            </a:r>
            <a:r>
              <a:rPr lang="es-ES" sz="1200" b="0" i="0" u="none" strike="noStrike" kern="1200" baseline="0" dirty="0" smtClean="0">
                <a:solidFill>
                  <a:schemeClr val="tx1"/>
                </a:solidFill>
                <a:latin typeface="+mn-lt"/>
                <a:ea typeface="+mn-ea"/>
                <a:cs typeface="+mn-cs"/>
              </a:rPr>
              <a:t>los informantes un modelo 3D en blanco en vez de un mapa con líneas de nivel en blanco o una hoja de papel en blanco, pueden fácilmente </a:t>
            </a:r>
            <a:r>
              <a:rPr lang="es-MX" sz="1200" b="0" i="0" u="none" strike="noStrike" kern="1200" baseline="0" dirty="0" smtClean="0">
                <a:solidFill>
                  <a:schemeClr val="tx1"/>
                </a:solidFill>
                <a:latin typeface="+mn-lt"/>
                <a:ea typeface="+mn-ea"/>
                <a:cs typeface="+mn-cs"/>
              </a:rPr>
              <a:t>representar su conocimiento territorial</a:t>
            </a:r>
          </a:p>
          <a:p>
            <a:r>
              <a:rPr lang="es-ES" sz="1200" b="0" i="0" u="none" strike="noStrike" kern="1200" baseline="0" dirty="0" smtClean="0">
                <a:solidFill>
                  <a:schemeClr val="tx1"/>
                </a:solidFill>
                <a:latin typeface="+mn-lt"/>
                <a:ea typeface="+mn-ea"/>
                <a:cs typeface="+mn-cs"/>
              </a:rPr>
              <a:t>a escala y en forma georreferenciada y agregar una cantidad de detalles precisos. Estos modelos facilitan la conversión de escalas.</a:t>
            </a:r>
          </a:p>
          <a:p>
            <a:endParaRPr lang="es-ES" sz="1200" b="0" i="0" u="none" strike="noStrike" kern="1200" baseline="0" dirty="0" smtClean="0">
              <a:solidFill>
                <a:schemeClr val="tx1"/>
              </a:solidFill>
              <a:latin typeface="+mn-lt"/>
              <a:ea typeface="+mn-ea"/>
              <a:cs typeface="+mn-cs"/>
            </a:endParaRPr>
          </a:p>
          <a:p>
            <a:r>
              <a:rPr lang="es-MX" sz="1200" b="0" i="0" u="none" strike="noStrike" kern="1200" baseline="0" dirty="0" smtClean="0">
                <a:solidFill>
                  <a:schemeClr val="tx1"/>
                </a:solidFill>
                <a:latin typeface="+mn-lt"/>
                <a:ea typeface="+mn-ea"/>
                <a:cs typeface="+mn-cs"/>
              </a:rPr>
              <a:t>Proporcionando una “vista panorámica”, un </a:t>
            </a:r>
            <a:r>
              <a:rPr lang="es-ES" sz="1200" b="0" i="0" u="none" strike="noStrike" kern="1200" baseline="0" dirty="0" smtClean="0">
                <a:solidFill>
                  <a:schemeClr val="tx1"/>
                </a:solidFill>
                <a:latin typeface="+mn-lt"/>
                <a:ea typeface="+mn-ea"/>
                <a:cs typeface="+mn-cs"/>
              </a:rPr>
              <a:t>modelo 3D amplía el cuadro de referencia evaluadora de los participantes sobre temas territoriales. En otras palabras, ayuda a </a:t>
            </a:r>
            <a:r>
              <a:rPr lang="es-MX" sz="1200" b="0" i="0" u="none" strike="noStrike" kern="1200" baseline="0" dirty="0" smtClean="0">
                <a:solidFill>
                  <a:schemeClr val="tx1"/>
                </a:solidFill>
                <a:latin typeface="+mn-lt"/>
                <a:ea typeface="+mn-ea"/>
                <a:cs typeface="+mn-cs"/>
              </a:rPr>
              <a:t>la persona individual a entender la dinámica</a:t>
            </a:r>
          </a:p>
          <a:p>
            <a:r>
              <a:rPr lang="es-ES" sz="1200" b="0" i="0" u="none" strike="noStrike" kern="1200" baseline="0" dirty="0" smtClean="0">
                <a:solidFill>
                  <a:schemeClr val="tx1"/>
                </a:solidFill>
                <a:latin typeface="+mn-lt"/>
                <a:ea typeface="+mn-ea"/>
                <a:cs typeface="+mn-cs"/>
              </a:rPr>
              <a:t>ecológica y social que va más allá de sus </a:t>
            </a:r>
            <a:r>
              <a:rPr lang="es-MX" sz="1200" b="0" i="0" u="none" strike="noStrike" kern="1200" baseline="0" dirty="0" smtClean="0">
                <a:solidFill>
                  <a:schemeClr val="tx1"/>
                </a:solidFill>
                <a:latin typeface="+mn-lt"/>
                <a:ea typeface="+mn-ea"/>
                <a:cs typeface="+mn-cs"/>
              </a:rPr>
              <a:t>límites cognitivos. </a:t>
            </a:r>
            <a:endParaRPr lang="es-MX" dirty="0"/>
          </a:p>
        </p:txBody>
      </p:sp>
      <p:sp>
        <p:nvSpPr>
          <p:cNvPr id="4" name="Marcador de número de diapositiva 3"/>
          <p:cNvSpPr>
            <a:spLocks noGrp="1"/>
          </p:cNvSpPr>
          <p:nvPr>
            <p:ph type="sldNum" sz="quarter" idx="10"/>
          </p:nvPr>
        </p:nvSpPr>
        <p:spPr/>
        <p:txBody>
          <a:bodyPr/>
          <a:lstStyle/>
          <a:p>
            <a:fld id="{21FAD475-4B0D-46EB-9C87-EFB9CFA26481}" type="slidenum">
              <a:rPr lang="es-MX" smtClean="0"/>
              <a:t>10</a:t>
            </a:fld>
            <a:endParaRPr lang="es-MX"/>
          </a:p>
        </p:txBody>
      </p:sp>
    </p:spTree>
    <p:extLst>
      <p:ext uri="{BB962C8B-B14F-4D97-AF65-F5344CB8AC3E}">
        <p14:creationId xmlns:p14="http://schemas.microsoft.com/office/powerpoint/2010/main" val="3357359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 sz="1200" b="0" i="0" u="none" strike="noStrike" kern="1200" dirty="0" smtClean="0">
                <a:solidFill>
                  <a:schemeClr val="tx1"/>
                </a:solidFill>
                <a:effectLst/>
                <a:latin typeface="+mn-lt"/>
                <a:ea typeface="+mn-ea"/>
                <a:cs typeface="+mn-cs"/>
              </a:rPr>
              <a:t>A finales del siglo XX surgió el concepto de </a:t>
            </a:r>
            <a:r>
              <a:rPr lang="es-ES" sz="1200" b="0" i="1" u="none" strike="noStrike" kern="1200" dirty="0" smtClean="0">
                <a:solidFill>
                  <a:schemeClr val="tx1"/>
                </a:solidFill>
                <a:effectLst/>
                <a:latin typeface="+mn-lt"/>
                <a:ea typeface="+mn-ea"/>
                <a:cs typeface="+mn-cs"/>
              </a:rPr>
              <a:t>Interfaces de Usuario Tangibles</a:t>
            </a:r>
            <a:r>
              <a:rPr lang="es-ES" sz="1200" b="0" i="0" u="none" strike="noStrike" kern="1200" dirty="0" smtClean="0">
                <a:solidFill>
                  <a:schemeClr val="tx1"/>
                </a:solidFill>
                <a:effectLst/>
                <a:latin typeface="+mn-lt"/>
                <a:ea typeface="+mn-ea"/>
                <a:cs typeface="+mn-cs"/>
              </a:rPr>
              <a:t> (TUI, por las siglas en inglés de </a:t>
            </a:r>
            <a:r>
              <a:rPr lang="es-ES" sz="1200" b="0" i="1" u="none" strike="noStrike" kern="1200" dirty="0" smtClean="0">
                <a:solidFill>
                  <a:schemeClr val="tx1"/>
                </a:solidFill>
                <a:effectLst/>
                <a:latin typeface="+mn-lt"/>
                <a:ea typeface="+mn-ea"/>
                <a:cs typeface="+mn-cs"/>
              </a:rPr>
              <a:t>Tangible </a:t>
            </a:r>
            <a:r>
              <a:rPr lang="es-ES" sz="1200" b="0" i="1" u="none" strike="noStrike" kern="1200" dirty="0" err="1" smtClean="0">
                <a:solidFill>
                  <a:schemeClr val="tx1"/>
                </a:solidFill>
                <a:effectLst/>
                <a:latin typeface="+mn-lt"/>
                <a:ea typeface="+mn-ea"/>
                <a:cs typeface="+mn-cs"/>
              </a:rPr>
              <a:t>User</a:t>
            </a:r>
            <a:r>
              <a:rPr lang="es-ES" sz="1200" b="0" i="1" u="none" strike="noStrike" kern="1200" dirty="0" smtClean="0">
                <a:solidFill>
                  <a:schemeClr val="tx1"/>
                </a:solidFill>
                <a:effectLst/>
                <a:latin typeface="+mn-lt"/>
                <a:ea typeface="+mn-ea"/>
                <a:cs typeface="+mn-cs"/>
              </a:rPr>
              <a:t> Interfaces</a:t>
            </a:r>
            <a:r>
              <a:rPr lang="es-ES" sz="1200" b="0" i="0" u="none" strike="noStrike" kern="1200" dirty="0" smtClean="0">
                <a:solidFill>
                  <a:schemeClr val="tx1"/>
                </a:solidFill>
                <a:effectLst/>
                <a:latin typeface="+mn-lt"/>
                <a:ea typeface="+mn-ea"/>
                <a:cs typeface="+mn-cs"/>
              </a:rPr>
              <a:t>) con el objetivo primordial de ligar al mundo digital con el mundo físico para modificar la forma en que el ser humano interactúa con las computadoras y otros dispositivos.</a:t>
            </a:r>
          </a:p>
          <a:p>
            <a:endParaRPr lang="en-US" altLang="es-ES" dirty="0" smtClean="0"/>
          </a:p>
          <a:p>
            <a:endParaRPr lang="en-US" altLang="es-ES" dirty="0" smtClean="0"/>
          </a:p>
          <a:p>
            <a:pPr rtl="0"/>
            <a:r>
              <a:rPr lang="es-ES" sz="1200" b="0" i="0" u="none" strike="noStrike" kern="1200" dirty="0" smtClean="0">
                <a:solidFill>
                  <a:schemeClr val="tx1"/>
                </a:solidFill>
                <a:effectLst/>
                <a:latin typeface="+mn-lt"/>
                <a:ea typeface="+mn-ea"/>
                <a:cs typeface="+mn-cs"/>
              </a:rPr>
              <a:t>Las Proyecciones Aumentadas en Tercera Dimensión constituyen la evolución de los MP3D al utilizar las dos formas de aplicación de las </a:t>
            </a:r>
            <a:r>
              <a:rPr lang="es-ES" sz="1200" b="0" i="0" u="none" strike="noStrike" kern="1200" dirty="0" err="1" smtClean="0">
                <a:solidFill>
                  <a:schemeClr val="tx1"/>
                </a:solidFill>
                <a:effectLst/>
                <a:latin typeface="+mn-lt"/>
                <a:ea typeface="+mn-ea"/>
                <a:cs typeface="+mn-cs"/>
              </a:rPr>
              <a:t>TUIs</a:t>
            </a:r>
            <a:r>
              <a:rPr lang="es-ES" sz="1200" b="0" i="0" u="none" strike="noStrike" kern="1200" dirty="0" smtClean="0">
                <a:solidFill>
                  <a:schemeClr val="tx1"/>
                </a:solidFill>
                <a:effectLst/>
                <a:latin typeface="+mn-lt"/>
                <a:ea typeface="+mn-ea"/>
                <a:cs typeface="+mn-cs"/>
              </a:rPr>
              <a:t>.</a:t>
            </a:r>
          </a:p>
          <a:p>
            <a:pPr rtl="0"/>
            <a:endParaRPr lang="es-ES" b="0" dirty="0" smtClean="0">
              <a:effectLst/>
            </a:endParaRPr>
          </a:p>
          <a:p>
            <a:pPr rtl="0" fontAlgn="base"/>
            <a:r>
              <a:rPr lang="es-ES" sz="1200" b="0" i="0" u="none" strike="noStrike" kern="1200" dirty="0" smtClean="0">
                <a:solidFill>
                  <a:schemeClr val="tx1"/>
                </a:solidFill>
                <a:effectLst/>
                <a:latin typeface="+mn-lt"/>
                <a:ea typeface="+mn-ea"/>
                <a:cs typeface="+mn-cs"/>
              </a:rPr>
              <a:t>Pasiva al buscar representar el mundo físico lo más “real posible”, mediante la creación de modelos 3D generados con tecnología de diseño e impresión 3D, a partir de Modelos Digitales de Elevación (MDE).</a:t>
            </a:r>
          </a:p>
          <a:p>
            <a:pPr rtl="0" fontAlgn="base"/>
            <a:r>
              <a:rPr lang="es-ES" sz="1200" b="0" i="0" u="none" strike="noStrike" kern="1200" dirty="0" smtClean="0">
                <a:solidFill>
                  <a:schemeClr val="tx1"/>
                </a:solidFill>
                <a:effectLst/>
                <a:latin typeface="+mn-lt"/>
                <a:ea typeface="+mn-ea"/>
                <a:cs typeface="+mn-cs"/>
              </a:rPr>
              <a:t>Y constante al buscar representar cambios que pueden ocurrir en el territorio mediante simulaciones digitales, y buscar representar la mayor de información interactiva posible sobre el modelo físico cuya visualización pueda ser personalizada  y enfocada en alguna problemática local.</a:t>
            </a:r>
          </a:p>
          <a:p>
            <a:endParaRPr lang="en-US" altLang="es-ES" dirty="0" smtClean="0"/>
          </a:p>
          <a:p>
            <a:pPr rtl="0"/>
            <a:r>
              <a:rPr lang="es-ES" sz="1200" b="1" i="0" u="none" strike="noStrike" kern="1200" dirty="0" smtClean="0">
                <a:solidFill>
                  <a:schemeClr val="tx1"/>
                </a:solidFill>
                <a:effectLst/>
                <a:latin typeface="+mn-lt"/>
                <a:ea typeface="+mn-ea"/>
                <a:cs typeface="+mn-cs"/>
              </a:rPr>
              <a:t>Computadora</a:t>
            </a:r>
            <a:endParaRPr lang="es-ES" b="0" dirty="0" smtClean="0">
              <a:effectLst/>
            </a:endParaRPr>
          </a:p>
          <a:p>
            <a:pPr rtl="0"/>
            <a:r>
              <a:rPr lang="es-ES" sz="1200" b="0" i="0" u="none" strike="noStrike" kern="1200" dirty="0" smtClean="0">
                <a:solidFill>
                  <a:schemeClr val="tx1"/>
                </a:solidFill>
                <a:effectLst/>
                <a:latin typeface="+mn-lt"/>
                <a:ea typeface="+mn-ea"/>
                <a:cs typeface="+mn-cs"/>
              </a:rPr>
              <a:t>De igual manera que en la generación del modelo físico, para el armado de una PA3D es necesario el uso de una computadora con un software SIG. En estos softwares se pueden preparar distintos tipos de información del terreno que puedan ser proyectados sobre el modelo físico; tales como imágenes satelitales, datos vectoriales de ríos, caminos o poblaciones, e incluso, realizar una tematización por colores al MDE del cual se partió para la creación del modelo físico para un mejor entendimiento y comprensión de las diferentes alturas que representa.</a:t>
            </a:r>
            <a:endParaRPr lang="es-ES" b="0" dirty="0" smtClean="0">
              <a:effectLst/>
            </a:endParaRPr>
          </a:p>
          <a:p>
            <a:pPr rtl="0"/>
            <a:r>
              <a:rPr lang="es-ES" sz="1200" b="0" i="0" u="none" strike="noStrike" kern="1200" dirty="0" smtClean="0">
                <a:solidFill>
                  <a:schemeClr val="tx1"/>
                </a:solidFill>
                <a:effectLst/>
                <a:latin typeface="+mn-lt"/>
                <a:ea typeface="+mn-ea"/>
                <a:cs typeface="+mn-cs"/>
              </a:rPr>
              <a:t>Aunque es altamente recomendable trabajar con equipos de última generación y softwares “privados”, el incremento en la cantidad de software </a:t>
            </a:r>
            <a:r>
              <a:rPr lang="es-ES" sz="1200" b="0" i="1" u="none" strike="noStrike" kern="1200" dirty="0" smtClean="0">
                <a:solidFill>
                  <a:schemeClr val="tx1"/>
                </a:solidFill>
                <a:effectLst/>
                <a:latin typeface="+mn-lt"/>
                <a:ea typeface="+mn-ea"/>
                <a:cs typeface="+mn-cs"/>
              </a:rPr>
              <a:t>open </a:t>
            </a:r>
            <a:r>
              <a:rPr lang="es-ES" sz="1200" b="0" i="1" u="none" strike="noStrike" kern="1200" dirty="0" err="1" smtClean="0">
                <a:solidFill>
                  <a:schemeClr val="tx1"/>
                </a:solidFill>
                <a:effectLst/>
                <a:latin typeface="+mn-lt"/>
                <a:ea typeface="+mn-ea"/>
                <a:cs typeface="+mn-cs"/>
              </a:rPr>
              <a:t>source</a:t>
            </a:r>
            <a:r>
              <a:rPr lang="es-ES" sz="1200" b="0" i="0" u="none" strike="noStrike" kern="1200" dirty="0" smtClean="0">
                <a:solidFill>
                  <a:schemeClr val="tx1"/>
                </a:solidFill>
                <a:effectLst/>
                <a:latin typeface="+mn-lt"/>
                <a:ea typeface="+mn-ea"/>
                <a:cs typeface="+mn-cs"/>
              </a:rPr>
              <a:t> ha permitido el aumento en la facilidad de uso de los SIG. Ahora es posible trabajar con unas cuantas capas vectoriales sencillas y </a:t>
            </a:r>
            <a:r>
              <a:rPr lang="es-ES" sz="1200" b="0" i="0" u="none" strike="noStrike" kern="1200" dirty="0" err="1" smtClean="0">
                <a:solidFill>
                  <a:schemeClr val="tx1"/>
                </a:solidFill>
                <a:effectLst/>
                <a:latin typeface="+mn-lt"/>
                <a:ea typeface="+mn-ea"/>
                <a:cs typeface="+mn-cs"/>
              </a:rPr>
              <a:t>rasters</a:t>
            </a:r>
            <a:r>
              <a:rPr lang="es-ES" sz="1200" b="0" i="0" u="none" strike="noStrike" kern="1200" dirty="0" smtClean="0">
                <a:solidFill>
                  <a:schemeClr val="tx1"/>
                </a:solidFill>
                <a:effectLst/>
                <a:latin typeface="+mn-lt"/>
                <a:ea typeface="+mn-ea"/>
                <a:cs typeface="+mn-cs"/>
              </a:rPr>
              <a:t> de buena resolución que se puedan tematizar para su proyección final.</a:t>
            </a:r>
            <a:endParaRPr lang="es-ES" b="0" dirty="0" smtClean="0">
              <a:effectLst/>
            </a:endParaRPr>
          </a:p>
          <a:p>
            <a:pPr rtl="0"/>
            <a:r>
              <a:rPr lang="es-ES" sz="1200" b="0" i="0" u="none" strike="noStrike" kern="1200" dirty="0" smtClean="0">
                <a:solidFill>
                  <a:schemeClr val="tx1"/>
                </a:solidFill>
                <a:effectLst/>
                <a:latin typeface="+mn-lt"/>
                <a:ea typeface="+mn-ea"/>
                <a:cs typeface="+mn-cs"/>
              </a:rPr>
              <a:t> </a:t>
            </a:r>
            <a:endParaRPr lang="es-ES" b="0" dirty="0" smtClean="0">
              <a:effectLst/>
            </a:endParaRPr>
          </a:p>
          <a:p>
            <a:pPr rtl="0"/>
            <a:r>
              <a:rPr lang="es-ES" sz="1200" b="1" i="0" u="none" strike="noStrike" kern="1200" dirty="0" smtClean="0">
                <a:solidFill>
                  <a:schemeClr val="tx1"/>
                </a:solidFill>
                <a:effectLst/>
                <a:latin typeface="+mn-lt"/>
                <a:ea typeface="+mn-ea"/>
                <a:cs typeface="+mn-cs"/>
              </a:rPr>
              <a:t>Cañón digital</a:t>
            </a:r>
            <a:endParaRPr lang="es-ES" b="0" dirty="0" smtClean="0">
              <a:effectLst/>
            </a:endParaRPr>
          </a:p>
          <a:p>
            <a:pPr rtl="0"/>
            <a:r>
              <a:rPr lang="es-ES" sz="1200" b="0" i="0" u="none" strike="noStrike" kern="1200" dirty="0" smtClean="0">
                <a:solidFill>
                  <a:schemeClr val="tx1"/>
                </a:solidFill>
                <a:effectLst/>
                <a:latin typeface="+mn-lt"/>
                <a:ea typeface="+mn-ea"/>
                <a:cs typeface="+mn-cs"/>
              </a:rPr>
              <a:t>El cañón es una pieza fundamental para una buena PA3D, y aunque cualquier tipo de cañón podría ser relativamente útil, con base en experiencias propias y ajenas se ha llegado a la conclusión que el mejor tipo de cañón que se puede utilizar en las PA3D, es un cañón digital de alta resolución de “tiro corto”. La diferencia entre un cañón de tiro corto con uno convencional es que gracias a su tipo de lente permite realizar proyecciones grandes a una distancia considerablemente más pequeña, y en el caso específico de las PA3D, en una altura más pequeña. </a:t>
            </a:r>
            <a:endParaRPr lang="es-ES" b="0" dirty="0" smtClean="0">
              <a:effectLst/>
            </a:endParaRPr>
          </a:p>
          <a:p>
            <a:pPr rtl="0"/>
            <a:r>
              <a:rPr lang="es-ES" sz="1200" b="0" i="0" u="none" strike="noStrike" kern="1200" dirty="0" smtClean="0">
                <a:solidFill>
                  <a:schemeClr val="tx1"/>
                </a:solidFill>
                <a:effectLst/>
                <a:latin typeface="+mn-lt"/>
                <a:ea typeface="+mn-ea"/>
                <a:cs typeface="+mn-cs"/>
              </a:rPr>
              <a:t>El ahorro de altura que se obtiene con este tipo de cañones permite que una PA3D pueda ser montada fácilmente en espacios pequeños, además de que se reduce al mismo tiempo el tamaño (o altura) del soporte requerido.</a:t>
            </a:r>
            <a:endParaRPr lang="es-ES" b="0" dirty="0" smtClean="0">
              <a:effectLst/>
            </a:endParaRPr>
          </a:p>
          <a:p>
            <a:pPr rtl="0"/>
            <a:r>
              <a:rPr lang="es-ES" dirty="0" smtClean="0"/>
              <a:t/>
            </a:r>
            <a:br>
              <a:rPr lang="es-ES" dirty="0" smtClean="0"/>
            </a:br>
            <a:r>
              <a:rPr lang="es-ES" sz="1200" b="0" i="0" u="none" strike="noStrike" kern="1200" dirty="0" smtClean="0">
                <a:solidFill>
                  <a:schemeClr val="tx1"/>
                </a:solidFill>
                <a:effectLst/>
                <a:latin typeface="+mn-lt"/>
                <a:ea typeface="+mn-ea"/>
                <a:cs typeface="+mn-cs"/>
              </a:rPr>
              <a:t> </a:t>
            </a:r>
            <a:endParaRPr lang="es-ES" b="0" dirty="0" smtClean="0">
              <a:effectLst/>
            </a:endParaRPr>
          </a:p>
          <a:p>
            <a:pPr rtl="0"/>
            <a:r>
              <a:rPr lang="es-ES" sz="1200" b="1" i="0" u="none" strike="noStrike" kern="1200" dirty="0" smtClean="0">
                <a:solidFill>
                  <a:schemeClr val="tx1"/>
                </a:solidFill>
                <a:effectLst/>
                <a:latin typeface="+mn-lt"/>
                <a:ea typeface="+mn-ea"/>
                <a:cs typeface="+mn-cs"/>
              </a:rPr>
              <a:t>Soporte</a:t>
            </a:r>
            <a:endParaRPr lang="es-ES" b="0" dirty="0" smtClean="0">
              <a:effectLst/>
            </a:endParaRPr>
          </a:p>
          <a:p>
            <a:pPr rtl="0"/>
            <a:r>
              <a:rPr lang="es-ES" sz="1200" b="0" i="0" u="none" strike="noStrike" kern="1200" dirty="0" smtClean="0">
                <a:solidFill>
                  <a:schemeClr val="tx1"/>
                </a:solidFill>
                <a:effectLst/>
                <a:latin typeface="+mn-lt"/>
                <a:ea typeface="+mn-ea"/>
                <a:cs typeface="+mn-cs"/>
              </a:rPr>
              <a:t>El soporte es la base en la cual se colocará el cañón en posición vertical para que proyecte en dirección del suelo. Si la PA3D puede ser colocada/armada sobre el suelo, basta colocar el cañón de tiro corto sobre un brazo mecánico montado en una mesa alta. De lo contrario se requerirá de un soporte especial.</a:t>
            </a:r>
          </a:p>
          <a:p>
            <a:pPr rtl="0"/>
            <a:endParaRPr lang="es-ES" b="0" dirty="0" smtClean="0">
              <a:effectLst/>
            </a:endParaRPr>
          </a:p>
          <a:p>
            <a:pPr rtl="0"/>
            <a:r>
              <a:rPr lang="es-ES" sz="1200" b="0" i="0" u="none" strike="noStrike" kern="1200" dirty="0" smtClean="0">
                <a:solidFill>
                  <a:schemeClr val="tx1"/>
                </a:solidFill>
                <a:effectLst/>
                <a:latin typeface="+mn-lt"/>
                <a:ea typeface="+mn-ea"/>
                <a:cs typeface="+mn-cs"/>
              </a:rPr>
              <a:t>Realizando pruebas con distintos tipos de soportes, se llegó a la conclusión que adaptar un soporte de luz desmontable para fotografía era la mejor opción. Ya que este tipo de soportes puede desarmarse en tres partes, es práctico para transportarlo al lugar de la instalación de la PA3D. De igual manera, el armado de las tres partes es bastante sencillo. </a:t>
            </a:r>
          </a:p>
          <a:p>
            <a:pPr rtl="0"/>
            <a:endParaRPr lang="es-ES" b="0" dirty="0" smtClean="0">
              <a:effectLst/>
            </a:endParaRPr>
          </a:p>
          <a:p>
            <a:pPr rtl="0"/>
            <a:r>
              <a:rPr lang="es-ES" sz="1200" b="0" i="0" u="none" strike="noStrike" kern="1200" dirty="0" smtClean="0">
                <a:solidFill>
                  <a:schemeClr val="tx1"/>
                </a:solidFill>
                <a:effectLst/>
                <a:latin typeface="+mn-lt"/>
                <a:ea typeface="+mn-ea"/>
                <a:cs typeface="+mn-cs"/>
              </a:rPr>
              <a:t>1.        Ajustar las tres patas de la base en su posición correcta.</a:t>
            </a:r>
            <a:endParaRPr lang="es-ES" b="0" dirty="0" smtClean="0">
              <a:effectLst/>
            </a:endParaRPr>
          </a:p>
          <a:p>
            <a:pPr rtl="0"/>
            <a:r>
              <a:rPr lang="es-ES" sz="1200" b="0" i="0" u="none" strike="noStrike" kern="1200" dirty="0" smtClean="0">
                <a:solidFill>
                  <a:schemeClr val="tx1"/>
                </a:solidFill>
                <a:effectLst/>
                <a:latin typeface="+mn-lt"/>
                <a:ea typeface="+mn-ea"/>
                <a:cs typeface="+mn-cs"/>
              </a:rPr>
              <a:t> 2.        Colocar el bastón de elevación sobre la base y ajustar.</a:t>
            </a:r>
            <a:endParaRPr lang="es-ES" b="0" dirty="0" smtClean="0">
              <a:effectLst/>
            </a:endParaRPr>
          </a:p>
          <a:p>
            <a:pPr rtl="0"/>
            <a:r>
              <a:rPr lang="es-ES" sz="1200" b="0" i="0" u="none" strike="noStrike" kern="1200" dirty="0" smtClean="0">
                <a:solidFill>
                  <a:schemeClr val="tx1"/>
                </a:solidFill>
                <a:effectLst/>
                <a:latin typeface="+mn-lt"/>
                <a:ea typeface="+mn-ea"/>
                <a:cs typeface="+mn-cs"/>
              </a:rPr>
              <a:t> 3.        Incrustar la línea resistente en la ranura del bastón y ajustar.</a:t>
            </a:r>
            <a:endParaRPr lang="es-ES" b="0" dirty="0" smtClean="0">
              <a:effectLst/>
            </a:endParaRPr>
          </a:p>
          <a:p>
            <a:pPr rtl="0"/>
            <a:r>
              <a:rPr lang="es-ES" sz="1200" b="0" i="0" u="none" strike="noStrike" kern="1200" dirty="0" smtClean="0">
                <a:solidFill>
                  <a:schemeClr val="tx1"/>
                </a:solidFill>
                <a:effectLst/>
                <a:latin typeface="+mn-lt"/>
                <a:ea typeface="+mn-ea"/>
                <a:cs typeface="+mn-cs"/>
              </a:rPr>
              <a:t> 4.        Colocar el cañón con el aditamento en la línea resistente.</a:t>
            </a:r>
            <a:endParaRPr lang="es-ES" b="0" dirty="0" smtClean="0">
              <a:effectLst/>
            </a:endParaRPr>
          </a:p>
          <a:p>
            <a:pPr rtl="0"/>
            <a:r>
              <a:rPr lang="es-ES" sz="1200" b="0" i="0" u="none" strike="noStrike" kern="1200" dirty="0" smtClean="0">
                <a:solidFill>
                  <a:schemeClr val="tx1"/>
                </a:solidFill>
                <a:effectLst/>
                <a:latin typeface="+mn-lt"/>
                <a:ea typeface="+mn-ea"/>
                <a:cs typeface="+mn-cs"/>
              </a:rPr>
              <a:t> 5.        Ajustar la altura y posición del cañón con el bastón y la línea resistente.</a:t>
            </a:r>
            <a:r>
              <a:rPr lang="es-ES" sz="1200" b="1" i="0" u="none" strike="noStrike" kern="1200" dirty="0" smtClean="0">
                <a:solidFill>
                  <a:schemeClr val="tx1"/>
                </a:solidFill>
                <a:effectLst/>
                <a:latin typeface="+mn-lt"/>
                <a:ea typeface="+mn-ea"/>
                <a:cs typeface="+mn-cs"/>
              </a:rPr>
              <a:t> </a:t>
            </a:r>
          </a:p>
          <a:p>
            <a:pPr rtl="0"/>
            <a:endParaRPr lang="es-ES" sz="1200" b="1" i="0" u="none" strike="noStrike" kern="1200" dirty="0" smtClean="0">
              <a:solidFill>
                <a:schemeClr val="tx1"/>
              </a:solidFill>
              <a:effectLst/>
              <a:latin typeface="+mn-lt"/>
              <a:ea typeface="+mn-ea"/>
              <a:cs typeface="+mn-cs"/>
            </a:endParaRPr>
          </a:p>
          <a:p>
            <a:pPr rtl="0"/>
            <a:endParaRPr lang="es-ES" b="0" dirty="0" smtClean="0">
              <a:effectLst/>
            </a:endParaRPr>
          </a:p>
          <a:p>
            <a:r>
              <a:rPr lang="es-ES" dirty="0" smtClean="0"/>
              <a:t/>
            </a:r>
            <a:br>
              <a:rPr lang="es-ES" dirty="0" smtClean="0"/>
            </a:br>
            <a:endParaRPr lang="en-US" altLang="es-ES" dirty="0" smtClean="0"/>
          </a:p>
        </p:txBody>
      </p:sp>
      <p:sp>
        <p:nvSpPr>
          <p:cNvPr id="30724"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8B9CA6-21D8-4D39-B071-FDAD21DD8269}" type="slidenum">
              <a:rPr lang="es-MX" altLang="en-US" smtClean="0"/>
              <a:pPr/>
              <a:t>11</a:t>
            </a:fld>
            <a:endParaRPr lang="es-MX" altLang="en-US" smtClean="0"/>
          </a:p>
        </p:txBody>
      </p:sp>
    </p:spTree>
    <p:extLst>
      <p:ext uri="{BB962C8B-B14F-4D97-AF65-F5344CB8AC3E}">
        <p14:creationId xmlns:p14="http://schemas.microsoft.com/office/powerpoint/2010/main" val="3909230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MX" altLang="en-US" dirty="0" smtClean="0">
                <a:ea typeface="Calibri" panose="020F0502020204030204" pitchFamily="34" charset="0"/>
                <a:cs typeface="Arial" panose="020B0604020202020204" pitchFamily="34" charset="0"/>
              </a:rPr>
              <a:t>Situar cronológicamente a las prácticas sociales, tecnológicas y políticas que comprenden a los Sistemas de información Geográfico Participativos no es siempre un asunto sencillo.</a:t>
            </a:r>
          </a:p>
          <a:p>
            <a:endParaRPr lang="es-MX" altLang="en-US" dirty="0" smtClean="0">
              <a:ea typeface="Calibri" panose="020F0502020204030204" pitchFamily="34" charset="0"/>
              <a:cs typeface="Arial" panose="020B0604020202020204" pitchFamily="34" charset="0"/>
            </a:endParaRPr>
          </a:p>
          <a:p>
            <a:r>
              <a:rPr lang="es-MX" altLang="en-US" dirty="0" smtClean="0">
                <a:ea typeface="Calibri" panose="020F0502020204030204" pitchFamily="34" charset="0"/>
                <a:cs typeface="Arial" panose="020B0604020202020204" pitchFamily="34" charset="0"/>
              </a:rPr>
              <a:t>SIG como una herramienta de control y vigilancia (observaciones radicales) (</a:t>
            </a:r>
            <a:r>
              <a:rPr lang="es-MX" altLang="en-US" dirty="0" err="1" smtClean="0">
                <a:ea typeface="Calibri" panose="020F0502020204030204" pitchFamily="34" charset="0"/>
                <a:cs typeface="Arial" panose="020B0604020202020204" pitchFamily="34" charset="0"/>
              </a:rPr>
              <a:t>Picles</a:t>
            </a:r>
            <a:r>
              <a:rPr lang="es-MX" altLang="en-US" dirty="0" smtClean="0">
                <a:ea typeface="Calibri" panose="020F0502020204030204" pitchFamily="34" charset="0"/>
                <a:cs typeface="Arial" panose="020B0604020202020204" pitchFamily="34" charset="0"/>
              </a:rPr>
              <a:t>, 1995).</a:t>
            </a:r>
            <a:endParaRPr lang="en-US" altLang="en-US" dirty="0" smtClean="0">
              <a:ea typeface="Calibri" panose="020F0502020204030204" pitchFamily="34" charset="0"/>
              <a:cs typeface="Arial" panose="020B0604020202020204" pitchFamily="34" charset="0"/>
            </a:endParaRPr>
          </a:p>
          <a:p>
            <a:r>
              <a:rPr lang="es-MX" altLang="en-US" dirty="0" smtClean="0">
                <a:ea typeface="Calibri" panose="020F0502020204030204" pitchFamily="34" charset="0"/>
                <a:cs typeface="Arial" panose="020B0604020202020204" pitchFamily="34" charset="0"/>
              </a:rPr>
              <a:t>Acceso desigual a los SIG: financiero, temporal, experiencial y de habilidades, particularmente en grupos sociales y marginados de países subdesarrollados (</a:t>
            </a:r>
            <a:r>
              <a:rPr lang="es-MX" altLang="en-US" dirty="0" err="1" smtClean="0">
                <a:ea typeface="Calibri" panose="020F0502020204030204" pitchFamily="34" charset="0"/>
                <a:cs typeface="Arial" panose="020B0604020202020204" pitchFamily="34" charset="0"/>
              </a:rPr>
              <a:t>Weiner</a:t>
            </a:r>
            <a:r>
              <a:rPr lang="es-MX" altLang="en-US" dirty="0" smtClean="0">
                <a:ea typeface="Calibri" panose="020F0502020204030204" pitchFamily="34" charset="0"/>
                <a:cs typeface="Arial" panose="020B0604020202020204" pitchFamily="34" charset="0"/>
              </a:rPr>
              <a:t> et al. 1995, </a:t>
            </a:r>
            <a:r>
              <a:rPr lang="es-MX" altLang="en-US" dirty="0" err="1" smtClean="0">
                <a:ea typeface="Calibri" panose="020F0502020204030204" pitchFamily="34" charset="0"/>
                <a:cs typeface="Arial" panose="020B0604020202020204" pitchFamily="34" charset="0"/>
              </a:rPr>
              <a:t>Sawicki</a:t>
            </a:r>
            <a:r>
              <a:rPr lang="es-MX" altLang="en-US" dirty="0" smtClean="0">
                <a:ea typeface="Calibri" panose="020F0502020204030204" pitchFamily="34" charset="0"/>
                <a:cs typeface="Arial" panose="020B0604020202020204" pitchFamily="34" charset="0"/>
              </a:rPr>
              <a:t> and Craig 1996, </a:t>
            </a:r>
            <a:r>
              <a:rPr lang="es-MX" altLang="en-US" dirty="0" err="1" smtClean="0">
                <a:ea typeface="Calibri" panose="020F0502020204030204" pitchFamily="34" charset="0"/>
                <a:cs typeface="Arial" panose="020B0604020202020204" pitchFamily="34" charset="0"/>
              </a:rPr>
              <a:t>Barndt</a:t>
            </a:r>
            <a:r>
              <a:rPr lang="es-MX" altLang="en-US" dirty="0" smtClean="0">
                <a:ea typeface="Calibri" panose="020F0502020204030204" pitchFamily="34" charset="0"/>
                <a:cs typeface="Arial" panose="020B0604020202020204" pitchFamily="34" charset="0"/>
              </a:rPr>
              <a:t> 1998, Craig and </a:t>
            </a:r>
            <a:r>
              <a:rPr lang="es-MX" altLang="en-US" dirty="0" err="1" smtClean="0">
                <a:ea typeface="Calibri" panose="020F0502020204030204" pitchFamily="34" charset="0"/>
                <a:cs typeface="Arial" panose="020B0604020202020204" pitchFamily="34" charset="0"/>
              </a:rPr>
              <a:t>Elwood</a:t>
            </a:r>
            <a:r>
              <a:rPr lang="es-MX" altLang="en-US" dirty="0" smtClean="0">
                <a:ea typeface="Calibri" panose="020F0502020204030204" pitchFamily="34" charset="0"/>
                <a:cs typeface="Arial" panose="020B0604020202020204" pitchFamily="34" charset="0"/>
              </a:rPr>
              <a:t> 1998).</a:t>
            </a:r>
            <a:endParaRPr lang="en-US" altLang="en-US" dirty="0" smtClean="0">
              <a:ea typeface="Calibri" panose="020F0502020204030204" pitchFamily="34" charset="0"/>
              <a:cs typeface="Arial" panose="020B0604020202020204" pitchFamily="34" charset="0"/>
            </a:endParaRPr>
          </a:p>
          <a:p>
            <a:r>
              <a:rPr lang="es-MX" altLang="en-US" dirty="0" smtClean="0">
                <a:ea typeface="Calibri" panose="020F0502020204030204" pitchFamily="34" charset="0"/>
                <a:cs typeface="Arial" panose="020B0604020202020204" pitchFamily="34" charset="0"/>
              </a:rPr>
              <a:t>Los datos espaciales no representan sus necesidades y preocupaciones (Yapa 1991, </a:t>
            </a:r>
            <a:r>
              <a:rPr lang="es-MX" altLang="en-US" dirty="0" err="1" smtClean="0">
                <a:ea typeface="Calibri" panose="020F0502020204030204" pitchFamily="34" charset="0"/>
                <a:cs typeface="Arial" panose="020B0604020202020204" pitchFamily="34" charset="0"/>
              </a:rPr>
              <a:t>Rundstrom</a:t>
            </a:r>
            <a:r>
              <a:rPr lang="es-MX" altLang="en-US" dirty="0" smtClean="0">
                <a:ea typeface="Calibri" panose="020F0502020204030204" pitchFamily="34" charset="0"/>
                <a:cs typeface="Arial" panose="020B0604020202020204" pitchFamily="34" charset="0"/>
              </a:rPr>
              <a:t> 1995, Harris et al. 1995, </a:t>
            </a:r>
            <a:r>
              <a:rPr lang="es-MX" altLang="en-US" dirty="0" err="1" smtClean="0">
                <a:ea typeface="Calibri" panose="020F0502020204030204" pitchFamily="34" charset="0"/>
                <a:cs typeface="Arial" panose="020B0604020202020204" pitchFamily="34" charset="0"/>
              </a:rPr>
              <a:t>Elwood</a:t>
            </a:r>
            <a:r>
              <a:rPr lang="es-MX" altLang="en-US" dirty="0" smtClean="0">
                <a:ea typeface="Calibri" panose="020F0502020204030204" pitchFamily="34" charset="0"/>
                <a:cs typeface="Arial" panose="020B0604020202020204" pitchFamily="34" charset="0"/>
              </a:rPr>
              <a:t> and </a:t>
            </a:r>
            <a:r>
              <a:rPr lang="es-MX" altLang="en-US" dirty="0" err="1" smtClean="0">
                <a:ea typeface="Calibri" panose="020F0502020204030204" pitchFamily="34" charset="0"/>
                <a:cs typeface="Arial" panose="020B0604020202020204" pitchFamily="34" charset="0"/>
              </a:rPr>
              <a:t>Leitner</a:t>
            </a:r>
            <a:r>
              <a:rPr lang="es-MX" altLang="en-US" dirty="0" smtClean="0">
                <a:ea typeface="Calibri" panose="020F0502020204030204" pitchFamily="34" charset="0"/>
                <a:cs typeface="Arial" panose="020B0604020202020204" pitchFamily="34" charset="0"/>
              </a:rPr>
              <a:t> 1998).</a:t>
            </a:r>
            <a:endParaRPr lang="en-US" altLang="en-US" dirty="0" smtClean="0">
              <a:ea typeface="Calibri" panose="020F0502020204030204" pitchFamily="34" charset="0"/>
              <a:cs typeface="Arial" panose="020B0604020202020204" pitchFamily="34" charset="0"/>
            </a:endParaRPr>
          </a:p>
          <a:p>
            <a:r>
              <a:rPr lang="es-MX" altLang="en-US" dirty="0" smtClean="0">
                <a:ea typeface="Calibri" panose="020F0502020204030204" pitchFamily="34" charset="0"/>
                <a:cs typeface="Arial" panose="020B0604020202020204" pitchFamily="34" charset="0"/>
              </a:rPr>
              <a:t>Falta de compromiso de los “GIS </a:t>
            </a:r>
            <a:r>
              <a:rPr lang="es-MX" altLang="en-US" dirty="0" err="1" smtClean="0">
                <a:ea typeface="Calibri" panose="020F0502020204030204" pitchFamily="34" charset="0"/>
                <a:cs typeface="Arial" panose="020B0604020202020204" pitchFamily="34" charset="0"/>
              </a:rPr>
              <a:t>practioners</a:t>
            </a:r>
            <a:r>
              <a:rPr lang="es-MX" altLang="en-US" dirty="0" smtClean="0">
                <a:ea typeface="Calibri" panose="020F0502020204030204" pitchFamily="34" charset="0"/>
                <a:cs typeface="Arial" panose="020B0604020202020204" pitchFamily="34" charset="0"/>
              </a:rPr>
              <a:t>” con la sociedad.</a:t>
            </a:r>
            <a:endParaRPr lang="en-US" altLang="en-US" dirty="0" smtClean="0">
              <a:ea typeface="Calibri" panose="020F0502020204030204" pitchFamily="34" charset="0"/>
              <a:cs typeface="Arial" panose="020B0604020202020204" pitchFamily="34" charset="0"/>
            </a:endParaRPr>
          </a:p>
          <a:p>
            <a:endParaRPr lang="en-US" altLang="en-US" dirty="0" smtClean="0">
              <a:ea typeface="Calibri" panose="020F0502020204030204" pitchFamily="34" charset="0"/>
              <a:cs typeface="Arial" panose="020B0604020202020204" pitchFamily="34" charset="0"/>
            </a:endParaRPr>
          </a:p>
          <a:p>
            <a:endParaRPr lang="es-ES" altLang="en-US" b="1" dirty="0" smtClean="0">
              <a:latin typeface="Arial" panose="020B0604020202020204" pitchFamily="34" charset="0"/>
              <a:ea typeface="Calibri" panose="020F0502020204030204" pitchFamily="34" charset="0"/>
              <a:cs typeface="Arial" panose="020B0604020202020204" pitchFamily="34" charset="0"/>
            </a:endParaRPr>
          </a:p>
          <a:p>
            <a:endParaRPr lang="es-ES" altLang="en-US" b="1" dirty="0" smtClean="0">
              <a:latin typeface="Arial" panose="020B0604020202020204" pitchFamily="34" charset="0"/>
              <a:ea typeface="Calibri" panose="020F0502020204030204" pitchFamily="34" charset="0"/>
              <a:cs typeface="Arial" panose="020B0604020202020204" pitchFamily="34" charset="0"/>
            </a:endParaRPr>
          </a:p>
          <a:p>
            <a:endParaRPr lang="en-US" altLang="en-US" dirty="0" smtClean="0">
              <a:ea typeface="Calibri" panose="020F0502020204030204" pitchFamily="34" charset="0"/>
              <a:cs typeface="Arial" panose="020B0604020202020204" pitchFamily="34" charset="0"/>
            </a:endParaRPr>
          </a:p>
        </p:txBody>
      </p:sp>
      <p:sp>
        <p:nvSpPr>
          <p:cNvPr id="1229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eaLnBrk="0" fontAlgn="base" hangingPunct="0">
              <a:spcBef>
                <a:spcPct val="0"/>
              </a:spcBef>
              <a:spcAft>
                <a:spcPct val="0"/>
              </a:spcAft>
              <a:defRPr>
                <a:solidFill>
                  <a:schemeClr val="tx1"/>
                </a:solidFill>
                <a:latin typeface="Arial" panose="020B0604020202020204" pitchFamily="34" charset="0"/>
              </a:defRPr>
            </a:lvl6pPr>
            <a:lvl7pPr marL="3009900" indent="-231775" eaLnBrk="0" fontAlgn="base" hangingPunct="0">
              <a:spcBef>
                <a:spcPct val="0"/>
              </a:spcBef>
              <a:spcAft>
                <a:spcPct val="0"/>
              </a:spcAft>
              <a:defRPr>
                <a:solidFill>
                  <a:schemeClr val="tx1"/>
                </a:solidFill>
                <a:latin typeface="Arial" panose="020B0604020202020204" pitchFamily="34" charset="0"/>
              </a:defRPr>
            </a:lvl7pPr>
            <a:lvl8pPr marL="3467100" indent="-231775" eaLnBrk="0" fontAlgn="base" hangingPunct="0">
              <a:spcBef>
                <a:spcPct val="0"/>
              </a:spcBef>
              <a:spcAft>
                <a:spcPct val="0"/>
              </a:spcAft>
              <a:defRPr>
                <a:solidFill>
                  <a:schemeClr val="tx1"/>
                </a:solidFill>
                <a:latin typeface="Arial" panose="020B0604020202020204" pitchFamily="34" charset="0"/>
              </a:defRPr>
            </a:lvl8pPr>
            <a:lvl9pPr marL="3924300" indent="-231775" eaLnBrk="0" fontAlgn="base" hangingPunct="0">
              <a:spcBef>
                <a:spcPct val="0"/>
              </a:spcBef>
              <a:spcAft>
                <a:spcPct val="0"/>
              </a:spcAft>
              <a:defRPr>
                <a:solidFill>
                  <a:schemeClr val="tx1"/>
                </a:solidFill>
                <a:latin typeface="Arial" panose="020B0604020202020204" pitchFamily="34" charset="0"/>
              </a:defRPr>
            </a:lvl9pPr>
          </a:lstStyle>
          <a:p>
            <a:fld id="{24964793-D587-4F26-B278-04BB891F612F}" type="slidenum">
              <a:rPr lang="es-MX" altLang="en-US" smtClean="0"/>
              <a:pPr/>
              <a:t>2</a:t>
            </a:fld>
            <a:endParaRPr lang="es-MX" altLang="en-US" smtClean="0"/>
          </a:p>
        </p:txBody>
      </p:sp>
    </p:spTree>
    <p:extLst>
      <p:ext uri="{BB962C8B-B14F-4D97-AF65-F5344CB8AC3E}">
        <p14:creationId xmlns:p14="http://schemas.microsoft.com/office/powerpoint/2010/main" val="3896249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AR" sz="1200" kern="1200" dirty="0" smtClean="0">
                <a:solidFill>
                  <a:schemeClr val="tx1"/>
                </a:solidFill>
                <a:effectLst/>
                <a:latin typeface="+mn-lt"/>
                <a:ea typeface="+mn-ea"/>
                <a:cs typeface="+mn-cs"/>
              </a:rPr>
              <a:t>La Cartografía  Participativa es parte del movimiento crítico de la Investigación-Acción Participativa que tomó forma en los años 1990 y ha sido definida como la elaboración de mapas por comunidades locales (</a:t>
            </a:r>
            <a:r>
              <a:rPr lang="es-AR" sz="1200" kern="1200" dirty="0" err="1" smtClean="0">
                <a:solidFill>
                  <a:schemeClr val="tx1"/>
                </a:solidFill>
                <a:effectLst/>
                <a:latin typeface="+mn-lt"/>
                <a:ea typeface="+mn-ea"/>
                <a:cs typeface="+mn-cs"/>
              </a:rPr>
              <a:t>Corbett</a:t>
            </a:r>
            <a:r>
              <a:rPr lang="es-AR" sz="1200" kern="1200" dirty="0" smtClean="0">
                <a:solidFill>
                  <a:schemeClr val="tx1"/>
                </a:solidFill>
                <a:effectLst/>
                <a:latin typeface="+mn-lt"/>
                <a:ea typeface="+mn-ea"/>
                <a:cs typeface="+mn-cs"/>
              </a:rPr>
              <a:t> 2009).</a:t>
            </a:r>
          </a:p>
          <a:p>
            <a:endParaRPr lang="es-AR"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La </a:t>
            </a:r>
            <a:r>
              <a:rPr lang="es-AR" sz="1200" kern="1200" dirty="0" err="1" smtClean="0">
                <a:solidFill>
                  <a:schemeClr val="tx1"/>
                </a:solidFill>
                <a:effectLst/>
                <a:latin typeface="+mn-lt"/>
                <a:ea typeface="+mn-ea"/>
                <a:cs typeface="+mn-cs"/>
              </a:rPr>
              <a:t>Carto</a:t>
            </a:r>
            <a:r>
              <a:rPr lang="es-AR" sz="1200" kern="1200" dirty="0" smtClean="0">
                <a:solidFill>
                  <a:schemeClr val="tx1"/>
                </a:solidFill>
                <a:effectLst/>
                <a:latin typeface="+mn-lt"/>
                <a:ea typeface="+mn-ea"/>
                <a:cs typeface="+mn-cs"/>
              </a:rPr>
              <a:t>-P se </a:t>
            </a:r>
            <a:r>
              <a:rPr lang="es-AR" sz="1200" kern="1200" dirty="0" err="1" smtClean="0">
                <a:solidFill>
                  <a:schemeClr val="tx1"/>
                </a:solidFill>
                <a:effectLst/>
                <a:latin typeface="+mn-lt"/>
                <a:ea typeface="+mn-ea"/>
                <a:cs typeface="+mn-cs"/>
              </a:rPr>
              <a:t>uitlizó</a:t>
            </a:r>
            <a:r>
              <a:rPr lang="es-AR" sz="1200" kern="1200" dirty="0" smtClean="0">
                <a:solidFill>
                  <a:schemeClr val="tx1"/>
                </a:solidFill>
                <a:effectLst/>
                <a:latin typeface="+mn-lt"/>
                <a:ea typeface="+mn-ea"/>
                <a:cs typeface="+mn-cs"/>
              </a:rPr>
              <a:t> por primera vez con las </a:t>
            </a:r>
            <a:r>
              <a:rPr lang="es-AR" sz="1200" i="1" kern="1200" dirty="0" err="1" smtClean="0">
                <a:solidFill>
                  <a:schemeClr val="tx1"/>
                </a:solidFill>
                <a:effectLst/>
                <a:latin typeface="+mn-lt"/>
                <a:ea typeface="+mn-ea"/>
                <a:cs typeface="+mn-cs"/>
              </a:rPr>
              <a:t>First</a:t>
            </a:r>
            <a:r>
              <a:rPr lang="es-AR" sz="1200" i="1" kern="1200" dirty="0" smtClean="0">
                <a:solidFill>
                  <a:schemeClr val="tx1"/>
                </a:solidFill>
                <a:effectLst/>
                <a:latin typeface="+mn-lt"/>
                <a:ea typeface="+mn-ea"/>
                <a:cs typeface="+mn-cs"/>
              </a:rPr>
              <a:t> </a:t>
            </a:r>
            <a:r>
              <a:rPr lang="es-AR" sz="1200" i="1" kern="1200" dirty="0" err="1" smtClean="0">
                <a:solidFill>
                  <a:schemeClr val="tx1"/>
                </a:solidFill>
                <a:effectLst/>
                <a:latin typeface="+mn-lt"/>
                <a:ea typeface="+mn-ea"/>
                <a:cs typeface="+mn-cs"/>
              </a:rPr>
              <a:t>Nations</a:t>
            </a:r>
            <a:r>
              <a:rPr lang="es-AR" sz="1200" i="1" kern="1200" dirty="0" smtClean="0">
                <a:solidFill>
                  <a:schemeClr val="tx1"/>
                </a:solidFill>
                <a:effectLst/>
                <a:latin typeface="+mn-lt"/>
                <a:ea typeface="+mn-ea"/>
                <a:cs typeface="+mn-cs"/>
              </a:rPr>
              <a:t> </a:t>
            </a:r>
            <a:r>
              <a:rPr lang="es-AR" sz="1200" kern="1200" dirty="0" smtClean="0">
                <a:solidFill>
                  <a:schemeClr val="tx1"/>
                </a:solidFill>
                <a:effectLst/>
                <a:latin typeface="+mn-lt"/>
                <a:ea typeface="+mn-ea"/>
                <a:cs typeface="+mn-cs"/>
              </a:rPr>
              <a:t>(Primeras Naciones nativas) de Canadá (</a:t>
            </a:r>
            <a:r>
              <a:rPr lang="es-AR" sz="1200" kern="1200" dirty="0" err="1" smtClean="0">
                <a:solidFill>
                  <a:schemeClr val="tx1"/>
                </a:solidFill>
                <a:effectLst/>
                <a:latin typeface="+mn-lt"/>
                <a:ea typeface="+mn-ea"/>
                <a:cs typeface="+mn-cs"/>
              </a:rPr>
              <a:t>Brody</a:t>
            </a:r>
            <a:r>
              <a:rPr lang="es-AR" sz="1200" kern="1200" dirty="0" smtClean="0">
                <a:solidFill>
                  <a:schemeClr val="tx1"/>
                </a:solidFill>
                <a:effectLst/>
                <a:latin typeface="+mn-lt"/>
                <a:ea typeface="+mn-ea"/>
                <a:cs typeface="+mn-cs"/>
              </a:rPr>
              <a:t> 1988; </a:t>
            </a:r>
            <a:r>
              <a:rPr lang="es-AR" sz="1200" kern="1200" dirty="0" err="1" smtClean="0">
                <a:solidFill>
                  <a:schemeClr val="tx1"/>
                </a:solidFill>
                <a:effectLst/>
                <a:latin typeface="+mn-lt"/>
                <a:ea typeface="+mn-ea"/>
                <a:cs typeface="+mn-cs"/>
              </a:rPr>
              <a:t>Candler</a:t>
            </a:r>
            <a:r>
              <a:rPr lang="es-AR" sz="1200" kern="1200" dirty="0" smtClean="0">
                <a:solidFill>
                  <a:schemeClr val="tx1"/>
                </a:solidFill>
                <a:effectLst/>
                <a:latin typeface="+mn-lt"/>
                <a:ea typeface="+mn-ea"/>
                <a:cs typeface="+mn-cs"/>
              </a:rPr>
              <a:t> et al. 2006; </a:t>
            </a:r>
            <a:r>
              <a:rPr lang="es-AR" sz="1200" kern="1200" dirty="0" err="1" smtClean="0">
                <a:solidFill>
                  <a:schemeClr val="tx1"/>
                </a:solidFill>
                <a:effectLst/>
                <a:latin typeface="+mn-lt"/>
                <a:ea typeface="+mn-ea"/>
                <a:cs typeface="+mn-cs"/>
              </a:rPr>
              <a:t>Flavelle</a:t>
            </a:r>
            <a:r>
              <a:rPr lang="es-AR" sz="1200" kern="1200" dirty="0" smtClean="0">
                <a:solidFill>
                  <a:schemeClr val="tx1"/>
                </a:solidFill>
                <a:effectLst/>
                <a:latin typeface="+mn-lt"/>
                <a:ea typeface="+mn-ea"/>
                <a:cs typeface="+mn-cs"/>
              </a:rPr>
              <a:t> 2002; </a:t>
            </a:r>
            <a:r>
              <a:rPr lang="es-AR" sz="1200" kern="1200" dirty="0" err="1" smtClean="0">
                <a:solidFill>
                  <a:schemeClr val="tx1"/>
                </a:solidFill>
                <a:effectLst/>
                <a:latin typeface="+mn-lt"/>
                <a:ea typeface="+mn-ea"/>
                <a:cs typeface="+mn-cs"/>
              </a:rPr>
              <a:t>Tobias</a:t>
            </a:r>
            <a:r>
              <a:rPr lang="es-AR" sz="1200" kern="1200" dirty="0" smtClean="0">
                <a:solidFill>
                  <a:schemeClr val="tx1"/>
                </a:solidFill>
                <a:effectLst/>
                <a:latin typeface="+mn-lt"/>
                <a:ea typeface="+mn-ea"/>
                <a:cs typeface="+mn-cs"/>
              </a:rPr>
              <a:t> 2010) para reclamar y proteger el territorio de avances comerciales y extractivos. Fue hasta la década de 1990cuando se utilizó en América Latina por poblaciones indígenas y campesinas (</a:t>
            </a:r>
            <a:r>
              <a:rPr lang="es-AR" sz="1200" kern="1200" dirty="0" err="1" smtClean="0">
                <a:solidFill>
                  <a:schemeClr val="tx1"/>
                </a:solidFill>
                <a:effectLst/>
                <a:latin typeface="+mn-lt"/>
                <a:ea typeface="+mn-ea"/>
                <a:cs typeface="+mn-cs"/>
              </a:rPr>
              <a:t>Herlihy</a:t>
            </a:r>
            <a:r>
              <a:rPr lang="es-AR" sz="1200" kern="1200" dirty="0" smtClean="0">
                <a:solidFill>
                  <a:schemeClr val="tx1"/>
                </a:solidFill>
                <a:effectLst/>
                <a:latin typeface="+mn-lt"/>
                <a:ea typeface="+mn-ea"/>
                <a:cs typeface="+mn-cs"/>
              </a:rPr>
              <a:t> y </a:t>
            </a:r>
            <a:r>
              <a:rPr lang="es-AR" sz="1200" kern="1200" dirty="0" err="1" smtClean="0">
                <a:solidFill>
                  <a:schemeClr val="tx1"/>
                </a:solidFill>
                <a:effectLst/>
                <a:latin typeface="+mn-lt"/>
                <a:ea typeface="+mn-ea"/>
                <a:cs typeface="+mn-cs"/>
              </a:rPr>
              <a:t>Knapp</a:t>
            </a:r>
            <a:r>
              <a:rPr lang="es-AR" sz="1200" kern="1200" dirty="0" smtClean="0">
                <a:solidFill>
                  <a:schemeClr val="tx1"/>
                </a:solidFill>
                <a:effectLst/>
                <a:latin typeface="+mn-lt"/>
                <a:ea typeface="+mn-ea"/>
                <a:cs typeface="+mn-cs"/>
              </a:rPr>
              <a:t> 2003). Desde entonces, su uso se ha hecho muy popular.</a:t>
            </a:r>
          </a:p>
          <a:p>
            <a:endParaRPr lang="es-AR" sz="1200" kern="120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P-mapping is used to discover and interpret people’s ‘natural geography’, or </a:t>
            </a:r>
            <a:r>
              <a:rPr lang="en-US" sz="1200" b="1" i="0" u="none" strike="noStrike" kern="1200" baseline="0" dirty="0" smtClean="0">
                <a:solidFill>
                  <a:schemeClr val="tx1"/>
                </a:solidFill>
                <a:latin typeface="+mn-lt"/>
                <a:ea typeface="+mn-ea"/>
                <a:cs typeface="+mn-cs"/>
              </a:rPr>
              <a:t>mental maps</a:t>
            </a:r>
            <a:r>
              <a:rPr lang="en-US" sz="1200" b="0" i="0" u="none" strike="noStrike" kern="1200" baseline="0" dirty="0" smtClean="0">
                <a:solidFill>
                  <a:schemeClr val="tx1"/>
                </a:solidFill>
                <a:latin typeface="+mn-lt"/>
                <a:ea typeface="+mn-ea"/>
                <a:cs typeface="+mn-cs"/>
              </a:rPr>
              <a:t>, including spaces, places and things of cultural value, sacred and historical </a:t>
            </a:r>
            <a:r>
              <a:rPr lang="es-MX" sz="1200" b="0" i="0" u="none" strike="noStrike" kern="1200" baseline="0" dirty="0" err="1" smtClean="0">
                <a:solidFill>
                  <a:schemeClr val="tx1"/>
                </a:solidFill>
                <a:latin typeface="+mn-lt"/>
                <a:ea typeface="+mn-ea"/>
                <a:cs typeface="+mn-cs"/>
              </a:rPr>
              <a:t>spaces</a:t>
            </a:r>
            <a:r>
              <a:rPr lang="es-MX" sz="1200" b="0" i="0" u="none" strike="noStrike" kern="1200" baseline="0" dirty="0" smtClean="0">
                <a:solidFill>
                  <a:schemeClr val="tx1"/>
                </a:solidFill>
                <a:latin typeface="+mn-lt"/>
                <a:ea typeface="+mn-ea"/>
                <a:cs typeface="+mn-cs"/>
              </a:rPr>
              <a:t> and </a:t>
            </a:r>
            <a:r>
              <a:rPr lang="es-MX" sz="1200" b="0" i="0" u="none" strike="noStrike" kern="1200" baseline="0" dirty="0" err="1" smtClean="0">
                <a:solidFill>
                  <a:schemeClr val="tx1"/>
                </a:solidFill>
                <a:latin typeface="+mn-lt"/>
                <a:ea typeface="+mn-ea"/>
                <a:cs typeface="+mn-cs"/>
              </a:rPr>
              <a:t>cosmovisions</a:t>
            </a:r>
            <a:endParaRPr lang="es-MX"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 </a:t>
            </a:r>
            <a:endParaRPr lang="es-MX"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En la academia, el mapeo participativo ha sido empleado en la geografía y antropología como una herramienta para estudiar y comprender mejor las : a) identidades culturales, b) el manejo de recursos naturales, c) la compensación por manejo sustentable, d) el monitoreo y control del daño sobre el territorio, y e) la mitigación de conflictos entre comunidades (</a:t>
            </a:r>
            <a:r>
              <a:rPr lang="es-AR" sz="1200" kern="1200" dirty="0" err="1" smtClean="0">
                <a:solidFill>
                  <a:schemeClr val="tx1"/>
                </a:solidFill>
                <a:effectLst/>
                <a:latin typeface="+mn-lt"/>
                <a:ea typeface="+mn-ea"/>
                <a:cs typeface="+mn-cs"/>
              </a:rPr>
              <a:t>Abbot</a:t>
            </a:r>
            <a:r>
              <a:rPr lang="es-AR" sz="1200" kern="1200" dirty="0" smtClean="0">
                <a:solidFill>
                  <a:schemeClr val="tx1"/>
                </a:solidFill>
                <a:effectLst/>
                <a:latin typeface="+mn-lt"/>
                <a:ea typeface="+mn-ea"/>
                <a:cs typeface="+mn-cs"/>
              </a:rPr>
              <a:t> et al. 1998; Basso 1996; </a:t>
            </a:r>
            <a:r>
              <a:rPr lang="es-AR" sz="1200" kern="1200" dirty="0" err="1" smtClean="0">
                <a:solidFill>
                  <a:schemeClr val="tx1"/>
                </a:solidFill>
                <a:effectLst/>
                <a:latin typeface="+mn-lt"/>
                <a:ea typeface="+mn-ea"/>
                <a:cs typeface="+mn-cs"/>
              </a:rPr>
              <a:t>Gonda</a:t>
            </a:r>
            <a:r>
              <a:rPr lang="es-AR" sz="1200" kern="1200" dirty="0" smtClean="0">
                <a:solidFill>
                  <a:schemeClr val="tx1"/>
                </a:solidFill>
                <a:effectLst/>
                <a:latin typeface="+mn-lt"/>
                <a:ea typeface="+mn-ea"/>
                <a:cs typeface="+mn-cs"/>
              </a:rPr>
              <a:t> y </a:t>
            </a:r>
            <a:r>
              <a:rPr lang="es-AR" sz="1200" kern="1200" dirty="0" err="1" smtClean="0">
                <a:solidFill>
                  <a:schemeClr val="tx1"/>
                </a:solidFill>
                <a:effectLst/>
                <a:latin typeface="+mn-lt"/>
                <a:ea typeface="+mn-ea"/>
                <a:cs typeface="+mn-cs"/>
              </a:rPr>
              <a:t>Pommier</a:t>
            </a:r>
            <a:r>
              <a:rPr lang="es-AR" sz="1200" kern="1200" dirty="0" smtClean="0">
                <a:solidFill>
                  <a:schemeClr val="tx1"/>
                </a:solidFill>
                <a:effectLst/>
                <a:latin typeface="+mn-lt"/>
                <a:ea typeface="+mn-ea"/>
                <a:cs typeface="+mn-cs"/>
              </a:rPr>
              <a:t> 2004; </a:t>
            </a:r>
            <a:r>
              <a:rPr lang="es-AR" sz="1200" kern="1200" dirty="0" err="1" smtClean="0">
                <a:solidFill>
                  <a:schemeClr val="tx1"/>
                </a:solidFill>
                <a:effectLst/>
                <a:latin typeface="+mn-lt"/>
                <a:ea typeface="+mn-ea"/>
                <a:cs typeface="+mn-cs"/>
              </a:rPr>
              <a:t>Herlihy</a:t>
            </a:r>
            <a:r>
              <a:rPr lang="es-AR" sz="1200" kern="1200" dirty="0" smtClean="0">
                <a:solidFill>
                  <a:schemeClr val="tx1"/>
                </a:solidFill>
                <a:effectLst/>
                <a:latin typeface="+mn-lt"/>
                <a:ea typeface="+mn-ea"/>
                <a:cs typeface="+mn-cs"/>
              </a:rPr>
              <a:t> y </a:t>
            </a:r>
            <a:r>
              <a:rPr lang="es-AR" sz="1200" kern="1200" dirty="0" err="1" smtClean="0">
                <a:solidFill>
                  <a:schemeClr val="tx1"/>
                </a:solidFill>
                <a:effectLst/>
                <a:latin typeface="+mn-lt"/>
                <a:ea typeface="+mn-ea"/>
                <a:cs typeface="+mn-cs"/>
              </a:rPr>
              <a:t>Knapp</a:t>
            </a:r>
            <a:r>
              <a:rPr lang="es-AR" sz="1200" kern="1200" dirty="0" smtClean="0">
                <a:solidFill>
                  <a:schemeClr val="tx1"/>
                </a:solidFill>
                <a:effectLst/>
                <a:latin typeface="+mn-lt"/>
                <a:ea typeface="+mn-ea"/>
                <a:cs typeface="+mn-cs"/>
              </a:rPr>
              <a:t> 2003; McCall 2006, 2011).</a:t>
            </a:r>
          </a:p>
          <a:p>
            <a:endParaRPr lang="es-AR" sz="1200" kern="1200" dirty="0" smtClean="0">
              <a:solidFill>
                <a:schemeClr val="tx1"/>
              </a:solidFill>
              <a:effectLst/>
              <a:latin typeface="+mn-lt"/>
              <a:ea typeface="+mn-ea"/>
              <a:cs typeface="+mn-cs"/>
            </a:endParaRPr>
          </a:p>
          <a:p>
            <a:endParaRPr lang="es-AR" sz="1200" kern="1200" dirty="0" smtClean="0">
              <a:solidFill>
                <a:schemeClr val="tx1"/>
              </a:solidFill>
              <a:effectLst/>
              <a:latin typeface="+mn-lt"/>
              <a:ea typeface="+mn-ea"/>
              <a:cs typeface="+mn-cs"/>
            </a:endParaRPr>
          </a:p>
        </p:txBody>
      </p:sp>
      <p:sp>
        <p:nvSpPr>
          <p:cNvPr id="1229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eaLnBrk="0" fontAlgn="base" hangingPunct="0">
              <a:spcBef>
                <a:spcPct val="0"/>
              </a:spcBef>
              <a:spcAft>
                <a:spcPct val="0"/>
              </a:spcAft>
              <a:defRPr>
                <a:solidFill>
                  <a:schemeClr val="tx1"/>
                </a:solidFill>
                <a:latin typeface="Arial" panose="020B0604020202020204" pitchFamily="34" charset="0"/>
              </a:defRPr>
            </a:lvl6pPr>
            <a:lvl7pPr marL="3009900" indent="-231775" eaLnBrk="0" fontAlgn="base" hangingPunct="0">
              <a:spcBef>
                <a:spcPct val="0"/>
              </a:spcBef>
              <a:spcAft>
                <a:spcPct val="0"/>
              </a:spcAft>
              <a:defRPr>
                <a:solidFill>
                  <a:schemeClr val="tx1"/>
                </a:solidFill>
                <a:latin typeface="Arial" panose="020B0604020202020204" pitchFamily="34" charset="0"/>
              </a:defRPr>
            </a:lvl7pPr>
            <a:lvl8pPr marL="3467100" indent="-231775" eaLnBrk="0" fontAlgn="base" hangingPunct="0">
              <a:spcBef>
                <a:spcPct val="0"/>
              </a:spcBef>
              <a:spcAft>
                <a:spcPct val="0"/>
              </a:spcAft>
              <a:defRPr>
                <a:solidFill>
                  <a:schemeClr val="tx1"/>
                </a:solidFill>
                <a:latin typeface="Arial" panose="020B0604020202020204" pitchFamily="34" charset="0"/>
              </a:defRPr>
            </a:lvl8pPr>
            <a:lvl9pPr marL="3924300" indent="-231775" eaLnBrk="0" fontAlgn="base" hangingPunct="0">
              <a:spcBef>
                <a:spcPct val="0"/>
              </a:spcBef>
              <a:spcAft>
                <a:spcPct val="0"/>
              </a:spcAft>
              <a:defRPr>
                <a:solidFill>
                  <a:schemeClr val="tx1"/>
                </a:solidFill>
                <a:latin typeface="Arial" panose="020B0604020202020204" pitchFamily="34" charset="0"/>
              </a:defRPr>
            </a:lvl9pPr>
          </a:lstStyle>
          <a:p>
            <a:fld id="{24964793-D587-4F26-B278-04BB891F612F}" type="slidenum">
              <a:rPr lang="es-MX" altLang="en-US" smtClean="0"/>
              <a:pPr/>
              <a:t>3</a:t>
            </a:fld>
            <a:endParaRPr lang="es-MX" altLang="en-US" smtClean="0"/>
          </a:p>
        </p:txBody>
      </p:sp>
    </p:spTree>
    <p:extLst>
      <p:ext uri="{BB962C8B-B14F-4D97-AF65-F5344CB8AC3E}">
        <p14:creationId xmlns:p14="http://schemas.microsoft.com/office/powerpoint/2010/main" val="881530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dirty="0" smtClean="0"/>
              <a:t>Investigación participativa – etnográfica y la producción de mapas (observación</a:t>
            </a:r>
            <a:r>
              <a:rPr lang="es-MX" sz="1200" baseline="0" dirty="0" smtClean="0"/>
              <a:t> participantes y métodos colaborativos</a:t>
            </a:r>
            <a:r>
              <a:rPr lang="es-MX" sz="1200" dirty="0" smtClean="0"/>
              <a:t>).</a:t>
            </a:r>
          </a:p>
          <a:p>
            <a:r>
              <a:rPr lang="es-MX" sz="1200" dirty="0" smtClean="0"/>
              <a:t>Dar voz</a:t>
            </a:r>
            <a:r>
              <a:rPr lang="es-MX" sz="1200" baseline="0" dirty="0" smtClean="0"/>
              <a:t> a quien no la tiene: </a:t>
            </a:r>
            <a:r>
              <a:rPr lang="es-MX" sz="1200" dirty="0" smtClean="0"/>
              <a:t>Reconoce  y valora el conocimiento ambiental y espacial cognitivo de la gente local. A</a:t>
            </a:r>
            <a:r>
              <a:rPr lang="es-MX" sz="1200" baseline="0" dirty="0" smtClean="0"/>
              <a:t>bre la posibilidad de representación a otras ontologías espaciales. Mucho del SIGP tiene que ver con involucrar a minorías sociales.</a:t>
            </a:r>
          </a:p>
          <a:p>
            <a:endParaRPr lang="es-MX"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smtClean="0"/>
              <a:t>Justicia espacial: la percepción de la gente y de sus realidades geográficas también es relevante. Justifica espacial. Haciendo los procesos</a:t>
            </a:r>
            <a:r>
              <a:rPr lang="es-MX" sz="1200" baseline="0" dirty="0" smtClean="0"/>
              <a:t> de investigación  y toma de decisiones más inclusivos. Nuevas realidades geográficas.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aseline="0" dirty="0" smtClean="0"/>
          </a:p>
          <a:p>
            <a:r>
              <a:rPr lang="es-AR" sz="1200" kern="1200" dirty="0" smtClean="0">
                <a:solidFill>
                  <a:schemeClr val="tx1"/>
                </a:solidFill>
                <a:effectLst/>
                <a:latin typeface="+mn-lt"/>
                <a:ea typeface="+mn-ea"/>
                <a:cs typeface="+mn-cs"/>
              </a:rPr>
              <a:t>En los procesos de </a:t>
            </a:r>
            <a:r>
              <a:rPr lang="es-AR" sz="1200" kern="1200" dirty="0" err="1" smtClean="0">
                <a:solidFill>
                  <a:schemeClr val="tx1"/>
                </a:solidFill>
                <a:effectLst/>
                <a:latin typeface="+mn-lt"/>
                <a:ea typeface="+mn-ea"/>
                <a:cs typeface="+mn-cs"/>
              </a:rPr>
              <a:t>Carto</a:t>
            </a:r>
            <a:r>
              <a:rPr lang="es-AR" sz="1200" kern="1200" dirty="0" smtClean="0">
                <a:solidFill>
                  <a:schemeClr val="tx1"/>
                </a:solidFill>
                <a:effectLst/>
                <a:latin typeface="+mn-lt"/>
                <a:ea typeface="+mn-ea"/>
                <a:cs typeface="+mn-cs"/>
              </a:rPr>
              <a:t>-P, los mapas generados son considerados tanto un fin como un medio. La elaboración del mapa contribuye a la socialización de saberes y prácticas entre generaciones, al conocimiento y protección del territorio y del acervo cultural local, y, fundamentalmente, al empoderamiento de las comunidades (</a:t>
            </a:r>
            <a:r>
              <a:rPr lang="es-AR" sz="1200" kern="1200" dirty="0" err="1" smtClean="0">
                <a:solidFill>
                  <a:schemeClr val="tx1"/>
                </a:solidFill>
                <a:effectLst/>
                <a:latin typeface="+mn-lt"/>
                <a:ea typeface="+mn-ea"/>
                <a:cs typeface="+mn-cs"/>
              </a:rPr>
              <a:t>Herlihy</a:t>
            </a:r>
            <a:r>
              <a:rPr lang="es-AR" sz="1200" kern="1200" dirty="0" smtClean="0">
                <a:solidFill>
                  <a:schemeClr val="tx1"/>
                </a:solidFill>
                <a:effectLst/>
                <a:latin typeface="+mn-lt"/>
                <a:ea typeface="+mn-ea"/>
                <a:cs typeface="+mn-cs"/>
              </a:rPr>
              <a:t> y </a:t>
            </a:r>
            <a:r>
              <a:rPr lang="es-AR" sz="1200" kern="1200" dirty="0" err="1" smtClean="0">
                <a:solidFill>
                  <a:schemeClr val="tx1"/>
                </a:solidFill>
                <a:effectLst/>
                <a:latin typeface="+mn-lt"/>
                <a:ea typeface="+mn-ea"/>
                <a:cs typeface="+mn-cs"/>
              </a:rPr>
              <a:t>Knapp</a:t>
            </a:r>
            <a:r>
              <a:rPr lang="es-AR" sz="1200" kern="1200" dirty="0" smtClean="0">
                <a:solidFill>
                  <a:schemeClr val="tx1"/>
                </a:solidFill>
                <a:effectLst/>
                <a:latin typeface="+mn-lt"/>
                <a:ea typeface="+mn-ea"/>
                <a:cs typeface="+mn-cs"/>
              </a:rPr>
              <a:t> 2003; </a:t>
            </a:r>
            <a:r>
              <a:rPr lang="es-AR" sz="1200" kern="1200" dirty="0" err="1" smtClean="0">
                <a:solidFill>
                  <a:schemeClr val="tx1"/>
                </a:solidFill>
                <a:effectLst/>
                <a:latin typeface="+mn-lt"/>
                <a:ea typeface="+mn-ea"/>
                <a:cs typeface="+mn-cs"/>
              </a:rPr>
              <a:t>Iconoclasistas</a:t>
            </a:r>
            <a:r>
              <a:rPr lang="es-AR" sz="1200" kern="1200" dirty="0" smtClean="0">
                <a:solidFill>
                  <a:schemeClr val="tx1"/>
                </a:solidFill>
                <a:effectLst/>
                <a:latin typeface="+mn-lt"/>
                <a:ea typeface="+mn-ea"/>
                <a:cs typeface="+mn-cs"/>
              </a:rPr>
              <a:t> 2013; </a:t>
            </a:r>
            <a:r>
              <a:rPr lang="es-AR" sz="1200" kern="1200" dirty="0" err="1" smtClean="0">
                <a:solidFill>
                  <a:schemeClr val="tx1"/>
                </a:solidFill>
                <a:effectLst/>
                <a:latin typeface="+mn-lt"/>
                <a:ea typeface="+mn-ea"/>
                <a:cs typeface="+mn-cs"/>
              </a:rPr>
              <a:t>Knapp</a:t>
            </a:r>
            <a:r>
              <a:rPr lang="es-AR" sz="1200" kern="1200" dirty="0" smtClean="0">
                <a:solidFill>
                  <a:schemeClr val="tx1"/>
                </a:solidFill>
                <a:effectLst/>
                <a:latin typeface="+mn-lt"/>
                <a:ea typeface="+mn-ea"/>
                <a:cs typeface="+mn-cs"/>
              </a:rPr>
              <a:t> y </a:t>
            </a:r>
            <a:r>
              <a:rPr lang="es-AR" sz="1200" kern="1200" dirty="0" err="1" smtClean="0">
                <a:solidFill>
                  <a:schemeClr val="tx1"/>
                </a:solidFill>
                <a:effectLst/>
                <a:latin typeface="+mn-lt"/>
                <a:ea typeface="+mn-ea"/>
                <a:cs typeface="+mn-cs"/>
              </a:rPr>
              <a:t>Herlihy</a:t>
            </a:r>
            <a:r>
              <a:rPr lang="es-AR" sz="1200" kern="1200" dirty="0" smtClean="0">
                <a:solidFill>
                  <a:schemeClr val="tx1"/>
                </a:solidFill>
                <a:effectLst/>
                <a:latin typeface="+mn-lt"/>
                <a:ea typeface="+mn-ea"/>
                <a:cs typeface="+mn-cs"/>
              </a:rPr>
              <a:t> 2002; </a:t>
            </a:r>
            <a:r>
              <a:rPr lang="es-AR" sz="1200" kern="1200" dirty="0" err="1" smtClean="0">
                <a:solidFill>
                  <a:schemeClr val="tx1"/>
                </a:solidFill>
                <a:effectLst/>
                <a:latin typeface="+mn-lt"/>
                <a:ea typeface="+mn-ea"/>
                <a:cs typeface="+mn-cs"/>
              </a:rPr>
              <a:t>Tobias</a:t>
            </a:r>
            <a:r>
              <a:rPr lang="es-AR" sz="1200" kern="1200" dirty="0" smtClean="0">
                <a:solidFill>
                  <a:schemeClr val="tx1"/>
                </a:solidFill>
                <a:effectLst/>
                <a:latin typeface="+mn-lt"/>
                <a:ea typeface="+mn-ea"/>
                <a:cs typeface="+mn-cs"/>
              </a:rPr>
              <a:t> 2010). </a:t>
            </a:r>
          </a:p>
          <a:p>
            <a:endParaRPr lang="es-AR"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El mapa, pero sobre todo la acción de trasladar el mapa conceptual a un espacio gráfico, permite observar/ visibilizar otras realidades espaciales. </a:t>
            </a:r>
          </a:p>
          <a:p>
            <a:endParaRPr lang="es-AR"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La participación de la gente local en la representación de sus propios espacios y lugares con alto valor histórico y cultural es un acto de justicia espacial y de democratización de la ciencia y de sus tecnologías </a:t>
            </a:r>
            <a:endParaRPr lang="es-MX"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 </a:t>
            </a:r>
            <a:endParaRPr lang="es-MX"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Los mapas generados constituyen a menudo una manera social y culturalmente distinta de ver y entender el paisaje; no sólo contienen información que se excluye de los mapas estándar, los cuales representan normalmente los puntos de vista oficiales o de los sectores hegemónicos de la sociedad; sino que recogen el </a:t>
            </a:r>
            <a:r>
              <a:rPr lang="es-AR" sz="1200" kern="1200" dirty="0" err="1" smtClean="0">
                <a:solidFill>
                  <a:schemeClr val="tx1"/>
                </a:solidFill>
                <a:effectLst/>
                <a:latin typeface="+mn-lt"/>
                <a:ea typeface="+mn-ea"/>
                <a:cs typeface="+mn-cs"/>
              </a:rPr>
              <a:t>sentipensar</a:t>
            </a:r>
            <a:r>
              <a:rPr lang="es-AR" sz="1200" kern="1200" dirty="0" smtClean="0">
                <a:solidFill>
                  <a:schemeClr val="tx1"/>
                </a:solidFill>
                <a:effectLst/>
                <a:latin typeface="+mn-lt"/>
                <a:ea typeface="+mn-ea"/>
                <a:cs typeface="+mn-cs"/>
              </a:rPr>
              <a:t> de las comunidades, la de su realidad espacial y la de sus historias con las que se vinculan emocionalmente a estos espacios (</a:t>
            </a:r>
            <a:r>
              <a:rPr lang="es-AR" sz="1200" kern="1200" dirty="0" err="1" smtClean="0">
                <a:solidFill>
                  <a:schemeClr val="tx1"/>
                </a:solidFill>
                <a:effectLst/>
                <a:latin typeface="+mn-lt"/>
                <a:ea typeface="+mn-ea"/>
                <a:cs typeface="+mn-cs"/>
              </a:rPr>
              <a:t>Corbett</a:t>
            </a:r>
            <a:r>
              <a:rPr lang="es-AR" sz="1200" kern="1200" dirty="0" smtClean="0">
                <a:solidFill>
                  <a:schemeClr val="tx1"/>
                </a:solidFill>
                <a:effectLst/>
                <a:latin typeface="+mn-lt"/>
                <a:ea typeface="+mn-ea"/>
                <a:cs typeface="+mn-cs"/>
              </a:rPr>
              <a:t> 2009: 7). </a:t>
            </a:r>
          </a:p>
          <a:p>
            <a:endParaRPr lang="es-AR"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La cartografía participativa no constituye una solución per se a los problemas sino que es una herramienta que permite el diálogo y la confrontación de las visiones sobre un mismo territorio / paisaje. </a:t>
            </a:r>
            <a:endParaRPr lang="es-MX"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smtClean="0"/>
              <a:t>Descentralización:</a:t>
            </a:r>
            <a:r>
              <a:rPr lang="es-MX" sz="1200" baseline="0" dirty="0" smtClean="0"/>
              <a:t> p</a:t>
            </a:r>
            <a:r>
              <a:rPr lang="es-MX" sz="1200" dirty="0" smtClean="0"/>
              <a:t>romueve la transferencia de capacidades y habilidades en el manejo de tecnologías de la Geo – información. Descentralización y acceso más igualitario a los SIG.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smtClean="0"/>
          </a:p>
          <a:p>
            <a:endParaRPr lang="es-MX" dirty="0"/>
          </a:p>
        </p:txBody>
      </p:sp>
      <p:sp>
        <p:nvSpPr>
          <p:cNvPr id="4" name="Marcador de número de diapositiva 3"/>
          <p:cNvSpPr>
            <a:spLocks noGrp="1"/>
          </p:cNvSpPr>
          <p:nvPr>
            <p:ph type="sldNum" sz="quarter" idx="10"/>
          </p:nvPr>
        </p:nvSpPr>
        <p:spPr/>
        <p:txBody>
          <a:bodyPr/>
          <a:lstStyle/>
          <a:p>
            <a:fld id="{21FAD475-4B0D-46EB-9C87-EFB9CFA26481}" type="slidenum">
              <a:rPr lang="es-MX" smtClean="0"/>
              <a:t>4</a:t>
            </a:fld>
            <a:endParaRPr lang="es-MX"/>
          </a:p>
        </p:txBody>
      </p:sp>
    </p:spTree>
    <p:extLst>
      <p:ext uri="{BB962C8B-B14F-4D97-AF65-F5344CB8AC3E}">
        <p14:creationId xmlns:p14="http://schemas.microsoft.com/office/powerpoint/2010/main" val="3037109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La participación comunitaria nos brinda dos conceptualizaciones o marcos teóricos de conocimiento local (espacial).</a:t>
            </a:r>
          </a:p>
          <a:p>
            <a:pPr lvl="0" algn="just" eaLnBrk="0" fontAlgn="base" hangingPunct="0">
              <a:spcBef>
                <a:spcPct val="0"/>
              </a:spcBef>
              <a:spcAft>
                <a:spcPct val="0"/>
              </a:spcAft>
            </a:pPr>
            <a:endParaRPr lang="es-ES" altLang="es-MX" sz="1200" dirty="0" smtClean="0">
              <a:solidFill>
                <a:schemeClr val="tx1">
                  <a:lumMod val="95000"/>
                </a:schemeClr>
              </a:solidFill>
              <a:latin typeface="Arial" panose="020B0604020202020204" pitchFamily="34" charset="0"/>
            </a:endParaRP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1) El conocimiento local espacial específico 'técnico', similar en características, estructura, propósito y cognición al conocimiento 'científico' ordinario, pero que es conocido solamente (o en detalle, principalmente) por la gente local (por ejemplo, conocimiento local de suelos, plantas, fuentes de agua y medicinas). Similar al concepto del componente espacial del CTI del pueblo local ("conocimiento técnico indígena") sobre recursos, eventos, actividades, etc., pero del cual el conocimiento local espacial de instancias es desconocido para profesionales externos o para la ciencia.</a:t>
            </a:r>
          </a:p>
          <a:p>
            <a:pPr lvl="0" algn="just" eaLnBrk="0" fontAlgn="base" hangingPunct="0">
              <a:spcBef>
                <a:spcPct val="0"/>
              </a:spcBef>
              <a:spcAft>
                <a:spcPct val="0"/>
              </a:spcAft>
            </a:pPr>
            <a:endParaRPr lang="es-ES" altLang="es-MX" sz="1200" dirty="0" smtClean="0">
              <a:solidFill>
                <a:schemeClr val="tx1">
                  <a:lumMod val="95000"/>
                </a:schemeClr>
              </a:solidFill>
              <a:latin typeface="Arial" panose="020B0604020202020204" pitchFamily="34" charset="0"/>
            </a:endParaRP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Conocimiento local espacial de los fenómenos físicos que los científicos/profesionales externos aún no conocen, por ejemplo, en </a:t>
            </a:r>
            <a:r>
              <a:rPr lang="es-ES" altLang="es-MX" sz="1200" dirty="0" err="1" smtClean="0">
                <a:solidFill>
                  <a:schemeClr val="tx1">
                    <a:lumMod val="95000"/>
                  </a:schemeClr>
                </a:solidFill>
                <a:latin typeface="Arial" panose="020B0604020202020204" pitchFamily="34" charset="0"/>
              </a:rPr>
              <a:t>bio</a:t>
            </a:r>
            <a:r>
              <a:rPr lang="es-ES" altLang="es-MX" sz="1200" dirty="0" smtClean="0">
                <a:solidFill>
                  <a:schemeClr val="tx1">
                    <a:lumMod val="95000"/>
                  </a:schemeClr>
                </a:solidFill>
                <a:latin typeface="Arial" panose="020B0604020202020204" pitchFamily="34" charset="0"/>
              </a:rPr>
              <a:t> medicinas, fuentes de agua, peligros y riesgos.</a:t>
            </a: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Gran parte de la CTI de ecosistemas, peligros, usos de la tierra, manejo de plagas, lugares de caza y recolección, conservación del suelo y del agua, </a:t>
            </a:r>
            <a:r>
              <a:rPr lang="es-ES" altLang="es-MX" sz="1200" dirty="0" err="1" smtClean="0">
                <a:solidFill>
                  <a:schemeClr val="tx1">
                    <a:lumMod val="95000"/>
                  </a:schemeClr>
                </a:solidFill>
                <a:latin typeface="Arial" panose="020B0604020202020204" pitchFamily="34" charset="0"/>
              </a:rPr>
              <a:t>etnoveterinaria</a:t>
            </a:r>
            <a:r>
              <a:rPr lang="es-ES" altLang="es-MX" sz="1200" dirty="0" smtClean="0">
                <a:solidFill>
                  <a:schemeClr val="tx1">
                    <a:lumMod val="95000"/>
                  </a:schemeClr>
                </a:solidFill>
                <a:latin typeface="Arial" panose="020B0604020202020204" pitchFamily="34" charset="0"/>
              </a:rPr>
              <a:t> y </a:t>
            </a:r>
            <a:r>
              <a:rPr lang="es-ES" altLang="es-MX" sz="1200" dirty="0" err="1" smtClean="0">
                <a:solidFill>
                  <a:schemeClr val="tx1">
                    <a:lumMod val="95000"/>
                  </a:schemeClr>
                </a:solidFill>
                <a:latin typeface="Arial" panose="020B0604020202020204" pitchFamily="34" charset="0"/>
              </a:rPr>
              <a:t>etnomedicina</a:t>
            </a:r>
            <a:r>
              <a:rPr lang="es-ES" altLang="es-MX" sz="1200" dirty="0" smtClean="0">
                <a:solidFill>
                  <a:schemeClr val="tx1">
                    <a:lumMod val="95000"/>
                  </a:schemeClr>
                </a:solidFill>
                <a:latin typeface="Arial" panose="020B0604020202020204" pitchFamily="34" charset="0"/>
              </a:rPr>
              <a:t>, etc. es similar al conocimiento científico.</a:t>
            </a:r>
          </a:p>
          <a:p>
            <a:pPr lvl="0" algn="just" eaLnBrk="0" fontAlgn="base" hangingPunct="0">
              <a:spcBef>
                <a:spcPct val="0"/>
              </a:spcBef>
              <a:spcAft>
                <a:spcPct val="0"/>
              </a:spcAft>
            </a:pPr>
            <a:endParaRPr lang="es-ES" altLang="es-MX" sz="1200" dirty="0" smtClean="0">
              <a:solidFill>
                <a:schemeClr val="tx1">
                  <a:lumMod val="95000"/>
                </a:schemeClr>
              </a:solidFill>
              <a:latin typeface="Arial" panose="020B0604020202020204" pitchFamily="34" charset="0"/>
            </a:endParaRP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2)</a:t>
            </a:r>
            <a:r>
              <a:rPr lang="es-ES" altLang="es-MX" sz="1200" dirty="0" err="1" smtClean="0">
                <a:solidFill>
                  <a:schemeClr val="tx1">
                    <a:lumMod val="95000"/>
                  </a:schemeClr>
                </a:solidFill>
                <a:latin typeface="Arial" panose="020B0604020202020204" pitchFamily="34" charset="0"/>
              </a:rPr>
              <a:t>óConocimiento</a:t>
            </a:r>
            <a:r>
              <a:rPr lang="es-ES" altLang="es-MX" sz="1200" dirty="0" smtClean="0">
                <a:solidFill>
                  <a:schemeClr val="tx1">
                    <a:lumMod val="95000"/>
                  </a:schemeClr>
                </a:solidFill>
                <a:latin typeface="Arial" panose="020B0604020202020204" pitchFamily="34" charset="0"/>
              </a:rPr>
              <a:t> que representa diferentes puntos de vista, prioridades, intereses y problemas de diferentes actores locales (diferente de la visión "oficial" dominante, y probablemente diferente de otros actores locales). El conocimiento de las necesidades, intereses, prioridades y valores de los actores locales incluye configuraciones locales de propiedad de la tierra y los recursos con todas las complejidades de los derechos de usuarios múltiples y los regímenes de propiedad comunal, etc., que a menudo son malinterpretados por investigadores externos, por ejemplo, la Tenencia de la Tierra.</a:t>
            </a:r>
          </a:p>
          <a:p>
            <a:pPr lvl="0" algn="just" eaLnBrk="0" fontAlgn="base" hangingPunct="0">
              <a:spcBef>
                <a:spcPct val="0"/>
              </a:spcBef>
              <a:spcAft>
                <a:spcPct val="0"/>
              </a:spcAft>
            </a:pPr>
            <a:endParaRPr lang="es-ES" altLang="es-MX" sz="1200" dirty="0" smtClean="0">
              <a:solidFill>
                <a:schemeClr val="tx1">
                  <a:lumMod val="95000"/>
                </a:schemeClr>
              </a:solidFill>
              <a:latin typeface="Arial" panose="020B0604020202020204" pitchFamily="34" charset="0"/>
            </a:endParaRP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Estos diferentes puntos de vista se pueden reflejar en '</a:t>
            </a:r>
            <a:r>
              <a:rPr lang="es-ES" altLang="es-MX" sz="1200" dirty="0" err="1" smtClean="0">
                <a:solidFill>
                  <a:schemeClr val="tx1">
                    <a:lumMod val="95000"/>
                  </a:schemeClr>
                </a:solidFill>
                <a:latin typeface="Arial" panose="020B0604020202020204" pitchFamily="34" charset="0"/>
              </a:rPr>
              <a:t>counter</a:t>
            </a:r>
            <a:r>
              <a:rPr lang="es-ES" altLang="es-MX" sz="1200" dirty="0" smtClean="0">
                <a:solidFill>
                  <a:schemeClr val="tx1">
                    <a:lumMod val="95000"/>
                  </a:schemeClr>
                </a:solidFill>
                <a:latin typeface="Arial" panose="020B0604020202020204" pitchFamily="34" charset="0"/>
              </a:rPr>
              <a:t> </a:t>
            </a:r>
            <a:r>
              <a:rPr lang="es-ES" altLang="es-MX" sz="1200" dirty="0" err="1" smtClean="0">
                <a:solidFill>
                  <a:schemeClr val="tx1">
                    <a:lumMod val="95000"/>
                  </a:schemeClr>
                </a:solidFill>
                <a:latin typeface="Arial" panose="020B0604020202020204" pitchFamily="34" charset="0"/>
              </a:rPr>
              <a:t>maps</a:t>
            </a:r>
            <a:r>
              <a:rPr lang="es-ES" altLang="es-MX" sz="1200" dirty="0" smtClean="0">
                <a:solidFill>
                  <a:schemeClr val="tx1">
                    <a:lumMod val="95000"/>
                  </a:schemeClr>
                </a:solidFill>
                <a:latin typeface="Arial" panose="020B0604020202020204" pitchFamily="34" charset="0"/>
              </a:rPr>
              <a:t>'. Esto incluye casos especiales de conocimiento de sitios secretos o sagrados, sitios históricos, artefactos culturales, tesoros, patrimonio cultural, preservación física y prevención del robo de materiales. Conocimiento espacial espiritual o místico asociado con espacios culturales, y particularmente con paisajes específicos o ciertos recursos de tierras. Este conocimiento indígena es simbólico, metafórico y visionario (místico en términos "científicos") y especialmente relacionado con las características de la tierra. El conocimiento del paisaje es la encarnación de la identidad de las personas.</a:t>
            </a:r>
          </a:p>
          <a:p>
            <a:endParaRPr lang="es-MX" altLang="es-ES" dirty="0" smtClean="0"/>
          </a:p>
          <a:p>
            <a:endParaRPr lang="en-US" altLang="es-ES" dirty="0" smtClean="0"/>
          </a:p>
          <a:p>
            <a:endParaRPr lang="es-ES" altLang="en-US" b="1" dirty="0" smtClean="0">
              <a:latin typeface="Arial" panose="020B0604020202020204" pitchFamily="34" charset="0"/>
              <a:ea typeface="Calibri" panose="020F0502020204030204" pitchFamily="34" charset="0"/>
              <a:cs typeface="Arial" panose="020B0604020202020204" pitchFamily="34" charset="0"/>
            </a:endParaRPr>
          </a:p>
          <a:p>
            <a:endParaRPr lang="en-US" altLang="en-US" dirty="0" smtClean="0"/>
          </a:p>
        </p:txBody>
      </p:sp>
      <p:sp>
        <p:nvSpPr>
          <p:cNvPr id="18436"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eaLnBrk="0" fontAlgn="base" hangingPunct="0">
              <a:spcBef>
                <a:spcPct val="0"/>
              </a:spcBef>
              <a:spcAft>
                <a:spcPct val="0"/>
              </a:spcAft>
              <a:defRPr>
                <a:solidFill>
                  <a:schemeClr val="tx1"/>
                </a:solidFill>
                <a:latin typeface="Arial" panose="020B0604020202020204" pitchFamily="34" charset="0"/>
              </a:defRPr>
            </a:lvl6pPr>
            <a:lvl7pPr marL="3009900" indent="-231775" eaLnBrk="0" fontAlgn="base" hangingPunct="0">
              <a:spcBef>
                <a:spcPct val="0"/>
              </a:spcBef>
              <a:spcAft>
                <a:spcPct val="0"/>
              </a:spcAft>
              <a:defRPr>
                <a:solidFill>
                  <a:schemeClr val="tx1"/>
                </a:solidFill>
                <a:latin typeface="Arial" panose="020B0604020202020204" pitchFamily="34" charset="0"/>
              </a:defRPr>
            </a:lvl7pPr>
            <a:lvl8pPr marL="3467100" indent="-231775" eaLnBrk="0" fontAlgn="base" hangingPunct="0">
              <a:spcBef>
                <a:spcPct val="0"/>
              </a:spcBef>
              <a:spcAft>
                <a:spcPct val="0"/>
              </a:spcAft>
              <a:defRPr>
                <a:solidFill>
                  <a:schemeClr val="tx1"/>
                </a:solidFill>
                <a:latin typeface="Arial" panose="020B0604020202020204" pitchFamily="34" charset="0"/>
              </a:defRPr>
            </a:lvl8pPr>
            <a:lvl9pPr marL="3924300" indent="-231775" eaLnBrk="0" fontAlgn="base" hangingPunct="0">
              <a:spcBef>
                <a:spcPct val="0"/>
              </a:spcBef>
              <a:spcAft>
                <a:spcPct val="0"/>
              </a:spcAft>
              <a:defRPr>
                <a:solidFill>
                  <a:schemeClr val="tx1"/>
                </a:solidFill>
                <a:latin typeface="Arial" panose="020B0604020202020204" pitchFamily="34" charset="0"/>
              </a:defRPr>
            </a:lvl9pPr>
          </a:lstStyle>
          <a:p>
            <a:fld id="{261A7E91-70C3-4801-8993-040F5A9414B1}" type="slidenum">
              <a:rPr lang="es-MX" altLang="en-US" smtClean="0"/>
              <a:pPr/>
              <a:t>5</a:t>
            </a:fld>
            <a:endParaRPr lang="es-MX" altLang="en-US" smtClean="0"/>
          </a:p>
        </p:txBody>
      </p:sp>
    </p:spTree>
    <p:extLst>
      <p:ext uri="{BB962C8B-B14F-4D97-AF65-F5344CB8AC3E}">
        <p14:creationId xmlns:p14="http://schemas.microsoft.com/office/powerpoint/2010/main" val="3932403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La participación comunitaria nos brinda dos conceptualizaciones o marcos teóricos de conocimiento local (espacial).</a:t>
            </a:r>
          </a:p>
          <a:p>
            <a:pPr lvl="0" algn="just" eaLnBrk="0" fontAlgn="base" hangingPunct="0">
              <a:spcBef>
                <a:spcPct val="0"/>
              </a:spcBef>
              <a:spcAft>
                <a:spcPct val="0"/>
              </a:spcAft>
            </a:pPr>
            <a:endParaRPr lang="es-ES" altLang="es-MX" sz="1200" dirty="0" smtClean="0">
              <a:solidFill>
                <a:schemeClr val="tx1">
                  <a:lumMod val="95000"/>
                </a:schemeClr>
              </a:solidFill>
              <a:latin typeface="Arial" panose="020B0604020202020204" pitchFamily="34" charset="0"/>
            </a:endParaRP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1) El conocimiento local espacial específico 'técnico', similar en características, estructura, propósito y cognición al conocimiento 'científico' ordinario, pero que es conocido solamente (o en detalle, principalmente) por la gente local (por ejemplo, conocimiento local de suelos, plantas, fuentes de agua y medicinas). Similar al concepto del componente espacial del CTI del pueblo local ("conocimiento técnico indígena") sobre recursos, eventos, actividades, etc., pero del cual el conocimiento local espacial de instancias es desconocido para profesionales externos o para la ciencia.</a:t>
            </a:r>
          </a:p>
          <a:p>
            <a:pPr lvl="0" algn="just" eaLnBrk="0" fontAlgn="base" hangingPunct="0">
              <a:spcBef>
                <a:spcPct val="0"/>
              </a:spcBef>
              <a:spcAft>
                <a:spcPct val="0"/>
              </a:spcAft>
            </a:pPr>
            <a:endParaRPr lang="es-ES" altLang="es-MX" sz="1200" dirty="0" smtClean="0">
              <a:solidFill>
                <a:schemeClr val="tx1">
                  <a:lumMod val="95000"/>
                </a:schemeClr>
              </a:solidFill>
              <a:latin typeface="Arial" panose="020B0604020202020204" pitchFamily="34" charset="0"/>
            </a:endParaRP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Conocimiento local espacial de los fenómenos físicos que los científicos/profesionales externos aún no conocen, por ejemplo, en </a:t>
            </a:r>
            <a:r>
              <a:rPr lang="es-ES" altLang="es-MX" sz="1200" dirty="0" err="1" smtClean="0">
                <a:solidFill>
                  <a:schemeClr val="tx1">
                    <a:lumMod val="95000"/>
                  </a:schemeClr>
                </a:solidFill>
                <a:latin typeface="Arial" panose="020B0604020202020204" pitchFamily="34" charset="0"/>
              </a:rPr>
              <a:t>bio</a:t>
            </a:r>
            <a:r>
              <a:rPr lang="es-ES" altLang="es-MX" sz="1200" dirty="0" smtClean="0">
                <a:solidFill>
                  <a:schemeClr val="tx1">
                    <a:lumMod val="95000"/>
                  </a:schemeClr>
                </a:solidFill>
                <a:latin typeface="Arial" panose="020B0604020202020204" pitchFamily="34" charset="0"/>
              </a:rPr>
              <a:t> medicinas, fuentes de agua, peligros y riesgos.</a:t>
            </a: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Gran parte de la CTI de ecosistemas, peligros, usos de la tierra, manejo de plagas, lugares de caza y recolección, conservación del suelo y del agua, </a:t>
            </a:r>
            <a:r>
              <a:rPr lang="es-ES" altLang="es-MX" sz="1200" dirty="0" err="1" smtClean="0">
                <a:solidFill>
                  <a:schemeClr val="tx1">
                    <a:lumMod val="95000"/>
                  </a:schemeClr>
                </a:solidFill>
                <a:latin typeface="Arial" panose="020B0604020202020204" pitchFamily="34" charset="0"/>
              </a:rPr>
              <a:t>etnoveterinaria</a:t>
            </a:r>
            <a:r>
              <a:rPr lang="es-ES" altLang="es-MX" sz="1200" dirty="0" smtClean="0">
                <a:solidFill>
                  <a:schemeClr val="tx1">
                    <a:lumMod val="95000"/>
                  </a:schemeClr>
                </a:solidFill>
                <a:latin typeface="Arial" panose="020B0604020202020204" pitchFamily="34" charset="0"/>
              </a:rPr>
              <a:t> y </a:t>
            </a:r>
            <a:r>
              <a:rPr lang="es-ES" altLang="es-MX" sz="1200" dirty="0" err="1" smtClean="0">
                <a:solidFill>
                  <a:schemeClr val="tx1">
                    <a:lumMod val="95000"/>
                  </a:schemeClr>
                </a:solidFill>
                <a:latin typeface="Arial" panose="020B0604020202020204" pitchFamily="34" charset="0"/>
              </a:rPr>
              <a:t>etnomedicina</a:t>
            </a:r>
            <a:r>
              <a:rPr lang="es-ES" altLang="es-MX" sz="1200" dirty="0" smtClean="0">
                <a:solidFill>
                  <a:schemeClr val="tx1">
                    <a:lumMod val="95000"/>
                  </a:schemeClr>
                </a:solidFill>
                <a:latin typeface="Arial" panose="020B0604020202020204" pitchFamily="34" charset="0"/>
              </a:rPr>
              <a:t>, etc. es similar al conocimiento científico.</a:t>
            </a:r>
          </a:p>
          <a:p>
            <a:pPr lvl="0" algn="just" eaLnBrk="0" fontAlgn="base" hangingPunct="0">
              <a:spcBef>
                <a:spcPct val="0"/>
              </a:spcBef>
              <a:spcAft>
                <a:spcPct val="0"/>
              </a:spcAft>
            </a:pPr>
            <a:endParaRPr lang="es-ES" altLang="es-MX" sz="1200" dirty="0" smtClean="0">
              <a:solidFill>
                <a:schemeClr val="tx1">
                  <a:lumMod val="95000"/>
                </a:schemeClr>
              </a:solidFill>
              <a:latin typeface="Arial" panose="020B0604020202020204" pitchFamily="34" charset="0"/>
            </a:endParaRP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2)</a:t>
            </a:r>
            <a:r>
              <a:rPr lang="es-ES" altLang="es-MX" sz="1200" dirty="0" err="1" smtClean="0">
                <a:solidFill>
                  <a:schemeClr val="tx1">
                    <a:lumMod val="95000"/>
                  </a:schemeClr>
                </a:solidFill>
                <a:latin typeface="Arial" panose="020B0604020202020204" pitchFamily="34" charset="0"/>
              </a:rPr>
              <a:t>óConocimiento</a:t>
            </a:r>
            <a:r>
              <a:rPr lang="es-ES" altLang="es-MX" sz="1200" dirty="0" smtClean="0">
                <a:solidFill>
                  <a:schemeClr val="tx1">
                    <a:lumMod val="95000"/>
                  </a:schemeClr>
                </a:solidFill>
                <a:latin typeface="Arial" panose="020B0604020202020204" pitchFamily="34" charset="0"/>
              </a:rPr>
              <a:t> que representa diferentes puntos de vista, prioridades, intereses y problemas de diferentes actores locales (diferente de la visión "oficial" dominante, y probablemente diferente de otros actores locales). El conocimiento de las necesidades, intereses, prioridades y valores de los actores locales incluye configuraciones locales de propiedad de la tierra y los recursos con todas las complejidades de los derechos de usuarios múltiples y los regímenes de propiedad comunal, etc., que a menudo son malinterpretados por investigadores externos, por ejemplo, la Tenencia de la Tierra.</a:t>
            </a:r>
          </a:p>
          <a:p>
            <a:pPr lvl="0" algn="just" eaLnBrk="0" fontAlgn="base" hangingPunct="0">
              <a:spcBef>
                <a:spcPct val="0"/>
              </a:spcBef>
              <a:spcAft>
                <a:spcPct val="0"/>
              </a:spcAft>
            </a:pPr>
            <a:endParaRPr lang="es-ES" altLang="es-MX" sz="1200" dirty="0" smtClean="0">
              <a:solidFill>
                <a:schemeClr val="tx1">
                  <a:lumMod val="95000"/>
                </a:schemeClr>
              </a:solidFill>
              <a:latin typeface="Arial" panose="020B0604020202020204" pitchFamily="34" charset="0"/>
            </a:endParaRPr>
          </a:p>
          <a:p>
            <a:pPr lvl="0" algn="just" eaLnBrk="0" fontAlgn="base" hangingPunct="0">
              <a:spcBef>
                <a:spcPct val="0"/>
              </a:spcBef>
              <a:spcAft>
                <a:spcPct val="0"/>
              </a:spcAft>
            </a:pPr>
            <a:r>
              <a:rPr lang="es-ES" altLang="es-MX" sz="1200" dirty="0" smtClean="0">
                <a:solidFill>
                  <a:schemeClr val="tx1">
                    <a:lumMod val="95000"/>
                  </a:schemeClr>
                </a:solidFill>
                <a:latin typeface="Arial" panose="020B0604020202020204" pitchFamily="34" charset="0"/>
              </a:rPr>
              <a:t>Estos diferentes puntos de vista se pueden reflejar en '</a:t>
            </a:r>
            <a:r>
              <a:rPr lang="es-ES" altLang="es-MX" sz="1200" dirty="0" err="1" smtClean="0">
                <a:solidFill>
                  <a:schemeClr val="tx1">
                    <a:lumMod val="95000"/>
                  </a:schemeClr>
                </a:solidFill>
                <a:latin typeface="Arial" panose="020B0604020202020204" pitchFamily="34" charset="0"/>
              </a:rPr>
              <a:t>counter</a:t>
            </a:r>
            <a:r>
              <a:rPr lang="es-ES" altLang="es-MX" sz="1200" dirty="0" smtClean="0">
                <a:solidFill>
                  <a:schemeClr val="tx1">
                    <a:lumMod val="95000"/>
                  </a:schemeClr>
                </a:solidFill>
                <a:latin typeface="Arial" panose="020B0604020202020204" pitchFamily="34" charset="0"/>
              </a:rPr>
              <a:t> </a:t>
            </a:r>
            <a:r>
              <a:rPr lang="es-ES" altLang="es-MX" sz="1200" dirty="0" err="1" smtClean="0">
                <a:solidFill>
                  <a:schemeClr val="tx1">
                    <a:lumMod val="95000"/>
                  </a:schemeClr>
                </a:solidFill>
                <a:latin typeface="Arial" panose="020B0604020202020204" pitchFamily="34" charset="0"/>
              </a:rPr>
              <a:t>maps</a:t>
            </a:r>
            <a:r>
              <a:rPr lang="es-ES" altLang="es-MX" sz="1200" dirty="0" smtClean="0">
                <a:solidFill>
                  <a:schemeClr val="tx1">
                    <a:lumMod val="95000"/>
                  </a:schemeClr>
                </a:solidFill>
                <a:latin typeface="Arial" panose="020B0604020202020204" pitchFamily="34" charset="0"/>
              </a:rPr>
              <a:t>'. Esto incluye casos especiales de conocimiento de sitios secretos o sagrados, sitios históricos, artefactos culturales, tesoros, patrimonio cultural, preservación física y prevención del robo de materiales. Conocimiento espacial espiritual o místico asociado con espacios culturales, y particularmente con paisajes específicos o ciertos recursos de tierras. Este conocimiento indígena es simbólico, metafórico y visionario (místico en términos "científicos") y especialmente relacionado con las características de la tierra. El conocimiento del paisaje es la encarnación de la identidad de las personas.</a:t>
            </a:r>
          </a:p>
          <a:p>
            <a:endParaRPr lang="es-MX" altLang="es-ES" dirty="0" smtClean="0"/>
          </a:p>
          <a:p>
            <a:endParaRPr lang="en-US" altLang="es-ES" dirty="0" smtClean="0"/>
          </a:p>
          <a:p>
            <a:endParaRPr lang="es-ES" altLang="en-US" b="1" dirty="0" smtClean="0">
              <a:latin typeface="Arial" panose="020B0604020202020204" pitchFamily="34" charset="0"/>
              <a:ea typeface="Calibri" panose="020F0502020204030204" pitchFamily="34" charset="0"/>
              <a:cs typeface="Arial" panose="020B0604020202020204" pitchFamily="34" charset="0"/>
            </a:endParaRPr>
          </a:p>
          <a:p>
            <a:endParaRPr lang="en-US" altLang="en-US" dirty="0" smtClean="0"/>
          </a:p>
        </p:txBody>
      </p:sp>
      <p:sp>
        <p:nvSpPr>
          <p:cNvPr id="18436"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5650" indent="-290513">
              <a:defRPr>
                <a:solidFill>
                  <a:schemeClr val="tx1"/>
                </a:solidFill>
                <a:latin typeface="Arial" panose="020B0604020202020204" pitchFamily="34" charset="0"/>
              </a:defRPr>
            </a:lvl2pPr>
            <a:lvl3pPr marL="1163638" indent="-231775">
              <a:defRPr>
                <a:solidFill>
                  <a:schemeClr val="tx1"/>
                </a:solidFill>
                <a:latin typeface="Arial" panose="020B0604020202020204" pitchFamily="34" charset="0"/>
              </a:defRPr>
            </a:lvl3pPr>
            <a:lvl4pPr marL="1630363" indent="-231775">
              <a:defRPr>
                <a:solidFill>
                  <a:schemeClr val="tx1"/>
                </a:solidFill>
                <a:latin typeface="Arial" panose="020B0604020202020204" pitchFamily="34" charset="0"/>
              </a:defRPr>
            </a:lvl4pPr>
            <a:lvl5pPr marL="2095500" indent="-231775">
              <a:defRPr>
                <a:solidFill>
                  <a:schemeClr val="tx1"/>
                </a:solidFill>
                <a:latin typeface="Arial" panose="020B0604020202020204" pitchFamily="34" charset="0"/>
              </a:defRPr>
            </a:lvl5pPr>
            <a:lvl6pPr marL="2552700" indent="-231775" eaLnBrk="0" fontAlgn="base" hangingPunct="0">
              <a:spcBef>
                <a:spcPct val="0"/>
              </a:spcBef>
              <a:spcAft>
                <a:spcPct val="0"/>
              </a:spcAft>
              <a:defRPr>
                <a:solidFill>
                  <a:schemeClr val="tx1"/>
                </a:solidFill>
                <a:latin typeface="Arial" panose="020B0604020202020204" pitchFamily="34" charset="0"/>
              </a:defRPr>
            </a:lvl6pPr>
            <a:lvl7pPr marL="3009900" indent="-231775" eaLnBrk="0" fontAlgn="base" hangingPunct="0">
              <a:spcBef>
                <a:spcPct val="0"/>
              </a:spcBef>
              <a:spcAft>
                <a:spcPct val="0"/>
              </a:spcAft>
              <a:defRPr>
                <a:solidFill>
                  <a:schemeClr val="tx1"/>
                </a:solidFill>
                <a:latin typeface="Arial" panose="020B0604020202020204" pitchFamily="34" charset="0"/>
              </a:defRPr>
            </a:lvl7pPr>
            <a:lvl8pPr marL="3467100" indent="-231775" eaLnBrk="0" fontAlgn="base" hangingPunct="0">
              <a:spcBef>
                <a:spcPct val="0"/>
              </a:spcBef>
              <a:spcAft>
                <a:spcPct val="0"/>
              </a:spcAft>
              <a:defRPr>
                <a:solidFill>
                  <a:schemeClr val="tx1"/>
                </a:solidFill>
                <a:latin typeface="Arial" panose="020B0604020202020204" pitchFamily="34" charset="0"/>
              </a:defRPr>
            </a:lvl8pPr>
            <a:lvl9pPr marL="3924300" indent="-231775" eaLnBrk="0" fontAlgn="base" hangingPunct="0">
              <a:spcBef>
                <a:spcPct val="0"/>
              </a:spcBef>
              <a:spcAft>
                <a:spcPct val="0"/>
              </a:spcAft>
              <a:defRPr>
                <a:solidFill>
                  <a:schemeClr val="tx1"/>
                </a:solidFill>
                <a:latin typeface="Arial" panose="020B0604020202020204" pitchFamily="34" charset="0"/>
              </a:defRPr>
            </a:lvl9pPr>
          </a:lstStyle>
          <a:p>
            <a:fld id="{261A7E91-70C3-4801-8993-040F5A9414B1}" type="slidenum">
              <a:rPr lang="es-MX" altLang="en-US" smtClean="0"/>
              <a:pPr/>
              <a:t>6</a:t>
            </a:fld>
            <a:endParaRPr lang="es-MX" altLang="en-US" smtClean="0"/>
          </a:p>
        </p:txBody>
      </p:sp>
    </p:spTree>
    <p:extLst>
      <p:ext uri="{BB962C8B-B14F-4D97-AF65-F5344CB8AC3E}">
        <p14:creationId xmlns:p14="http://schemas.microsoft.com/office/powerpoint/2010/main" val="1154466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21FAD475-4B0D-46EB-9C87-EFB9CFA26481}" type="slidenum">
              <a:rPr lang="es-MX" smtClean="0"/>
              <a:t>7</a:t>
            </a:fld>
            <a:endParaRPr lang="es-MX"/>
          </a:p>
        </p:txBody>
      </p:sp>
    </p:spTree>
    <p:extLst>
      <p:ext uri="{BB962C8B-B14F-4D97-AF65-F5344CB8AC3E}">
        <p14:creationId xmlns:p14="http://schemas.microsoft.com/office/powerpoint/2010/main" val="1187747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smtClean="0"/>
              <a:t>La característica principal es el</a:t>
            </a:r>
            <a:r>
              <a:rPr lang="es-MX" sz="1200" baseline="0" dirty="0" smtClean="0"/>
              <a:t> uso social de estas técnicas y herramientas por la gente usando un enfoque colaborativo – participativo y otras técnicas cualitativas / cuantitativas / etnográficas.</a:t>
            </a:r>
            <a:endParaRPr lang="es-MX"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smtClean="0"/>
              <a:t>Cómo</a:t>
            </a:r>
            <a:r>
              <a:rPr lang="es-MX" sz="1200" baseline="0" dirty="0" smtClean="0"/>
              <a:t> decidimos sobre qué SIG usar; la clave estriba en el Propósito. Para qué se usará el mapeo participativo o el SIG Participativo: </a:t>
            </a:r>
            <a:endParaRPr lang="es-MX"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smtClean="0"/>
          </a:p>
          <a:p>
            <a:pPr>
              <a:lnSpc>
                <a:spcPct val="80000"/>
              </a:lnSpc>
            </a:pPr>
            <a:r>
              <a:rPr lang="es-ES" altLang="en-US" sz="1100" b="1" dirty="0" smtClean="0">
                <a:solidFill>
                  <a:srgbClr val="00B0F0"/>
                </a:solidFill>
                <a:ea typeface="Calibri" panose="020F0502020204030204" pitchFamily="34" charset="0"/>
                <a:cs typeface="Times New Roman" panose="02020603050405020304" pitchFamily="18" charset="0"/>
              </a:rPr>
              <a:t>Taller internacional para el diseño y difusión herramientas de SIGP y mapeo participativo” y del proyecto PAPIME con el CIGA – UNAM”</a:t>
            </a:r>
          </a:p>
          <a:p>
            <a:pPr>
              <a:lnSpc>
                <a:spcPct val="80000"/>
              </a:lnSpc>
            </a:pPr>
            <a:endParaRPr lang="es-ES" altLang="en-US" sz="1100" b="1" dirty="0" smtClean="0">
              <a:solidFill>
                <a:srgbClr val="00B0F0"/>
              </a:solidFill>
              <a:ea typeface="Calibri" panose="020F0502020204030204" pitchFamily="34" charset="0"/>
              <a:cs typeface="Times New Roman" panose="02020603050405020304" pitchFamily="18" charset="0"/>
            </a:endParaRPr>
          </a:p>
          <a:p>
            <a:pPr>
              <a:lnSpc>
                <a:spcPct val="80000"/>
              </a:lnSpc>
              <a:buFontTx/>
              <a:buAutoNum type="arabicPeriod"/>
            </a:pPr>
            <a:r>
              <a:rPr lang="es-MX" altLang="en-US" sz="1100" dirty="0" smtClean="0">
                <a:ea typeface="Calibri" panose="020F0502020204030204" pitchFamily="34" charset="0"/>
                <a:cs typeface="Times New Roman" panose="02020603050405020304" pitchFamily="18" charset="0"/>
              </a:rPr>
              <a:t>Identificar el propósito ¿Para qué se mapea? a) Fortalecer la </a:t>
            </a:r>
            <a:r>
              <a:rPr lang="es-MX" altLang="en-US" sz="1100" dirty="0" err="1" smtClean="0">
                <a:ea typeface="Calibri" panose="020F0502020204030204" pitchFamily="34" charset="0"/>
                <a:cs typeface="Times New Roman" panose="02020603050405020304" pitchFamily="18" charset="0"/>
              </a:rPr>
              <a:t>autoderminación</a:t>
            </a:r>
            <a:r>
              <a:rPr lang="es-MX" altLang="en-US" sz="1100" dirty="0" smtClean="0">
                <a:ea typeface="Calibri" panose="020F0502020204030204" pitchFamily="34" charset="0"/>
                <a:cs typeface="Times New Roman" panose="02020603050405020304" pitchFamily="18" charset="0"/>
              </a:rPr>
              <a:t> de la gente (proteger tierras, recursos o derechos); b) planeación del uso de los recursos naturales; preservación del patrimonio cultural … etc. </a:t>
            </a:r>
          </a:p>
          <a:p>
            <a:pPr>
              <a:lnSpc>
                <a:spcPct val="80000"/>
              </a:lnSpc>
              <a:buFontTx/>
              <a:buAutoNum type="arabicPeriod"/>
            </a:pPr>
            <a:endParaRPr lang="es-ES" altLang="en-US" sz="1100" dirty="0" smtClean="0">
              <a:ea typeface="Calibri" panose="020F0502020204030204" pitchFamily="34" charset="0"/>
              <a:cs typeface="Times New Roman" panose="02020603050405020304" pitchFamily="18" charset="0"/>
            </a:endParaRPr>
          </a:p>
          <a:p>
            <a:pPr>
              <a:lnSpc>
                <a:spcPct val="80000"/>
              </a:lnSpc>
              <a:spcBef>
                <a:spcPct val="0"/>
              </a:spcBef>
              <a:buFontTx/>
              <a:buAutoNum type="arabicPeriod"/>
            </a:pPr>
            <a:r>
              <a:rPr lang="es-MX" altLang="en-US" sz="2200" dirty="0" smtClean="0">
                <a:ea typeface="Calibri" panose="020F0502020204030204" pitchFamily="34" charset="0"/>
                <a:cs typeface="Times New Roman" panose="02020603050405020304" pitchFamily="18" charset="0"/>
              </a:rPr>
              <a:t>Identificar el </a:t>
            </a:r>
            <a:r>
              <a:rPr lang="es-MX" altLang="en-US" sz="2200" b="1" dirty="0" smtClean="0">
                <a:ea typeface="Calibri" panose="020F0502020204030204" pitchFamily="34" charset="0"/>
                <a:cs typeface="Times New Roman" panose="02020603050405020304" pitchFamily="18" charset="0"/>
              </a:rPr>
              <a:t>tipo de conocimiento local </a:t>
            </a:r>
            <a:r>
              <a:rPr lang="es-MX" altLang="en-US" sz="2200" dirty="0" smtClean="0">
                <a:ea typeface="Calibri" panose="020F0502020204030204" pitchFamily="34" charset="0"/>
                <a:cs typeface="Times New Roman" panose="02020603050405020304" pitchFamily="18" charset="0"/>
              </a:rPr>
              <a:t>espacial:</a:t>
            </a:r>
          </a:p>
          <a:p>
            <a:pPr>
              <a:lnSpc>
                <a:spcPct val="80000"/>
              </a:lnSpc>
              <a:spcBef>
                <a:spcPct val="0"/>
              </a:spcBef>
              <a:buFontTx/>
              <a:buAutoNum type="arabicPeriod"/>
            </a:pPr>
            <a:endParaRPr lang="es-MX" altLang="en-US" sz="2200" dirty="0" smtClean="0">
              <a:ea typeface="Calibri" panose="020F0502020204030204" pitchFamily="34" charset="0"/>
              <a:cs typeface="Times New Roman" panose="02020603050405020304" pitchFamily="18" charset="0"/>
            </a:endParaRPr>
          </a:p>
          <a:p>
            <a:pPr lvl="1">
              <a:lnSpc>
                <a:spcPct val="80000"/>
              </a:lnSpc>
              <a:spcBef>
                <a:spcPct val="0"/>
              </a:spcBef>
            </a:pPr>
            <a:r>
              <a:rPr lang="es-MX" altLang="en-US" sz="2000" dirty="0" smtClean="0">
                <a:ea typeface="Calibri" panose="020F0502020204030204" pitchFamily="34" charset="0"/>
                <a:cs typeface="Times New Roman" panose="02020603050405020304" pitchFamily="18" charset="0"/>
              </a:rPr>
              <a:t>2.1 </a:t>
            </a:r>
            <a:r>
              <a:rPr lang="es-MX" altLang="en-US" sz="2000" b="1" dirty="0" smtClean="0">
                <a:ea typeface="Calibri" panose="020F0502020204030204" pitchFamily="34" charset="0"/>
                <a:cs typeface="Times New Roman" panose="02020603050405020304" pitchFamily="18" charset="0"/>
              </a:rPr>
              <a:t>CTL:</a:t>
            </a:r>
            <a:r>
              <a:rPr lang="es-MX" altLang="en-US" sz="2000" dirty="0" smtClean="0">
                <a:ea typeface="Calibri" panose="020F0502020204030204" pitchFamily="34" charset="0"/>
                <a:cs typeface="Times New Roman" panose="02020603050405020304" pitchFamily="18" charset="0"/>
              </a:rPr>
              <a:t> suelo, uso del suelo, plantas medicinales, estrategias de adaptación, riesgos amenazas.</a:t>
            </a:r>
          </a:p>
          <a:p>
            <a:pPr lvl="1">
              <a:lnSpc>
                <a:spcPct val="80000"/>
              </a:lnSpc>
              <a:spcBef>
                <a:spcPct val="0"/>
              </a:spcBef>
            </a:pPr>
            <a:endParaRPr lang="es-MX" altLang="en-US" sz="2000" dirty="0" smtClean="0">
              <a:ea typeface="Calibri" panose="020F0502020204030204" pitchFamily="34" charset="0"/>
              <a:cs typeface="Times New Roman" panose="02020603050405020304" pitchFamily="18" charset="0"/>
            </a:endParaRPr>
          </a:p>
          <a:p>
            <a:pPr lvl="1">
              <a:lnSpc>
                <a:spcPct val="80000"/>
              </a:lnSpc>
              <a:spcBef>
                <a:spcPct val="0"/>
              </a:spcBef>
            </a:pPr>
            <a:r>
              <a:rPr lang="es-MX" altLang="en-US" sz="2000" dirty="0" smtClean="0">
                <a:ea typeface="Calibri" panose="020F0502020204030204" pitchFamily="34" charset="0"/>
                <a:cs typeface="Times New Roman" panose="02020603050405020304" pitchFamily="18" charset="0"/>
              </a:rPr>
              <a:t>2.2 Necesidades, intereses, prioridades y valores, símbolos y creencias integrados a marcos de gobernanza y tenencia de la tierra.</a:t>
            </a:r>
          </a:p>
          <a:p>
            <a:endParaRPr lang="es-MX" dirty="0"/>
          </a:p>
        </p:txBody>
      </p:sp>
      <p:sp>
        <p:nvSpPr>
          <p:cNvPr id="4" name="Marcador de número de diapositiva 3"/>
          <p:cNvSpPr>
            <a:spLocks noGrp="1"/>
          </p:cNvSpPr>
          <p:nvPr>
            <p:ph type="sldNum" sz="quarter" idx="10"/>
          </p:nvPr>
        </p:nvSpPr>
        <p:spPr/>
        <p:txBody>
          <a:bodyPr/>
          <a:lstStyle/>
          <a:p>
            <a:fld id="{21FAD475-4B0D-46EB-9C87-EFB9CFA26481}" type="slidenum">
              <a:rPr lang="es-MX" smtClean="0"/>
              <a:t>8</a:t>
            </a:fld>
            <a:endParaRPr lang="es-MX"/>
          </a:p>
        </p:txBody>
      </p:sp>
    </p:spTree>
    <p:extLst>
      <p:ext uri="{BB962C8B-B14F-4D97-AF65-F5344CB8AC3E}">
        <p14:creationId xmlns:p14="http://schemas.microsoft.com/office/powerpoint/2010/main" val="1200371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altLang="en-US" dirty="0" smtClean="0">
                <a:ea typeface="Calibri" panose="020F0502020204030204" pitchFamily="34" charset="0"/>
                <a:cs typeface="Arial" panose="020B0604020202020204" pitchFamily="34" charset="0"/>
              </a:rPr>
              <a:t>Pensando en que no todas las comunidades pueden acceder a los SIG,</a:t>
            </a:r>
            <a:r>
              <a:rPr lang="es-MX" altLang="en-US" baseline="0" dirty="0" smtClean="0">
                <a:ea typeface="Calibri" panose="020F0502020204030204" pitchFamily="34" charset="0"/>
                <a:cs typeface="Arial" panose="020B0604020202020204" pitchFamily="34" charset="0"/>
              </a:rPr>
              <a:t> </a:t>
            </a:r>
            <a:r>
              <a:rPr lang="es-MX" sz="1200" b="0" i="0" u="none" strike="noStrike" kern="1200" baseline="0" dirty="0" smtClean="0">
                <a:solidFill>
                  <a:schemeClr val="tx1"/>
                </a:solidFill>
                <a:latin typeface="+mn-lt"/>
                <a:ea typeface="+mn-ea"/>
                <a:cs typeface="+mn-cs"/>
              </a:rPr>
              <a:t>surge el modelado participativo tridimensional </a:t>
            </a:r>
            <a:r>
              <a:rPr lang="es-ES" sz="1200" b="0" i="0" u="none" strike="noStrike" kern="1200" baseline="0" dirty="0" smtClean="0">
                <a:solidFill>
                  <a:schemeClr val="tx1"/>
                </a:solidFill>
                <a:latin typeface="+mn-lt"/>
                <a:ea typeface="+mn-ea"/>
                <a:cs typeface="+mn-cs"/>
              </a:rPr>
              <a:t>(MP3D) como un método para acercar el potencial de SIG a las comunidades rurales y para superar la brecha que</a:t>
            </a:r>
          </a:p>
          <a:p>
            <a:r>
              <a:rPr lang="es-ES" sz="1200" b="0" i="0" u="none" strike="noStrike" kern="1200" baseline="0" dirty="0" smtClean="0">
                <a:solidFill>
                  <a:schemeClr val="tx1"/>
                </a:solidFill>
                <a:latin typeface="+mn-lt"/>
                <a:ea typeface="+mn-ea"/>
                <a:cs typeface="+mn-cs"/>
              </a:rPr>
              <a:t>existe entre las tecnologías de la información geográfica y las capacidades encontradas entre </a:t>
            </a:r>
            <a:r>
              <a:rPr lang="es-MX" sz="1200" b="0" i="0" u="none" strike="noStrike" kern="1200" baseline="0" dirty="0" smtClean="0">
                <a:solidFill>
                  <a:schemeClr val="tx1"/>
                </a:solidFill>
                <a:latin typeface="+mn-lt"/>
                <a:ea typeface="+mn-ea"/>
                <a:cs typeface="+mn-cs"/>
              </a:rPr>
              <a:t>comunidades marginadas y aisladas que frecuentemente dependen de recursos naturales.</a:t>
            </a:r>
          </a:p>
          <a:p>
            <a:endParaRPr lang="es-MX"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u="none" strike="noStrike" kern="1200" baseline="0" dirty="0" smtClean="0">
                <a:solidFill>
                  <a:schemeClr val="tx1"/>
                </a:solidFill>
                <a:latin typeface="+mn-lt"/>
                <a:ea typeface="+mn-ea"/>
                <a:cs typeface="+mn-cs"/>
              </a:rPr>
              <a:t>El MP3D es un método de mapeo basado en la extracción de información topográfica, esto es, líneas de nivel, de mapas a escala que la gente / participantes usan como plantillas para cortar hojas de cartón o láminas de un determinado espesor para expresar la escala vertical y construir un modelo físico del terreno, las hojas cortadas son superpuestas progresivamente unas sobre otras para construir el </a:t>
            </a:r>
            <a:r>
              <a:rPr lang="es-MX" sz="1200" b="0" i="0" u="none" strike="noStrike" kern="1200" baseline="0" dirty="0" smtClean="0">
                <a:solidFill>
                  <a:schemeClr val="tx1"/>
                </a:solidFill>
                <a:latin typeface="+mn-lt"/>
                <a:ea typeface="+mn-ea"/>
                <a:cs typeface="+mn-cs"/>
              </a:rPr>
              <a:t>modelo y</a:t>
            </a:r>
            <a:r>
              <a:rPr lang="es-ES" sz="1200" b="0" i="0" u="none" strike="noStrike" kern="1200" baseline="0" dirty="0" smtClean="0">
                <a:solidFill>
                  <a:schemeClr val="tx1"/>
                </a:solidFill>
                <a:latin typeface="+mn-lt"/>
                <a:ea typeface="+mn-ea"/>
                <a:cs typeface="+mn-cs"/>
              </a:rPr>
              <a:t> que se usa para ubicar las memorias territoriales de las personas y que han demostrado ser medios excelentes y ser fáciles de usar, dispositivos relativamente precisos de almacenamiento y </a:t>
            </a:r>
            <a:r>
              <a:rPr lang="es-MX" sz="1200" b="0" i="0" u="none" strike="noStrike" kern="1200" baseline="0" dirty="0" smtClean="0">
                <a:solidFill>
                  <a:schemeClr val="tx1"/>
                </a:solidFill>
                <a:latin typeface="+mn-lt"/>
                <a:ea typeface="+mn-ea"/>
                <a:cs typeface="+mn-cs"/>
              </a:rPr>
              <a:t>análisis de datos.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Este método se utiliza generalmente en el </a:t>
            </a:r>
            <a:r>
              <a:rPr lang="es-MX" sz="1200" b="0" i="0" u="none" strike="noStrike" kern="1200" baseline="0" dirty="0" smtClean="0">
                <a:solidFill>
                  <a:schemeClr val="tx1"/>
                </a:solidFill>
                <a:latin typeface="+mn-lt"/>
                <a:ea typeface="+mn-ea"/>
                <a:cs typeface="+mn-cs"/>
              </a:rPr>
              <a:t>contexto de iniciativas determinadas por la demanda diseñadas para abordar temas territoriales, </a:t>
            </a:r>
            <a:r>
              <a:rPr lang="es-ES" sz="1200" b="0" i="0" u="none" strike="noStrike" kern="1200" baseline="0" dirty="0" smtClean="0">
                <a:solidFill>
                  <a:schemeClr val="tx1"/>
                </a:solidFill>
                <a:latin typeface="+mn-lt"/>
                <a:ea typeface="+mn-ea"/>
                <a:cs typeface="+mn-cs"/>
              </a:rPr>
              <a:t>aunque también ha llegado a ser </a:t>
            </a:r>
            <a:r>
              <a:rPr lang="es-MX" sz="1200" b="0" i="0" u="none" strike="noStrike" kern="1200" baseline="0" dirty="0" smtClean="0">
                <a:solidFill>
                  <a:schemeClr val="tx1"/>
                </a:solidFill>
                <a:latin typeface="+mn-lt"/>
                <a:ea typeface="+mn-ea"/>
                <a:cs typeface="+mn-cs"/>
              </a:rPr>
              <a:t>usado para documentar conocimiento tradicional</a:t>
            </a:r>
          </a:p>
          <a:p>
            <a:r>
              <a:rPr lang="es-ES" sz="1200" b="0" i="0" u="none" strike="noStrike" kern="1200" baseline="0" dirty="0" smtClean="0">
                <a:solidFill>
                  <a:schemeClr val="tx1"/>
                </a:solidFill>
                <a:latin typeface="+mn-lt"/>
                <a:ea typeface="+mn-ea"/>
                <a:cs typeface="+mn-cs"/>
              </a:rPr>
              <a:t>y facilitar su intercambio intergeneracional. </a:t>
            </a:r>
          </a:p>
          <a:p>
            <a:endParaRPr lang="es-ES"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En la fabricación de un modelo 3D, los participantes pasan por un proceso de aprendizaje </a:t>
            </a:r>
            <a:r>
              <a:rPr lang="pt-BR" sz="1200" b="0" i="0" u="none" strike="noStrike" kern="1200" baseline="0" dirty="0" err="1" smtClean="0">
                <a:solidFill>
                  <a:schemeClr val="tx1"/>
                </a:solidFill>
                <a:latin typeface="+mn-lt"/>
                <a:ea typeface="+mn-ea"/>
                <a:cs typeface="+mn-cs"/>
              </a:rPr>
              <a:t>colectivo</a:t>
            </a:r>
            <a:r>
              <a:rPr lang="pt-BR" sz="1200" b="0" i="0" u="none" strike="noStrike" kern="1200" baseline="0" dirty="0" smtClean="0">
                <a:solidFill>
                  <a:schemeClr val="tx1"/>
                </a:solidFill>
                <a:latin typeface="+mn-lt"/>
                <a:ea typeface="+mn-ea"/>
                <a:cs typeface="+mn-cs"/>
              </a:rPr>
              <a:t>  para visualizar </a:t>
            </a:r>
            <a:r>
              <a:rPr lang="es-ES" sz="1200" b="0" i="0" u="none" strike="noStrike" kern="1200" baseline="0" dirty="0" smtClean="0">
                <a:solidFill>
                  <a:schemeClr val="tx1"/>
                </a:solidFill>
                <a:latin typeface="+mn-lt"/>
                <a:ea typeface="+mn-ea"/>
                <a:cs typeface="+mn-cs"/>
              </a:rPr>
              <a:t>sus dominios económicos y culturales en forma de modelos 3D a escala y georreferenciados que pueden ser usados posteriormente </a:t>
            </a:r>
            <a:r>
              <a:rPr lang="es-MX" sz="1200" b="0" i="0" u="none" strike="noStrike" kern="1200" baseline="0" dirty="0" smtClean="0">
                <a:solidFill>
                  <a:schemeClr val="tx1"/>
                </a:solidFill>
                <a:latin typeface="+mn-lt"/>
                <a:ea typeface="+mn-ea"/>
                <a:cs typeface="+mn-cs"/>
              </a:rPr>
              <a:t>con diferentes fines</a:t>
            </a:r>
          </a:p>
          <a:p>
            <a:endParaRPr lang="es-MX"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El conocimiento territorial se desarrolla en las personas a través de tres etapas progresivas: conocimiento de hitos, ruta y relevamiento. La primera se refiere a la capacidad de memorizar lugares con relación a un evento</a:t>
            </a:r>
          </a:p>
          <a:p>
            <a:r>
              <a:rPr lang="es-ES" sz="1200" b="0" i="0" u="none" strike="noStrike" kern="1200" baseline="0" dirty="0" smtClean="0">
                <a:solidFill>
                  <a:schemeClr val="tx1"/>
                </a:solidFill>
                <a:latin typeface="+mn-lt"/>
                <a:ea typeface="+mn-ea"/>
                <a:cs typeface="+mn-cs"/>
              </a:rPr>
              <a:t>y la segunda se refiere al desarrollo de un </a:t>
            </a:r>
            <a:r>
              <a:rPr lang="es-MX" sz="1200" b="0" i="0" u="none" strike="noStrike" kern="1200" baseline="0" dirty="0" smtClean="0">
                <a:solidFill>
                  <a:schemeClr val="tx1"/>
                </a:solidFill>
                <a:latin typeface="+mn-lt"/>
                <a:ea typeface="+mn-ea"/>
                <a:cs typeface="+mn-cs"/>
              </a:rPr>
              <a:t>sentido de secuencias de hitos ordenada. </a:t>
            </a:r>
            <a:r>
              <a:rPr lang="es-ES" sz="1200" b="0" i="0" u="none" strike="noStrike" kern="1200" baseline="0" dirty="0" smtClean="0">
                <a:solidFill>
                  <a:schemeClr val="tx1"/>
                </a:solidFill>
                <a:latin typeface="+mn-lt"/>
                <a:ea typeface="+mn-ea"/>
                <a:cs typeface="+mn-cs"/>
              </a:rPr>
              <a:t>La última y más avanzada etapa </a:t>
            </a:r>
            <a:r>
              <a:rPr lang="es-ES" sz="1200" b="1" i="0" u="none" strike="noStrike" kern="1200" baseline="0" dirty="0" smtClean="0">
                <a:solidFill>
                  <a:schemeClr val="tx1"/>
                </a:solidFill>
                <a:latin typeface="+mn-lt"/>
                <a:ea typeface="+mn-ea"/>
                <a:cs typeface="+mn-cs"/>
              </a:rPr>
              <a:t>( FIGURA 2) </a:t>
            </a:r>
            <a:r>
              <a:rPr lang="es-ES" sz="1200" b="0" i="0" u="none" strike="noStrike" kern="1200" baseline="0" dirty="0" smtClean="0">
                <a:solidFill>
                  <a:schemeClr val="tx1"/>
                </a:solidFill>
                <a:latin typeface="+mn-lt"/>
                <a:ea typeface="+mn-ea"/>
                <a:cs typeface="+mn-cs"/>
              </a:rPr>
              <a:t>es cuando el conocimiento simultáneamente abarca más ubicaciones y sus interrelaciones</a:t>
            </a:r>
          </a:p>
          <a:p>
            <a:r>
              <a:rPr lang="es-ES" sz="1200" b="0" i="0" u="none" strike="noStrike" kern="1200" baseline="0" dirty="0" smtClean="0">
                <a:solidFill>
                  <a:schemeClr val="tx1"/>
                </a:solidFill>
                <a:latin typeface="+mn-lt"/>
                <a:ea typeface="+mn-ea"/>
                <a:cs typeface="+mn-cs"/>
              </a:rPr>
              <a:t>y permite desvíos, atajos y navegación creativa.</a:t>
            </a:r>
          </a:p>
          <a:p>
            <a:endParaRPr lang="es-ES"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Este es el camino del aprendizaje asumido por los informantes enfrentados a un modelo </a:t>
            </a:r>
            <a:r>
              <a:rPr lang="es-MX" sz="1200" b="0" i="0" u="none" strike="noStrike" kern="1200" baseline="0" dirty="0" smtClean="0">
                <a:solidFill>
                  <a:schemeClr val="tx1"/>
                </a:solidFill>
                <a:latin typeface="+mn-lt"/>
                <a:ea typeface="+mn-ea"/>
                <a:cs typeface="+mn-cs"/>
              </a:rPr>
              <a:t>3D en blanco. </a:t>
            </a:r>
            <a:r>
              <a:rPr lang="es-ES" sz="1200" b="0" i="0" u="none" strike="noStrike" kern="1200" baseline="0" dirty="0" smtClean="0">
                <a:solidFill>
                  <a:schemeClr val="tx1"/>
                </a:solidFill>
                <a:latin typeface="+mn-lt"/>
                <a:ea typeface="+mn-ea"/>
                <a:cs typeface="+mn-cs"/>
              </a:rPr>
              <a:t>En primer lugar, buscan hitos en el modelo para establecer su ubicación física. En unos pocos minutos, se ubican a</a:t>
            </a:r>
          </a:p>
          <a:p>
            <a:r>
              <a:rPr lang="es-ES" sz="1200" b="0" i="0" u="none" strike="noStrike" kern="1200" baseline="0" dirty="0" smtClean="0">
                <a:solidFill>
                  <a:schemeClr val="tx1"/>
                </a:solidFill>
                <a:latin typeface="+mn-lt"/>
                <a:ea typeface="+mn-ea"/>
                <a:cs typeface="+mn-cs"/>
              </a:rPr>
              <a:t>sí mismos y/o a sus hogares y establecen las relaciones territoriales entre diferentes hitos. Una vez que se hace esto, los informantes vinculan el modelo con el mundo real y están en posición de describir su paisaje</a:t>
            </a:r>
          </a:p>
          <a:p>
            <a:r>
              <a:rPr lang="es-MX" sz="1200" b="0" i="0" u="none" strike="noStrike" kern="1200" baseline="0" dirty="0" smtClean="0">
                <a:solidFill>
                  <a:schemeClr val="tx1"/>
                </a:solidFill>
                <a:latin typeface="+mn-lt"/>
                <a:ea typeface="+mn-ea"/>
                <a:cs typeface="+mn-cs"/>
              </a:rPr>
              <a:t>mental con precisión</a:t>
            </a:r>
          </a:p>
          <a:p>
            <a:endParaRPr lang="es-MX" sz="1200" b="0" i="0" u="none" strike="noStrike" kern="1200" baseline="0" dirty="0" smtClean="0">
              <a:solidFill>
                <a:schemeClr val="tx1"/>
              </a:solidFill>
              <a:latin typeface="+mn-lt"/>
              <a:ea typeface="+mn-ea"/>
              <a:cs typeface="+mn-cs"/>
            </a:endParaRPr>
          </a:p>
          <a:p>
            <a:r>
              <a:rPr lang="es-MX" sz="1200" b="0" i="0" u="none" strike="noStrike" kern="1200" baseline="0" dirty="0" smtClean="0">
                <a:solidFill>
                  <a:schemeClr val="tx1"/>
                </a:solidFill>
                <a:latin typeface="+mn-lt"/>
                <a:ea typeface="+mn-ea"/>
                <a:cs typeface="+mn-cs"/>
              </a:rPr>
              <a:t>Cuando se proporciona a </a:t>
            </a:r>
            <a:r>
              <a:rPr lang="es-ES" sz="1200" b="0" i="0" u="none" strike="noStrike" kern="1200" baseline="0" dirty="0" smtClean="0">
                <a:solidFill>
                  <a:schemeClr val="tx1"/>
                </a:solidFill>
                <a:latin typeface="+mn-lt"/>
                <a:ea typeface="+mn-ea"/>
                <a:cs typeface="+mn-cs"/>
              </a:rPr>
              <a:t>los informantes un modelo 3D en blanco en vez de un mapa con líneas de nivel en blanco o una hoja de papel en blanco, pueden fácilmente </a:t>
            </a:r>
            <a:r>
              <a:rPr lang="es-MX" sz="1200" b="0" i="0" u="none" strike="noStrike" kern="1200" baseline="0" dirty="0" smtClean="0">
                <a:solidFill>
                  <a:schemeClr val="tx1"/>
                </a:solidFill>
                <a:latin typeface="+mn-lt"/>
                <a:ea typeface="+mn-ea"/>
                <a:cs typeface="+mn-cs"/>
              </a:rPr>
              <a:t>representar su conocimiento territorial</a:t>
            </a:r>
          </a:p>
          <a:p>
            <a:r>
              <a:rPr lang="es-ES" sz="1200" b="0" i="0" u="none" strike="noStrike" kern="1200" baseline="0" dirty="0" smtClean="0">
                <a:solidFill>
                  <a:schemeClr val="tx1"/>
                </a:solidFill>
                <a:latin typeface="+mn-lt"/>
                <a:ea typeface="+mn-ea"/>
                <a:cs typeface="+mn-cs"/>
              </a:rPr>
              <a:t>a escala y en forma georreferenciada y agregar una cantidad de detalles precisos. Estos modelos facilitan la conversión de escalas.</a:t>
            </a:r>
            <a:endParaRPr lang="es-MX" sz="1200" b="0" i="0" u="none" strike="noStrike" kern="1200" baseline="0" dirty="0" smtClean="0">
              <a:solidFill>
                <a:schemeClr val="tx1"/>
              </a:solidFill>
              <a:latin typeface="+mn-lt"/>
              <a:ea typeface="+mn-ea"/>
              <a:cs typeface="+mn-cs"/>
            </a:endParaRPr>
          </a:p>
          <a:p>
            <a:endParaRPr lang="es-MX" dirty="0"/>
          </a:p>
        </p:txBody>
      </p:sp>
      <p:sp>
        <p:nvSpPr>
          <p:cNvPr id="4" name="Marcador de número de diapositiva 3"/>
          <p:cNvSpPr>
            <a:spLocks noGrp="1"/>
          </p:cNvSpPr>
          <p:nvPr>
            <p:ph type="sldNum" sz="quarter" idx="10"/>
          </p:nvPr>
        </p:nvSpPr>
        <p:spPr/>
        <p:txBody>
          <a:bodyPr/>
          <a:lstStyle/>
          <a:p>
            <a:fld id="{21FAD475-4B0D-46EB-9C87-EFB9CFA26481}" type="slidenum">
              <a:rPr lang="es-MX" smtClean="0"/>
              <a:t>9</a:t>
            </a:fld>
            <a:endParaRPr lang="es-MX"/>
          </a:p>
        </p:txBody>
      </p:sp>
    </p:spTree>
    <p:extLst>
      <p:ext uri="{BB962C8B-B14F-4D97-AF65-F5344CB8AC3E}">
        <p14:creationId xmlns:p14="http://schemas.microsoft.com/office/powerpoint/2010/main" val="3314012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CC7940A-BEA9-4B71-A718-85FE09446365}" type="datetimeFigureOut">
              <a:rPr lang="es-MX" smtClean="0"/>
              <a:t>21/01/2020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354406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C7940A-BEA9-4B71-A718-85FE09446365}" type="datetimeFigureOut">
              <a:rPr lang="es-MX" smtClean="0"/>
              <a:t>21/01/2020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3149575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C7940A-BEA9-4B71-A718-85FE09446365}" type="datetimeFigureOut">
              <a:rPr lang="es-MX" smtClean="0"/>
              <a:t>21/01/2020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1912496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C7940A-BEA9-4B71-A718-85FE09446365}" type="datetimeFigureOut">
              <a:rPr lang="es-MX" smtClean="0"/>
              <a:t>21/01/2020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4203859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CC7940A-BEA9-4B71-A718-85FE09446365}" type="datetimeFigureOut">
              <a:rPr lang="es-MX" smtClean="0"/>
              <a:t>21/01/2020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2180882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CC7940A-BEA9-4B71-A718-85FE09446365}" type="datetimeFigureOut">
              <a:rPr lang="es-MX" smtClean="0"/>
              <a:t>21/01/2020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4293635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CC7940A-BEA9-4B71-A718-85FE09446365}" type="datetimeFigureOut">
              <a:rPr lang="es-MX" smtClean="0"/>
              <a:t>21/01/2020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691630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CC7940A-BEA9-4B71-A718-85FE09446365}" type="datetimeFigureOut">
              <a:rPr lang="es-MX" smtClean="0"/>
              <a:t>21/01/2020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106132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C7940A-BEA9-4B71-A718-85FE09446365}" type="datetimeFigureOut">
              <a:rPr lang="es-MX" smtClean="0"/>
              <a:t>21/01/2020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3234552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CC7940A-BEA9-4B71-A718-85FE09446365}" type="datetimeFigureOut">
              <a:rPr lang="es-MX" smtClean="0"/>
              <a:t>21/01/2020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1743945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CC7940A-BEA9-4B71-A718-85FE09446365}" type="datetimeFigureOut">
              <a:rPr lang="es-MX" smtClean="0"/>
              <a:t>21/01/2020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B866ABE-A17A-4A7B-8169-3DBBC76FB66D}" type="slidenum">
              <a:rPr lang="es-MX" smtClean="0"/>
              <a:t>‹Nº›</a:t>
            </a:fld>
            <a:endParaRPr lang="es-MX"/>
          </a:p>
        </p:txBody>
      </p:sp>
    </p:spTree>
    <p:extLst>
      <p:ext uri="{BB962C8B-B14F-4D97-AF65-F5344CB8AC3E}">
        <p14:creationId xmlns:p14="http://schemas.microsoft.com/office/powerpoint/2010/main" val="1353013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C7940A-BEA9-4B71-A718-85FE09446365}" type="datetimeFigureOut">
              <a:rPr lang="es-MX" smtClean="0"/>
              <a:t>21/01/2020</a:t>
            </a:fld>
            <a:endParaRPr lang="es-MX"/>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66ABE-A17A-4A7B-8169-3DBBC76FB66D}" type="slidenum">
              <a:rPr lang="es-MX" smtClean="0"/>
              <a:t>‹Nº›</a:t>
            </a:fld>
            <a:endParaRPr lang="es-MX"/>
          </a:p>
        </p:txBody>
      </p:sp>
    </p:spTree>
    <p:extLst>
      <p:ext uri="{BB962C8B-B14F-4D97-AF65-F5344CB8AC3E}">
        <p14:creationId xmlns:p14="http://schemas.microsoft.com/office/powerpoint/2010/main" val="33198738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1.jpeg" Type="http://schemas.openxmlformats.org/officeDocument/2006/relationships/image"/><Relationship Id="rId7" Target="../media/image5.jpe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 Id="rId6" Target="../media/image4.jpeg" Type="http://schemas.openxmlformats.org/officeDocument/2006/relationships/image"/><Relationship Id="rId5" Target="../media/image3.jpeg" Type="http://schemas.openxmlformats.org/officeDocument/2006/relationships/image"/><Relationship Id="rId4" Target="../media/image2.jpeg" Type="http://schemas.openxmlformats.org/officeDocument/2006/relationships/image"/></Relationships>
</file>

<file path=ppt/slides/_rels/slide10.xml.rels><?xml version="1.0" encoding="UTF-8" standalone="yes" ?><Relationships xmlns="http://schemas.openxmlformats.org/package/2006/relationships"><Relationship Id="rId3" Target="../media/image34.jpeg" Type="http://schemas.openxmlformats.org/officeDocument/2006/relationships/image"/><Relationship Id="rId2" Target="../notesSlides/notesSlide10.xml" Type="http://schemas.openxmlformats.org/officeDocument/2006/relationships/notesSlide"/><Relationship Id="rId1" Target="../slideLayouts/slideLayout1.xml" Type="http://schemas.openxmlformats.org/officeDocument/2006/relationships/slideLayout"/></Relationships>
</file>

<file path=ppt/slides/_rels/slide11.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6.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image7.jpeg" Type="http://schemas.openxmlformats.org/officeDocument/2006/relationships/image"/><Relationship Id="rId2" Target="../notesSlides/notesSlide3.xml" Type="http://schemas.openxmlformats.org/officeDocument/2006/relationships/notesSlide"/><Relationship Id="rId1" Target="../slideLayouts/slideLayout1.xml" Type="http://schemas.openxmlformats.org/officeDocument/2006/relationships/slideLayout"/><Relationship Id="rId4" Target="../media/image8.jpeg" Type="http://schemas.openxmlformats.org/officeDocument/2006/relationships/image"/></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arget="../media/image12.jpeg" Type="http://schemas.openxmlformats.org/officeDocument/2006/relationships/image"/><Relationship Id="rId2" Target="../notesSlides/notesSlide6.xml" Type="http://schemas.openxmlformats.org/officeDocument/2006/relationships/notesSlide"/><Relationship Id="rId1" Target="../slideLayouts/slideLayout1.xml" Type="http://schemas.openxmlformats.org/officeDocument/2006/relationships/slideLayout"/><Relationship Id="rId5" Target="../media/image14.jpeg" Type="http://schemas.openxmlformats.org/officeDocument/2006/relationships/image"/><Relationship Id="rId4" Target="../media/image13.jpeg" Type="http://schemas.openxmlformats.org/officeDocument/2006/relationships/image"/></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arget="../media/image20.jpeg" Type="http://schemas.openxmlformats.org/officeDocument/2006/relationships/image"/><Relationship Id="rId13" Target="../media/image25.png" Type="http://schemas.openxmlformats.org/officeDocument/2006/relationships/image"/><Relationship Id="rId18" Target="../media/image30.png" Type="http://schemas.openxmlformats.org/officeDocument/2006/relationships/image"/><Relationship Id="rId3" Target="../media/image15.jpeg" Type="http://schemas.openxmlformats.org/officeDocument/2006/relationships/image"/><Relationship Id="rId7" Target="../media/image19.jpeg" Type="http://schemas.openxmlformats.org/officeDocument/2006/relationships/image"/><Relationship Id="rId12" Target="../media/image24.jpeg" Type="http://schemas.openxmlformats.org/officeDocument/2006/relationships/image"/><Relationship Id="rId17" Target="../media/image29.jpeg" Type="http://schemas.openxmlformats.org/officeDocument/2006/relationships/image"/><Relationship Id="rId2" Target="../notesSlides/notesSlide8.xml" Type="http://schemas.openxmlformats.org/officeDocument/2006/relationships/notesSlide"/><Relationship Id="rId16" Target="../media/image28.jpeg" Type="http://schemas.openxmlformats.org/officeDocument/2006/relationships/image"/><Relationship Id="rId1" Target="../slideLayouts/slideLayout1.xml" Type="http://schemas.openxmlformats.org/officeDocument/2006/relationships/slideLayout"/><Relationship Id="rId6" Target="../media/image18.jpeg" Type="http://schemas.openxmlformats.org/officeDocument/2006/relationships/image"/><Relationship Id="rId11" Target="../media/image23.jpeg" Type="http://schemas.openxmlformats.org/officeDocument/2006/relationships/image"/><Relationship Id="rId5" Target="../media/image17.jpeg" Type="http://schemas.openxmlformats.org/officeDocument/2006/relationships/image"/><Relationship Id="rId15" Target="../media/image27.jpeg" Type="http://schemas.openxmlformats.org/officeDocument/2006/relationships/image"/><Relationship Id="rId10" Target="../media/image22.jpeg" Type="http://schemas.openxmlformats.org/officeDocument/2006/relationships/image"/><Relationship Id="rId19" Target="../media/image31.jpeg" Type="http://schemas.openxmlformats.org/officeDocument/2006/relationships/image"/><Relationship Id="rId4" Target="../media/image16.jpeg" Type="http://schemas.openxmlformats.org/officeDocument/2006/relationships/image"/><Relationship Id="rId9" Target="../media/image21.jpeg" Type="http://schemas.openxmlformats.org/officeDocument/2006/relationships/image"/><Relationship Id="rId14" Target="../media/image26.jpeg" Type="http://schemas.openxmlformats.org/officeDocument/2006/relationships/image"/></Relationships>
</file>

<file path=ppt/slides/_rels/slide9.xml.rels><?xml version="1.0" encoding="UTF-8" standalone="yes" ?><Relationships xmlns="http://schemas.openxmlformats.org/package/2006/relationships"><Relationship Id="rId3" Target="../media/image32.jpeg" Type="http://schemas.openxmlformats.org/officeDocument/2006/relationships/image"/><Relationship Id="rId2" Target="../notesSlides/notesSlide9.xml" Type="http://schemas.openxmlformats.org/officeDocument/2006/relationships/notesSlide"/><Relationship Id="rId1" Target="../slideLayouts/slideLayout1.xml" Type="http://schemas.openxmlformats.org/officeDocument/2006/relationships/slideLayout"/><Relationship Id="rId4" Target="../media/image33.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22 Conector recto"/>
          <p:cNvCxnSpPr/>
          <p:nvPr/>
        </p:nvCxnSpPr>
        <p:spPr>
          <a:xfrm flipV="1">
            <a:off x="6528762" y="1678179"/>
            <a:ext cx="4883003" cy="5496"/>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sp>
        <p:nvSpPr>
          <p:cNvPr id="10" name="Rectángulo 9"/>
          <p:cNvSpPr/>
          <p:nvPr/>
        </p:nvSpPr>
        <p:spPr>
          <a:xfrm>
            <a:off x="5893241" y="644563"/>
            <a:ext cx="5916587" cy="915635"/>
          </a:xfrm>
          <a:prstGeom prst="rect">
            <a:avLst/>
          </a:prstGeom>
        </p:spPr>
        <p:txBody>
          <a:bodyPr wrap="square">
            <a:spAutoFit/>
          </a:bodyPr>
          <a:lstStyle/>
          <a:p>
            <a:pPr algn="ctr">
              <a:lnSpc>
                <a:spcPct val="107000"/>
              </a:lnSpc>
              <a:spcAft>
                <a:spcPts val="800"/>
              </a:spcAft>
            </a:pPr>
            <a:r>
              <a:rPr lang="es-ES" sz="2500" b="1" dirty="0">
                <a:latin typeface="Times New Roman" panose="02020603050405020304" pitchFamily="18" charset="0"/>
                <a:ea typeface="Calibri" panose="020F0502020204030204" pitchFamily="34" charset="0"/>
                <a:cs typeface="Times New Roman" panose="02020603050405020304" pitchFamily="18" charset="0"/>
              </a:rPr>
              <a:t>Tema 1. Nacimiento de la cartografía participativa / SIG Participativo</a:t>
            </a:r>
            <a:endParaRPr lang="es-MX" sz="25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2 Subtítulo"/>
          <p:cNvSpPr txBox="1">
            <a:spLocks/>
          </p:cNvSpPr>
          <p:nvPr/>
        </p:nvSpPr>
        <p:spPr>
          <a:xfrm>
            <a:off x="6980457" y="2041277"/>
            <a:ext cx="4124325" cy="474663"/>
          </a:xfrm>
          <a:prstGeom prst="rect">
            <a:avLst/>
          </a:prstGeom>
        </p:spPr>
        <p:txBody>
          <a:bodyPr>
            <a:normAutofit fontScale="25000" lnSpcReduction="20000"/>
          </a:bodyPr>
          <a:lstStyle/>
          <a:p>
            <a:pPr algn="ctr" eaLnBrk="1" fontAlgn="auto" hangingPunct="1">
              <a:lnSpc>
                <a:spcPct val="120000"/>
              </a:lnSpc>
              <a:spcBef>
                <a:spcPct val="20000"/>
              </a:spcBef>
              <a:spcAft>
                <a:spcPts val="0"/>
              </a:spcAft>
              <a:buFont typeface="Arial" pitchFamily="34" charset="0"/>
              <a:buNone/>
              <a:defRPr/>
            </a:pPr>
            <a:r>
              <a:rPr lang="es-MX" sz="8000" b="1" dirty="0">
                <a:latin typeface="+mj-lt"/>
                <a:cs typeface="Times New Roman" pitchFamily="18" charset="0"/>
              </a:rPr>
              <a:t>Centro de Investigación en Ciencias de la Información Geoespacial</a:t>
            </a:r>
          </a:p>
          <a:p>
            <a:pPr algn="ctr" eaLnBrk="1" fontAlgn="auto" hangingPunct="1">
              <a:lnSpc>
                <a:spcPct val="170000"/>
              </a:lnSpc>
              <a:spcBef>
                <a:spcPct val="20000"/>
              </a:spcBef>
              <a:spcAft>
                <a:spcPts val="0"/>
              </a:spcAft>
              <a:buFont typeface="Arial" pitchFamily="34" charset="0"/>
              <a:buNone/>
              <a:defRPr/>
            </a:pPr>
            <a:endParaRPr lang="es-MX" sz="1500" b="1" dirty="0">
              <a:solidFill>
                <a:srgbClr val="FFFF00"/>
              </a:solidFill>
              <a:latin typeface="Times New Roman" pitchFamily="18" charset="0"/>
              <a:cs typeface="Times New Roman" pitchFamily="18" charset="0"/>
            </a:endParaRPr>
          </a:p>
          <a:p>
            <a:pPr algn="ctr" eaLnBrk="1" fontAlgn="auto" hangingPunct="1">
              <a:spcBef>
                <a:spcPct val="20000"/>
              </a:spcBef>
              <a:spcAft>
                <a:spcPts val="0"/>
              </a:spcAft>
              <a:buFont typeface="Arial" pitchFamily="34" charset="0"/>
              <a:buNone/>
              <a:defRPr/>
            </a:pPr>
            <a:endParaRPr lang="es-ES_tradnl" sz="1500" dirty="0">
              <a:solidFill>
                <a:schemeClr val="tx1">
                  <a:tint val="75000"/>
                </a:schemeClr>
              </a:solidFill>
              <a:latin typeface="Calibri" pitchFamily="34" charset="0"/>
            </a:endParaRPr>
          </a:p>
        </p:txBody>
      </p:sp>
      <p:sp>
        <p:nvSpPr>
          <p:cNvPr id="16" name="2 Subtítulo"/>
          <p:cNvSpPr txBox="1">
            <a:spLocks/>
          </p:cNvSpPr>
          <p:nvPr/>
        </p:nvSpPr>
        <p:spPr>
          <a:xfrm>
            <a:off x="7735144" y="4643470"/>
            <a:ext cx="2900362" cy="612775"/>
          </a:xfrm>
          <a:prstGeom prst="rect">
            <a:avLst/>
          </a:prstGeom>
        </p:spPr>
        <p:txBody>
          <a:bodyPr>
            <a:normAutofit/>
          </a:bodyPr>
          <a:lstStyle/>
          <a:p>
            <a:pPr algn="just" eaLnBrk="1" fontAlgn="auto" hangingPunct="1">
              <a:lnSpc>
                <a:spcPct val="120000"/>
              </a:lnSpc>
              <a:spcBef>
                <a:spcPct val="20000"/>
              </a:spcBef>
              <a:spcAft>
                <a:spcPts val="0"/>
              </a:spcAft>
              <a:buFont typeface="Arial" pitchFamily="34" charset="0"/>
              <a:buNone/>
              <a:defRPr/>
            </a:pPr>
            <a:r>
              <a:rPr lang="es-MX" sz="1500" b="1" dirty="0">
                <a:latin typeface="Times New Roman" pitchFamily="18" charset="0"/>
                <a:cs typeface="Times New Roman" pitchFamily="18" charset="0"/>
              </a:rPr>
              <a:t>Área de sistemas </a:t>
            </a:r>
            <a:r>
              <a:rPr lang="es-MX" sz="1500" b="1" dirty="0" err="1">
                <a:latin typeface="Times New Roman" pitchFamily="18" charset="0"/>
                <a:cs typeface="Times New Roman" pitchFamily="18" charset="0"/>
              </a:rPr>
              <a:t>socioecológicos</a:t>
            </a:r>
            <a:endParaRPr lang="es-MX" sz="1500" b="1" dirty="0">
              <a:latin typeface="Times New Roman" pitchFamily="18" charset="0"/>
              <a:cs typeface="Times New Roman" pitchFamily="18" charset="0"/>
            </a:endParaRPr>
          </a:p>
          <a:p>
            <a:pPr eaLnBrk="1" fontAlgn="auto" hangingPunct="1">
              <a:lnSpc>
                <a:spcPct val="170000"/>
              </a:lnSpc>
              <a:spcBef>
                <a:spcPct val="20000"/>
              </a:spcBef>
              <a:spcAft>
                <a:spcPts val="0"/>
              </a:spcAft>
              <a:buFont typeface="Arial" pitchFamily="34" charset="0"/>
              <a:buNone/>
              <a:defRPr/>
            </a:pPr>
            <a:endParaRPr lang="es-MX" sz="1500" b="1" dirty="0">
              <a:solidFill>
                <a:srgbClr val="FFFF00"/>
              </a:solidFill>
              <a:latin typeface="Times New Roman" pitchFamily="18" charset="0"/>
              <a:cs typeface="Times New Roman" pitchFamily="18" charset="0"/>
            </a:endParaRPr>
          </a:p>
          <a:p>
            <a:pPr algn="ctr" eaLnBrk="1" fontAlgn="auto" hangingPunct="1">
              <a:spcBef>
                <a:spcPct val="20000"/>
              </a:spcBef>
              <a:spcAft>
                <a:spcPts val="0"/>
              </a:spcAft>
              <a:buFont typeface="Arial" pitchFamily="34" charset="0"/>
              <a:buNone/>
              <a:defRPr/>
            </a:pPr>
            <a:endParaRPr lang="es-ES_tradnl" sz="1500" dirty="0">
              <a:solidFill>
                <a:schemeClr val="tx1">
                  <a:tint val="75000"/>
                </a:schemeClr>
              </a:solidFill>
              <a:latin typeface="Calibri" pitchFamily="34" charset="0"/>
            </a:endParaRPr>
          </a:p>
        </p:txBody>
      </p:sp>
      <p:sp>
        <p:nvSpPr>
          <p:cNvPr id="17" name="2 Subtítulo"/>
          <p:cNvSpPr>
            <a:spLocks noGrp="1"/>
          </p:cNvSpPr>
          <p:nvPr>
            <p:ph type="subTitle" idx="1"/>
          </p:nvPr>
        </p:nvSpPr>
        <p:spPr>
          <a:xfrm>
            <a:off x="7601794" y="5153164"/>
            <a:ext cx="3138488" cy="817563"/>
          </a:xfrm>
        </p:spPr>
        <p:txBody>
          <a:bodyPr rtlCol="0">
            <a:normAutofit/>
          </a:bodyPr>
          <a:lstStyle/>
          <a:p>
            <a:pPr defTabSz="457207" eaLnBrk="1" fontAlgn="auto" hangingPunct="1">
              <a:lnSpc>
                <a:spcPct val="120000"/>
              </a:lnSpc>
              <a:spcAft>
                <a:spcPts val="0"/>
              </a:spcAft>
              <a:buClr>
                <a:schemeClr val="bg2">
                  <a:lumMod val="40000"/>
                  <a:lumOff val="60000"/>
                </a:schemeClr>
              </a:buClr>
              <a:buFont typeface="Wingdings 3" charset="2"/>
              <a:buNone/>
              <a:defRPr/>
            </a:pPr>
            <a:r>
              <a:rPr lang="es-MX" sz="1500" b="1" dirty="0" smtClean="0">
                <a:solidFill>
                  <a:schemeClr val="tx1"/>
                </a:solidFill>
                <a:latin typeface="Times New Roman" pitchFamily="18" charset="0"/>
                <a:cs typeface="Times New Roman" pitchFamily="18" charset="0"/>
              </a:rPr>
              <a:t>  Presenta:</a:t>
            </a:r>
          </a:p>
          <a:p>
            <a:pPr defTabSz="457207" eaLnBrk="1" fontAlgn="auto" hangingPunct="1">
              <a:lnSpc>
                <a:spcPct val="120000"/>
              </a:lnSpc>
              <a:spcAft>
                <a:spcPts val="0"/>
              </a:spcAft>
              <a:buClr>
                <a:schemeClr val="bg2">
                  <a:lumMod val="40000"/>
                  <a:lumOff val="60000"/>
                </a:schemeClr>
              </a:buClr>
              <a:buFont typeface="Wingdings 3" charset="2"/>
              <a:buNone/>
              <a:defRPr/>
            </a:pPr>
            <a:r>
              <a:rPr lang="es-MX" sz="1500" b="1" dirty="0" smtClean="0">
                <a:solidFill>
                  <a:schemeClr val="tx1"/>
                </a:solidFill>
                <a:latin typeface="Times New Roman" pitchFamily="18" charset="0"/>
                <a:cs typeface="Times New Roman" pitchFamily="18" charset="0"/>
              </a:rPr>
              <a:t>Dr. José Ma. León Villalobos</a:t>
            </a:r>
          </a:p>
          <a:p>
            <a:pPr algn="r" defTabSz="457207" eaLnBrk="1" fontAlgn="auto" hangingPunct="1">
              <a:lnSpc>
                <a:spcPct val="170000"/>
              </a:lnSpc>
              <a:spcAft>
                <a:spcPts val="0"/>
              </a:spcAft>
              <a:buClr>
                <a:schemeClr val="bg2">
                  <a:lumMod val="40000"/>
                  <a:lumOff val="60000"/>
                </a:schemeClr>
              </a:buClr>
              <a:buFont typeface="Wingdings 3" charset="2"/>
              <a:buNone/>
              <a:defRPr/>
            </a:pPr>
            <a:endParaRPr lang="es-MX" sz="8000" b="1" dirty="0" smtClean="0">
              <a:solidFill>
                <a:srgbClr val="FFFF00"/>
              </a:solidFill>
              <a:latin typeface="Times New Roman" pitchFamily="18" charset="0"/>
              <a:cs typeface="Times New Roman" pitchFamily="18" charset="0"/>
            </a:endParaRPr>
          </a:p>
          <a:p>
            <a:pPr algn="r" defTabSz="457207" eaLnBrk="1" fontAlgn="auto" hangingPunct="1">
              <a:spcAft>
                <a:spcPts val="0"/>
              </a:spcAft>
              <a:buClr>
                <a:schemeClr val="bg2">
                  <a:lumMod val="40000"/>
                  <a:lumOff val="60000"/>
                </a:schemeClr>
              </a:buClr>
              <a:buFont typeface="Wingdings 3" charset="2"/>
              <a:buNone/>
              <a:defRPr/>
            </a:pPr>
            <a:endParaRPr lang="es-ES_tradnl" dirty="0"/>
          </a:p>
        </p:txBody>
      </p:sp>
      <p:sp>
        <p:nvSpPr>
          <p:cNvPr id="18" name="2 Subtítulo"/>
          <p:cNvSpPr txBox="1">
            <a:spLocks/>
          </p:cNvSpPr>
          <p:nvPr/>
        </p:nvSpPr>
        <p:spPr>
          <a:xfrm>
            <a:off x="8596363" y="6070813"/>
            <a:ext cx="1177925" cy="360363"/>
          </a:xfrm>
          <a:prstGeom prst="rect">
            <a:avLst/>
          </a:prstGeom>
        </p:spPr>
        <p:txBody>
          <a:bodyPr>
            <a:normAutofit fontScale="62500" lnSpcReduction="20000"/>
          </a:bodyPr>
          <a:lstStyle/>
          <a:p>
            <a:pPr algn="just" eaLnBrk="1" fontAlgn="auto" hangingPunct="1">
              <a:lnSpc>
                <a:spcPct val="120000"/>
              </a:lnSpc>
              <a:spcBef>
                <a:spcPct val="20000"/>
              </a:spcBef>
              <a:spcAft>
                <a:spcPts val="0"/>
              </a:spcAft>
              <a:buFont typeface="Arial" pitchFamily="34" charset="0"/>
              <a:buNone/>
              <a:defRPr/>
            </a:pPr>
            <a:r>
              <a:rPr lang="es-MX" sz="1500" b="1" dirty="0" smtClean="0">
                <a:latin typeface="Times New Roman" pitchFamily="18" charset="0"/>
                <a:cs typeface="Times New Roman" pitchFamily="18" charset="0"/>
              </a:rPr>
              <a:t>Noviembre, </a:t>
            </a:r>
            <a:r>
              <a:rPr lang="es-MX" sz="1500" b="1" dirty="0">
                <a:latin typeface="Times New Roman" pitchFamily="18" charset="0"/>
                <a:cs typeface="Times New Roman" pitchFamily="18" charset="0"/>
              </a:rPr>
              <a:t>2018</a:t>
            </a:r>
          </a:p>
          <a:p>
            <a:pPr eaLnBrk="1" fontAlgn="auto" hangingPunct="1">
              <a:lnSpc>
                <a:spcPct val="170000"/>
              </a:lnSpc>
              <a:spcBef>
                <a:spcPct val="20000"/>
              </a:spcBef>
              <a:spcAft>
                <a:spcPts val="0"/>
              </a:spcAft>
              <a:buFont typeface="Arial" pitchFamily="34" charset="0"/>
              <a:buNone/>
              <a:defRPr/>
            </a:pPr>
            <a:endParaRPr lang="es-MX" sz="1500" b="1" dirty="0">
              <a:solidFill>
                <a:srgbClr val="FFFF00"/>
              </a:solidFill>
              <a:latin typeface="Times New Roman" pitchFamily="18" charset="0"/>
              <a:cs typeface="Times New Roman" pitchFamily="18" charset="0"/>
            </a:endParaRPr>
          </a:p>
          <a:p>
            <a:pPr algn="ctr" eaLnBrk="1" fontAlgn="auto" hangingPunct="1">
              <a:spcBef>
                <a:spcPct val="20000"/>
              </a:spcBef>
              <a:spcAft>
                <a:spcPts val="0"/>
              </a:spcAft>
              <a:buFont typeface="Arial" pitchFamily="34" charset="0"/>
              <a:buNone/>
              <a:defRPr/>
            </a:pPr>
            <a:endParaRPr lang="es-ES_tradnl" sz="1500" dirty="0">
              <a:solidFill>
                <a:schemeClr val="tx1">
                  <a:tint val="75000"/>
                </a:schemeClr>
              </a:solidFill>
              <a:latin typeface="Calibri" pitchFamily="34" charset="0"/>
            </a:endParaRPr>
          </a:p>
        </p:txBody>
      </p:sp>
      <p:pic>
        <p:nvPicPr>
          <p:cNvPr id="15" name="Picture 8" descr="Centro de InvestigaciÃ³n en Ciencias de InformaciÃ³n Geoespacial"/>
          <p:cNvPicPr/>
          <p:nvPr/>
        </p:nvPicPr>
        <p:blipFill>
          <a:blip r:embed="rId3">
            <a:extLst>
              <a:ext uri="{28A0092B-C50C-407E-A947-70E740481C1C}">
                <a14:useLocalDpi xmlns:a14="http://schemas.microsoft.com/office/drawing/2010/main" val="0"/>
              </a:ext>
            </a:extLst>
          </a:blip>
          <a:srcRect/>
          <a:stretch>
            <a:fillRect/>
          </a:stretch>
        </p:blipFill>
        <p:spPr bwMode="auto">
          <a:xfrm>
            <a:off x="10033519" y="3305376"/>
            <a:ext cx="996315" cy="839603"/>
          </a:xfrm>
          <a:prstGeom prst="rect">
            <a:avLst/>
          </a:prstGeom>
          <a:noFill/>
          <a:extLst/>
        </p:spPr>
      </p:pic>
      <p:pic>
        <p:nvPicPr>
          <p:cNvPr id="19" name="Imagen 18"/>
          <p:cNvPicPr/>
          <p:nvPr/>
        </p:nvPicPr>
        <p:blipFill>
          <a:blip r:embed="rId4" cstate="print">
            <a:extLst>
              <a:ext uri="{28A0092B-C50C-407E-A947-70E740481C1C}">
                <a14:useLocalDpi xmlns:a14="http://schemas.microsoft.com/office/drawing/2010/main" val="0"/>
              </a:ext>
            </a:extLst>
          </a:blip>
          <a:stretch>
            <a:fillRect/>
          </a:stretch>
        </p:blipFill>
        <p:spPr>
          <a:xfrm>
            <a:off x="7132907" y="3345527"/>
            <a:ext cx="1837356" cy="839603"/>
          </a:xfrm>
          <a:prstGeom prst="rect">
            <a:avLst/>
          </a:prstGeom>
        </p:spPr>
      </p:pic>
      <p:grpSp>
        <p:nvGrpSpPr>
          <p:cNvPr id="20" name="Grupo 19"/>
          <p:cNvGrpSpPr/>
          <p:nvPr/>
        </p:nvGrpSpPr>
        <p:grpSpPr>
          <a:xfrm>
            <a:off x="206313" y="579218"/>
            <a:ext cx="6506833" cy="5771630"/>
            <a:chOff x="290288" y="793822"/>
            <a:chExt cx="6506833" cy="5771630"/>
          </a:xfrm>
        </p:grpSpPr>
        <p:pic>
          <p:nvPicPr>
            <p:cNvPr id="21" name="Picture 6" descr="https://lh6.googleusercontent.com/SlLby3g5o9TIv6p4cnqD7NorQr3-Z7guMFTF5R6vW9ex_ZE0aRFwC90ViCby_X84upGLglkYrjYCymnZ6kQR1GDqK4pPhbu4I9O1ZujC8BjPEZAioLqsMRp29yJI5QHzXgVbUZ19"/>
            <p:cNvPicPr>
              <a:picLocks noChangeAspect="1" noChangeArrowheads="1"/>
            </p:cNvPicPr>
            <p:nvPr/>
          </p:nvPicPr>
          <p:blipFill rotWithShape="1">
            <a:blip r:embed="rId5">
              <a:extLst>
                <a:ext uri="{28A0092B-C50C-407E-A947-70E740481C1C}">
                  <a14:useLocalDpi xmlns:a14="http://schemas.microsoft.com/office/drawing/2010/main" val="0"/>
                </a:ext>
              </a:extLst>
            </a:blip>
            <a:srcRect l="6811" t="18961" r="4080"/>
            <a:stretch/>
          </p:blipFill>
          <p:spPr bwMode="auto">
            <a:xfrm>
              <a:off x="506322" y="3021109"/>
              <a:ext cx="5352776" cy="261382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0" descr="Resultado de imagen para 3d map rambald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288" y="793822"/>
              <a:ext cx="3465661" cy="230714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8" descr="https://lh4.googleusercontent.com/TxT-i5c7hg5QoZPOh7BD9zbVO_hCZX_HRDuJi_iUm1PDopYbINc0a4rdDsdXVE0XzJWmby_BDd_kPU5J1BebvhmGqYVALJb3wKOGvhFPDoyG7uxRJ4E_QBtRU6ZVeI524Q5cWCod"/>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6796" y="4441377"/>
              <a:ext cx="2600325" cy="21240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79575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861344" y="524181"/>
            <a:ext cx="6369082" cy="400110"/>
          </a:xfrm>
          <a:prstGeom prst="rect">
            <a:avLst/>
          </a:prstGeom>
        </p:spPr>
        <p:txBody>
          <a:bodyPr wrap="square">
            <a:spAutoFit/>
          </a:bodyPr>
          <a:lstStyle/>
          <a:p>
            <a:pPr algn="ctr"/>
            <a:r>
              <a:rPr lang="es-MX" sz="2000" b="1" dirty="0" smtClean="0"/>
              <a:t>Modelos Participativos en Tercera Dimensión (MP3D)</a:t>
            </a:r>
            <a:endParaRPr lang="es-MX" sz="2000" dirty="0"/>
          </a:p>
        </p:txBody>
      </p:sp>
      <p:sp>
        <p:nvSpPr>
          <p:cNvPr id="7" name="Rectángulo 6"/>
          <p:cNvSpPr/>
          <p:nvPr/>
        </p:nvSpPr>
        <p:spPr>
          <a:xfrm>
            <a:off x="4915775" y="1394328"/>
            <a:ext cx="6908800" cy="523220"/>
          </a:xfrm>
          <a:prstGeom prst="rect">
            <a:avLst/>
          </a:prstGeom>
        </p:spPr>
        <p:txBody>
          <a:bodyPr wrap="square">
            <a:spAutoFit/>
          </a:bodyPr>
          <a:lstStyle/>
          <a:p>
            <a:r>
              <a:rPr lang="es-MX" sz="2800" dirty="0">
                <a:solidFill>
                  <a:srgbClr val="01675F"/>
                </a:solidFill>
                <a:latin typeface="EstrangeloEdessa-SC700"/>
              </a:rPr>
              <a:t>A</a:t>
            </a:r>
            <a:r>
              <a:rPr lang="es-MX" dirty="0">
                <a:solidFill>
                  <a:srgbClr val="01675F"/>
                </a:solidFill>
                <a:latin typeface="EstrangeloEdessa-SC700"/>
              </a:rPr>
              <a:t>PRENDIZAJE </a:t>
            </a:r>
            <a:r>
              <a:rPr lang="es-MX" sz="2800" dirty="0">
                <a:solidFill>
                  <a:srgbClr val="01675F"/>
                </a:solidFill>
                <a:latin typeface="EstrangeloEdessa-SC700"/>
              </a:rPr>
              <a:t>T</a:t>
            </a:r>
            <a:r>
              <a:rPr lang="es-MX" dirty="0">
                <a:solidFill>
                  <a:srgbClr val="01675F"/>
                </a:solidFill>
                <a:latin typeface="EstrangeloEdessa-SC700"/>
              </a:rPr>
              <a:t>ERRITORIAL </a:t>
            </a:r>
            <a:r>
              <a:rPr lang="es-MX" dirty="0" smtClean="0">
                <a:solidFill>
                  <a:srgbClr val="01675F"/>
                </a:solidFill>
                <a:latin typeface="EstrangeloEdessa-SC700"/>
              </a:rPr>
              <a:t>Y LA </a:t>
            </a:r>
            <a:r>
              <a:rPr lang="es-MX" sz="2800" dirty="0">
                <a:solidFill>
                  <a:srgbClr val="01675F"/>
                </a:solidFill>
                <a:latin typeface="EstrangeloEdessa-SC700"/>
              </a:rPr>
              <a:t>D</a:t>
            </a:r>
            <a:r>
              <a:rPr lang="es-MX" dirty="0">
                <a:solidFill>
                  <a:srgbClr val="01675F"/>
                </a:solidFill>
                <a:latin typeface="EstrangeloEdessa-SC700"/>
              </a:rPr>
              <a:t>IMENSIÓN </a:t>
            </a:r>
            <a:r>
              <a:rPr lang="es-MX" sz="2800" dirty="0">
                <a:solidFill>
                  <a:srgbClr val="01675F"/>
                </a:solidFill>
                <a:latin typeface="EstrangeloEdessa-SC700"/>
              </a:rPr>
              <a:t>V</a:t>
            </a:r>
            <a:r>
              <a:rPr lang="es-MX" dirty="0">
                <a:solidFill>
                  <a:srgbClr val="01675F"/>
                </a:solidFill>
                <a:latin typeface="EstrangeloEdessa-SC700"/>
              </a:rPr>
              <a:t>ERTICAL</a:t>
            </a:r>
            <a:endParaRPr lang="es-MX" dirty="0"/>
          </a:p>
        </p:txBody>
      </p:sp>
      <p:sp>
        <p:nvSpPr>
          <p:cNvPr id="8" name="Rectángulo 7"/>
          <p:cNvSpPr/>
          <p:nvPr/>
        </p:nvSpPr>
        <p:spPr>
          <a:xfrm>
            <a:off x="391806" y="2275646"/>
            <a:ext cx="7725827" cy="3139321"/>
          </a:xfrm>
          <a:prstGeom prst="rect">
            <a:avLst/>
          </a:prstGeom>
        </p:spPr>
        <p:txBody>
          <a:bodyPr wrap="square">
            <a:spAutoFit/>
          </a:bodyPr>
          <a:lstStyle/>
          <a:p>
            <a:pPr marL="285750" indent="-285750">
              <a:buFont typeface="Arial" panose="020B0604020202020204" pitchFamily="34" charset="0"/>
              <a:buChar char="•"/>
            </a:pPr>
            <a:r>
              <a:rPr lang="es-ES" dirty="0" smtClean="0"/>
              <a:t>Tres etapas para el desarrollo del conocimiento territorial: hitos, rutas y registro de conocimiento</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El MP3D reproduce este aprendizaje</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Representación del conocimiento territorial a escala, georreferenciado. </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Se amplía la visión territorial.</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Un gran </a:t>
            </a:r>
            <a:r>
              <a:rPr lang="es-ES" dirty="0"/>
              <a:t>potencial para la creación de políticas y procesos de toma de decisiones</a:t>
            </a:r>
            <a:endParaRPr lang="es-MX" dirty="0"/>
          </a:p>
        </p:txBody>
      </p:sp>
      <p:pic>
        <p:nvPicPr>
          <p:cNvPr id="2" name="Imagen 1"/>
          <p:cNvPicPr>
            <a:picLocks noChangeAspect="1"/>
          </p:cNvPicPr>
          <p:nvPr/>
        </p:nvPicPr>
        <p:blipFill>
          <a:blip r:embed="rId3"/>
          <a:stretch>
            <a:fillRect/>
          </a:stretch>
        </p:blipFill>
        <p:spPr>
          <a:xfrm>
            <a:off x="8010075" y="2486333"/>
            <a:ext cx="3627888" cy="2717946"/>
          </a:xfrm>
          <a:prstGeom prst="rect">
            <a:avLst/>
          </a:prstGeom>
        </p:spPr>
      </p:pic>
    </p:spTree>
    <p:extLst>
      <p:ext uri="{BB962C8B-B14F-4D97-AF65-F5344CB8AC3E}">
        <p14:creationId xmlns:p14="http://schemas.microsoft.com/office/powerpoint/2010/main" val="4288893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22 Conector recto"/>
          <p:cNvCxnSpPr/>
          <p:nvPr/>
        </p:nvCxnSpPr>
        <p:spPr>
          <a:xfrm>
            <a:off x="3813175" y="765175"/>
            <a:ext cx="4967288" cy="0"/>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sp>
        <p:nvSpPr>
          <p:cNvPr id="5" name="Rectángulo 4"/>
          <p:cNvSpPr>
            <a:spLocks noChangeArrowheads="1"/>
          </p:cNvSpPr>
          <p:nvPr/>
        </p:nvSpPr>
        <p:spPr bwMode="auto">
          <a:xfrm>
            <a:off x="233463" y="288121"/>
            <a:ext cx="1116735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s-ES_tradnl" altLang="en-US" sz="2200" b="1" dirty="0" smtClean="0"/>
              <a:t>Proyecciones Aumentadas en Tercera Dimensión</a:t>
            </a:r>
            <a:endParaRPr lang="es-ES_tradnl" altLang="en-US" sz="2200" b="1" dirty="0"/>
          </a:p>
        </p:txBody>
      </p:sp>
      <p:pic>
        <p:nvPicPr>
          <p:cNvPr id="13" name="Imagen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81318" y="574459"/>
            <a:ext cx="2144285" cy="2859047"/>
          </a:xfrm>
          <a:prstGeom prst="rect">
            <a:avLst/>
          </a:prstGeom>
        </p:spPr>
      </p:pic>
      <p:pic>
        <p:nvPicPr>
          <p:cNvPr id="14" name="Imagen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94831" y="3573439"/>
            <a:ext cx="2282674" cy="3043565"/>
          </a:xfrm>
          <a:prstGeom prst="rect">
            <a:avLst/>
          </a:prstGeom>
        </p:spPr>
      </p:pic>
      <p:sp>
        <p:nvSpPr>
          <p:cNvPr id="7" name="Rectángulo 6"/>
          <p:cNvSpPr/>
          <p:nvPr/>
        </p:nvSpPr>
        <p:spPr>
          <a:xfrm>
            <a:off x="625070" y="1130561"/>
            <a:ext cx="9245601" cy="2031325"/>
          </a:xfrm>
          <a:prstGeom prst="rect">
            <a:avLst/>
          </a:prstGeom>
        </p:spPr>
        <p:txBody>
          <a:bodyPr wrap="square">
            <a:spAutoFit/>
          </a:bodyPr>
          <a:lstStyle/>
          <a:p>
            <a:pPr marL="285750" indent="-285750">
              <a:buFont typeface="Arial" panose="020B0604020202020204" pitchFamily="34" charset="0"/>
              <a:buChar char="•"/>
            </a:pPr>
            <a:r>
              <a:rPr lang="es-ES" dirty="0" smtClean="0"/>
              <a:t>Interfaces de Usuario Tangibles (TUI).</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Los TUI integrados a las tecnologías en 3D y evolución de los MP3D</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Las Proyecciones Aumentadas en Tercera Dimensión </a:t>
            </a:r>
            <a:r>
              <a:rPr lang="es-ES" dirty="0" smtClean="0"/>
              <a:t>como evolución </a:t>
            </a:r>
            <a:r>
              <a:rPr lang="es-ES" dirty="0"/>
              <a:t>de los MP3D</a:t>
            </a:r>
            <a:endParaRPr lang="es-ES" dirty="0" smtClean="0"/>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endParaRPr lang="es-MX" dirty="0"/>
          </a:p>
        </p:txBody>
      </p:sp>
      <p:sp>
        <p:nvSpPr>
          <p:cNvPr id="4" name="Rectángulo 3"/>
          <p:cNvSpPr/>
          <p:nvPr/>
        </p:nvSpPr>
        <p:spPr>
          <a:xfrm>
            <a:off x="679694" y="3340895"/>
            <a:ext cx="8155394" cy="2862322"/>
          </a:xfrm>
          <a:prstGeom prst="rect">
            <a:avLst/>
          </a:prstGeom>
        </p:spPr>
        <p:txBody>
          <a:bodyPr wrap="square">
            <a:spAutoFit/>
          </a:bodyPr>
          <a:lstStyle/>
          <a:p>
            <a:r>
              <a:rPr lang="es-ES" dirty="0"/>
              <a:t>Para la Proyección Aumentada en Tercera Dimensión se requieren de cuatro elementos</a:t>
            </a:r>
            <a:r>
              <a:rPr lang="es-ES" dirty="0" smtClean="0"/>
              <a:t>:</a:t>
            </a:r>
          </a:p>
          <a:p>
            <a:endParaRPr lang="es-ES" dirty="0"/>
          </a:p>
          <a:p>
            <a:pPr marL="285750" indent="-285750">
              <a:buFont typeface="Arial" panose="020B0604020202020204" pitchFamily="34" charset="0"/>
              <a:buChar char="•"/>
            </a:pPr>
            <a:r>
              <a:rPr lang="es-ES" dirty="0"/>
              <a:t>El modelo físico impreso del terreno</a:t>
            </a:r>
            <a:r>
              <a:rPr lang="es-ES" dirty="0" smtClean="0"/>
              <a:t>,</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Una computadora con software SIG</a:t>
            </a:r>
            <a:r>
              <a:rPr lang="es-ES" dirty="0" smtClean="0"/>
              <a:t>,</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Un cañón digital de alta resolución, </a:t>
            </a:r>
            <a:r>
              <a:rPr lang="es-ES" dirty="0" smtClean="0"/>
              <a:t>y</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 Un soporte para el cañón.</a:t>
            </a:r>
          </a:p>
        </p:txBody>
      </p:sp>
    </p:spTree>
    <p:extLst>
      <p:ext uri="{BB962C8B-B14F-4D97-AF65-F5344CB8AC3E}">
        <p14:creationId xmlns:p14="http://schemas.microsoft.com/office/powerpoint/2010/main" val="2476386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ángulo 1"/>
          <p:cNvSpPr>
            <a:spLocks noChangeArrowheads="1"/>
          </p:cNvSpPr>
          <p:nvPr/>
        </p:nvSpPr>
        <p:spPr bwMode="auto">
          <a:xfrm>
            <a:off x="533400" y="1222771"/>
            <a:ext cx="1105662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defRPr/>
            </a:pPr>
            <a:r>
              <a:rPr lang="en-US" sz="2200" b="1" dirty="0"/>
              <a:t> Ground Truth. The Social Implications of Geographic Information Systems. </a:t>
            </a:r>
            <a:r>
              <a:rPr lang="en-US" sz="2200" b="1" dirty="0" err="1"/>
              <a:t>Publicado</a:t>
            </a:r>
            <a:r>
              <a:rPr lang="en-US" sz="2200" b="1" dirty="0"/>
              <a:t> </a:t>
            </a:r>
            <a:r>
              <a:rPr lang="en-US" sz="2200" b="1" dirty="0" err="1"/>
              <a:t>por</a:t>
            </a:r>
            <a:r>
              <a:rPr lang="en-US" sz="2200" b="1" dirty="0"/>
              <a:t> Pickles en 1994.</a:t>
            </a:r>
          </a:p>
          <a:p>
            <a:pPr marL="285750" indent="-285750">
              <a:spcBef>
                <a:spcPct val="0"/>
              </a:spcBef>
              <a:defRPr/>
            </a:pPr>
            <a:endParaRPr lang="es-ES" altLang="en-US" sz="2200" b="1" dirty="0">
              <a:latin typeface="Arial" panose="020B0604020202020204" pitchFamily="34" charset="0"/>
              <a:ea typeface="Calibri" panose="020F0502020204030204" pitchFamily="34" charset="0"/>
              <a:cs typeface="Arial" panose="020B0604020202020204" pitchFamily="34" charset="0"/>
            </a:endParaRPr>
          </a:p>
        </p:txBody>
      </p:sp>
      <p:sp>
        <p:nvSpPr>
          <p:cNvPr id="11267" name="Rectángulo 4"/>
          <p:cNvSpPr>
            <a:spLocks noChangeArrowheads="1"/>
          </p:cNvSpPr>
          <p:nvPr/>
        </p:nvSpPr>
        <p:spPr bwMode="auto">
          <a:xfrm>
            <a:off x="2231410" y="417900"/>
            <a:ext cx="72913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s-ES_tradnl" altLang="en-US" sz="2200" b="1" dirty="0"/>
              <a:t>La revolución epistemológica de los SIG</a:t>
            </a:r>
          </a:p>
        </p:txBody>
      </p:sp>
      <p:sp>
        <p:nvSpPr>
          <p:cNvPr id="11268" name="Rectángulo 1"/>
          <p:cNvSpPr>
            <a:spLocks noChangeArrowheads="1"/>
          </p:cNvSpPr>
          <p:nvPr/>
        </p:nvSpPr>
        <p:spPr bwMode="auto">
          <a:xfrm>
            <a:off x="2089150" y="1965326"/>
            <a:ext cx="84978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s-ES" altLang="en-US" b="1">
                <a:ea typeface="Calibri" panose="020F0502020204030204" pitchFamily="34" charset="0"/>
                <a:cs typeface="Arial" panose="020B0604020202020204" pitchFamily="34" charset="0"/>
              </a:rPr>
              <a:t> </a:t>
            </a:r>
          </a:p>
          <a:p>
            <a:pPr algn="ctr"/>
            <a:endParaRPr lang="es-ES" altLang="en-US" b="1">
              <a:ea typeface="Calibri" panose="020F0502020204030204" pitchFamily="34" charset="0"/>
              <a:cs typeface="Arial" panose="020B0604020202020204" pitchFamily="34" charset="0"/>
            </a:endParaRPr>
          </a:p>
        </p:txBody>
      </p:sp>
      <p:sp>
        <p:nvSpPr>
          <p:cNvPr id="11269" name="Rectángulo 1"/>
          <p:cNvSpPr>
            <a:spLocks noChangeArrowheads="1"/>
          </p:cNvSpPr>
          <p:nvPr/>
        </p:nvSpPr>
        <p:spPr bwMode="auto">
          <a:xfrm>
            <a:off x="1633941" y="2736424"/>
            <a:ext cx="6345238" cy="2862322"/>
          </a:xfrm>
          <a:prstGeom prst="rect">
            <a:avLst/>
          </a:prstGeom>
          <a:solidFill>
            <a:srgbClr val="D3541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lang="es-MX" altLang="es-ES" sz="2000" dirty="0">
                <a:ea typeface="Calibri" panose="020F0502020204030204" pitchFamily="34" charset="0"/>
                <a:cs typeface="Arial" panose="020B0604020202020204" pitchFamily="34" charset="0"/>
              </a:rPr>
              <a:t>Desafiaba a los geógrafos y a otros investigadores a examinar críticamente el rol de las tecnologías espaciales en la mediación de las relaciones de poder, las prácticas políticas, la producción de conocimiento espacial y en su capacidad para transformar los ambientes sociales y físicos. </a:t>
            </a:r>
          </a:p>
        </p:txBody>
      </p:sp>
      <p:cxnSp>
        <p:nvCxnSpPr>
          <p:cNvPr id="10" name="22 Conector recto"/>
          <p:cNvCxnSpPr/>
          <p:nvPr/>
        </p:nvCxnSpPr>
        <p:spPr>
          <a:xfrm>
            <a:off x="2345711" y="970060"/>
            <a:ext cx="7062787" cy="0"/>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pic>
        <p:nvPicPr>
          <p:cNvPr id="11271" name="Picture 2" descr="Cover 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0813" y="2458244"/>
            <a:ext cx="2157412" cy="326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8044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ángulo 4"/>
          <p:cNvSpPr>
            <a:spLocks noChangeArrowheads="1"/>
          </p:cNvSpPr>
          <p:nvPr/>
        </p:nvSpPr>
        <p:spPr bwMode="auto">
          <a:xfrm>
            <a:off x="2165349" y="480688"/>
            <a:ext cx="7291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s-ES_tradnl" altLang="en-US" sz="2800" b="1" dirty="0" smtClean="0"/>
              <a:t>La Cartografía Participativa</a:t>
            </a:r>
            <a:endParaRPr lang="es-ES_tradnl" altLang="en-US" sz="2800" b="1" dirty="0"/>
          </a:p>
        </p:txBody>
      </p:sp>
      <p:cxnSp>
        <p:nvCxnSpPr>
          <p:cNvPr id="10" name="22 Conector recto"/>
          <p:cNvCxnSpPr/>
          <p:nvPr/>
        </p:nvCxnSpPr>
        <p:spPr>
          <a:xfrm>
            <a:off x="2279650" y="1002976"/>
            <a:ext cx="7062787" cy="0"/>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sp>
        <p:nvSpPr>
          <p:cNvPr id="5" name="Rectángulo 1"/>
          <p:cNvSpPr>
            <a:spLocks noChangeArrowheads="1"/>
          </p:cNvSpPr>
          <p:nvPr/>
        </p:nvSpPr>
        <p:spPr bwMode="auto">
          <a:xfrm>
            <a:off x="303276" y="2170182"/>
            <a:ext cx="10535412" cy="2566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a:defRPr/>
            </a:pPr>
            <a:r>
              <a:rPr lang="en-US" sz="2400" b="1" dirty="0" err="1" smtClean="0"/>
              <a:t>Es</a:t>
            </a:r>
            <a:r>
              <a:rPr lang="en-US" sz="2400" b="1" dirty="0" smtClean="0"/>
              <a:t> </a:t>
            </a:r>
            <a:r>
              <a:rPr lang="en-US" sz="2400" b="1" dirty="0" err="1" smtClean="0"/>
              <a:t>una</a:t>
            </a:r>
            <a:r>
              <a:rPr lang="en-US" sz="2400" b="1" dirty="0" smtClean="0"/>
              <a:t> </a:t>
            </a:r>
            <a:r>
              <a:rPr lang="en-US" sz="2400" b="1" dirty="0" err="1" smtClean="0"/>
              <a:t>disciplina</a:t>
            </a:r>
            <a:r>
              <a:rPr lang="en-US" sz="2400" b="1" dirty="0" smtClean="0"/>
              <a:t> de la </a:t>
            </a:r>
            <a:r>
              <a:rPr lang="en-US" sz="2400" b="1" dirty="0" err="1" smtClean="0"/>
              <a:t>Investigación</a:t>
            </a:r>
            <a:r>
              <a:rPr lang="en-US" sz="2400" b="1" dirty="0" smtClean="0"/>
              <a:t> </a:t>
            </a:r>
            <a:r>
              <a:rPr lang="en-US" sz="2400" b="1" dirty="0" err="1" smtClean="0"/>
              <a:t>Acci</a:t>
            </a:r>
            <a:r>
              <a:rPr lang="en-US" sz="2400" b="1" dirty="0" err="1"/>
              <a:t>ó</a:t>
            </a:r>
            <a:r>
              <a:rPr lang="en-US" sz="2400" b="1" dirty="0" err="1" smtClean="0"/>
              <a:t>n</a:t>
            </a:r>
            <a:r>
              <a:rPr lang="en-US" sz="2400" b="1" dirty="0" smtClean="0"/>
              <a:t> </a:t>
            </a:r>
            <a:r>
              <a:rPr lang="en-US" sz="2400" b="1" dirty="0" err="1" smtClean="0"/>
              <a:t>Participativa</a:t>
            </a:r>
            <a:endParaRPr lang="en-US" sz="2400" b="1" dirty="0" smtClean="0"/>
          </a:p>
          <a:p>
            <a:pPr algn="just">
              <a:buNone/>
              <a:defRPr/>
            </a:pPr>
            <a:endParaRPr lang="en-US" sz="2400" b="1" dirty="0"/>
          </a:p>
          <a:p>
            <a:pPr marL="342900" indent="-342900" algn="just">
              <a:defRPr/>
            </a:pPr>
            <a:r>
              <a:rPr lang="en-US" sz="2400" b="1" dirty="0" err="1" smtClean="0"/>
              <a:t>Elaboraci</a:t>
            </a:r>
            <a:r>
              <a:rPr lang="en-US" sz="2400" b="1" dirty="0" err="1"/>
              <a:t>ó</a:t>
            </a:r>
            <a:r>
              <a:rPr lang="en-US" sz="2400" b="1" dirty="0" err="1" smtClean="0"/>
              <a:t>n</a:t>
            </a:r>
            <a:r>
              <a:rPr lang="en-US" sz="2400" b="1" dirty="0" smtClean="0"/>
              <a:t> de </a:t>
            </a:r>
            <a:r>
              <a:rPr lang="en-US" sz="2400" b="1" dirty="0" err="1" smtClean="0"/>
              <a:t>los</a:t>
            </a:r>
            <a:r>
              <a:rPr lang="en-US" sz="2400" b="1" dirty="0" smtClean="0"/>
              <a:t> </a:t>
            </a:r>
            <a:r>
              <a:rPr lang="en-US" sz="2400" b="1" dirty="0" err="1" smtClean="0"/>
              <a:t>mapas</a:t>
            </a:r>
            <a:r>
              <a:rPr lang="en-US" sz="2400" b="1" dirty="0" smtClean="0"/>
              <a:t> </a:t>
            </a:r>
            <a:r>
              <a:rPr lang="en-US" sz="2400" b="1" dirty="0" err="1" smtClean="0"/>
              <a:t>por</a:t>
            </a:r>
            <a:r>
              <a:rPr lang="en-US" sz="2400" b="1" dirty="0" smtClean="0"/>
              <a:t> las </a:t>
            </a:r>
            <a:r>
              <a:rPr lang="en-US" sz="2400" b="1" dirty="0" err="1" smtClean="0"/>
              <a:t>comunidades</a:t>
            </a:r>
            <a:endParaRPr lang="en-US" sz="2400" b="1" dirty="0" smtClean="0"/>
          </a:p>
          <a:p>
            <a:pPr marL="342900" indent="-342900" algn="just">
              <a:defRPr/>
            </a:pPr>
            <a:endParaRPr lang="es-ES" sz="2200" b="1" dirty="0">
              <a:latin typeface="Arial" panose="020B0604020202020204" pitchFamily="34" charset="0"/>
              <a:cs typeface="Arial" panose="020B0604020202020204" pitchFamily="34" charset="0"/>
            </a:endParaRPr>
          </a:p>
          <a:p>
            <a:pPr marL="342900" indent="-342900" algn="just">
              <a:defRPr/>
            </a:pPr>
            <a:r>
              <a:rPr lang="es-ES" sz="2200" b="1" dirty="0" err="1" smtClean="0">
                <a:latin typeface="Arial" panose="020B0604020202020204" pitchFamily="34" charset="0"/>
                <a:cs typeface="Arial" panose="020B0604020202020204" pitchFamily="34" charset="0"/>
              </a:rPr>
              <a:t>First</a:t>
            </a:r>
            <a:r>
              <a:rPr lang="es-ES" sz="2200" b="1" dirty="0" smtClean="0">
                <a:latin typeface="Arial" panose="020B0604020202020204" pitchFamily="34" charset="0"/>
                <a:cs typeface="Arial" panose="020B0604020202020204" pitchFamily="34" charset="0"/>
              </a:rPr>
              <a:t> </a:t>
            </a:r>
            <a:r>
              <a:rPr lang="es-ES" sz="2200" b="1" dirty="0" err="1" smtClean="0">
                <a:latin typeface="Arial" panose="020B0604020202020204" pitchFamily="34" charset="0"/>
                <a:cs typeface="Arial" panose="020B0604020202020204" pitchFamily="34" charset="0"/>
              </a:rPr>
              <a:t>Nations</a:t>
            </a:r>
            <a:r>
              <a:rPr lang="es-ES" sz="2200" b="1" dirty="0" smtClean="0">
                <a:latin typeface="Arial" panose="020B0604020202020204" pitchFamily="34" charset="0"/>
                <a:cs typeface="Arial" panose="020B0604020202020204" pitchFamily="34" charset="0"/>
              </a:rPr>
              <a:t>  </a:t>
            </a:r>
            <a:r>
              <a:rPr lang="es-MX" sz="2200" b="1" dirty="0" smtClean="0">
                <a:latin typeface="Arial" panose="020B0604020202020204" pitchFamily="34" charset="0"/>
                <a:cs typeface="Arial" panose="020B0604020202020204" pitchFamily="34" charset="0"/>
              </a:rPr>
              <a:t>- reclamar y proteger el territorio de </a:t>
            </a:r>
          </a:p>
          <a:p>
            <a:pPr algn="just">
              <a:buNone/>
              <a:defRPr/>
            </a:pPr>
            <a:r>
              <a:rPr lang="es-MX" sz="2200" b="1" dirty="0">
                <a:latin typeface="Arial" panose="020B0604020202020204" pitchFamily="34" charset="0"/>
                <a:cs typeface="Arial" panose="020B0604020202020204" pitchFamily="34" charset="0"/>
              </a:rPr>
              <a:t> </a:t>
            </a:r>
            <a:r>
              <a:rPr lang="es-MX" sz="2200" b="1" dirty="0" smtClean="0">
                <a:latin typeface="Arial" panose="020B0604020202020204" pitchFamily="34" charset="0"/>
                <a:cs typeface="Arial" panose="020B0604020202020204" pitchFamily="34" charset="0"/>
              </a:rPr>
              <a:t>   avances extractivos.</a:t>
            </a:r>
            <a:endParaRPr lang="en-US" sz="2400" b="1" dirty="0" smtClean="0"/>
          </a:p>
        </p:txBody>
      </p:sp>
      <p:pic>
        <p:nvPicPr>
          <p:cNvPr id="1026" name="Picture 2" descr="Resultado de imagen para cartografÃ­a participativ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30208" y="1525264"/>
            <a:ext cx="3234943" cy="24262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n para cartografÃ­a participativ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52900" y="4335873"/>
            <a:ext cx="2789558" cy="209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177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15452" y="330268"/>
            <a:ext cx="10170695" cy="461665"/>
          </a:xfrm>
          <a:prstGeom prst="rect">
            <a:avLst/>
          </a:prstGeom>
        </p:spPr>
        <p:txBody>
          <a:bodyPr wrap="square">
            <a:spAutoFit/>
          </a:bodyPr>
          <a:lstStyle/>
          <a:p>
            <a:pPr algn="ctr"/>
            <a:r>
              <a:rPr lang="es-MX" sz="2400" b="1" dirty="0"/>
              <a:t>Mapeo Participativo / SIG Participativo para crear nuevas </a:t>
            </a:r>
            <a:r>
              <a:rPr lang="es-MX" sz="2400" b="1" dirty="0" smtClean="0"/>
              <a:t>realidades</a:t>
            </a:r>
            <a:endParaRPr lang="es-MX" sz="2400" b="1" dirty="0"/>
          </a:p>
        </p:txBody>
      </p:sp>
      <p:cxnSp>
        <p:nvCxnSpPr>
          <p:cNvPr id="4" name="22 Conector recto"/>
          <p:cNvCxnSpPr/>
          <p:nvPr/>
        </p:nvCxnSpPr>
        <p:spPr>
          <a:xfrm>
            <a:off x="1604491" y="919687"/>
            <a:ext cx="9432758" cy="0"/>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sp>
        <p:nvSpPr>
          <p:cNvPr id="7" name="Rectángulo 13"/>
          <p:cNvSpPr>
            <a:spLocks noChangeArrowheads="1"/>
          </p:cNvSpPr>
          <p:nvPr/>
        </p:nvSpPr>
        <p:spPr bwMode="auto">
          <a:xfrm>
            <a:off x="8336152" y="4737638"/>
            <a:ext cx="362649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s-MX" dirty="0" smtClean="0"/>
              <a:t>Reconoce  </a:t>
            </a:r>
            <a:r>
              <a:rPr lang="es-MX" dirty="0"/>
              <a:t>y valora el conocimiento ambiental y espacial cognitivo de la gente local. </a:t>
            </a:r>
            <a:endParaRPr lang="es-ES" altLang="en-US" b="1" dirty="0">
              <a:ea typeface="Calibri" panose="020F0502020204030204" pitchFamily="34" charset="0"/>
              <a:cs typeface="Arial" panose="020B0604020202020204" pitchFamily="34" charset="0"/>
            </a:endParaRPr>
          </a:p>
        </p:txBody>
      </p:sp>
      <p:sp>
        <p:nvSpPr>
          <p:cNvPr id="8" name="Rectángulo 20"/>
          <p:cNvSpPr>
            <a:spLocks noChangeArrowheads="1"/>
          </p:cNvSpPr>
          <p:nvPr/>
        </p:nvSpPr>
        <p:spPr bwMode="auto">
          <a:xfrm>
            <a:off x="735838" y="3538138"/>
            <a:ext cx="279920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s-ES" altLang="en-US" dirty="0" smtClean="0">
                <a:ea typeface="Calibri" panose="020F0502020204030204" pitchFamily="34" charset="0"/>
                <a:cs typeface="Arial" panose="020B0604020202020204" pitchFamily="34" charset="0"/>
              </a:rPr>
              <a:t> </a:t>
            </a:r>
            <a:r>
              <a:rPr lang="es-ES" altLang="en-US" dirty="0">
                <a:ea typeface="Calibri" panose="020F0502020204030204" pitchFamily="34" charset="0"/>
                <a:cs typeface="Arial" panose="020B0604020202020204" pitchFamily="34" charset="0"/>
              </a:rPr>
              <a:t>Las herramientas de la geo - información están </a:t>
            </a:r>
            <a:r>
              <a:rPr lang="es-ES" altLang="en-US" b="1" dirty="0">
                <a:ea typeface="Calibri" panose="020F0502020204030204" pitchFamily="34" charset="0"/>
                <a:cs typeface="Arial" panose="020B0604020202020204" pitchFamily="34" charset="0"/>
              </a:rPr>
              <a:t>al servicio de la gente.</a:t>
            </a:r>
          </a:p>
        </p:txBody>
      </p:sp>
      <p:sp>
        <p:nvSpPr>
          <p:cNvPr id="9" name="Rectángulo 16"/>
          <p:cNvSpPr>
            <a:spLocks noChangeArrowheads="1"/>
          </p:cNvSpPr>
          <p:nvPr/>
        </p:nvSpPr>
        <p:spPr bwMode="auto">
          <a:xfrm>
            <a:off x="2561790" y="1036597"/>
            <a:ext cx="6765743"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s-ES" altLang="en-US" dirty="0" smtClean="0">
                <a:ea typeface="Calibri" panose="020F0502020204030204" pitchFamily="34" charset="0"/>
                <a:cs typeface="Arial" panose="020B0604020202020204" pitchFamily="34" charset="0"/>
              </a:rPr>
              <a:t>La </a:t>
            </a:r>
            <a:r>
              <a:rPr lang="es-ES" altLang="en-US" b="1" dirty="0">
                <a:ea typeface="Calibri" panose="020F0502020204030204" pitchFamily="34" charset="0"/>
                <a:cs typeface="Arial" panose="020B0604020202020204" pitchFamily="34" charset="0"/>
              </a:rPr>
              <a:t>“P” es relevante todo del tiempo</a:t>
            </a:r>
            <a:r>
              <a:rPr lang="es-ES" altLang="en-US" dirty="0">
                <a:ea typeface="Calibri" panose="020F0502020204030204" pitchFamily="34" charset="0"/>
                <a:cs typeface="Arial" panose="020B0604020202020204" pitchFamily="34" charset="0"/>
              </a:rPr>
              <a:t>, al principio y final del proceso</a:t>
            </a:r>
            <a:r>
              <a:rPr lang="es-ES" altLang="en-US" dirty="0" smtClean="0">
                <a:ea typeface="Calibri" panose="020F0502020204030204" pitchFamily="34" charset="0"/>
                <a:cs typeface="Arial" panose="020B0604020202020204" pitchFamily="34" charset="0"/>
              </a:rPr>
              <a:t>.</a:t>
            </a:r>
          </a:p>
          <a:p>
            <a:pPr algn="ctr"/>
            <a:endParaRPr lang="es-ES" altLang="en-US" dirty="0">
              <a:ea typeface="Calibri" panose="020F0502020204030204" pitchFamily="34" charset="0"/>
              <a:cs typeface="Arial" panose="020B0604020202020204" pitchFamily="34" charset="0"/>
            </a:endParaRPr>
          </a:p>
          <a:p>
            <a:pPr algn="ctr"/>
            <a:r>
              <a:rPr lang="es-MX" altLang="en-US" b="1" dirty="0" smtClean="0">
                <a:ea typeface="Calibri" panose="020F0502020204030204" pitchFamily="34" charset="0"/>
                <a:cs typeface="Arial" panose="020B0604020202020204" pitchFamily="34" charset="0"/>
              </a:rPr>
              <a:t>El </a:t>
            </a:r>
            <a:r>
              <a:rPr lang="es-MX" altLang="en-US" b="1" dirty="0">
                <a:ea typeface="Calibri" panose="020F0502020204030204" pitchFamily="34" charset="0"/>
                <a:cs typeface="Arial" panose="020B0604020202020204" pitchFamily="34" charset="0"/>
              </a:rPr>
              <a:t>empoderamiento social y la transformación de las condiciones </a:t>
            </a:r>
            <a:r>
              <a:rPr lang="es-MX" altLang="en-US" b="1" dirty="0" smtClean="0">
                <a:ea typeface="Calibri" panose="020F0502020204030204" pitchFamily="34" charset="0"/>
                <a:cs typeface="Arial" panose="020B0604020202020204" pitchFamily="34" charset="0"/>
              </a:rPr>
              <a:t>político - sociales </a:t>
            </a:r>
            <a:r>
              <a:rPr lang="es-MX" altLang="en-US" b="1" dirty="0">
                <a:ea typeface="Calibri" panose="020F0502020204030204" pitchFamily="34" charset="0"/>
                <a:cs typeface="Arial" panose="020B0604020202020204" pitchFamily="34" charset="0"/>
              </a:rPr>
              <a:t>– ambientales de la gente.</a:t>
            </a:r>
            <a:endParaRPr lang="es-ES" altLang="en-US" dirty="0">
              <a:ea typeface="Calibri" panose="020F0502020204030204" pitchFamily="34" charset="0"/>
              <a:cs typeface="Arial" panose="020B0604020202020204" pitchFamily="34" charset="0"/>
            </a:endParaRPr>
          </a:p>
        </p:txBody>
      </p:sp>
      <p:sp>
        <p:nvSpPr>
          <p:cNvPr id="10" name="Rectángulo 9"/>
          <p:cNvSpPr/>
          <p:nvPr/>
        </p:nvSpPr>
        <p:spPr>
          <a:xfrm>
            <a:off x="376983" y="4768606"/>
            <a:ext cx="3516914" cy="646331"/>
          </a:xfrm>
          <a:prstGeom prst="rect">
            <a:avLst/>
          </a:prstGeom>
        </p:spPr>
        <p:txBody>
          <a:bodyPr wrap="square">
            <a:spAutoFit/>
          </a:bodyPr>
          <a:lstStyle/>
          <a:p>
            <a:pPr algn="ctr"/>
            <a:r>
              <a:rPr lang="es-MX" dirty="0" smtClean="0">
                <a:latin typeface="Arial" panose="020B0604020202020204" pitchFamily="34" charset="0"/>
                <a:cs typeface="Arial" panose="020B0604020202020204" pitchFamily="34" charset="0"/>
              </a:rPr>
              <a:t>Promueve </a:t>
            </a:r>
            <a:r>
              <a:rPr lang="es-MX" dirty="0">
                <a:latin typeface="Arial" panose="020B0604020202020204" pitchFamily="34" charset="0"/>
                <a:cs typeface="Arial" panose="020B0604020202020204" pitchFamily="34" charset="0"/>
              </a:rPr>
              <a:t>la transferencia de capacidades y </a:t>
            </a:r>
            <a:r>
              <a:rPr lang="es-MX" dirty="0" smtClean="0">
                <a:latin typeface="Arial" panose="020B0604020202020204" pitchFamily="34" charset="0"/>
                <a:cs typeface="Arial" panose="020B0604020202020204" pitchFamily="34" charset="0"/>
              </a:rPr>
              <a:t>habilidades</a:t>
            </a:r>
            <a:r>
              <a:rPr lang="es-MX" b="1" dirty="0" smtClean="0">
                <a:latin typeface="Arial" panose="020B0604020202020204" pitchFamily="34" charset="0"/>
                <a:cs typeface="Arial" panose="020B0604020202020204" pitchFamily="34" charset="0"/>
              </a:rPr>
              <a:t>.</a:t>
            </a:r>
            <a:endParaRPr lang="es-MX" b="1" dirty="0">
              <a:latin typeface="Arial" panose="020B0604020202020204" pitchFamily="34" charset="0"/>
              <a:cs typeface="Arial" panose="020B0604020202020204" pitchFamily="34" charset="0"/>
            </a:endParaRPr>
          </a:p>
        </p:txBody>
      </p:sp>
      <p:sp>
        <p:nvSpPr>
          <p:cNvPr id="11" name="Rectángulo 10"/>
          <p:cNvSpPr/>
          <p:nvPr/>
        </p:nvSpPr>
        <p:spPr>
          <a:xfrm>
            <a:off x="7606489" y="3015646"/>
            <a:ext cx="4356154" cy="923330"/>
          </a:xfrm>
          <a:prstGeom prst="rect">
            <a:avLst/>
          </a:prstGeom>
        </p:spPr>
        <p:txBody>
          <a:bodyPr wrap="square">
            <a:spAutoFit/>
          </a:bodyPr>
          <a:lstStyle/>
          <a:p>
            <a:pPr algn="ctr"/>
            <a:r>
              <a:rPr lang="es-MX" dirty="0" smtClean="0">
                <a:latin typeface="Arial" panose="020B0604020202020204" pitchFamily="34" charset="0"/>
                <a:cs typeface="Arial" panose="020B0604020202020204" pitchFamily="34" charset="0"/>
              </a:rPr>
              <a:t>Las </a:t>
            </a:r>
            <a:r>
              <a:rPr lang="es-MX" dirty="0">
                <a:latin typeface="Arial" panose="020B0604020202020204" pitchFamily="34" charset="0"/>
                <a:cs typeface="Arial" panose="020B0604020202020204" pitchFamily="34" charset="0"/>
              </a:rPr>
              <a:t>expresiones fenomenológicas son igualmente válidas que las de los ideales positivistas de la información geográfica. </a:t>
            </a:r>
          </a:p>
        </p:txBody>
      </p:sp>
      <p:graphicFrame>
        <p:nvGraphicFramePr>
          <p:cNvPr id="12" name="Diagrama 11"/>
          <p:cNvGraphicFramePr/>
          <p:nvPr>
            <p:extLst>
              <p:ext uri="{D42A27DB-BD31-4B8C-83A1-F6EECF244321}">
                <p14:modId xmlns:p14="http://schemas.microsoft.com/office/powerpoint/2010/main" val="328506385"/>
              </p:ext>
            </p:extLst>
          </p:nvPr>
        </p:nvGraphicFramePr>
        <p:xfrm>
          <a:off x="2135440" y="2672184"/>
          <a:ext cx="7618442" cy="39468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4526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ángulo 4"/>
          <p:cNvSpPr>
            <a:spLocks noChangeArrowheads="1"/>
          </p:cNvSpPr>
          <p:nvPr/>
        </p:nvSpPr>
        <p:spPr bwMode="auto">
          <a:xfrm>
            <a:off x="6258745" y="99415"/>
            <a:ext cx="66246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s-ES_tradnl" altLang="en-US" sz="2600" b="1" dirty="0" smtClean="0"/>
              <a:t>Conocimiento Local Espacial</a:t>
            </a:r>
            <a:endParaRPr lang="es-ES_tradnl" altLang="en-US" sz="2600" b="1" dirty="0"/>
          </a:p>
        </p:txBody>
      </p:sp>
      <p:sp>
        <p:nvSpPr>
          <p:cNvPr id="17411" name="Rectángulo 1"/>
          <p:cNvSpPr>
            <a:spLocks noChangeArrowheads="1"/>
          </p:cNvSpPr>
          <p:nvPr/>
        </p:nvSpPr>
        <p:spPr bwMode="auto">
          <a:xfrm>
            <a:off x="527708" y="1663529"/>
            <a:ext cx="11462074"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lang="es-ES" sz="2000" dirty="0" smtClean="0"/>
              <a:t>Se refiere al </a:t>
            </a:r>
            <a:r>
              <a:rPr lang="es-ES" sz="2000" dirty="0"/>
              <a:t>saber y a las habilidades y  filosofías que han sido desarrolladas por sociedades de larga historia de interacción con su medio </a:t>
            </a:r>
            <a:r>
              <a:rPr lang="es-ES" sz="2000" dirty="0" smtClean="0"/>
              <a:t>ambiente y forma parte </a:t>
            </a:r>
            <a:r>
              <a:rPr lang="es-ES" sz="2000" dirty="0"/>
              <a:t>integral de un sistema cultural que combina la lengua, los sistemas de clasificación, las prácticas de </a:t>
            </a:r>
            <a:r>
              <a:rPr lang="es-ES" sz="2000" dirty="0" smtClean="0"/>
              <a:t>uso </a:t>
            </a:r>
            <a:r>
              <a:rPr lang="es-ES" sz="2000" dirty="0"/>
              <a:t>de recursos, las interacciones sociales, los rituales y la espiritualidad.</a:t>
            </a:r>
            <a:endParaRPr lang="es-ES" altLang="en-US" sz="2000" b="1" dirty="0">
              <a:ea typeface="Calibri" panose="020F0502020204030204" pitchFamily="34" charset="0"/>
              <a:cs typeface="Arial" panose="020B0604020202020204" pitchFamily="34" charset="0"/>
            </a:endParaRPr>
          </a:p>
        </p:txBody>
      </p:sp>
      <p:cxnSp>
        <p:nvCxnSpPr>
          <p:cNvPr id="8" name="22 Conector recto"/>
          <p:cNvCxnSpPr/>
          <p:nvPr/>
        </p:nvCxnSpPr>
        <p:spPr>
          <a:xfrm>
            <a:off x="7087419" y="697387"/>
            <a:ext cx="4967287" cy="0"/>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sp>
        <p:nvSpPr>
          <p:cNvPr id="7" name="Rectángulo 6"/>
          <p:cNvSpPr/>
          <p:nvPr/>
        </p:nvSpPr>
        <p:spPr>
          <a:xfrm>
            <a:off x="628715" y="749571"/>
            <a:ext cx="1253869" cy="430887"/>
          </a:xfrm>
          <a:prstGeom prst="rect">
            <a:avLst/>
          </a:prstGeom>
        </p:spPr>
        <p:txBody>
          <a:bodyPr wrap="none">
            <a:spAutoFit/>
          </a:bodyPr>
          <a:lstStyle/>
          <a:p>
            <a:r>
              <a:rPr lang="es-ES_tradnl" altLang="en-US" sz="2200" b="1" dirty="0" smtClean="0"/>
              <a:t>¿Qué es?</a:t>
            </a:r>
            <a:endParaRPr lang="es-MX" sz="2200" dirty="0"/>
          </a:p>
        </p:txBody>
      </p:sp>
      <p:cxnSp>
        <p:nvCxnSpPr>
          <p:cNvPr id="12" name="22 Conector recto"/>
          <p:cNvCxnSpPr/>
          <p:nvPr/>
        </p:nvCxnSpPr>
        <p:spPr>
          <a:xfrm>
            <a:off x="449420" y="1278116"/>
            <a:ext cx="1891194" cy="14371"/>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pic>
        <p:nvPicPr>
          <p:cNvPr id="2057" name="Picture 9" descr="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57068" y="4332215"/>
            <a:ext cx="2934298" cy="1928669"/>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Resultado de imagen para local indigenous knowled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320" y="4076223"/>
            <a:ext cx="3290588" cy="2184661"/>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descr="Imagen relacionad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35034" y="4429324"/>
            <a:ext cx="3372908" cy="1478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88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ángulo 4"/>
          <p:cNvSpPr>
            <a:spLocks noChangeArrowheads="1"/>
          </p:cNvSpPr>
          <p:nvPr/>
        </p:nvSpPr>
        <p:spPr bwMode="auto">
          <a:xfrm>
            <a:off x="6258745" y="99415"/>
            <a:ext cx="66246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Arial" panose="020B0604020202020204" pitchFamily="34" charset="0"/>
              <a:buNone/>
            </a:pPr>
            <a:r>
              <a:rPr lang="es-ES_tradnl" altLang="en-US" sz="2600" b="1" dirty="0" smtClean="0"/>
              <a:t>Conocimiento Local Espacial</a:t>
            </a:r>
            <a:endParaRPr lang="es-ES_tradnl" altLang="en-US" sz="2600" b="1" dirty="0"/>
          </a:p>
        </p:txBody>
      </p:sp>
      <p:sp>
        <p:nvSpPr>
          <p:cNvPr id="4" name="Rectangle 3"/>
          <p:cNvSpPr>
            <a:spLocks noChangeArrowheads="1"/>
          </p:cNvSpPr>
          <p:nvPr/>
        </p:nvSpPr>
        <p:spPr bwMode="auto">
          <a:xfrm>
            <a:off x="190607" y="1188704"/>
            <a:ext cx="11618650"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342900" lvl="0" indent="-342900" eaLnBrk="0" fontAlgn="base" hangingPunct="0">
              <a:spcBef>
                <a:spcPct val="0"/>
              </a:spcBef>
              <a:spcAft>
                <a:spcPct val="0"/>
              </a:spcAft>
              <a:buAutoNum type="arabicParenR"/>
            </a:pPr>
            <a:r>
              <a:rPr lang="es-ES" altLang="es-MX" dirty="0" smtClean="0">
                <a:solidFill>
                  <a:schemeClr val="tx1">
                    <a:lumMod val="95000"/>
                  </a:schemeClr>
                </a:solidFill>
                <a:latin typeface="Arial" panose="020B0604020202020204" pitchFamily="34" charset="0"/>
              </a:rPr>
              <a:t>El </a:t>
            </a:r>
            <a:r>
              <a:rPr lang="es-ES" altLang="es-MX" dirty="0">
                <a:solidFill>
                  <a:schemeClr val="tx1">
                    <a:lumMod val="95000"/>
                  </a:schemeClr>
                </a:solidFill>
                <a:latin typeface="Arial" panose="020B0604020202020204" pitchFamily="34" charset="0"/>
              </a:rPr>
              <a:t>conocimiento local </a:t>
            </a:r>
            <a:r>
              <a:rPr lang="es-ES" altLang="es-MX" dirty="0" smtClean="0">
                <a:solidFill>
                  <a:schemeClr val="tx1">
                    <a:lumMod val="95000"/>
                  </a:schemeClr>
                </a:solidFill>
                <a:latin typeface="Arial" panose="020B0604020202020204" pitchFamily="34" charset="0"/>
              </a:rPr>
              <a:t>espacial 'técnico’ es </a:t>
            </a:r>
            <a:r>
              <a:rPr lang="es-ES" altLang="es-MX" dirty="0">
                <a:solidFill>
                  <a:schemeClr val="tx1">
                    <a:lumMod val="95000"/>
                  </a:schemeClr>
                </a:solidFill>
                <a:latin typeface="Arial" panose="020B0604020202020204" pitchFamily="34" charset="0"/>
              </a:rPr>
              <a:t>conocido solamente (o en </a:t>
            </a:r>
            <a:r>
              <a:rPr lang="es-ES" altLang="es-MX" dirty="0" smtClean="0">
                <a:solidFill>
                  <a:schemeClr val="tx1">
                    <a:lumMod val="95000"/>
                  </a:schemeClr>
                </a:solidFill>
                <a:latin typeface="Arial" panose="020B0604020202020204" pitchFamily="34" charset="0"/>
              </a:rPr>
              <a:t>detalle) por </a:t>
            </a:r>
            <a:r>
              <a:rPr lang="es-ES" altLang="es-MX" dirty="0">
                <a:solidFill>
                  <a:schemeClr val="tx1">
                    <a:lumMod val="95000"/>
                  </a:schemeClr>
                </a:solidFill>
                <a:latin typeface="Arial" panose="020B0604020202020204" pitchFamily="34" charset="0"/>
              </a:rPr>
              <a:t>la gente </a:t>
            </a:r>
            <a:r>
              <a:rPr lang="es-ES" altLang="es-MX" dirty="0" smtClean="0">
                <a:solidFill>
                  <a:schemeClr val="tx1">
                    <a:lumMod val="95000"/>
                  </a:schemeClr>
                </a:solidFill>
                <a:latin typeface="Arial" panose="020B0604020202020204" pitchFamily="34" charset="0"/>
              </a:rPr>
              <a:t>local. Por ejemplo, conocimiento </a:t>
            </a:r>
            <a:r>
              <a:rPr lang="es-ES" altLang="es-MX" dirty="0">
                <a:solidFill>
                  <a:schemeClr val="tx1">
                    <a:lumMod val="95000"/>
                  </a:schemeClr>
                </a:solidFill>
                <a:latin typeface="Arial" panose="020B0604020202020204" pitchFamily="34" charset="0"/>
              </a:rPr>
              <a:t>local de suelos, plantas, fuentes de agua y </a:t>
            </a:r>
            <a:r>
              <a:rPr lang="es-ES" altLang="es-MX" dirty="0" smtClean="0">
                <a:solidFill>
                  <a:schemeClr val="tx1">
                    <a:lumMod val="95000"/>
                  </a:schemeClr>
                </a:solidFill>
                <a:latin typeface="Arial" panose="020B0604020202020204" pitchFamily="34" charset="0"/>
              </a:rPr>
              <a:t>medicinas</a:t>
            </a:r>
          </a:p>
          <a:p>
            <a:pPr marL="342900" lvl="0" indent="-342900" eaLnBrk="0" fontAlgn="base" hangingPunct="0">
              <a:spcBef>
                <a:spcPct val="0"/>
              </a:spcBef>
              <a:spcAft>
                <a:spcPct val="0"/>
              </a:spcAft>
              <a:buAutoNum type="arabicParenR"/>
            </a:pPr>
            <a:endParaRPr lang="es-ES" altLang="es-MX" dirty="0">
              <a:solidFill>
                <a:schemeClr val="tx1">
                  <a:lumMod val="95000"/>
                </a:schemeClr>
              </a:solidFill>
              <a:latin typeface="Arial" panose="020B0604020202020204" pitchFamily="34" charset="0"/>
            </a:endParaRPr>
          </a:p>
          <a:p>
            <a:pPr marL="342900" lvl="0" indent="-342900" eaLnBrk="0" fontAlgn="base" hangingPunct="0">
              <a:spcBef>
                <a:spcPct val="0"/>
              </a:spcBef>
              <a:spcAft>
                <a:spcPct val="0"/>
              </a:spcAft>
              <a:buAutoNum type="arabicParenR"/>
            </a:pPr>
            <a:endParaRPr lang="es-ES" altLang="es-MX" dirty="0" smtClean="0">
              <a:solidFill>
                <a:schemeClr val="tx1">
                  <a:lumMod val="95000"/>
                </a:schemeClr>
              </a:solidFill>
              <a:latin typeface="Arial" panose="020B0604020202020204" pitchFamily="34" charset="0"/>
            </a:endParaRPr>
          </a:p>
          <a:p>
            <a:pPr marL="342900" lvl="0" indent="-342900" eaLnBrk="0" fontAlgn="base" hangingPunct="0">
              <a:spcBef>
                <a:spcPct val="0"/>
              </a:spcBef>
              <a:spcAft>
                <a:spcPct val="0"/>
              </a:spcAft>
              <a:buAutoNum type="arabicParenR"/>
            </a:pPr>
            <a:endParaRPr lang="es-ES" altLang="es-MX" dirty="0">
              <a:solidFill>
                <a:schemeClr val="tx1">
                  <a:lumMod val="95000"/>
                </a:schemeClr>
              </a:solidFill>
              <a:latin typeface="Arial" panose="020B0604020202020204" pitchFamily="34" charset="0"/>
            </a:endParaRPr>
          </a:p>
          <a:p>
            <a:pPr marL="342900" lvl="0" indent="-342900" eaLnBrk="0" fontAlgn="base" hangingPunct="0">
              <a:spcBef>
                <a:spcPct val="0"/>
              </a:spcBef>
              <a:spcAft>
                <a:spcPct val="0"/>
              </a:spcAft>
              <a:buAutoNum type="arabicParenR"/>
            </a:pPr>
            <a:endParaRPr lang="es-ES" altLang="es-MX" dirty="0" smtClean="0">
              <a:solidFill>
                <a:schemeClr val="tx1">
                  <a:lumMod val="95000"/>
                </a:schemeClr>
              </a:solidFill>
              <a:latin typeface="Arial" panose="020B0604020202020204" pitchFamily="34" charset="0"/>
            </a:endParaRPr>
          </a:p>
          <a:p>
            <a:pPr marL="342900" lvl="0" indent="-342900" eaLnBrk="0" fontAlgn="base" hangingPunct="0">
              <a:spcBef>
                <a:spcPct val="0"/>
              </a:spcBef>
              <a:spcAft>
                <a:spcPct val="0"/>
              </a:spcAft>
              <a:buAutoNum type="arabicParenR"/>
            </a:pPr>
            <a:endParaRPr lang="es-ES" altLang="es-MX" dirty="0">
              <a:solidFill>
                <a:schemeClr val="tx1">
                  <a:lumMod val="95000"/>
                </a:schemeClr>
              </a:solidFill>
              <a:latin typeface="Arial" panose="020B0604020202020204" pitchFamily="34" charset="0"/>
            </a:endParaRPr>
          </a:p>
          <a:p>
            <a:pPr lvl="0" eaLnBrk="0" fontAlgn="base" hangingPunct="0">
              <a:spcBef>
                <a:spcPct val="0"/>
              </a:spcBef>
              <a:spcAft>
                <a:spcPct val="0"/>
              </a:spcAft>
            </a:pPr>
            <a:endParaRPr lang="es-ES" altLang="es-MX" dirty="0">
              <a:solidFill>
                <a:schemeClr val="tx1">
                  <a:lumMod val="95000"/>
                </a:schemeClr>
              </a:solidFill>
              <a:latin typeface="Arial" panose="020B0604020202020204" pitchFamily="34" charset="0"/>
            </a:endParaRPr>
          </a:p>
          <a:p>
            <a:pPr lvl="0" eaLnBrk="0" fontAlgn="base" hangingPunct="0">
              <a:spcBef>
                <a:spcPct val="0"/>
              </a:spcBef>
              <a:spcAft>
                <a:spcPct val="0"/>
              </a:spcAft>
            </a:pPr>
            <a:endParaRPr lang="es-ES" altLang="es-MX" dirty="0">
              <a:solidFill>
                <a:schemeClr val="tx1">
                  <a:lumMod val="95000"/>
                </a:schemeClr>
              </a:solidFill>
              <a:latin typeface="Arial" panose="020B0604020202020204" pitchFamily="34" charset="0"/>
            </a:endParaRPr>
          </a:p>
          <a:p>
            <a:pPr lvl="0" eaLnBrk="0" fontAlgn="base" hangingPunct="0">
              <a:spcBef>
                <a:spcPct val="0"/>
              </a:spcBef>
              <a:spcAft>
                <a:spcPct val="0"/>
              </a:spcAft>
            </a:pPr>
            <a:r>
              <a:rPr lang="es-ES" altLang="es-MX" dirty="0" smtClean="0">
                <a:solidFill>
                  <a:schemeClr val="tx1">
                    <a:lumMod val="95000"/>
                  </a:schemeClr>
                </a:solidFill>
                <a:latin typeface="Arial" panose="020B0604020202020204" pitchFamily="34" charset="0"/>
              </a:rPr>
              <a:t>2) Conocimiento </a:t>
            </a:r>
            <a:r>
              <a:rPr lang="es-ES" altLang="es-MX" dirty="0">
                <a:solidFill>
                  <a:schemeClr val="tx1">
                    <a:lumMod val="95000"/>
                  </a:schemeClr>
                </a:solidFill>
                <a:latin typeface="Arial" panose="020B0604020202020204" pitchFamily="34" charset="0"/>
              </a:rPr>
              <a:t>que representa diferentes puntos de vista, prioridades, intereses y problemas de diferentes actores </a:t>
            </a:r>
            <a:r>
              <a:rPr lang="es-ES" altLang="es-MX" dirty="0" smtClean="0">
                <a:solidFill>
                  <a:schemeClr val="tx1">
                    <a:lumMod val="95000"/>
                  </a:schemeClr>
                </a:solidFill>
                <a:latin typeface="Arial" panose="020B0604020202020204" pitchFamily="34" charset="0"/>
              </a:rPr>
              <a:t>locales. </a:t>
            </a:r>
          </a:p>
          <a:p>
            <a:pPr lvl="0" eaLnBrk="0" fontAlgn="base" hangingPunct="0">
              <a:spcBef>
                <a:spcPct val="0"/>
              </a:spcBef>
              <a:spcAft>
                <a:spcPct val="0"/>
              </a:spcAft>
            </a:pPr>
            <a:endParaRPr lang="es-ES" altLang="es-MX" dirty="0">
              <a:solidFill>
                <a:schemeClr val="tx1">
                  <a:lumMod val="95000"/>
                </a:schemeClr>
              </a:solidFill>
              <a:latin typeface="Arial" panose="020B0604020202020204" pitchFamily="34" charset="0"/>
            </a:endParaRPr>
          </a:p>
          <a:p>
            <a:pPr lvl="0" eaLnBrk="0" fontAlgn="base" hangingPunct="0">
              <a:spcBef>
                <a:spcPct val="0"/>
              </a:spcBef>
              <a:spcAft>
                <a:spcPct val="0"/>
              </a:spcAft>
            </a:pPr>
            <a:endParaRPr lang="es-ES" altLang="es-MX" dirty="0" smtClean="0">
              <a:solidFill>
                <a:schemeClr val="tx1">
                  <a:lumMod val="95000"/>
                </a:schemeClr>
              </a:solidFill>
              <a:latin typeface="Arial" panose="020B0604020202020204" pitchFamily="34" charset="0"/>
            </a:endParaRPr>
          </a:p>
          <a:p>
            <a:pPr lvl="0" eaLnBrk="0" fontAlgn="base" hangingPunct="0">
              <a:spcBef>
                <a:spcPct val="0"/>
              </a:spcBef>
              <a:spcAft>
                <a:spcPct val="0"/>
              </a:spcAft>
            </a:pPr>
            <a:endParaRPr lang="es-ES" altLang="es-MX" dirty="0" smtClean="0">
              <a:solidFill>
                <a:schemeClr val="tx1">
                  <a:lumMod val="95000"/>
                </a:schemeClr>
              </a:solidFill>
              <a:latin typeface="Arial" panose="020B0604020202020204" pitchFamily="34" charset="0"/>
            </a:endParaRPr>
          </a:p>
          <a:p>
            <a:pPr lvl="0" eaLnBrk="0" fontAlgn="base" hangingPunct="0">
              <a:spcBef>
                <a:spcPct val="0"/>
              </a:spcBef>
              <a:spcAft>
                <a:spcPct val="0"/>
              </a:spcAft>
            </a:pPr>
            <a:endParaRPr lang="es-ES" altLang="es-MX" dirty="0">
              <a:solidFill>
                <a:schemeClr val="tx1">
                  <a:lumMod val="95000"/>
                </a:schemeClr>
              </a:solidFill>
              <a:latin typeface="Arial" panose="020B0604020202020204" pitchFamily="34" charset="0"/>
            </a:endParaRPr>
          </a:p>
          <a:p>
            <a:pPr lvl="0" eaLnBrk="0" fontAlgn="base" hangingPunct="0">
              <a:spcBef>
                <a:spcPct val="0"/>
              </a:spcBef>
              <a:spcAft>
                <a:spcPct val="0"/>
              </a:spcAft>
            </a:pPr>
            <a:endParaRPr lang="es-ES" altLang="es-MX" dirty="0" smtClean="0">
              <a:solidFill>
                <a:schemeClr val="tx1">
                  <a:lumMod val="95000"/>
                </a:schemeClr>
              </a:solidFill>
              <a:latin typeface="Arial" panose="020B0604020202020204" pitchFamily="34" charset="0"/>
            </a:endParaRPr>
          </a:p>
          <a:p>
            <a:pPr lvl="0" eaLnBrk="0" fontAlgn="base" hangingPunct="0">
              <a:spcBef>
                <a:spcPct val="0"/>
              </a:spcBef>
              <a:spcAft>
                <a:spcPct val="0"/>
              </a:spcAft>
            </a:pPr>
            <a:endParaRPr lang="es-ES" altLang="es-MX" dirty="0">
              <a:solidFill>
                <a:schemeClr val="tx1">
                  <a:lumMod val="95000"/>
                </a:schemeClr>
              </a:solidFill>
              <a:latin typeface="Arial" panose="020B0604020202020204" pitchFamily="34" charset="0"/>
            </a:endParaRPr>
          </a:p>
          <a:p>
            <a:pPr lvl="0" eaLnBrk="0" fontAlgn="base" hangingPunct="0">
              <a:spcBef>
                <a:spcPct val="0"/>
              </a:spcBef>
              <a:spcAft>
                <a:spcPct val="0"/>
              </a:spcAft>
            </a:pPr>
            <a:r>
              <a:rPr lang="es-ES" altLang="es-MX" dirty="0" smtClean="0">
                <a:solidFill>
                  <a:schemeClr val="tx1">
                    <a:lumMod val="95000"/>
                  </a:schemeClr>
                </a:solidFill>
                <a:latin typeface="Arial" panose="020B0604020202020204" pitchFamily="34" charset="0"/>
              </a:rPr>
              <a:t>3) Conocimiento </a:t>
            </a:r>
            <a:r>
              <a:rPr lang="es-ES" altLang="es-MX" dirty="0">
                <a:solidFill>
                  <a:schemeClr val="tx1">
                    <a:lumMod val="95000"/>
                  </a:schemeClr>
                </a:solidFill>
                <a:latin typeface="Arial" panose="020B0604020202020204" pitchFamily="34" charset="0"/>
              </a:rPr>
              <a:t>espacial espiritual o místico asociado con espacios culturales, y particularmente con paisajes específicos o ciertos recursos de tierras. </a:t>
            </a:r>
            <a:endParaRPr kumimoji="0" lang="es-ES" altLang="es-MX" b="0" i="0" u="none" strike="noStrike" cap="none" normalizeH="0" baseline="0" dirty="0" smtClean="0">
              <a:ln>
                <a:noFill/>
              </a:ln>
              <a:solidFill>
                <a:schemeClr val="tx1">
                  <a:lumMod val="95000"/>
                </a:schemeClr>
              </a:solidFill>
              <a:effectLst/>
              <a:latin typeface="Arial" panose="020B0604020202020204" pitchFamily="34" charset="0"/>
            </a:endParaRPr>
          </a:p>
        </p:txBody>
      </p:sp>
      <p:sp>
        <p:nvSpPr>
          <p:cNvPr id="14" name="Rectángulo 13"/>
          <p:cNvSpPr/>
          <p:nvPr/>
        </p:nvSpPr>
        <p:spPr>
          <a:xfrm>
            <a:off x="582689" y="426330"/>
            <a:ext cx="1099981" cy="369332"/>
          </a:xfrm>
          <a:prstGeom prst="rect">
            <a:avLst/>
          </a:prstGeom>
        </p:spPr>
        <p:txBody>
          <a:bodyPr wrap="none">
            <a:spAutoFit/>
          </a:bodyPr>
          <a:lstStyle/>
          <a:p>
            <a:r>
              <a:rPr lang="es-ES_tradnl" b="1" dirty="0" smtClean="0"/>
              <a:t>Tres tipos</a:t>
            </a:r>
            <a:endParaRPr lang="es-MX" dirty="0"/>
          </a:p>
        </p:txBody>
      </p:sp>
      <p:cxnSp>
        <p:nvCxnSpPr>
          <p:cNvPr id="15" name="22 Conector recto"/>
          <p:cNvCxnSpPr/>
          <p:nvPr/>
        </p:nvCxnSpPr>
        <p:spPr>
          <a:xfrm>
            <a:off x="348937" y="868566"/>
            <a:ext cx="1891194" cy="14371"/>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pic>
        <p:nvPicPr>
          <p:cNvPr id="15362" name="Picture 2" descr="Resultado de imagen para andenes peruano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3783" y="2024265"/>
            <a:ext cx="2980418" cy="1665723"/>
          </a:xfrm>
          <a:prstGeom prst="rect">
            <a:avLst/>
          </a:prstGeom>
          <a:noFill/>
          <a:extLst>
            <a:ext uri="{909E8E84-426E-40DD-AFC4-6F175D3DCCD1}">
              <a14:hiddenFill xmlns:a14="http://schemas.microsoft.com/office/drawing/2010/main">
                <a:solidFill>
                  <a:srgbClr val="FFFFFF"/>
                </a:solidFill>
              </a14:hiddenFill>
            </a:ext>
          </a:extLst>
        </p:spPr>
      </p:pic>
      <p:pic>
        <p:nvPicPr>
          <p:cNvPr id="15364" name="Picture 4" descr="Resultado de imagen para chinampa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3910" y="1927468"/>
            <a:ext cx="2809760" cy="1470734"/>
          </a:xfrm>
          <a:prstGeom prst="rect">
            <a:avLst/>
          </a:prstGeom>
          <a:noFill/>
          <a:extLst>
            <a:ext uri="{909E8E84-426E-40DD-AFC4-6F175D3DCCD1}">
              <a14:hiddenFill xmlns:a14="http://schemas.microsoft.com/office/drawing/2010/main">
                <a:solidFill>
                  <a:srgbClr val="FFFFFF"/>
                </a:solidFill>
              </a14:hiddenFill>
            </a:ext>
          </a:extLst>
        </p:spPr>
      </p:pic>
      <p:pic>
        <p:nvPicPr>
          <p:cNvPr id="15366" name="Picture 6" descr="Resultado de imagen para manejo y gobernanz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56380" y="4190469"/>
            <a:ext cx="2310031" cy="1544833"/>
          </a:xfrm>
          <a:prstGeom prst="rect">
            <a:avLst/>
          </a:prstGeom>
          <a:noFill/>
          <a:extLst>
            <a:ext uri="{909E8E84-426E-40DD-AFC4-6F175D3DCCD1}">
              <a14:hiddenFill xmlns:a14="http://schemas.microsoft.com/office/drawing/2010/main">
                <a:solidFill>
                  <a:srgbClr val="FFFFFF"/>
                </a:solidFill>
              </a14:hiddenFill>
            </a:ext>
          </a:extLst>
        </p:spPr>
      </p:pic>
      <p:cxnSp>
        <p:nvCxnSpPr>
          <p:cNvPr id="9" name="22 Conector recto"/>
          <p:cNvCxnSpPr/>
          <p:nvPr/>
        </p:nvCxnSpPr>
        <p:spPr>
          <a:xfrm>
            <a:off x="7087419" y="697387"/>
            <a:ext cx="4967287" cy="0"/>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430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ángulo 36"/>
          <p:cNvSpPr/>
          <p:nvPr/>
        </p:nvSpPr>
        <p:spPr>
          <a:xfrm>
            <a:off x="3158481" y="334923"/>
            <a:ext cx="5533132" cy="430887"/>
          </a:xfrm>
          <a:prstGeom prst="rect">
            <a:avLst/>
          </a:prstGeom>
        </p:spPr>
        <p:txBody>
          <a:bodyPr wrap="square">
            <a:spAutoFit/>
          </a:bodyPr>
          <a:lstStyle/>
          <a:p>
            <a:pPr algn="ctr"/>
            <a:r>
              <a:rPr lang="es-MX" sz="2200" b="1" dirty="0" smtClean="0"/>
              <a:t>¿Cuál es propósito del mapeo?</a:t>
            </a:r>
            <a:endParaRPr lang="es-MX" sz="2200" b="1" dirty="0"/>
          </a:p>
        </p:txBody>
      </p:sp>
      <p:sp>
        <p:nvSpPr>
          <p:cNvPr id="38" name="Rectángulo 37"/>
          <p:cNvSpPr/>
          <p:nvPr/>
        </p:nvSpPr>
        <p:spPr>
          <a:xfrm>
            <a:off x="0" y="1435003"/>
            <a:ext cx="2568869" cy="1938992"/>
          </a:xfrm>
          <a:prstGeom prst="rect">
            <a:avLst/>
          </a:prstGeom>
        </p:spPr>
        <p:txBody>
          <a:bodyPr wrap="square">
            <a:spAutoFit/>
          </a:bodyPr>
          <a:lstStyle/>
          <a:p>
            <a:pPr algn="ctr"/>
            <a:r>
              <a:rPr lang="es-MX" sz="2000" dirty="0" smtClean="0"/>
              <a:t>Transmisión intergeneracional de conocimiento; </a:t>
            </a:r>
          </a:p>
          <a:p>
            <a:pPr algn="ctr"/>
            <a:r>
              <a:rPr lang="es-MX" sz="2000" dirty="0" smtClean="0"/>
              <a:t>Despertar de la conciencia comunitaria</a:t>
            </a:r>
            <a:endParaRPr lang="es-MX" sz="2000" dirty="0"/>
          </a:p>
        </p:txBody>
      </p:sp>
      <p:sp>
        <p:nvSpPr>
          <p:cNvPr id="44" name="Rectángulo 43"/>
          <p:cNvSpPr/>
          <p:nvPr/>
        </p:nvSpPr>
        <p:spPr>
          <a:xfrm>
            <a:off x="2271356" y="1801819"/>
            <a:ext cx="1893954" cy="1015663"/>
          </a:xfrm>
          <a:prstGeom prst="rect">
            <a:avLst/>
          </a:prstGeom>
        </p:spPr>
        <p:txBody>
          <a:bodyPr wrap="square">
            <a:spAutoFit/>
          </a:bodyPr>
          <a:lstStyle/>
          <a:p>
            <a:pPr algn="ctr"/>
            <a:r>
              <a:rPr lang="es-MX" sz="2000" dirty="0" smtClean="0"/>
              <a:t>Cultura y </a:t>
            </a:r>
          </a:p>
          <a:p>
            <a:pPr algn="ctr"/>
            <a:r>
              <a:rPr lang="es-MX" sz="2000" dirty="0" smtClean="0"/>
              <a:t>espacios </a:t>
            </a:r>
          </a:p>
          <a:p>
            <a:pPr algn="ctr"/>
            <a:r>
              <a:rPr lang="es-MX" sz="2000" dirty="0"/>
              <a:t>d</a:t>
            </a:r>
            <a:r>
              <a:rPr lang="es-MX" sz="2000" dirty="0" smtClean="0"/>
              <a:t>e herencia</a:t>
            </a:r>
            <a:endParaRPr lang="es-MX" sz="2000" dirty="0"/>
          </a:p>
        </p:txBody>
      </p:sp>
      <p:sp>
        <p:nvSpPr>
          <p:cNvPr id="48" name="Rectángulo 47"/>
          <p:cNvSpPr/>
          <p:nvPr/>
        </p:nvSpPr>
        <p:spPr>
          <a:xfrm>
            <a:off x="3760173" y="1534236"/>
            <a:ext cx="1873859" cy="1631216"/>
          </a:xfrm>
          <a:prstGeom prst="rect">
            <a:avLst/>
          </a:prstGeom>
        </p:spPr>
        <p:txBody>
          <a:bodyPr wrap="square">
            <a:spAutoFit/>
          </a:bodyPr>
          <a:lstStyle/>
          <a:p>
            <a:pPr algn="ctr"/>
            <a:r>
              <a:rPr lang="es-MX" sz="2000" dirty="0" smtClean="0"/>
              <a:t>Análisis de conflictos</a:t>
            </a:r>
          </a:p>
          <a:p>
            <a:pPr algn="ctr"/>
            <a:r>
              <a:rPr lang="es-MX" sz="2000" dirty="0" smtClean="0"/>
              <a:t>y manejo de recursos naturales</a:t>
            </a:r>
            <a:endParaRPr lang="es-MX" sz="2000" dirty="0"/>
          </a:p>
        </p:txBody>
      </p:sp>
      <p:sp>
        <p:nvSpPr>
          <p:cNvPr id="53" name="Rectángulo 52"/>
          <p:cNvSpPr/>
          <p:nvPr/>
        </p:nvSpPr>
        <p:spPr>
          <a:xfrm>
            <a:off x="5446458" y="2109596"/>
            <a:ext cx="1759484" cy="707886"/>
          </a:xfrm>
          <a:prstGeom prst="rect">
            <a:avLst/>
          </a:prstGeom>
        </p:spPr>
        <p:txBody>
          <a:bodyPr wrap="square">
            <a:spAutoFit/>
          </a:bodyPr>
          <a:lstStyle/>
          <a:p>
            <a:pPr algn="ctr"/>
            <a:r>
              <a:rPr lang="es-MX" sz="2000" dirty="0" smtClean="0"/>
              <a:t>Riesgo y </a:t>
            </a:r>
          </a:p>
          <a:p>
            <a:pPr algn="ctr"/>
            <a:r>
              <a:rPr lang="es-MX" sz="2000" dirty="0" smtClean="0"/>
              <a:t>vulnerabilidad</a:t>
            </a:r>
            <a:endParaRPr lang="es-MX" sz="2000" dirty="0"/>
          </a:p>
        </p:txBody>
      </p:sp>
      <p:sp>
        <p:nvSpPr>
          <p:cNvPr id="54" name="Rectángulo 53"/>
          <p:cNvSpPr/>
          <p:nvPr/>
        </p:nvSpPr>
        <p:spPr>
          <a:xfrm>
            <a:off x="6825336" y="2857675"/>
            <a:ext cx="1759484" cy="707886"/>
          </a:xfrm>
          <a:prstGeom prst="rect">
            <a:avLst/>
          </a:prstGeom>
        </p:spPr>
        <p:txBody>
          <a:bodyPr wrap="square">
            <a:spAutoFit/>
          </a:bodyPr>
          <a:lstStyle/>
          <a:p>
            <a:pPr algn="ctr"/>
            <a:r>
              <a:rPr lang="es-MX" sz="2000" dirty="0" smtClean="0"/>
              <a:t>Sistema de manejo de RN</a:t>
            </a:r>
            <a:endParaRPr lang="es-MX" sz="2000" dirty="0"/>
          </a:p>
        </p:txBody>
      </p:sp>
      <p:sp>
        <p:nvSpPr>
          <p:cNvPr id="55" name="Rectángulo 54"/>
          <p:cNvSpPr/>
          <p:nvPr/>
        </p:nvSpPr>
        <p:spPr>
          <a:xfrm>
            <a:off x="10059326" y="1534236"/>
            <a:ext cx="1759484" cy="1015663"/>
          </a:xfrm>
          <a:prstGeom prst="rect">
            <a:avLst/>
          </a:prstGeom>
        </p:spPr>
        <p:txBody>
          <a:bodyPr wrap="square">
            <a:spAutoFit/>
          </a:bodyPr>
          <a:lstStyle/>
          <a:p>
            <a:pPr algn="ctr"/>
            <a:r>
              <a:rPr lang="es-MX" sz="2000" dirty="0" smtClean="0"/>
              <a:t>Reclamos sobre la tierra y propiedad</a:t>
            </a:r>
            <a:endParaRPr lang="es-MX" sz="2000" dirty="0"/>
          </a:p>
        </p:txBody>
      </p:sp>
      <p:sp>
        <p:nvSpPr>
          <p:cNvPr id="56" name="Rectángulo 55"/>
          <p:cNvSpPr/>
          <p:nvPr/>
        </p:nvSpPr>
        <p:spPr>
          <a:xfrm>
            <a:off x="6915507" y="1268933"/>
            <a:ext cx="1759484" cy="1015663"/>
          </a:xfrm>
          <a:prstGeom prst="rect">
            <a:avLst/>
          </a:prstGeom>
        </p:spPr>
        <p:txBody>
          <a:bodyPr wrap="square">
            <a:spAutoFit/>
          </a:bodyPr>
          <a:lstStyle/>
          <a:p>
            <a:pPr algn="ctr"/>
            <a:r>
              <a:rPr lang="es-MX" sz="2000" dirty="0" smtClean="0"/>
              <a:t>Conocimiento de recursos naturales</a:t>
            </a:r>
            <a:endParaRPr lang="es-MX" sz="2000" dirty="0"/>
          </a:p>
        </p:txBody>
      </p:sp>
      <p:sp>
        <p:nvSpPr>
          <p:cNvPr id="58" name="Rectángulo 57"/>
          <p:cNvSpPr/>
          <p:nvPr/>
        </p:nvSpPr>
        <p:spPr>
          <a:xfrm>
            <a:off x="8325594" y="1534236"/>
            <a:ext cx="1759484" cy="1323439"/>
          </a:xfrm>
          <a:prstGeom prst="rect">
            <a:avLst/>
          </a:prstGeom>
        </p:spPr>
        <p:txBody>
          <a:bodyPr wrap="square">
            <a:spAutoFit/>
          </a:bodyPr>
          <a:lstStyle/>
          <a:p>
            <a:pPr algn="ctr"/>
            <a:r>
              <a:rPr lang="es-MX" sz="2000" dirty="0" smtClean="0"/>
              <a:t>Sitios expuestos a variabilidad climática</a:t>
            </a:r>
            <a:endParaRPr lang="es-MX" sz="2000" dirty="0"/>
          </a:p>
        </p:txBody>
      </p:sp>
      <p:sp>
        <p:nvSpPr>
          <p:cNvPr id="19" name="Rectángulo 18"/>
          <p:cNvSpPr/>
          <p:nvPr/>
        </p:nvSpPr>
        <p:spPr>
          <a:xfrm>
            <a:off x="8805166" y="4304894"/>
            <a:ext cx="2939904" cy="1631216"/>
          </a:xfrm>
          <a:prstGeom prst="rect">
            <a:avLst/>
          </a:prstGeom>
          <a:solidFill>
            <a:schemeClr val="accent1">
              <a:lumMod val="40000"/>
              <a:lumOff val="60000"/>
            </a:schemeClr>
          </a:solidFill>
        </p:spPr>
        <p:txBody>
          <a:bodyPr wrap="square">
            <a:spAutoFit/>
          </a:bodyPr>
          <a:lstStyle/>
          <a:p>
            <a:pPr algn="ctr"/>
            <a:r>
              <a:rPr lang="es-MX" sz="2000" dirty="0" smtClean="0">
                <a:solidFill>
                  <a:schemeClr val="bg1"/>
                </a:solidFill>
              </a:rPr>
              <a:t>Precisión</a:t>
            </a:r>
          </a:p>
          <a:p>
            <a:pPr algn="ctr"/>
            <a:r>
              <a:rPr lang="es-MX" sz="2000" dirty="0" smtClean="0">
                <a:solidFill>
                  <a:schemeClr val="bg1"/>
                </a:solidFill>
              </a:rPr>
              <a:t>Información cuantitativa</a:t>
            </a:r>
          </a:p>
          <a:p>
            <a:pPr algn="ctr"/>
            <a:r>
              <a:rPr lang="es-MX" sz="2000" dirty="0" smtClean="0">
                <a:solidFill>
                  <a:schemeClr val="bg1"/>
                </a:solidFill>
              </a:rPr>
              <a:t>Escala detallada</a:t>
            </a:r>
          </a:p>
          <a:p>
            <a:pPr algn="ctr"/>
            <a:r>
              <a:rPr lang="es-MX" sz="2000" dirty="0" err="1" smtClean="0">
                <a:solidFill>
                  <a:schemeClr val="bg1"/>
                </a:solidFill>
              </a:rPr>
              <a:t>Inscriptivo</a:t>
            </a:r>
            <a:endParaRPr lang="es-MX" sz="2000" dirty="0" smtClean="0">
              <a:solidFill>
                <a:schemeClr val="bg1"/>
              </a:solidFill>
            </a:endParaRPr>
          </a:p>
          <a:p>
            <a:pPr algn="ctr"/>
            <a:r>
              <a:rPr lang="es-MX" sz="2000" dirty="0" smtClean="0">
                <a:solidFill>
                  <a:schemeClr val="bg1"/>
                </a:solidFill>
              </a:rPr>
              <a:t>Alta resolución</a:t>
            </a:r>
            <a:endParaRPr lang="es-MX" sz="2000" dirty="0">
              <a:solidFill>
                <a:schemeClr val="bg1"/>
              </a:solidFill>
            </a:endParaRPr>
          </a:p>
        </p:txBody>
      </p:sp>
      <p:sp>
        <p:nvSpPr>
          <p:cNvPr id="20" name="Rectángulo 19"/>
          <p:cNvSpPr/>
          <p:nvPr/>
        </p:nvSpPr>
        <p:spPr>
          <a:xfrm>
            <a:off x="951117" y="3977951"/>
            <a:ext cx="1544012" cy="400110"/>
          </a:xfrm>
          <a:prstGeom prst="rect">
            <a:avLst/>
          </a:prstGeom>
        </p:spPr>
        <p:txBody>
          <a:bodyPr wrap="none">
            <a:spAutoFit/>
          </a:bodyPr>
          <a:lstStyle/>
          <a:p>
            <a:pPr algn="ctr"/>
            <a:r>
              <a:rPr lang="es-MX" sz="2000" b="1" i="1" dirty="0" smtClean="0"/>
              <a:t>Ambigüedad</a:t>
            </a:r>
            <a:endParaRPr lang="es-MX" sz="2000" b="1" i="1" dirty="0"/>
          </a:p>
        </p:txBody>
      </p:sp>
      <p:sp>
        <p:nvSpPr>
          <p:cNvPr id="21" name="Rectángulo 20"/>
          <p:cNvSpPr/>
          <p:nvPr/>
        </p:nvSpPr>
        <p:spPr>
          <a:xfrm>
            <a:off x="9356773" y="3727790"/>
            <a:ext cx="1508555" cy="400110"/>
          </a:xfrm>
          <a:prstGeom prst="rect">
            <a:avLst/>
          </a:prstGeom>
        </p:spPr>
        <p:txBody>
          <a:bodyPr wrap="none">
            <a:spAutoFit/>
          </a:bodyPr>
          <a:lstStyle/>
          <a:p>
            <a:pPr algn="ctr"/>
            <a:r>
              <a:rPr lang="es-MX" sz="2000" b="1" i="1" dirty="0" smtClean="0"/>
              <a:t>Certidumbre</a:t>
            </a:r>
            <a:endParaRPr lang="es-MX" sz="2000" b="1" i="1" dirty="0"/>
          </a:p>
        </p:txBody>
      </p:sp>
      <p:sp>
        <p:nvSpPr>
          <p:cNvPr id="22" name="Rectángulo 21"/>
          <p:cNvSpPr/>
          <p:nvPr/>
        </p:nvSpPr>
        <p:spPr>
          <a:xfrm>
            <a:off x="147485" y="4514589"/>
            <a:ext cx="3056863" cy="1631216"/>
          </a:xfrm>
          <a:prstGeom prst="rect">
            <a:avLst/>
          </a:prstGeom>
          <a:solidFill>
            <a:schemeClr val="accent1">
              <a:lumMod val="40000"/>
              <a:lumOff val="60000"/>
            </a:schemeClr>
          </a:solidFill>
        </p:spPr>
        <p:txBody>
          <a:bodyPr wrap="square">
            <a:spAutoFit/>
          </a:bodyPr>
          <a:lstStyle/>
          <a:p>
            <a:pPr algn="ctr"/>
            <a:r>
              <a:rPr lang="es-MX" sz="2000" dirty="0" smtClean="0">
                <a:solidFill>
                  <a:schemeClr val="bg1"/>
                </a:solidFill>
              </a:rPr>
              <a:t>Borrosidad</a:t>
            </a:r>
          </a:p>
          <a:p>
            <a:pPr algn="ctr"/>
            <a:r>
              <a:rPr lang="es-MX" sz="2000" dirty="0" smtClean="0">
                <a:solidFill>
                  <a:schemeClr val="bg1"/>
                </a:solidFill>
              </a:rPr>
              <a:t>Información cualitativa</a:t>
            </a:r>
          </a:p>
          <a:p>
            <a:pPr algn="ctr"/>
            <a:r>
              <a:rPr lang="es-MX" sz="2000" dirty="0" smtClean="0">
                <a:solidFill>
                  <a:schemeClr val="bg1"/>
                </a:solidFill>
              </a:rPr>
              <a:t>Escala amplia</a:t>
            </a:r>
          </a:p>
          <a:p>
            <a:pPr algn="ctr"/>
            <a:r>
              <a:rPr lang="es-MX" sz="2000" dirty="0" err="1" smtClean="0">
                <a:solidFill>
                  <a:schemeClr val="bg1"/>
                </a:solidFill>
              </a:rPr>
              <a:t>Incorporativo</a:t>
            </a:r>
            <a:endParaRPr lang="es-MX" sz="2000" dirty="0" smtClean="0">
              <a:solidFill>
                <a:schemeClr val="bg1"/>
              </a:solidFill>
            </a:endParaRPr>
          </a:p>
          <a:p>
            <a:pPr algn="ctr"/>
            <a:r>
              <a:rPr lang="es-MX" sz="2000" dirty="0" smtClean="0">
                <a:solidFill>
                  <a:schemeClr val="bg1"/>
                </a:solidFill>
              </a:rPr>
              <a:t>Baja resolución</a:t>
            </a:r>
            <a:endParaRPr lang="es-MX" sz="2000" dirty="0">
              <a:solidFill>
                <a:schemeClr val="bg1"/>
              </a:solidFill>
            </a:endParaRPr>
          </a:p>
        </p:txBody>
      </p:sp>
      <p:cxnSp>
        <p:nvCxnSpPr>
          <p:cNvPr id="23" name="Conector recto de flecha 22"/>
          <p:cNvCxnSpPr/>
          <p:nvPr/>
        </p:nvCxnSpPr>
        <p:spPr>
          <a:xfrm flipV="1">
            <a:off x="3591199" y="4978948"/>
            <a:ext cx="4824000" cy="1033"/>
          </a:xfrm>
          <a:prstGeom prst="straightConnector1">
            <a:avLst/>
          </a:prstGeom>
          <a:ln w="38100">
            <a:tailEnd type="triangle"/>
          </a:ln>
        </p:spPr>
        <p:style>
          <a:lnRef idx="1">
            <a:schemeClr val="accent4"/>
          </a:lnRef>
          <a:fillRef idx="0">
            <a:schemeClr val="accent4"/>
          </a:fillRef>
          <a:effectRef idx="0">
            <a:schemeClr val="accent4"/>
          </a:effectRef>
          <a:fontRef idx="minor">
            <a:schemeClr val="tx1"/>
          </a:fontRef>
        </p:style>
      </p:cxnSp>
      <p:cxnSp>
        <p:nvCxnSpPr>
          <p:cNvPr id="24" name="Conector recto de flecha 23"/>
          <p:cNvCxnSpPr/>
          <p:nvPr/>
        </p:nvCxnSpPr>
        <p:spPr>
          <a:xfrm flipV="1">
            <a:off x="3591200" y="5476194"/>
            <a:ext cx="4827113" cy="1033"/>
          </a:xfrm>
          <a:prstGeom prst="straightConnector1">
            <a:avLst/>
          </a:prstGeom>
          <a:ln w="38100">
            <a:tailEnd type="triangle"/>
          </a:ln>
        </p:spPr>
        <p:style>
          <a:lnRef idx="1">
            <a:schemeClr val="accent4"/>
          </a:lnRef>
          <a:fillRef idx="0">
            <a:schemeClr val="accent4"/>
          </a:fillRef>
          <a:effectRef idx="0">
            <a:schemeClr val="accent4"/>
          </a:effectRef>
          <a:fontRef idx="minor">
            <a:schemeClr val="tx1"/>
          </a:fontRef>
        </p:style>
      </p:cxnSp>
      <p:cxnSp>
        <p:nvCxnSpPr>
          <p:cNvPr id="25" name="22 Conector recto"/>
          <p:cNvCxnSpPr/>
          <p:nvPr/>
        </p:nvCxnSpPr>
        <p:spPr>
          <a:xfrm flipV="1">
            <a:off x="2998061" y="860505"/>
            <a:ext cx="6010275" cy="30778"/>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5469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Imagen relacionad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463" y="5027951"/>
            <a:ext cx="3036333" cy="1469585"/>
          </a:xfrm>
          <a:prstGeom prst="rect">
            <a:avLst/>
          </a:prstGeom>
          <a:noFill/>
          <a:extLst>
            <a:ext uri="{909E8E84-426E-40DD-AFC4-6F175D3DCCD1}">
              <a14:hiddenFill xmlns:a14="http://schemas.microsoft.com/office/drawing/2010/main">
                <a:solidFill>
                  <a:srgbClr val="FFFFFF"/>
                </a:solidFill>
              </a14:hiddenFill>
            </a:ext>
          </a:extLst>
        </p:spPr>
      </p:pic>
      <p:pic>
        <p:nvPicPr>
          <p:cNvPr id="45" name="Imagen 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5668" y="4578761"/>
            <a:ext cx="2773550" cy="940659"/>
          </a:xfrm>
          <a:prstGeom prst="rect">
            <a:avLst/>
          </a:prstGeom>
        </p:spPr>
      </p:pic>
      <p:sp>
        <p:nvSpPr>
          <p:cNvPr id="4" name="Rectángulo 3"/>
          <p:cNvSpPr/>
          <p:nvPr/>
        </p:nvSpPr>
        <p:spPr>
          <a:xfrm>
            <a:off x="232427" y="405420"/>
            <a:ext cx="11793318" cy="369332"/>
          </a:xfrm>
          <a:prstGeom prst="rect">
            <a:avLst/>
          </a:prstGeom>
        </p:spPr>
        <p:txBody>
          <a:bodyPr wrap="square">
            <a:spAutoFit/>
          </a:bodyPr>
          <a:lstStyle/>
          <a:p>
            <a:endParaRPr lang="es-MX" dirty="0"/>
          </a:p>
        </p:txBody>
      </p:sp>
      <p:sp>
        <p:nvSpPr>
          <p:cNvPr id="5" name="Rectángulo 4"/>
          <p:cNvSpPr/>
          <p:nvPr/>
        </p:nvSpPr>
        <p:spPr>
          <a:xfrm>
            <a:off x="2787724" y="125563"/>
            <a:ext cx="6682723" cy="400110"/>
          </a:xfrm>
          <a:prstGeom prst="rect">
            <a:avLst/>
          </a:prstGeom>
        </p:spPr>
        <p:txBody>
          <a:bodyPr wrap="square">
            <a:spAutoFit/>
          </a:bodyPr>
          <a:lstStyle/>
          <a:p>
            <a:pPr algn="ctr"/>
            <a:r>
              <a:rPr lang="es-MX" sz="2000" b="1" dirty="0" smtClean="0"/>
              <a:t>Métodos de mapeo y SIGP</a:t>
            </a:r>
            <a:endParaRPr lang="es-MX" sz="2000" dirty="0"/>
          </a:p>
        </p:txBody>
      </p:sp>
      <p:cxnSp>
        <p:nvCxnSpPr>
          <p:cNvPr id="6" name="22 Conector recto"/>
          <p:cNvCxnSpPr/>
          <p:nvPr/>
        </p:nvCxnSpPr>
        <p:spPr>
          <a:xfrm flipV="1">
            <a:off x="3123947" y="531301"/>
            <a:ext cx="6010275" cy="30778"/>
          </a:xfrm>
          <a:prstGeom prst="line">
            <a:avLst/>
          </a:prstGeom>
          <a:ln w="38100">
            <a:solidFill>
              <a:srgbClr val="33CCFF"/>
            </a:solidFill>
          </a:ln>
        </p:spPr>
        <p:style>
          <a:lnRef idx="1">
            <a:schemeClr val="accent1"/>
          </a:lnRef>
          <a:fillRef idx="0">
            <a:schemeClr val="accent1"/>
          </a:fillRef>
          <a:effectRef idx="0">
            <a:schemeClr val="accent1"/>
          </a:effectRef>
          <a:fontRef idx="minor">
            <a:schemeClr val="tx1"/>
          </a:fontRef>
        </p:style>
      </p:cxnSp>
      <p:pic>
        <p:nvPicPr>
          <p:cNvPr id="9" name="Imagen 8"/>
          <p:cNvPicPr>
            <a:picLocks noChangeAspect="1"/>
          </p:cNvPicPr>
          <p:nvPr/>
        </p:nvPicPr>
        <p:blipFill>
          <a:blip r:embed="rId5"/>
          <a:stretch>
            <a:fillRect/>
          </a:stretch>
        </p:blipFill>
        <p:spPr>
          <a:xfrm>
            <a:off x="185512" y="458350"/>
            <a:ext cx="2126689" cy="1453764"/>
          </a:xfrm>
          <a:prstGeom prst="rect">
            <a:avLst/>
          </a:prstGeom>
        </p:spPr>
      </p:pic>
      <p:pic>
        <p:nvPicPr>
          <p:cNvPr id="10" name="Imagen 9"/>
          <p:cNvPicPr>
            <a:picLocks noChangeAspect="1"/>
          </p:cNvPicPr>
          <p:nvPr/>
        </p:nvPicPr>
        <p:blipFill>
          <a:blip r:embed="rId6"/>
          <a:stretch>
            <a:fillRect/>
          </a:stretch>
        </p:blipFill>
        <p:spPr>
          <a:xfrm>
            <a:off x="1686742" y="877191"/>
            <a:ext cx="1782930" cy="1123221"/>
          </a:xfrm>
          <a:prstGeom prst="rect">
            <a:avLst/>
          </a:prstGeom>
        </p:spPr>
      </p:pic>
      <p:pic>
        <p:nvPicPr>
          <p:cNvPr id="11" name="Imagen 10"/>
          <p:cNvPicPr>
            <a:picLocks noChangeAspect="1"/>
          </p:cNvPicPr>
          <p:nvPr/>
        </p:nvPicPr>
        <p:blipFill rotWithShape="1">
          <a:blip r:embed="rId7"/>
          <a:srcRect l="14907" t="15075" r="50621" b="19776"/>
          <a:stretch/>
        </p:blipFill>
        <p:spPr>
          <a:xfrm>
            <a:off x="301499" y="1452981"/>
            <a:ext cx="1471982" cy="1564810"/>
          </a:xfrm>
          <a:prstGeom prst="rect">
            <a:avLst/>
          </a:prstGeom>
        </p:spPr>
      </p:pic>
      <p:pic>
        <p:nvPicPr>
          <p:cNvPr id="13" name="Imagen 12"/>
          <p:cNvPicPr>
            <a:picLocks noChangeAspect="1"/>
          </p:cNvPicPr>
          <p:nvPr/>
        </p:nvPicPr>
        <p:blipFill rotWithShape="1">
          <a:blip r:embed="rId8"/>
          <a:srcRect l="10859" t="28611" r="50078" b="33611"/>
          <a:stretch/>
        </p:blipFill>
        <p:spPr>
          <a:xfrm>
            <a:off x="4869997" y="735059"/>
            <a:ext cx="2669857" cy="1452402"/>
          </a:xfrm>
          <a:prstGeom prst="rect">
            <a:avLst/>
          </a:prstGeom>
        </p:spPr>
      </p:pic>
      <p:pic>
        <p:nvPicPr>
          <p:cNvPr id="1030" name="Picture 6" descr="La imagen puede contener: una o varias personas, personas sentadas, tabla e interio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558930" y="1212103"/>
            <a:ext cx="2186326" cy="1453764"/>
          </a:xfrm>
          <a:prstGeom prst="rect">
            <a:avLst/>
          </a:prstGeom>
          <a:noFill/>
          <a:extLst>
            <a:ext uri="{909E8E84-426E-40DD-AFC4-6F175D3DCCD1}">
              <a14:hiddenFill xmlns:a14="http://schemas.microsoft.com/office/drawing/2010/main">
                <a:solidFill>
                  <a:srgbClr val="FFFFFF"/>
                </a:solidFill>
              </a14:hiddenFill>
            </a:ext>
          </a:extLst>
        </p:spPr>
      </p:pic>
      <p:pic>
        <p:nvPicPr>
          <p:cNvPr id="17" name="Imagen 16"/>
          <p:cNvPicPr/>
          <p:nvPr/>
        </p:nvPicPr>
        <p:blipFill rotWithShape="1">
          <a:blip r:embed="rId10" cstate="print">
            <a:extLst>
              <a:ext uri="{28A0092B-C50C-407E-A947-70E740481C1C}">
                <a14:useLocalDpi xmlns:a14="http://schemas.microsoft.com/office/drawing/2010/main" val="0"/>
              </a:ext>
            </a:extLst>
          </a:blip>
          <a:srcRect t="5347" r="22861" b="25881"/>
          <a:stretch/>
        </p:blipFill>
        <p:spPr>
          <a:xfrm>
            <a:off x="8179921" y="3886319"/>
            <a:ext cx="3669323" cy="1876425"/>
          </a:xfrm>
          <a:prstGeom prst="rect">
            <a:avLst/>
          </a:prstGeom>
        </p:spPr>
      </p:pic>
      <p:pic>
        <p:nvPicPr>
          <p:cNvPr id="1032" name="Picture 8" descr="https://scontent.fmex10-2.fna.fbcdn.net/v/t1.0-1/c2.0.200.200/p200x200/10410693_859843470712909_279702193512653817_n.jpg?_nc_cat=0&amp;oh=3c4e30a8ef4436727edf089ff22569d5&amp;oe=5B7D97C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023973" y="507269"/>
            <a:ext cx="926975" cy="92697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Hotspot map of Mt. Hood NF"/>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503428" y="4733231"/>
            <a:ext cx="1568442" cy="1568442"/>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n 13"/>
          <p:cNvPicPr>
            <a:picLocks noChangeAspect="1"/>
          </p:cNvPicPr>
          <p:nvPr/>
        </p:nvPicPr>
        <p:blipFill rotWithShape="1">
          <a:blip r:embed="rId13"/>
          <a:srcRect t="8889" r="38828" b="74445"/>
          <a:stretch/>
        </p:blipFill>
        <p:spPr>
          <a:xfrm>
            <a:off x="9134221" y="3409203"/>
            <a:ext cx="2891523" cy="516726"/>
          </a:xfrm>
          <a:prstGeom prst="rect">
            <a:avLst/>
          </a:prstGeom>
        </p:spPr>
      </p:pic>
      <p:pic>
        <p:nvPicPr>
          <p:cNvPr id="18" name="Imagen 17"/>
          <p:cNvPicPr>
            <a:picLocks noChangeAspect="1"/>
          </p:cNvPicPr>
          <p:nvPr/>
        </p:nvPicPr>
        <p:blipFill rotWithShape="1">
          <a:blip r:embed="rId14"/>
          <a:srcRect t="7640" r="86406" b="87361"/>
          <a:stretch/>
        </p:blipFill>
        <p:spPr>
          <a:xfrm>
            <a:off x="8358504" y="5824074"/>
            <a:ext cx="2233551" cy="462114"/>
          </a:xfrm>
          <a:prstGeom prst="rect">
            <a:avLst/>
          </a:prstGeom>
        </p:spPr>
      </p:pic>
      <p:grpSp>
        <p:nvGrpSpPr>
          <p:cNvPr id="21" name="Grupo 20"/>
          <p:cNvGrpSpPr/>
          <p:nvPr/>
        </p:nvGrpSpPr>
        <p:grpSpPr>
          <a:xfrm>
            <a:off x="5144455" y="5079566"/>
            <a:ext cx="2357601" cy="1771001"/>
            <a:chOff x="4433319" y="4850689"/>
            <a:chExt cx="2357601" cy="1771001"/>
          </a:xfrm>
        </p:grpSpPr>
        <p:pic>
          <p:nvPicPr>
            <p:cNvPr id="28" name="Picture 2" descr="http://ubique.americangeo.org/wp-content/uploads/2016/02/maption.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979382" y="4850689"/>
              <a:ext cx="1811538" cy="1176170"/>
            </a:xfrm>
            <a:prstGeom prst="rect">
              <a:avLst/>
            </a:prstGeom>
            <a:noFill/>
            <a:extLst>
              <a:ext uri="{909E8E84-426E-40DD-AFC4-6F175D3DCCD1}">
                <a14:hiddenFill xmlns:a14="http://schemas.microsoft.com/office/drawing/2010/main">
                  <a:solidFill>
                    <a:srgbClr val="FFFFFF"/>
                  </a:solidFill>
                </a14:hiddenFill>
              </a:ext>
            </a:extLst>
          </p:spPr>
        </p:pic>
        <p:grpSp>
          <p:nvGrpSpPr>
            <p:cNvPr id="20" name="Grupo 19"/>
            <p:cNvGrpSpPr/>
            <p:nvPr/>
          </p:nvGrpSpPr>
          <p:grpSpPr>
            <a:xfrm>
              <a:off x="4433319" y="5116740"/>
              <a:ext cx="2066895" cy="1504950"/>
              <a:chOff x="4433319" y="5116740"/>
              <a:chExt cx="2066895" cy="1504950"/>
            </a:xfrm>
          </p:grpSpPr>
          <p:pic>
            <p:nvPicPr>
              <p:cNvPr id="26" name="Imagen 25"/>
              <p:cNvPicPr>
                <a:picLocks noChangeAspect="1"/>
              </p:cNvPicPr>
              <p:nvPr/>
            </p:nvPicPr>
            <p:blipFill rotWithShape="1">
              <a:blip r:embed="rId16"/>
              <a:srcRect l="4413" t="4453" r="5822" b="4965"/>
              <a:stretch/>
            </p:blipFill>
            <p:spPr>
              <a:xfrm flipH="1">
                <a:off x="4433319" y="5116740"/>
                <a:ext cx="781051" cy="1504950"/>
              </a:xfrm>
              <a:prstGeom prst="rect">
                <a:avLst/>
              </a:prstGeom>
            </p:spPr>
          </p:pic>
          <p:pic>
            <p:nvPicPr>
              <p:cNvPr id="27" name="Imagen 26"/>
              <p:cNvPicPr>
                <a:picLocks noChangeAspect="1"/>
              </p:cNvPicPr>
              <p:nvPr/>
            </p:nvPicPr>
            <p:blipFill rotWithShape="1">
              <a:blip r:embed="rId17"/>
              <a:srcRect l="39638" t="27158" r="53429" b="62238"/>
              <a:stretch/>
            </p:blipFill>
            <p:spPr>
              <a:xfrm>
                <a:off x="5551269" y="5793210"/>
                <a:ext cx="948945" cy="816466"/>
              </a:xfrm>
              <a:prstGeom prst="rect">
                <a:avLst/>
              </a:prstGeom>
            </p:spPr>
          </p:pic>
        </p:grpSp>
      </p:grpSp>
      <p:pic>
        <p:nvPicPr>
          <p:cNvPr id="23" name="Imagen 22"/>
          <p:cNvPicPr>
            <a:picLocks noChangeAspect="1"/>
          </p:cNvPicPr>
          <p:nvPr/>
        </p:nvPicPr>
        <p:blipFill rotWithShape="1">
          <a:blip r:embed="rId18"/>
          <a:srcRect t="40979"/>
          <a:stretch/>
        </p:blipFill>
        <p:spPr>
          <a:xfrm>
            <a:off x="-332108" y="5436365"/>
            <a:ext cx="2475191" cy="1450083"/>
          </a:xfrm>
          <a:prstGeom prst="rect">
            <a:avLst/>
          </a:prstGeom>
        </p:spPr>
      </p:pic>
      <p:sp>
        <p:nvSpPr>
          <p:cNvPr id="46" name="Rectángulo 45"/>
          <p:cNvSpPr/>
          <p:nvPr/>
        </p:nvSpPr>
        <p:spPr>
          <a:xfrm>
            <a:off x="1673607" y="2051065"/>
            <a:ext cx="2491222" cy="338554"/>
          </a:xfrm>
          <a:prstGeom prst="rect">
            <a:avLst/>
          </a:prstGeom>
        </p:spPr>
        <p:txBody>
          <a:bodyPr wrap="square">
            <a:spAutoFit/>
          </a:bodyPr>
          <a:lstStyle/>
          <a:p>
            <a:pPr algn="ctr"/>
            <a:r>
              <a:rPr lang="es-MX" sz="1600" b="1" dirty="0" err="1" smtClean="0"/>
              <a:t>Stekch</a:t>
            </a:r>
            <a:r>
              <a:rPr lang="es-MX" sz="1600" b="1" dirty="0" smtClean="0"/>
              <a:t> </a:t>
            </a:r>
            <a:r>
              <a:rPr lang="es-MX" sz="1600" b="1" dirty="0" err="1" smtClean="0"/>
              <a:t>maps</a:t>
            </a:r>
            <a:r>
              <a:rPr lang="es-MX" sz="1600" b="1" dirty="0" smtClean="0"/>
              <a:t> y diagramas</a:t>
            </a:r>
            <a:endParaRPr lang="es-MX" sz="1600" dirty="0"/>
          </a:p>
        </p:txBody>
      </p:sp>
      <p:sp>
        <p:nvSpPr>
          <p:cNvPr id="47" name="Rectángulo 46"/>
          <p:cNvSpPr/>
          <p:nvPr/>
        </p:nvSpPr>
        <p:spPr>
          <a:xfrm>
            <a:off x="7680378" y="728906"/>
            <a:ext cx="2050817" cy="584775"/>
          </a:xfrm>
          <a:prstGeom prst="rect">
            <a:avLst/>
          </a:prstGeom>
        </p:spPr>
        <p:txBody>
          <a:bodyPr wrap="square">
            <a:spAutoFit/>
          </a:bodyPr>
          <a:lstStyle/>
          <a:p>
            <a:pPr algn="ctr"/>
            <a:r>
              <a:rPr lang="es-MX" sz="1600" b="1" dirty="0" smtClean="0"/>
              <a:t>Fotomapas con F.A. e imágenes satelitales</a:t>
            </a:r>
            <a:endParaRPr lang="es-MX" sz="1600" dirty="0"/>
          </a:p>
        </p:txBody>
      </p:sp>
      <p:sp>
        <p:nvSpPr>
          <p:cNvPr id="49" name="Rectángulo 48"/>
          <p:cNvSpPr/>
          <p:nvPr/>
        </p:nvSpPr>
        <p:spPr>
          <a:xfrm>
            <a:off x="9626684" y="2761539"/>
            <a:ext cx="2050817" cy="584775"/>
          </a:xfrm>
          <a:prstGeom prst="rect">
            <a:avLst/>
          </a:prstGeom>
        </p:spPr>
        <p:txBody>
          <a:bodyPr wrap="square">
            <a:spAutoFit/>
          </a:bodyPr>
          <a:lstStyle/>
          <a:p>
            <a:pPr algn="ctr"/>
            <a:r>
              <a:rPr lang="es-MX" sz="1600" b="1" dirty="0" smtClean="0"/>
              <a:t>Modelos en 3D participativos</a:t>
            </a:r>
            <a:endParaRPr lang="es-MX" sz="1600" dirty="0"/>
          </a:p>
        </p:txBody>
      </p:sp>
      <p:sp>
        <p:nvSpPr>
          <p:cNvPr id="50" name="Rectángulo 49"/>
          <p:cNvSpPr/>
          <p:nvPr/>
        </p:nvSpPr>
        <p:spPr>
          <a:xfrm>
            <a:off x="2896367" y="6497536"/>
            <a:ext cx="2491222" cy="338554"/>
          </a:xfrm>
          <a:prstGeom prst="rect">
            <a:avLst/>
          </a:prstGeom>
        </p:spPr>
        <p:txBody>
          <a:bodyPr wrap="square">
            <a:spAutoFit/>
          </a:bodyPr>
          <a:lstStyle/>
          <a:p>
            <a:pPr algn="ctr"/>
            <a:r>
              <a:rPr lang="es-MX" sz="1600" b="1" dirty="0" err="1" smtClean="0"/>
              <a:t>TIC’s</a:t>
            </a:r>
            <a:r>
              <a:rPr lang="es-MX" sz="1600" b="1" dirty="0" smtClean="0"/>
              <a:t> y drones</a:t>
            </a:r>
            <a:endParaRPr lang="es-MX" sz="1600" dirty="0"/>
          </a:p>
        </p:txBody>
      </p:sp>
      <p:sp>
        <p:nvSpPr>
          <p:cNvPr id="51" name="Rectángulo 50"/>
          <p:cNvSpPr/>
          <p:nvPr/>
        </p:nvSpPr>
        <p:spPr>
          <a:xfrm>
            <a:off x="169859" y="3991137"/>
            <a:ext cx="2491222" cy="584775"/>
          </a:xfrm>
          <a:prstGeom prst="rect">
            <a:avLst/>
          </a:prstGeom>
        </p:spPr>
        <p:txBody>
          <a:bodyPr wrap="square">
            <a:spAutoFit/>
          </a:bodyPr>
          <a:lstStyle/>
          <a:p>
            <a:pPr algn="ctr"/>
            <a:r>
              <a:rPr lang="es-MX" sz="1600" b="1" dirty="0" smtClean="0"/>
              <a:t>Proyección aumentada en paisajes en 3D.</a:t>
            </a:r>
            <a:endParaRPr lang="es-MX" sz="1600" dirty="0"/>
          </a:p>
        </p:txBody>
      </p:sp>
      <p:sp>
        <p:nvSpPr>
          <p:cNvPr id="52" name="Rectángulo 51"/>
          <p:cNvSpPr/>
          <p:nvPr/>
        </p:nvSpPr>
        <p:spPr>
          <a:xfrm>
            <a:off x="7856679" y="6301673"/>
            <a:ext cx="2799804" cy="584775"/>
          </a:xfrm>
          <a:prstGeom prst="rect">
            <a:avLst/>
          </a:prstGeom>
        </p:spPr>
        <p:txBody>
          <a:bodyPr wrap="square">
            <a:spAutoFit/>
          </a:bodyPr>
          <a:lstStyle/>
          <a:p>
            <a:pPr algn="ctr"/>
            <a:r>
              <a:rPr lang="es-MX" sz="1600" b="1" dirty="0" smtClean="0"/>
              <a:t>PPGIS: mapeo y participación en línea</a:t>
            </a:r>
            <a:endParaRPr lang="es-MX" sz="1600" dirty="0"/>
          </a:p>
        </p:txBody>
      </p:sp>
      <p:pic>
        <p:nvPicPr>
          <p:cNvPr id="1040" name="Picture 16" descr="Resultado de imagen para participatory gis mexico indigenous"/>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393961" y="2754164"/>
            <a:ext cx="2726781" cy="1825385"/>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Conector recto de flecha 24"/>
          <p:cNvCxnSpPr/>
          <p:nvPr/>
        </p:nvCxnSpPr>
        <p:spPr>
          <a:xfrm>
            <a:off x="2312201" y="2720821"/>
            <a:ext cx="1873978" cy="625493"/>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57" name="Conector recto de flecha 56"/>
          <p:cNvCxnSpPr/>
          <p:nvPr/>
        </p:nvCxnSpPr>
        <p:spPr>
          <a:xfrm flipV="1">
            <a:off x="3103982" y="4058027"/>
            <a:ext cx="1067353" cy="733241"/>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59" name="Conector recto de flecha 58"/>
          <p:cNvCxnSpPr/>
          <p:nvPr/>
        </p:nvCxnSpPr>
        <p:spPr>
          <a:xfrm flipH="1">
            <a:off x="5922479" y="2296097"/>
            <a:ext cx="186427" cy="403503"/>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2" name="Conector recto de flecha 61"/>
          <p:cNvCxnSpPr/>
          <p:nvPr/>
        </p:nvCxnSpPr>
        <p:spPr>
          <a:xfrm flipH="1">
            <a:off x="7201817" y="2397385"/>
            <a:ext cx="2054764" cy="963742"/>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5" name="Conector recto de flecha 64"/>
          <p:cNvCxnSpPr/>
          <p:nvPr/>
        </p:nvCxnSpPr>
        <p:spPr>
          <a:xfrm flipH="1" flipV="1">
            <a:off x="7211351" y="3991137"/>
            <a:ext cx="792070" cy="505612"/>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70" name="Conector recto de flecha 69"/>
          <p:cNvCxnSpPr>
            <a:stCxn id="28" idx="0"/>
          </p:cNvCxnSpPr>
          <p:nvPr/>
        </p:nvCxnSpPr>
        <p:spPr>
          <a:xfrm flipH="1" flipV="1">
            <a:off x="6366041" y="4674920"/>
            <a:ext cx="230246" cy="404646"/>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320448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870675" y="393552"/>
            <a:ext cx="6369082" cy="400110"/>
          </a:xfrm>
          <a:prstGeom prst="rect">
            <a:avLst/>
          </a:prstGeom>
        </p:spPr>
        <p:txBody>
          <a:bodyPr wrap="square">
            <a:spAutoFit/>
          </a:bodyPr>
          <a:lstStyle/>
          <a:p>
            <a:pPr algn="ctr"/>
            <a:r>
              <a:rPr lang="es-MX" sz="2000" b="1" dirty="0" smtClean="0"/>
              <a:t>Modelos Participativos en Tercera Dimensión (MP3D)</a:t>
            </a:r>
            <a:endParaRPr lang="es-MX" sz="2000" dirty="0"/>
          </a:p>
        </p:txBody>
      </p:sp>
      <p:sp>
        <p:nvSpPr>
          <p:cNvPr id="3" name="Rectángulo 2"/>
          <p:cNvSpPr/>
          <p:nvPr/>
        </p:nvSpPr>
        <p:spPr>
          <a:xfrm>
            <a:off x="281353" y="1471474"/>
            <a:ext cx="11246340" cy="2031325"/>
          </a:xfrm>
          <a:prstGeom prst="rect">
            <a:avLst/>
          </a:prstGeom>
        </p:spPr>
        <p:txBody>
          <a:bodyPr wrap="square">
            <a:spAutoFit/>
          </a:bodyPr>
          <a:lstStyle/>
          <a:p>
            <a:pPr marL="285750" indent="-285750">
              <a:buFont typeface="Arial" panose="020B0604020202020204" pitchFamily="34" charset="0"/>
              <a:buChar char="•"/>
            </a:pPr>
            <a:r>
              <a:rPr lang="es-ES" dirty="0" smtClean="0"/>
              <a:t>Está basado en la extracción de información topográfica de mapas a escala y que se usan como plantillas para cortar láminas de un determinado espesor y expresar la escala vertical para construir un modelo del terreno. </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Se </a:t>
            </a:r>
            <a:r>
              <a:rPr lang="es-ES" dirty="0"/>
              <a:t>usa para ubicar las memorias territoriales de las </a:t>
            </a:r>
            <a:r>
              <a:rPr lang="es-ES" dirty="0" smtClean="0"/>
              <a:t>personas.</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Su fabricación implica un aprendizaje colectivo para visualizar su territorio en un modelo a escala y georreferenciado.</a:t>
            </a:r>
            <a:endParaRPr lang="es-MX" dirty="0"/>
          </a:p>
        </p:txBody>
      </p:sp>
      <p:sp>
        <p:nvSpPr>
          <p:cNvPr id="39" name="Rectángulo 38"/>
          <p:cNvSpPr/>
          <p:nvPr/>
        </p:nvSpPr>
        <p:spPr>
          <a:xfrm>
            <a:off x="1305168" y="870958"/>
            <a:ext cx="11019694" cy="523220"/>
          </a:xfrm>
          <a:prstGeom prst="rect">
            <a:avLst/>
          </a:prstGeom>
        </p:spPr>
        <p:txBody>
          <a:bodyPr wrap="square">
            <a:spAutoFit/>
          </a:bodyPr>
          <a:lstStyle/>
          <a:p>
            <a:r>
              <a:rPr lang="es-ES" sz="2800" dirty="0">
                <a:solidFill>
                  <a:srgbClr val="01675F"/>
                </a:solidFill>
                <a:latin typeface="EstrangeloEdessa-SC700"/>
              </a:rPr>
              <a:t>U</a:t>
            </a:r>
            <a:r>
              <a:rPr lang="es-ES" dirty="0" smtClean="0">
                <a:solidFill>
                  <a:srgbClr val="01675F"/>
                </a:solidFill>
                <a:latin typeface="EstrangeloEdessa-SC700"/>
              </a:rPr>
              <a:t>N MÉTODO PARA </a:t>
            </a:r>
            <a:r>
              <a:rPr lang="es-ES" sz="2800" dirty="0">
                <a:solidFill>
                  <a:srgbClr val="01675F"/>
                </a:solidFill>
                <a:latin typeface="EstrangeloEdessa-SC700"/>
              </a:rPr>
              <a:t>A</a:t>
            </a:r>
            <a:r>
              <a:rPr lang="es-ES" dirty="0" smtClean="0">
                <a:solidFill>
                  <a:srgbClr val="01675F"/>
                </a:solidFill>
                <a:latin typeface="EstrangeloEdessa-SC700"/>
              </a:rPr>
              <a:t>CERCAR EL </a:t>
            </a:r>
            <a:r>
              <a:rPr lang="es-ES" sz="2800" dirty="0">
                <a:solidFill>
                  <a:srgbClr val="01675F"/>
                </a:solidFill>
                <a:latin typeface="EstrangeloEdessa-SC700"/>
              </a:rPr>
              <a:t>P</a:t>
            </a:r>
            <a:r>
              <a:rPr lang="es-ES" dirty="0" smtClean="0">
                <a:solidFill>
                  <a:srgbClr val="01675F"/>
                </a:solidFill>
                <a:latin typeface="EstrangeloEdessa-SC700"/>
              </a:rPr>
              <a:t>OTENCIAL DE SIG A LAS </a:t>
            </a:r>
            <a:r>
              <a:rPr lang="es-ES" sz="2800" dirty="0">
                <a:solidFill>
                  <a:srgbClr val="01675F"/>
                </a:solidFill>
                <a:latin typeface="EstrangeloEdessa-SC700"/>
              </a:rPr>
              <a:t>C</a:t>
            </a:r>
            <a:r>
              <a:rPr lang="es-ES" dirty="0" smtClean="0">
                <a:solidFill>
                  <a:srgbClr val="01675F"/>
                </a:solidFill>
                <a:latin typeface="EstrangeloEdessa-SC700"/>
              </a:rPr>
              <a:t>OMUNIDADES </a:t>
            </a:r>
            <a:r>
              <a:rPr lang="es-ES" sz="2800" dirty="0" smtClean="0">
                <a:solidFill>
                  <a:srgbClr val="01675F"/>
                </a:solidFill>
                <a:latin typeface="EstrangeloEdessa-SC700"/>
              </a:rPr>
              <a:t>R</a:t>
            </a:r>
            <a:r>
              <a:rPr lang="es-ES" dirty="0" smtClean="0">
                <a:solidFill>
                  <a:srgbClr val="01675F"/>
                </a:solidFill>
                <a:latin typeface="EstrangeloEdessa-SC700"/>
              </a:rPr>
              <a:t>URALES</a:t>
            </a:r>
            <a:endParaRPr lang="es-ES" dirty="0">
              <a:solidFill>
                <a:srgbClr val="01675F"/>
              </a:solidFill>
              <a:latin typeface="EstrangeloEdessa-SC700"/>
            </a:endParaRPr>
          </a:p>
        </p:txBody>
      </p:sp>
      <p:pic>
        <p:nvPicPr>
          <p:cNvPr id="12" name="Imagen 11"/>
          <p:cNvPicPr>
            <a:picLocks noChangeAspect="1"/>
          </p:cNvPicPr>
          <p:nvPr/>
        </p:nvPicPr>
        <p:blipFill>
          <a:blip r:embed="rId3"/>
          <a:stretch>
            <a:fillRect/>
          </a:stretch>
        </p:blipFill>
        <p:spPr>
          <a:xfrm>
            <a:off x="932163" y="3540677"/>
            <a:ext cx="4065221" cy="2960989"/>
          </a:xfrm>
          <a:prstGeom prst="rect">
            <a:avLst/>
          </a:prstGeom>
        </p:spPr>
      </p:pic>
      <p:pic>
        <p:nvPicPr>
          <p:cNvPr id="15" name="Imagen 14"/>
          <p:cNvPicPr>
            <a:picLocks noChangeAspect="1"/>
          </p:cNvPicPr>
          <p:nvPr/>
        </p:nvPicPr>
        <p:blipFill>
          <a:blip r:embed="rId4"/>
          <a:stretch>
            <a:fillRect/>
          </a:stretch>
        </p:blipFill>
        <p:spPr>
          <a:xfrm>
            <a:off x="7002585" y="3580095"/>
            <a:ext cx="3960736" cy="2882155"/>
          </a:xfrm>
          <a:prstGeom prst="rect">
            <a:avLst/>
          </a:prstGeom>
        </p:spPr>
      </p:pic>
    </p:spTree>
    <p:extLst>
      <p:ext uri="{BB962C8B-B14F-4D97-AF65-F5344CB8AC3E}">
        <p14:creationId xmlns:p14="http://schemas.microsoft.com/office/powerpoint/2010/main" val="2545326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17225</TotalTime>
  <Words>2906</Words>
  <Application>Microsoft Office PowerPoint</Application>
  <PresentationFormat>Panorámica</PresentationFormat>
  <Paragraphs>260</Paragraphs>
  <Slides>11</Slides>
  <Notes>11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Calibri</vt:lpstr>
      <vt:lpstr>Calibri Light</vt:lpstr>
      <vt:lpstr>EstrangeloEdessa-SC700</vt:lpstr>
      <vt:lpstr>Times New Roman</vt:lpstr>
      <vt:lpstr>Wingdings 3</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geo</dc:creator>
  <cp:lastModifiedBy>sole ochoa</cp:lastModifiedBy>
  <cp:revision>216</cp:revision>
  <dcterms:created xsi:type="dcterms:W3CDTF">2018-04-30T00:42:49Z</dcterms:created>
  <dcterms:modified xsi:type="dcterms:W3CDTF">2020-01-21T18:52:37Z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943868</vt:lpwstr>
  </property>
  <property fmtid="{D5CDD505-2E9C-101B-9397-08002B2CF9AE}" name="NXPowerLiteSettings" pid="3">
    <vt:lpwstr>C7000400038000</vt:lpwstr>
  </property>
  <property fmtid="{D5CDD505-2E9C-101B-9397-08002B2CF9AE}" name="NXPowerLiteVersion" pid="4">
    <vt:lpwstr>S8.2.3</vt:lpwstr>
  </property>
</Properties>
</file>