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hgAoJ4A+9ntlDIqp0odfFqGGD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d24c5ad1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7d24c5ad19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d219f6ec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7d219f6ec3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d24c5ad1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7d24c5ad19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d24c5ad1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7d24c5ad19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d24c5ad1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7d24c5ad19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d219f6ec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7d219f6ec3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7d24c5ad1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7d24c5ad1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d219f6ec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7d219f6ec3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7d24c5ad1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7d24c5ad19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d24c5ad1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7d24c5ad19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d24c5ad1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7d24c5ad1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d24c5ad1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7d24c5ad19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d24c5ad1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7d24c5ad19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d24c5ad1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7d24c5ad19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d24c5ad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7d24c5ad1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d24c5ad1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7d24c5ad19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1" name="Shape 11"/>
        <p:cNvGrpSpPr/>
        <p:nvPr/>
      </p:nvGrpSpPr>
      <p:grpSpPr>
        <a:xfrm>
          <a:off x="0" y="0"/>
          <a:ext cx="0" cy="0"/>
          <a:chOff x="0" y="0"/>
          <a:chExt cx="0" cy="0"/>
        </a:xfrm>
      </p:grpSpPr>
      <p:sp>
        <p:nvSpPr>
          <p:cNvPr id="12" name="Google Shape;12;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7" name="Shape 17"/>
        <p:cNvGrpSpPr/>
        <p:nvPr/>
      </p:nvGrpSpPr>
      <p:grpSpPr>
        <a:xfrm>
          <a:off x="0" y="0"/>
          <a:ext cx="0" cy="0"/>
          <a:chOff x="0" y="0"/>
          <a:chExt cx="0" cy="0"/>
        </a:xfrm>
      </p:grpSpPr>
      <p:sp>
        <p:nvSpPr>
          <p:cNvPr id="18" name="Google Shape;18;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ólo el título"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s://cutt.ly/qrY7vj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hyperlink" Target="https://cutt.ly/NrY7Rz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s://cutt.ly/UrY5j8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s://cutt.ly/1rY72g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9.jpeg" Type="http://schemas.openxmlformats.org/officeDocument/2006/relationships/image"/><Relationship Id="rId4" Target="https://cutt.ly/9rY5eYf" TargetMode="External" Type="http://schemas.openxmlformats.org/officeDocument/2006/relationships/hyperlink"/></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https://cutt.ly/SrUyFdX" TargetMode="External" Type="http://schemas.openxmlformats.org/officeDocument/2006/relationships/hyperlink"/><Relationship Id="rId4" Target="../media/image18.jpeg" Type="http://schemas.openxmlformats.org/officeDocument/2006/relationships/image"/></Relationships>
</file>

<file path=ppt/slides/_rels/slide21.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https://cutt.ly/LrUyDKe" TargetMode="External" Type="http://schemas.openxmlformats.org/officeDocument/2006/relationships/hyperlink"/><Relationship Id="rId4" Target="../media/image20.jpeg" Type="http://schemas.openxmlformats.org/officeDocument/2006/relationships/image"/></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 Id="rId4" Target="../media/image12.jpeg" Type="http://schemas.openxmlformats.org/officeDocument/2006/relationships/image"/><Relationship Id="rId5" Target="https://cutt.ly/8rY7uL3" TargetMode="External" Type="http://schemas.openxmlformats.org/officeDocument/2006/relationships/hyperlink"/><Relationship Id="rId6" Target="https://cutt.ly/9rY7pOk" TargetMode="External" Type="http://schemas.openxmlformats.org/officeDocument/2006/relationships/hyperlink"/></Relationships>
</file>

<file path=ppt/slides/_rels/slide6.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1.jpe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6.jpeg" Type="http://schemas.openxmlformats.org/officeDocument/2006/relationships/image"/><Relationship Id="rId4" Target="../media/image13.jpeg" Type="http://schemas.openxmlformats.org/officeDocument/2006/relationships/image"/><Relationship Id="rId5" Target="https://cutt.ly/orUujDd" TargetMode="External" Type="http://schemas.openxmlformats.org/officeDocument/2006/relationships/hyperlink"/><Relationship Id="rId6" Target="https://cutt.ly/krUugNU" TargetMode="External" Type="http://schemas.openxmlformats.org/officeDocument/2006/relationships/hyperlink"/></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hyperlink" Target="https://cutt.ly/BrUqjMQ" TargetMode="External"/><Relationship Id="rId6" Type="http://schemas.openxmlformats.org/officeDocument/2006/relationships/hyperlink" Target="https://cutt.ly/6rUqhs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p:nvPr/>
        </p:nvSpPr>
        <p:spPr>
          <a:xfrm rot="-5400000">
            <a:off x="-900669" y="4323480"/>
            <a:ext cx="2283247"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800" u="none" cap="none" strike="noStrike">
                <a:solidFill>
                  <a:srgbClr val="7F7F7F"/>
                </a:solidFill>
                <a:latin typeface="Arial"/>
                <a:ea typeface="Arial"/>
                <a:cs typeface="Arial"/>
                <a:sym typeface="Arial"/>
              </a:rPr>
              <a:t>GC - FR – 006     31 - 01 – 2018     Versión 05</a:t>
            </a:r>
            <a:endParaRPr sz="800">
              <a:solidFill>
                <a:srgbClr val="7F7F7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g7d24c5ad19_0_62"/>
          <p:cNvSpPr txBox="1"/>
          <p:nvPr/>
        </p:nvSpPr>
        <p:spPr>
          <a:xfrm>
            <a:off x="844043" y="2615198"/>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3. </a:t>
            </a:r>
            <a:r>
              <a:rPr lang="es-ES" sz="3200">
                <a:solidFill>
                  <a:schemeClr val="lt1"/>
                </a:solidFill>
                <a:latin typeface="Arial"/>
                <a:ea typeface="Arial"/>
                <a:cs typeface="Arial"/>
                <a:sym typeface="Arial"/>
              </a:rPr>
              <a:t>PERCEPCIÓN</a:t>
            </a:r>
            <a:r>
              <a:rPr lang="es-ES" sz="3200">
                <a:solidFill>
                  <a:schemeClr val="lt1"/>
                </a:solidFill>
              </a:rPr>
              <a:t> </a:t>
            </a:r>
            <a:r>
              <a:rPr lang="es-ES" sz="3200">
                <a:solidFill>
                  <a:schemeClr val="lt1"/>
                </a:solidFill>
                <a:latin typeface="Arial"/>
                <a:ea typeface="Arial"/>
                <a:cs typeface="Arial"/>
                <a:sym typeface="Arial"/>
              </a:rPr>
              <a:t>SENSORIAL DE LA MARCA</a:t>
            </a:r>
            <a:endParaRPr/>
          </a:p>
          <a:p>
            <a:pPr indent="0" lvl="0" marL="0" marR="0" rtl="0" algn="l">
              <a:spcBef>
                <a:spcPts val="640"/>
              </a:spcBef>
              <a:spcAft>
                <a:spcPts val="0"/>
              </a:spcAft>
              <a:buClr>
                <a:schemeClr val="dk1"/>
              </a:buClr>
              <a:buSzPts val="3200"/>
              <a:buFont typeface="Arial"/>
              <a:buNone/>
            </a:pPr>
            <a:r>
              <a:t/>
            </a:r>
            <a:endParaRPr sz="32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g7d219f6ec3_0_31"/>
          <p:cNvSpPr txBox="1"/>
          <p:nvPr/>
        </p:nvSpPr>
        <p:spPr>
          <a:xfrm>
            <a:off x="213050" y="958663"/>
            <a:ext cx="4145400" cy="44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6F98"/>
              </a:buClr>
              <a:buSzPts val="1400"/>
              <a:buFont typeface="Arial"/>
              <a:buNone/>
            </a:pPr>
            <a:r>
              <a:rPr b="1" lang="es-ES" sz="1400">
                <a:solidFill>
                  <a:srgbClr val="1D6F98"/>
                </a:solidFill>
                <a:latin typeface="Arial"/>
                <a:ea typeface="Arial"/>
                <a:cs typeface="Arial"/>
                <a:sym typeface="Arial"/>
              </a:rPr>
              <a:t>PERCEPCIÓN SENSORIAL DE LA MARCA </a:t>
            </a:r>
            <a:endParaRPr/>
          </a:p>
          <a:p>
            <a:pPr indent="0" lvl="0" marL="0" marR="0" rtl="0" algn="l">
              <a:spcBef>
                <a:spcPts val="280"/>
              </a:spcBef>
              <a:spcAft>
                <a:spcPts val="0"/>
              </a:spcAft>
              <a:buClr>
                <a:srgbClr val="888888"/>
              </a:buClr>
              <a:buSzPts val="1400"/>
              <a:buFont typeface="Arial"/>
              <a:buNone/>
            </a:pPr>
            <a:r>
              <a:t/>
            </a:r>
            <a:endParaRPr sz="1400">
              <a:solidFill>
                <a:srgbClr val="888888"/>
              </a:solidFill>
              <a:latin typeface="Arial"/>
              <a:ea typeface="Arial"/>
              <a:cs typeface="Arial"/>
              <a:sym typeface="Arial"/>
            </a:endParaRPr>
          </a:p>
          <a:p>
            <a:pPr indent="0" lvl="0" marL="0" marR="0" rtl="0" algn="just">
              <a:spcBef>
                <a:spcPts val="280"/>
              </a:spcBef>
              <a:spcAft>
                <a:spcPts val="0"/>
              </a:spcAft>
              <a:buClr>
                <a:schemeClr val="dk1"/>
              </a:buClr>
              <a:buSzPts val="1400"/>
              <a:buFont typeface="Arial"/>
              <a:buNone/>
            </a:pPr>
            <a:r>
              <a:rPr lang="es-ES" sz="1400">
                <a:solidFill>
                  <a:schemeClr val="dk1"/>
                </a:solidFill>
                <a:latin typeface="Arial"/>
                <a:ea typeface="Arial"/>
                <a:cs typeface="Arial"/>
                <a:sym typeface="Arial"/>
              </a:rPr>
              <a:t>El estudio de percepción sensorial de la marca fue realizado a personal aleatorio entre el que se encontraban: estudiantes, docentes, administrativos, contratistas y externos y se realizó con el objetivo de identificar una personalidad de la marca con preguntas cómo: ¡A qué te huele, te sabe Colmayor? ¿Con qué olor lo identificas? ¿Con qué textura lo relacionas? Si Colmayor fuera una persona con qué lo identificarías, cómo lo definirías?</a:t>
            </a:r>
            <a:endParaRPr/>
          </a:p>
          <a:p>
            <a:pPr indent="0" lvl="0" marL="0" marR="0" rtl="0" algn="l">
              <a:spcBef>
                <a:spcPts val="280"/>
              </a:spcBef>
              <a:spcAft>
                <a:spcPts val="0"/>
              </a:spcAft>
              <a:buClr>
                <a:srgbClr val="888888"/>
              </a:buClr>
              <a:buSzPts val="1400"/>
              <a:buFont typeface="Arial"/>
              <a:buNone/>
            </a:pPr>
            <a:r>
              <a:t/>
            </a:r>
            <a:endParaRPr sz="1400">
              <a:solidFill>
                <a:schemeClr val="dk1"/>
              </a:solidFill>
              <a:latin typeface="Arial"/>
              <a:ea typeface="Arial"/>
              <a:cs typeface="Arial"/>
              <a:sym typeface="Arial"/>
            </a:endParaRPr>
          </a:p>
          <a:p>
            <a:pPr indent="0" lvl="0" marL="0" marR="0" rtl="0" algn="l">
              <a:spcBef>
                <a:spcPts val="280"/>
              </a:spcBef>
              <a:spcAft>
                <a:spcPts val="0"/>
              </a:spcAft>
              <a:buClr>
                <a:srgbClr val="888888"/>
              </a:buClr>
              <a:buSzPts val="1400"/>
              <a:buFont typeface="Arial"/>
              <a:buNone/>
            </a:pPr>
            <a:r>
              <a:t/>
            </a:r>
            <a:endParaRPr sz="1400">
              <a:solidFill>
                <a:schemeClr val="dk1"/>
              </a:solidFill>
              <a:latin typeface="Arial"/>
              <a:ea typeface="Arial"/>
              <a:cs typeface="Arial"/>
              <a:sym typeface="Arial"/>
            </a:endParaRPr>
          </a:p>
        </p:txBody>
      </p:sp>
      <p:pic>
        <p:nvPicPr>
          <p:cNvPr id="150" name="Google Shape;150;g7d219f6ec3_0_31"/>
          <p:cNvPicPr preferRelativeResize="0"/>
          <p:nvPr/>
        </p:nvPicPr>
        <p:blipFill>
          <a:blip r:embed="rId3">
            <a:alphaModFix/>
          </a:blip>
          <a:stretch>
            <a:fillRect/>
          </a:stretch>
        </p:blipFill>
        <p:spPr>
          <a:xfrm>
            <a:off x="4723051" y="1383850"/>
            <a:ext cx="4236698" cy="3177524"/>
          </a:xfrm>
          <a:prstGeom prst="rect">
            <a:avLst/>
          </a:prstGeom>
          <a:noFill/>
          <a:ln>
            <a:noFill/>
          </a:ln>
        </p:spPr>
      </p:pic>
      <p:sp>
        <p:nvSpPr>
          <p:cNvPr id="151" name="Google Shape;151;g7d219f6ec3_0_31"/>
          <p:cNvSpPr txBox="1"/>
          <p:nvPr/>
        </p:nvSpPr>
        <p:spPr>
          <a:xfrm>
            <a:off x="5074500" y="4904650"/>
            <a:ext cx="3513900" cy="11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Estudio de percepción sensorial: </a:t>
            </a:r>
            <a:r>
              <a:rPr lang="es-ES" u="sng">
                <a:solidFill>
                  <a:schemeClr val="hlink"/>
                </a:solidFill>
                <a:hlinkClick r:id="rId4"/>
              </a:rPr>
              <a:t>https://cutt.ly/qrY7vjB</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g7d24c5ad19_0_67"/>
          <p:cNvSpPr txBox="1"/>
          <p:nvPr/>
        </p:nvSpPr>
        <p:spPr>
          <a:xfrm>
            <a:off x="457200" y="3468487"/>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4. </a:t>
            </a:r>
            <a:r>
              <a:rPr lang="es-ES" sz="3200">
                <a:solidFill>
                  <a:schemeClr val="lt1"/>
                </a:solidFill>
                <a:latin typeface="Arial"/>
                <a:ea typeface="Arial"/>
                <a:cs typeface="Arial"/>
                <a:sym typeface="Arial"/>
              </a:rPr>
              <a:t>TALLER CREATIVO DE MARCA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8"/>
          <p:cNvSpPr txBox="1"/>
          <p:nvPr/>
        </p:nvSpPr>
        <p:spPr>
          <a:xfrm>
            <a:off x="4572000" y="1387136"/>
            <a:ext cx="4145301" cy="445255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1D6F98"/>
              </a:buClr>
              <a:buSzPts val="1400"/>
              <a:buFont typeface="Arial"/>
              <a:buNone/>
            </a:pPr>
            <a:r>
              <a:rPr b="1" lang="es-ES" sz="1400">
                <a:solidFill>
                  <a:srgbClr val="1D6F98"/>
                </a:solidFill>
                <a:latin typeface="Arial"/>
                <a:ea typeface="Arial"/>
                <a:cs typeface="Arial"/>
                <a:sym typeface="Arial"/>
              </a:rPr>
              <a:t>TALLER CREATIVO DE MARCA</a:t>
            </a:r>
            <a:endParaRPr/>
          </a:p>
          <a:p>
            <a:pPr indent="0" lvl="0" marL="0" marR="0" rtl="0" algn="just">
              <a:spcBef>
                <a:spcPts val="280"/>
              </a:spcBef>
              <a:spcAft>
                <a:spcPts val="0"/>
              </a:spcAft>
              <a:buClr>
                <a:srgbClr val="888888"/>
              </a:buClr>
              <a:buSzPts val="1400"/>
              <a:buFont typeface="Arial"/>
              <a:buNone/>
            </a:pPr>
            <a:r>
              <a:t/>
            </a:r>
            <a:endParaRPr sz="1400">
              <a:solidFill>
                <a:srgbClr val="888888"/>
              </a:solidFill>
              <a:latin typeface="Arial"/>
              <a:ea typeface="Arial"/>
              <a:cs typeface="Arial"/>
              <a:sym typeface="Arial"/>
            </a:endParaRPr>
          </a:p>
          <a:p>
            <a:pPr indent="0" lvl="0" marL="0" marR="0" rtl="0" algn="just">
              <a:spcBef>
                <a:spcPts val="280"/>
              </a:spcBef>
              <a:spcAft>
                <a:spcPts val="0"/>
              </a:spcAft>
              <a:buClr>
                <a:schemeClr val="dk1"/>
              </a:buClr>
              <a:buSzPts val="1400"/>
              <a:buFont typeface="Arial"/>
              <a:buNone/>
            </a:pPr>
            <a:r>
              <a:rPr lang="es-ES" sz="1400">
                <a:solidFill>
                  <a:schemeClr val="dk1"/>
                </a:solidFill>
                <a:latin typeface="Arial"/>
                <a:ea typeface="Arial"/>
                <a:cs typeface="Arial"/>
                <a:sym typeface="Arial"/>
              </a:rPr>
              <a:t>En consonancia con lo anterior y esta vez acompañados de un experto: la Agencia de medios de Telemedellín, y teniendo como referente el estudio de mercadeo sensorial, se llevó a cabo una jornada creativa con todo el equipo de Comunicaciones Institucional, en el que a través de los sentidos, de modelos y estructuras organizacionales, se definió la personalidad de la marca y el tono de comunicación a nivel interno y externo.</a:t>
            </a:r>
            <a:endParaRPr/>
          </a:p>
        </p:txBody>
      </p:sp>
      <p:pic>
        <p:nvPicPr>
          <p:cNvPr id="162" name="Google Shape;162;p8"/>
          <p:cNvPicPr preferRelativeResize="0"/>
          <p:nvPr/>
        </p:nvPicPr>
        <p:blipFill>
          <a:blip r:embed="rId3">
            <a:alphaModFix/>
          </a:blip>
          <a:stretch>
            <a:fillRect/>
          </a:stretch>
        </p:blipFill>
        <p:spPr>
          <a:xfrm>
            <a:off x="163025" y="1532475"/>
            <a:ext cx="4267200" cy="2388559"/>
          </a:xfrm>
          <a:prstGeom prst="rect">
            <a:avLst/>
          </a:prstGeom>
          <a:noFill/>
          <a:ln>
            <a:noFill/>
          </a:ln>
        </p:spPr>
      </p:pic>
      <p:sp>
        <p:nvSpPr>
          <p:cNvPr id="163" name="Google Shape;163;p8"/>
          <p:cNvSpPr txBox="1"/>
          <p:nvPr/>
        </p:nvSpPr>
        <p:spPr>
          <a:xfrm>
            <a:off x="753750" y="4416300"/>
            <a:ext cx="3577500" cy="9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Resultados del taller con Telemedellín: </a:t>
            </a:r>
            <a:endParaRPr/>
          </a:p>
          <a:p>
            <a:pPr indent="0" lvl="0" marL="0" rtl="0" algn="l">
              <a:spcBef>
                <a:spcPts val="0"/>
              </a:spcBef>
              <a:spcAft>
                <a:spcPts val="0"/>
              </a:spcAft>
              <a:buNone/>
            </a:pPr>
            <a:r>
              <a:rPr lang="es-ES" u="sng">
                <a:solidFill>
                  <a:schemeClr val="hlink"/>
                </a:solidFill>
                <a:hlinkClick r:id="rId4"/>
              </a:rPr>
              <a:t>https://cutt.ly/NrY7RzB</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g7d24c5ad19_0_72"/>
          <p:cNvSpPr txBox="1"/>
          <p:nvPr/>
        </p:nvSpPr>
        <p:spPr>
          <a:xfrm>
            <a:off x="844043" y="2615198"/>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5. </a:t>
            </a:r>
            <a:r>
              <a:rPr lang="es-ES" sz="3200">
                <a:solidFill>
                  <a:schemeClr val="lt1"/>
                </a:solidFill>
                <a:latin typeface="Arial"/>
                <a:ea typeface="Arial"/>
                <a:cs typeface="Arial"/>
                <a:sym typeface="Arial"/>
              </a:rPr>
              <a:t>UX - EXPERIENCIA DE USUARIO</a:t>
            </a:r>
            <a:endParaRPr/>
          </a:p>
          <a:p>
            <a:pPr indent="0" lvl="0" marL="0" marR="0" rtl="0" algn="l">
              <a:spcBef>
                <a:spcPts val="640"/>
              </a:spcBef>
              <a:spcAft>
                <a:spcPts val="0"/>
              </a:spcAft>
              <a:buClr>
                <a:schemeClr val="dk1"/>
              </a:buClr>
              <a:buSzPts val="3200"/>
              <a:buFont typeface="Arial"/>
              <a:buNone/>
            </a:pPr>
            <a:r>
              <a:t/>
            </a:r>
            <a:endParaRPr sz="32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9"/>
          <p:cNvSpPr txBox="1"/>
          <p:nvPr/>
        </p:nvSpPr>
        <p:spPr>
          <a:xfrm>
            <a:off x="457200" y="1600200"/>
            <a:ext cx="4145301" cy="4452551"/>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rgbClr val="1D6F98"/>
              </a:buClr>
              <a:buSzPts val="1400"/>
              <a:buFont typeface="Arial"/>
              <a:buNone/>
            </a:pPr>
            <a:r>
              <a:rPr b="1" lang="es-ES" sz="1400">
                <a:solidFill>
                  <a:srgbClr val="1D6F98"/>
                </a:solidFill>
                <a:latin typeface="Arial"/>
                <a:ea typeface="Arial"/>
                <a:cs typeface="Arial"/>
                <a:sym typeface="Arial"/>
              </a:rPr>
              <a:t>UX - EXPERIENCIA DE USUARIO</a:t>
            </a:r>
            <a:endParaRPr/>
          </a:p>
          <a:p>
            <a:pPr indent="0" lvl="0" marL="0" marR="0" rtl="0" algn="just">
              <a:spcBef>
                <a:spcPts val="280"/>
              </a:spcBef>
              <a:spcAft>
                <a:spcPts val="0"/>
              </a:spcAft>
              <a:buClr>
                <a:srgbClr val="888888"/>
              </a:buClr>
              <a:buSzPts val="1400"/>
              <a:buFont typeface="Arial"/>
              <a:buNone/>
            </a:pPr>
            <a:r>
              <a:t/>
            </a:r>
            <a:endParaRPr sz="1400">
              <a:solidFill>
                <a:srgbClr val="888888"/>
              </a:solidFill>
              <a:latin typeface="Arial"/>
              <a:ea typeface="Arial"/>
              <a:cs typeface="Arial"/>
              <a:sym typeface="Arial"/>
            </a:endParaRPr>
          </a:p>
          <a:p>
            <a:pPr indent="0" lvl="0" marL="0" marR="0" rtl="0" algn="just">
              <a:spcBef>
                <a:spcPts val="280"/>
              </a:spcBef>
              <a:spcAft>
                <a:spcPts val="0"/>
              </a:spcAft>
              <a:buClr>
                <a:schemeClr val="dk1"/>
              </a:buClr>
              <a:buSzPts val="1400"/>
              <a:buFont typeface="Arial"/>
              <a:buNone/>
            </a:pPr>
            <a:r>
              <a:rPr lang="es-ES" sz="1400">
                <a:solidFill>
                  <a:schemeClr val="dk1"/>
                </a:solidFill>
                <a:latin typeface="Arial"/>
                <a:ea typeface="Arial"/>
                <a:cs typeface="Arial"/>
                <a:sym typeface="Arial"/>
              </a:rPr>
              <a:t>Teniendo en cuenta la tonalidad de la marca y la dirección en términos comunicacionales, a través de la agencia de Marketing Digital se realizó una caracterización de los públicos internos, con el objetivo de que luego de identificar su personalidad, la comunicación sea más efectiva y se reduzcan brechas de desinformación o desconexión con la marca. La identificación de </a:t>
            </a:r>
            <a:endParaRPr/>
          </a:p>
        </p:txBody>
      </p:sp>
      <p:pic>
        <p:nvPicPr>
          <p:cNvPr id="174" name="Google Shape;174;p9"/>
          <p:cNvPicPr preferRelativeResize="0"/>
          <p:nvPr/>
        </p:nvPicPr>
        <p:blipFill>
          <a:blip r:embed="rId3">
            <a:alphaModFix/>
          </a:blip>
          <a:stretch>
            <a:fillRect/>
          </a:stretch>
        </p:blipFill>
        <p:spPr>
          <a:xfrm>
            <a:off x="4687426" y="1521875"/>
            <a:ext cx="4236700" cy="2366782"/>
          </a:xfrm>
          <a:prstGeom prst="rect">
            <a:avLst/>
          </a:prstGeom>
          <a:noFill/>
          <a:ln>
            <a:noFill/>
          </a:ln>
        </p:spPr>
      </p:pic>
      <p:sp>
        <p:nvSpPr>
          <p:cNvPr id="175" name="Google Shape;175;p9"/>
          <p:cNvSpPr txBox="1"/>
          <p:nvPr/>
        </p:nvSpPr>
        <p:spPr>
          <a:xfrm>
            <a:off x="4766625" y="4278300"/>
            <a:ext cx="3715800" cy="9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Presentación UX: </a:t>
            </a:r>
            <a:r>
              <a:rPr lang="es-ES" u="sng">
                <a:solidFill>
                  <a:schemeClr val="hlink"/>
                </a:solidFill>
                <a:hlinkClick r:id="rId4"/>
              </a:rPr>
              <a:t>https://cutt.ly/UrY5j8h</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g7d24c5ad19_0_76"/>
          <p:cNvSpPr txBox="1"/>
          <p:nvPr/>
        </p:nvSpPr>
        <p:spPr>
          <a:xfrm>
            <a:off x="457200" y="3113262"/>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6. </a:t>
            </a:r>
            <a:r>
              <a:rPr lang="es-ES" sz="3200">
                <a:solidFill>
                  <a:schemeClr val="lt1"/>
                </a:solidFill>
                <a:latin typeface="Arial"/>
                <a:ea typeface="Arial"/>
                <a:cs typeface="Arial"/>
                <a:sym typeface="Arial"/>
              </a:rPr>
              <a:t>ENCUESTA SERVICIO ESTUDIANTES 1ER SEMESTRE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g7d219f6ec3_0_12"/>
          <p:cNvSpPr txBox="1"/>
          <p:nvPr/>
        </p:nvSpPr>
        <p:spPr>
          <a:xfrm>
            <a:off x="4395775" y="1451575"/>
            <a:ext cx="4145400" cy="445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D6F98"/>
              </a:buClr>
              <a:buSzPts val="1400"/>
              <a:buFont typeface="Arial"/>
              <a:buNone/>
            </a:pPr>
            <a:r>
              <a:rPr b="1" lang="es-ES">
                <a:solidFill>
                  <a:srgbClr val="1D6F98"/>
                </a:solidFill>
              </a:rPr>
              <a:t>ENCUESTA SERVICIO ESTUDIANTES 1ER SEMESTRE</a:t>
            </a:r>
            <a:endParaRPr/>
          </a:p>
          <a:p>
            <a:pPr indent="0" lvl="0" marL="0" marR="0" rtl="0" algn="just">
              <a:spcBef>
                <a:spcPts val="280"/>
              </a:spcBef>
              <a:spcAft>
                <a:spcPts val="0"/>
              </a:spcAft>
              <a:buClr>
                <a:srgbClr val="888888"/>
              </a:buClr>
              <a:buSzPts val="1400"/>
              <a:buFont typeface="Arial"/>
              <a:buNone/>
            </a:pPr>
            <a:r>
              <a:t/>
            </a:r>
            <a:endParaRPr sz="1400">
              <a:solidFill>
                <a:srgbClr val="888888"/>
              </a:solidFill>
              <a:latin typeface="Arial"/>
              <a:ea typeface="Arial"/>
              <a:cs typeface="Arial"/>
              <a:sym typeface="Arial"/>
            </a:endParaRPr>
          </a:p>
          <a:p>
            <a:pPr indent="0" lvl="0" marL="0" marR="0" rtl="0" algn="just">
              <a:spcBef>
                <a:spcPts val="280"/>
              </a:spcBef>
              <a:spcAft>
                <a:spcPts val="0"/>
              </a:spcAft>
              <a:buClr>
                <a:schemeClr val="dk1"/>
              </a:buClr>
              <a:buSzPts val="1400"/>
              <a:buFont typeface="Arial"/>
              <a:buNone/>
            </a:pPr>
            <a:r>
              <a:rPr lang="es-ES"/>
              <a:t>Con el objetivo de evaluar los servicios que se presta a los estudiantes de 1er nivel en su etapa de matrícula, generación de usuarios, horarios y demás necesidades de su etapa inicial en la Educación Superior, se realiza una encuesta enfocada en la percepción de atención al usuario y se les indaga acerca del medio a través del cuál se comunicaron y la respuesta Institucional al respecto.</a:t>
            </a:r>
            <a:endParaRPr/>
          </a:p>
        </p:txBody>
      </p:sp>
      <p:pic>
        <p:nvPicPr>
          <p:cNvPr id="186" name="Google Shape;186;g7d219f6ec3_0_12"/>
          <p:cNvPicPr preferRelativeResize="0"/>
          <p:nvPr/>
        </p:nvPicPr>
        <p:blipFill>
          <a:blip r:embed="rId3">
            <a:alphaModFix/>
          </a:blip>
          <a:stretch>
            <a:fillRect/>
          </a:stretch>
        </p:blipFill>
        <p:spPr>
          <a:xfrm>
            <a:off x="172125" y="310275"/>
            <a:ext cx="4090974" cy="5300129"/>
          </a:xfrm>
          <a:prstGeom prst="rect">
            <a:avLst/>
          </a:prstGeom>
          <a:noFill/>
          <a:ln>
            <a:noFill/>
          </a:ln>
        </p:spPr>
      </p:pic>
      <p:sp>
        <p:nvSpPr>
          <p:cNvPr id="187" name="Google Shape;187;g7d219f6ec3_0_12"/>
          <p:cNvSpPr txBox="1"/>
          <p:nvPr/>
        </p:nvSpPr>
        <p:spPr>
          <a:xfrm>
            <a:off x="4627925" y="4637775"/>
            <a:ext cx="3641100" cy="7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Encuesta de servicio a estudiantes: </a:t>
            </a:r>
            <a:endParaRPr/>
          </a:p>
          <a:p>
            <a:pPr indent="0" lvl="0" marL="0" rtl="0" algn="l">
              <a:spcBef>
                <a:spcPts val="0"/>
              </a:spcBef>
              <a:spcAft>
                <a:spcPts val="0"/>
              </a:spcAft>
              <a:buNone/>
            </a:pPr>
            <a:r>
              <a:rPr lang="es-ES" u="sng">
                <a:solidFill>
                  <a:schemeClr val="hlink"/>
                </a:solidFill>
                <a:hlinkClick r:id="rId4"/>
              </a:rPr>
              <a:t>https://cutt.ly/1rY72gg</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g7d24c5ad19_0_22"/>
          <p:cNvSpPr txBox="1"/>
          <p:nvPr>
            <p:ph idx="1" type="body"/>
          </p:nvPr>
        </p:nvSpPr>
        <p:spPr>
          <a:xfrm>
            <a:off x="5743465" y="1575785"/>
            <a:ext cx="3049800" cy="4526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320"/>
              </a:spcBef>
              <a:spcAft>
                <a:spcPts val="0"/>
              </a:spcAft>
              <a:buClr>
                <a:schemeClr val="lt1"/>
              </a:buClr>
              <a:buSzPts val="1600"/>
              <a:buNone/>
            </a:pPr>
            <a:r>
              <a:t/>
            </a:r>
            <a:endParaRPr/>
          </a:p>
          <a:p>
            <a:pPr indent="0" lvl="0" marL="0" rtl="0" algn="just">
              <a:lnSpc>
                <a:spcPct val="90000"/>
              </a:lnSpc>
              <a:spcBef>
                <a:spcPts val="320"/>
              </a:spcBef>
              <a:spcAft>
                <a:spcPts val="0"/>
              </a:spcAft>
              <a:buClr>
                <a:schemeClr val="dk1"/>
              </a:buClr>
              <a:buSzPts val="1600"/>
              <a:buNone/>
            </a:pPr>
            <a:r>
              <a:rPr lang="es-ES" sz="1600">
                <a:solidFill>
                  <a:schemeClr val="lt1"/>
                </a:solidFill>
              </a:rPr>
              <a:t>Durante el semestre 2019-2 se le preguntó a varios estudiantes de la Institución para ellos qué significaba la U, por qué estudiaban aquí y qué cosas positivas vean y vivían en su proceso de formación.</a:t>
            </a:r>
            <a:endParaRPr sz="1600">
              <a:solidFill>
                <a:schemeClr val="lt1"/>
              </a:solidFill>
            </a:endParaRPr>
          </a:p>
          <a:p>
            <a:pPr indent="0" lvl="0" marL="0" rtl="0" algn="l">
              <a:lnSpc>
                <a:spcPct val="90000"/>
              </a:lnSpc>
              <a:spcBef>
                <a:spcPts val="320"/>
              </a:spcBef>
              <a:spcAft>
                <a:spcPts val="0"/>
              </a:spcAft>
              <a:buClr>
                <a:schemeClr val="dk1"/>
              </a:buClr>
              <a:buSzPts val="1600"/>
              <a:buNone/>
            </a:pPr>
            <a:r>
              <a:t/>
            </a:r>
            <a:endParaRPr sz="1600">
              <a:solidFill>
                <a:schemeClr val="lt1"/>
              </a:solidFill>
            </a:endParaRPr>
          </a:p>
        </p:txBody>
      </p:sp>
      <p:sp>
        <p:nvSpPr>
          <p:cNvPr id="193" name="Google Shape;193;g7d24c5ad19_0_22"/>
          <p:cNvSpPr txBox="1"/>
          <p:nvPr/>
        </p:nvSpPr>
        <p:spPr>
          <a:xfrm>
            <a:off x="350668" y="3444073"/>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7. </a:t>
            </a:r>
            <a:r>
              <a:rPr lang="es-ES" sz="3200">
                <a:solidFill>
                  <a:schemeClr val="lt1"/>
                </a:solidFill>
                <a:latin typeface="Arial"/>
                <a:ea typeface="Arial"/>
                <a:cs typeface="Arial"/>
                <a:sym typeface="Arial"/>
              </a:rPr>
              <a:t>QUÉ SIGNIFICA LA U PARA LOS ESTUDIANTES</a:t>
            </a:r>
            <a:endParaRPr/>
          </a:p>
          <a:p>
            <a:pPr indent="0" lvl="0" marL="0" marR="0" rtl="0" algn="l">
              <a:spcBef>
                <a:spcPts val="640"/>
              </a:spcBef>
              <a:spcAft>
                <a:spcPts val="0"/>
              </a:spcAft>
              <a:buClr>
                <a:schemeClr val="dk1"/>
              </a:buClr>
              <a:buSzPts val="3200"/>
              <a:buFont typeface="Arial"/>
              <a:buNone/>
            </a:pPr>
            <a:r>
              <a:t/>
            </a:r>
            <a:endParaRPr sz="32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g7d219f6ec3_0_24"/>
          <p:cNvSpPr txBox="1"/>
          <p:nvPr/>
        </p:nvSpPr>
        <p:spPr>
          <a:xfrm>
            <a:off x="457200" y="1600200"/>
            <a:ext cx="4145400" cy="4452600"/>
          </a:xfrm>
          <a:prstGeom prst="rect">
            <a:avLst/>
          </a:prstGeom>
          <a:noFill/>
          <a:ln>
            <a:noFill/>
          </a:ln>
        </p:spPr>
        <p:txBody>
          <a:bodyPr anchorCtr="0" anchor="t" bIns="45700" lIns="91425" spcFirstLastPara="1" rIns="91425" wrap="square" tIns="45700">
            <a:noAutofit/>
          </a:bodyPr>
          <a:lstStyle/>
          <a:p>
            <a:pPr indent="0" lvl="0" marL="0" marR="0" rtl="0" algn="just">
              <a:spcBef>
                <a:spcPts val="280"/>
              </a:spcBef>
              <a:spcAft>
                <a:spcPts val="0"/>
              </a:spcAft>
              <a:buClr>
                <a:schemeClr val="dk1"/>
              </a:buClr>
              <a:buSzPts val="1400"/>
              <a:buFont typeface="Arial"/>
              <a:buNone/>
            </a:pPr>
            <a:r>
              <a:t/>
            </a:r>
            <a:endParaRPr/>
          </a:p>
        </p:txBody>
      </p:sp>
      <p:pic>
        <p:nvPicPr>
          <p:cNvPr id="199" name="Google Shape;199;g7d219f6ec3_0_24"/>
          <p:cNvPicPr preferRelativeResize="0"/>
          <p:nvPr/>
        </p:nvPicPr>
        <p:blipFill>
          <a:blip r:embed="rId3">
            <a:alphaModFix/>
          </a:blip>
          <a:stretch>
            <a:fillRect/>
          </a:stretch>
        </p:blipFill>
        <p:spPr>
          <a:xfrm>
            <a:off x="1576225" y="1203425"/>
            <a:ext cx="5788326" cy="3265950"/>
          </a:xfrm>
          <a:prstGeom prst="rect">
            <a:avLst/>
          </a:prstGeom>
          <a:noFill/>
          <a:ln>
            <a:noFill/>
          </a:ln>
        </p:spPr>
      </p:pic>
      <p:sp>
        <p:nvSpPr>
          <p:cNvPr id="200" name="Google Shape;200;g7d219f6ec3_0_24"/>
          <p:cNvSpPr txBox="1"/>
          <p:nvPr/>
        </p:nvSpPr>
        <p:spPr>
          <a:xfrm>
            <a:off x="1953350" y="4840950"/>
            <a:ext cx="51171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Testimonio de los estudiantes: </a:t>
            </a:r>
            <a:r>
              <a:rPr lang="es-ES" u="sng">
                <a:solidFill>
                  <a:schemeClr val="hlink"/>
                </a:solidFill>
                <a:hlinkClick r:id="rId4"/>
              </a:rPr>
              <a:t>https://cutt.ly/9rY5eYf</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2"/>
          <p:cNvSpPr txBox="1"/>
          <p:nvPr>
            <p:ph idx="1" type="subTitle"/>
          </p:nvPr>
        </p:nvSpPr>
        <p:spPr>
          <a:xfrm>
            <a:off x="744920" y="1202724"/>
            <a:ext cx="4145400" cy="4452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rgbClr val="1D6F98"/>
              </a:buClr>
              <a:buSzPts val="1662"/>
              <a:buNone/>
            </a:pPr>
            <a:r>
              <a:rPr b="1" lang="es-ES" sz="1662">
                <a:solidFill>
                  <a:srgbClr val="1D6F98"/>
                </a:solidFill>
                <a:latin typeface="Arial"/>
                <a:ea typeface="Arial"/>
                <a:cs typeface="Arial"/>
                <a:sym typeface="Arial"/>
              </a:rPr>
              <a:t>CONTENIDO</a:t>
            </a:r>
            <a:endParaRPr b="1" sz="1662">
              <a:solidFill>
                <a:srgbClr val="1D6F98"/>
              </a:solidFill>
              <a:latin typeface="Arial"/>
              <a:ea typeface="Arial"/>
              <a:cs typeface="Arial"/>
              <a:sym typeface="Arial"/>
            </a:endParaRPr>
          </a:p>
          <a:p>
            <a:pPr indent="0" lvl="0" marL="0" rtl="0" algn="l">
              <a:lnSpc>
                <a:spcPct val="80000"/>
              </a:lnSpc>
              <a:spcBef>
                <a:spcPts val="0"/>
              </a:spcBef>
              <a:spcAft>
                <a:spcPts val="0"/>
              </a:spcAft>
              <a:buClr>
                <a:srgbClr val="1D6F98"/>
              </a:buClr>
              <a:buSzPts val="1662"/>
              <a:buNone/>
            </a:pPr>
            <a:r>
              <a:t/>
            </a:r>
            <a:endParaRPr b="1" sz="1662">
              <a:solidFill>
                <a:srgbClr val="1D6F98"/>
              </a:solidFill>
              <a:latin typeface="Arial"/>
              <a:ea typeface="Arial"/>
              <a:cs typeface="Arial"/>
              <a:sym typeface="Arial"/>
            </a:endParaRPr>
          </a:p>
          <a:p>
            <a:pPr indent="0" lvl="0" marL="0" rtl="0" algn="l">
              <a:lnSpc>
                <a:spcPct val="80000"/>
              </a:lnSpc>
              <a:spcBef>
                <a:spcPts val="0"/>
              </a:spcBef>
              <a:spcAft>
                <a:spcPts val="0"/>
              </a:spcAft>
              <a:buClr>
                <a:srgbClr val="1D6F98"/>
              </a:buClr>
              <a:buSzPts val="1662"/>
              <a:buNone/>
            </a:pPr>
            <a:r>
              <a:t/>
            </a:r>
            <a:endParaRPr b="1" sz="1662">
              <a:solidFill>
                <a:srgbClr val="1D6F98"/>
              </a:solidFill>
              <a:latin typeface="Arial"/>
              <a:ea typeface="Arial"/>
              <a:cs typeface="Arial"/>
              <a:sym typeface="Arial"/>
            </a:endParaRPr>
          </a:p>
          <a:p>
            <a:pPr indent="0" lvl="0" marL="0" rtl="0" algn="l">
              <a:lnSpc>
                <a:spcPct val="80000"/>
              </a:lnSpc>
              <a:spcBef>
                <a:spcPts val="0"/>
              </a:spcBef>
              <a:spcAft>
                <a:spcPts val="0"/>
              </a:spcAft>
              <a:buClr>
                <a:srgbClr val="1D6F98"/>
              </a:buClr>
              <a:buSzPts val="1662"/>
              <a:buNone/>
            </a:pPr>
            <a:r>
              <a:t/>
            </a:r>
            <a:endParaRPr b="1" sz="1662">
              <a:solidFill>
                <a:srgbClr val="1D6F98"/>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Diagnóstico de Servicio Institucional.</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Consolas de calificación del servicio.</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Percepción sensorial de la marca.</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Taller creativo de marca.</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UX- Experiencia de usuario</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Encuesta de servicio estudiantes 1er semestre.</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Qué significa la U para los estudiantes.</a:t>
            </a:r>
            <a:endParaRPr sz="1662">
              <a:solidFill>
                <a:srgbClr val="000000"/>
              </a:solidFill>
              <a:latin typeface="Arial"/>
              <a:ea typeface="Arial"/>
              <a:cs typeface="Arial"/>
              <a:sym typeface="Arial"/>
            </a:endParaRPr>
          </a:p>
          <a:p>
            <a:pPr indent="-334168" lvl="0" marL="457200" rtl="0" algn="just">
              <a:lnSpc>
                <a:spcPct val="80000"/>
              </a:lnSpc>
              <a:spcBef>
                <a:spcPts val="0"/>
              </a:spcBef>
              <a:spcAft>
                <a:spcPts val="0"/>
              </a:spcAft>
              <a:buClr>
                <a:srgbClr val="000000"/>
              </a:buClr>
              <a:buSzPts val="1663"/>
              <a:buAutoNum type="arabicPeriod"/>
            </a:pPr>
            <a:r>
              <a:rPr lang="es-ES" sz="1662">
                <a:solidFill>
                  <a:srgbClr val="000000"/>
                </a:solidFill>
                <a:latin typeface="Arial"/>
                <a:ea typeface="Arial"/>
                <a:cs typeface="Arial"/>
                <a:sym typeface="Arial"/>
              </a:rPr>
              <a:t>Solicitudes de servicios de Comunicaciones</a:t>
            </a:r>
            <a:r>
              <a:rPr lang="es-ES" sz="1662">
                <a:solidFill>
                  <a:srgbClr val="000000"/>
                </a:solidFill>
                <a:latin typeface="Arial"/>
                <a:ea typeface="Arial"/>
                <a:cs typeface="Arial"/>
                <a:sym typeface="Arial"/>
              </a:rPr>
              <a:t> </a:t>
            </a:r>
            <a:endParaRPr sz="1662">
              <a:solidFill>
                <a:srgbClr val="000000"/>
              </a:solidFill>
              <a:latin typeface="Arial"/>
              <a:ea typeface="Arial"/>
              <a:cs typeface="Arial"/>
              <a:sym typeface="Arial"/>
            </a:endParaRPr>
          </a:p>
          <a:p>
            <a:pPr indent="0" lvl="0" marL="0" rtl="0" algn="just">
              <a:lnSpc>
                <a:spcPct val="80000"/>
              </a:lnSpc>
              <a:spcBef>
                <a:spcPts val="332"/>
              </a:spcBef>
              <a:spcAft>
                <a:spcPts val="0"/>
              </a:spcAft>
              <a:buClr>
                <a:srgbClr val="888888"/>
              </a:buClr>
              <a:buSzPts val="1662"/>
              <a:buNone/>
            </a:pPr>
            <a:r>
              <a:t/>
            </a:r>
            <a:endParaRPr sz="1662">
              <a:latin typeface="Arial"/>
              <a:ea typeface="Arial"/>
              <a:cs typeface="Arial"/>
              <a:sym typeface="Arial"/>
            </a:endParaRPr>
          </a:p>
          <a:p>
            <a:pPr indent="0" lvl="0" marL="0" rtl="0" algn="just">
              <a:lnSpc>
                <a:spcPct val="80000"/>
              </a:lnSpc>
              <a:spcBef>
                <a:spcPts val="304"/>
              </a:spcBef>
              <a:spcAft>
                <a:spcPts val="0"/>
              </a:spcAft>
              <a:buClr>
                <a:srgbClr val="000000"/>
              </a:buClr>
              <a:buSzPts val="152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g7d24c5ad19_0_6"/>
          <p:cNvSpPr txBox="1"/>
          <p:nvPr/>
        </p:nvSpPr>
        <p:spPr>
          <a:xfrm>
            <a:off x="457200" y="1600200"/>
            <a:ext cx="4145400" cy="4452600"/>
          </a:xfrm>
          <a:prstGeom prst="rect">
            <a:avLst/>
          </a:prstGeom>
          <a:noFill/>
          <a:ln>
            <a:noFill/>
          </a:ln>
        </p:spPr>
        <p:txBody>
          <a:bodyPr anchorCtr="0" anchor="t" bIns="45700" lIns="91425" spcFirstLastPara="1" rIns="91425" wrap="square" tIns="45700">
            <a:noAutofit/>
          </a:bodyPr>
          <a:lstStyle/>
          <a:p>
            <a:pPr indent="0" lvl="0" marL="0" marR="0" rtl="0" algn="just">
              <a:spcBef>
                <a:spcPts val="280"/>
              </a:spcBef>
              <a:spcAft>
                <a:spcPts val="0"/>
              </a:spcAft>
              <a:buClr>
                <a:schemeClr val="dk1"/>
              </a:buClr>
              <a:buSzPts val="1400"/>
              <a:buFont typeface="Arial"/>
              <a:buNone/>
            </a:pPr>
            <a:r>
              <a:t/>
            </a:r>
            <a:endParaRPr/>
          </a:p>
        </p:txBody>
      </p:sp>
      <p:sp>
        <p:nvSpPr>
          <p:cNvPr id="206" name="Google Shape;206;g7d24c5ad19_0_6"/>
          <p:cNvSpPr txBox="1"/>
          <p:nvPr/>
        </p:nvSpPr>
        <p:spPr>
          <a:xfrm>
            <a:off x="1953350" y="4840950"/>
            <a:ext cx="51171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Testimonio de los estudiantes: </a:t>
            </a:r>
            <a:r>
              <a:rPr lang="es-ES" u="sng">
                <a:solidFill>
                  <a:schemeClr val="hlink"/>
                </a:solidFill>
                <a:hlinkClick r:id="rId3"/>
              </a:rPr>
              <a:t>https://cutt.ly/SrUyFdX</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07" name="Google Shape;207;g7d24c5ad19_0_6"/>
          <p:cNvPicPr preferRelativeResize="0"/>
          <p:nvPr/>
        </p:nvPicPr>
        <p:blipFill>
          <a:blip r:embed="rId4">
            <a:alphaModFix/>
          </a:blip>
          <a:stretch>
            <a:fillRect/>
          </a:stretch>
        </p:blipFill>
        <p:spPr>
          <a:xfrm>
            <a:off x="1726400" y="1188500"/>
            <a:ext cx="5830699" cy="325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g7d24c5ad19_0_12"/>
          <p:cNvSpPr txBox="1"/>
          <p:nvPr/>
        </p:nvSpPr>
        <p:spPr>
          <a:xfrm>
            <a:off x="457200" y="1600200"/>
            <a:ext cx="4145400" cy="4452600"/>
          </a:xfrm>
          <a:prstGeom prst="rect">
            <a:avLst/>
          </a:prstGeom>
          <a:noFill/>
          <a:ln>
            <a:noFill/>
          </a:ln>
        </p:spPr>
        <p:txBody>
          <a:bodyPr anchorCtr="0" anchor="t" bIns="45700" lIns="91425" spcFirstLastPara="1" rIns="91425" wrap="square" tIns="45700">
            <a:noAutofit/>
          </a:bodyPr>
          <a:lstStyle/>
          <a:p>
            <a:pPr indent="0" lvl="0" marL="0" marR="0" rtl="0" algn="just">
              <a:spcBef>
                <a:spcPts val="280"/>
              </a:spcBef>
              <a:spcAft>
                <a:spcPts val="0"/>
              </a:spcAft>
              <a:buClr>
                <a:schemeClr val="dk1"/>
              </a:buClr>
              <a:buSzPts val="1400"/>
              <a:buFont typeface="Arial"/>
              <a:buNone/>
            </a:pPr>
            <a:r>
              <a:t/>
            </a:r>
            <a:endParaRPr/>
          </a:p>
        </p:txBody>
      </p:sp>
      <p:sp>
        <p:nvSpPr>
          <p:cNvPr id="213" name="Google Shape;213;g7d24c5ad19_0_12"/>
          <p:cNvSpPr txBox="1"/>
          <p:nvPr/>
        </p:nvSpPr>
        <p:spPr>
          <a:xfrm>
            <a:off x="1953350" y="4840950"/>
            <a:ext cx="51171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Testimonio de los estudiantes: </a:t>
            </a:r>
            <a:r>
              <a:rPr lang="es-ES" u="sng">
                <a:solidFill>
                  <a:schemeClr val="hlink"/>
                </a:solidFill>
                <a:hlinkClick r:id="rId3"/>
              </a:rPr>
              <a:t>https://cutt.ly/LrUyDKe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14" name="Google Shape;214;g7d24c5ad19_0_12"/>
          <p:cNvPicPr preferRelativeResize="0"/>
          <p:nvPr/>
        </p:nvPicPr>
        <p:blipFill>
          <a:blip r:embed="rId4">
            <a:alphaModFix/>
          </a:blip>
          <a:stretch>
            <a:fillRect/>
          </a:stretch>
        </p:blipFill>
        <p:spPr>
          <a:xfrm>
            <a:off x="1580200" y="1138025"/>
            <a:ext cx="5556276" cy="3095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8" name="Shape 218"/>
        <p:cNvGrpSpPr/>
        <p:nvPr/>
      </p:nvGrpSpPr>
      <p:grpSpPr>
        <a:xfrm>
          <a:off x="0" y="0"/>
          <a:ext cx="0" cy="0"/>
          <a:chOff x="0" y="0"/>
          <a:chExt cx="0" cy="0"/>
        </a:xfrm>
      </p:grpSpPr>
      <p:sp>
        <p:nvSpPr>
          <p:cNvPr id="219" name="Google Shape;219;g7d24c5ad19_0_27"/>
          <p:cNvSpPr txBox="1"/>
          <p:nvPr/>
        </p:nvSpPr>
        <p:spPr>
          <a:xfrm>
            <a:off x="457200" y="3468487"/>
            <a:ext cx="5366700" cy="2657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lang="es-ES" sz="3200">
                <a:solidFill>
                  <a:schemeClr val="lt1"/>
                </a:solidFill>
              </a:rPr>
              <a:t>8. </a:t>
            </a:r>
            <a:r>
              <a:rPr lang="es-ES" sz="3200">
                <a:solidFill>
                  <a:schemeClr val="lt1"/>
                </a:solidFill>
                <a:latin typeface="Arial"/>
                <a:ea typeface="Arial"/>
                <a:cs typeface="Arial"/>
                <a:sym typeface="Arial"/>
              </a:rPr>
              <a:t>SOLICITUDES DE SERVICIOS DE COMUNICACIONES</a:t>
            </a:r>
            <a:endParaRPr/>
          </a:p>
        </p:txBody>
      </p:sp>
      <p:sp>
        <p:nvSpPr>
          <p:cNvPr id="220" name="Google Shape;220;g7d24c5ad19_0_27"/>
          <p:cNvSpPr txBox="1"/>
          <p:nvPr/>
        </p:nvSpPr>
        <p:spPr>
          <a:xfrm>
            <a:off x="5636933" y="1600200"/>
            <a:ext cx="3049800" cy="4526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lt1"/>
              </a:buClr>
              <a:buSzPts val="1600"/>
              <a:buFont typeface="Arial"/>
              <a:buNone/>
            </a:pPr>
            <a:r>
              <a:t/>
            </a:r>
            <a:endParaRPr/>
          </a:p>
          <a:p>
            <a:pPr indent="0" lvl="0" marL="0" marR="0" rtl="0" algn="l">
              <a:spcBef>
                <a:spcPts val="32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g7d24c5ad19_0_32"/>
          <p:cNvSpPr txBox="1"/>
          <p:nvPr/>
        </p:nvSpPr>
        <p:spPr>
          <a:xfrm>
            <a:off x="1095300" y="1545300"/>
            <a:ext cx="6408900" cy="788400"/>
          </a:xfrm>
          <a:prstGeom prst="rect">
            <a:avLst/>
          </a:prstGeom>
          <a:noFill/>
          <a:ln>
            <a:noFill/>
          </a:ln>
        </p:spPr>
        <p:txBody>
          <a:bodyPr anchorCtr="0" anchor="t" bIns="45700" lIns="91425" spcFirstLastPara="1" rIns="91425" wrap="square" tIns="45700">
            <a:noAutofit/>
          </a:bodyPr>
          <a:lstStyle/>
          <a:p>
            <a:pPr indent="0" lvl="0" marL="0" marR="0" rtl="0" algn="just">
              <a:spcBef>
                <a:spcPts val="280"/>
              </a:spcBef>
              <a:spcAft>
                <a:spcPts val="0"/>
              </a:spcAft>
              <a:buClr>
                <a:schemeClr val="dk1"/>
              </a:buClr>
              <a:buSzPts val="1400"/>
              <a:buFont typeface="Arial"/>
              <a:buNone/>
            </a:pPr>
            <a:r>
              <a:rPr lang="es-ES"/>
              <a:t>El proceso de Gestión de Comunicaciones cuenta con una mesa de ayuda a través de la </a:t>
            </a:r>
            <a:r>
              <a:rPr lang="es-ES"/>
              <a:t>cual</a:t>
            </a:r>
            <a:r>
              <a:rPr lang="es-ES"/>
              <a:t> los integrantes de la comunidad administrativa y académica solicitan servicios de comunicaciones, entre los que se encuentran:</a:t>
            </a:r>
            <a:endParaRPr/>
          </a:p>
        </p:txBody>
      </p:sp>
      <p:sp>
        <p:nvSpPr>
          <p:cNvPr id="226" name="Google Shape;226;g7d24c5ad19_0_32"/>
          <p:cNvSpPr txBox="1"/>
          <p:nvPr/>
        </p:nvSpPr>
        <p:spPr>
          <a:xfrm>
            <a:off x="1953350" y="4840950"/>
            <a:ext cx="51171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227" name="Google Shape;227;g7d24c5ad19_0_32"/>
          <p:cNvPicPr preferRelativeResize="0"/>
          <p:nvPr/>
        </p:nvPicPr>
        <p:blipFill>
          <a:blip r:embed="rId3">
            <a:alphaModFix/>
          </a:blip>
          <a:stretch>
            <a:fillRect/>
          </a:stretch>
        </p:blipFill>
        <p:spPr>
          <a:xfrm>
            <a:off x="862013" y="2954525"/>
            <a:ext cx="7419975" cy="676275"/>
          </a:xfrm>
          <a:prstGeom prst="rect">
            <a:avLst/>
          </a:prstGeom>
          <a:noFill/>
          <a:ln>
            <a:noFill/>
          </a:ln>
        </p:spPr>
      </p:pic>
      <p:sp>
        <p:nvSpPr>
          <p:cNvPr id="228" name="Google Shape;228;g7d24c5ad19_0_32"/>
          <p:cNvSpPr txBox="1"/>
          <p:nvPr/>
        </p:nvSpPr>
        <p:spPr>
          <a:xfrm>
            <a:off x="426600" y="2898200"/>
            <a:ext cx="8384700" cy="73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g7d24c5ad19_0_42"/>
          <p:cNvSpPr txBox="1"/>
          <p:nvPr/>
        </p:nvSpPr>
        <p:spPr>
          <a:xfrm>
            <a:off x="457200" y="1600200"/>
            <a:ext cx="4145400" cy="4452600"/>
          </a:xfrm>
          <a:prstGeom prst="rect">
            <a:avLst/>
          </a:prstGeom>
          <a:noFill/>
          <a:ln>
            <a:noFill/>
          </a:ln>
        </p:spPr>
        <p:txBody>
          <a:bodyPr anchorCtr="0" anchor="t" bIns="45700" lIns="91425" spcFirstLastPara="1" rIns="91425" wrap="square" tIns="45700">
            <a:noAutofit/>
          </a:bodyPr>
          <a:lstStyle/>
          <a:p>
            <a:pPr indent="0" lvl="0" marL="0" marR="0" rtl="0" algn="just">
              <a:spcBef>
                <a:spcPts val="280"/>
              </a:spcBef>
              <a:spcAft>
                <a:spcPts val="0"/>
              </a:spcAft>
              <a:buClr>
                <a:schemeClr val="dk1"/>
              </a:buClr>
              <a:buSzPts val="1400"/>
              <a:buFont typeface="Arial"/>
              <a:buNone/>
            </a:pPr>
            <a:r>
              <a:t/>
            </a:r>
            <a:endParaRPr/>
          </a:p>
        </p:txBody>
      </p:sp>
      <p:pic>
        <p:nvPicPr>
          <p:cNvPr id="234" name="Google Shape;234;g7d24c5ad19_0_42"/>
          <p:cNvPicPr preferRelativeResize="0"/>
          <p:nvPr/>
        </p:nvPicPr>
        <p:blipFill>
          <a:blip r:embed="rId3">
            <a:alphaModFix/>
          </a:blip>
          <a:stretch>
            <a:fillRect/>
          </a:stretch>
        </p:blipFill>
        <p:spPr>
          <a:xfrm>
            <a:off x="1453200" y="2305176"/>
            <a:ext cx="6237600" cy="3894500"/>
          </a:xfrm>
          <a:prstGeom prst="rect">
            <a:avLst/>
          </a:prstGeom>
          <a:noFill/>
          <a:ln>
            <a:noFill/>
          </a:ln>
        </p:spPr>
      </p:pic>
      <p:sp>
        <p:nvSpPr>
          <p:cNvPr id="235" name="Google Shape;235;g7d24c5ad19_0_42"/>
          <p:cNvSpPr txBox="1"/>
          <p:nvPr/>
        </p:nvSpPr>
        <p:spPr>
          <a:xfrm>
            <a:off x="225350" y="1016375"/>
            <a:ext cx="8851200" cy="97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a:solidFill>
                  <a:schemeClr val="dk1"/>
                </a:solidFill>
              </a:rPr>
              <a:t>Estas solicitudes son evaluadas a través de 4 Ítems: atención, tiempo de ejecución del servicio, producto entregado acorde a la solicitud  y nivel de satisfacción con el servicio proporcionado, durante 2019 se realizaron 847 solicitudes y el </a:t>
            </a:r>
            <a:r>
              <a:rPr lang="es-ES">
                <a:solidFill>
                  <a:schemeClr val="dk1"/>
                </a:solidFill>
              </a:rPr>
              <a:t>indicador</a:t>
            </a:r>
            <a:r>
              <a:rPr lang="es-ES">
                <a:solidFill>
                  <a:schemeClr val="dk1"/>
                </a:solidFill>
              </a:rPr>
              <a:t> de medición tiene una escala de 1 a 4 y el promedio de evaluación es 3.6.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blipFill>
          <a:blip r:embed="rId3">
            <a:alphaModFix/>
          </a:blip>
          <a:stretch>
            <a:fillRect/>
          </a:stretch>
        </a:blipFill>
      </p:bgPr>
    </p:bg>
    <p:spTree>
      <p:nvGrpSpPr>
        <p:cNvPr id="239" name="Shape 23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g7d24c5ad19_0_80"/>
          <p:cNvSpPr txBox="1"/>
          <p:nvPr>
            <p:ph idx="1" type="subTitle"/>
          </p:nvPr>
        </p:nvSpPr>
        <p:spPr>
          <a:xfrm>
            <a:off x="2451995" y="1242174"/>
            <a:ext cx="4145400" cy="4452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1D6F98"/>
              </a:buClr>
              <a:buSzPts val="1662"/>
              <a:buNone/>
            </a:pPr>
            <a:r>
              <a:rPr b="1" lang="es-ES" sz="1662">
                <a:solidFill>
                  <a:srgbClr val="1D6F98"/>
                </a:solidFill>
                <a:latin typeface="Arial"/>
                <a:ea typeface="Arial"/>
                <a:cs typeface="Arial"/>
                <a:sym typeface="Arial"/>
              </a:rPr>
              <a:t>Introducción</a:t>
            </a:r>
            <a:endParaRPr/>
          </a:p>
          <a:p>
            <a:pPr indent="0" lvl="0" marL="0" rtl="0" algn="just">
              <a:lnSpc>
                <a:spcPct val="80000"/>
              </a:lnSpc>
              <a:spcBef>
                <a:spcPts val="332"/>
              </a:spcBef>
              <a:spcAft>
                <a:spcPts val="0"/>
              </a:spcAft>
              <a:buClr>
                <a:srgbClr val="888888"/>
              </a:buClr>
              <a:buSzPts val="1662"/>
              <a:buNone/>
            </a:pPr>
            <a:r>
              <a:t/>
            </a:r>
            <a:endParaRPr sz="1662">
              <a:latin typeface="Arial"/>
              <a:ea typeface="Arial"/>
              <a:cs typeface="Arial"/>
              <a:sym typeface="Arial"/>
            </a:endParaRPr>
          </a:p>
          <a:p>
            <a:pPr indent="0" lvl="0" marL="0" rtl="0" algn="just">
              <a:lnSpc>
                <a:spcPct val="80000"/>
              </a:lnSpc>
              <a:spcBef>
                <a:spcPts val="304"/>
              </a:spcBef>
              <a:spcAft>
                <a:spcPts val="0"/>
              </a:spcAft>
              <a:buClr>
                <a:srgbClr val="000000"/>
              </a:buClr>
              <a:buSzPts val="1520"/>
              <a:buNone/>
            </a:pPr>
            <a:r>
              <a:rPr lang="es-ES" sz="1520">
                <a:solidFill>
                  <a:srgbClr val="000000"/>
                </a:solidFill>
                <a:latin typeface="Arial"/>
                <a:ea typeface="Arial"/>
                <a:cs typeface="Arial"/>
                <a:sym typeface="Arial"/>
              </a:rPr>
              <a:t>La Institución Universitaria Colegio Mayor de Antioquia siempre está en busca del mejoramiento Institucional y por ende el de la prestación del servicio al ciudadano, por ello desde el año 2018 viene trabajando en este objetivo y ha querido medir el impacto y la percepción de los usuarios a través de diversos mecanismos  que permiten tener una visión general de la satisfacción o insatisfacción de los usuarios con la atención recibida.</a:t>
            </a:r>
            <a:endParaRPr/>
          </a:p>
          <a:p>
            <a:pPr indent="0" lvl="0" marL="0" rtl="0" algn="just">
              <a:lnSpc>
                <a:spcPct val="80000"/>
              </a:lnSpc>
              <a:spcBef>
                <a:spcPts val="304"/>
              </a:spcBef>
              <a:spcAft>
                <a:spcPts val="0"/>
              </a:spcAft>
              <a:buClr>
                <a:srgbClr val="888888"/>
              </a:buClr>
              <a:buSzPts val="1520"/>
              <a:buNone/>
            </a:pPr>
            <a:r>
              <a:t/>
            </a:r>
            <a:endParaRPr sz="1520">
              <a:solidFill>
                <a:srgbClr val="000000"/>
              </a:solidFill>
              <a:latin typeface="Arial"/>
              <a:ea typeface="Arial"/>
              <a:cs typeface="Arial"/>
              <a:sym typeface="Arial"/>
            </a:endParaRPr>
          </a:p>
          <a:p>
            <a:pPr indent="0" lvl="0" marL="0" rtl="0" algn="just">
              <a:lnSpc>
                <a:spcPct val="80000"/>
              </a:lnSpc>
              <a:spcBef>
                <a:spcPts val="304"/>
              </a:spcBef>
              <a:spcAft>
                <a:spcPts val="0"/>
              </a:spcAft>
              <a:buClr>
                <a:srgbClr val="000000"/>
              </a:buClr>
              <a:buSzPts val="1520"/>
              <a:buNone/>
            </a:pPr>
            <a:r>
              <a:rPr lang="es-ES" sz="1520">
                <a:solidFill>
                  <a:srgbClr val="000000"/>
                </a:solidFill>
                <a:latin typeface="Arial"/>
                <a:ea typeface="Arial"/>
                <a:cs typeface="Arial"/>
                <a:sym typeface="Arial"/>
              </a:rPr>
              <a:t>Desde el proceso de Gestión de Comunicaciones se han encaminado diversas acciones para tal fin que involucran de forma directa a los públicos de interés Institucional, a continuación encontrarán la descripción de las estrategias implementadas y los informes de soporte de cada una de ellas: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ph idx="1" type="body"/>
          </p:nvPr>
        </p:nvSpPr>
        <p:spPr>
          <a:xfrm>
            <a:off x="5717315" y="1980360"/>
            <a:ext cx="3049800" cy="452610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304"/>
              </a:spcBef>
              <a:spcAft>
                <a:spcPts val="0"/>
              </a:spcAft>
              <a:buClr>
                <a:schemeClr val="dk1"/>
              </a:buClr>
              <a:buSzPts val="1520"/>
              <a:buFont typeface="Arial"/>
              <a:buNone/>
            </a:pPr>
            <a:r>
              <a:rPr lang="es-ES" sz="1520">
                <a:solidFill>
                  <a:srgbClr val="FFFFFF"/>
                </a:solidFill>
                <a:latin typeface="Arial"/>
                <a:ea typeface="Arial"/>
                <a:cs typeface="Arial"/>
                <a:sym typeface="Arial"/>
              </a:rPr>
              <a:t>Llevado a cabo en 2018 por un externo, con el objetivo de tener una mirada objetiva de la prestación del servicio Institucional, realizado a través de clientes incógnitos, grupos focales con diversos públicos, entre ellos: estudiantes, docentes, administrativos, empleados. </a:t>
            </a:r>
            <a:endParaRPr sz="1520">
              <a:solidFill>
                <a:srgbClr val="FFFFFF"/>
              </a:solidFill>
              <a:latin typeface="Arial"/>
              <a:ea typeface="Arial"/>
              <a:cs typeface="Arial"/>
              <a:sym typeface="Arial"/>
            </a:endParaRPr>
          </a:p>
          <a:p>
            <a:pPr indent="0" lvl="0" marL="0" rtl="0" algn="just">
              <a:lnSpc>
                <a:spcPct val="80000"/>
              </a:lnSpc>
              <a:spcBef>
                <a:spcPts val="304"/>
              </a:spcBef>
              <a:spcAft>
                <a:spcPts val="0"/>
              </a:spcAft>
              <a:buClr>
                <a:schemeClr val="dk1"/>
              </a:buClr>
              <a:buSzPts val="1520"/>
              <a:buFont typeface="Arial"/>
              <a:buNone/>
            </a:pPr>
            <a:r>
              <a:t/>
            </a:r>
            <a:endParaRPr sz="1520">
              <a:solidFill>
                <a:srgbClr val="FFFFFF"/>
              </a:solidFill>
              <a:latin typeface="Arial"/>
              <a:ea typeface="Arial"/>
              <a:cs typeface="Arial"/>
              <a:sym typeface="Arial"/>
            </a:endParaRPr>
          </a:p>
          <a:p>
            <a:pPr indent="0" lvl="0" marL="0" rtl="0" algn="just">
              <a:lnSpc>
                <a:spcPct val="80000"/>
              </a:lnSpc>
              <a:spcBef>
                <a:spcPts val="304"/>
              </a:spcBef>
              <a:spcAft>
                <a:spcPts val="0"/>
              </a:spcAft>
              <a:buClr>
                <a:schemeClr val="dk1"/>
              </a:buClr>
              <a:buSzPts val="1520"/>
              <a:buFont typeface="Arial"/>
              <a:buNone/>
            </a:pPr>
            <a:r>
              <a:rPr lang="es-ES" sz="1520">
                <a:solidFill>
                  <a:srgbClr val="FFFFFF"/>
                </a:solidFill>
                <a:latin typeface="Arial"/>
                <a:ea typeface="Arial"/>
                <a:cs typeface="Arial"/>
                <a:sym typeface="Arial"/>
              </a:rPr>
              <a:t>Del diagnóstico, surgió un plan de capacitación para el nivel asistencial, secretarias y auxiliares referente al compromiso con sus labores y un decálogo de Smartips para Servir con Amor. </a:t>
            </a:r>
            <a:endParaRPr sz="1600">
              <a:solidFill>
                <a:srgbClr val="FFFFFF"/>
              </a:solidFill>
            </a:endParaRPr>
          </a:p>
        </p:txBody>
      </p:sp>
      <p:sp>
        <p:nvSpPr>
          <p:cNvPr id="100" name="Google Shape;100;p3"/>
          <p:cNvSpPr txBox="1"/>
          <p:nvPr/>
        </p:nvSpPr>
        <p:spPr>
          <a:xfrm>
            <a:off x="212518" y="3286198"/>
            <a:ext cx="5366700" cy="26577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1"/>
              </a:buClr>
              <a:buSzPts val="3200"/>
              <a:buFont typeface="Arial"/>
              <a:buNone/>
            </a:pPr>
            <a:r>
              <a:rPr lang="es-ES" sz="3200">
                <a:solidFill>
                  <a:schemeClr val="lt1"/>
                </a:solidFill>
                <a:latin typeface="Arial"/>
                <a:ea typeface="Arial"/>
                <a:cs typeface="Arial"/>
                <a:sym typeface="Arial"/>
              </a:rPr>
              <a:t>1. DIAGNÓSTICO DE SERVICIO INSTITUCIONAL</a:t>
            </a:r>
            <a:endParaRPr/>
          </a:p>
          <a:p>
            <a:pPr indent="0" lvl="0" marL="0" marR="0" rtl="0" algn="l">
              <a:spcBef>
                <a:spcPts val="640"/>
              </a:spcBef>
              <a:spcAft>
                <a:spcPts val="0"/>
              </a:spcAft>
              <a:buClr>
                <a:schemeClr val="dk1"/>
              </a:buClr>
              <a:buSzPts val="3200"/>
              <a:buFont typeface="Arial"/>
              <a:buNone/>
            </a:pPr>
            <a:r>
              <a:t/>
            </a:r>
            <a:endParaRPr sz="32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5"/>
          <p:cNvSpPr txBox="1"/>
          <p:nvPr/>
        </p:nvSpPr>
        <p:spPr>
          <a:xfrm>
            <a:off x="457200" y="1202724"/>
            <a:ext cx="4145301" cy="4452551"/>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rgbClr val="1D6F98"/>
              </a:buClr>
              <a:buSzPts val="3600"/>
              <a:buFont typeface="Arial"/>
              <a:buNone/>
            </a:pPr>
            <a:r>
              <a:rPr lang="es-ES" sz="3600">
                <a:solidFill>
                  <a:srgbClr val="1D6F98"/>
                </a:solidFill>
                <a:latin typeface="Arial"/>
                <a:ea typeface="Arial"/>
                <a:cs typeface="Arial"/>
                <a:sym typeface="Arial"/>
              </a:rPr>
              <a:t>TEXTO</a:t>
            </a:r>
            <a:endParaRPr/>
          </a:p>
          <a:p>
            <a:pPr indent="0" lvl="0" marL="0" marR="0" rtl="0" algn="just">
              <a:spcBef>
                <a:spcPts val="640"/>
              </a:spcBef>
              <a:spcAft>
                <a:spcPts val="0"/>
              </a:spcAft>
              <a:buClr>
                <a:srgbClr val="888888"/>
              </a:buClr>
              <a:buSzPts val="3200"/>
              <a:buFont typeface="Arial"/>
              <a:buNone/>
            </a:pPr>
            <a:r>
              <a:t/>
            </a:r>
            <a:endParaRPr sz="3200">
              <a:solidFill>
                <a:srgbClr val="000000"/>
              </a:solidFill>
              <a:latin typeface="Calibri"/>
              <a:ea typeface="Calibri"/>
              <a:cs typeface="Calibri"/>
              <a:sym typeface="Calibri"/>
            </a:endParaRPr>
          </a:p>
        </p:txBody>
      </p:sp>
      <p:pic>
        <p:nvPicPr>
          <p:cNvPr id="106" name="Google Shape;106;p5"/>
          <p:cNvPicPr preferRelativeResize="0"/>
          <p:nvPr/>
        </p:nvPicPr>
        <p:blipFill>
          <a:blip r:embed="rId3">
            <a:alphaModFix/>
          </a:blip>
          <a:stretch>
            <a:fillRect/>
          </a:stretch>
        </p:blipFill>
        <p:spPr>
          <a:xfrm>
            <a:off x="411501" y="698675"/>
            <a:ext cx="4236698" cy="2730317"/>
          </a:xfrm>
          <a:prstGeom prst="rect">
            <a:avLst/>
          </a:prstGeom>
          <a:noFill/>
          <a:ln>
            <a:noFill/>
          </a:ln>
        </p:spPr>
      </p:pic>
      <p:pic>
        <p:nvPicPr>
          <p:cNvPr id="107" name="Google Shape;107;p5"/>
          <p:cNvPicPr preferRelativeResize="0"/>
          <p:nvPr/>
        </p:nvPicPr>
        <p:blipFill>
          <a:blip r:embed="rId4">
            <a:alphaModFix/>
          </a:blip>
          <a:stretch>
            <a:fillRect/>
          </a:stretch>
        </p:blipFill>
        <p:spPr>
          <a:xfrm>
            <a:off x="4727151" y="3599467"/>
            <a:ext cx="4236699" cy="2368478"/>
          </a:xfrm>
          <a:prstGeom prst="rect">
            <a:avLst/>
          </a:prstGeom>
          <a:noFill/>
          <a:ln>
            <a:noFill/>
          </a:ln>
        </p:spPr>
      </p:pic>
      <p:sp>
        <p:nvSpPr>
          <p:cNvPr id="108" name="Google Shape;108;p5"/>
          <p:cNvSpPr txBox="1"/>
          <p:nvPr/>
        </p:nvSpPr>
        <p:spPr>
          <a:xfrm>
            <a:off x="5093175" y="1332125"/>
            <a:ext cx="3128100" cy="92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Customer Journey: </a:t>
            </a:r>
            <a:r>
              <a:rPr lang="es-ES" u="sng">
                <a:solidFill>
                  <a:schemeClr val="hlink"/>
                </a:solidFill>
                <a:hlinkClick r:id="rId5"/>
              </a:rPr>
              <a:t>https://cutt.ly/8rY7uL3</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09" name="Google Shape;109;p5"/>
          <p:cNvSpPr txBox="1"/>
          <p:nvPr/>
        </p:nvSpPr>
        <p:spPr>
          <a:xfrm>
            <a:off x="967050" y="4123563"/>
            <a:ext cx="3325500" cy="13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Informe final Cultura de Servicio: </a:t>
            </a:r>
            <a:r>
              <a:rPr lang="es-ES" u="sng">
                <a:solidFill>
                  <a:schemeClr val="hlink"/>
                </a:solidFill>
                <a:hlinkClick r:id="rId6"/>
              </a:rPr>
              <a:t>https://cutt.ly/9rY7pOk</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g7d24c5ad19_0_0"/>
          <p:cNvSpPr txBox="1"/>
          <p:nvPr/>
        </p:nvSpPr>
        <p:spPr>
          <a:xfrm>
            <a:off x="457200" y="1202724"/>
            <a:ext cx="4145400" cy="4452600"/>
          </a:xfrm>
          <a:prstGeom prst="rect">
            <a:avLst/>
          </a:prstGeom>
          <a:noFill/>
          <a:ln>
            <a:noFill/>
          </a:ln>
        </p:spPr>
        <p:txBody>
          <a:bodyPr anchorCtr="0" anchor="t" bIns="45700" lIns="91425" spcFirstLastPara="1" rIns="91425" wrap="square" tIns="45700">
            <a:noAutofit/>
          </a:bodyPr>
          <a:lstStyle/>
          <a:p>
            <a:pPr indent="0" lvl="0" marL="0" marR="0" rtl="0" algn="just">
              <a:lnSpc>
                <a:spcPct val="80000"/>
              </a:lnSpc>
              <a:spcBef>
                <a:spcPts val="0"/>
              </a:spcBef>
              <a:spcAft>
                <a:spcPts val="0"/>
              </a:spcAft>
              <a:buClr>
                <a:srgbClr val="1D6F98"/>
              </a:buClr>
              <a:buSzPts val="1710"/>
              <a:buFont typeface="Arial"/>
              <a:buNone/>
            </a:pPr>
            <a:r>
              <a:rPr lang="es-ES" sz="1710">
                <a:solidFill>
                  <a:srgbClr val="1D6F98"/>
                </a:solidFill>
              </a:rPr>
              <a:t>CONTINUIDAD FORTALECIMIENTO </a:t>
            </a:r>
            <a:r>
              <a:rPr lang="es-ES" sz="1710">
                <a:solidFill>
                  <a:srgbClr val="1D6F98"/>
                </a:solidFill>
                <a:latin typeface="Arial"/>
                <a:ea typeface="Arial"/>
                <a:cs typeface="Arial"/>
                <a:sym typeface="Arial"/>
              </a:rPr>
              <a:t>DEL SERVICIO ORGANIZACIONAL </a:t>
            </a:r>
            <a:endParaRPr sz="1710">
              <a:solidFill>
                <a:srgbClr val="1D6F98"/>
              </a:solidFill>
            </a:endParaRPr>
          </a:p>
          <a:p>
            <a:pPr indent="0" lvl="0" marL="0" marR="0" rtl="0" algn="just">
              <a:lnSpc>
                <a:spcPct val="80000"/>
              </a:lnSpc>
              <a:spcBef>
                <a:spcPts val="0"/>
              </a:spcBef>
              <a:spcAft>
                <a:spcPts val="0"/>
              </a:spcAft>
              <a:buClr>
                <a:srgbClr val="1D6F98"/>
              </a:buClr>
              <a:buSzPts val="1710"/>
              <a:buFont typeface="Arial"/>
              <a:buNone/>
            </a:pPr>
            <a:r>
              <a:t/>
            </a:r>
            <a:endParaRPr sz="1710">
              <a:solidFill>
                <a:srgbClr val="1D6F98"/>
              </a:solidFill>
            </a:endParaRPr>
          </a:p>
          <a:p>
            <a:pPr indent="0" lvl="0" marL="0" marR="0" rtl="0" algn="just">
              <a:lnSpc>
                <a:spcPct val="80000"/>
              </a:lnSpc>
              <a:spcBef>
                <a:spcPts val="304"/>
              </a:spcBef>
              <a:spcAft>
                <a:spcPts val="0"/>
              </a:spcAft>
              <a:buClr>
                <a:srgbClr val="000000"/>
              </a:buClr>
              <a:buSzPts val="1520"/>
              <a:buFont typeface="Arial"/>
              <a:buNone/>
            </a:pPr>
            <a:r>
              <a:rPr lang="es-ES" sz="1520">
                <a:solidFill>
                  <a:srgbClr val="000000"/>
                </a:solidFill>
                <a:latin typeface="Arial"/>
                <a:ea typeface="Arial"/>
                <a:cs typeface="Arial"/>
                <a:sym typeface="Arial"/>
              </a:rPr>
              <a:t>Para dar continuidad al proceso de mejoramiento, se planteó en 2019 el enfoque de fortalecimiento de las competencias de liderazgo en directivas Institucionales, talleres de capacitación con las secretarias y asistentes con el objetivo de reforzar lo aprendido y potenciar desde el ser las aptitudes, actitudes y competencias que les permiten ser mejores seres humanos y por ende, ser amables, empáticas y prestar un servicio cordial.</a:t>
            </a:r>
            <a:endParaRPr/>
          </a:p>
          <a:p>
            <a:pPr indent="0" lvl="0" marL="0" marR="0" rtl="0" algn="just">
              <a:lnSpc>
                <a:spcPct val="80000"/>
              </a:lnSpc>
              <a:spcBef>
                <a:spcPts val="304"/>
              </a:spcBef>
              <a:spcAft>
                <a:spcPts val="0"/>
              </a:spcAft>
              <a:buClr>
                <a:srgbClr val="888888"/>
              </a:buClr>
              <a:buSzPts val="1520"/>
              <a:buFont typeface="Arial"/>
              <a:buNone/>
            </a:pPr>
            <a:r>
              <a:t/>
            </a:r>
            <a:endParaRPr sz="1520">
              <a:solidFill>
                <a:srgbClr val="000000"/>
              </a:solidFill>
              <a:latin typeface="Arial"/>
              <a:ea typeface="Arial"/>
              <a:cs typeface="Arial"/>
              <a:sym typeface="Arial"/>
            </a:endParaRPr>
          </a:p>
          <a:p>
            <a:pPr indent="0" lvl="0" marL="0" marR="0" rtl="0" algn="just">
              <a:lnSpc>
                <a:spcPct val="80000"/>
              </a:lnSpc>
              <a:spcBef>
                <a:spcPts val="304"/>
              </a:spcBef>
              <a:spcAft>
                <a:spcPts val="0"/>
              </a:spcAft>
              <a:buClr>
                <a:srgbClr val="000000"/>
              </a:buClr>
              <a:buSzPts val="1520"/>
              <a:buFont typeface="Arial"/>
              <a:buNone/>
            </a:pPr>
            <a:r>
              <a:t/>
            </a:r>
            <a:endParaRPr/>
          </a:p>
        </p:txBody>
      </p:sp>
      <p:pic>
        <p:nvPicPr>
          <p:cNvPr id="115" name="Google Shape;115;g7d24c5ad19_0_0"/>
          <p:cNvPicPr preferRelativeResize="0"/>
          <p:nvPr/>
        </p:nvPicPr>
        <p:blipFill>
          <a:blip r:embed="rId3">
            <a:alphaModFix/>
          </a:blip>
          <a:stretch>
            <a:fillRect/>
          </a:stretch>
        </p:blipFill>
        <p:spPr>
          <a:xfrm>
            <a:off x="4695775" y="1750975"/>
            <a:ext cx="4236600" cy="282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g7d24c5ad19_0_51"/>
          <p:cNvPicPr preferRelativeResize="0"/>
          <p:nvPr/>
        </p:nvPicPr>
        <p:blipFill>
          <a:blip r:embed="rId3">
            <a:alphaModFix/>
          </a:blip>
          <a:stretch>
            <a:fillRect/>
          </a:stretch>
        </p:blipFill>
        <p:spPr>
          <a:xfrm>
            <a:off x="426050" y="1382551"/>
            <a:ext cx="3849875" cy="2976900"/>
          </a:xfrm>
          <a:prstGeom prst="rect">
            <a:avLst/>
          </a:prstGeom>
          <a:noFill/>
          <a:ln>
            <a:noFill/>
          </a:ln>
        </p:spPr>
      </p:pic>
      <p:pic>
        <p:nvPicPr>
          <p:cNvPr id="121" name="Google Shape;121;g7d24c5ad19_0_51"/>
          <p:cNvPicPr preferRelativeResize="0"/>
          <p:nvPr/>
        </p:nvPicPr>
        <p:blipFill>
          <a:blip r:embed="rId4">
            <a:alphaModFix/>
          </a:blip>
          <a:stretch>
            <a:fillRect/>
          </a:stretch>
        </p:blipFill>
        <p:spPr>
          <a:xfrm>
            <a:off x="4828575" y="1382550"/>
            <a:ext cx="3647726" cy="2836350"/>
          </a:xfrm>
          <a:prstGeom prst="rect">
            <a:avLst/>
          </a:prstGeom>
          <a:noFill/>
          <a:ln>
            <a:noFill/>
          </a:ln>
        </p:spPr>
      </p:pic>
      <p:sp>
        <p:nvSpPr>
          <p:cNvPr id="122" name="Google Shape;122;g7d24c5ad19_0_51"/>
          <p:cNvSpPr txBox="1"/>
          <p:nvPr/>
        </p:nvSpPr>
        <p:spPr>
          <a:xfrm>
            <a:off x="532850" y="4854850"/>
            <a:ext cx="37989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Modelo de Liderazgo Transformacional: </a:t>
            </a:r>
            <a:r>
              <a:rPr lang="es-ES" u="sng">
                <a:solidFill>
                  <a:schemeClr val="hlink"/>
                </a:solidFill>
                <a:hlinkClick r:id="rId5"/>
              </a:rPr>
              <a:t>https://cutt.ly/orUujDd</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3" name="Google Shape;123;g7d24c5ad19_0_51"/>
          <p:cNvSpPr txBox="1"/>
          <p:nvPr/>
        </p:nvSpPr>
        <p:spPr>
          <a:xfrm>
            <a:off x="5022625" y="4854850"/>
            <a:ext cx="3582000" cy="7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Modelo de Cultura Organizacional: </a:t>
            </a:r>
            <a:r>
              <a:rPr lang="es-ES" u="sng">
                <a:solidFill>
                  <a:schemeClr val="hlink"/>
                </a:solidFill>
                <a:hlinkClick r:id="rId6"/>
              </a:rPr>
              <a:t>https://cutt.ly/krUugNU</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6"/>
          <p:cNvSpPr txBox="1"/>
          <p:nvPr/>
        </p:nvSpPr>
        <p:spPr>
          <a:xfrm>
            <a:off x="457200" y="3468487"/>
            <a:ext cx="5366657" cy="265767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1"/>
              </a:buClr>
              <a:buSzPts val="3200"/>
              <a:buFont typeface="Arial"/>
              <a:buNone/>
            </a:pPr>
            <a:r>
              <a:rPr lang="es-ES" sz="3200">
                <a:solidFill>
                  <a:schemeClr val="lt1"/>
                </a:solidFill>
                <a:latin typeface="Arial"/>
                <a:ea typeface="Arial"/>
                <a:cs typeface="Arial"/>
                <a:sym typeface="Arial"/>
              </a:rPr>
              <a:t>2. CONSOLAS DE CALIFICACIÓN DEL SERVICIO</a:t>
            </a:r>
            <a:endParaRPr/>
          </a:p>
        </p:txBody>
      </p:sp>
      <p:sp>
        <p:nvSpPr>
          <p:cNvPr id="129" name="Google Shape;129;p6"/>
          <p:cNvSpPr txBox="1"/>
          <p:nvPr/>
        </p:nvSpPr>
        <p:spPr>
          <a:xfrm>
            <a:off x="5636933" y="1600200"/>
            <a:ext cx="3049867" cy="4525963"/>
          </a:xfrm>
          <a:prstGeom prst="rect">
            <a:avLst/>
          </a:prstGeom>
          <a:noFill/>
          <a:ln>
            <a:noFill/>
          </a:ln>
        </p:spPr>
        <p:txBody>
          <a:bodyPr anchorCtr="0" anchor="t" bIns="45700" lIns="91425" spcFirstLastPara="1" rIns="91425" wrap="square" tIns="45700">
            <a:normAutofit/>
          </a:bodyPr>
          <a:lstStyle/>
          <a:p>
            <a:pPr indent="0" lvl="0" marL="0" marR="0" rtl="0" algn="just">
              <a:spcBef>
                <a:spcPts val="0"/>
              </a:spcBef>
              <a:spcAft>
                <a:spcPts val="0"/>
              </a:spcAft>
              <a:buClr>
                <a:schemeClr val="lt1"/>
              </a:buClr>
              <a:buSzPts val="1600"/>
              <a:buFont typeface="Arial"/>
              <a:buNone/>
            </a:pPr>
            <a:r>
              <a:rPr lang="es-ES" sz="1600">
                <a:solidFill>
                  <a:schemeClr val="lt1"/>
                </a:solidFill>
                <a:latin typeface="Arial"/>
                <a:ea typeface="Arial"/>
                <a:cs typeface="Arial"/>
                <a:sym typeface="Arial"/>
              </a:rPr>
              <a:t>La Institución cuenta con consolas de calificación del servicio ubicadas en los puntos de atención al usuario, donde estos tienen la posibilidad de evaluar el servicio en términos de amabilidad, agilidad y eficacia en la respuesta, es un software que genera informes en tiempo real, de cualquiera de las taquillas. Durante la vigencia 2019 se recibieron 2985 calificaciones, con una percepción de atención excelente y buena del 99%.</a:t>
            </a:r>
            <a:endParaRPr/>
          </a:p>
          <a:p>
            <a:pPr indent="0" lvl="0" marL="0" marR="0" rtl="0" algn="l">
              <a:spcBef>
                <a:spcPts val="320"/>
              </a:spcBef>
              <a:spcAft>
                <a:spcPts val="0"/>
              </a:spcAft>
              <a:buClr>
                <a:schemeClr val="dk1"/>
              </a:buClr>
              <a:buSzPts val="1600"/>
              <a:buFont typeface="Arial"/>
              <a:buNone/>
            </a:pPr>
            <a:r>
              <a:t/>
            </a:r>
            <a:endParaRPr sz="16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7"/>
          <p:cNvSpPr txBox="1"/>
          <p:nvPr/>
        </p:nvSpPr>
        <p:spPr>
          <a:xfrm>
            <a:off x="213050" y="958663"/>
            <a:ext cx="4145400" cy="4452600"/>
          </a:xfrm>
          <a:prstGeom prst="rect">
            <a:avLst/>
          </a:prstGeom>
          <a:noFill/>
          <a:ln>
            <a:noFill/>
          </a:ln>
        </p:spPr>
        <p:txBody>
          <a:bodyPr anchorCtr="0" anchor="t" bIns="45700" lIns="91425" spcFirstLastPara="1" rIns="91425" wrap="square" tIns="45700">
            <a:normAutofit/>
          </a:bodyPr>
          <a:lstStyle/>
          <a:p>
            <a:pPr indent="0" lvl="0" marL="0" marR="0" rtl="0" algn="l">
              <a:spcBef>
                <a:spcPts val="280"/>
              </a:spcBef>
              <a:spcAft>
                <a:spcPts val="0"/>
              </a:spcAft>
              <a:buClr>
                <a:srgbClr val="888888"/>
              </a:buClr>
              <a:buSzPts val="1400"/>
              <a:buFont typeface="Arial"/>
              <a:buNone/>
            </a:pPr>
            <a:r>
              <a:t/>
            </a:r>
            <a:endParaRPr sz="1400">
              <a:solidFill>
                <a:schemeClr val="dk1"/>
              </a:solidFill>
              <a:latin typeface="Arial"/>
              <a:ea typeface="Arial"/>
              <a:cs typeface="Arial"/>
              <a:sym typeface="Arial"/>
            </a:endParaRPr>
          </a:p>
          <a:p>
            <a:pPr indent="0" lvl="0" marL="0" marR="0" rtl="0" algn="l">
              <a:spcBef>
                <a:spcPts val="280"/>
              </a:spcBef>
              <a:spcAft>
                <a:spcPts val="0"/>
              </a:spcAft>
              <a:buClr>
                <a:srgbClr val="888888"/>
              </a:buClr>
              <a:buSzPts val="1400"/>
              <a:buFont typeface="Arial"/>
              <a:buNone/>
            </a:pPr>
            <a:r>
              <a:t/>
            </a:r>
            <a:endParaRPr sz="1400">
              <a:solidFill>
                <a:schemeClr val="dk1"/>
              </a:solidFill>
              <a:latin typeface="Arial"/>
              <a:ea typeface="Arial"/>
              <a:cs typeface="Arial"/>
              <a:sym typeface="Arial"/>
            </a:endParaRPr>
          </a:p>
        </p:txBody>
      </p:sp>
      <p:sp>
        <p:nvSpPr>
          <p:cNvPr id="135" name="Google Shape;135;p7"/>
          <p:cNvSpPr txBox="1"/>
          <p:nvPr/>
        </p:nvSpPr>
        <p:spPr>
          <a:xfrm>
            <a:off x="5074500" y="4904650"/>
            <a:ext cx="3513900" cy="11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36" name="Google Shape;136;p7"/>
          <p:cNvPicPr preferRelativeResize="0"/>
          <p:nvPr/>
        </p:nvPicPr>
        <p:blipFill>
          <a:blip r:embed="rId3">
            <a:alphaModFix/>
          </a:blip>
          <a:stretch>
            <a:fillRect/>
          </a:stretch>
        </p:blipFill>
        <p:spPr>
          <a:xfrm>
            <a:off x="753000" y="3429012"/>
            <a:ext cx="3819001" cy="2994238"/>
          </a:xfrm>
          <a:prstGeom prst="rect">
            <a:avLst/>
          </a:prstGeom>
          <a:noFill/>
          <a:ln>
            <a:noFill/>
          </a:ln>
        </p:spPr>
      </p:pic>
      <p:pic>
        <p:nvPicPr>
          <p:cNvPr id="137" name="Google Shape;137;p7"/>
          <p:cNvPicPr preferRelativeResize="0"/>
          <p:nvPr/>
        </p:nvPicPr>
        <p:blipFill rotWithShape="1">
          <a:blip r:embed="rId4">
            <a:alphaModFix/>
          </a:blip>
          <a:srcRect b="0" l="3059" r="24271" t="22928"/>
          <a:stretch/>
        </p:blipFill>
        <p:spPr>
          <a:xfrm>
            <a:off x="297975" y="250850"/>
            <a:ext cx="5998199" cy="2965800"/>
          </a:xfrm>
          <a:prstGeom prst="rect">
            <a:avLst/>
          </a:prstGeom>
          <a:noFill/>
          <a:ln>
            <a:noFill/>
          </a:ln>
        </p:spPr>
      </p:pic>
      <p:sp>
        <p:nvSpPr>
          <p:cNvPr id="138" name="Google Shape;138;p7"/>
          <p:cNvSpPr txBox="1"/>
          <p:nvPr/>
        </p:nvSpPr>
        <p:spPr>
          <a:xfrm>
            <a:off x="6475825" y="1369475"/>
            <a:ext cx="2452200" cy="10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Encuesta de satisfacción al usuario: </a:t>
            </a:r>
            <a:r>
              <a:rPr lang="es-ES" u="sng">
                <a:solidFill>
                  <a:schemeClr val="hlink"/>
                </a:solidFill>
                <a:hlinkClick r:id="rId5"/>
              </a:rPr>
              <a:t>https://cutt.ly/BrUqjMQ</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139" name="Google Shape;139;p7"/>
          <p:cNvSpPr txBox="1"/>
          <p:nvPr/>
        </p:nvSpPr>
        <p:spPr>
          <a:xfrm>
            <a:off x="5233725" y="4119050"/>
            <a:ext cx="2983200" cy="10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a:t>Consolidado: </a:t>
            </a:r>
            <a:r>
              <a:rPr lang="es-ES" u="sng">
                <a:solidFill>
                  <a:schemeClr val="hlink"/>
                </a:solidFill>
                <a:hlinkClick r:id="rId6"/>
              </a:rPr>
              <a:t>https://cutt.ly/6rUqhss</a:t>
            </a:r>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2017-12-19T20:58:09Z</dcterms:created>
  <dc:creator>colmayor colmayor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1197553</vt:lpwstr>
  </property>
  <property fmtid="{D5CDD505-2E9C-101B-9397-08002B2CF9AE}" name="NXPowerLiteSettings" pid="3">
    <vt:lpwstr>C7000400038000</vt:lpwstr>
  </property>
  <property fmtid="{D5CDD505-2E9C-101B-9397-08002B2CF9AE}" name="NXPowerLiteVersion" pid="4">
    <vt:lpwstr>S8.2.3</vt:lpwstr>
  </property>
</Properties>
</file>