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11" r:id="rId3"/>
    <p:sldId id="402" r:id="rId4"/>
    <p:sldId id="365" r:id="rId5"/>
    <p:sldId id="427" r:id="rId6"/>
    <p:sldId id="332" r:id="rId7"/>
    <p:sldId id="405" r:id="rId8"/>
    <p:sldId id="404" r:id="rId9"/>
    <p:sldId id="333" r:id="rId10"/>
    <p:sldId id="334" r:id="rId11"/>
    <p:sldId id="428" r:id="rId12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 Mary Ramírez Montoya" initials="LMRM" lastIdx="0" clrIdx="0">
    <p:extLst>
      <p:ext uri="{19B8F6BF-5375-455C-9EA6-DF929625EA0E}">
        <p15:presenceInfo xmlns:p15="http://schemas.microsoft.com/office/powerpoint/2012/main" userId="S-1-5-21-4271596058-2009460207-1648705792-1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D"/>
    <a:srgbClr val="0D2C3A"/>
    <a:srgbClr val="EDBF47"/>
    <a:srgbClr val="1D6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 GRUPO PAR</a:t>
            </a:r>
            <a:endParaRPr lang="en-US" b="1" dirty="0"/>
          </a:p>
        </c:rich>
      </c:tx>
      <c:layout>
        <c:manualLayout>
          <c:xMode val="edge"/>
          <c:yMode val="edge"/>
          <c:x val="0.39799382716049375"/>
          <c:y val="3.0583767476667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T. de 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75629435209488E-8"/>
                  <c:y val="-8.41809798268346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526173811606873E-2"/>
                      <c:h val="5.607867320170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6A-484C-9DFD-B955F0DD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Hoja1!$D$3</c:f>
              <c:numCache>
                <c:formatCode>General</c:formatCode>
                <c:ptCount val="1"/>
                <c:pt idx="0">
                  <c:v>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A-484C-9DFD-B955F0DD9FE8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PASCUAL BRAVO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16049382716049E-4"/>
                  <c:y val="-1.403016330447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674321959755034E-2"/>
                      <c:h val="4.48545425581251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E6A-484C-9DFD-B955F0DD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Hoja1!$D$4</c:f>
              <c:numCache>
                <c:formatCode>General</c:formatCode>
                <c:ptCount val="1"/>
                <c:pt idx="0">
                  <c:v>72.599999999999994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A-484C-9DFD-B955F0DD9FE8}"/>
            </c:ext>
          </c:extLst>
        </c:ser>
        <c:ser>
          <c:idx val="2"/>
          <c:order val="2"/>
          <c:tx>
            <c:strRef>
              <c:f>Hoja1!$C$5</c:f>
              <c:strCache>
                <c:ptCount val="1"/>
                <c:pt idx="0">
                  <c:v>ITM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6A-484C-9DFD-B955F0DD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Hoja1!$D$5</c:f>
              <c:numCache>
                <c:formatCode>General</c:formatCode>
                <c:ptCount val="1"/>
                <c:pt idx="0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A-484C-9DFD-B955F0DD9FE8}"/>
            </c:ext>
          </c:extLst>
        </c:ser>
        <c:ser>
          <c:idx val="3"/>
          <c:order val="3"/>
          <c:tx>
            <c:strRef>
              <c:f>Hoja1!$C$6</c:f>
              <c:strCache>
                <c:ptCount val="1"/>
                <c:pt idx="0">
                  <c:v>MAYOR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6A-484C-9DFD-B955F0DD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Hoja1!$D$6</c:f>
              <c:numCache>
                <c:formatCode>General</c:formatCode>
                <c:ptCount val="1"/>
                <c:pt idx="0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A-484C-9DFD-B955F0DD9FE8}"/>
            </c:ext>
          </c:extLst>
        </c:ser>
        <c:ser>
          <c:idx val="4"/>
          <c:order val="4"/>
          <c:tx>
            <c:strRef>
              <c:f>Hoja1!$C$7</c:f>
              <c:strCache>
                <c:ptCount val="1"/>
                <c:pt idx="0">
                  <c:v>PJIC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6A-484C-9DFD-B955F0DD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Hoja1!$D$7</c:f>
              <c:numCache>
                <c:formatCode>General</c:formatCode>
                <c:ptCount val="1"/>
                <c:pt idx="0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6A-484C-9DFD-B955F0DD9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757536"/>
        <c:axId val="328468624"/>
      </c:barChart>
      <c:catAx>
        <c:axId val="14575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468624"/>
        <c:crosses val="autoZero"/>
        <c:auto val="1"/>
        <c:lblAlgn val="ctr"/>
        <c:lblOffset val="100"/>
        <c:noMultiLvlLbl val="0"/>
      </c:catAx>
      <c:valAx>
        <c:axId val="32846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7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27943034898417"/>
          <c:y val="0.88249705090386277"/>
          <c:w val="0.65693496646252547"/>
          <c:h val="0.11750294909613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178FC-67E2-453C-87DF-AFCFA61357A7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6D6A5-EA20-44A0-884A-62F6AC92B7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657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E9955-5EB2-4FA8-9AFA-5E0295E91F76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6191E-4CE6-44AD-983B-1A554439AE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39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2310700"/>
            <a:ext cx="4752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4" tIns="34274" rIns="68544" bIns="34274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7" y="3404467"/>
            <a:ext cx="4760200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4" tIns="34274" rIns="68544" bIns="34274" anchor="t" anchorCtr="0"/>
          <a:lstStyle>
            <a:lvl1pPr marL="456962" lvl="0" indent="-2284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3950" lvl="1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0920" lvl="2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7899" lvl="3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4860" lvl="4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1822" lvl="5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198800" lvl="6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5771" lvl="7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2759" lvl="8" indent="-3173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53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8187144" y="3336667"/>
            <a:ext cx="13805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spc="225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600" spc="225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600" spc="225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1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1_Imagen con título">
    <p:bg>
      <p:bgRef idx="1001">
        <a:schemeClr val="bg1"/>
      </p:bgRef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3404467"/>
            <a:ext cx="2352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1258130"/>
            <a:ext cx="5314401" cy="474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7" y="2321489"/>
            <a:ext cx="2351999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id="{4E8FAF10-E4DD-2641-AC24-D5545700AED6}"/>
              </a:ext>
            </a:extLst>
          </p:cNvPr>
          <p:cNvSpPr txBox="1"/>
          <p:nvPr userDrawn="1"/>
        </p:nvSpPr>
        <p:spPr>
          <a:xfrm>
            <a:off x="325914" y="141800"/>
            <a:ext cx="1854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SzPts val="1100"/>
            </a:pPr>
            <a:r>
              <a:rPr lang="es-CO" sz="6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30638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31/01/2020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spect="1"/>
          </p:cNvSpPr>
          <p:nvPr/>
        </p:nvSpPr>
        <p:spPr>
          <a:xfrm rot="16200000">
            <a:off x="-900669" y="4323480"/>
            <a:ext cx="2283247" cy="2154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GC - FR – 00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6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   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11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- 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10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 201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8</a:t>
            </a:r>
            <a:r>
              <a:rPr lang="x-non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   Versión 0</a:t>
            </a:r>
            <a:r>
              <a:rPr lang="es-ES_trad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6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F8498E-116E-4352-9574-DAEF0BF24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5" y="369116"/>
            <a:ext cx="8229601" cy="10485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E93365-D3E7-4FCE-AA39-3B86ADCE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D9931A-6B7F-4B1D-8B06-4A9AF01BD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824" y="2560956"/>
            <a:ext cx="8229600" cy="2624676"/>
          </a:xfrm>
          <a:prstGeom prst="rect">
            <a:avLst/>
          </a:prstGeom>
        </p:spPr>
      </p:pic>
      <p:sp>
        <p:nvSpPr>
          <p:cNvPr id="8" name="CuadroTexto 14">
            <a:extLst>
              <a:ext uri="{FF2B5EF4-FFF2-40B4-BE49-F238E27FC236}">
                <a16:creationId xmlns:a16="http://schemas.microsoft.com/office/drawing/2014/main" id="{DCFCB4A7-EDB8-42E8-8B0D-0B591FF08E25}"/>
              </a:ext>
            </a:extLst>
          </p:cNvPr>
          <p:cNvSpPr txBox="1"/>
          <p:nvPr/>
        </p:nvSpPr>
        <p:spPr>
          <a:xfrm rot="16200000">
            <a:off x="7780152" y="4032604"/>
            <a:ext cx="113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Integridad</a:t>
            </a:r>
          </a:p>
        </p:txBody>
      </p:sp>
      <p:sp>
        <p:nvSpPr>
          <p:cNvPr id="9" name="CuadroTexto 17">
            <a:extLst>
              <a:ext uri="{FF2B5EF4-FFF2-40B4-BE49-F238E27FC236}">
                <a16:creationId xmlns:a16="http://schemas.microsoft.com/office/drawing/2014/main" id="{4A318BA8-D3C4-4D38-9659-D192036B2371}"/>
              </a:ext>
            </a:extLst>
          </p:cNvPr>
          <p:cNvSpPr txBox="1"/>
          <p:nvPr/>
        </p:nvSpPr>
        <p:spPr>
          <a:xfrm rot="16200000">
            <a:off x="4551333" y="3861180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dirty="0"/>
              <a:t>Planeación Institucional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8CAE4503-6003-4516-B7E3-25841DEFE256}"/>
              </a:ext>
            </a:extLst>
          </p:cNvPr>
          <p:cNvSpPr txBox="1"/>
          <p:nvPr/>
        </p:nvSpPr>
        <p:spPr>
          <a:xfrm rot="16200000">
            <a:off x="7328286" y="3966535"/>
            <a:ext cx="947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dirty="0"/>
              <a:t>Defensa Jurídica</a:t>
            </a: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448172DB-BC89-4812-B076-2C6E06A1E2C9}"/>
              </a:ext>
            </a:extLst>
          </p:cNvPr>
          <p:cNvSpPr txBox="1"/>
          <p:nvPr/>
        </p:nvSpPr>
        <p:spPr>
          <a:xfrm rot="16200000">
            <a:off x="6816832" y="3948985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dirty="0"/>
              <a:t>Talento Humano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13FE97-AE15-4076-8E20-C31076B3158B}"/>
              </a:ext>
            </a:extLst>
          </p:cNvPr>
          <p:cNvSpPr txBox="1"/>
          <p:nvPr/>
        </p:nvSpPr>
        <p:spPr>
          <a:xfrm rot="16200000">
            <a:off x="6146057" y="3943399"/>
            <a:ext cx="1259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Seguridad Digital</a:t>
            </a:r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id="{E97FC5EB-07D3-4843-A4A8-911259D269AE}"/>
              </a:ext>
            </a:extLst>
          </p:cNvPr>
          <p:cNvSpPr txBox="1"/>
          <p:nvPr/>
        </p:nvSpPr>
        <p:spPr>
          <a:xfrm rot="16200000">
            <a:off x="5678817" y="3943398"/>
            <a:ext cx="1186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dirty="0"/>
              <a:t>Servicio al Ciudadano</a:t>
            </a: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9043D46A-E800-41F8-84DA-AE554CBFFA5A}"/>
              </a:ext>
            </a:extLst>
          </p:cNvPr>
          <p:cNvSpPr txBox="1"/>
          <p:nvPr/>
        </p:nvSpPr>
        <p:spPr>
          <a:xfrm rot="16200000">
            <a:off x="5083415" y="3874146"/>
            <a:ext cx="13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Gestión del </a:t>
            </a:r>
          </a:p>
          <a:p>
            <a:pPr algn="ctr"/>
            <a:r>
              <a:rPr lang="es-CO" sz="900" dirty="0"/>
              <a:t>Conocimiento</a:t>
            </a:r>
          </a:p>
        </p:txBody>
      </p:sp>
      <p:sp>
        <p:nvSpPr>
          <p:cNvPr id="15" name="CuadroTexto 13">
            <a:extLst>
              <a:ext uri="{FF2B5EF4-FFF2-40B4-BE49-F238E27FC236}">
                <a16:creationId xmlns:a16="http://schemas.microsoft.com/office/drawing/2014/main" id="{22CAE5B3-4A77-43CB-975A-E791B09C63EF}"/>
              </a:ext>
            </a:extLst>
          </p:cNvPr>
          <p:cNvSpPr txBox="1"/>
          <p:nvPr/>
        </p:nvSpPr>
        <p:spPr>
          <a:xfrm rot="16200000">
            <a:off x="4044465" y="3836974"/>
            <a:ext cx="1263637" cy="23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Control Interno </a:t>
            </a:r>
          </a:p>
        </p:txBody>
      </p:sp>
      <p:sp>
        <p:nvSpPr>
          <p:cNvPr id="16" name="CuadroTexto 18">
            <a:extLst>
              <a:ext uri="{FF2B5EF4-FFF2-40B4-BE49-F238E27FC236}">
                <a16:creationId xmlns:a16="http://schemas.microsoft.com/office/drawing/2014/main" id="{D21C072D-7A79-4A2D-B497-8455439A3313}"/>
              </a:ext>
            </a:extLst>
          </p:cNvPr>
          <p:cNvSpPr txBox="1"/>
          <p:nvPr/>
        </p:nvSpPr>
        <p:spPr>
          <a:xfrm rot="16200000">
            <a:off x="3563727" y="3873118"/>
            <a:ext cx="1191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Gobierno Digital</a:t>
            </a:r>
          </a:p>
        </p:txBody>
      </p:sp>
      <p:sp>
        <p:nvSpPr>
          <p:cNvPr id="17" name="CuadroTexto 19">
            <a:extLst>
              <a:ext uri="{FF2B5EF4-FFF2-40B4-BE49-F238E27FC236}">
                <a16:creationId xmlns:a16="http://schemas.microsoft.com/office/drawing/2014/main" id="{4B1C9211-84F9-4CD2-AFB4-46F762CA6F06}"/>
              </a:ext>
            </a:extLst>
          </p:cNvPr>
          <p:cNvSpPr txBox="1"/>
          <p:nvPr/>
        </p:nvSpPr>
        <p:spPr>
          <a:xfrm rot="16200000">
            <a:off x="2909876" y="3910546"/>
            <a:ext cx="1402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Seguimiento y Evaluación</a:t>
            </a:r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6ABF30E5-9E43-4F28-A2BE-7913F8F6547E}"/>
              </a:ext>
            </a:extLst>
          </p:cNvPr>
          <p:cNvSpPr txBox="1"/>
          <p:nvPr/>
        </p:nvSpPr>
        <p:spPr>
          <a:xfrm rot="16200000">
            <a:off x="2600097" y="3859047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dirty="0"/>
              <a:t>Gestión Documental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D1152D0-4FAF-4CC8-BFF1-8B85AE04700F}"/>
              </a:ext>
            </a:extLst>
          </p:cNvPr>
          <p:cNvSpPr txBox="1"/>
          <p:nvPr/>
        </p:nvSpPr>
        <p:spPr>
          <a:xfrm rot="16200000">
            <a:off x="1875407" y="3764794"/>
            <a:ext cx="14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Transparencia y Acceso Información</a:t>
            </a:r>
          </a:p>
        </p:txBody>
      </p:sp>
      <p:sp>
        <p:nvSpPr>
          <p:cNvPr id="20" name="CuadroTexto 15">
            <a:extLst>
              <a:ext uri="{FF2B5EF4-FFF2-40B4-BE49-F238E27FC236}">
                <a16:creationId xmlns:a16="http://schemas.microsoft.com/office/drawing/2014/main" id="{007C250F-8030-4311-99E0-99D6D853DFC4}"/>
              </a:ext>
            </a:extLst>
          </p:cNvPr>
          <p:cNvSpPr txBox="1"/>
          <p:nvPr/>
        </p:nvSpPr>
        <p:spPr>
          <a:xfrm rot="16200000">
            <a:off x="1415302" y="3787180"/>
            <a:ext cx="1396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Participación Ciudadana</a:t>
            </a:r>
          </a:p>
        </p:txBody>
      </p:sp>
      <p:sp>
        <p:nvSpPr>
          <p:cNvPr id="21" name="CuadroTexto 11">
            <a:extLst>
              <a:ext uri="{FF2B5EF4-FFF2-40B4-BE49-F238E27FC236}">
                <a16:creationId xmlns:a16="http://schemas.microsoft.com/office/drawing/2014/main" id="{60CADE4F-7156-4846-B277-3F483F3BC8FE}"/>
              </a:ext>
            </a:extLst>
          </p:cNvPr>
          <p:cNvSpPr txBox="1"/>
          <p:nvPr/>
        </p:nvSpPr>
        <p:spPr>
          <a:xfrm rot="16200000">
            <a:off x="991547" y="3783332"/>
            <a:ext cx="1124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dirty="0"/>
              <a:t>Fort. Organizacional</a:t>
            </a:r>
          </a:p>
        </p:txBody>
      </p:sp>
      <p:sp>
        <p:nvSpPr>
          <p:cNvPr id="22" name="CuadroTexto 12">
            <a:extLst>
              <a:ext uri="{FF2B5EF4-FFF2-40B4-BE49-F238E27FC236}">
                <a16:creationId xmlns:a16="http://schemas.microsoft.com/office/drawing/2014/main" id="{D43F4B8F-63F3-4FE2-8EF1-235ED60371F4}"/>
              </a:ext>
            </a:extLst>
          </p:cNvPr>
          <p:cNvSpPr txBox="1"/>
          <p:nvPr/>
        </p:nvSpPr>
        <p:spPr>
          <a:xfrm rot="16200000">
            <a:off x="295281" y="3647076"/>
            <a:ext cx="1396537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Raciona. Trámites</a:t>
            </a:r>
          </a:p>
        </p:txBody>
      </p:sp>
    </p:spTree>
    <p:extLst>
      <p:ext uri="{BB962C8B-B14F-4D97-AF65-F5344CB8AC3E}">
        <p14:creationId xmlns:p14="http://schemas.microsoft.com/office/powerpoint/2010/main" val="42655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607F7-CD7F-4574-ACE1-F25C473C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sz="4000" dirty="0"/>
            </a:br>
            <a:r>
              <a:rPr lang="es-ES" sz="4000" dirty="0"/>
              <a:t>COMPARATIVO GRUPO PAR</a:t>
            </a:r>
            <a:endParaRPr lang="es-CO" sz="4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EB7A2C5-4584-472C-8827-273B5F016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408858"/>
              </p:ext>
            </p:extLst>
          </p:nvPr>
        </p:nvGraphicFramePr>
        <p:xfrm>
          <a:off x="759125" y="160451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58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3761125" y="3952269"/>
            <a:ext cx="5127000" cy="3182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44" tIns="34274" rIns="68544" bIns="34274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s-ES" sz="1500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Julio de 2019</a:t>
            </a:r>
            <a:endParaRPr sz="1500" dirty="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761125" y="3120362"/>
            <a:ext cx="4752600" cy="838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44" tIns="34274" rIns="68544" bIns="34274" rtlCol="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O" dirty="0"/>
              <a:t>Modelo Integrado de Planeación y Gestión</a:t>
            </a:r>
            <a:endParaRPr dirty="0"/>
          </a:p>
        </p:txBody>
      </p:sp>
      <p:grpSp>
        <p:nvGrpSpPr>
          <p:cNvPr id="3" name="Grupo 2"/>
          <p:cNvGrpSpPr/>
          <p:nvPr/>
        </p:nvGrpSpPr>
        <p:grpSpPr>
          <a:xfrm>
            <a:off x="3768726" y="2024797"/>
            <a:ext cx="3246783" cy="1003819"/>
            <a:chOff x="2133600" y="3582250"/>
            <a:chExt cx="3246783" cy="1003819"/>
          </a:xfrm>
        </p:grpSpPr>
        <p:sp>
          <p:nvSpPr>
            <p:cNvPr id="2" name="Rectángulo 1"/>
            <p:cNvSpPr/>
            <p:nvPr/>
          </p:nvSpPr>
          <p:spPr>
            <a:xfrm>
              <a:off x="2133600" y="3697357"/>
              <a:ext cx="3246783" cy="808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Picture 1" descr="logo_mipg_FINAL_tell-02.png">
              <a:extLst>
                <a:ext uri="{FF2B5EF4-FFF2-40B4-BE49-F238E27FC236}">
                  <a16:creationId xmlns:a16="http://schemas.microsoft.com/office/drawing/2014/main" id="{03C17C48-D86B-4BC0-A883-44A06770D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14" t="29308" r="18827" b="30978"/>
            <a:stretch/>
          </p:blipFill>
          <p:spPr>
            <a:xfrm>
              <a:off x="2266122" y="3582250"/>
              <a:ext cx="2895601" cy="10038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1297" y="2012058"/>
            <a:ext cx="62063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200" b="1" dirty="0">
                <a:solidFill>
                  <a:srgbClr val="FE7F00"/>
                </a:solidFill>
                <a:latin typeface="Arial Narrow" panose="020B0606020202030204" pitchFamily="34" charset="0"/>
              </a:rPr>
              <a:t>ÍNDICE DESEMPEÑO INSTITUCIONAL – IDI</a:t>
            </a:r>
          </a:p>
          <a:p>
            <a:pPr algn="ctr">
              <a:defRPr/>
            </a:pPr>
            <a:endParaRPr lang="es-ES" sz="2200" b="1" dirty="0">
              <a:solidFill>
                <a:srgbClr val="FE7F0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2200" dirty="0">
                <a:solidFill>
                  <a:srgbClr val="073763"/>
                </a:solidFill>
                <a:latin typeface="Arial Narrow" panose="020B0606020202030204" pitchFamily="34" charset="0"/>
              </a:rPr>
              <a:t>Mide la capacidad de las entidades públicas colombianas de orientar sus procesos de gestión institucional hacia una mejor producción de bienes y prestación de servicios, a fin de resolver efectivamente las necesidades y problemas de los ciudadanos con criterios de calidad y en el marco de la integridad, la legalidad y la transparencia.</a:t>
            </a:r>
            <a:endParaRPr lang="es-CO" sz="2200" dirty="0">
              <a:solidFill>
                <a:srgbClr val="07376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2600" y="1186852"/>
            <a:ext cx="5202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Objetivo General de la Medición</a:t>
            </a:r>
          </a:p>
        </p:txBody>
      </p:sp>
      <p:pic>
        <p:nvPicPr>
          <p:cNvPr id="4" name="Picture 2" descr="C:\Users\orodriguez\Desktop\FUNCION_PUBLICA\MIPG\FURAG\LOGO FURAG 2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12500" r="16250" b="22500"/>
          <a:stretch/>
        </p:blipFill>
        <p:spPr bwMode="auto">
          <a:xfrm>
            <a:off x="5968166" y="4613945"/>
            <a:ext cx="3175835" cy="15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8237" y="1107264"/>
            <a:ext cx="20507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s-ES_tradnl" sz="2700" b="1" u="sng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Operación</a:t>
            </a:r>
            <a:endParaRPr lang="es-CO" sz="2400" b="1" spc="225" dirty="0">
              <a:solidFill>
                <a:prstClr val="white">
                  <a:lumMod val="65000"/>
                </a:prstClr>
              </a:solidFill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031710" y="864890"/>
            <a:ext cx="302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CO" sz="2400" b="1" spc="225" dirty="0">
                <a:solidFill>
                  <a:srgbClr val="ED7D31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MIPG</a:t>
            </a:r>
            <a:r>
              <a:rPr lang="es-CO" sz="2400" b="1" spc="225" dirty="0">
                <a:solidFill>
                  <a:srgbClr val="333732"/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 </a:t>
            </a:r>
            <a:r>
              <a:rPr lang="es-CO" b="1" spc="225" dirty="0">
                <a:solidFill>
                  <a:prstClr val="white">
                    <a:lumMod val="65000"/>
                  </a:prstClr>
                </a:solidFill>
                <a:latin typeface="Arial Narrow" charset="0"/>
                <a:ea typeface="Arial Narrow" charset="0"/>
                <a:cs typeface="Arial Narrow" charset="0"/>
                <a:sym typeface="Arial"/>
              </a:rPr>
              <a:t>se implementa a través de 7 dimensiones operativas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8255" r="4312" b="12284"/>
          <a:stretch/>
        </p:blipFill>
        <p:spPr bwMode="auto">
          <a:xfrm>
            <a:off x="750498" y="1107264"/>
            <a:ext cx="7495673" cy="43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57056AC-FF11-49F5-A7AB-5EB9F5E7E1BC}"/>
              </a:ext>
            </a:extLst>
          </p:cNvPr>
          <p:cNvSpPr/>
          <p:nvPr/>
        </p:nvSpPr>
        <p:spPr>
          <a:xfrm>
            <a:off x="6124073" y="49559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900" b="1" dirty="0">
                <a:solidFill>
                  <a:srgbClr val="002060"/>
                </a:solidFill>
                <a:latin typeface="Arial-BoldMT"/>
              </a:rPr>
              <a:t>DIMENSIONES OPERATIVAS DE MIPG V2 </a:t>
            </a:r>
          </a:p>
          <a:p>
            <a:r>
              <a:rPr lang="es-CO" sz="900" b="1" dirty="0">
                <a:solidFill>
                  <a:srgbClr val="000000"/>
                </a:solidFill>
                <a:latin typeface="Arial-BoldMT"/>
              </a:rPr>
              <a:t>1. Talento Humano.</a:t>
            </a:r>
          </a:p>
          <a:p>
            <a:r>
              <a:rPr lang="es-CO" sz="900" b="1" dirty="0">
                <a:solidFill>
                  <a:srgbClr val="000000"/>
                </a:solidFill>
                <a:latin typeface="Arial-BoldMT"/>
              </a:rPr>
              <a:t>2. Direccionamiento Estratégico y Planeación.</a:t>
            </a:r>
          </a:p>
          <a:p>
            <a:r>
              <a:rPr lang="es-CO" sz="900" b="1" dirty="0">
                <a:solidFill>
                  <a:srgbClr val="000000"/>
                </a:solidFill>
                <a:latin typeface="Arial-BoldMT"/>
              </a:rPr>
              <a:t>3. Gestión con Valores para el Resultado.</a:t>
            </a:r>
          </a:p>
          <a:p>
            <a:r>
              <a:rPr lang="es-CO" sz="900" b="1" dirty="0">
                <a:solidFill>
                  <a:srgbClr val="000000"/>
                </a:solidFill>
                <a:latin typeface="Arial-BoldMT"/>
              </a:rPr>
              <a:t>4. Evaluación de Resultados.</a:t>
            </a:r>
          </a:p>
          <a:p>
            <a:r>
              <a:rPr lang="es-CO" sz="900" b="1" dirty="0">
                <a:solidFill>
                  <a:srgbClr val="000000"/>
                </a:solidFill>
                <a:latin typeface="Arial-BoldMT"/>
              </a:rPr>
              <a:t>5. Información y Comunicación.</a:t>
            </a:r>
          </a:p>
          <a:p>
            <a:r>
              <a:rPr lang="es-CO" sz="900" b="1" dirty="0">
                <a:solidFill>
                  <a:srgbClr val="000000"/>
                </a:solidFill>
                <a:latin typeface="Arial-BoldMT"/>
              </a:rPr>
              <a:t>6. Gestión del Conocimiento y la Innovación.</a:t>
            </a:r>
          </a:p>
          <a:p>
            <a:r>
              <a:rPr lang="es-CO" sz="900" b="1" dirty="0">
                <a:solidFill>
                  <a:srgbClr val="000000"/>
                </a:solidFill>
                <a:latin typeface="Arial-BoldMT"/>
              </a:rPr>
              <a:t>7. Control Interno. </a:t>
            </a:r>
          </a:p>
          <a:p>
            <a:endParaRPr lang="es-CO" b="1" dirty="0">
              <a:solidFill>
                <a:srgbClr val="002060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85510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8324026" y="29654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203126" y="28003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81"/>
          <p:cNvGrpSpPr/>
          <p:nvPr/>
        </p:nvGrpSpPr>
        <p:grpSpPr>
          <a:xfrm>
            <a:off x="3115767" y="1162709"/>
            <a:ext cx="4404422" cy="430764"/>
            <a:chOff x="4139414" y="567274"/>
            <a:chExt cx="5872563" cy="574352"/>
          </a:xfrm>
        </p:grpSpPr>
        <p:sp>
          <p:nvSpPr>
            <p:cNvPr id="8" name="Rectangle 66"/>
            <p:cNvSpPr/>
            <p:nvPr/>
          </p:nvSpPr>
          <p:spPr>
            <a:xfrm>
              <a:off x="4139414" y="649183"/>
              <a:ext cx="587256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pt-B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/>
                  <a:cs typeface="Arial Black"/>
                  <a:sym typeface="Arial"/>
                </a:rPr>
                <a:t>11 Entidades     17 Políticas</a:t>
              </a:r>
              <a:endPara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  <a:sym typeface="Arial"/>
              </a:endParaRPr>
            </a:p>
          </p:txBody>
        </p:sp>
        <p:cxnSp>
          <p:nvCxnSpPr>
            <p:cNvPr id="9" name="Straight Connector 74"/>
            <p:cNvCxnSpPr/>
            <p:nvPr/>
          </p:nvCxnSpPr>
          <p:spPr>
            <a:xfrm>
              <a:off x="6665154" y="567274"/>
              <a:ext cx="0" cy="543575"/>
            </a:xfrm>
            <a:prstGeom prst="line">
              <a:avLst/>
            </a:prstGeom>
            <a:ln w="38100" cmpd="sng">
              <a:solidFill>
                <a:srgbClr val="E5661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1272E373-340A-4F60-AB86-DB5FEA70D4DD}"/>
              </a:ext>
            </a:extLst>
          </p:cNvPr>
          <p:cNvSpPr txBox="1"/>
          <p:nvPr/>
        </p:nvSpPr>
        <p:spPr>
          <a:xfrm>
            <a:off x="2901644" y="1701151"/>
            <a:ext cx="49458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2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3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4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5</a:t>
            </a:r>
          </a:p>
          <a:p>
            <a:pPr algn="r" defTabSz="685800">
              <a:lnSpc>
                <a:spcPct val="120000"/>
              </a:lnSpc>
              <a:defRPr/>
            </a:pPr>
            <a:endParaRPr lang="en-US" sz="1200" b="1" dirty="0">
              <a:solidFill>
                <a:srgbClr val="EE8D46"/>
              </a:solidFill>
              <a:latin typeface="Arial Narrow"/>
              <a:cs typeface="Arial Narrow"/>
              <a:sym typeface="Arial"/>
            </a:endParaRP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6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7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8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9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10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11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12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13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14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15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16</a:t>
            </a:r>
          </a:p>
          <a:p>
            <a:pPr algn="r" defTabSz="6858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EE8D46"/>
                </a:solidFill>
                <a:latin typeface="Arial Narrow"/>
                <a:cs typeface="Arial Narrow"/>
                <a:sym typeface="Arial"/>
              </a:rPr>
              <a:t>17</a:t>
            </a:r>
          </a:p>
        </p:txBody>
      </p:sp>
      <p:sp>
        <p:nvSpPr>
          <p:cNvPr id="11" name="Rectangle 44"/>
          <p:cNvSpPr/>
          <p:nvPr/>
        </p:nvSpPr>
        <p:spPr>
          <a:xfrm>
            <a:off x="3388739" y="2581349"/>
            <a:ext cx="43490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Transparencia, acceso a la información pública </a:t>
            </a:r>
            <a:b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</a:b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y lucha contra la corrupción</a:t>
            </a:r>
          </a:p>
        </p:txBody>
      </p:sp>
      <p:sp>
        <p:nvSpPr>
          <p:cNvPr id="12" name="Rectangle 44"/>
          <p:cNvSpPr/>
          <p:nvPr/>
        </p:nvSpPr>
        <p:spPr>
          <a:xfrm>
            <a:off x="3375230" y="4328353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Seguridad digital</a:t>
            </a:r>
          </a:p>
        </p:txBody>
      </p:sp>
      <p:sp>
        <p:nvSpPr>
          <p:cNvPr id="13" name="Rectangle 44"/>
          <p:cNvSpPr/>
          <p:nvPr/>
        </p:nvSpPr>
        <p:spPr>
          <a:xfrm>
            <a:off x="3387509" y="1719927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Planeación institucional</a:t>
            </a:r>
          </a:p>
        </p:txBody>
      </p:sp>
      <p:sp>
        <p:nvSpPr>
          <p:cNvPr id="14" name="Rectangle 44"/>
          <p:cNvSpPr/>
          <p:nvPr/>
        </p:nvSpPr>
        <p:spPr>
          <a:xfrm>
            <a:off x="3377995" y="3258780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Servicio al ciudadano</a:t>
            </a:r>
          </a:p>
        </p:txBody>
      </p:sp>
      <p:sp>
        <p:nvSpPr>
          <p:cNvPr id="15" name="Rectangle 44"/>
          <p:cNvSpPr/>
          <p:nvPr/>
        </p:nvSpPr>
        <p:spPr>
          <a:xfrm>
            <a:off x="3396223" y="5220372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Seguimiento y evaluación del desempeño institucional </a:t>
            </a:r>
          </a:p>
        </p:txBody>
      </p:sp>
      <p:sp>
        <p:nvSpPr>
          <p:cNvPr id="16" name="Rectangle 44"/>
          <p:cNvSpPr/>
          <p:nvPr/>
        </p:nvSpPr>
        <p:spPr>
          <a:xfrm>
            <a:off x="3396223" y="4996169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Control interno</a:t>
            </a:r>
          </a:p>
        </p:txBody>
      </p:sp>
      <p:pic>
        <p:nvPicPr>
          <p:cNvPr id="17" name="Picture 10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825" y="5091229"/>
            <a:ext cx="479029" cy="564190"/>
          </a:xfrm>
          <a:prstGeom prst="rect">
            <a:avLst/>
          </a:prstGeom>
        </p:spPr>
      </p:pic>
      <p:sp>
        <p:nvSpPr>
          <p:cNvPr id="18" name="Rectangle 44"/>
          <p:cNvSpPr/>
          <p:nvPr/>
        </p:nvSpPr>
        <p:spPr>
          <a:xfrm>
            <a:off x="3377995" y="1922577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Gestión presupuestal y eficiencia del gasto público</a:t>
            </a:r>
          </a:p>
        </p:txBody>
      </p:sp>
      <p:pic>
        <p:nvPicPr>
          <p:cNvPr id="19" name="Picture 46" descr="Captura de pantalla 2017-09-08 a las 10.25.40 a.m.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33" y="4136642"/>
            <a:ext cx="1034909" cy="383421"/>
          </a:xfrm>
          <a:prstGeom prst="rect">
            <a:avLst/>
          </a:prstGeom>
        </p:spPr>
      </p:pic>
      <p:sp>
        <p:nvSpPr>
          <p:cNvPr id="20" name="Rectangle 44"/>
          <p:cNvSpPr/>
          <p:nvPr/>
        </p:nvSpPr>
        <p:spPr>
          <a:xfrm>
            <a:off x="3381913" y="4560002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Defensa jurídica</a:t>
            </a:r>
          </a:p>
        </p:txBody>
      </p:sp>
      <p:sp>
        <p:nvSpPr>
          <p:cNvPr id="21" name="Rectangle 44"/>
          <p:cNvSpPr/>
          <p:nvPr/>
        </p:nvSpPr>
        <p:spPr>
          <a:xfrm>
            <a:off x="3375230" y="3904137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Gestión documental</a:t>
            </a:r>
          </a:p>
        </p:txBody>
      </p:sp>
      <p:pic>
        <p:nvPicPr>
          <p:cNvPr id="22" name="Picture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24" y="5220372"/>
            <a:ext cx="858548" cy="451441"/>
          </a:xfrm>
          <a:prstGeom prst="rect">
            <a:avLst/>
          </a:prstGeom>
        </p:spPr>
      </p:pic>
      <p:sp>
        <p:nvSpPr>
          <p:cNvPr id="23" name="Rectangle 44"/>
          <p:cNvSpPr/>
          <p:nvPr/>
        </p:nvSpPr>
        <p:spPr>
          <a:xfrm>
            <a:off x="3397107" y="2141757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Talento humano </a:t>
            </a:r>
          </a:p>
        </p:txBody>
      </p:sp>
      <p:sp>
        <p:nvSpPr>
          <p:cNvPr id="24" name="Rectangle 44"/>
          <p:cNvSpPr/>
          <p:nvPr/>
        </p:nvSpPr>
        <p:spPr>
          <a:xfrm>
            <a:off x="3407641" y="2374977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Integridad </a:t>
            </a:r>
          </a:p>
        </p:txBody>
      </p:sp>
      <p:sp>
        <p:nvSpPr>
          <p:cNvPr id="25" name="Rectangle 44"/>
          <p:cNvSpPr/>
          <p:nvPr/>
        </p:nvSpPr>
        <p:spPr>
          <a:xfrm>
            <a:off x="3381913" y="3073407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Fortalecimiento organizacional  y simplificación de procesos </a:t>
            </a:r>
          </a:p>
        </p:txBody>
      </p:sp>
      <p:sp>
        <p:nvSpPr>
          <p:cNvPr id="26" name="Rectangle 44"/>
          <p:cNvSpPr/>
          <p:nvPr/>
        </p:nvSpPr>
        <p:spPr>
          <a:xfrm>
            <a:off x="3377995" y="3453055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Participación ciudadana en la gestión pública</a:t>
            </a:r>
          </a:p>
        </p:txBody>
      </p:sp>
      <p:sp>
        <p:nvSpPr>
          <p:cNvPr id="27" name="Rectangle 44"/>
          <p:cNvSpPr/>
          <p:nvPr/>
        </p:nvSpPr>
        <p:spPr>
          <a:xfrm>
            <a:off x="3375230" y="3677377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Racionalización de trámites</a:t>
            </a:r>
          </a:p>
        </p:txBody>
      </p:sp>
      <p:sp>
        <p:nvSpPr>
          <p:cNvPr id="28" name="Rectangle 44"/>
          <p:cNvSpPr/>
          <p:nvPr/>
        </p:nvSpPr>
        <p:spPr>
          <a:xfrm>
            <a:off x="3388778" y="4754362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Gestión del conocimiento y la innovación</a:t>
            </a:r>
          </a:p>
        </p:txBody>
      </p:sp>
      <p:sp>
        <p:nvSpPr>
          <p:cNvPr id="29" name="Rectangle 44"/>
          <p:cNvSpPr/>
          <p:nvPr/>
        </p:nvSpPr>
        <p:spPr>
          <a:xfrm>
            <a:off x="3382428" y="4130896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Gobierno Digital, antes Gobierno en Línea</a:t>
            </a:r>
          </a:p>
        </p:txBody>
      </p:sp>
      <p:sp>
        <p:nvSpPr>
          <p:cNvPr id="30" name="Rectangle 44"/>
          <p:cNvSpPr/>
          <p:nvPr/>
        </p:nvSpPr>
        <p:spPr>
          <a:xfrm>
            <a:off x="3391867" y="5420759"/>
            <a:ext cx="4349018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es-CO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  <a:sym typeface="Arial"/>
              </a:rPr>
              <a:t>Mejora Normativa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/>
          <a:srcRect t="10267" b="12040"/>
          <a:stretch/>
        </p:blipFill>
        <p:spPr>
          <a:xfrm>
            <a:off x="433422" y="1053608"/>
            <a:ext cx="2468223" cy="40853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6"/>
          <a:srcRect t="12796" b="13172"/>
          <a:stretch/>
        </p:blipFill>
        <p:spPr>
          <a:xfrm>
            <a:off x="441802" y="1528955"/>
            <a:ext cx="2465749" cy="49335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27" y="2113494"/>
            <a:ext cx="2463392" cy="38929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35" y="2565287"/>
            <a:ext cx="2463392" cy="42834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8"/>
          <a:stretch/>
        </p:blipFill>
        <p:spPr>
          <a:xfrm>
            <a:off x="1971326" y="5311949"/>
            <a:ext cx="834245" cy="26828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10"/>
          <a:srcRect l="1222" t="14498" r="75006" b="15565"/>
          <a:stretch/>
        </p:blipFill>
        <p:spPr>
          <a:xfrm>
            <a:off x="876185" y="4623848"/>
            <a:ext cx="1503653" cy="33663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361" t="12578" r="2591" b="10126"/>
          <a:stretch/>
        </p:blipFill>
        <p:spPr>
          <a:xfrm>
            <a:off x="446613" y="3040173"/>
            <a:ext cx="2456806" cy="51210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722" y="3597977"/>
            <a:ext cx="2465732" cy="4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8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1B77D-48B5-4FFC-A640-558DBA07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RESULTADOS GENERALES</a:t>
            </a:r>
            <a:endParaRPr lang="es-CO" sz="36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3E54072-D216-4E29-BAD7-25D7521B8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40" y="2537749"/>
            <a:ext cx="4286775" cy="3638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E52C2E-9859-4898-8B41-596F1247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18" y="2537749"/>
            <a:ext cx="3909269" cy="3638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3FE54D-54C5-4C6C-B7AB-F8BB9B1F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236670"/>
            <a:ext cx="8052557" cy="10703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0A63E5-E53A-4122-B849-48DCCA198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17" y="6206490"/>
            <a:ext cx="4011283" cy="5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7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599440" y="2794000"/>
            <a:ext cx="7426960" cy="3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09600" y="2377440"/>
            <a:ext cx="0" cy="894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072640" y="2377440"/>
            <a:ext cx="0" cy="894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535680" y="2357120"/>
            <a:ext cx="0" cy="894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029200" y="2357120"/>
            <a:ext cx="0" cy="894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532880" y="2377440"/>
            <a:ext cx="0" cy="894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026400" y="2377440"/>
            <a:ext cx="0" cy="894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13072" y="34340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0</a:t>
            </a:r>
            <a:endParaRPr lang="es-CO" sz="3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876112" y="34340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1</a:t>
            </a:r>
            <a:endParaRPr lang="es-CO" sz="3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339152" y="34340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2</a:t>
            </a:r>
            <a:endParaRPr lang="es-CO" sz="3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832672" y="34340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3</a:t>
            </a:r>
            <a:endParaRPr lang="es-CO" sz="32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336352" y="34340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4</a:t>
            </a:r>
            <a:endParaRPr lang="es-CO" sz="3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840032" y="34340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5</a:t>
            </a:r>
            <a:endParaRPr lang="es-CO" sz="3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640889" y="20251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x</a:t>
            </a:r>
            <a:endParaRPr lang="es-CO" b="1" dirty="0"/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609600" y="5253294"/>
            <a:ext cx="4531360" cy="3048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1029742" y="5495348"/>
            <a:ext cx="202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60% de entidades</a:t>
            </a:r>
          </a:p>
          <a:p>
            <a:r>
              <a:rPr lang="es-ES" b="1" dirty="0"/>
              <a:t>con menor puntaje</a:t>
            </a:r>
            <a:endParaRPr lang="es-CO" b="1" dirty="0"/>
          </a:p>
        </p:txBody>
      </p:sp>
      <p:cxnSp>
        <p:nvCxnSpPr>
          <p:cNvPr id="33" name="Conector recto 32"/>
          <p:cNvCxnSpPr/>
          <p:nvPr/>
        </p:nvCxnSpPr>
        <p:spPr>
          <a:xfrm flipH="1">
            <a:off x="6546528" y="5221602"/>
            <a:ext cx="155448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6343328" y="5495348"/>
            <a:ext cx="244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20% de entidades</a:t>
            </a:r>
          </a:p>
          <a:p>
            <a:r>
              <a:rPr lang="es-ES" b="1" dirty="0"/>
              <a:t>con mejores puntajes</a:t>
            </a:r>
            <a:endParaRPr lang="es-CO" b="1" dirty="0"/>
          </a:p>
        </p:txBody>
      </p:sp>
      <p:cxnSp>
        <p:nvCxnSpPr>
          <p:cNvPr id="37" name="Conector recto 36"/>
          <p:cNvCxnSpPr/>
          <p:nvPr/>
        </p:nvCxnSpPr>
        <p:spPr>
          <a:xfrm flipH="1">
            <a:off x="5029200" y="4364295"/>
            <a:ext cx="1503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5434631" y="456049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20%  </a:t>
            </a:r>
            <a:endParaRPr lang="es-CO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872294" y="963445"/>
            <a:ext cx="227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Quintiles 4  y 5, entidades con buen desempeño</a:t>
            </a:r>
            <a:endParaRPr lang="es-CO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58528" y="1083419"/>
            <a:ext cx="313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Quintiles 1, 2 y 3, entidades con bajo desempeño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455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03200" y="0"/>
            <a:ext cx="87477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/>
                <a:cs typeface="Arial"/>
              </a:rPr>
              <a:t>Ranking o quintil</a:t>
            </a:r>
          </a:p>
          <a:p>
            <a:pPr algn="ctr"/>
            <a:endParaRPr lang="es-ES" sz="2400" b="1" dirty="0">
              <a:latin typeface="Arial"/>
              <a:cs typeface="Arial"/>
            </a:endParaRPr>
          </a:p>
          <a:p>
            <a:endParaRPr lang="es-ES" sz="2400" b="1" dirty="0">
              <a:latin typeface="Arial"/>
              <a:cs typeface="Arial"/>
            </a:endParaRPr>
          </a:p>
          <a:p>
            <a:endParaRPr lang="es-ES" sz="2400" b="1" dirty="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Arial"/>
                <a:cs typeface="Arial"/>
              </a:rPr>
              <a:t>En el Índice de Desempeño la Institución se ubicó en un ranking o quintil de </a:t>
            </a:r>
            <a:r>
              <a:rPr lang="es-ES" sz="2400" b="1" dirty="0">
                <a:latin typeface="Arial"/>
                <a:cs typeface="Arial"/>
              </a:rPr>
              <a:t>3.0 a 4.0</a:t>
            </a:r>
          </a:p>
          <a:p>
            <a:endParaRPr lang="es-ES" sz="2400" dirty="0">
              <a:latin typeface="Arial"/>
              <a:cs typeface="Arial"/>
            </a:endParaRPr>
          </a:p>
          <a:p>
            <a:pPr algn="ctr"/>
            <a:r>
              <a:rPr lang="es-ES" sz="2400" b="1" dirty="0">
                <a:latin typeface="Arial"/>
                <a:cs typeface="Arial"/>
              </a:rPr>
              <a:t>Interpretación:</a:t>
            </a:r>
          </a:p>
          <a:p>
            <a:pPr algn="ctr"/>
            <a:endParaRPr lang="es-ES" sz="2400" b="1" dirty="0">
              <a:latin typeface="Arial"/>
              <a:cs typeface="Arial"/>
            </a:endParaRPr>
          </a:p>
          <a:p>
            <a:pPr algn="just"/>
            <a:r>
              <a:rPr lang="es-ES" sz="2400" b="1" dirty="0">
                <a:latin typeface="Arial"/>
                <a:cs typeface="Arial"/>
              </a:rPr>
              <a:t>Rangos 3 y 4</a:t>
            </a:r>
            <a:r>
              <a:rPr lang="es-ES" sz="2400" dirty="0">
                <a:latin typeface="Arial"/>
                <a:cs typeface="Arial"/>
              </a:rPr>
              <a:t>: El 20% de entidades está por encima del 60% de entidades con menores puntajes y por debajo del 20% de entidades con mejores puntajes de desempeño Institucional de su grupo par.</a:t>
            </a:r>
          </a:p>
          <a:p>
            <a:pPr algn="ctr"/>
            <a:endParaRPr lang="es-ES" sz="2400" b="1" dirty="0">
              <a:latin typeface="Arial"/>
              <a:cs typeface="Arial"/>
            </a:endParaRPr>
          </a:p>
          <a:p>
            <a:pPr algn="just"/>
            <a:r>
              <a:rPr lang="es-ES" sz="1400" dirty="0">
                <a:latin typeface="Arial"/>
                <a:cs typeface="Arial"/>
              </a:rPr>
              <a:t>Fuente: Departamento Administrativo de la Función Pública – DAFP.</a:t>
            </a:r>
          </a:p>
          <a:p>
            <a:pPr algn="ctr"/>
            <a:endParaRPr lang="es-E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40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3C4950-4731-4D1D-AB60-ADB61F9A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9506"/>
            <a:ext cx="8229600" cy="4497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3B5DDC-4FF1-4C81-B294-BF36FBB3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87526CA-F74D-49A8-9969-C115BC2C6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310" y="1554158"/>
            <a:ext cx="3879908" cy="45259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758D08-F88E-43CD-800E-836B169BF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11" y="1554159"/>
            <a:ext cx="43706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33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407</Words>
  <Application>Microsoft Office PowerPoint</Application>
  <PresentationFormat>Presentación en pantalla (4:3)</PresentationFormat>
  <Paragraphs>97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Arial Narrow</vt:lpstr>
      <vt:lpstr>Arial-BoldMT</vt:lpstr>
      <vt:lpstr>Calibri</vt:lpstr>
      <vt:lpstr>Wingdings</vt:lpstr>
      <vt:lpstr>Work Sans</vt:lpstr>
      <vt:lpstr>Work Sans Light</vt:lpstr>
      <vt:lpstr>Work Sans SemiBold</vt:lpstr>
      <vt:lpstr>Tema de Office</vt:lpstr>
      <vt:lpstr>Presentación de PowerPoint</vt:lpstr>
      <vt:lpstr>Modelo Integrado de Planeación y Gestión</vt:lpstr>
      <vt:lpstr>Presentación de PowerPoint</vt:lpstr>
      <vt:lpstr>Presentación de PowerPoint</vt:lpstr>
      <vt:lpstr>Presentación de PowerPoint</vt:lpstr>
      <vt:lpstr>RESULTADOS GENERALES</vt:lpstr>
      <vt:lpstr>Presentación de PowerPoint</vt:lpstr>
      <vt:lpstr>Presentación de PowerPoint</vt:lpstr>
      <vt:lpstr>Presentación de PowerPoint</vt:lpstr>
      <vt:lpstr>Presentación de PowerPoint</vt:lpstr>
      <vt:lpstr> COMPARATIVO GRUPO PAR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Luz Mary Ramírez Montoya</cp:lastModifiedBy>
  <cp:revision>94</cp:revision>
  <cp:lastPrinted>2019-07-22T20:06:36Z</cp:lastPrinted>
  <dcterms:created xsi:type="dcterms:W3CDTF">2017-12-19T20:58:09Z</dcterms:created>
  <dcterms:modified xsi:type="dcterms:W3CDTF">2020-01-31T14:01:47Z</dcterms:modified>
</cp:coreProperties>
</file>