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2.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drawingml.diagramData+xml" PartName="/ppt/diagrams/data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drawingml.diagramColors+xml" PartName="/ppt/diagrams/colors1.xml"/>
  <Override ContentType="application/vnd.ms-office.drawingml.diagramDrawing+xml" PartName="/ppt/diagrams/drawing1.xml"/>
  <Override ContentType="application/vnd.openxmlformats-officedocument.presentationml.notesSlide+xml" PartName="/ppt/notesSlides/notesSlide7.xml"/>
  <Override ContentType="application/vnd.openxmlformats-officedocument.drawingml.diagramData+xml" PartName="/ppt/diagrams/data2.xml"/>
  <Override ContentType="application/vnd.openxmlformats-officedocument.drawingml.diagramLayout+xml" PartName="/ppt/diagrams/layout2.xml"/>
  <Override ContentType="application/vnd.openxmlformats-officedocument.drawingml.diagramStyle+xml" PartName="/ppt/diagrams/quickStyle2.xml"/>
  <Override ContentType="application/vnd.openxmlformats-officedocument.drawingml.diagramColors+xml" PartName="/ppt/diagrams/colors2.xml"/>
  <Override ContentType="application/vnd.ms-office.drawingml.diagramDrawing+xml" PartName="/ppt/diagrams/drawing2.xml"/>
  <Override ContentType="application/vnd.openxmlformats-officedocument.presentationml.notesSlide+xml" PartName="/ppt/notesSlides/notesSlide8.xml"/>
  <Override ContentType="application/vnd.openxmlformats-officedocument.drawingml.diagramData+xml" PartName="/ppt/diagrams/data3.xml"/>
  <Override ContentType="application/vnd.openxmlformats-officedocument.drawingml.diagramLayout+xml" PartName="/ppt/diagrams/layout3.xml"/>
  <Override ContentType="application/vnd.openxmlformats-officedocument.drawingml.diagramStyle+xml" PartName="/ppt/diagrams/quickStyle3.xml"/>
  <Override ContentType="application/vnd.openxmlformats-officedocument.drawingml.diagramColors+xml" PartName="/ppt/diagrams/colors3.xml"/>
  <Override ContentType="application/vnd.ms-office.drawingml.diagramDrawing+xml" PartName="/ppt/diagrams/drawing3.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drawingml.diagramData+xml" PartName="/ppt/diagrams/data4.xml"/>
  <Override ContentType="application/vnd.openxmlformats-officedocument.drawingml.diagramLayout+xml" PartName="/ppt/diagrams/layout4.xml"/>
  <Override ContentType="application/vnd.openxmlformats-officedocument.drawingml.diagramStyle+xml" PartName="/ppt/diagrams/quickStyle4.xml"/>
  <Override ContentType="application/vnd.openxmlformats-officedocument.drawingml.diagramColors+xml" PartName="/ppt/diagrams/colors4.xml"/>
  <Override ContentType="application/vnd.ms-office.drawingml.diagramDrawing+xml" PartName="/ppt/diagrams/drawing4.xml"/>
  <Override ContentType="application/vnd.openxmlformats-officedocument.presentationml.notesSlide+xml" PartName="/ppt/notesSlides/notesSlide11.xml"/>
  <Override ContentType="application/vnd.openxmlformats-officedocument.drawingml.diagramData+xml" PartName="/ppt/diagrams/data5.xml"/>
  <Override ContentType="application/vnd.openxmlformats-officedocument.drawingml.diagramLayout+xml" PartName="/ppt/diagrams/layout5.xml"/>
  <Override ContentType="application/vnd.openxmlformats-officedocument.drawingml.diagramStyle+xml" PartName="/ppt/diagrams/quickStyle5.xml"/>
  <Override ContentType="application/vnd.openxmlformats-officedocument.drawingml.diagramColors+xml" PartName="/ppt/diagrams/colors5.xml"/>
  <Override ContentType="application/vnd.ms-office.drawingml.diagramDrawing+xml" PartName="/ppt/diagrams/drawing5.xml"/>
  <Override ContentType="application/vnd.openxmlformats-officedocument.presentationml.notesSlide+xml" PartName="/ppt/notesSlides/notesSlide12.xml"/>
  <Override ContentType="application/vnd.openxmlformats-officedocument.drawingml.diagramData+xml" PartName="/ppt/diagrams/data6.xml"/>
  <Override ContentType="application/vnd.openxmlformats-officedocument.drawingml.diagramLayout+xml" PartName="/ppt/diagrams/layout6.xml"/>
  <Override ContentType="application/vnd.openxmlformats-officedocument.drawingml.diagramStyle+xml" PartName="/ppt/diagrams/quickStyle6.xml"/>
  <Override ContentType="application/vnd.openxmlformats-officedocument.drawingml.diagramColors+xml" PartName="/ppt/diagrams/colors6.xml"/>
  <Override ContentType="application/vnd.ms-office.drawingml.diagramDrawing+xml" PartName="/ppt/diagrams/drawing6.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drawingml.diagramData+xml" PartName="/ppt/diagrams/data7.xml"/>
  <Override ContentType="application/vnd.openxmlformats-officedocument.drawingml.diagramLayout+xml" PartName="/ppt/diagrams/layout7.xml"/>
  <Override ContentType="application/vnd.openxmlformats-officedocument.drawingml.diagramStyle+xml" PartName="/ppt/diagrams/quickStyle7.xml"/>
  <Override ContentType="application/vnd.openxmlformats-officedocument.drawingml.diagramColors+xml" PartName="/ppt/diagrams/colors7.xml"/>
  <Override ContentType="application/vnd.ms-office.drawingml.diagramDrawing+xml" PartName="/ppt/diagrams/drawing7.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app.xml" Type="http://schemas.openxmlformats.org/officeDocument/2006/relationships/extended-properties"/><Relationship Id="rId2" Target="docProps/core.xml" Type="http://schemas.openxmlformats.org/package/2006/relationships/metadata/core-properties"/><Relationship Id="rId1" Target="ppt/presentation.xml" Type="http://schemas.openxmlformats.org/officeDocument/2006/relationships/officeDocument"/><Relationship Id="rId4"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78" r:id="rId2"/>
    <p:sldId id="266" r:id="rId3"/>
    <p:sldId id="274" r:id="rId4"/>
    <p:sldId id="303" r:id="rId5"/>
    <p:sldId id="289" r:id="rId6"/>
    <p:sldId id="284" r:id="rId7"/>
    <p:sldId id="279" r:id="rId8"/>
    <p:sldId id="290" r:id="rId9"/>
    <p:sldId id="287" r:id="rId10"/>
    <p:sldId id="293" r:id="rId11"/>
    <p:sldId id="282" r:id="rId12"/>
    <p:sldId id="281" r:id="rId13"/>
    <p:sldId id="283" r:id="rId14"/>
    <p:sldId id="285" r:id="rId15"/>
    <p:sldId id="280" r:id="rId16"/>
    <p:sldId id="272" r:id="rId17"/>
    <p:sldId id="286" r:id="rId18"/>
    <p:sldId id="288" r:id="rId19"/>
    <p:sldId id="295" r:id="rId20"/>
    <p:sldId id="299" r:id="rId21"/>
    <p:sldId id="294" r:id="rId22"/>
    <p:sldId id="296" r:id="rId23"/>
    <p:sldId id="298" r:id="rId24"/>
    <p:sldId id="292" r:id="rId25"/>
    <p:sldId id="291" r:id="rId26"/>
    <p:sldId id="297" r:id="rId27"/>
    <p:sldId id="304" r:id="rId28"/>
    <p:sldId id="275" r:id="rId29"/>
    <p:sldId id="300" r:id="rId30"/>
    <p:sldId id="301" r:id="rId31"/>
    <p:sldId id="307" r:id="rId32"/>
    <p:sldId id="308" r:id="rId33"/>
    <p:sldId id="276" r:id="rId34"/>
    <p:sldId id="302" r:id="rId35"/>
    <p:sldId id="306" r:id="rId36"/>
    <p:sldId id="273" r:id="rId37"/>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A3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465"/>
  </p:normalViewPr>
  <p:slideViewPr>
    <p:cSldViewPr snapToGrid="0" snapToObjects="1">
      <p:cViewPr varScale="1">
        <p:scale>
          <a:sx n="109" d="100"/>
          <a:sy n="109" d="100"/>
        </p:scale>
        <p:origin x="170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notesMaster" Target="notesMasters/notesMaster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s>
</file>

<file path=ppt/diagrams/_rels/data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image" Target="../media/image8.png" /><Relationship Id="rId5" Type="http://schemas.openxmlformats.org/officeDocument/2006/relationships/image" Target="../media/image12.png" /><Relationship Id="rId4" Type="http://schemas.openxmlformats.org/officeDocument/2006/relationships/image" Target="../media/image11.png" /></Relationships>
</file>

<file path=ppt/diagrams/_rels/drawing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image" Target="../media/image9.png" /><Relationship Id="rId1" Type="http://schemas.openxmlformats.org/officeDocument/2006/relationships/image" Target="../media/image8.png" /><Relationship Id="rId5" Type="http://schemas.openxmlformats.org/officeDocument/2006/relationships/image" Target="../media/image12.png" /><Relationship Id="rId4" Type="http://schemas.openxmlformats.org/officeDocument/2006/relationships/image" Target="../media/image11.png"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ACB5E-063F-4050-A425-2195197C16DA}" type="doc">
      <dgm:prSet loTypeId="urn:microsoft.com/office/officeart/2005/8/layout/process1" loCatId="process" qsTypeId="urn:microsoft.com/office/officeart/2005/8/quickstyle/simple1" qsCatId="simple" csTypeId="urn:microsoft.com/office/officeart/2005/8/colors/accent1_2" csCatId="accent1"/>
      <dgm:spPr/>
      <dgm:t>
        <a:bodyPr/>
        <a:lstStyle/>
        <a:p>
          <a:endParaRPr lang="es-ES"/>
        </a:p>
      </dgm:t>
    </dgm:pt>
    <dgm:pt modelId="{FEFB1E7B-F0EF-4AF5-AA04-5B8E49AD13F8}">
      <dgm:prSet/>
      <dgm:spPr/>
      <dgm:t>
        <a:bodyPr/>
        <a:lstStyle/>
        <a:p>
          <a:pPr rtl="0"/>
          <a:r>
            <a:rPr lang="es-CO" dirty="0"/>
            <a:t>Los conceptos a revisar y contextualizar en este trabajo entre otros son: organizaciones educativas, institución educativa de educación superior en Colombia (IES), generación del conocimiento, y la Ingeniería como campo del saber</a:t>
          </a:r>
        </a:p>
      </dgm:t>
    </dgm:pt>
    <dgm:pt modelId="{9032A795-0D86-472D-AFAC-A65822AEF583}" type="parTrans" cxnId="{CDC78E40-79B7-4249-91D5-5275043CEE92}">
      <dgm:prSet/>
      <dgm:spPr/>
      <dgm:t>
        <a:bodyPr/>
        <a:lstStyle/>
        <a:p>
          <a:endParaRPr lang="es-ES"/>
        </a:p>
      </dgm:t>
    </dgm:pt>
    <dgm:pt modelId="{B43FBEB5-2C6D-4EF5-84DE-49B83C0342C4}" type="sibTrans" cxnId="{CDC78E40-79B7-4249-91D5-5275043CEE92}">
      <dgm:prSet/>
      <dgm:spPr/>
      <dgm:t>
        <a:bodyPr/>
        <a:lstStyle/>
        <a:p>
          <a:endParaRPr lang="es-ES"/>
        </a:p>
      </dgm:t>
    </dgm:pt>
    <dgm:pt modelId="{BF05F997-9A31-424F-8766-BECB3B794408}" type="pres">
      <dgm:prSet presAssocID="{6FDACB5E-063F-4050-A425-2195197C16DA}" presName="Name0" presStyleCnt="0">
        <dgm:presLayoutVars>
          <dgm:dir/>
          <dgm:resizeHandles val="exact"/>
        </dgm:presLayoutVars>
      </dgm:prSet>
      <dgm:spPr/>
    </dgm:pt>
    <dgm:pt modelId="{05633BC2-4823-4716-9710-9611B2CE070E}" type="pres">
      <dgm:prSet presAssocID="{FEFB1E7B-F0EF-4AF5-AA04-5B8E49AD13F8}" presName="node" presStyleLbl="node1" presStyleIdx="0" presStyleCnt="1">
        <dgm:presLayoutVars>
          <dgm:bulletEnabled val="1"/>
        </dgm:presLayoutVars>
      </dgm:prSet>
      <dgm:spPr/>
    </dgm:pt>
  </dgm:ptLst>
  <dgm:cxnLst>
    <dgm:cxn modelId="{CDC78E40-79B7-4249-91D5-5275043CEE92}" srcId="{6FDACB5E-063F-4050-A425-2195197C16DA}" destId="{FEFB1E7B-F0EF-4AF5-AA04-5B8E49AD13F8}" srcOrd="0" destOrd="0" parTransId="{9032A795-0D86-472D-AFAC-A65822AEF583}" sibTransId="{B43FBEB5-2C6D-4EF5-84DE-49B83C0342C4}"/>
    <dgm:cxn modelId="{4EA88E49-EAED-4983-B048-D2B7463B5F8D}" type="presOf" srcId="{6FDACB5E-063F-4050-A425-2195197C16DA}" destId="{BF05F997-9A31-424F-8766-BECB3B794408}" srcOrd="0" destOrd="0" presId="urn:microsoft.com/office/officeart/2005/8/layout/process1"/>
    <dgm:cxn modelId="{E0DFC54D-B713-4009-92A2-FF0A4E33DCF6}" type="presOf" srcId="{FEFB1E7B-F0EF-4AF5-AA04-5B8E49AD13F8}" destId="{05633BC2-4823-4716-9710-9611B2CE070E}" srcOrd="0" destOrd="0" presId="urn:microsoft.com/office/officeart/2005/8/layout/process1"/>
    <dgm:cxn modelId="{40FF191C-A42E-4231-9A9A-E22DD64F7D3A}" type="presParOf" srcId="{BF05F997-9A31-424F-8766-BECB3B794408}" destId="{05633BC2-4823-4716-9710-9611B2CE070E}" srcOrd="0"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6A1D94-B5A9-49CE-ACA4-034EC1DB008E}"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es-ES"/>
        </a:p>
      </dgm:t>
    </dgm:pt>
    <dgm:pt modelId="{E5598A1B-715B-463B-8FF3-7F5F752B56B7}">
      <dgm:prSet/>
      <dgm:spPr/>
      <dgm:t>
        <a:bodyPr/>
        <a:lstStyle/>
        <a:p>
          <a:pPr rtl="0"/>
          <a:r>
            <a:rPr lang="es-CO"/>
            <a:t>Antecedentes</a:t>
          </a:r>
        </a:p>
      </dgm:t>
    </dgm:pt>
    <dgm:pt modelId="{C92CD0E9-8773-4B15-8222-3D21FE9363B4}" type="parTrans" cxnId="{8D8C8415-7296-47F3-A544-E164E4A2B1CF}">
      <dgm:prSet/>
      <dgm:spPr/>
      <dgm:t>
        <a:bodyPr/>
        <a:lstStyle/>
        <a:p>
          <a:endParaRPr lang="es-ES"/>
        </a:p>
      </dgm:t>
    </dgm:pt>
    <dgm:pt modelId="{F843578B-5575-4C2D-85D0-44329DE8FB12}" type="sibTrans" cxnId="{8D8C8415-7296-47F3-A544-E164E4A2B1CF}">
      <dgm:prSet/>
      <dgm:spPr/>
      <dgm:t>
        <a:bodyPr/>
        <a:lstStyle/>
        <a:p>
          <a:endParaRPr lang="es-ES"/>
        </a:p>
      </dgm:t>
    </dgm:pt>
    <dgm:pt modelId="{869F9B67-1BFB-46BF-89EB-CC68658FE3C3}">
      <dgm:prSet/>
      <dgm:spPr/>
      <dgm:t>
        <a:bodyPr/>
        <a:lstStyle/>
        <a:p>
          <a:pPr rtl="0"/>
          <a:r>
            <a:rPr lang="es-CO" dirty="0"/>
            <a:t>las Instituciones de Educación Superior (IES) son las entidades que cuentan, con arreglo a las normas legales, en Colombia, con el reconocimiento oficial como prestadoras del servicio público de la educación superior en el territorio colombiano.</a:t>
          </a:r>
        </a:p>
      </dgm:t>
    </dgm:pt>
    <dgm:pt modelId="{D9674FFB-61EE-47CA-93E1-6DDF4B65A549}" type="parTrans" cxnId="{1DA8D094-D132-49D8-808F-70EBE71385E9}">
      <dgm:prSet/>
      <dgm:spPr/>
      <dgm:t>
        <a:bodyPr/>
        <a:lstStyle/>
        <a:p>
          <a:endParaRPr lang="es-ES"/>
        </a:p>
      </dgm:t>
    </dgm:pt>
    <dgm:pt modelId="{7ED6627E-5B5C-4C25-B556-425CF8D53E07}" type="sibTrans" cxnId="{1DA8D094-D132-49D8-808F-70EBE71385E9}">
      <dgm:prSet/>
      <dgm:spPr/>
      <dgm:t>
        <a:bodyPr/>
        <a:lstStyle/>
        <a:p>
          <a:endParaRPr lang="es-ES"/>
        </a:p>
      </dgm:t>
    </dgm:pt>
    <dgm:pt modelId="{4A7CE915-AE74-4461-8BBB-BF2EE9BAAA13}">
      <dgm:prSet/>
      <dgm:spPr/>
      <dgm:t>
        <a:bodyPr/>
        <a:lstStyle/>
        <a:p>
          <a:pPr rtl="0"/>
          <a:r>
            <a:rPr lang="es-CO"/>
            <a:t>En Medellín existen tres instituciones de educación superior: La Institución Universitaria Colegio Mayor de Antioquia, (COLMAYOR), el Instituto Tecnológico Metropolitano (ITM)   y la Institución Universitaria Pascual Bravo ( I.U. Pascual Bravo) que ofrecen programas de formación  técnica, tecnológica, profesional y de postgrados como :</a:t>
          </a:r>
        </a:p>
      </dgm:t>
    </dgm:pt>
    <dgm:pt modelId="{BC34120E-C61C-4E58-B404-4961847E2D40}" type="parTrans" cxnId="{A4A263A4-C036-466E-B1B7-F9451FD1180A}">
      <dgm:prSet/>
      <dgm:spPr/>
      <dgm:t>
        <a:bodyPr/>
        <a:lstStyle/>
        <a:p>
          <a:endParaRPr lang="es-ES"/>
        </a:p>
      </dgm:t>
    </dgm:pt>
    <dgm:pt modelId="{49C005C5-C705-4133-BA2F-67C26F907502}" type="sibTrans" cxnId="{A4A263A4-C036-466E-B1B7-F9451FD1180A}">
      <dgm:prSet/>
      <dgm:spPr/>
      <dgm:t>
        <a:bodyPr/>
        <a:lstStyle/>
        <a:p>
          <a:endParaRPr lang="es-ES"/>
        </a:p>
      </dgm:t>
    </dgm:pt>
    <dgm:pt modelId="{A5C07E76-3DE7-4182-93B0-FABD17AD823E}">
      <dgm:prSet/>
      <dgm:spPr/>
      <dgm:t>
        <a:bodyPr/>
        <a:lstStyle/>
        <a:p>
          <a:pPr rtl="0"/>
          <a:r>
            <a:rPr lang="es-CO"/>
            <a:t>Especializaciones, maestrías y doctorados, siendo el ITM el único en tener programas de Doctorado. </a:t>
          </a:r>
        </a:p>
      </dgm:t>
    </dgm:pt>
    <dgm:pt modelId="{C2E3CDD9-773C-44C8-8E13-2AFEE0DC7B36}" type="parTrans" cxnId="{15611FFF-31C1-4BC4-9B40-04789EF9DD1D}">
      <dgm:prSet/>
      <dgm:spPr/>
      <dgm:t>
        <a:bodyPr/>
        <a:lstStyle/>
        <a:p>
          <a:endParaRPr lang="es-ES"/>
        </a:p>
      </dgm:t>
    </dgm:pt>
    <dgm:pt modelId="{53BC4505-CDBF-492E-9683-041C2D65C280}" type="sibTrans" cxnId="{15611FFF-31C1-4BC4-9B40-04789EF9DD1D}">
      <dgm:prSet/>
      <dgm:spPr/>
      <dgm:t>
        <a:bodyPr/>
        <a:lstStyle/>
        <a:p>
          <a:endParaRPr lang="es-ES"/>
        </a:p>
      </dgm:t>
    </dgm:pt>
    <dgm:pt modelId="{E054D343-B25A-40D6-8000-99AEFA56D49D}" type="pres">
      <dgm:prSet presAssocID="{936A1D94-B5A9-49CE-ACA4-034EC1DB008E}" presName="CompostProcess" presStyleCnt="0">
        <dgm:presLayoutVars>
          <dgm:dir/>
          <dgm:resizeHandles val="exact"/>
        </dgm:presLayoutVars>
      </dgm:prSet>
      <dgm:spPr/>
    </dgm:pt>
    <dgm:pt modelId="{42E98B5D-BAEA-4A98-9614-12F7D0D8FD3B}" type="pres">
      <dgm:prSet presAssocID="{936A1D94-B5A9-49CE-ACA4-034EC1DB008E}" presName="arrow" presStyleLbl="bgShp" presStyleIdx="0" presStyleCnt="1"/>
      <dgm:spPr/>
    </dgm:pt>
    <dgm:pt modelId="{0384ED11-F94B-4CC6-B00D-B2E49079C1F9}" type="pres">
      <dgm:prSet presAssocID="{936A1D94-B5A9-49CE-ACA4-034EC1DB008E}" presName="linearProcess" presStyleCnt="0"/>
      <dgm:spPr/>
    </dgm:pt>
    <dgm:pt modelId="{77213F0A-419D-4309-A9D2-DDC0DF781377}" type="pres">
      <dgm:prSet presAssocID="{E5598A1B-715B-463B-8FF3-7F5F752B56B7}" presName="textNode" presStyleLbl="node1" presStyleIdx="0" presStyleCnt="4">
        <dgm:presLayoutVars>
          <dgm:bulletEnabled val="1"/>
        </dgm:presLayoutVars>
      </dgm:prSet>
      <dgm:spPr/>
    </dgm:pt>
    <dgm:pt modelId="{A501FB0E-DE0F-4EB8-A408-69120CC0DAE4}" type="pres">
      <dgm:prSet presAssocID="{F843578B-5575-4C2D-85D0-44329DE8FB12}" presName="sibTrans" presStyleCnt="0"/>
      <dgm:spPr/>
    </dgm:pt>
    <dgm:pt modelId="{EC615A88-BDEF-4308-A00C-BBE9EAFEDF01}" type="pres">
      <dgm:prSet presAssocID="{869F9B67-1BFB-46BF-89EB-CC68658FE3C3}" presName="textNode" presStyleLbl="node1" presStyleIdx="1" presStyleCnt="4">
        <dgm:presLayoutVars>
          <dgm:bulletEnabled val="1"/>
        </dgm:presLayoutVars>
      </dgm:prSet>
      <dgm:spPr/>
    </dgm:pt>
    <dgm:pt modelId="{8307EE0C-2678-4F3A-8A3E-029FFDE4AEB5}" type="pres">
      <dgm:prSet presAssocID="{7ED6627E-5B5C-4C25-B556-425CF8D53E07}" presName="sibTrans" presStyleCnt="0"/>
      <dgm:spPr/>
    </dgm:pt>
    <dgm:pt modelId="{AC4FAF23-361C-4D4C-B63B-7CC161D78E52}" type="pres">
      <dgm:prSet presAssocID="{4A7CE915-AE74-4461-8BBB-BF2EE9BAAA13}" presName="textNode" presStyleLbl="node1" presStyleIdx="2" presStyleCnt="4">
        <dgm:presLayoutVars>
          <dgm:bulletEnabled val="1"/>
        </dgm:presLayoutVars>
      </dgm:prSet>
      <dgm:spPr/>
    </dgm:pt>
    <dgm:pt modelId="{EA647479-BF67-4883-B9A2-886B105A6831}" type="pres">
      <dgm:prSet presAssocID="{49C005C5-C705-4133-BA2F-67C26F907502}" presName="sibTrans" presStyleCnt="0"/>
      <dgm:spPr/>
    </dgm:pt>
    <dgm:pt modelId="{EDC9CD92-CA83-4A08-B888-89EDB701BA6B}" type="pres">
      <dgm:prSet presAssocID="{A5C07E76-3DE7-4182-93B0-FABD17AD823E}" presName="textNode" presStyleLbl="node1" presStyleIdx="3" presStyleCnt="4">
        <dgm:presLayoutVars>
          <dgm:bulletEnabled val="1"/>
        </dgm:presLayoutVars>
      </dgm:prSet>
      <dgm:spPr/>
    </dgm:pt>
  </dgm:ptLst>
  <dgm:cxnLst>
    <dgm:cxn modelId="{A3038E0F-F72D-4618-8DDE-BA3D9FBF9B21}" type="presOf" srcId="{A5C07E76-3DE7-4182-93B0-FABD17AD823E}" destId="{EDC9CD92-CA83-4A08-B888-89EDB701BA6B}" srcOrd="0" destOrd="0" presId="urn:microsoft.com/office/officeart/2005/8/layout/hProcess9"/>
    <dgm:cxn modelId="{8D8C8415-7296-47F3-A544-E164E4A2B1CF}" srcId="{936A1D94-B5A9-49CE-ACA4-034EC1DB008E}" destId="{E5598A1B-715B-463B-8FF3-7F5F752B56B7}" srcOrd="0" destOrd="0" parTransId="{C92CD0E9-8773-4B15-8222-3D21FE9363B4}" sibTransId="{F843578B-5575-4C2D-85D0-44329DE8FB12}"/>
    <dgm:cxn modelId="{FF59CD18-C549-488E-AF74-3EF8AAEB9745}" type="presOf" srcId="{E5598A1B-715B-463B-8FF3-7F5F752B56B7}" destId="{77213F0A-419D-4309-A9D2-DDC0DF781377}" srcOrd="0" destOrd="0" presId="urn:microsoft.com/office/officeart/2005/8/layout/hProcess9"/>
    <dgm:cxn modelId="{DFFF0C37-CFE7-4943-A669-9B46C7A514D6}" type="presOf" srcId="{4A7CE915-AE74-4461-8BBB-BF2EE9BAAA13}" destId="{AC4FAF23-361C-4D4C-B63B-7CC161D78E52}" srcOrd="0" destOrd="0" presId="urn:microsoft.com/office/officeart/2005/8/layout/hProcess9"/>
    <dgm:cxn modelId="{1A58E53F-D982-43A6-B360-1256F9519603}" type="presOf" srcId="{869F9B67-1BFB-46BF-89EB-CC68658FE3C3}" destId="{EC615A88-BDEF-4308-A00C-BBE9EAFEDF01}" srcOrd="0" destOrd="0" presId="urn:microsoft.com/office/officeart/2005/8/layout/hProcess9"/>
    <dgm:cxn modelId="{1DA8D094-D132-49D8-808F-70EBE71385E9}" srcId="{936A1D94-B5A9-49CE-ACA4-034EC1DB008E}" destId="{869F9B67-1BFB-46BF-89EB-CC68658FE3C3}" srcOrd="1" destOrd="0" parTransId="{D9674FFB-61EE-47CA-93E1-6DDF4B65A549}" sibTransId="{7ED6627E-5B5C-4C25-B556-425CF8D53E07}"/>
    <dgm:cxn modelId="{8AC4DC96-32B0-4507-8F51-20E1F8DCFD0E}" type="presOf" srcId="{936A1D94-B5A9-49CE-ACA4-034EC1DB008E}" destId="{E054D343-B25A-40D6-8000-99AEFA56D49D}" srcOrd="0" destOrd="0" presId="urn:microsoft.com/office/officeart/2005/8/layout/hProcess9"/>
    <dgm:cxn modelId="{A4A263A4-C036-466E-B1B7-F9451FD1180A}" srcId="{936A1D94-B5A9-49CE-ACA4-034EC1DB008E}" destId="{4A7CE915-AE74-4461-8BBB-BF2EE9BAAA13}" srcOrd="2" destOrd="0" parTransId="{BC34120E-C61C-4E58-B404-4961847E2D40}" sibTransId="{49C005C5-C705-4133-BA2F-67C26F907502}"/>
    <dgm:cxn modelId="{15611FFF-31C1-4BC4-9B40-04789EF9DD1D}" srcId="{936A1D94-B5A9-49CE-ACA4-034EC1DB008E}" destId="{A5C07E76-3DE7-4182-93B0-FABD17AD823E}" srcOrd="3" destOrd="0" parTransId="{C2E3CDD9-773C-44C8-8E13-2AFEE0DC7B36}" sibTransId="{53BC4505-CDBF-492E-9683-041C2D65C280}"/>
    <dgm:cxn modelId="{67F3E74C-0BB6-420A-A205-0DCBB463772C}" type="presParOf" srcId="{E054D343-B25A-40D6-8000-99AEFA56D49D}" destId="{42E98B5D-BAEA-4A98-9614-12F7D0D8FD3B}" srcOrd="0" destOrd="0" presId="urn:microsoft.com/office/officeart/2005/8/layout/hProcess9"/>
    <dgm:cxn modelId="{D691869C-B217-4C1F-B0C5-614439B7BDA5}" type="presParOf" srcId="{E054D343-B25A-40D6-8000-99AEFA56D49D}" destId="{0384ED11-F94B-4CC6-B00D-B2E49079C1F9}" srcOrd="1" destOrd="0" presId="urn:microsoft.com/office/officeart/2005/8/layout/hProcess9"/>
    <dgm:cxn modelId="{4C8E6E45-026C-4264-B742-4A45221D7681}" type="presParOf" srcId="{0384ED11-F94B-4CC6-B00D-B2E49079C1F9}" destId="{77213F0A-419D-4309-A9D2-DDC0DF781377}" srcOrd="0" destOrd="0" presId="urn:microsoft.com/office/officeart/2005/8/layout/hProcess9"/>
    <dgm:cxn modelId="{9DD36B06-6B37-42F8-B972-94ABD2DE1DC6}" type="presParOf" srcId="{0384ED11-F94B-4CC6-B00D-B2E49079C1F9}" destId="{A501FB0E-DE0F-4EB8-A408-69120CC0DAE4}" srcOrd="1" destOrd="0" presId="urn:microsoft.com/office/officeart/2005/8/layout/hProcess9"/>
    <dgm:cxn modelId="{CA3A5DD4-6291-4659-8EB9-FED7CBA8EC23}" type="presParOf" srcId="{0384ED11-F94B-4CC6-B00D-B2E49079C1F9}" destId="{EC615A88-BDEF-4308-A00C-BBE9EAFEDF01}" srcOrd="2" destOrd="0" presId="urn:microsoft.com/office/officeart/2005/8/layout/hProcess9"/>
    <dgm:cxn modelId="{66800D39-EE5C-44D1-98A8-56E1A4CEB60F}" type="presParOf" srcId="{0384ED11-F94B-4CC6-B00D-B2E49079C1F9}" destId="{8307EE0C-2678-4F3A-8A3E-029FFDE4AEB5}" srcOrd="3" destOrd="0" presId="urn:microsoft.com/office/officeart/2005/8/layout/hProcess9"/>
    <dgm:cxn modelId="{3F437C23-82CB-4820-8A2D-A7972029600C}" type="presParOf" srcId="{0384ED11-F94B-4CC6-B00D-B2E49079C1F9}" destId="{AC4FAF23-361C-4D4C-B63B-7CC161D78E52}" srcOrd="4" destOrd="0" presId="urn:microsoft.com/office/officeart/2005/8/layout/hProcess9"/>
    <dgm:cxn modelId="{95F4BB6D-735E-441D-B702-A236659BBF4B}" type="presParOf" srcId="{0384ED11-F94B-4CC6-B00D-B2E49079C1F9}" destId="{EA647479-BF67-4883-B9A2-886B105A6831}" srcOrd="5" destOrd="0" presId="urn:microsoft.com/office/officeart/2005/8/layout/hProcess9"/>
    <dgm:cxn modelId="{0BE46706-04A0-4797-B24F-9E4A9313EC8F}" type="presParOf" srcId="{0384ED11-F94B-4CC6-B00D-B2E49079C1F9}" destId="{EDC9CD92-CA83-4A08-B888-89EDB701BA6B}" srcOrd="6"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224B16-6637-42BA-AE4D-6C40BDCC0644}"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E37C85D9-2E59-47AE-940A-E1D2571EA704}">
      <dgm:prSet/>
      <dgm:spPr/>
      <dgm:t>
        <a:bodyPr/>
        <a:lstStyle/>
        <a:p>
          <a:pPr rtl="0"/>
          <a:r>
            <a:rPr lang="es-CO" b="1" dirty="0"/>
            <a:t>Clasificación de las Instituciones de Educación Superior (IES)</a:t>
          </a:r>
          <a:endParaRPr lang="es-CO" dirty="0"/>
        </a:p>
      </dgm:t>
    </dgm:pt>
    <dgm:pt modelId="{44C6875B-2F2F-4901-A3AD-B7BAA8BA7C58}" type="parTrans" cxnId="{D936EB55-952B-4C89-9C86-1E3A2B057AE5}">
      <dgm:prSet/>
      <dgm:spPr/>
      <dgm:t>
        <a:bodyPr/>
        <a:lstStyle/>
        <a:p>
          <a:endParaRPr lang="es-ES"/>
        </a:p>
      </dgm:t>
    </dgm:pt>
    <dgm:pt modelId="{13B061A2-4F31-4129-920D-658A76291C8F}" type="sibTrans" cxnId="{D936EB55-952B-4C89-9C86-1E3A2B057AE5}">
      <dgm:prSet/>
      <dgm:spPr/>
      <dgm:t>
        <a:bodyPr/>
        <a:lstStyle/>
        <a:p>
          <a:endParaRPr lang="es-ES"/>
        </a:p>
      </dgm:t>
    </dgm:pt>
    <dgm:pt modelId="{28E6F2BA-E54A-4E8F-BA7E-28F61E748139}">
      <dgm:prSet/>
      <dgm:spPr/>
      <dgm:t>
        <a:bodyPr/>
        <a:lstStyle/>
        <a:p>
          <a:pPr rtl="0"/>
          <a:endParaRPr lang="es-CO" dirty="0"/>
        </a:p>
      </dgm:t>
    </dgm:pt>
    <dgm:pt modelId="{B5A4877B-9F9C-4A61-9F61-70F2CEBF0946}" type="parTrans" cxnId="{3E9A8278-9807-462F-81F7-A26F22A80030}">
      <dgm:prSet/>
      <dgm:spPr/>
      <dgm:t>
        <a:bodyPr/>
        <a:lstStyle/>
        <a:p>
          <a:endParaRPr lang="es-ES"/>
        </a:p>
      </dgm:t>
    </dgm:pt>
    <dgm:pt modelId="{49C38290-414A-4F33-9674-C25EE68711BE}" type="sibTrans" cxnId="{3E9A8278-9807-462F-81F7-A26F22A80030}">
      <dgm:prSet/>
      <dgm:spPr/>
      <dgm:t>
        <a:bodyPr/>
        <a:lstStyle/>
        <a:p>
          <a:endParaRPr lang="es-ES"/>
        </a:p>
      </dgm:t>
    </dgm:pt>
    <dgm:pt modelId="{0A764C46-AC45-4308-9F8E-18A02E56137C}">
      <dgm:prSet/>
      <dgm:spPr/>
      <dgm:t>
        <a:bodyPr/>
        <a:lstStyle/>
        <a:p>
          <a:pPr rtl="0"/>
          <a:r>
            <a:rPr lang="es-CO" dirty="0"/>
            <a:t>B, según su naturaleza jurídica.</a:t>
          </a:r>
        </a:p>
      </dgm:t>
    </dgm:pt>
    <dgm:pt modelId="{B42F82B5-3617-40FC-B7C6-E5F289FCCD80}" type="parTrans" cxnId="{FEFAE6E9-A9DC-4589-B548-EA5B3F1C5DD0}">
      <dgm:prSet/>
      <dgm:spPr/>
      <dgm:t>
        <a:bodyPr/>
        <a:lstStyle/>
        <a:p>
          <a:endParaRPr lang="es-ES"/>
        </a:p>
      </dgm:t>
    </dgm:pt>
    <dgm:pt modelId="{AF56F062-A80D-4377-8B61-A92F7EE4BA45}" type="sibTrans" cxnId="{FEFAE6E9-A9DC-4589-B548-EA5B3F1C5DD0}">
      <dgm:prSet/>
      <dgm:spPr/>
      <dgm:t>
        <a:bodyPr/>
        <a:lstStyle/>
        <a:p>
          <a:endParaRPr lang="es-ES"/>
        </a:p>
      </dgm:t>
    </dgm:pt>
    <dgm:pt modelId="{0DC9DBFB-8FD3-4BB4-8764-3DD27EF3C40A}">
      <dgm:prSet/>
      <dgm:spPr/>
      <dgm:t>
        <a:bodyPr/>
        <a:lstStyle/>
        <a:p>
          <a:endParaRPr lang="es-ES"/>
        </a:p>
      </dgm:t>
    </dgm:pt>
    <dgm:pt modelId="{72F5E819-6DEF-4BF3-8100-C5BE234C1154}" type="parTrans" cxnId="{B4D68976-60E6-4A15-B8A6-4E0D7A04F446}">
      <dgm:prSet/>
      <dgm:spPr/>
      <dgm:t>
        <a:bodyPr/>
        <a:lstStyle/>
        <a:p>
          <a:endParaRPr lang="es-ES"/>
        </a:p>
      </dgm:t>
    </dgm:pt>
    <dgm:pt modelId="{44757316-7D69-41C7-B9B7-C6DE637FC871}" type="sibTrans" cxnId="{B4D68976-60E6-4A15-B8A6-4E0D7A04F446}">
      <dgm:prSet/>
      <dgm:spPr/>
      <dgm:t>
        <a:bodyPr/>
        <a:lstStyle/>
        <a:p>
          <a:endParaRPr lang="es-ES"/>
        </a:p>
      </dgm:t>
    </dgm:pt>
    <dgm:pt modelId="{2E1E20D5-398A-444D-8A99-B4249AAE2F43}">
      <dgm:prSet/>
      <dgm:spPr/>
      <dgm:t>
        <a:bodyPr/>
        <a:lstStyle/>
        <a:p>
          <a:pPr rtl="0"/>
          <a:r>
            <a:rPr lang="es-CO" dirty="0"/>
            <a:t>A, según su carácter académico</a:t>
          </a:r>
        </a:p>
      </dgm:t>
    </dgm:pt>
    <dgm:pt modelId="{F6ED4C57-E4B5-4074-83BE-0629A897E2E3}" type="parTrans" cxnId="{2BBB0830-4DB0-4753-8770-B1D87F68DF39}">
      <dgm:prSet/>
      <dgm:spPr/>
      <dgm:t>
        <a:bodyPr/>
        <a:lstStyle/>
        <a:p>
          <a:endParaRPr lang="es-ES"/>
        </a:p>
      </dgm:t>
    </dgm:pt>
    <dgm:pt modelId="{AE677983-69AB-4329-B033-6E5BE3A8CD55}" type="sibTrans" cxnId="{2BBB0830-4DB0-4753-8770-B1D87F68DF39}">
      <dgm:prSet/>
      <dgm:spPr/>
      <dgm:t>
        <a:bodyPr/>
        <a:lstStyle/>
        <a:p>
          <a:endParaRPr lang="es-ES"/>
        </a:p>
      </dgm:t>
    </dgm:pt>
    <dgm:pt modelId="{1C8D9B0E-D936-44C3-B20B-317B11DC9F4D}">
      <dgm:prSet/>
      <dgm:spPr/>
      <dgm:t>
        <a:bodyPr/>
        <a:lstStyle/>
        <a:p>
          <a:endParaRPr lang="es-ES"/>
        </a:p>
      </dgm:t>
    </dgm:pt>
    <dgm:pt modelId="{F35AF8EA-1C11-4B78-86D3-8862F6622CE6}" type="parTrans" cxnId="{87F0EED5-55F5-4838-A9F3-95199291945A}">
      <dgm:prSet/>
      <dgm:spPr/>
      <dgm:t>
        <a:bodyPr/>
        <a:lstStyle/>
        <a:p>
          <a:endParaRPr lang="es-ES"/>
        </a:p>
      </dgm:t>
    </dgm:pt>
    <dgm:pt modelId="{4F3A4457-5E9E-46E0-A12F-B369B0D04F84}" type="sibTrans" cxnId="{87F0EED5-55F5-4838-A9F3-95199291945A}">
      <dgm:prSet/>
      <dgm:spPr/>
      <dgm:t>
        <a:bodyPr/>
        <a:lstStyle/>
        <a:p>
          <a:endParaRPr lang="es-ES"/>
        </a:p>
      </dgm:t>
    </dgm:pt>
    <dgm:pt modelId="{6DACD528-8010-4627-8518-3BB91DE31CCA}">
      <dgm:prSet/>
      <dgm:spPr>
        <a:ln>
          <a:solidFill>
            <a:schemeClr val="bg1"/>
          </a:solidFill>
        </a:ln>
      </dgm:spPr>
      <dgm:t>
        <a:bodyPr/>
        <a:lstStyle/>
        <a:p>
          <a:endParaRPr lang="es-ES"/>
        </a:p>
      </dgm:t>
    </dgm:pt>
    <dgm:pt modelId="{46BD923A-8879-4C05-9D30-70CF6272FA06}" type="parTrans" cxnId="{14EE0EC9-FBFD-43B7-86D3-363C4C9F0B59}">
      <dgm:prSet/>
      <dgm:spPr/>
      <dgm:t>
        <a:bodyPr/>
        <a:lstStyle/>
        <a:p>
          <a:endParaRPr lang="es-ES"/>
        </a:p>
      </dgm:t>
    </dgm:pt>
    <dgm:pt modelId="{8FB2EC8F-08D9-4937-AADA-BD077F0C6FC6}" type="sibTrans" cxnId="{14EE0EC9-FBFD-43B7-86D3-363C4C9F0B59}">
      <dgm:prSet/>
      <dgm:spPr/>
      <dgm:t>
        <a:bodyPr/>
        <a:lstStyle/>
        <a:p>
          <a:endParaRPr lang="es-ES"/>
        </a:p>
      </dgm:t>
    </dgm:pt>
    <dgm:pt modelId="{0A37EEFC-BBF6-4038-B57C-AE21D465704E}" type="pres">
      <dgm:prSet presAssocID="{E5224B16-6637-42BA-AE4D-6C40BDCC0644}" presName="composite" presStyleCnt="0">
        <dgm:presLayoutVars>
          <dgm:chMax val="5"/>
          <dgm:dir/>
          <dgm:animLvl val="ctr"/>
          <dgm:resizeHandles val="exact"/>
        </dgm:presLayoutVars>
      </dgm:prSet>
      <dgm:spPr/>
    </dgm:pt>
    <dgm:pt modelId="{1EFC6E41-77EB-42F3-B6E2-4AC288DCA6BA}" type="pres">
      <dgm:prSet presAssocID="{E5224B16-6637-42BA-AE4D-6C40BDCC0644}" presName="cycle" presStyleCnt="0"/>
      <dgm:spPr/>
    </dgm:pt>
    <dgm:pt modelId="{F4EB0479-FB97-4A74-A6D9-A48B6A4B556C}" type="pres">
      <dgm:prSet presAssocID="{E5224B16-6637-42BA-AE4D-6C40BDCC0644}" presName="centerShape" presStyleCnt="0"/>
      <dgm:spPr/>
    </dgm:pt>
    <dgm:pt modelId="{044D6E93-D5F8-42D8-ACF2-672EF82634F5}" type="pres">
      <dgm:prSet presAssocID="{E5224B16-6637-42BA-AE4D-6C40BDCC0644}" presName="connSite" presStyleLbl="node1" presStyleIdx="0" presStyleCnt="7"/>
      <dgm:spPr/>
    </dgm:pt>
    <dgm:pt modelId="{CBEA63BE-4657-43B0-94DF-3F2F9198E5EA}" type="pres">
      <dgm:prSet presAssocID="{E5224B16-6637-42BA-AE4D-6C40BDCC0644}" presName="visible" presStyleLbl="node1" presStyleIdx="0" presStyleCnt="7"/>
      <dgm:spPr/>
    </dgm:pt>
    <dgm:pt modelId="{80C7619F-C1DA-46A5-A7B1-456D1699DC24}" type="pres">
      <dgm:prSet presAssocID="{44C6875B-2F2F-4901-A3AD-B7BAA8BA7C58}" presName="Name25" presStyleLbl="parChTrans1D1" presStyleIdx="0" presStyleCnt="6"/>
      <dgm:spPr/>
    </dgm:pt>
    <dgm:pt modelId="{FA3FF0A1-0294-4A90-9E70-560EF463CD48}" type="pres">
      <dgm:prSet presAssocID="{E37C85D9-2E59-47AE-940A-E1D2571EA704}" presName="node" presStyleCnt="0"/>
      <dgm:spPr/>
    </dgm:pt>
    <dgm:pt modelId="{7CC20249-A92B-4147-BAA1-E5FCCE2E299D}" type="pres">
      <dgm:prSet presAssocID="{E37C85D9-2E59-47AE-940A-E1D2571EA704}" presName="parentNode" presStyleLbl="node1" presStyleIdx="1" presStyleCnt="7" custScaleX="186233" custScaleY="201496" custLinFactX="-100000" custLinFactY="106849" custLinFactNeighborX="-118043" custLinFactNeighborY="200000">
        <dgm:presLayoutVars>
          <dgm:chMax val="1"/>
          <dgm:bulletEnabled val="1"/>
        </dgm:presLayoutVars>
      </dgm:prSet>
      <dgm:spPr/>
    </dgm:pt>
    <dgm:pt modelId="{78BBEDD2-0B51-4093-84CE-BC930821DD32}" type="pres">
      <dgm:prSet presAssocID="{E37C85D9-2E59-47AE-940A-E1D2571EA704}" presName="childNode" presStyleLbl="revTx" presStyleIdx="0" presStyleCnt="1">
        <dgm:presLayoutVars>
          <dgm:bulletEnabled val="1"/>
        </dgm:presLayoutVars>
      </dgm:prSet>
      <dgm:spPr/>
    </dgm:pt>
    <dgm:pt modelId="{61697898-7610-4BBF-95D7-AA6A5F4D747C}" type="pres">
      <dgm:prSet presAssocID="{72F5E819-6DEF-4BF3-8100-C5BE234C1154}" presName="Name25" presStyleLbl="parChTrans1D1" presStyleIdx="1" presStyleCnt="6"/>
      <dgm:spPr/>
    </dgm:pt>
    <dgm:pt modelId="{CEABD3C3-4F08-4DAA-BF61-D05FAD2AC3A7}" type="pres">
      <dgm:prSet presAssocID="{0DC9DBFB-8FD3-4BB4-8764-3DD27EF3C40A}" presName="node" presStyleCnt="0"/>
      <dgm:spPr/>
    </dgm:pt>
    <dgm:pt modelId="{F9871E07-6A87-4C85-B963-A21543C0C031}" type="pres">
      <dgm:prSet presAssocID="{0DC9DBFB-8FD3-4BB4-8764-3DD27EF3C40A}" presName="parentNode" presStyleLbl="node1" presStyleIdx="2" presStyleCnt="7" custScaleX="180473" custScaleY="196702" custLinFactX="100000" custLinFactY="29757" custLinFactNeighborX="141183" custLinFactNeighborY="100000">
        <dgm:presLayoutVars>
          <dgm:chMax val="1"/>
          <dgm:bulletEnabled val="1"/>
        </dgm:presLayoutVars>
      </dgm:prSet>
      <dgm:spPr/>
    </dgm:pt>
    <dgm:pt modelId="{0BFFFC6D-2650-409A-9096-0A4BFA3CFFF6}" type="pres">
      <dgm:prSet presAssocID="{0DC9DBFB-8FD3-4BB4-8764-3DD27EF3C40A}" presName="childNode" presStyleLbl="revTx" presStyleIdx="0" presStyleCnt="1">
        <dgm:presLayoutVars>
          <dgm:bulletEnabled val="1"/>
        </dgm:presLayoutVars>
      </dgm:prSet>
      <dgm:spPr/>
    </dgm:pt>
    <dgm:pt modelId="{4BCCB598-4EA3-47BA-948E-0EE23059DDD0}" type="pres">
      <dgm:prSet presAssocID="{46BD923A-8879-4C05-9D30-70CF6272FA06}" presName="Name25" presStyleLbl="parChTrans1D1" presStyleIdx="2" presStyleCnt="6"/>
      <dgm:spPr/>
    </dgm:pt>
    <dgm:pt modelId="{EE21BB3E-6841-4189-BEC3-D0F370853A92}" type="pres">
      <dgm:prSet presAssocID="{6DACD528-8010-4627-8518-3BB91DE31CCA}" presName="node" presStyleCnt="0"/>
      <dgm:spPr/>
    </dgm:pt>
    <dgm:pt modelId="{B07C1192-1D95-406B-AE5A-72C013F2348E}" type="pres">
      <dgm:prSet presAssocID="{6DACD528-8010-4627-8518-3BB91DE31CCA}" presName="parentNode" presStyleLbl="node1" presStyleIdx="3" presStyleCnt="7" custScaleX="160993" custScaleY="173537" custLinFactX="200000" custLinFactNeighborX="203719" custLinFactNeighborY="-3972">
        <dgm:presLayoutVars>
          <dgm:chMax val="1"/>
          <dgm:bulletEnabled val="1"/>
        </dgm:presLayoutVars>
      </dgm:prSet>
      <dgm:spPr/>
    </dgm:pt>
    <dgm:pt modelId="{0D3CF8F1-C8CF-4B4B-8120-6F60B54392E0}" type="pres">
      <dgm:prSet presAssocID="{6DACD528-8010-4627-8518-3BB91DE31CCA}" presName="childNode" presStyleLbl="revTx" presStyleIdx="0" presStyleCnt="1">
        <dgm:presLayoutVars>
          <dgm:bulletEnabled val="1"/>
        </dgm:presLayoutVars>
      </dgm:prSet>
      <dgm:spPr/>
    </dgm:pt>
    <dgm:pt modelId="{CE83A148-A866-40C5-8BC7-947C4CF52A32}" type="pres">
      <dgm:prSet presAssocID="{F35AF8EA-1C11-4B78-86D3-8862F6622CE6}" presName="Name25" presStyleLbl="parChTrans1D1" presStyleIdx="3" presStyleCnt="6"/>
      <dgm:spPr/>
    </dgm:pt>
    <dgm:pt modelId="{736533F6-1462-430E-9C80-6B7ED2D3A441}" type="pres">
      <dgm:prSet presAssocID="{1C8D9B0E-D936-44C3-B20B-317B11DC9F4D}" presName="node" presStyleCnt="0"/>
      <dgm:spPr/>
    </dgm:pt>
    <dgm:pt modelId="{E48D4E0B-691E-43C0-89DF-2994DF23883C}" type="pres">
      <dgm:prSet presAssocID="{1C8D9B0E-D936-44C3-B20B-317B11DC9F4D}" presName="parentNode" presStyleLbl="node1" presStyleIdx="4" presStyleCnt="7" custScaleX="160993" custScaleY="187339" custLinFactX="67811" custLinFactY="84272" custLinFactNeighborX="100000" custLinFactNeighborY="100000">
        <dgm:presLayoutVars>
          <dgm:chMax val="1"/>
          <dgm:bulletEnabled val="1"/>
        </dgm:presLayoutVars>
      </dgm:prSet>
      <dgm:spPr/>
    </dgm:pt>
    <dgm:pt modelId="{5C2FFB24-ADC1-47A3-8104-AB54452138C6}" type="pres">
      <dgm:prSet presAssocID="{1C8D9B0E-D936-44C3-B20B-317B11DC9F4D}" presName="childNode" presStyleLbl="revTx" presStyleIdx="0" presStyleCnt="1">
        <dgm:presLayoutVars>
          <dgm:bulletEnabled val="1"/>
        </dgm:presLayoutVars>
      </dgm:prSet>
      <dgm:spPr/>
    </dgm:pt>
    <dgm:pt modelId="{2443C886-0000-427E-99CE-4F7E95707B2A}" type="pres">
      <dgm:prSet presAssocID="{F6ED4C57-E4B5-4074-83BE-0629A897E2E3}" presName="Name25" presStyleLbl="parChTrans1D1" presStyleIdx="4" presStyleCnt="6"/>
      <dgm:spPr/>
    </dgm:pt>
    <dgm:pt modelId="{7C226765-A89D-46A2-B85E-F756B96939F9}" type="pres">
      <dgm:prSet presAssocID="{2E1E20D5-398A-444D-8A99-B4249AAE2F43}" presName="node" presStyleCnt="0"/>
      <dgm:spPr/>
    </dgm:pt>
    <dgm:pt modelId="{5B787364-93C2-4BBB-8423-F0397006DC98}" type="pres">
      <dgm:prSet presAssocID="{2E1E20D5-398A-444D-8A99-B4249AAE2F43}" presName="parentNode" presStyleLbl="node1" presStyleIdx="5" presStyleCnt="7" custScaleX="162373" custScaleY="166567" custLinFactY="-100000" custLinFactNeighborX="25654" custLinFactNeighborY="-112139">
        <dgm:presLayoutVars>
          <dgm:chMax val="1"/>
          <dgm:bulletEnabled val="1"/>
        </dgm:presLayoutVars>
      </dgm:prSet>
      <dgm:spPr/>
    </dgm:pt>
    <dgm:pt modelId="{E4E32F1F-2612-4F5A-A33E-68DB4E112860}" type="pres">
      <dgm:prSet presAssocID="{2E1E20D5-398A-444D-8A99-B4249AAE2F43}" presName="childNode" presStyleLbl="revTx" presStyleIdx="0" presStyleCnt="1">
        <dgm:presLayoutVars>
          <dgm:bulletEnabled val="1"/>
        </dgm:presLayoutVars>
      </dgm:prSet>
      <dgm:spPr/>
    </dgm:pt>
    <dgm:pt modelId="{1E43E42B-3A02-4F86-94EA-5DF7D59D26ED}" type="pres">
      <dgm:prSet presAssocID="{B42F82B5-3617-40FC-B7C6-E5F289FCCD80}" presName="Name25" presStyleLbl="parChTrans1D1" presStyleIdx="5" presStyleCnt="6"/>
      <dgm:spPr/>
    </dgm:pt>
    <dgm:pt modelId="{F4FAC121-D6C1-4BCA-8354-6DA65CCC317F}" type="pres">
      <dgm:prSet presAssocID="{0A764C46-AC45-4308-9F8E-18A02E56137C}" presName="node" presStyleCnt="0"/>
      <dgm:spPr/>
    </dgm:pt>
    <dgm:pt modelId="{8A45444D-137D-48C8-B49F-9BCBFD85683C}" type="pres">
      <dgm:prSet presAssocID="{0A764C46-AC45-4308-9F8E-18A02E56137C}" presName="parentNode" presStyleLbl="node1" presStyleIdx="6" presStyleCnt="7" custScaleX="134703" custScaleY="172018" custLinFactNeighborX="87836" custLinFactNeighborY="-98495">
        <dgm:presLayoutVars>
          <dgm:chMax val="1"/>
          <dgm:bulletEnabled val="1"/>
        </dgm:presLayoutVars>
      </dgm:prSet>
      <dgm:spPr/>
    </dgm:pt>
    <dgm:pt modelId="{64766690-D978-4421-8406-D78B9C9AF3D7}" type="pres">
      <dgm:prSet presAssocID="{0A764C46-AC45-4308-9F8E-18A02E56137C}" presName="childNode" presStyleLbl="revTx" presStyleIdx="0" presStyleCnt="1">
        <dgm:presLayoutVars>
          <dgm:bulletEnabled val="1"/>
        </dgm:presLayoutVars>
      </dgm:prSet>
      <dgm:spPr/>
    </dgm:pt>
  </dgm:ptLst>
  <dgm:cxnLst>
    <dgm:cxn modelId="{64B45402-F1F2-487F-9D57-82050E0574E6}" type="presOf" srcId="{F6ED4C57-E4B5-4074-83BE-0629A897E2E3}" destId="{2443C886-0000-427E-99CE-4F7E95707B2A}" srcOrd="0" destOrd="0" presId="urn:microsoft.com/office/officeart/2005/8/layout/radial2"/>
    <dgm:cxn modelId="{688FAB03-EE71-4203-A9EC-3EE45B477C3B}" type="presOf" srcId="{B42F82B5-3617-40FC-B7C6-E5F289FCCD80}" destId="{1E43E42B-3A02-4F86-94EA-5DF7D59D26ED}" srcOrd="0" destOrd="0" presId="urn:microsoft.com/office/officeart/2005/8/layout/radial2"/>
    <dgm:cxn modelId="{BA88C503-CE62-4CF3-ADDE-D3BCF49B8A07}" type="presOf" srcId="{0DC9DBFB-8FD3-4BB4-8764-3DD27EF3C40A}" destId="{F9871E07-6A87-4C85-B963-A21543C0C031}" srcOrd="0" destOrd="0" presId="urn:microsoft.com/office/officeart/2005/8/layout/radial2"/>
    <dgm:cxn modelId="{2BBB0830-4DB0-4753-8770-B1D87F68DF39}" srcId="{E5224B16-6637-42BA-AE4D-6C40BDCC0644}" destId="{2E1E20D5-398A-444D-8A99-B4249AAE2F43}" srcOrd="4" destOrd="0" parTransId="{F6ED4C57-E4B5-4074-83BE-0629A897E2E3}" sibTransId="{AE677983-69AB-4329-B033-6E5BE3A8CD55}"/>
    <dgm:cxn modelId="{5291EF61-78A1-4B02-B606-F54E97FF5E4A}" type="presOf" srcId="{2E1E20D5-398A-444D-8A99-B4249AAE2F43}" destId="{5B787364-93C2-4BBB-8423-F0397006DC98}" srcOrd="0" destOrd="0" presId="urn:microsoft.com/office/officeart/2005/8/layout/radial2"/>
    <dgm:cxn modelId="{F65D5A6C-07A2-41A7-8E4E-A70D779D728E}" type="presOf" srcId="{E5224B16-6637-42BA-AE4D-6C40BDCC0644}" destId="{0A37EEFC-BBF6-4038-B57C-AE21D465704E}" srcOrd="0" destOrd="0" presId="urn:microsoft.com/office/officeart/2005/8/layout/radial2"/>
    <dgm:cxn modelId="{66572A4D-56D5-48FB-8A14-F8A49FB2EEE0}" type="presOf" srcId="{6DACD528-8010-4627-8518-3BB91DE31CCA}" destId="{B07C1192-1D95-406B-AE5A-72C013F2348E}" srcOrd="0" destOrd="0" presId="urn:microsoft.com/office/officeart/2005/8/layout/radial2"/>
    <dgm:cxn modelId="{EE977775-16CC-46C8-B4DD-CC46F8012AEF}" type="presOf" srcId="{72F5E819-6DEF-4BF3-8100-C5BE234C1154}" destId="{61697898-7610-4BBF-95D7-AA6A5F4D747C}" srcOrd="0" destOrd="0" presId="urn:microsoft.com/office/officeart/2005/8/layout/radial2"/>
    <dgm:cxn modelId="{D936EB55-952B-4C89-9C86-1E3A2B057AE5}" srcId="{E5224B16-6637-42BA-AE4D-6C40BDCC0644}" destId="{E37C85D9-2E59-47AE-940A-E1D2571EA704}" srcOrd="0" destOrd="0" parTransId="{44C6875B-2F2F-4901-A3AD-B7BAA8BA7C58}" sibTransId="{13B061A2-4F31-4129-920D-658A76291C8F}"/>
    <dgm:cxn modelId="{B4D68976-60E6-4A15-B8A6-4E0D7A04F446}" srcId="{E5224B16-6637-42BA-AE4D-6C40BDCC0644}" destId="{0DC9DBFB-8FD3-4BB4-8764-3DD27EF3C40A}" srcOrd="1" destOrd="0" parTransId="{72F5E819-6DEF-4BF3-8100-C5BE234C1154}" sibTransId="{44757316-7D69-41C7-B9B7-C6DE637FC871}"/>
    <dgm:cxn modelId="{3E9A8278-9807-462F-81F7-A26F22A80030}" srcId="{0DC9DBFB-8FD3-4BB4-8764-3DD27EF3C40A}" destId="{28E6F2BA-E54A-4E8F-BA7E-28F61E748139}" srcOrd="0" destOrd="0" parTransId="{B5A4877B-9F9C-4A61-9F61-70F2CEBF0946}" sibTransId="{49C38290-414A-4F33-9674-C25EE68711BE}"/>
    <dgm:cxn modelId="{F5286BBE-2B97-4586-AB8C-8E7BBCDC6610}" type="presOf" srcId="{1C8D9B0E-D936-44C3-B20B-317B11DC9F4D}" destId="{E48D4E0B-691E-43C0-89DF-2994DF23883C}" srcOrd="0" destOrd="0" presId="urn:microsoft.com/office/officeart/2005/8/layout/radial2"/>
    <dgm:cxn modelId="{62D3F7C2-1316-4F6B-8266-DB0A13E334F0}" type="presOf" srcId="{46BD923A-8879-4C05-9D30-70CF6272FA06}" destId="{4BCCB598-4EA3-47BA-948E-0EE23059DDD0}" srcOrd="0" destOrd="0" presId="urn:microsoft.com/office/officeart/2005/8/layout/radial2"/>
    <dgm:cxn modelId="{14EE0EC9-FBFD-43B7-86D3-363C4C9F0B59}" srcId="{E5224B16-6637-42BA-AE4D-6C40BDCC0644}" destId="{6DACD528-8010-4627-8518-3BB91DE31CCA}" srcOrd="2" destOrd="0" parTransId="{46BD923A-8879-4C05-9D30-70CF6272FA06}" sibTransId="{8FB2EC8F-08D9-4937-AADA-BD077F0C6FC6}"/>
    <dgm:cxn modelId="{A9B732CF-3BA9-4E30-8D74-75CE117E07ED}" type="presOf" srcId="{E37C85D9-2E59-47AE-940A-E1D2571EA704}" destId="{7CC20249-A92B-4147-BAA1-E5FCCE2E299D}" srcOrd="0" destOrd="0" presId="urn:microsoft.com/office/officeart/2005/8/layout/radial2"/>
    <dgm:cxn modelId="{87F0EED5-55F5-4838-A9F3-95199291945A}" srcId="{E5224B16-6637-42BA-AE4D-6C40BDCC0644}" destId="{1C8D9B0E-D936-44C3-B20B-317B11DC9F4D}" srcOrd="3" destOrd="0" parTransId="{F35AF8EA-1C11-4B78-86D3-8862F6622CE6}" sibTransId="{4F3A4457-5E9E-46E0-A12F-B369B0D04F84}"/>
    <dgm:cxn modelId="{77C000E2-8BC7-4A8E-87D7-5B386C329015}" type="presOf" srcId="{0A764C46-AC45-4308-9F8E-18A02E56137C}" destId="{8A45444D-137D-48C8-B49F-9BCBFD85683C}" srcOrd="0" destOrd="0" presId="urn:microsoft.com/office/officeart/2005/8/layout/radial2"/>
    <dgm:cxn modelId="{FEFAE6E9-A9DC-4589-B548-EA5B3F1C5DD0}" srcId="{E5224B16-6637-42BA-AE4D-6C40BDCC0644}" destId="{0A764C46-AC45-4308-9F8E-18A02E56137C}" srcOrd="5" destOrd="0" parTransId="{B42F82B5-3617-40FC-B7C6-E5F289FCCD80}" sibTransId="{AF56F062-A80D-4377-8B61-A92F7EE4BA45}"/>
    <dgm:cxn modelId="{7EBECBEA-6B9C-4DF5-800E-05C4669F5B3E}" type="presOf" srcId="{F35AF8EA-1C11-4B78-86D3-8862F6622CE6}" destId="{CE83A148-A866-40C5-8BC7-947C4CF52A32}" srcOrd="0" destOrd="0" presId="urn:microsoft.com/office/officeart/2005/8/layout/radial2"/>
    <dgm:cxn modelId="{5F406DF8-2C5B-40BF-8089-5EA71F7EAB2C}" type="presOf" srcId="{28E6F2BA-E54A-4E8F-BA7E-28F61E748139}" destId="{0BFFFC6D-2650-409A-9096-0A4BFA3CFFF6}" srcOrd="0" destOrd="0" presId="urn:microsoft.com/office/officeart/2005/8/layout/radial2"/>
    <dgm:cxn modelId="{0F9EC0FE-C0C8-4205-803E-73137D8985F4}" type="presOf" srcId="{44C6875B-2F2F-4901-A3AD-B7BAA8BA7C58}" destId="{80C7619F-C1DA-46A5-A7B1-456D1699DC24}" srcOrd="0" destOrd="0" presId="urn:microsoft.com/office/officeart/2005/8/layout/radial2"/>
    <dgm:cxn modelId="{0FB2CB0A-0153-445C-B6A2-79296C26BF43}" type="presParOf" srcId="{0A37EEFC-BBF6-4038-B57C-AE21D465704E}" destId="{1EFC6E41-77EB-42F3-B6E2-4AC288DCA6BA}" srcOrd="0" destOrd="0" presId="urn:microsoft.com/office/officeart/2005/8/layout/radial2"/>
    <dgm:cxn modelId="{5927147B-9009-4830-899C-285ADB7105C3}" type="presParOf" srcId="{1EFC6E41-77EB-42F3-B6E2-4AC288DCA6BA}" destId="{F4EB0479-FB97-4A74-A6D9-A48B6A4B556C}" srcOrd="0" destOrd="0" presId="urn:microsoft.com/office/officeart/2005/8/layout/radial2"/>
    <dgm:cxn modelId="{1AE00015-78E1-4490-AABC-DF7147A899D6}" type="presParOf" srcId="{F4EB0479-FB97-4A74-A6D9-A48B6A4B556C}" destId="{044D6E93-D5F8-42D8-ACF2-672EF82634F5}" srcOrd="0" destOrd="0" presId="urn:microsoft.com/office/officeart/2005/8/layout/radial2"/>
    <dgm:cxn modelId="{0A4818B0-5A16-43E4-AC84-B07CF0F40EBB}" type="presParOf" srcId="{F4EB0479-FB97-4A74-A6D9-A48B6A4B556C}" destId="{CBEA63BE-4657-43B0-94DF-3F2F9198E5EA}" srcOrd="1" destOrd="0" presId="urn:microsoft.com/office/officeart/2005/8/layout/radial2"/>
    <dgm:cxn modelId="{1FFEC4EC-5159-49C6-8B61-904CCD220A13}" type="presParOf" srcId="{1EFC6E41-77EB-42F3-B6E2-4AC288DCA6BA}" destId="{80C7619F-C1DA-46A5-A7B1-456D1699DC24}" srcOrd="1" destOrd="0" presId="urn:microsoft.com/office/officeart/2005/8/layout/radial2"/>
    <dgm:cxn modelId="{DCA768F0-87F1-4DA6-AB0F-6CEB7C28EFC7}" type="presParOf" srcId="{1EFC6E41-77EB-42F3-B6E2-4AC288DCA6BA}" destId="{FA3FF0A1-0294-4A90-9E70-560EF463CD48}" srcOrd="2" destOrd="0" presId="urn:microsoft.com/office/officeart/2005/8/layout/radial2"/>
    <dgm:cxn modelId="{F2924135-E06A-4FC2-B1E2-6186C5923702}" type="presParOf" srcId="{FA3FF0A1-0294-4A90-9E70-560EF463CD48}" destId="{7CC20249-A92B-4147-BAA1-E5FCCE2E299D}" srcOrd="0" destOrd="0" presId="urn:microsoft.com/office/officeart/2005/8/layout/radial2"/>
    <dgm:cxn modelId="{066F1BFF-1BF7-40D5-A686-5C7FE7CDFA8C}" type="presParOf" srcId="{FA3FF0A1-0294-4A90-9E70-560EF463CD48}" destId="{78BBEDD2-0B51-4093-84CE-BC930821DD32}" srcOrd="1" destOrd="0" presId="urn:microsoft.com/office/officeart/2005/8/layout/radial2"/>
    <dgm:cxn modelId="{F969155D-C357-4C59-B940-7B52AEE7C09A}" type="presParOf" srcId="{1EFC6E41-77EB-42F3-B6E2-4AC288DCA6BA}" destId="{61697898-7610-4BBF-95D7-AA6A5F4D747C}" srcOrd="3" destOrd="0" presId="urn:microsoft.com/office/officeart/2005/8/layout/radial2"/>
    <dgm:cxn modelId="{2351CEA9-834F-49A0-8645-E65A530637D9}" type="presParOf" srcId="{1EFC6E41-77EB-42F3-B6E2-4AC288DCA6BA}" destId="{CEABD3C3-4F08-4DAA-BF61-D05FAD2AC3A7}" srcOrd="4" destOrd="0" presId="urn:microsoft.com/office/officeart/2005/8/layout/radial2"/>
    <dgm:cxn modelId="{7D7EAC8D-2BA0-44CE-9F05-6DED99E75537}" type="presParOf" srcId="{CEABD3C3-4F08-4DAA-BF61-D05FAD2AC3A7}" destId="{F9871E07-6A87-4C85-B963-A21543C0C031}" srcOrd="0" destOrd="0" presId="urn:microsoft.com/office/officeart/2005/8/layout/radial2"/>
    <dgm:cxn modelId="{97EB7C86-68C7-43F5-B3B7-D1F5F92D59B8}" type="presParOf" srcId="{CEABD3C3-4F08-4DAA-BF61-D05FAD2AC3A7}" destId="{0BFFFC6D-2650-409A-9096-0A4BFA3CFFF6}" srcOrd="1" destOrd="0" presId="urn:microsoft.com/office/officeart/2005/8/layout/radial2"/>
    <dgm:cxn modelId="{D796330A-902C-42D1-92BC-B7B024FE0FCD}" type="presParOf" srcId="{1EFC6E41-77EB-42F3-B6E2-4AC288DCA6BA}" destId="{4BCCB598-4EA3-47BA-948E-0EE23059DDD0}" srcOrd="5" destOrd="0" presId="urn:microsoft.com/office/officeart/2005/8/layout/radial2"/>
    <dgm:cxn modelId="{9EF710F8-4B87-4A45-A668-47413529762B}" type="presParOf" srcId="{1EFC6E41-77EB-42F3-B6E2-4AC288DCA6BA}" destId="{EE21BB3E-6841-4189-BEC3-D0F370853A92}" srcOrd="6" destOrd="0" presId="urn:microsoft.com/office/officeart/2005/8/layout/radial2"/>
    <dgm:cxn modelId="{1D217C0E-D26F-4A78-825F-E052D1DCF5B8}" type="presParOf" srcId="{EE21BB3E-6841-4189-BEC3-D0F370853A92}" destId="{B07C1192-1D95-406B-AE5A-72C013F2348E}" srcOrd="0" destOrd="0" presId="urn:microsoft.com/office/officeart/2005/8/layout/radial2"/>
    <dgm:cxn modelId="{3C772EE3-3682-45A5-8778-440E3F336846}" type="presParOf" srcId="{EE21BB3E-6841-4189-BEC3-D0F370853A92}" destId="{0D3CF8F1-C8CF-4B4B-8120-6F60B54392E0}" srcOrd="1" destOrd="0" presId="urn:microsoft.com/office/officeart/2005/8/layout/radial2"/>
    <dgm:cxn modelId="{F5D33B84-1D24-473D-98CA-EF438B98CC0F}" type="presParOf" srcId="{1EFC6E41-77EB-42F3-B6E2-4AC288DCA6BA}" destId="{CE83A148-A866-40C5-8BC7-947C4CF52A32}" srcOrd="7" destOrd="0" presId="urn:microsoft.com/office/officeart/2005/8/layout/radial2"/>
    <dgm:cxn modelId="{433D3751-F83D-4D19-BF7C-9AADA4EFD50C}" type="presParOf" srcId="{1EFC6E41-77EB-42F3-B6E2-4AC288DCA6BA}" destId="{736533F6-1462-430E-9C80-6B7ED2D3A441}" srcOrd="8" destOrd="0" presId="urn:microsoft.com/office/officeart/2005/8/layout/radial2"/>
    <dgm:cxn modelId="{38B381EF-DD98-4773-8B8F-9A0AE48A4FBE}" type="presParOf" srcId="{736533F6-1462-430E-9C80-6B7ED2D3A441}" destId="{E48D4E0B-691E-43C0-89DF-2994DF23883C}" srcOrd="0" destOrd="0" presId="urn:microsoft.com/office/officeart/2005/8/layout/radial2"/>
    <dgm:cxn modelId="{5AD87973-A876-44F4-A6EB-28FED6525A12}" type="presParOf" srcId="{736533F6-1462-430E-9C80-6B7ED2D3A441}" destId="{5C2FFB24-ADC1-47A3-8104-AB54452138C6}" srcOrd="1" destOrd="0" presId="urn:microsoft.com/office/officeart/2005/8/layout/radial2"/>
    <dgm:cxn modelId="{4211C86B-0292-4BF8-B088-8A56848EC9AB}" type="presParOf" srcId="{1EFC6E41-77EB-42F3-B6E2-4AC288DCA6BA}" destId="{2443C886-0000-427E-99CE-4F7E95707B2A}" srcOrd="9" destOrd="0" presId="urn:microsoft.com/office/officeart/2005/8/layout/radial2"/>
    <dgm:cxn modelId="{009C34B3-D2F0-4D90-A39F-51DA2C2878D8}" type="presParOf" srcId="{1EFC6E41-77EB-42F3-B6E2-4AC288DCA6BA}" destId="{7C226765-A89D-46A2-B85E-F756B96939F9}" srcOrd="10" destOrd="0" presId="urn:microsoft.com/office/officeart/2005/8/layout/radial2"/>
    <dgm:cxn modelId="{BDD228E5-2652-4B0E-85B6-E1090F7D7B60}" type="presParOf" srcId="{7C226765-A89D-46A2-B85E-F756B96939F9}" destId="{5B787364-93C2-4BBB-8423-F0397006DC98}" srcOrd="0" destOrd="0" presId="urn:microsoft.com/office/officeart/2005/8/layout/radial2"/>
    <dgm:cxn modelId="{56620778-0876-4229-B002-72CEEB4BED9E}" type="presParOf" srcId="{7C226765-A89D-46A2-B85E-F756B96939F9}" destId="{E4E32F1F-2612-4F5A-A33E-68DB4E112860}" srcOrd="1" destOrd="0" presId="urn:microsoft.com/office/officeart/2005/8/layout/radial2"/>
    <dgm:cxn modelId="{DF3D151D-53FF-4A5A-B4DD-DF3D5772829C}" type="presParOf" srcId="{1EFC6E41-77EB-42F3-B6E2-4AC288DCA6BA}" destId="{1E43E42B-3A02-4F86-94EA-5DF7D59D26ED}" srcOrd="11" destOrd="0" presId="urn:microsoft.com/office/officeart/2005/8/layout/radial2"/>
    <dgm:cxn modelId="{2BD95048-21E4-41BC-A4D9-3810374CFCC9}" type="presParOf" srcId="{1EFC6E41-77EB-42F3-B6E2-4AC288DCA6BA}" destId="{F4FAC121-D6C1-4BCA-8354-6DA65CCC317F}" srcOrd="12" destOrd="0" presId="urn:microsoft.com/office/officeart/2005/8/layout/radial2"/>
    <dgm:cxn modelId="{76A8BE5A-272F-490B-830C-C7032C775EDF}" type="presParOf" srcId="{F4FAC121-D6C1-4BCA-8354-6DA65CCC317F}" destId="{8A45444D-137D-48C8-B49F-9BCBFD85683C}" srcOrd="0" destOrd="0" presId="urn:microsoft.com/office/officeart/2005/8/layout/radial2"/>
    <dgm:cxn modelId="{CF3D846B-37D5-46B9-A51A-F5558CEFFFC8}" type="presParOf" srcId="{F4FAC121-D6C1-4BCA-8354-6DA65CCC317F}" destId="{64766690-D978-4421-8406-D78B9C9AF3D7}" srcOrd="1" destOrd="0" presId="urn:microsoft.com/office/officeart/2005/8/layout/radial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FE2116-5FC0-485B-84F4-CA51B187D274}"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s-ES"/>
        </a:p>
      </dgm:t>
    </dgm:pt>
    <dgm:pt modelId="{773279C6-BA03-4E3A-88D8-02C3E4D50CA7}">
      <dgm:prSet custT="1"/>
      <dgm:spPr/>
      <dgm:t>
        <a:bodyPr/>
        <a:lstStyle/>
        <a:p>
          <a:pPr rtl="0"/>
          <a:r>
            <a:rPr lang="es-CO" sz="1600" dirty="0"/>
            <a:t>Metodología utilizada.</a:t>
          </a:r>
        </a:p>
      </dgm:t>
    </dgm:pt>
    <dgm:pt modelId="{571E4A4E-FEFD-498E-A26F-0553D3D84755}" type="parTrans" cxnId="{C10F1720-CD71-4AA1-BC88-A50F259DF640}">
      <dgm:prSet/>
      <dgm:spPr/>
      <dgm:t>
        <a:bodyPr/>
        <a:lstStyle/>
        <a:p>
          <a:endParaRPr lang="es-ES"/>
        </a:p>
      </dgm:t>
    </dgm:pt>
    <dgm:pt modelId="{2FB25032-CAA2-4317-B26D-8A7E8DAEF3BA}" type="sibTrans" cxnId="{C10F1720-CD71-4AA1-BC88-A50F259DF640}">
      <dgm:prSet/>
      <dgm:spPr/>
      <dgm:t>
        <a:bodyPr/>
        <a:lstStyle/>
        <a:p>
          <a:endParaRPr lang="es-ES"/>
        </a:p>
      </dgm:t>
    </dgm:pt>
    <dgm:pt modelId="{3AD9B222-9BA4-409A-808B-23B0E1A2558F}">
      <dgm:prSet/>
      <dgm:spPr/>
      <dgm:t>
        <a:bodyPr/>
        <a:lstStyle/>
        <a:p>
          <a:pPr rtl="0"/>
          <a:r>
            <a:rPr lang="es-CO" dirty="0"/>
            <a:t>Análisis Cualitativo: No existen reglas formales (al estilo de los métodos estadísticos) para la realización de análisis cualitativos. Sin embargo estos estudios suelen realizarse en las siguientes cinco etapas, del protocolo de investigación : </a:t>
          </a:r>
        </a:p>
      </dgm:t>
    </dgm:pt>
    <dgm:pt modelId="{535D68FD-12F0-4BA5-917E-D0DE6CD0BBA5}" type="parTrans" cxnId="{DD9A3411-044E-4D3B-AED8-580F5451255A}">
      <dgm:prSet/>
      <dgm:spPr/>
      <dgm:t>
        <a:bodyPr/>
        <a:lstStyle/>
        <a:p>
          <a:endParaRPr lang="es-ES"/>
        </a:p>
      </dgm:t>
    </dgm:pt>
    <dgm:pt modelId="{86A5C7AA-51F1-4A2C-B2E8-7F5F32D9513C}" type="sibTrans" cxnId="{DD9A3411-044E-4D3B-AED8-580F5451255A}">
      <dgm:prSet/>
      <dgm:spPr/>
      <dgm:t>
        <a:bodyPr/>
        <a:lstStyle/>
        <a:p>
          <a:endParaRPr lang="es-ES"/>
        </a:p>
      </dgm:t>
    </dgm:pt>
    <dgm:pt modelId="{51FA6338-AEAC-4003-A6BF-51D8470E8FCB}">
      <dgm:prSet/>
      <dgm:spPr/>
      <dgm:t>
        <a:bodyPr/>
        <a:lstStyle/>
        <a:p>
          <a:pPr rtl="0"/>
          <a:r>
            <a:rPr lang="es-CO" dirty="0"/>
            <a:t>Preparación y descripción del material bruto (observación, datos en registro de </a:t>
          </a:r>
          <a:r>
            <a:rPr lang="es-CO" dirty="0" err="1"/>
            <a:t>de</a:t>
          </a:r>
          <a:r>
            <a:rPr lang="es-CO" dirty="0"/>
            <a:t> archivos, documentos institucionales públicos )</a:t>
          </a:r>
        </a:p>
      </dgm:t>
    </dgm:pt>
    <dgm:pt modelId="{209E5620-8C74-458F-BE40-70C70515EC10}" type="parTrans" cxnId="{DE9FFA78-B91E-480A-9D42-BFB02544A32F}">
      <dgm:prSet/>
      <dgm:spPr/>
      <dgm:t>
        <a:bodyPr/>
        <a:lstStyle/>
        <a:p>
          <a:endParaRPr lang="es-ES"/>
        </a:p>
      </dgm:t>
    </dgm:pt>
    <dgm:pt modelId="{CBC29FB3-8A9D-49A0-8DC4-1EE68EABAC5A}" type="sibTrans" cxnId="{DE9FFA78-B91E-480A-9D42-BFB02544A32F}">
      <dgm:prSet/>
      <dgm:spPr/>
      <dgm:t>
        <a:bodyPr/>
        <a:lstStyle/>
        <a:p>
          <a:endParaRPr lang="es-ES"/>
        </a:p>
      </dgm:t>
    </dgm:pt>
    <dgm:pt modelId="{4C59C9C1-5D53-4F39-B70C-E106233EE355}">
      <dgm:prSet/>
      <dgm:spPr/>
      <dgm:t>
        <a:bodyPr/>
        <a:lstStyle/>
        <a:p>
          <a:pPr rtl="0"/>
          <a:r>
            <a:rPr lang="es-CO" dirty="0"/>
            <a:t>2. Clasificación de los datos.(conceptuales y contextuales) </a:t>
          </a:r>
        </a:p>
      </dgm:t>
    </dgm:pt>
    <dgm:pt modelId="{DCFCD402-4E6D-443B-8DD0-976681A8B7B1}" type="parTrans" cxnId="{C008E89F-33CD-4672-9A69-7707DF092FC3}">
      <dgm:prSet/>
      <dgm:spPr/>
      <dgm:t>
        <a:bodyPr/>
        <a:lstStyle/>
        <a:p>
          <a:endParaRPr lang="es-ES"/>
        </a:p>
      </dgm:t>
    </dgm:pt>
    <dgm:pt modelId="{648132EC-F2DC-47E0-9429-B1B3B8D96C57}" type="sibTrans" cxnId="{C008E89F-33CD-4672-9A69-7707DF092FC3}">
      <dgm:prSet/>
      <dgm:spPr/>
      <dgm:t>
        <a:bodyPr/>
        <a:lstStyle/>
        <a:p>
          <a:endParaRPr lang="es-ES"/>
        </a:p>
      </dgm:t>
    </dgm:pt>
    <dgm:pt modelId="{9EA0994E-4693-49E4-9776-791737052C64}">
      <dgm:prSet/>
      <dgm:spPr/>
      <dgm:t>
        <a:bodyPr/>
        <a:lstStyle/>
        <a:p>
          <a:pPr rtl="0"/>
          <a:r>
            <a:rPr lang="es-CO" dirty="0"/>
            <a:t>3. Elección y aplicación de los métodos de recolección de datos</a:t>
          </a:r>
        </a:p>
      </dgm:t>
    </dgm:pt>
    <dgm:pt modelId="{7DF8C8CE-18F9-4951-8311-1763A6CB2615}" type="parTrans" cxnId="{CCC02EFC-292C-49D8-9D95-685ABE660454}">
      <dgm:prSet/>
      <dgm:spPr/>
      <dgm:t>
        <a:bodyPr/>
        <a:lstStyle/>
        <a:p>
          <a:endParaRPr lang="es-ES"/>
        </a:p>
      </dgm:t>
    </dgm:pt>
    <dgm:pt modelId="{D12D86DC-3CD1-46C6-8AFF-5346046B8575}" type="sibTrans" cxnId="{CCC02EFC-292C-49D8-9D95-685ABE660454}">
      <dgm:prSet/>
      <dgm:spPr/>
      <dgm:t>
        <a:bodyPr/>
        <a:lstStyle/>
        <a:p>
          <a:endParaRPr lang="es-ES"/>
        </a:p>
      </dgm:t>
    </dgm:pt>
    <dgm:pt modelId="{325DF2A5-44B2-4086-844F-39793CACB3E0}">
      <dgm:prSet/>
      <dgm:spPr/>
      <dgm:t>
        <a:bodyPr/>
        <a:lstStyle/>
        <a:p>
          <a:pPr rtl="0"/>
          <a:r>
            <a:rPr lang="es-CO"/>
            <a:t>4. Elección y aplicación de los métodos de análisis de datos</a:t>
          </a:r>
        </a:p>
      </dgm:t>
    </dgm:pt>
    <dgm:pt modelId="{C10DF3A9-4FD3-4A0B-8171-5C3A97F26FEC}" type="parTrans" cxnId="{00D48AA5-32DF-4ED3-858D-6DC0683C2BB6}">
      <dgm:prSet/>
      <dgm:spPr/>
      <dgm:t>
        <a:bodyPr/>
        <a:lstStyle/>
        <a:p>
          <a:endParaRPr lang="es-ES"/>
        </a:p>
      </dgm:t>
    </dgm:pt>
    <dgm:pt modelId="{408AEF13-B1D9-4089-B8E2-844B6A505269}" type="sibTrans" cxnId="{00D48AA5-32DF-4ED3-858D-6DC0683C2BB6}">
      <dgm:prSet/>
      <dgm:spPr/>
      <dgm:t>
        <a:bodyPr/>
        <a:lstStyle/>
        <a:p>
          <a:endParaRPr lang="es-ES"/>
        </a:p>
      </dgm:t>
    </dgm:pt>
    <dgm:pt modelId="{F87A55D5-E3E6-4EBA-937A-762C6C915ADC}">
      <dgm:prSet/>
      <dgm:spPr/>
      <dgm:t>
        <a:bodyPr/>
        <a:lstStyle/>
        <a:p>
          <a:pPr rtl="0"/>
          <a:r>
            <a:rPr lang="es-CO" dirty="0"/>
            <a:t>5. Integración de una propuesta de explicación del aprendizaje organizacional basada en la secuencia lógica de los datos conceptuales y los datos empíricos dentro de la organización  estudiada</a:t>
          </a:r>
        </a:p>
      </dgm:t>
    </dgm:pt>
    <dgm:pt modelId="{18CFB61D-7575-4C15-BB54-2E5855665C66}" type="parTrans" cxnId="{D559E54B-21A6-473B-83C3-BC21F1524B41}">
      <dgm:prSet/>
      <dgm:spPr/>
      <dgm:t>
        <a:bodyPr/>
        <a:lstStyle/>
        <a:p>
          <a:endParaRPr lang="es-ES"/>
        </a:p>
      </dgm:t>
    </dgm:pt>
    <dgm:pt modelId="{CE9A1BA0-5B29-47BD-9D75-535CCDB8D9BB}" type="sibTrans" cxnId="{D559E54B-21A6-473B-83C3-BC21F1524B41}">
      <dgm:prSet/>
      <dgm:spPr/>
      <dgm:t>
        <a:bodyPr/>
        <a:lstStyle/>
        <a:p>
          <a:endParaRPr lang="es-ES"/>
        </a:p>
      </dgm:t>
    </dgm:pt>
    <dgm:pt modelId="{C6D6A95E-0AC8-455B-959A-5DA9106DDAD8}" type="pres">
      <dgm:prSet presAssocID="{73FE2116-5FC0-485B-84F4-CA51B187D274}" presName="compositeShape" presStyleCnt="0">
        <dgm:presLayoutVars>
          <dgm:chMax val="7"/>
          <dgm:dir/>
          <dgm:resizeHandles val="exact"/>
        </dgm:presLayoutVars>
      </dgm:prSet>
      <dgm:spPr/>
    </dgm:pt>
    <dgm:pt modelId="{61031A15-5B3E-40EB-AF59-092F330FF3CF}" type="pres">
      <dgm:prSet presAssocID="{773279C6-BA03-4E3A-88D8-02C3E4D50CA7}" presName="circ1" presStyleLbl="vennNode1" presStyleIdx="0" presStyleCnt="6"/>
      <dgm:spPr/>
    </dgm:pt>
    <dgm:pt modelId="{2F851FE7-FDD9-4C5F-8610-9131492E104D}" type="pres">
      <dgm:prSet presAssocID="{773279C6-BA03-4E3A-88D8-02C3E4D50CA7}" presName="circ1Tx" presStyleLbl="revTx" presStyleIdx="0" presStyleCnt="0">
        <dgm:presLayoutVars>
          <dgm:chMax val="0"/>
          <dgm:chPref val="0"/>
          <dgm:bulletEnabled val="1"/>
        </dgm:presLayoutVars>
      </dgm:prSet>
      <dgm:spPr/>
    </dgm:pt>
    <dgm:pt modelId="{7F0C316B-53AB-4587-9F7A-AADAF3B42108}" type="pres">
      <dgm:prSet presAssocID="{3AD9B222-9BA4-409A-808B-23B0E1A2558F}" presName="circ2" presStyleLbl="vennNode1" presStyleIdx="1" presStyleCnt="6"/>
      <dgm:spPr/>
    </dgm:pt>
    <dgm:pt modelId="{C609C55C-5A5C-406E-A868-3E5D54B15FB6}" type="pres">
      <dgm:prSet presAssocID="{3AD9B222-9BA4-409A-808B-23B0E1A2558F}" presName="circ2Tx" presStyleLbl="revTx" presStyleIdx="0" presStyleCnt="0" custScaleX="117370" custScaleY="106661">
        <dgm:presLayoutVars>
          <dgm:chMax val="0"/>
          <dgm:chPref val="0"/>
          <dgm:bulletEnabled val="1"/>
        </dgm:presLayoutVars>
      </dgm:prSet>
      <dgm:spPr/>
    </dgm:pt>
    <dgm:pt modelId="{CA37BF84-AA01-41A4-A768-F2F0CFE2E3FF}" type="pres">
      <dgm:prSet presAssocID="{4C59C9C1-5D53-4F39-B70C-E106233EE355}" presName="circ3" presStyleLbl="vennNode1" presStyleIdx="2" presStyleCnt="6"/>
      <dgm:spPr/>
    </dgm:pt>
    <dgm:pt modelId="{E982453D-F654-4998-ACC4-154FDD2FBD06}" type="pres">
      <dgm:prSet presAssocID="{4C59C9C1-5D53-4F39-B70C-E106233EE355}" presName="circ3Tx" presStyleLbl="revTx" presStyleIdx="0" presStyleCnt="0">
        <dgm:presLayoutVars>
          <dgm:chMax val="0"/>
          <dgm:chPref val="0"/>
          <dgm:bulletEnabled val="1"/>
        </dgm:presLayoutVars>
      </dgm:prSet>
      <dgm:spPr/>
    </dgm:pt>
    <dgm:pt modelId="{81E2613F-D125-4B7D-8C19-A41EC924936D}" type="pres">
      <dgm:prSet presAssocID="{9EA0994E-4693-49E4-9776-791737052C64}" presName="circ4" presStyleLbl="vennNode1" presStyleIdx="3" presStyleCnt="6"/>
      <dgm:spPr/>
    </dgm:pt>
    <dgm:pt modelId="{3B292F6C-D59E-4752-AC08-E8F44EDBA717}" type="pres">
      <dgm:prSet presAssocID="{9EA0994E-4693-49E4-9776-791737052C64}" presName="circ4Tx" presStyleLbl="revTx" presStyleIdx="0" presStyleCnt="0">
        <dgm:presLayoutVars>
          <dgm:chMax val="0"/>
          <dgm:chPref val="0"/>
          <dgm:bulletEnabled val="1"/>
        </dgm:presLayoutVars>
      </dgm:prSet>
      <dgm:spPr/>
    </dgm:pt>
    <dgm:pt modelId="{B5963425-F910-4B69-9AB7-87E1FDCC91D2}" type="pres">
      <dgm:prSet presAssocID="{325DF2A5-44B2-4086-844F-39793CACB3E0}" presName="circ5" presStyleLbl="vennNode1" presStyleIdx="4" presStyleCnt="6"/>
      <dgm:spPr/>
    </dgm:pt>
    <dgm:pt modelId="{A46B6565-48ED-4F07-9BD4-0F1B60719689}" type="pres">
      <dgm:prSet presAssocID="{325DF2A5-44B2-4086-844F-39793CACB3E0}" presName="circ5Tx" presStyleLbl="revTx" presStyleIdx="0" presStyleCnt="0">
        <dgm:presLayoutVars>
          <dgm:chMax val="0"/>
          <dgm:chPref val="0"/>
          <dgm:bulletEnabled val="1"/>
        </dgm:presLayoutVars>
      </dgm:prSet>
      <dgm:spPr/>
    </dgm:pt>
    <dgm:pt modelId="{DFED2598-FB36-4062-BE78-F4C6344EB00C}" type="pres">
      <dgm:prSet presAssocID="{F87A55D5-E3E6-4EBA-937A-762C6C915ADC}" presName="circ6" presStyleLbl="vennNode1" presStyleIdx="5" presStyleCnt="6"/>
      <dgm:spPr/>
    </dgm:pt>
    <dgm:pt modelId="{34F9CC3E-FECE-4133-A9E9-E19D5A564931}" type="pres">
      <dgm:prSet presAssocID="{F87A55D5-E3E6-4EBA-937A-762C6C915ADC}" presName="circ6Tx" presStyleLbl="revTx" presStyleIdx="0" presStyleCnt="0">
        <dgm:presLayoutVars>
          <dgm:chMax val="0"/>
          <dgm:chPref val="0"/>
          <dgm:bulletEnabled val="1"/>
        </dgm:presLayoutVars>
      </dgm:prSet>
      <dgm:spPr/>
    </dgm:pt>
  </dgm:ptLst>
  <dgm:cxnLst>
    <dgm:cxn modelId="{1356D708-7380-4DC6-86C3-73552767E3C2}" type="presOf" srcId="{51FA6338-AEAC-4003-A6BF-51D8470E8FCB}" destId="{C609C55C-5A5C-406E-A868-3E5D54B15FB6}" srcOrd="0" destOrd="1" presId="urn:microsoft.com/office/officeart/2005/8/layout/venn1"/>
    <dgm:cxn modelId="{DD9A3411-044E-4D3B-AED8-580F5451255A}" srcId="{73FE2116-5FC0-485B-84F4-CA51B187D274}" destId="{3AD9B222-9BA4-409A-808B-23B0E1A2558F}" srcOrd="1" destOrd="0" parTransId="{535D68FD-12F0-4BA5-917E-D0DE6CD0BBA5}" sibTransId="{86A5C7AA-51F1-4A2C-B2E8-7F5F32D9513C}"/>
    <dgm:cxn modelId="{1B42EE11-1544-4033-BA42-67CDA0E56742}" type="presOf" srcId="{4C59C9C1-5D53-4F39-B70C-E106233EE355}" destId="{E982453D-F654-4998-ACC4-154FDD2FBD06}" srcOrd="0" destOrd="0" presId="urn:microsoft.com/office/officeart/2005/8/layout/venn1"/>
    <dgm:cxn modelId="{06B40F17-E744-4FCE-8311-A9DC72034332}" type="presOf" srcId="{325DF2A5-44B2-4086-844F-39793CACB3E0}" destId="{A46B6565-48ED-4F07-9BD4-0F1B60719689}" srcOrd="0" destOrd="0" presId="urn:microsoft.com/office/officeart/2005/8/layout/venn1"/>
    <dgm:cxn modelId="{C10F1720-CD71-4AA1-BC88-A50F259DF640}" srcId="{73FE2116-5FC0-485B-84F4-CA51B187D274}" destId="{773279C6-BA03-4E3A-88D8-02C3E4D50CA7}" srcOrd="0" destOrd="0" parTransId="{571E4A4E-FEFD-498E-A26F-0553D3D84755}" sibTransId="{2FB25032-CAA2-4317-B26D-8A7E8DAEF3BA}"/>
    <dgm:cxn modelId="{D559E54B-21A6-473B-83C3-BC21F1524B41}" srcId="{73FE2116-5FC0-485B-84F4-CA51B187D274}" destId="{F87A55D5-E3E6-4EBA-937A-762C6C915ADC}" srcOrd="5" destOrd="0" parTransId="{18CFB61D-7575-4C15-BB54-2E5855665C66}" sibTransId="{CE9A1BA0-5B29-47BD-9D75-535CCDB8D9BB}"/>
    <dgm:cxn modelId="{DE9FFA78-B91E-480A-9D42-BFB02544A32F}" srcId="{3AD9B222-9BA4-409A-808B-23B0E1A2558F}" destId="{51FA6338-AEAC-4003-A6BF-51D8470E8FCB}" srcOrd="0" destOrd="0" parTransId="{209E5620-8C74-458F-BE40-70C70515EC10}" sibTransId="{CBC29FB3-8A9D-49A0-8DC4-1EE68EABAC5A}"/>
    <dgm:cxn modelId="{F616FF93-0B1D-4145-8443-F0FE8F9872DD}" type="presOf" srcId="{73FE2116-5FC0-485B-84F4-CA51B187D274}" destId="{C6D6A95E-0AC8-455B-959A-5DA9106DDAD8}" srcOrd="0" destOrd="0" presId="urn:microsoft.com/office/officeart/2005/8/layout/venn1"/>
    <dgm:cxn modelId="{A74E0C99-E54E-4F6D-A240-15E4100F9069}" type="presOf" srcId="{773279C6-BA03-4E3A-88D8-02C3E4D50CA7}" destId="{2F851FE7-FDD9-4C5F-8610-9131492E104D}" srcOrd="0" destOrd="0" presId="urn:microsoft.com/office/officeart/2005/8/layout/venn1"/>
    <dgm:cxn modelId="{C008E89F-33CD-4672-9A69-7707DF092FC3}" srcId="{73FE2116-5FC0-485B-84F4-CA51B187D274}" destId="{4C59C9C1-5D53-4F39-B70C-E106233EE355}" srcOrd="2" destOrd="0" parTransId="{DCFCD402-4E6D-443B-8DD0-976681A8B7B1}" sibTransId="{648132EC-F2DC-47E0-9429-B1B3B8D96C57}"/>
    <dgm:cxn modelId="{00D48AA5-32DF-4ED3-858D-6DC0683C2BB6}" srcId="{73FE2116-5FC0-485B-84F4-CA51B187D274}" destId="{325DF2A5-44B2-4086-844F-39793CACB3E0}" srcOrd="4" destOrd="0" parTransId="{C10DF3A9-4FD3-4A0B-8171-5C3A97F26FEC}" sibTransId="{408AEF13-B1D9-4089-B8E2-844B6A505269}"/>
    <dgm:cxn modelId="{BEE95CBD-5F11-4BC6-BF48-D9D38E7C700B}" type="presOf" srcId="{3AD9B222-9BA4-409A-808B-23B0E1A2558F}" destId="{C609C55C-5A5C-406E-A868-3E5D54B15FB6}" srcOrd="0" destOrd="0" presId="urn:microsoft.com/office/officeart/2005/8/layout/venn1"/>
    <dgm:cxn modelId="{01C26CF6-839B-47A3-AEFE-B2D4CFFAD5AF}" type="presOf" srcId="{F87A55D5-E3E6-4EBA-937A-762C6C915ADC}" destId="{34F9CC3E-FECE-4133-A9E9-E19D5A564931}" srcOrd="0" destOrd="0" presId="urn:microsoft.com/office/officeart/2005/8/layout/venn1"/>
    <dgm:cxn modelId="{CCC02EFC-292C-49D8-9D95-685ABE660454}" srcId="{73FE2116-5FC0-485B-84F4-CA51B187D274}" destId="{9EA0994E-4693-49E4-9776-791737052C64}" srcOrd="3" destOrd="0" parTransId="{7DF8C8CE-18F9-4951-8311-1763A6CB2615}" sibTransId="{D12D86DC-3CD1-46C6-8AFF-5346046B8575}"/>
    <dgm:cxn modelId="{3AB0A9FD-C41D-41F6-AF14-3632537708A5}" type="presOf" srcId="{9EA0994E-4693-49E4-9776-791737052C64}" destId="{3B292F6C-D59E-4752-AC08-E8F44EDBA717}" srcOrd="0" destOrd="0" presId="urn:microsoft.com/office/officeart/2005/8/layout/venn1"/>
    <dgm:cxn modelId="{60E1510D-F224-4D0A-82EF-8C52E4FDD49F}" type="presParOf" srcId="{C6D6A95E-0AC8-455B-959A-5DA9106DDAD8}" destId="{61031A15-5B3E-40EB-AF59-092F330FF3CF}" srcOrd="0" destOrd="0" presId="urn:microsoft.com/office/officeart/2005/8/layout/venn1"/>
    <dgm:cxn modelId="{312D656E-1CB2-4AB3-9C83-8A97D77D05C8}" type="presParOf" srcId="{C6D6A95E-0AC8-455B-959A-5DA9106DDAD8}" destId="{2F851FE7-FDD9-4C5F-8610-9131492E104D}" srcOrd="1" destOrd="0" presId="urn:microsoft.com/office/officeart/2005/8/layout/venn1"/>
    <dgm:cxn modelId="{F3ABA6FC-90E7-4F3C-814A-53E5592A56A5}" type="presParOf" srcId="{C6D6A95E-0AC8-455B-959A-5DA9106DDAD8}" destId="{7F0C316B-53AB-4587-9F7A-AADAF3B42108}" srcOrd="2" destOrd="0" presId="urn:microsoft.com/office/officeart/2005/8/layout/venn1"/>
    <dgm:cxn modelId="{197265C4-71DE-420A-A6AC-649EE03BA7E6}" type="presParOf" srcId="{C6D6A95E-0AC8-455B-959A-5DA9106DDAD8}" destId="{C609C55C-5A5C-406E-A868-3E5D54B15FB6}" srcOrd="3" destOrd="0" presId="urn:microsoft.com/office/officeart/2005/8/layout/venn1"/>
    <dgm:cxn modelId="{BA4E1718-D0DD-46A8-B927-36D0C5763DF6}" type="presParOf" srcId="{C6D6A95E-0AC8-455B-959A-5DA9106DDAD8}" destId="{CA37BF84-AA01-41A4-A768-F2F0CFE2E3FF}" srcOrd="4" destOrd="0" presId="urn:microsoft.com/office/officeart/2005/8/layout/venn1"/>
    <dgm:cxn modelId="{C1B9B007-D5AB-47BD-926F-C30CEA6A0F2B}" type="presParOf" srcId="{C6D6A95E-0AC8-455B-959A-5DA9106DDAD8}" destId="{E982453D-F654-4998-ACC4-154FDD2FBD06}" srcOrd="5" destOrd="0" presId="urn:microsoft.com/office/officeart/2005/8/layout/venn1"/>
    <dgm:cxn modelId="{89AFC367-6957-4DA7-BBC2-95393F37ACE0}" type="presParOf" srcId="{C6D6A95E-0AC8-455B-959A-5DA9106DDAD8}" destId="{81E2613F-D125-4B7D-8C19-A41EC924936D}" srcOrd="6" destOrd="0" presId="urn:microsoft.com/office/officeart/2005/8/layout/venn1"/>
    <dgm:cxn modelId="{D0D26293-B212-4B47-B22E-1CEA12B3FE3F}" type="presParOf" srcId="{C6D6A95E-0AC8-455B-959A-5DA9106DDAD8}" destId="{3B292F6C-D59E-4752-AC08-E8F44EDBA717}" srcOrd="7" destOrd="0" presId="urn:microsoft.com/office/officeart/2005/8/layout/venn1"/>
    <dgm:cxn modelId="{B51FCE6B-7ADD-4FD8-A29B-B6685A7F564D}" type="presParOf" srcId="{C6D6A95E-0AC8-455B-959A-5DA9106DDAD8}" destId="{B5963425-F910-4B69-9AB7-87E1FDCC91D2}" srcOrd="8" destOrd="0" presId="urn:microsoft.com/office/officeart/2005/8/layout/venn1"/>
    <dgm:cxn modelId="{A1DD82C3-9073-42C7-9443-F03374ECA5AB}" type="presParOf" srcId="{C6D6A95E-0AC8-455B-959A-5DA9106DDAD8}" destId="{A46B6565-48ED-4F07-9BD4-0F1B60719689}" srcOrd="9" destOrd="0" presId="urn:microsoft.com/office/officeart/2005/8/layout/venn1"/>
    <dgm:cxn modelId="{17265451-D8CA-4F8A-A733-D73E26D0AE8C}" type="presParOf" srcId="{C6D6A95E-0AC8-455B-959A-5DA9106DDAD8}" destId="{DFED2598-FB36-4062-BE78-F4C6344EB00C}" srcOrd="10" destOrd="0" presId="urn:microsoft.com/office/officeart/2005/8/layout/venn1"/>
    <dgm:cxn modelId="{C5403E18-26E3-4489-A5EC-D16EE2D8640A}" type="presParOf" srcId="{C6D6A95E-0AC8-455B-959A-5DA9106DDAD8}" destId="{34F9CC3E-FECE-4133-A9E9-E19D5A564931}" srcOrd="11"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CBBC55-3826-4B7A-BCAD-006CB0739CEA}"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S"/>
        </a:p>
      </dgm:t>
    </dgm:pt>
    <dgm:pt modelId="{323D7B09-95D9-4F19-BF81-E8E66A94BCF0}">
      <dgm:prSet/>
      <dgm:spPr/>
      <dgm:t>
        <a:bodyPr/>
        <a:lstStyle/>
        <a:p>
          <a:pPr rtl="0"/>
          <a:r>
            <a:rPr lang="es-CO" dirty="0"/>
            <a:t>Metodología utilizada.</a:t>
          </a:r>
        </a:p>
      </dgm:t>
    </dgm:pt>
    <dgm:pt modelId="{80DEACAA-4008-47FA-AEBE-333DFA230F99}" type="parTrans" cxnId="{472C12EF-C188-43EF-80BC-41D1B1070B53}">
      <dgm:prSet/>
      <dgm:spPr/>
      <dgm:t>
        <a:bodyPr/>
        <a:lstStyle/>
        <a:p>
          <a:endParaRPr lang="es-ES"/>
        </a:p>
      </dgm:t>
    </dgm:pt>
    <dgm:pt modelId="{718314BB-3270-4113-BE2C-41C8836024E0}" type="sibTrans" cxnId="{472C12EF-C188-43EF-80BC-41D1B1070B53}">
      <dgm:prSet/>
      <dgm:spPr/>
      <dgm:t>
        <a:bodyPr/>
        <a:lstStyle/>
        <a:p>
          <a:endParaRPr lang="es-ES"/>
        </a:p>
      </dgm:t>
    </dgm:pt>
    <dgm:pt modelId="{1A8E4ED3-3A8C-4E53-BB6B-4DC5E0BE66C1}">
      <dgm:prSet/>
      <dgm:spPr/>
      <dgm:t>
        <a:bodyPr/>
        <a:lstStyle/>
        <a:p>
          <a:pPr rtl="0"/>
          <a:r>
            <a:rPr lang="es-CO"/>
            <a:t>Diseño para la recolección de datos : </a:t>
          </a:r>
        </a:p>
      </dgm:t>
    </dgm:pt>
    <dgm:pt modelId="{49A54000-EB77-47D3-93D8-AE0E132DF479}" type="parTrans" cxnId="{58F3F318-C3B0-4D61-AA42-696E6B1E2AC1}">
      <dgm:prSet/>
      <dgm:spPr/>
      <dgm:t>
        <a:bodyPr/>
        <a:lstStyle/>
        <a:p>
          <a:endParaRPr lang="es-ES"/>
        </a:p>
      </dgm:t>
    </dgm:pt>
    <dgm:pt modelId="{7A9EC780-E09B-4480-B776-A75EC2CDDA27}" type="sibTrans" cxnId="{58F3F318-C3B0-4D61-AA42-696E6B1E2AC1}">
      <dgm:prSet/>
      <dgm:spPr/>
      <dgm:t>
        <a:bodyPr/>
        <a:lstStyle/>
        <a:p>
          <a:endParaRPr lang="es-ES"/>
        </a:p>
      </dgm:t>
    </dgm:pt>
    <dgm:pt modelId="{5BD8D788-030B-4BD0-8A5F-EF5392582CB7}">
      <dgm:prSet/>
      <dgm:spPr/>
      <dgm:t>
        <a:bodyPr/>
        <a:lstStyle/>
        <a:p>
          <a:pPr rtl="0"/>
          <a:r>
            <a:rPr lang="es-CO" dirty="0"/>
            <a:t>diseño no experimental , cualitativo, descriptivo, transversal con  una medición   .</a:t>
          </a:r>
        </a:p>
      </dgm:t>
    </dgm:pt>
    <dgm:pt modelId="{58C83B34-7C68-4DF6-8A19-E6D65506CF61}" type="parTrans" cxnId="{DA89E1A9-8B5E-4AD0-8C92-2E183D5925F9}">
      <dgm:prSet/>
      <dgm:spPr/>
      <dgm:t>
        <a:bodyPr/>
        <a:lstStyle/>
        <a:p>
          <a:endParaRPr lang="es-ES"/>
        </a:p>
      </dgm:t>
    </dgm:pt>
    <dgm:pt modelId="{4FE009D3-945E-4003-94F9-B45E77B5E4DE}" type="sibTrans" cxnId="{DA89E1A9-8B5E-4AD0-8C92-2E183D5925F9}">
      <dgm:prSet/>
      <dgm:spPr/>
      <dgm:t>
        <a:bodyPr/>
        <a:lstStyle/>
        <a:p>
          <a:endParaRPr lang="es-ES"/>
        </a:p>
      </dgm:t>
    </dgm:pt>
    <dgm:pt modelId="{51174674-206C-41E6-9344-262654F82219}">
      <dgm:prSet/>
      <dgm:spPr/>
      <dgm:t>
        <a:bodyPr/>
        <a:lstStyle/>
        <a:p>
          <a:pPr rtl="0"/>
          <a:r>
            <a:rPr lang="es-CO"/>
            <a:t>Método de  Estudio de caso : El caso a ser estudiado es el programa de Ingeniería Eléctrica de  la facultad de Ingeniería de la institución Universitaria Pascual Bravo.</a:t>
          </a:r>
        </a:p>
      </dgm:t>
    </dgm:pt>
    <dgm:pt modelId="{9DAB92F8-F7BD-47C2-A215-7822003C5B58}" type="parTrans" cxnId="{A1D1500B-33D8-41A9-A04E-F6287DEBDE76}">
      <dgm:prSet/>
      <dgm:spPr/>
      <dgm:t>
        <a:bodyPr/>
        <a:lstStyle/>
        <a:p>
          <a:endParaRPr lang="es-ES"/>
        </a:p>
      </dgm:t>
    </dgm:pt>
    <dgm:pt modelId="{7D2CDFB8-FD53-4991-921D-9D2B060D4E6C}" type="sibTrans" cxnId="{A1D1500B-33D8-41A9-A04E-F6287DEBDE76}">
      <dgm:prSet/>
      <dgm:spPr/>
      <dgm:t>
        <a:bodyPr/>
        <a:lstStyle/>
        <a:p>
          <a:endParaRPr lang="es-ES"/>
        </a:p>
      </dgm:t>
    </dgm:pt>
    <dgm:pt modelId="{26FC6DD5-9835-4A7C-98C0-8E90700B50DA}">
      <dgm:prSet/>
      <dgm:spPr/>
      <dgm:t>
        <a:bodyPr/>
        <a:lstStyle/>
        <a:p>
          <a:pPr rtl="0"/>
          <a:r>
            <a:rPr lang="es-CO"/>
            <a:t>Se analizará los datos desde la creación del programa de Ingeniería eléctrica hasta el año 2017</a:t>
          </a:r>
        </a:p>
      </dgm:t>
    </dgm:pt>
    <dgm:pt modelId="{A0E49314-23B2-42C8-9241-66F15B6FAE87}" type="parTrans" cxnId="{4B4A6ED5-1D53-4EB3-B0B7-9508B0469F07}">
      <dgm:prSet/>
      <dgm:spPr/>
      <dgm:t>
        <a:bodyPr/>
        <a:lstStyle/>
        <a:p>
          <a:endParaRPr lang="es-ES"/>
        </a:p>
      </dgm:t>
    </dgm:pt>
    <dgm:pt modelId="{F6E97FD8-8A5A-4472-9498-DDC809A12EEF}" type="sibTrans" cxnId="{4B4A6ED5-1D53-4EB3-B0B7-9508B0469F07}">
      <dgm:prSet/>
      <dgm:spPr/>
      <dgm:t>
        <a:bodyPr/>
        <a:lstStyle/>
        <a:p>
          <a:endParaRPr lang="es-ES"/>
        </a:p>
      </dgm:t>
    </dgm:pt>
    <dgm:pt modelId="{1C498327-48C5-40BB-972E-80700483BB36}" type="pres">
      <dgm:prSet presAssocID="{86CBBC55-3826-4B7A-BCAD-006CB0739CEA}" presName="CompostProcess" presStyleCnt="0">
        <dgm:presLayoutVars>
          <dgm:dir/>
          <dgm:resizeHandles val="exact"/>
        </dgm:presLayoutVars>
      </dgm:prSet>
      <dgm:spPr/>
    </dgm:pt>
    <dgm:pt modelId="{446928F6-8304-406C-BBFF-C4B97FBA456F}" type="pres">
      <dgm:prSet presAssocID="{86CBBC55-3826-4B7A-BCAD-006CB0739CEA}" presName="arrow" presStyleLbl="bgShp" presStyleIdx="0" presStyleCnt="1"/>
      <dgm:spPr/>
    </dgm:pt>
    <dgm:pt modelId="{24FA818C-6841-437F-8A41-0363061F53B1}" type="pres">
      <dgm:prSet presAssocID="{86CBBC55-3826-4B7A-BCAD-006CB0739CEA}" presName="linearProcess" presStyleCnt="0"/>
      <dgm:spPr/>
    </dgm:pt>
    <dgm:pt modelId="{7C44DFA6-88E6-48E0-9632-AE9ACA81DE12}" type="pres">
      <dgm:prSet presAssocID="{323D7B09-95D9-4F19-BF81-E8E66A94BCF0}" presName="textNode" presStyleLbl="node1" presStyleIdx="0" presStyleCnt="5">
        <dgm:presLayoutVars>
          <dgm:bulletEnabled val="1"/>
        </dgm:presLayoutVars>
      </dgm:prSet>
      <dgm:spPr/>
    </dgm:pt>
    <dgm:pt modelId="{EF7F5667-A3A3-4DDD-B905-51AA6BF84007}" type="pres">
      <dgm:prSet presAssocID="{718314BB-3270-4113-BE2C-41C8836024E0}" presName="sibTrans" presStyleCnt="0"/>
      <dgm:spPr/>
    </dgm:pt>
    <dgm:pt modelId="{F15643DE-4B6F-46C8-A114-09B771A69C25}" type="pres">
      <dgm:prSet presAssocID="{1A8E4ED3-3A8C-4E53-BB6B-4DC5E0BE66C1}" presName="textNode" presStyleLbl="node1" presStyleIdx="1" presStyleCnt="5">
        <dgm:presLayoutVars>
          <dgm:bulletEnabled val="1"/>
        </dgm:presLayoutVars>
      </dgm:prSet>
      <dgm:spPr/>
    </dgm:pt>
    <dgm:pt modelId="{849BFE8B-4E65-458C-81EC-7F04ACFE6409}" type="pres">
      <dgm:prSet presAssocID="{7A9EC780-E09B-4480-B776-A75EC2CDDA27}" presName="sibTrans" presStyleCnt="0"/>
      <dgm:spPr/>
    </dgm:pt>
    <dgm:pt modelId="{CCE4AAF6-1E92-40CB-BF3E-EF51E6B0DBFB}" type="pres">
      <dgm:prSet presAssocID="{5BD8D788-030B-4BD0-8A5F-EF5392582CB7}" presName="textNode" presStyleLbl="node1" presStyleIdx="2" presStyleCnt="5">
        <dgm:presLayoutVars>
          <dgm:bulletEnabled val="1"/>
        </dgm:presLayoutVars>
      </dgm:prSet>
      <dgm:spPr/>
    </dgm:pt>
    <dgm:pt modelId="{0D9AE553-DF28-4FE9-AEBB-C657E1D92FBA}" type="pres">
      <dgm:prSet presAssocID="{4FE009D3-945E-4003-94F9-B45E77B5E4DE}" presName="sibTrans" presStyleCnt="0"/>
      <dgm:spPr/>
    </dgm:pt>
    <dgm:pt modelId="{05FCDA5B-2A0F-4F4A-B249-2616B23212F2}" type="pres">
      <dgm:prSet presAssocID="{51174674-206C-41E6-9344-262654F82219}" presName="textNode" presStyleLbl="node1" presStyleIdx="3" presStyleCnt="5">
        <dgm:presLayoutVars>
          <dgm:bulletEnabled val="1"/>
        </dgm:presLayoutVars>
      </dgm:prSet>
      <dgm:spPr/>
    </dgm:pt>
    <dgm:pt modelId="{B17FEDC0-5B41-41CD-8B84-A47F80627C3F}" type="pres">
      <dgm:prSet presAssocID="{7D2CDFB8-FD53-4991-921D-9D2B060D4E6C}" presName="sibTrans" presStyleCnt="0"/>
      <dgm:spPr/>
    </dgm:pt>
    <dgm:pt modelId="{D44D7A1E-5B60-4D83-B223-2A78B7E59887}" type="pres">
      <dgm:prSet presAssocID="{26FC6DD5-9835-4A7C-98C0-8E90700B50DA}" presName="textNode" presStyleLbl="node1" presStyleIdx="4" presStyleCnt="5">
        <dgm:presLayoutVars>
          <dgm:bulletEnabled val="1"/>
        </dgm:presLayoutVars>
      </dgm:prSet>
      <dgm:spPr/>
    </dgm:pt>
  </dgm:ptLst>
  <dgm:cxnLst>
    <dgm:cxn modelId="{A1D1500B-33D8-41A9-A04E-F6287DEBDE76}" srcId="{86CBBC55-3826-4B7A-BCAD-006CB0739CEA}" destId="{51174674-206C-41E6-9344-262654F82219}" srcOrd="3" destOrd="0" parTransId="{9DAB92F8-F7BD-47C2-A215-7822003C5B58}" sibTransId="{7D2CDFB8-FD53-4991-921D-9D2B060D4E6C}"/>
    <dgm:cxn modelId="{58F3F318-C3B0-4D61-AA42-696E6B1E2AC1}" srcId="{86CBBC55-3826-4B7A-BCAD-006CB0739CEA}" destId="{1A8E4ED3-3A8C-4E53-BB6B-4DC5E0BE66C1}" srcOrd="1" destOrd="0" parTransId="{49A54000-EB77-47D3-93D8-AE0E132DF479}" sibTransId="{7A9EC780-E09B-4480-B776-A75EC2CDDA27}"/>
    <dgm:cxn modelId="{89705B25-0264-450D-B10F-7A73D932D32F}" type="presOf" srcId="{51174674-206C-41E6-9344-262654F82219}" destId="{05FCDA5B-2A0F-4F4A-B249-2616B23212F2}" srcOrd="0" destOrd="0" presId="urn:microsoft.com/office/officeart/2005/8/layout/hProcess9"/>
    <dgm:cxn modelId="{F93EA779-0C50-4206-82B3-AAC4030D3112}" type="presOf" srcId="{1A8E4ED3-3A8C-4E53-BB6B-4DC5E0BE66C1}" destId="{F15643DE-4B6F-46C8-A114-09B771A69C25}" srcOrd="0" destOrd="0" presId="urn:microsoft.com/office/officeart/2005/8/layout/hProcess9"/>
    <dgm:cxn modelId="{BFDBBA98-4C58-4B69-9C79-66CBE284A32C}" type="presOf" srcId="{86CBBC55-3826-4B7A-BCAD-006CB0739CEA}" destId="{1C498327-48C5-40BB-972E-80700483BB36}" srcOrd="0" destOrd="0" presId="urn:microsoft.com/office/officeart/2005/8/layout/hProcess9"/>
    <dgm:cxn modelId="{DA89E1A9-8B5E-4AD0-8C92-2E183D5925F9}" srcId="{86CBBC55-3826-4B7A-BCAD-006CB0739CEA}" destId="{5BD8D788-030B-4BD0-8A5F-EF5392582CB7}" srcOrd="2" destOrd="0" parTransId="{58C83B34-7C68-4DF6-8A19-E6D65506CF61}" sibTransId="{4FE009D3-945E-4003-94F9-B45E77B5E4DE}"/>
    <dgm:cxn modelId="{8B86DBAA-55D0-43E4-B984-0BC6B16D7AB5}" type="presOf" srcId="{5BD8D788-030B-4BD0-8A5F-EF5392582CB7}" destId="{CCE4AAF6-1E92-40CB-BF3E-EF51E6B0DBFB}" srcOrd="0" destOrd="0" presId="urn:microsoft.com/office/officeart/2005/8/layout/hProcess9"/>
    <dgm:cxn modelId="{4B4A6ED5-1D53-4EB3-B0B7-9508B0469F07}" srcId="{86CBBC55-3826-4B7A-BCAD-006CB0739CEA}" destId="{26FC6DD5-9835-4A7C-98C0-8E90700B50DA}" srcOrd="4" destOrd="0" parTransId="{A0E49314-23B2-42C8-9241-66F15B6FAE87}" sibTransId="{F6E97FD8-8A5A-4472-9498-DDC809A12EEF}"/>
    <dgm:cxn modelId="{9AF9F3DE-1D05-4713-B33C-DA309E66C236}" type="presOf" srcId="{323D7B09-95D9-4F19-BF81-E8E66A94BCF0}" destId="{7C44DFA6-88E6-48E0-9632-AE9ACA81DE12}" srcOrd="0" destOrd="0" presId="urn:microsoft.com/office/officeart/2005/8/layout/hProcess9"/>
    <dgm:cxn modelId="{472C12EF-C188-43EF-80BC-41D1B1070B53}" srcId="{86CBBC55-3826-4B7A-BCAD-006CB0739CEA}" destId="{323D7B09-95D9-4F19-BF81-E8E66A94BCF0}" srcOrd="0" destOrd="0" parTransId="{80DEACAA-4008-47FA-AEBE-333DFA230F99}" sibTransId="{718314BB-3270-4113-BE2C-41C8836024E0}"/>
    <dgm:cxn modelId="{E04890F6-E20B-4CDE-A127-C17FACD35109}" type="presOf" srcId="{26FC6DD5-9835-4A7C-98C0-8E90700B50DA}" destId="{D44D7A1E-5B60-4D83-B223-2A78B7E59887}" srcOrd="0" destOrd="0" presId="urn:microsoft.com/office/officeart/2005/8/layout/hProcess9"/>
    <dgm:cxn modelId="{7A1EF5C0-065C-49EB-893E-A0FBFD072DEE}" type="presParOf" srcId="{1C498327-48C5-40BB-972E-80700483BB36}" destId="{446928F6-8304-406C-BBFF-C4B97FBA456F}" srcOrd="0" destOrd="0" presId="urn:microsoft.com/office/officeart/2005/8/layout/hProcess9"/>
    <dgm:cxn modelId="{058FEB54-BCBD-4D23-8CC1-F68A5925CE10}" type="presParOf" srcId="{1C498327-48C5-40BB-972E-80700483BB36}" destId="{24FA818C-6841-437F-8A41-0363061F53B1}" srcOrd="1" destOrd="0" presId="urn:microsoft.com/office/officeart/2005/8/layout/hProcess9"/>
    <dgm:cxn modelId="{0D817159-0561-4E42-B91E-11032458B690}" type="presParOf" srcId="{24FA818C-6841-437F-8A41-0363061F53B1}" destId="{7C44DFA6-88E6-48E0-9632-AE9ACA81DE12}" srcOrd="0" destOrd="0" presId="urn:microsoft.com/office/officeart/2005/8/layout/hProcess9"/>
    <dgm:cxn modelId="{A78C44EB-6985-44E1-B192-7E5D73EBECC5}" type="presParOf" srcId="{24FA818C-6841-437F-8A41-0363061F53B1}" destId="{EF7F5667-A3A3-4DDD-B905-51AA6BF84007}" srcOrd="1" destOrd="0" presId="urn:microsoft.com/office/officeart/2005/8/layout/hProcess9"/>
    <dgm:cxn modelId="{FCF83CB7-6E3F-4A84-B282-F58806AB0523}" type="presParOf" srcId="{24FA818C-6841-437F-8A41-0363061F53B1}" destId="{F15643DE-4B6F-46C8-A114-09B771A69C25}" srcOrd="2" destOrd="0" presId="urn:microsoft.com/office/officeart/2005/8/layout/hProcess9"/>
    <dgm:cxn modelId="{6F944A56-C480-42C6-8BF1-D58F569F28C4}" type="presParOf" srcId="{24FA818C-6841-437F-8A41-0363061F53B1}" destId="{849BFE8B-4E65-458C-81EC-7F04ACFE6409}" srcOrd="3" destOrd="0" presId="urn:microsoft.com/office/officeart/2005/8/layout/hProcess9"/>
    <dgm:cxn modelId="{18DED58B-78D3-4203-B2B2-FDCEF678C5F8}" type="presParOf" srcId="{24FA818C-6841-437F-8A41-0363061F53B1}" destId="{CCE4AAF6-1E92-40CB-BF3E-EF51E6B0DBFB}" srcOrd="4" destOrd="0" presId="urn:microsoft.com/office/officeart/2005/8/layout/hProcess9"/>
    <dgm:cxn modelId="{786625BE-77DA-4D78-BC05-CB08EDD45F56}" type="presParOf" srcId="{24FA818C-6841-437F-8A41-0363061F53B1}" destId="{0D9AE553-DF28-4FE9-AEBB-C657E1D92FBA}" srcOrd="5" destOrd="0" presId="urn:microsoft.com/office/officeart/2005/8/layout/hProcess9"/>
    <dgm:cxn modelId="{8D74C574-BF51-4927-B8B2-7AB223CE12E8}" type="presParOf" srcId="{24FA818C-6841-437F-8A41-0363061F53B1}" destId="{05FCDA5B-2A0F-4F4A-B249-2616B23212F2}" srcOrd="6" destOrd="0" presId="urn:microsoft.com/office/officeart/2005/8/layout/hProcess9"/>
    <dgm:cxn modelId="{B0EC973B-CC6E-4C9C-AE67-07FED12892DB}" type="presParOf" srcId="{24FA818C-6841-437F-8A41-0363061F53B1}" destId="{B17FEDC0-5B41-41CD-8B84-A47F80627C3F}" srcOrd="7" destOrd="0" presId="urn:microsoft.com/office/officeart/2005/8/layout/hProcess9"/>
    <dgm:cxn modelId="{58D94FC2-DE50-401A-BDF2-32794A4F28E0}" type="presParOf" srcId="{24FA818C-6841-437F-8A41-0363061F53B1}" destId="{D44D7A1E-5B60-4D83-B223-2A78B7E59887}" srcOrd="8"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DD0FC5B-A77F-41D4-96F9-ABE335732C8D}" type="doc">
      <dgm:prSet loTypeId="urn:microsoft.com/office/officeart/2005/8/layout/hList1" loCatId="list" qsTypeId="urn:microsoft.com/office/officeart/2005/8/quickstyle/simple1" qsCatId="simple" csTypeId="urn:microsoft.com/office/officeart/2005/8/colors/accent1_2" csCatId="accent1"/>
      <dgm:spPr/>
      <dgm:t>
        <a:bodyPr/>
        <a:lstStyle/>
        <a:p>
          <a:endParaRPr lang="es-ES"/>
        </a:p>
      </dgm:t>
    </dgm:pt>
    <dgm:pt modelId="{E5BADBB2-0668-4F5A-8033-F2B8ED17A06F}">
      <dgm:prSet custT="1"/>
      <dgm:spPr/>
      <dgm:t>
        <a:bodyPr/>
        <a:lstStyle/>
        <a:p>
          <a:pPr rtl="0"/>
          <a:r>
            <a:rPr lang="es-CO" sz="1800" dirty="0"/>
            <a:t>Técnicas utilizada.</a:t>
          </a:r>
        </a:p>
      </dgm:t>
    </dgm:pt>
    <dgm:pt modelId="{3B1A258A-2E1A-4616-A478-779E9E49E3FB}" type="parTrans" cxnId="{997A6036-5E55-469A-98AF-165A4763BD7A}">
      <dgm:prSet/>
      <dgm:spPr/>
      <dgm:t>
        <a:bodyPr/>
        <a:lstStyle/>
        <a:p>
          <a:endParaRPr lang="es-ES"/>
        </a:p>
      </dgm:t>
    </dgm:pt>
    <dgm:pt modelId="{87023107-0EC9-44B5-8BF3-A42CC24D9C9E}" type="sibTrans" cxnId="{997A6036-5E55-469A-98AF-165A4763BD7A}">
      <dgm:prSet/>
      <dgm:spPr/>
      <dgm:t>
        <a:bodyPr/>
        <a:lstStyle/>
        <a:p>
          <a:endParaRPr lang="es-ES"/>
        </a:p>
      </dgm:t>
    </dgm:pt>
    <dgm:pt modelId="{9B63118E-0540-4EF0-9DD9-9E2DA07E8D75}">
      <dgm:prSet custT="1"/>
      <dgm:spPr/>
      <dgm:t>
        <a:bodyPr/>
        <a:lstStyle/>
        <a:p>
          <a:pPr rtl="0"/>
          <a:r>
            <a:rPr lang="es-CO" sz="1400" dirty="0"/>
            <a:t>Entrevista semiestructurada realizada a la comunidad académica compuesta por  21 personas </a:t>
          </a:r>
          <a:r>
            <a:rPr lang="es-CO" sz="1600" dirty="0"/>
            <a:t>:</a:t>
          </a:r>
        </a:p>
      </dgm:t>
    </dgm:pt>
    <dgm:pt modelId="{B2741464-1E85-4E63-9881-38F030EE4C64}" type="parTrans" cxnId="{95635A45-566C-484B-AD2D-4B780F1472F7}">
      <dgm:prSet/>
      <dgm:spPr/>
      <dgm:t>
        <a:bodyPr/>
        <a:lstStyle/>
        <a:p>
          <a:endParaRPr lang="es-ES"/>
        </a:p>
      </dgm:t>
    </dgm:pt>
    <dgm:pt modelId="{0889C6EC-7D7D-47A1-8731-1AFEAD804B4D}" type="sibTrans" cxnId="{95635A45-566C-484B-AD2D-4B780F1472F7}">
      <dgm:prSet/>
      <dgm:spPr/>
      <dgm:t>
        <a:bodyPr/>
        <a:lstStyle/>
        <a:p>
          <a:endParaRPr lang="es-ES"/>
        </a:p>
      </dgm:t>
    </dgm:pt>
    <dgm:pt modelId="{28EDD4B9-48CC-4714-B4E4-3FB6C0BA583A}">
      <dgm:prSet custT="1"/>
      <dgm:spPr/>
      <dgm:t>
        <a:bodyPr/>
        <a:lstStyle/>
        <a:p>
          <a:pPr rtl="0"/>
          <a:r>
            <a:rPr lang="es-CO" sz="1400" dirty="0"/>
            <a:t>Estudiantes</a:t>
          </a:r>
        </a:p>
      </dgm:t>
    </dgm:pt>
    <dgm:pt modelId="{4F9F05D9-1BA6-46F6-857A-C54F9D1F61EC}" type="parTrans" cxnId="{F8D3807A-7725-4D9B-9CD7-4FDAA1A3444A}">
      <dgm:prSet/>
      <dgm:spPr/>
      <dgm:t>
        <a:bodyPr/>
        <a:lstStyle/>
        <a:p>
          <a:endParaRPr lang="es-ES"/>
        </a:p>
      </dgm:t>
    </dgm:pt>
    <dgm:pt modelId="{BA2B9119-1637-4180-A7F3-3759CD07B7D2}" type="sibTrans" cxnId="{F8D3807A-7725-4D9B-9CD7-4FDAA1A3444A}">
      <dgm:prSet/>
      <dgm:spPr/>
      <dgm:t>
        <a:bodyPr/>
        <a:lstStyle/>
        <a:p>
          <a:endParaRPr lang="es-ES"/>
        </a:p>
      </dgm:t>
    </dgm:pt>
    <dgm:pt modelId="{31C1CAD1-39E9-460C-83FA-D9AAFC900009}">
      <dgm:prSet custT="1"/>
      <dgm:spPr/>
      <dgm:t>
        <a:bodyPr/>
        <a:lstStyle/>
        <a:p>
          <a:pPr rtl="0"/>
          <a:r>
            <a:rPr lang="es-CO" sz="1400" dirty="0"/>
            <a:t>Egresados</a:t>
          </a:r>
        </a:p>
      </dgm:t>
    </dgm:pt>
    <dgm:pt modelId="{32361D57-8EC7-47CE-BADC-99922580F587}" type="parTrans" cxnId="{6333B5C2-D8B3-4942-921C-788875AB8E83}">
      <dgm:prSet/>
      <dgm:spPr/>
      <dgm:t>
        <a:bodyPr/>
        <a:lstStyle/>
        <a:p>
          <a:endParaRPr lang="es-ES"/>
        </a:p>
      </dgm:t>
    </dgm:pt>
    <dgm:pt modelId="{1A533DF7-C39E-42F1-B7B5-1D72579FE75F}" type="sibTrans" cxnId="{6333B5C2-D8B3-4942-921C-788875AB8E83}">
      <dgm:prSet/>
      <dgm:spPr/>
      <dgm:t>
        <a:bodyPr/>
        <a:lstStyle/>
        <a:p>
          <a:endParaRPr lang="es-ES"/>
        </a:p>
      </dgm:t>
    </dgm:pt>
    <dgm:pt modelId="{2152161D-5FB8-40EF-BAEC-864521C8C51F}">
      <dgm:prSet custT="1"/>
      <dgm:spPr/>
      <dgm:t>
        <a:bodyPr/>
        <a:lstStyle/>
        <a:p>
          <a:pPr rtl="0"/>
          <a:r>
            <a:rPr lang="es-CO" sz="1400" dirty="0"/>
            <a:t>Coordinador de Ingeniería</a:t>
          </a:r>
        </a:p>
      </dgm:t>
    </dgm:pt>
    <dgm:pt modelId="{86899177-CDAA-4955-AC68-47C3F2D5070C}" type="parTrans" cxnId="{9161E003-95E7-45DD-B5AE-B4AEEC1F84D4}">
      <dgm:prSet/>
      <dgm:spPr/>
      <dgm:t>
        <a:bodyPr/>
        <a:lstStyle/>
        <a:p>
          <a:endParaRPr lang="es-ES"/>
        </a:p>
      </dgm:t>
    </dgm:pt>
    <dgm:pt modelId="{C2B951B7-F1ED-4DBC-AF22-71D2203C42A7}" type="sibTrans" cxnId="{9161E003-95E7-45DD-B5AE-B4AEEC1F84D4}">
      <dgm:prSet/>
      <dgm:spPr/>
      <dgm:t>
        <a:bodyPr/>
        <a:lstStyle/>
        <a:p>
          <a:endParaRPr lang="es-ES"/>
        </a:p>
      </dgm:t>
    </dgm:pt>
    <dgm:pt modelId="{310A07AA-E7BE-4B70-9FF3-C3E14FAC2E01}">
      <dgm:prSet custT="1"/>
      <dgm:spPr/>
      <dgm:t>
        <a:bodyPr/>
        <a:lstStyle/>
        <a:p>
          <a:pPr rtl="0"/>
          <a:r>
            <a:rPr lang="es-CO" sz="1400"/>
            <a:t>Decano </a:t>
          </a:r>
        </a:p>
      </dgm:t>
    </dgm:pt>
    <dgm:pt modelId="{46BA72BF-FE94-482A-A14B-4B2314AF698E}" type="parTrans" cxnId="{5C0E47FE-B45D-4A52-BAC8-5948DDAA360D}">
      <dgm:prSet/>
      <dgm:spPr/>
      <dgm:t>
        <a:bodyPr/>
        <a:lstStyle/>
        <a:p>
          <a:endParaRPr lang="es-ES"/>
        </a:p>
      </dgm:t>
    </dgm:pt>
    <dgm:pt modelId="{62E9435B-16D4-4368-88EB-A1901E320981}" type="sibTrans" cxnId="{5C0E47FE-B45D-4A52-BAC8-5948DDAA360D}">
      <dgm:prSet/>
      <dgm:spPr/>
      <dgm:t>
        <a:bodyPr/>
        <a:lstStyle/>
        <a:p>
          <a:endParaRPr lang="es-ES"/>
        </a:p>
      </dgm:t>
    </dgm:pt>
    <dgm:pt modelId="{EAFBE7C2-93D0-42AE-A6CC-67A73BB5EFBF}">
      <dgm:prSet custT="1"/>
      <dgm:spPr/>
      <dgm:t>
        <a:bodyPr/>
        <a:lstStyle/>
        <a:p>
          <a:pPr rtl="0"/>
          <a:r>
            <a:rPr lang="es-CO" sz="1400" dirty="0"/>
            <a:t>Docentes: de tiempo completo y de catedra </a:t>
          </a:r>
        </a:p>
      </dgm:t>
    </dgm:pt>
    <dgm:pt modelId="{D481CFF4-1188-45B8-A7D4-92E3E8D79066}" type="parTrans" cxnId="{62D2A2C1-8453-4389-8077-E693CA1EDBC2}">
      <dgm:prSet/>
      <dgm:spPr/>
      <dgm:t>
        <a:bodyPr/>
        <a:lstStyle/>
        <a:p>
          <a:endParaRPr lang="es-ES"/>
        </a:p>
      </dgm:t>
    </dgm:pt>
    <dgm:pt modelId="{C943122F-DF91-4CD8-8B5A-F538F7B380FC}" type="sibTrans" cxnId="{62D2A2C1-8453-4389-8077-E693CA1EDBC2}">
      <dgm:prSet/>
      <dgm:spPr/>
      <dgm:t>
        <a:bodyPr/>
        <a:lstStyle/>
        <a:p>
          <a:endParaRPr lang="es-ES"/>
        </a:p>
      </dgm:t>
    </dgm:pt>
    <dgm:pt modelId="{A54FD434-AA2E-449B-B120-D15142BFBC22}">
      <dgm:prSet custT="1"/>
      <dgm:spPr/>
      <dgm:t>
        <a:bodyPr/>
        <a:lstStyle/>
        <a:p>
          <a:pPr rtl="0"/>
          <a:r>
            <a:rPr lang="es-CO" sz="1400"/>
            <a:t>Rector</a:t>
          </a:r>
        </a:p>
      </dgm:t>
    </dgm:pt>
    <dgm:pt modelId="{44C98E4F-66EA-4EEF-A008-3F5F47FA9264}" type="parTrans" cxnId="{4485A3E0-6711-4455-BE45-CDBC84437CB0}">
      <dgm:prSet/>
      <dgm:spPr/>
      <dgm:t>
        <a:bodyPr/>
        <a:lstStyle/>
        <a:p>
          <a:endParaRPr lang="es-ES"/>
        </a:p>
      </dgm:t>
    </dgm:pt>
    <dgm:pt modelId="{9A8BF295-C4D1-4429-96B3-A644178734BC}" type="sibTrans" cxnId="{4485A3E0-6711-4455-BE45-CDBC84437CB0}">
      <dgm:prSet/>
      <dgm:spPr/>
      <dgm:t>
        <a:bodyPr/>
        <a:lstStyle/>
        <a:p>
          <a:endParaRPr lang="es-ES"/>
        </a:p>
      </dgm:t>
    </dgm:pt>
    <dgm:pt modelId="{6C549B8A-2891-4828-BB12-C616B8153D8A}">
      <dgm:prSet custT="1"/>
      <dgm:spPr/>
      <dgm:t>
        <a:bodyPr/>
        <a:lstStyle/>
        <a:p>
          <a:pPr rtl="0"/>
          <a:r>
            <a:rPr lang="es-CO" sz="1400" dirty="0"/>
            <a:t>Director de grupo de investigación </a:t>
          </a:r>
        </a:p>
      </dgm:t>
    </dgm:pt>
    <dgm:pt modelId="{26742249-2AE6-45E0-8BF0-D3D32FFAE5B4}" type="parTrans" cxnId="{200E2D88-26D1-4EAF-984B-C73126C3DFC7}">
      <dgm:prSet/>
      <dgm:spPr/>
      <dgm:t>
        <a:bodyPr/>
        <a:lstStyle/>
        <a:p>
          <a:endParaRPr lang="es-ES"/>
        </a:p>
      </dgm:t>
    </dgm:pt>
    <dgm:pt modelId="{0531C7B7-4D5C-482C-AAC0-7E6122A48760}" type="sibTrans" cxnId="{200E2D88-26D1-4EAF-984B-C73126C3DFC7}">
      <dgm:prSet/>
      <dgm:spPr/>
      <dgm:t>
        <a:bodyPr/>
        <a:lstStyle/>
        <a:p>
          <a:endParaRPr lang="es-ES"/>
        </a:p>
      </dgm:t>
    </dgm:pt>
    <dgm:pt modelId="{9B478321-D02D-43EE-AC1D-3AC4AC8469E2}">
      <dgm:prSet custT="1"/>
      <dgm:spPr/>
      <dgm:t>
        <a:bodyPr/>
        <a:lstStyle/>
        <a:p>
          <a:pPr rtl="0"/>
          <a:r>
            <a:rPr lang="es-CO" sz="1400" dirty="0"/>
            <a:t>Directivos como: jefa de admisiones, de planeación</a:t>
          </a:r>
        </a:p>
      </dgm:t>
    </dgm:pt>
    <dgm:pt modelId="{C78CB7F3-93C4-4E5D-B09B-C1945B223F30}" type="parTrans" cxnId="{705FA457-A291-4F71-86D8-24C761B4AA8B}">
      <dgm:prSet/>
      <dgm:spPr/>
      <dgm:t>
        <a:bodyPr/>
        <a:lstStyle/>
        <a:p>
          <a:endParaRPr lang="es-ES"/>
        </a:p>
      </dgm:t>
    </dgm:pt>
    <dgm:pt modelId="{D75B7F19-717F-42EA-B574-945D1CAB5586}" type="sibTrans" cxnId="{705FA457-A291-4F71-86D8-24C761B4AA8B}">
      <dgm:prSet/>
      <dgm:spPr/>
      <dgm:t>
        <a:bodyPr/>
        <a:lstStyle/>
        <a:p>
          <a:endParaRPr lang="es-ES"/>
        </a:p>
      </dgm:t>
    </dgm:pt>
    <dgm:pt modelId="{C989A5DC-5915-4FF8-B678-D14B8B0664C6}">
      <dgm:prSet custT="1"/>
      <dgm:spPr/>
      <dgm:t>
        <a:bodyPr/>
        <a:lstStyle/>
        <a:p>
          <a:pPr rtl="0"/>
          <a:r>
            <a:rPr lang="es-CO" sz="1400" dirty="0"/>
            <a:t>Coordinador del departamento de eléctrica</a:t>
          </a:r>
          <a:r>
            <a:rPr lang="es-CO" sz="1600" dirty="0"/>
            <a:t>.</a:t>
          </a:r>
        </a:p>
      </dgm:t>
    </dgm:pt>
    <dgm:pt modelId="{6E02EFBE-EC4E-4304-92FB-27E93BF3B3A9}" type="parTrans" cxnId="{4FC81E60-F1E8-4459-88D5-EAACB1788442}">
      <dgm:prSet/>
      <dgm:spPr/>
      <dgm:t>
        <a:bodyPr/>
        <a:lstStyle/>
        <a:p>
          <a:endParaRPr lang="es-ES"/>
        </a:p>
      </dgm:t>
    </dgm:pt>
    <dgm:pt modelId="{D7844170-2AD6-416D-9A1E-E966B9843891}" type="sibTrans" cxnId="{4FC81E60-F1E8-4459-88D5-EAACB1788442}">
      <dgm:prSet/>
      <dgm:spPr/>
      <dgm:t>
        <a:bodyPr/>
        <a:lstStyle/>
        <a:p>
          <a:endParaRPr lang="es-ES"/>
        </a:p>
      </dgm:t>
    </dgm:pt>
    <dgm:pt modelId="{28409482-4BCF-44DE-BA8E-BEF09D89FCD0}">
      <dgm:prSet custT="1"/>
      <dgm:spPr/>
      <dgm:t>
        <a:bodyPr/>
        <a:lstStyle/>
        <a:p>
          <a:pPr rtl="0"/>
          <a:r>
            <a:rPr lang="es-CO" sz="1400" dirty="0"/>
            <a:t>La observación , y Análisis documental  son otras herramientas utilizadas </a:t>
          </a:r>
          <a:r>
            <a:rPr lang="es-CO" sz="1700" dirty="0"/>
            <a:t>.</a:t>
          </a:r>
        </a:p>
      </dgm:t>
    </dgm:pt>
    <dgm:pt modelId="{0B5FA93D-2C0E-461D-83D0-D2EC57AD9F8F}" type="parTrans" cxnId="{536D1B46-8696-4B52-8630-BC6DDF87D6B1}">
      <dgm:prSet/>
      <dgm:spPr/>
      <dgm:t>
        <a:bodyPr/>
        <a:lstStyle/>
        <a:p>
          <a:endParaRPr lang="es-ES"/>
        </a:p>
      </dgm:t>
    </dgm:pt>
    <dgm:pt modelId="{878A58EE-7831-4115-ADBD-85C2438193C1}" type="sibTrans" cxnId="{536D1B46-8696-4B52-8630-BC6DDF87D6B1}">
      <dgm:prSet/>
      <dgm:spPr/>
      <dgm:t>
        <a:bodyPr/>
        <a:lstStyle/>
        <a:p>
          <a:endParaRPr lang="es-ES"/>
        </a:p>
      </dgm:t>
    </dgm:pt>
    <dgm:pt modelId="{8E6B5A17-06F0-4C27-89FF-ABB28289458A}" type="pres">
      <dgm:prSet presAssocID="{CDD0FC5B-A77F-41D4-96F9-ABE335732C8D}" presName="Name0" presStyleCnt="0">
        <dgm:presLayoutVars>
          <dgm:dir/>
          <dgm:animLvl val="lvl"/>
          <dgm:resizeHandles val="exact"/>
        </dgm:presLayoutVars>
      </dgm:prSet>
      <dgm:spPr/>
    </dgm:pt>
    <dgm:pt modelId="{6F659152-5846-4776-BCC3-637DA31ED1C5}" type="pres">
      <dgm:prSet presAssocID="{E5BADBB2-0668-4F5A-8033-F2B8ED17A06F}" presName="composite" presStyleCnt="0"/>
      <dgm:spPr/>
    </dgm:pt>
    <dgm:pt modelId="{06179245-07E3-4403-B1B0-F81ED33B27A1}" type="pres">
      <dgm:prSet presAssocID="{E5BADBB2-0668-4F5A-8033-F2B8ED17A06F}" presName="parTx" presStyleLbl="alignNode1" presStyleIdx="0" presStyleCnt="3" custLinFactNeighborX="-103" custLinFactNeighborY="-3425">
        <dgm:presLayoutVars>
          <dgm:chMax val="0"/>
          <dgm:chPref val="0"/>
          <dgm:bulletEnabled val="1"/>
        </dgm:presLayoutVars>
      </dgm:prSet>
      <dgm:spPr/>
    </dgm:pt>
    <dgm:pt modelId="{06E5E3AC-F636-435C-B9D0-562793FA3E8F}" type="pres">
      <dgm:prSet presAssocID="{E5BADBB2-0668-4F5A-8033-F2B8ED17A06F}" presName="desTx" presStyleLbl="alignAccFollowNode1" presStyleIdx="0" presStyleCnt="3">
        <dgm:presLayoutVars>
          <dgm:bulletEnabled val="1"/>
        </dgm:presLayoutVars>
      </dgm:prSet>
      <dgm:spPr/>
    </dgm:pt>
    <dgm:pt modelId="{5D40563A-9736-4A0D-9E92-7438DEE2C4FB}" type="pres">
      <dgm:prSet presAssocID="{87023107-0EC9-44B5-8BF3-A42CC24D9C9E}" presName="space" presStyleCnt="0"/>
      <dgm:spPr/>
    </dgm:pt>
    <dgm:pt modelId="{F026A1D6-40E9-4E53-811B-1E2DCF6110CA}" type="pres">
      <dgm:prSet presAssocID="{9B63118E-0540-4EF0-9DD9-9E2DA07E8D75}" presName="composite" presStyleCnt="0"/>
      <dgm:spPr/>
    </dgm:pt>
    <dgm:pt modelId="{4085707F-4139-4F34-AA67-FCEB09A7B07C}" type="pres">
      <dgm:prSet presAssocID="{9B63118E-0540-4EF0-9DD9-9E2DA07E8D75}" presName="parTx" presStyleLbl="alignNode1" presStyleIdx="1" presStyleCnt="3">
        <dgm:presLayoutVars>
          <dgm:chMax val="0"/>
          <dgm:chPref val="0"/>
          <dgm:bulletEnabled val="1"/>
        </dgm:presLayoutVars>
      </dgm:prSet>
      <dgm:spPr/>
    </dgm:pt>
    <dgm:pt modelId="{DA631E35-8476-4D47-AF39-EEE862EBD730}" type="pres">
      <dgm:prSet presAssocID="{9B63118E-0540-4EF0-9DD9-9E2DA07E8D75}" presName="desTx" presStyleLbl="alignAccFollowNode1" presStyleIdx="1" presStyleCnt="3">
        <dgm:presLayoutVars>
          <dgm:bulletEnabled val="1"/>
        </dgm:presLayoutVars>
      </dgm:prSet>
      <dgm:spPr/>
    </dgm:pt>
    <dgm:pt modelId="{7392BBA9-EDC7-4F4D-AE89-DA4A8A8E4183}" type="pres">
      <dgm:prSet presAssocID="{0889C6EC-7D7D-47A1-8731-1AFEAD804B4D}" presName="space" presStyleCnt="0"/>
      <dgm:spPr/>
    </dgm:pt>
    <dgm:pt modelId="{62A841E7-CC1D-42C9-B88E-2F35C35CCBE1}" type="pres">
      <dgm:prSet presAssocID="{28409482-4BCF-44DE-BA8E-BEF09D89FCD0}" presName="composite" presStyleCnt="0"/>
      <dgm:spPr/>
    </dgm:pt>
    <dgm:pt modelId="{051BE76C-96EE-4B8C-843B-F97195C7CC74}" type="pres">
      <dgm:prSet presAssocID="{28409482-4BCF-44DE-BA8E-BEF09D89FCD0}" presName="parTx" presStyleLbl="alignNode1" presStyleIdx="2" presStyleCnt="3">
        <dgm:presLayoutVars>
          <dgm:chMax val="0"/>
          <dgm:chPref val="0"/>
          <dgm:bulletEnabled val="1"/>
        </dgm:presLayoutVars>
      </dgm:prSet>
      <dgm:spPr/>
    </dgm:pt>
    <dgm:pt modelId="{84952211-DC9F-4B11-8834-013A42F44792}" type="pres">
      <dgm:prSet presAssocID="{28409482-4BCF-44DE-BA8E-BEF09D89FCD0}" presName="desTx" presStyleLbl="alignAccFollowNode1" presStyleIdx="2" presStyleCnt="3">
        <dgm:presLayoutVars>
          <dgm:bulletEnabled val="1"/>
        </dgm:presLayoutVars>
      </dgm:prSet>
      <dgm:spPr/>
    </dgm:pt>
  </dgm:ptLst>
  <dgm:cxnLst>
    <dgm:cxn modelId="{9161E003-95E7-45DD-B5AE-B4AEEC1F84D4}" srcId="{9B63118E-0540-4EF0-9DD9-9E2DA07E8D75}" destId="{2152161D-5FB8-40EF-BAEC-864521C8C51F}" srcOrd="2" destOrd="0" parTransId="{86899177-CDAA-4955-AC68-47C3F2D5070C}" sibTransId="{C2B951B7-F1ED-4DBC-AF22-71D2203C42A7}"/>
    <dgm:cxn modelId="{997A6036-5E55-469A-98AF-165A4763BD7A}" srcId="{CDD0FC5B-A77F-41D4-96F9-ABE335732C8D}" destId="{E5BADBB2-0668-4F5A-8033-F2B8ED17A06F}" srcOrd="0" destOrd="0" parTransId="{3B1A258A-2E1A-4616-A478-779E9E49E3FB}" sibTransId="{87023107-0EC9-44B5-8BF3-A42CC24D9C9E}"/>
    <dgm:cxn modelId="{03731B3A-9F21-41EE-8E67-BAB207E6A073}" type="presOf" srcId="{310A07AA-E7BE-4B70-9FF3-C3E14FAC2E01}" destId="{DA631E35-8476-4D47-AF39-EEE862EBD730}" srcOrd="0" destOrd="3" presId="urn:microsoft.com/office/officeart/2005/8/layout/hList1"/>
    <dgm:cxn modelId="{4FC81E60-F1E8-4459-88D5-EAACB1788442}" srcId="{9B63118E-0540-4EF0-9DD9-9E2DA07E8D75}" destId="{C989A5DC-5915-4FF8-B678-D14B8B0664C6}" srcOrd="8" destOrd="0" parTransId="{6E02EFBE-EC4E-4304-92FB-27E93BF3B3A9}" sibTransId="{D7844170-2AD6-416D-9A1E-E966B9843891}"/>
    <dgm:cxn modelId="{95635A45-566C-484B-AD2D-4B780F1472F7}" srcId="{CDD0FC5B-A77F-41D4-96F9-ABE335732C8D}" destId="{9B63118E-0540-4EF0-9DD9-9E2DA07E8D75}" srcOrd="1" destOrd="0" parTransId="{B2741464-1E85-4E63-9881-38F030EE4C64}" sibTransId="{0889C6EC-7D7D-47A1-8731-1AFEAD804B4D}"/>
    <dgm:cxn modelId="{536D1B46-8696-4B52-8630-BC6DDF87D6B1}" srcId="{CDD0FC5B-A77F-41D4-96F9-ABE335732C8D}" destId="{28409482-4BCF-44DE-BA8E-BEF09D89FCD0}" srcOrd="2" destOrd="0" parTransId="{0B5FA93D-2C0E-461D-83D0-D2EC57AD9F8F}" sibTransId="{878A58EE-7831-4115-ADBD-85C2438193C1}"/>
    <dgm:cxn modelId="{876D6775-36C8-47FE-B6F0-C5D27049E25B}" type="presOf" srcId="{9B478321-D02D-43EE-AC1D-3AC4AC8469E2}" destId="{DA631E35-8476-4D47-AF39-EEE862EBD730}" srcOrd="0" destOrd="7" presId="urn:microsoft.com/office/officeart/2005/8/layout/hList1"/>
    <dgm:cxn modelId="{705FA457-A291-4F71-86D8-24C761B4AA8B}" srcId="{9B63118E-0540-4EF0-9DD9-9E2DA07E8D75}" destId="{9B478321-D02D-43EE-AC1D-3AC4AC8469E2}" srcOrd="7" destOrd="0" parTransId="{C78CB7F3-93C4-4E5D-B09B-C1945B223F30}" sibTransId="{D75B7F19-717F-42EA-B574-945D1CAB5586}"/>
    <dgm:cxn modelId="{C61AAE57-A374-4F8D-BE69-F6B05A9616BA}" type="presOf" srcId="{A54FD434-AA2E-449B-B120-D15142BFBC22}" destId="{DA631E35-8476-4D47-AF39-EEE862EBD730}" srcOrd="0" destOrd="5" presId="urn:microsoft.com/office/officeart/2005/8/layout/hList1"/>
    <dgm:cxn modelId="{3D0FDA58-EB9B-4DEC-9281-1B41261E877E}" type="presOf" srcId="{28EDD4B9-48CC-4714-B4E4-3FB6C0BA583A}" destId="{DA631E35-8476-4D47-AF39-EEE862EBD730}" srcOrd="0" destOrd="0" presId="urn:microsoft.com/office/officeart/2005/8/layout/hList1"/>
    <dgm:cxn modelId="{F8D3807A-7725-4D9B-9CD7-4FDAA1A3444A}" srcId="{9B63118E-0540-4EF0-9DD9-9E2DA07E8D75}" destId="{28EDD4B9-48CC-4714-B4E4-3FB6C0BA583A}" srcOrd="0" destOrd="0" parTransId="{4F9F05D9-1BA6-46F6-857A-C54F9D1F61EC}" sibTransId="{BA2B9119-1637-4180-A7F3-3759CD07B7D2}"/>
    <dgm:cxn modelId="{5E429F85-F09B-4D11-8957-7791C9ECDCCC}" type="presOf" srcId="{CDD0FC5B-A77F-41D4-96F9-ABE335732C8D}" destId="{8E6B5A17-06F0-4C27-89FF-ABB28289458A}" srcOrd="0" destOrd="0" presId="urn:microsoft.com/office/officeart/2005/8/layout/hList1"/>
    <dgm:cxn modelId="{200E2D88-26D1-4EAF-984B-C73126C3DFC7}" srcId="{9B63118E-0540-4EF0-9DD9-9E2DA07E8D75}" destId="{6C549B8A-2891-4828-BB12-C616B8153D8A}" srcOrd="6" destOrd="0" parTransId="{26742249-2AE6-45E0-8BF0-D3D32FFAE5B4}" sibTransId="{0531C7B7-4D5C-482C-AAC0-7E6122A48760}"/>
    <dgm:cxn modelId="{74F6F28A-C6F1-4EBC-B2C5-054AC9087D8F}" type="presOf" srcId="{C989A5DC-5915-4FF8-B678-D14B8B0664C6}" destId="{DA631E35-8476-4D47-AF39-EEE862EBD730}" srcOrd="0" destOrd="8" presId="urn:microsoft.com/office/officeart/2005/8/layout/hList1"/>
    <dgm:cxn modelId="{7063ABA5-3043-4162-B925-F503C35A6394}" type="presOf" srcId="{E5BADBB2-0668-4F5A-8033-F2B8ED17A06F}" destId="{06179245-07E3-4403-B1B0-F81ED33B27A1}" srcOrd="0" destOrd="0" presId="urn:microsoft.com/office/officeart/2005/8/layout/hList1"/>
    <dgm:cxn modelId="{AA9891AA-39E9-4533-9EB6-8930C6CA105F}" type="presOf" srcId="{6C549B8A-2891-4828-BB12-C616B8153D8A}" destId="{DA631E35-8476-4D47-AF39-EEE862EBD730}" srcOrd="0" destOrd="6" presId="urn:microsoft.com/office/officeart/2005/8/layout/hList1"/>
    <dgm:cxn modelId="{C01A19B3-177A-4485-AF51-6AAFE6A13310}" type="presOf" srcId="{28409482-4BCF-44DE-BA8E-BEF09D89FCD0}" destId="{051BE76C-96EE-4B8C-843B-F97195C7CC74}" srcOrd="0" destOrd="0" presId="urn:microsoft.com/office/officeart/2005/8/layout/hList1"/>
    <dgm:cxn modelId="{7EEC78B9-9784-4B45-84C0-342B191CE5B1}" type="presOf" srcId="{2152161D-5FB8-40EF-BAEC-864521C8C51F}" destId="{DA631E35-8476-4D47-AF39-EEE862EBD730}" srcOrd="0" destOrd="2" presId="urn:microsoft.com/office/officeart/2005/8/layout/hList1"/>
    <dgm:cxn modelId="{35D658BF-6013-4DDD-8824-0EBF817EF8D5}" type="presOf" srcId="{31C1CAD1-39E9-460C-83FA-D9AAFC900009}" destId="{DA631E35-8476-4D47-AF39-EEE862EBD730}" srcOrd="0" destOrd="1" presId="urn:microsoft.com/office/officeart/2005/8/layout/hList1"/>
    <dgm:cxn modelId="{62D2A2C1-8453-4389-8077-E693CA1EDBC2}" srcId="{9B63118E-0540-4EF0-9DD9-9E2DA07E8D75}" destId="{EAFBE7C2-93D0-42AE-A6CC-67A73BB5EFBF}" srcOrd="4" destOrd="0" parTransId="{D481CFF4-1188-45B8-A7D4-92E3E8D79066}" sibTransId="{C943122F-DF91-4CD8-8B5A-F538F7B380FC}"/>
    <dgm:cxn modelId="{6333B5C2-D8B3-4942-921C-788875AB8E83}" srcId="{9B63118E-0540-4EF0-9DD9-9E2DA07E8D75}" destId="{31C1CAD1-39E9-460C-83FA-D9AAFC900009}" srcOrd="1" destOrd="0" parTransId="{32361D57-8EC7-47CE-BADC-99922580F587}" sibTransId="{1A533DF7-C39E-42F1-B7B5-1D72579FE75F}"/>
    <dgm:cxn modelId="{321524C3-0A72-4586-B3FB-349F76FD7C0C}" type="presOf" srcId="{EAFBE7C2-93D0-42AE-A6CC-67A73BB5EFBF}" destId="{DA631E35-8476-4D47-AF39-EEE862EBD730}" srcOrd="0" destOrd="4" presId="urn:microsoft.com/office/officeart/2005/8/layout/hList1"/>
    <dgm:cxn modelId="{ACEA8FD9-A64B-4703-97B2-09E8B5C712F8}" type="presOf" srcId="{9B63118E-0540-4EF0-9DD9-9E2DA07E8D75}" destId="{4085707F-4139-4F34-AA67-FCEB09A7B07C}" srcOrd="0" destOrd="0" presId="urn:microsoft.com/office/officeart/2005/8/layout/hList1"/>
    <dgm:cxn modelId="{4485A3E0-6711-4455-BE45-CDBC84437CB0}" srcId="{9B63118E-0540-4EF0-9DD9-9E2DA07E8D75}" destId="{A54FD434-AA2E-449B-B120-D15142BFBC22}" srcOrd="5" destOrd="0" parTransId="{44C98E4F-66EA-4EEF-A008-3F5F47FA9264}" sibTransId="{9A8BF295-C4D1-4429-96B3-A644178734BC}"/>
    <dgm:cxn modelId="{5C0E47FE-B45D-4A52-BAC8-5948DDAA360D}" srcId="{9B63118E-0540-4EF0-9DD9-9E2DA07E8D75}" destId="{310A07AA-E7BE-4B70-9FF3-C3E14FAC2E01}" srcOrd="3" destOrd="0" parTransId="{46BA72BF-FE94-482A-A14B-4B2314AF698E}" sibTransId="{62E9435B-16D4-4368-88EB-A1901E320981}"/>
    <dgm:cxn modelId="{2E79E742-B7D5-4B54-B6A7-CCF62258D4AA}" type="presParOf" srcId="{8E6B5A17-06F0-4C27-89FF-ABB28289458A}" destId="{6F659152-5846-4776-BCC3-637DA31ED1C5}" srcOrd="0" destOrd="0" presId="urn:microsoft.com/office/officeart/2005/8/layout/hList1"/>
    <dgm:cxn modelId="{83135E4F-45A7-4E79-BC65-361C6DDED023}" type="presParOf" srcId="{6F659152-5846-4776-BCC3-637DA31ED1C5}" destId="{06179245-07E3-4403-B1B0-F81ED33B27A1}" srcOrd="0" destOrd="0" presId="urn:microsoft.com/office/officeart/2005/8/layout/hList1"/>
    <dgm:cxn modelId="{7B21E19D-208D-4A5F-BB2D-AB44CCB30B87}" type="presParOf" srcId="{6F659152-5846-4776-BCC3-637DA31ED1C5}" destId="{06E5E3AC-F636-435C-B9D0-562793FA3E8F}" srcOrd="1" destOrd="0" presId="urn:microsoft.com/office/officeart/2005/8/layout/hList1"/>
    <dgm:cxn modelId="{2C38227E-6B55-48A0-8ABE-64B7124D4B21}" type="presParOf" srcId="{8E6B5A17-06F0-4C27-89FF-ABB28289458A}" destId="{5D40563A-9736-4A0D-9E92-7438DEE2C4FB}" srcOrd="1" destOrd="0" presId="urn:microsoft.com/office/officeart/2005/8/layout/hList1"/>
    <dgm:cxn modelId="{6C6B8899-C105-4A18-8A50-C61FDE0DB7B5}" type="presParOf" srcId="{8E6B5A17-06F0-4C27-89FF-ABB28289458A}" destId="{F026A1D6-40E9-4E53-811B-1E2DCF6110CA}" srcOrd="2" destOrd="0" presId="urn:microsoft.com/office/officeart/2005/8/layout/hList1"/>
    <dgm:cxn modelId="{2B1F07A2-6260-4AF7-B006-F6BE9908633B}" type="presParOf" srcId="{F026A1D6-40E9-4E53-811B-1E2DCF6110CA}" destId="{4085707F-4139-4F34-AA67-FCEB09A7B07C}" srcOrd="0" destOrd="0" presId="urn:microsoft.com/office/officeart/2005/8/layout/hList1"/>
    <dgm:cxn modelId="{AAAEE25F-20E5-47F4-8BF5-89D8455862D4}" type="presParOf" srcId="{F026A1D6-40E9-4E53-811B-1E2DCF6110CA}" destId="{DA631E35-8476-4D47-AF39-EEE862EBD730}" srcOrd="1" destOrd="0" presId="urn:microsoft.com/office/officeart/2005/8/layout/hList1"/>
    <dgm:cxn modelId="{FEDBF09B-1355-4C5E-A5C8-D1414BDFDBB0}" type="presParOf" srcId="{8E6B5A17-06F0-4C27-89FF-ABB28289458A}" destId="{7392BBA9-EDC7-4F4D-AE89-DA4A8A8E4183}" srcOrd="3" destOrd="0" presId="urn:microsoft.com/office/officeart/2005/8/layout/hList1"/>
    <dgm:cxn modelId="{F342EAE4-8890-4ADE-8BEA-26F51FE78CC4}" type="presParOf" srcId="{8E6B5A17-06F0-4C27-89FF-ABB28289458A}" destId="{62A841E7-CC1D-42C9-B88E-2F35C35CCBE1}" srcOrd="4" destOrd="0" presId="urn:microsoft.com/office/officeart/2005/8/layout/hList1"/>
    <dgm:cxn modelId="{7A3D51E7-CB28-416F-8674-982503B44219}" type="presParOf" srcId="{62A841E7-CC1D-42C9-B88E-2F35C35CCBE1}" destId="{051BE76C-96EE-4B8C-843B-F97195C7CC74}" srcOrd="0" destOrd="0" presId="urn:microsoft.com/office/officeart/2005/8/layout/hList1"/>
    <dgm:cxn modelId="{7C512E39-54BF-4FA2-AEBE-E204CA782A2F}" type="presParOf" srcId="{62A841E7-CC1D-42C9-B88E-2F35C35CCBE1}" destId="{84952211-DC9F-4B11-8834-013A42F44792}"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9E3D332-E10A-4B0A-AE15-036C161D3240}" type="doc">
      <dgm:prSet loTypeId="urn:microsoft.com/office/officeart/2008/layout/PictureStrips" loCatId="list" qsTypeId="urn:microsoft.com/office/officeart/2005/8/quickstyle/simple1" qsCatId="simple" csTypeId="urn:microsoft.com/office/officeart/2005/8/colors/accent2_1" csCatId="accent2" phldr="1"/>
      <dgm:spPr/>
      <dgm:t>
        <a:bodyPr/>
        <a:lstStyle/>
        <a:p>
          <a:endParaRPr lang="es-ES"/>
        </a:p>
      </dgm:t>
    </dgm:pt>
    <dgm:pt modelId="{3077098D-CB6D-407F-88B0-7069938FC9C7}">
      <dgm:prSet phldrT="[Texto]" custT="1"/>
      <dgm:spPr>
        <a:solidFill>
          <a:schemeClr val="accent1">
            <a:alpha val="40000"/>
          </a:schemeClr>
        </a:solidFill>
      </dgm:spPr>
      <dgm:t>
        <a:bodyPr/>
        <a:lstStyle/>
        <a:p>
          <a:r>
            <a:rPr lang="es-ES" sz="1200" dirty="0"/>
            <a:t>FASE II </a:t>
          </a:r>
        </a:p>
        <a:p>
          <a:endParaRPr lang="es-ES" sz="1200" dirty="0"/>
        </a:p>
        <a:p>
          <a:r>
            <a:rPr lang="es-CO" sz="1200" dirty="0"/>
            <a:t>Fundamentación  teórica</a:t>
          </a:r>
        </a:p>
        <a:p>
          <a:r>
            <a:rPr lang="es-CO" sz="1200" dirty="0"/>
            <a:t>Marco teórico, Conceptual </a:t>
          </a:r>
        </a:p>
        <a:p>
          <a:r>
            <a:rPr lang="es-CO" sz="1200" dirty="0"/>
            <a:t>Actividades:  Generación de conocimiento</a:t>
          </a:r>
        </a:p>
        <a:p>
          <a:r>
            <a:rPr lang="es-CO" sz="1200" dirty="0"/>
            <a:t>Expotecnologica 2016,2017,2018: Memorias ISSN</a:t>
          </a:r>
        </a:p>
        <a:p>
          <a:r>
            <a:rPr lang="es-CO" sz="1200" dirty="0"/>
            <a:t>Genuino </a:t>
          </a:r>
          <a:r>
            <a:rPr lang="es-CO" sz="1200" dirty="0" err="1"/>
            <a:t>DAy</a:t>
          </a:r>
          <a:endParaRPr lang="es-CO" sz="1200" dirty="0"/>
        </a:p>
        <a:p>
          <a:r>
            <a:rPr lang="es-CO" sz="1200" dirty="0"/>
            <a:t>Ponencia : Congreso CIAO</a:t>
          </a:r>
        </a:p>
        <a:p>
          <a:endParaRPr lang="es-CO" sz="1200" dirty="0"/>
        </a:p>
        <a:p>
          <a:endParaRPr lang="es-ES" sz="800" dirty="0"/>
        </a:p>
      </dgm:t>
    </dgm:pt>
    <dgm:pt modelId="{7C64D292-4EAD-4455-963B-8647C2193EE6}" type="parTrans" cxnId="{C326CCDE-56CA-4FF7-A285-031732CA9D33}">
      <dgm:prSet/>
      <dgm:spPr/>
      <dgm:t>
        <a:bodyPr/>
        <a:lstStyle/>
        <a:p>
          <a:endParaRPr lang="es-ES"/>
        </a:p>
      </dgm:t>
    </dgm:pt>
    <dgm:pt modelId="{C4CB826C-3BEA-455B-B8C1-E8D8AA8D55FC}" type="sibTrans" cxnId="{C326CCDE-56CA-4FF7-A285-031732CA9D33}">
      <dgm:prSet/>
      <dgm:spPr/>
      <dgm:t>
        <a:bodyPr/>
        <a:lstStyle/>
        <a:p>
          <a:endParaRPr lang="es-ES"/>
        </a:p>
      </dgm:t>
    </dgm:pt>
    <dgm:pt modelId="{E2D1C40B-02FC-498D-92F2-88209D70A512}">
      <dgm:prSet phldrT="[Texto]" custT="1"/>
      <dgm:spPr>
        <a:solidFill>
          <a:schemeClr val="accent1">
            <a:alpha val="40000"/>
          </a:schemeClr>
        </a:solidFill>
      </dgm:spPr>
      <dgm:t>
        <a:bodyPr/>
        <a:lstStyle/>
        <a:p>
          <a:r>
            <a:rPr lang="es-ES" sz="1200" dirty="0"/>
            <a:t>FASE I</a:t>
          </a:r>
        </a:p>
        <a:p>
          <a:r>
            <a:rPr lang="es-CO" sz="1200" dirty="0"/>
            <a:t>Ubicación </a:t>
          </a:r>
        </a:p>
        <a:p>
          <a:r>
            <a:rPr lang="es-CO" sz="1200" dirty="0"/>
            <a:t>Georeferenciación</a:t>
          </a:r>
        </a:p>
        <a:p>
          <a:r>
            <a:rPr lang="es-CO" sz="1200" dirty="0"/>
            <a:t>Antecedentes IUPB</a:t>
          </a:r>
        </a:p>
        <a:p>
          <a:r>
            <a:rPr lang="es-CO" sz="1200" dirty="0"/>
            <a:t>Compromisos de la ciudad: Ciudadelas universitarias </a:t>
          </a:r>
        </a:p>
        <a:p>
          <a:endParaRPr lang="es-CO" sz="1200" dirty="0"/>
        </a:p>
      </dgm:t>
    </dgm:pt>
    <dgm:pt modelId="{709EA8D8-E394-4952-9764-84C880D56ED8}" type="sibTrans" cxnId="{A58A6F23-A2B2-4059-924D-8BC7F5D32E1B}">
      <dgm:prSet/>
      <dgm:spPr/>
      <dgm:t>
        <a:bodyPr/>
        <a:lstStyle/>
        <a:p>
          <a:endParaRPr lang="es-ES"/>
        </a:p>
      </dgm:t>
    </dgm:pt>
    <dgm:pt modelId="{89BD3506-0179-480C-8918-AEE178830B89}" type="parTrans" cxnId="{A58A6F23-A2B2-4059-924D-8BC7F5D32E1B}">
      <dgm:prSet/>
      <dgm:spPr/>
      <dgm:t>
        <a:bodyPr/>
        <a:lstStyle/>
        <a:p>
          <a:endParaRPr lang="es-ES"/>
        </a:p>
      </dgm:t>
    </dgm:pt>
    <dgm:pt modelId="{5C2B4BC5-964C-49E0-A8D0-B4046347464B}">
      <dgm:prSet phldrT="[Texto]" custT="1"/>
      <dgm:spPr>
        <a:solidFill>
          <a:schemeClr val="accent1">
            <a:alpha val="40000"/>
          </a:schemeClr>
        </a:solidFill>
      </dgm:spPr>
      <dgm:t>
        <a:bodyPr/>
        <a:lstStyle/>
        <a:p>
          <a:r>
            <a:rPr lang="es-ES" sz="1200" dirty="0"/>
            <a:t>FASE III</a:t>
          </a:r>
        </a:p>
        <a:p>
          <a:endParaRPr lang="es-ES" sz="1200" dirty="0"/>
        </a:p>
        <a:p>
          <a:r>
            <a:rPr lang="es-ES" sz="1200" dirty="0"/>
            <a:t>Recolección de la Información</a:t>
          </a:r>
        </a:p>
        <a:p>
          <a:r>
            <a:rPr lang="es-ES" sz="1200" dirty="0"/>
            <a:t> Definición de las herramientas : Entrevista, encuesta, observación, análisis documental, </a:t>
          </a:r>
        </a:p>
        <a:p>
          <a:r>
            <a:rPr lang="es-ES" sz="1200" dirty="0"/>
            <a:t>Orientación sobre lo virtual</a:t>
          </a:r>
        </a:p>
        <a:p>
          <a:r>
            <a:rPr lang="es-CO" sz="1200" b="0" dirty="0"/>
            <a:t>Método de análisis de los datos: </a:t>
          </a:r>
          <a:r>
            <a:rPr lang="es-CO" sz="1200" dirty="0"/>
            <a:t>Análisis Cualitativo</a:t>
          </a:r>
        </a:p>
        <a:p>
          <a:r>
            <a:rPr lang="es-CO" sz="1200" dirty="0"/>
            <a:t>Caso de estudio Organización programa de Ingeniería eléctrica </a:t>
          </a:r>
          <a:r>
            <a:rPr lang="es-CO" sz="1200" dirty="0" err="1"/>
            <a:t>I.U.Pascual</a:t>
          </a:r>
          <a:r>
            <a:rPr lang="es-CO" sz="1200" dirty="0"/>
            <a:t> Bravo</a:t>
          </a:r>
        </a:p>
        <a:p>
          <a:endParaRPr lang="es-ES" sz="700" dirty="0"/>
        </a:p>
        <a:p>
          <a:endParaRPr lang="es-ES" sz="700" dirty="0"/>
        </a:p>
      </dgm:t>
    </dgm:pt>
    <dgm:pt modelId="{5CA79328-4A84-4174-8911-BD692F9D816F}" type="sibTrans" cxnId="{D0620AD2-0D25-485A-96E6-E319B5A306D4}">
      <dgm:prSet/>
      <dgm:spPr/>
      <dgm:t>
        <a:bodyPr/>
        <a:lstStyle/>
        <a:p>
          <a:endParaRPr lang="es-ES"/>
        </a:p>
      </dgm:t>
    </dgm:pt>
    <dgm:pt modelId="{FD2A54F9-4834-4D08-8CEF-CD791C76E6A4}" type="parTrans" cxnId="{D0620AD2-0D25-485A-96E6-E319B5A306D4}">
      <dgm:prSet/>
      <dgm:spPr/>
      <dgm:t>
        <a:bodyPr/>
        <a:lstStyle/>
        <a:p>
          <a:endParaRPr lang="es-ES"/>
        </a:p>
      </dgm:t>
    </dgm:pt>
    <dgm:pt modelId="{3842DBFC-5D57-494D-B263-37609DEACE3F}">
      <dgm:prSet phldrT="[Texto]" custT="1"/>
      <dgm:spPr>
        <a:solidFill>
          <a:schemeClr val="accent1">
            <a:alpha val="40000"/>
          </a:schemeClr>
        </a:solidFill>
      </dgm:spPr>
      <dgm:t>
        <a:bodyPr/>
        <a:lstStyle/>
        <a:p>
          <a:r>
            <a:rPr lang="es-ES" sz="1200" dirty="0"/>
            <a:t>FASE IV</a:t>
          </a:r>
        </a:p>
        <a:p>
          <a:r>
            <a:rPr lang="es-ES" sz="1200" dirty="0"/>
            <a:t>Análisis de Información</a:t>
          </a:r>
        </a:p>
      </dgm:t>
    </dgm:pt>
    <dgm:pt modelId="{7CA71B75-38B6-4DE9-A30E-48DF9CABD536}" type="parTrans" cxnId="{B98F4A29-8EDF-484D-AF93-24A25F03C628}">
      <dgm:prSet/>
      <dgm:spPr/>
      <dgm:t>
        <a:bodyPr/>
        <a:lstStyle/>
        <a:p>
          <a:endParaRPr lang="es-ES"/>
        </a:p>
      </dgm:t>
    </dgm:pt>
    <dgm:pt modelId="{EC39E89A-49D0-4E34-91B0-D46BA0139D1F}" type="sibTrans" cxnId="{B98F4A29-8EDF-484D-AF93-24A25F03C628}">
      <dgm:prSet/>
      <dgm:spPr/>
      <dgm:t>
        <a:bodyPr/>
        <a:lstStyle/>
        <a:p>
          <a:endParaRPr lang="es-ES"/>
        </a:p>
      </dgm:t>
    </dgm:pt>
    <dgm:pt modelId="{4DEA8346-F0DB-4A9E-A15A-4A2F01FA4271}">
      <dgm:prSet phldrT="[Texto]" custT="1"/>
      <dgm:spPr>
        <a:solidFill>
          <a:schemeClr val="accent1">
            <a:alpha val="40000"/>
          </a:schemeClr>
        </a:solidFill>
      </dgm:spPr>
      <dgm:t>
        <a:bodyPr/>
        <a:lstStyle/>
        <a:p>
          <a:r>
            <a:rPr lang="es-ES" sz="1200" dirty="0"/>
            <a:t>FASE V</a:t>
          </a:r>
        </a:p>
        <a:p>
          <a:r>
            <a:rPr lang="es-ES" sz="1200" dirty="0"/>
            <a:t> Resultados y conclusiones</a:t>
          </a:r>
        </a:p>
      </dgm:t>
    </dgm:pt>
    <dgm:pt modelId="{CEF88E8D-50DB-4793-9B76-503B5ECCFA45}" type="parTrans" cxnId="{6BFCBAC2-6DB5-4684-95BD-C77DAF2D1DD2}">
      <dgm:prSet/>
      <dgm:spPr/>
      <dgm:t>
        <a:bodyPr/>
        <a:lstStyle/>
        <a:p>
          <a:endParaRPr lang="es-ES"/>
        </a:p>
      </dgm:t>
    </dgm:pt>
    <dgm:pt modelId="{0FFA0B71-F1C6-4F2D-B884-720B71D749BD}" type="sibTrans" cxnId="{6BFCBAC2-6DB5-4684-95BD-C77DAF2D1DD2}">
      <dgm:prSet/>
      <dgm:spPr/>
      <dgm:t>
        <a:bodyPr/>
        <a:lstStyle/>
        <a:p>
          <a:endParaRPr lang="es-ES"/>
        </a:p>
      </dgm:t>
    </dgm:pt>
    <dgm:pt modelId="{BBBC25BF-48AA-40EA-BC92-A653C92A7AF9}" type="pres">
      <dgm:prSet presAssocID="{C9E3D332-E10A-4B0A-AE15-036C161D3240}" presName="Name0" presStyleCnt="0">
        <dgm:presLayoutVars>
          <dgm:dir/>
          <dgm:resizeHandles val="exact"/>
        </dgm:presLayoutVars>
      </dgm:prSet>
      <dgm:spPr/>
    </dgm:pt>
    <dgm:pt modelId="{B3F4913E-2DAD-4742-B085-5541D7F17742}" type="pres">
      <dgm:prSet presAssocID="{E2D1C40B-02FC-498D-92F2-88209D70A512}" presName="composite" presStyleCnt="0"/>
      <dgm:spPr/>
    </dgm:pt>
    <dgm:pt modelId="{DB790DB0-2010-4D46-A381-86E834036113}" type="pres">
      <dgm:prSet presAssocID="{E2D1C40B-02FC-498D-92F2-88209D70A512}" presName="rect1" presStyleLbl="trAlignAcc1" presStyleIdx="0" presStyleCnt="5" custScaleX="102062" custScaleY="100699" custLinFactNeighborX="-9476" custLinFactNeighborY="-8307">
        <dgm:presLayoutVars>
          <dgm:bulletEnabled val="1"/>
        </dgm:presLayoutVars>
      </dgm:prSet>
      <dgm:spPr>
        <a:prstGeom prst="homePlate">
          <a:avLst/>
        </a:prstGeom>
      </dgm:spPr>
    </dgm:pt>
    <dgm:pt modelId="{8056CD0B-41E3-48F6-BE32-E28EA6CC7BEF}" type="pres">
      <dgm:prSet presAssocID="{E2D1C40B-02FC-498D-92F2-88209D70A512}" presName="rect2" presStyleLbl="fgImgPlace1" presStyleIdx="0" presStyleCnt="5" custScaleX="79119" custScaleY="100024" custLinFactNeighborX="-42932" custLinFactNeighborY="3299"/>
      <dgm:spPr>
        <a:blipFill rotWithShape="1">
          <a:blip xmlns:r="http://schemas.openxmlformats.org/officeDocument/2006/relationships" r:embed="rId1"/>
          <a:stretch>
            <a:fillRect/>
          </a:stretch>
        </a:blipFill>
      </dgm:spPr>
    </dgm:pt>
    <dgm:pt modelId="{B6937B26-56E4-48C8-BE6B-79326D5CEB1F}" type="pres">
      <dgm:prSet presAssocID="{709EA8D8-E394-4952-9764-84C880D56ED8}" presName="sibTrans" presStyleCnt="0"/>
      <dgm:spPr/>
    </dgm:pt>
    <dgm:pt modelId="{F1E70775-011D-41B4-9EE1-F22835B7C283}" type="pres">
      <dgm:prSet presAssocID="{3077098D-CB6D-407F-88B0-7069938FC9C7}" presName="composite" presStyleCnt="0"/>
      <dgm:spPr/>
    </dgm:pt>
    <dgm:pt modelId="{2E67831C-BA1B-4E76-AA83-E6FCBB1F594A}" type="pres">
      <dgm:prSet presAssocID="{3077098D-CB6D-407F-88B0-7069938FC9C7}" presName="rect1" presStyleLbl="trAlignAcc1" presStyleIdx="1" presStyleCnt="5" custScaleX="147918" custScaleY="152496" custLinFactNeighborX="-5474" custLinFactNeighborY="7603">
        <dgm:presLayoutVars>
          <dgm:bulletEnabled val="1"/>
        </dgm:presLayoutVars>
      </dgm:prSet>
      <dgm:spPr>
        <a:prstGeom prst="homePlate">
          <a:avLst/>
        </a:prstGeom>
      </dgm:spPr>
    </dgm:pt>
    <dgm:pt modelId="{E2502CB9-1036-4EFE-AE2A-6AFF842A5BDB}" type="pres">
      <dgm:prSet presAssocID="{3077098D-CB6D-407F-88B0-7069938FC9C7}" presName="rect2" presStyleLbl="fgImgPlace1" presStyleIdx="1" presStyleCnt="5" custScaleX="65885" custScaleY="127326" custLinFactX="-17474" custLinFactNeighborX="-100000" custLinFactNeighborY="12690"/>
      <dgm:spPr>
        <a:blipFill rotWithShape="1">
          <a:blip xmlns:r="http://schemas.openxmlformats.org/officeDocument/2006/relationships" r:embed="rId2"/>
          <a:stretch>
            <a:fillRect/>
          </a:stretch>
        </a:blipFill>
      </dgm:spPr>
    </dgm:pt>
    <dgm:pt modelId="{489044BF-0834-4E23-B95B-92C6722E57DB}" type="pres">
      <dgm:prSet presAssocID="{C4CB826C-3BEA-455B-B8C1-E8D8AA8D55FC}" presName="sibTrans" presStyleCnt="0"/>
      <dgm:spPr/>
    </dgm:pt>
    <dgm:pt modelId="{198F20AA-4EB0-43C1-9871-A4F6D54A28DA}" type="pres">
      <dgm:prSet presAssocID="{5C2B4BC5-964C-49E0-A8D0-B4046347464B}" presName="composite" presStyleCnt="0"/>
      <dgm:spPr/>
    </dgm:pt>
    <dgm:pt modelId="{2B43A8BE-6A78-4C47-B6DE-3BC91F5A72AF}" type="pres">
      <dgm:prSet presAssocID="{5C2B4BC5-964C-49E0-A8D0-B4046347464B}" presName="rect1" presStyleLbl="trAlignAcc1" presStyleIdx="2" presStyleCnt="5" custScaleX="133419" custScaleY="167028" custLinFactNeighborX="-1271">
        <dgm:presLayoutVars>
          <dgm:bulletEnabled val="1"/>
        </dgm:presLayoutVars>
      </dgm:prSet>
      <dgm:spPr>
        <a:prstGeom prst="homePlate">
          <a:avLst/>
        </a:prstGeom>
      </dgm:spPr>
    </dgm:pt>
    <dgm:pt modelId="{88E6B28C-6C95-4DDA-B880-B416BD9F7EE0}" type="pres">
      <dgm:prSet presAssocID="{5C2B4BC5-964C-49E0-A8D0-B4046347464B}" presName="rect2" presStyleLbl="fgImgPlace1" presStyleIdx="2" presStyleCnt="5" custScaleX="82949" custScaleY="146614" custLinFactNeighborX="-65195" custLinFactNeighborY="10726"/>
      <dgm:spPr>
        <a:blipFill rotWithShape="1">
          <a:blip xmlns:r="http://schemas.openxmlformats.org/officeDocument/2006/relationships" r:embed="rId3"/>
          <a:stretch>
            <a:fillRect/>
          </a:stretch>
        </a:blipFill>
      </dgm:spPr>
    </dgm:pt>
    <dgm:pt modelId="{B8CA22DD-C952-4BBB-AC27-7B3B1D89C92A}" type="pres">
      <dgm:prSet presAssocID="{5CA79328-4A84-4174-8911-BD692F9D816F}" presName="sibTrans" presStyleCnt="0"/>
      <dgm:spPr/>
    </dgm:pt>
    <dgm:pt modelId="{FCFD0ACD-22F9-4A00-86B1-FD6F9585C399}" type="pres">
      <dgm:prSet presAssocID="{3842DBFC-5D57-494D-B263-37609DEACE3F}" presName="composite" presStyleCnt="0"/>
      <dgm:spPr/>
    </dgm:pt>
    <dgm:pt modelId="{6AED75B2-9381-4EC7-86CC-25C15773E34A}" type="pres">
      <dgm:prSet presAssocID="{3842DBFC-5D57-494D-B263-37609DEACE3F}" presName="rect1" presStyleLbl="trAlignAcc1" presStyleIdx="3" presStyleCnt="5" custScaleY="137449" custLinFactNeighborX="-6041" custLinFactNeighborY="6096">
        <dgm:presLayoutVars>
          <dgm:bulletEnabled val="1"/>
        </dgm:presLayoutVars>
      </dgm:prSet>
      <dgm:spPr>
        <a:prstGeom prst="homePlate">
          <a:avLst/>
        </a:prstGeom>
      </dgm:spPr>
    </dgm:pt>
    <dgm:pt modelId="{5ABC73F4-7478-4686-B9B8-82512560CF07}" type="pres">
      <dgm:prSet presAssocID="{3842DBFC-5D57-494D-B263-37609DEACE3F}" presName="rect2" presStyleLbl="fgImgPlace1" presStyleIdx="3" presStyleCnt="5" custScaleX="84633" custScaleY="111745" custLinFactNeighborX="-8366" custLinFactNeighborY="15651"/>
      <dgm:spPr>
        <a:blipFill rotWithShape="1">
          <a:blip xmlns:r="http://schemas.openxmlformats.org/officeDocument/2006/relationships" r:embed="rId4"/>
          <a:stretch>
            <a:fillRect/>
          </a:stretch>
        </a:blipFill>
      </dgm:spPr>
    </dgm:pt>
    <dgm:pt modelId="{CC5FBE04-B640-4EBB-B4E3-8703D877EF64}" type="pres">
      <dgm:prSet presAssocID="{EC39E89A-49D0-4E34-91B0-D46BA0139D1F}" presName="sibTrans" presStyleCnt="0"/>
      <dgm:spPr/>
    </dgm:pt>
    <dgm:pt modelId="{52040F4D-D771-4754-88C1-0CF1D5467EDB}" type="pres">
      <dgm:prSet presAssocID="{4DEA8346-F0DB-4A9E-A15A-4A2F01FA4271}" presName="composite" presStyleCnt="0"/>
      <dgm:spPr/>
    </dgm:pt>
    <dgm:pt modelId="{9934DB4F-2939-4E39-A69E-C72B57989750}" type="pres">
      <dgm:prSet presAssocID="{4DEA8346-F0DB-4A9E-A15A-4A2F01FA4271}" presName="rect1" presStyleLbl="trAlignAcc1" presStyleIdx="4" presStyleCnt="5" custLinFactNeighborX="-478" custLinFactNeighborY="9251">
        <dgm:presLayoutVars>
          <dgm:bulletEnabled val="1"/>
        </dgm:presLayoutVars>
      </dgm:prSet>
      <dgm:spPr>
        <a:prstGeom prst="homePlate">
          <a:avLst/>
        </a:prstGeom>
      </dgm:spPr>
    </dgm:pt>
    <dgm:pt modelId="{67E3AAC2-E908-462F-BF46-D6D4567EDFBA}" type="pres">
      <dgm:prSet presAssocID="{4DEA8346-F0DB-4A9E-A15A-4A2F01FA4271}" presName="rect2" presStyleLbl="fgImgPlace1" presStyleIdx="4" presStyleCnt="5" custScaleX="86446" custScaleY="89836" custLinFactNeighborX="17410" custLinFactNeighborY="19283"/>
      <dgm:spPr>
        <a:blipFill rotWithShape="1">
          <a:blip xmlns:r="http://schemas.openxmlformats.org/officeDocument/2006/relationships" r:embed="rId5"/>
          <a:stretch>
            <a:fillRect/>
          </a:stretch>
        </a:blipFill>
      </dgm:spPr>
    </dgm:pt>
  </dgm:ptLst>
  <dgm:cxnLst>
    <dgm:cxn modelId="{7AE0EE20-FCFF-4DC6-80FA-6521C2A1F873}" type="presOf" srcId="{3842DBFC-5D57-494D-B263-37609DEACE3F}" destId="{6AED75B2-9381-4EC7-86CC-25C15773E34A}" srcOrd="0" destOrd="0" presId="urn:microsoft.com/office/officeart/2008/layout/PictureStrips"/>
    <dgm:cxn modelId="{A58A6F23-A2B2-4059-924D-8BC7F5D32E1B}" srcId="{C9E3D332-E10A-4B0A-AE15-036C161D3240}" destId="{E2D1C40B-02FC-498D-92F2-88209D70A512}" srcOrd="0" destOrd="0" parTransId="{89BD3506-0179-480C-8918-AEE178830B89}" sibTransId="{709EA8D8-E394-4952-9764-84C880D56ED8}"/>
    <dgm:cxn modelId="{B69FD623-1960-460F-8504-39C38220DE24}" type="presOf" srcId="{4DEA8346-F0DB-4A9E-A15A-4A2F01FA4271}" destId="{9934DB4F-2939-4E39-A69E-C72B57989750}" srcOrd="0" destOrd="0" presId="urn:microsoft.com/office/officeart/2008/layout/PictureStrips"/>
    <dgm:cxn modelId="{B98F4A29-8EDF-484D-AF93-24A25F03C628}" srcId="{C9E3D332-E10A-4B0A-AE15-036C161D3240}" destId="{3842DBFC-5D57-494D-B263-37609DEACE3F}" srcOrd="3" destOrd="0" parTransId="{7CA71B75-38B6-4DE9-A30E-48DF9CABD536}" sibTransId="{EC39E89A-49D0-4E34-91B0-D46BA0139D1F}"/>
    <dgm:cxn modelId="{2C751577-C69D-46CD-996C-3AE5719613F1}" type="presOf" srcId="{5C2B4BC5-964C-49E0-A8D0-B4046347464B}" destId="{2B43A8BE-6A78-4C47-B6DE-3BC91F5A72AF}" srcOrd="0" destOrd="0" presId="urn:microsoft.com/office/officeart/2008/layout/PictureStrips"/>
    <dgm:cxn modelId="{718C7F59-4A4D-4CA5-B3AF-561F689C0F10}" type="presOf" srcId="{3077098D-CB6D-407F-88B0-7069938FC9C7}" destId="{2E67831C-BA1B-4E76-AA83-E6FCBB1F594A}" srcOrd="0" destOrd="0" presId="urn:microsoft.com/office/officeart/2008/layout/PictureStrips"/>
    <dgm:cxn modelId="{55A36390-03A4-4632-801A-5B238120926F}" type="presOf" srcId="{C9E3D332-E10A-4B0A-AE15-036C161D3240}" destId="{BBBC25BF-48AA-40EA-BC92-A653C92A7AF9}" srcOrd="0" destOrd="0" presId="urn:microsoft.com/office/officeart/2008/layout/PictureStrips"/>
    <dgm:cxn modelId="{2295B0A5-7705-4A6A-9F1E-E70DE9B0BAE5}" type="presOf" srcId="{E2D1C40B-02FC-498D-92F2-88209D70A512}" destId="{DB790DB0-2010-4D46-A381-86E834036113}" srcOrd="0" destOrd="0" presId="urn:microsoft.com/office/officeart/2008/layout/PictureStrips"/>
    <dgm:cxn modelId="{6BFCBAC2-6DB5-4684-95BD-C77DAF2D1DD2}" srcId="{C9E3D332-E10A-4B0A-AE15-036C161D3240}" destId="{4DEA8346-F0DB-4A9E-A15A-4A2F01FA4271}" srcOrd="4" destOrd="0" parTransId="{CEF88E8D-50DB-4793-9B76-503B5ECCFA45}" sibTransId="{0FFA0B71-F1C6-4F2D-B884-720B71D749BD}"/>
    <dgm:cxn modelId="{D0620AD2-0D25-485A-96E6-E319B5A306D4}" srcId="{C9E3D332-E10A-4B0A-AE15-036C161D3240}" destId="{5C2B4BC5-964C-49E0-A8D0-B4046347464B}" srcOrd="2" destOrd="0" parTransId="{FD2A54F9-4834-4D08-8CEF-CD791C76E6A4}" sibTransId="{5CA79328-4A84-4174-8911-BD692F9D816F}"/>
    <dgm:cxn modelId="{C326CCDE-56CA-4FF7-A285-031732CA9D33}" srcId="{C9E3D332-E10A-4B0A-AE15-036C161D3240}" destId="{3077098D-CB6D-407F-88B0-7069938FC9C7}" srcOrd="1" destOrd="0" parTransId="{7C64D292-4EAD-4455-963B-8647C2193EE6}" sibTransId="{C4CB826C-3BEA-455B-B8C1-E8D8AA8D55FC}"/>
    <dgm:cxn modelId="{E2D8A631-09CB-411E-A134-28B09CCF60C9}" type="presParOf" srcId="{BBBC25BF-48AA-40EA-BC92-A653C92A7AF9}" destId="{B3F4913E-2DAD-4742-B085-5541D7F17742}" srcOrd="0" destOrd="0" presId="urn:microsoft.com/office/officeart/2008/layout/PictureStrips"/>
    <dgm:cxn modelId="{DEB99D47-F7CF-4BC2-B76B-103399C1A0F7}" type="presParOf" srcId="{B3F4913E-2DAD-4742-B085-5541D7F17742}" destId="{DB790DB0-2010-4D46-A381-86E834036113}" srcOrd="0" destOrd="0" presId="urn:microsoft.com/office/officeart/2008/layout/PictureStrips"/>
    <dgm:cxn modelId="{5761DF6D-C530-484A-9BD6-05731A1A9361}" type="presParOf" srcId="{B3F4913E-2DAD-4742-B085-5541D7F17742}" destId="{8056CD0B-41E3-48F6-BE32-E28EA6CC7BEF}" srcOrd="1" destOrd="0" presId="urn:microsoft.com/office/officeart/2008/layout/PictureStrips"/>
    <dgm:cxn modelId="{9D76029D-B7A9-4104-B0FF-F89594D29251}" type="presParOf" srcId="{BBBC25BF-48AA-40EA-BC92-A653C92A7AF9}" destId="{B6937B26-56E4-48C8-BE6B-79326D5CEB1F}" srcOrd="1" destOrd="0" presId="urn:microsoft.com/office/officeart/2008/layout/PictureStrips"/>
    <dgm:cxn modelId="{F17E266F-A4F9-4BA9-A1B5-7399A38EB2D6}" type="presParOf" srcId="{BBBC25BF-48AA-40EA-BC92-A653C92A7AF9}" destId="{F1E70775-011D-41B4-9EE1-F22835B7C283}" srcOrd="2" destOrd="0" presId="urn:microsoft.com/office/officeart/2008/layout/PictureStrips"/>
    <dgm:cxn modelId="{1D9A233F-9045-45B4-9CE5-B2B62EDDD0A7}" type="presParOf" srcId="{F1E70775-011D-41B4-9EE1-F22835B7C283}" destId="{2E67831C-BA1B-4E76-AA83-E6FCBB1F594A}" srcOrd="0" destOrd="0" presId="urn:microsoft.com/office/officeart/2008/layout/PictureStrips"/>
    <dgm:cxn modelId="{5248A1F6-9D18-4B84-8E1F-8D506449033F}" type="presParOf" srcId="{F1E70775-011D-41B4-9EE1-F22835B7C283}" destId="{E2502CB9-1036-4EFE-AE2A-6AFF842A5BDB}" srcOrd="1" destOrd="0" presId="urn:microsoft.com/office/officeart/2008/layout/PictureStrips"/>
    <dgm:cxn modelId="{69B2DB2B-7CD6-4265-BFE9-865B8218BAE9}" type="presParOf" srcId="{BBBC25BF-48AA-40EA-BC92-A653C92A7AF9}" destId="{489044BF-0834-4E23-B95B-92C6722E57DB}" srcOrd="3" destOrd="0" presId="urn:microsoft.com/office/officeart/2008/layout/PictureStrips"/>
    <dgm:cxn modelId="{64E945FF-2702-4897-A148-D54FE56FBF86}" type="presParOf" srcId="{BBBC25BF-48AA-40EA-BC92-A653C92A7AF9}" destId="{198F20AA-4EB0-43C1-9871-A4F6D54A28DA}" srcOrd="4" destOrd="0" presId="urn:microsoft.com/office/officeart/2008/layout/PictureStrips"/>
    <dgm:cxn modelId="{4E948A94-A392-42FF-BE29-FC5C707B0940}" type="presParOf" srcId="{198F20AA-4EB0-43C1-9871-A4F6D54A28DA}" destId="{2B43A8BE-6A78-4C47-B6DE-3BC91F5A72AF}" srcOrd="0" destOrd="0" presId="urn:microsoft.com/office/officeart/2008/layout/PictureStrips"/>
    <dgm:cxn modelId="{6673F874-DC4C-4963-8CC4-32E4EA946B97}" type="presParOf" srcId="{198F20AA-4EB0-43C1-9871-A4F6D54A28DA}" destId="{88E6B28C-6C95-4DDA-B880-B416BD9F7EE0}" srcOrd="1" destOrd="0" presId="urn:microsoft.com/office/officeart/2008/layout/PictureStrips"/>
    <dgm:cxn modelId="{7815EAE1-37E1-4FDB-919E-423ADA01BBC9}" type="presParOf" srcId="{BBBC25BF-48AA-40EA-BC92-A653C92A7AF9}" destId="{B8CA22DD-C952-4BBB-AC27-7B3B1D89C92A}" srcOrd="5" destOrd="0" presId="urn:microsoft.com/office/officeart/2008/layout/PictureStrips"/>
    <dgm:cxn modelId="{DE30A700-C700-4890-86AD-E869C1C984DB}" type="presParOf" srcId="{BBBC25BF-48AA-40EA-BC92-A653C92A7AF9}" destId="{FCFD0ACD-22F9-4A00-86B1-FD6F9585C399}" srcOrd="6" destOrd="0" presId="urn:microsoft.com/office/officeart/2008/layout/PictureStrips"/>
    <dgm:cxn modelId="{9F7D905D-6F94-4EB9-B00F-751EE18953DB}" type="presParOf" srcId="{FCFD0ACD-22F9-4A00-86B1-FD6F9585C399}" destId="{6AED75B2-9381-4EC7-86CC-25C15773E34A}" srcOrd="0" destOrd="0" presId="urn:microsoft.com/office/officeart/2008/layout/PictureStrips"/>
    <dgm:cxn modelId="{12111EBD-E47B-4069-967D-7130479C8C4E}" type="presParOf" srcId="{FCFD0ACD-22F9-4A00-86B1-FD6F9585C399}" destId="{5ABC73F4-7478-4686-B9B8-82512560CF07}" srcOrd="1" destOrd="0" presId="urn:microsoft.com/office/officeart/2008/layout/PictureStrips"/>
    <dgm:cxn modelId="{5EFBB98E-2668-40FB-B540-E2F016D7FBC2}" type="presParOf" srcId="{BBBC25BF-48AA-40EA-BC92-A653C92A7AF9}" destId="{CC5FBE04-B640-4EBB-B4E3-8703D877EF64}" srcOrd="7" destOrd="0" presId="urn:microsoft.com/office/officeart/2008/layout/PictureStrips"/>
    <dgm:cxn modelId="{FF5E25C3-D5FE-44AF-A7DB-1A984499452E}" type="presParOf" srcId="{BBBC25BF-48AA-40EA-BC92-A653C92A7AF9}" destId="{52040F4D-D771-4754-88C1-0CF1D5467EDB}" srcOrd="8" destOrd="0" presId="urn:microsoft.com/office/officeart/2008/layout/PictureStrips"/>
    <dgm:cxn modelId="{71814043-0DBD-4122-A093-DA41E2FB8431}" type="presParOf" srcId="{52040F4D-D771-4754-88C1-0CF1D5467EDB}" destId="{9934DB4F-2939-4E39-A69E-C72B57989750}" srcOrd="0" destOrd="0" presId="urn:microsoft.com/office/officeart/2008/layout/PictureStrips"/>
    <dgm:cxn modelId="{BA94CCD5-1F29-4C8E-89F7-F785C4737AF2}" type="presParOf" srcId="{52040F4D-D771-4754-88C1-0CF1D5467EDB}" destId="{67E3AAC2-E908-462F-BF46-D6D4567EDFBA}" srcOrd="1" destOrd="0" presId="urn:microsoft.com/office/officeart/2008/layout/PictureStrip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33BC2-4823-4716-9710-9611B2CE070E}">
      <dsp:nvSpPr>
        <dsp:cNvPr id="0" name=""/>
        <dsp:cNvSpPr/>
      </dsp:nvSpPr>
      <dsp:spPr>
        <a:xfrm>
          <a:off x="3338" y="0"/>
          <a:ext cx="6829551" cy="163121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CO" sz="2000" kern="1200" dirty="0"/>
            <a:t>Los conceptos a revisar y contextualizar en este trabajo entre otros son: organizaciones educativas, institución educativa de educación superior en Colombia (IES), generación del conocimiento, y la Ingeniería como campo del saber</a:t>
          </a:r>
        </a:p>
      </dsp:txBody>
      <dsp:txXfrm>
        <a:off x="51115" y="47777"/>
        <a:ext cx="6733997" cy="1535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E98B5D-BAEA-4A98-9614-12F7D0D8FD3B}">
      <dsp:nvSpPr>
        <dsp:cNvPr id="0" name=""/>
        <dsp:cNvSpPr/>
      </dsp:nvSpPr>
      <dsp:spPr>
        <a:xfrm>
          <a:off x="648444" y="0"/>
          <a:ext cx="7349042" cy="437042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213F0A-419D-4309-A9D2-DDC0DF781377}">
      <dsp:nvSpPr>
        <dsp:cNvPr id="0" name=""/>
        <dsp:cNvSpPr/>
      </dsp:nvSpPr>
      <dsp:spPr>
        <a:xfrm>
          <a:off x="4327" y="1311128"/>
          <a:ext cx="2081271" cy="17481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s-CO" sz="900" kern="1200"/>
            <a:t>Antecedentes</a:t>
          </a:r>
        </a:p>
      </dsp:txBody>
      <dsp:txXfrm>
        <a:off x="89666" y="1396467"/>
        <a:ext cx="1910593" cy="1577492"/>
      </dsp:txXfrm>
    </dsp:sp>
    <dsp:sp modelId="{EC615A88-BDEF-4308-A00C-BBE9EAFEDF01}">
      <dsp:nvSpPr>
        <dsp:cNvPr id="0" name=""/>
        <dsp:cNvSpPr/>
      </dsp:nvSpPr>
      <dsp:spPr>
        <a:xfrm>
          <a:off x="2189662" y="1311128"/>
          <a:ext cx="2081271" cy="17481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s-CO" sz="900" kern="1200" dirty="0"/>
            <a:t>las Instituciones de Educación Superior (IES) son las entidades que cuentan, con arreglo a las normas legales, en Colombia, con el reconocimiento oficial como prestadoras del servicio público de la educación superior en el territorio colombiano.</a:t>
          </a:r>
        </a:p>
      </dsp:txBody>
      <dsp:txXfrm>
        <a:off x="2275001" y="1396467"/>
        <a:ext cx="1910593" cy="1577492"/>
      </dsp:txXfrm>
    </dsp:sp>
    <dsp:sp modelId="{AC4FAF23-361C-4D4C-B63B-7CC161D78E52}">
      <dsp:nvSpPr>
        <dsp:cNvPr id="0" name=""/>
        <dsp:cNvSpPr/>
      </dsp:nvSpPr>
      <dsp:spPr>
        <a:xfrm>
          <a:off x="4374997" y="1311128"/>
          <a:ext cx="2081271" cy="17481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s-CO" sz="900" kern="1200"/>
            <a:t>En Medellín existen tres instituciones de educación superior: La Institución Universitaria Colegio Mayor de Antioquia, (COLMAYOR), el Instituto Tecnológico Metropolitano (ITM)   y la Institución Universitaria Pascual Bravo ( I.U. Pascual Bravo) que ofrecen programas de formación  técnica, tecnológica, profesional y de postgrados como :</a:t>
          </a:r>
        </a:p>
      </dsp:txBody>
      <dsp:txXfrm>
        <a:off x="4460336" y="1396467"/>
        <a:ext cx="1910593" cy="1577492"/>
      </dsp:txXfrm>
    </dsp:sp>
    <dsp:sp modelId="{EDC9CD92-CA83-4A08-B888-89EDB701BA6B}">
      <dsp:nvSpPr>
        <dsp:cNvPr id="0" name=""/>
        <dsp:cNvSpPr/>
      </dsp:nvSpPr>
      <dsp:spPr>
        <a:xfrm>
          <a:off x="6560333" y="1311128"/>
          <a:ext cx="2081271" cy="17481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es-CO" sz="900" kern="1200"/>
            <a:t>Especializaciones, maestrías y doctorados, siendo el ITM el único en tener programas de Doctorado. </a:t>
          </a:r>
        </a:p>
      </dsp:txBody>
      <dsp:txXfrm>
        <a:off x="6645672" y="1396467"/>
        <a:ext cx="1910593" cy="15774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43E42B-3A02-4F86-94EA-5DF7D59D26ED}">
      <dsp:nvSpPr>
        <dsp:cNvPr id="0" name=""/>
        <dsp:cNvSpPr/>
      </dsp:nvSpPr>
      <dsp:spPr>
        <a:xfrm rot="2039462">
          <a:off x="2736814" y="3967653"/>
          <a:ext cx="1983962" cy="27509"/>
        </a:xfrm>
        <a:custGeom>
          <a:avLst/>
          <a:gdLst/>
          <a:ahLst/>
          <a:cxnLst/>
          <a:rect l="0" t="0" r="0" b="0"/>
          <a:pathLst>
            <a:path>
              <a:moveTo>
                <a:pt x="0" y="13754"/>
              </a:moveTo>
              <a:lnTo>
                <a:pt x="1983962"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443C886-0000-427E-99CE-4F7E95707B2A}">
      <dsp:nvSpPr>
        <dsp:cNvPr id="0" name=""/>
        <dsp:cNvSpPr/>
      </dsp:nvSpPr>
      <dsp:spPr>
        <a:xfrm rot="21460251">
          <a:off x="2905662" y="3029381"/>
          <a:ext cx="1590010" cy="27509"/>
        </a:xfrm>
        <a:custGeom>
          <a:avLst/>
          <a:gdLst/>
          <a:ahLst/>
          <a:cxnLst/>
          <a:rect l="0" t="0" r="0" b="0"/>
          <a:pathLst>
            <a:path>
              <a:moveTo>
                <a:pt x="0" y="13754"/>
              </a:moveTo>
              <a:lnTo>
                <a:pt x="1590010"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83A148-A866-40C5-8BC7-947C4CF52A32}">
      <dsp:nvSpPr>
        <dsp:cNvPr id="0" name=""/>
        <dsp:cNvSpPr/>
      </dsp:nvSpPr>
      <dsp:spPr>
        <a:xfrm rot="1574703">
          <a:off x="2722213" y="4113738"/>
          <a:ext cx="3571784" cy="27509"/>
        </a:xfrm>
        <a:custGeom>
          <a:avLst/>
          <a:gdLst/>
          <a:ahLst/>
          <a:cxnLst/>
          <a:rect l="0" t="0" r="0" b="0"/>
          <a:pathLst>
            <a:path>
              <a:moveTo>
                <a:pt x="0" y="13754"/>
              </a:moveTo>
              <a:lnTo>
                <a:pt x="3571784"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BCCB598-4EA3-47BA-948E-0EE23059DDD0}">
      <dsp:nvSpPr>
        <dsp:cNvPr id="0" name=""/>
        <dsp:cNvSpPr/>
      </dsp:nvSpPr>
      <dsp:spPr>
        <a:xfrm rot="21256742">
          <a:off x="2893984" y="2785586"/>
          <a:ext cx="4952809" cy="27509"/>
        </a:xfrm>
        <a:custGeom>
          <a:avLst/>
          <a:gdLst/>
          <a:ahLst/>
          <a:cxnLst/>
          <a:rect l="0" t="0" r="0" b="0"/>
          <a:pathLst>
            <a:path>
              <a:moveTo>
                <a:pt x="0" y="13754"/>
              </a:moveTo>
              <a:lnTo>
                <a:pt x="4952809"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697898-7610-4BBF-95D7-AA6A5F4D747C}">
      <dsp:nvSpPr>
        <dsp:cNvPr id="0" name=""/>
        <dsp:cNvSpPr/>
      </dsp:nvSpPr>
      <dsp:spPr>
        <a:xfrm rot="21163875">
          <a:off x="2892895" y="2807652"/>
          <a:ext cx="3340743" cy="27509"/>
        </a:xfrm>
        <a:custGeom>
          <a:avLst/>
          <a:gdLst/>
          <a:ahLst/>
          <a:cxnLst/>
          <a:rect l="0" t="0" r="0" b="0"/>
          <a:pathLst>
            <a:path>
              <a:moveTo>
                <a:pt x="0" y="13754"/>
              </a:moveTo>
              <a:lnTo>
                <a:pt x="3340743"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C7619F-C1DA-46A5-A7B1-456D1699DC24}">
      <dsp:nvSpPr>
        <dsp:cNvPr id="0" name=""/>
        <dsp:cNvSpPr/>
      </dsp:nvSpPr>
      <dsp:spPr>
        <a:xfrm rot="6375149">
          <a:off x="1706552" y="3228969"/>
          <a:ext cx="1330706" cy="27509"/>
        </a:xfrm>
        <a:custGeom>
          <a:avLst/>
          <a:gdLst/>
          <a:ahLst/>
          <a:cxnLst/>
          <a:rect l="0" t="0" r="0" b="0"/>
          <a:pathLst>
            <a:path>
              <a:moveTo>
                <a:pt x="0" y="13754"/>
              </a:moveTo>
              <a:lnTo>
                <a:pt x="1330706" y="1375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BEA63BE-4657-43B0-94DF-3F2F9198E5EA}">
      <dsp:nvSpPr>
        <dsp:cNvPr id="0" name=""/>
        <dsp:cNvSpPr/>
      </dsp:nvSpPr>
      <dsp:spPr>
        <a:xfrm>
          <a:off x="1712736" y="2393328"/>
          <a:ext cx="1404214" cy="14042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20249-A92B-4147-BAA1-E5FCCE2E299D}">
      <dsp:nvSpPr>
        <dsp:cNvPr id="0" name=""/>
        <dsp:cNvSpPr/>
      </dsp:nvSpPr>
      <dsp:spPr>
        <a:xfrm>
          <a:off x="1637150" y="2223140"/>
          <a:ext cx="1569066" cy="169766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s-CO" sz="1400" b="1" kern="1200" dirty="0"/>
            <a:t>Clasificación de las Instituciones de Educación Superior (IES)</a:t>
          </a:r>
          <a:endParaRPr lang="es-CO" sz="1400" kern="1200" dirty="0"/>
        </a:p>
      </dsp:txBody>
      <dsp:txXfrm>
        <a:off x="1866934" y="2471757"/>
        <a:ext cx="1109498" cy="1200427"/>
      </dsp:txXfrm>
    </dsp:sp>
    <dsp:sp modelId="{F9871E07-6A87-4C85-B963-A21543C0C031}">
      <dsp:nvSpPr>
        <dsp:cNvPr id="0" name=""/>
        <dsp:cNvSpPr/>
      </dsp:nvSpPr>
      <dsp:spPr>
        <a:xfrm>
          <a:off x="6215061" y="1685115"/>
          <a:ext cx="1520537" cy="165727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6437738" y="1927817"/>
        <a:ext cx="1075183" cy="1171867"/>
      </dsp:txXfrm>
    </dsp:sp>
    <dsp:sp modelId="{0BFFFC6D-2650-409A-9096-0A4BFA3CFFF6}">
      <dsp:nvSpPr>
        <dsp:cNvPr id="0" name=""/>
        <dsp:cNvSpPr/>
      </dsp:nvSpPr>
      <dsp:spPr>
        <a:xfrm>
          <a:off x="6972341" y="1685115"/>
          <a:ext cx="2280805" cy="1657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l" defTabSz="2889250" rtl="0">
            <a:lnSpc>
              <a:spcPct val="90000"/>
            </a:lnSpc>
            <a:spcBef>
              <a:spcPct val="0"/>
            </a:spcBef>
            <a:spcAft>
              <a:spcPct val="15000"/>
            </a:spcAft>
            <a:buChar char="•"/>
          </a:pPr>
          <a:endParaRPr lang="es-CO" sz="6500" kern="1200" dirty="0"/>
        </a:p>
      </dsp:txBody>
      <dsp:txXfrm>
        <a:off x="6972341" y="1685115"/>
        <a:ext cx="2280805" cy="1657271"/>
      </dsp:txXfrm>
    </dsp:sp>
    <dsp:sp modelId="{B07C1192-1D95-406B-AE5A-72C013F2348E}">
      <dsp:nvSpPr>
        <dsp:cNvPr id="0" name=""/>
        <dsp:cNvSpPr/>
      </dsp:nvSpPr>
      <dsp:spPr>
        <a:xfrm>
          <a:off x="7831548" y="1753781"/>
          <a:ext cx="1356412" cy="1462099"/>
        </a:xfrm>
        <a:prstGeom prst="ellipse">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8030190" y="1967900"/>
        <a:ext cx="959128" cy="1033861"/>
      </dsp:txXfrm>
    </dsp:sp>
    <dsp:sp modelId="{E48D4E0B-691E-43C0-89DF-2994DF23883C}">
      <dsp:nvSpPr>
        <dsp:cNvPr id="0" name=""/>
        <dsp:cNvSpPr/>
      </dsp:nvSpPr>
      <dsp:spPr>
        <a:xfrm>
          <a:off x="6056151" y="4435927"/>
          <a:ext cx="1356412" cy="157838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6254793" y="4667076"/>
        <a:ext cx="959128" cy="1116087"/>
      </dsp:txXfrm>
    </dsp:sp>
    <dsp:sp modelId="{5B787364-93C2-4BBB-8423-F0397006DC98}">
      <dsp:nvSpPr>
        <dsp:cNvPr id="0" name=""/>
        <dsp:cNvSpPr/>
      </dsp:nvSpPr>
      <dsp:spPr>
        <a:xfrm>
          <a:off x="4494478" y="2281340"/>
          <a:ext cx="1368039" cy="1403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s-CO" sz="1400" kern="1200" dirty="0"/>
            <a:t>A, según su carácter académico</a:t>
          </a:r>
        </a:p>
      </dsp:txBody>
      <dsp:txXfrm>
        <a:off x="4694823" y="2486860"/>
        <a:ext cx="967349" cy="992335"/>
      </dsp:txXfrm>
    </dsp:sp>
    <dsp:sp modelId="{8A45444D-137D-48C8-B49F-9BCBFD85683C}">
      <dsp:nvSpPr>
        <dsp:cNvPr id="0" name=""/>
        <dsp:cNvSpPr/>
      </dsp:nvSpPr>
      <dsp:spPr>
        <a:xfrm>
          <a:off x="4485616" y="4149692"/>
          <a:ext cx="1134911" cy="14493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s-CO" sz="1400" kern="1200" dirty="0"/>
            <a:t>B, según su naturaleza jurídica.</a:t>
          </a:r>
        </a:p>
      </dsp:txBody>
      <dsp:txXfrm>
        <a:off x="4651820" y="4361937"/>
        <a:ext cx="802503" cy="10248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31A15-5B3E-40EB-AF59-092F330FF3CF}">
      <dsp:nvSpPr>
        <dsp:cNvPr id="0" name=""/>
        <dsp:cNvSpPr/>
      </dsp:nvSpPr>
      <dsp:spPr>
        <a:xfrm>
          <a:off x="2640976" y="1611536"/>
          <a:ext cx="1723995" cy="17239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2F851FE7-FDD9-4C5F-8610-9131492E104D}">
      <dsp:nvSpPr>
        <dsp:cNvPr id="0" name=""/>
        <dsp:cNvSpPr/>
      </dsp:nvSpPr>
      <dsp:spPr>
        <a:xfrm>
          <a:off x="2425477" y="324688"/>
          <a:ext cx="2154994" cy="11739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711200" rtl="0">
            <a:lnSpc>
              <a:spcPct val="90000"/>
            </a:lnSpc>
            <a:spcBef>
              <a:spcPct val="0"/>
            </a:spcBef>
            <a:spcAft>
              <a:spcPct val="35000"/>
            </a:spcAft>
            <a:buNone/>
          </a:pPr>
          <a:r>
            <a:rPr lang="es-CO" sz="1600" kern="1200" dirty="0"/>
            <a:t>Metodología utilizada.</a:t>
          </a:r>
        </a:p>
      </dsp:txBody>
      <dsp:txXfrm>
        <a:off x="2425477" y="324688"/>
        <a:ext cx="2154994" cy="1173927"/>
      </dsp:txXfrm>
    </dsp:sp>
    <dsp:sp modelId="{7F0C316B-53AB-4587-9F7A-AADAF3B42108}">
      <dsp:nvSpPr>
        <dsp:cNvPr id="0" name=""/>
        <dsp:cNvSpPr/>
      </dsp:nvSpPr>
      <dsp:spPr>
        <a:xfrm>
          <a:off x="3200557" y="1934645"/>
          <a:ext cx="1723995" cy="17239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C609C55C-5A5C-406E-A868-3E5D54B15FB6}">
      <dsp:nvSpPr>
        <dsp:cNvPr id="0" name=""/>
        <dsp:cNvSpPr/>
      </dsp:nvSpPr>
      <dsp:spPr>
        <a:xfrm>
          <a:off x="4875049" y="1399893"/>
          <a:ext cx="2396949" cy="13713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marL="0" lvl="0" indent="0" algn="l" defTabSz="488950" rtl="0">
            <a:lnSpc>
              <a:spcPct val="90000"/>
            </a:lnSpc>
            <a:spcBef>
              <a:spcPct val="0"/>
            </a:spcBef>
            <a:spcAft>
              <a:spcPct val="35000"/>
            </a:spcAft>
            <a:buNone/>
          </a:pPr>
          <a:r>
            <a:rPr lang="es-CO" sz="1100" kern="1200" dirty="0"/>
            <a:t>Análisis Cualitativo: No existen reglas formales (al estilo de los métodos estadísticos) para la realización de análisis cualitativos. Sin embargo estos estudios suelen realizarse en las siguientes cinco etapas, del protocolo de investigación : </a:t>
          </a:r>
        </a:p>
        <a:p>
          <a:pPr marL="57150" lvl="1" indent="-57150" algn="l" defTabSz="400050" rtl="0">
            <a:lnSpc>
              <a:spcPct val="90000"/>
            </a:lnSpc>
            <a:spcBef>
              <a:spcPct val="0"/>
            </a:spcBef>
            <a:spcAft>
              <a:spcPct val="15000"/>
            </a:spcAft>
            <a:buChar char="•"/>
          </a:pPr>
          <a:r>
            <a:rPr lang="es-CO" sz="900" kern="1200" dirty="0"/>
            <a:t>Preparación y descripción del material bruto (observación, datos en registro de </a:t>
          </a:r>
          <a:r>
            <a:rPr lang="es-CO" sz="900" kern="1200" dirty="0" err="1"/>
            <a:t>de</a:t>
          </a:r>
          <a:r>
            <a:rPr lang="es-CO" sz="900" kern="1200" dirty="0"/>
            <a:t> archivos, documentos institucionales públicos )</a:t>
          </a:r>
        </a:p>
      </dsp:txBody>
      <dsp:txXfrm>
        <a:off x="4875049" y="1399893"/>
        <a:ext cx="2396949" cy="1371372"/>
      </dsp:txXfrm>
    </dsp:sp>
    <dsp:sp modelId="{CA37BF84-AA01-41A4-A768-F2F0CFE2E3FF}">
      <dsp:nvSpPr>
        <dsp:cNvPr id="0" name=""/>
        <dsp:cNvSpPr/>
      </dsp:nvSpPr>
      <dsp:spPr>
        <a:xfrm>
          <a:off x="3200557" y="2580864"/>
          <a:ext cx="1723995" cy="17239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E982453D-F654-4998-ACC4-154FDD2FBD06}">
      <dsp:nvSpPr>
        <dsp:cNvPr id="0" name=""/>
        <dsp:cNvSpPr/>
      </dsp:nvSpPr>
      <dsp:spPr>
        <a:xfrm>
          <a:off x="5052415" y="3360128"/>
          <a:ext cx="2042216" cy="14366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rtl="0">
            <a:lnSpc>
              <a:spcPct val="90000"/>
            </a:lnSpc>
            <a:spcBef>
              <a:spcPct val="0"/>
            </a:spcBef>
            <a:spcAft>
              <a:spcPct val="35000"/>
            </a:spcAft>
            <a:buNone/>
          </a:pPr>
          <a:r>
            <a:rPr lang="es-CO" sz="1100" kern="1200" dirty="0"/>
            <a:t>2. Clasificación de los datos.(conceptuales y contextuales) </a:t>
          </a:r>
        </a:p>
      </dsp:txBody>
      <dsp:txXfrm>
        <a:off x="5052415" y="3360128"/>
        <a:ext cx="2042216" cy="1436663"/>
      </dsp:txXfrm>
    </dsp:sp>
    <dsp:sp modelId="{81E2613F-D125-4B7D-8C19-A41EC924936D}">
      <dsp:nvSpPr>
        <dsp:cNvPr id="0" name=""/>
        <dsp:cNvSpPr/>
      </dsp:nvSpPr>
      <dsp:spPr>
        <a:xfrm>
          <a:off x="2640976" y="2904533"/>
          <a:ext cx="1723995" cy="17239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B292F6C-D59E-4752-AC08-E8F44EDBA717}">
      <dsp:nvSpPr>
        <dsp:cNvPr id="0" name=""/>
        <dsp:cNvSpPr/>
      </dsp:nvSpPr>
      <dsp:spPr>
        <a:xfrm>
          <a:off x="2425477" y="4740890"/>
          <a:ext cx="2154994" cy="1173927"/>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rtl="0">
            <a:lnSpc>
              <a:spcPct val="90000"/>
            </a:lnSpc>
            <a:spcBef>
              <a:spcPct val="0"/>
            </a:spcBef>
            <a:spcAft>
              <a:spcPct val="35000"/>
            </a:spcAft>
            <a:buNone/>
          </a:pPr>
          <a:r>
            <a:rPr lang="es-CO" sz="1100" kern="1200" dirty="0"/>
            <a:t>3. Elección y aplicación de los métodos de recolección de datos</a:t>
          </a:r>
        </a:p>
      </dsp:txBody>
      <dsp:txXfrm>
        <a:off x="2425477" y="4740890"/>
        <a:ext cx="2154994" cy="1173927"/>
      </dsp:txXfrm>
    </dsp:sp>
    <dsp:sp modelId="{B5963425-F910-4B69-9AB7-87E1FDCC91D2}">
      <dsp:nvSpPr>
        <dsp:cNvPr id="0" name=""/>
        <dsp:cNvSpPr/>
      </dsp:nvSpPr>
      <dsp:spPr>
        <a:xfrm>
          <a:off x="2081396" y="2580864"/>
          <a:ext cx="1723995" cy="17239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46B6565-48ED-4F07-9BD4-0F1B60719689}">
      <dsp:nvSpPr>
        <dsp:cNvPr id="0" name=""/>
        <dsp:cNvSpPr/>
      </dsp:nvSpPr>
      <dsp:spPr>
        <a:xfrm>
          <a:off x="-88683" y="3360128"/>
          <a:ext cx="2042216" cy="14366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rtl="0">
            <a:lnSpc>
              <a:spcPct val="90000"/>
            </a:lnSpc>
            <a:spcBef>
              <a:spcPct val="0"/>
            </a:spcBef>
            <a:spcAft>
              <a:spcPct val="35000"/>
            </a:spcAft>
            <a:buNone/>
          </a:pPr>
          <a:r>
            <a:rPr lang="es-CO" sz="1100" kern="1200"/>
            <a:t>4. Elección y aplicación de los métodos de análisis de datos</a:t>
          </a:r>
        </a:p>
      </dsp:txBody>
      <dsp:txXfrm>
        <a:off x="-88683" y="3360128"/>
        <a:ext cx="2042216" cy="1436663"/>
      </dsp:txXfrm>
    </dsp:sp>
    <dsp:sp modelId="{DFED2598-FB36-4062-BE78-F4C6344EB00C}">
      <dsp:nvSpPr>
        <dsp:cNvPr id="0" name=""/>
        <dsp:cNvSpPr/>
      </dsp:nvSpPr>
      <dsp:spPr>
        <a:xfrm>
          <a:off x="2081396" y="1934645"/>
          <a:ext cx="1723995" cy="1723995"/>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34F9CC3E-FECE-4133-A9E9-E19D5A564931}">
      <dsp:nvSpPr>
        <dsp:cNvPr id="0" name=""/>
        <dsp:cNvSpPr/>
      </dsp:nvSpPr>
      <dsp:spPr>
        <a:xfrm>
          <a:off x="-88683" y="1442714"/>
          <a:ext cx="2042216" cy="1436663"/>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488950" rtl="0">
            <a:lnSpc>
              <a:spcPct val="90000"/>
            </a:lnSpc>
            <a:spcBef>
              <a:spcPct val="0"/>
            </a:spcBef>
            <a:spcAft>
              <a:spcPct val="35000"/>
            </a:spcAft>
            <a:buNone/>
          </a:pPr>
          <a:r>
            <a:rPr lang="es-CO" sz="1100" kern="1200" dirty="0"/>
            <a:t>5. Integración de una propuesta de explicación del aprendizaje organizacional basada en la secuencia lógica de los datos conceptuales y los datos empíricos dentro de la organización  estudiada</a:t>
          </a:r>
        </a:p>
      </dsp:txBody>
      <dsp:txXfrm>
        <a:off x="-88683" y="1442714"/>
        <a:ext cx="2042216" cy="14366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6928F6-8304-406C-BBFF-C4B97FBA456F}">
      <dsp:nvSpPr>
        <dsp:cNvPr id="0" name=""/>
        <dsp:cNvSpPr/>
      </dsp:nvSpPr>
      <dsp:spPr>
        <a:xfrm>
          <a:off x="648444" y="0"/>
          <a:ext cx="7349042" cy="440120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44DFA6-88E6-48E0-9632-AE9ACA81DE12}">
      <dsp:nvSpPr>
        <dsp:cNvPr id="0" name=""/>
        <dsp:cNvSpPr/>
      </dsp:nvSpPr>
      <dsp:spPr>
        <a:xfrm>
          <a:off x="3799" y="1320361"/>
          <a:ext cx="1661217" cy="1760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s-CO" sz="1100" kern="1200" dirty="0"/>
            <a:t>Metodología utilizada.</a:t>
          </a:r>
        </a:p>
      </dsp:txBody>
      <dsp:txXfrm>
        <a:off x="84893" y="1401455"/>
        <a:ext cx="1499029" cy="1598294"/>
      </dsp:txXfrm>
    </dsp:sp>
    <dsp:sp modelId="{F15643DE-4B6F-46C8-A114-09B771A69C25}">
      <dsp:nvSpPr>
        <dsp:cNvPr id="0" name=""/>
        <dsp:cNvSpPr/>
      </dsp:nvSpPr>
      <dsp:spPr>
        <a:xfrm>
          <a:off x="1748078" y="1320361"/>
          <a:ext cx="1661217" cy="1760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s-CO" sz="1100" kern="1200"/>
            <a:t>Diseño para la recolección de datos : </a:t>
          </a:r>
        </a:p>
      </dsp:txBody>
      <dsp:txXfrm>
        <a:off x="1829172" y="1401455"/>
        <a:ext cx="1499029" cy="1598294"/>
      </dsp:txXfrm>
    </dsp:sp>
    <dsp:sp modelId="{CCE4AAF6-1E92-40CB-BF3E-EF51E6B0DBFB}">
      <dsp:nvSpPr>
        <dsp:cNvPr id="0" name=""/>
        <dsp:cNvSpPr/>
      </dsp:nvSpPr>
      <dsp:spPr>
        <a:xfrm>
          <a:off x="3492357" y="1320361"/>
          <a:ext cx="1661217" cy="1760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s-CO" sz="1100" kern="1200" dirty="0"/>
            <a:t>diseño no experimental , cualitativo, descriptivo, transversal con  una medición   .</a:t>
          </a:r>
        </a:p>
      </dsp:txBody>
      <dsp:txXfrm>
        <a:off x="3573451" y="1401455"/>
        <a:ext cx="1499029" cy="1598294"/>
      </dsp:txXfrm>
    </dsp:sp>
    <dsp:sp modelId="{05FCDA5B-2A0F-4F4A-B249-2616B23212F2}">
      <dsp:nvSpPr>
        <dsp:cNvPr id="0" name=""/>
        <dsp:cNvSpPr/>
      </dsp:nvSpPr>
      <dsp:spPr>
        <a:xfrm>
          <a:off x="5236635" y="1320361"/>
          <a:ext cx="1661217" cy="1760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s-CO" sz="1100" kern="1200"/>
            <a:t>Método de  Estudio de caso : El caso a ser estudiado es el programa de Ingeniería Eléctrica de  la facultad de Ingeniería de la institución Universitaria Pascual Bravo.</a:t>
          </a:r>
        </a:p>
      </dsp:txBody>
      <dsp:txXfrm>
        <a:off x="5317729" y="1401455"/>
        <a:ext cx="1499029" cy="1598294"/>
      </dsp:txXfrm>
    </dsp:sp>
    <dsp:sp modelId="{D44D7A1E-5B60-4D83-B223-2A78B7E59887}">
      <dsp:nvSpPr>
        <dsp:cNvPr id="0" name=""/>
        <dsp:cNvSpPr/>
      </dsp:nvSpPr>
      <dsp:spPr>
        <a:xfrm>
          <a:off x="6980914" y="1320361"/>
          <a:ext cx="1661217" cy="17604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rtl="0">
            <a:lnSpc>
              <a:spcPct val="90000"/>
            </a:lnSpc>
            <a:spcBef>
              <a:spcPct val="0"/>
            </a:spcBef>
            <a:spcAft>
              <a:spcPct val="35000"/>
            </a:spcAft>
            <a:buNone/>
          </a:pPr>
          <a:r>
            <a:rPr lang="es-CO" sz="1100" kern="1200"/>
            <a:t>Se analizará los datos desde la creación del programa de Ingeniería eléctrica hasta el año 2017</a:t>
          </a:r>
        </a:p>
      </dsp:txBody>
      <dsp:txXfrm>
        <a:off x="7062008" y="1401455"/>
        <a:ext cx="1499029" cy="159829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79245-07E3-4403-B1B0-F81ED33B27A1}">
      <dsp:nvSpPr>
        <dsp:cNvPr id="0" name=""/>
        <dsp:cNvSpPr/>
      </dsp:nvSpPr>
      <dsp:spPr>
        <a:xfrm>
          <a:off x="0" y="1429986"/>
          <a:ext cx="2634307" cy="10537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es-CO" sz="1800" kern="1200" dirty="0"/>
            <a:t>Técnicas utilizada.</a:t>
          </a:r>
        </a:p>
      </dsp:txBody>
      <dsp:txXfrm>
        <a:off x="0" y="1429986"/>
        <a:ext cx="2634307" cy="1053722"/>
      </dsp:txXfrm>
    </dsp:sp>
    <dsp:sp modelId="{06E5E3AC-F636-435C-B9D0-562793FA3E8F}">
      <dsp:nvSpPr>
        <dsp:cNvPr id="0" name=""/>
        <dsp:cNvSpPr/>
      </dsp:nvSpPr>
      <dsp:spPr>
        <a:xfrm>
          <a:off x="2701" y="2519799"/>
          <a:ext cx="2634307" cy="30332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85707F-4139-4F34-AA67-FCEB09A7B07C}">
      <dsp:nvSpPr>
        <dsp:cNvPr id="0" name=""/>
        <dsp:cNvSpPr/>
      </dsp:nvSpPr>
      <dsp:spPr>
        <a:xfrm>
          <a:off x="3005812" y="1466076"/>
          <a:ext cx="2634307" cy="10537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s-CO" sz="1400" kern="1200" dirty="0"/>
            <a:t>Entrevista semiestructurada realizada a la comunidad académica compuesta por  21 personas </a:t>
          </a:r>
          <a:r>
            <a:rPr lang="es-CO" sz="1600" kern="1200" dirty="0"/>
            <a:t>:</a:t>
          </a:r>
        </a:p>
      </dsp:txBody>
      <dsp:txXfrm>
        <a:off x="3005812" y="1466076"/>
        <a:ext cx="2634307" cy="1053722"/>
      </dsp:txXfrm>
    </dsp:sp>
    <dsp:sp modelId="{DA631E35-8476-4D47-AF39-EEE862EBD730}">
      <dsp:nvSpPr>
        <dsp:cNvPr id="0" name=""/>
        <dsp:cNvSpPr/>
      </dsp:nvSpPr>
      <dsp:spPr>
        <a:xfrm>
          <a:off x="3005812" y="2519799"/>
          <a:ext cx="2634307" cy="30332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s-CO" sz="1400" kern="1200" dirty="0"/>
            <a:t>Estudiantes</a:t>
          </a:r>
        </a:p>
        <a:p>
          <a:pPr marL="114300" lvl="1" indent="-114300" algn="l" defTabSz="622300" rtl="0">
            <a:lnSpc>
              <a:spcPct val="90000"/>
            </a:lnSpc>
            <a:spcBef>
              <a:spcPct val="0"/>
            </a:spcBef>
            <a:spcAft>
              <a:spcPct val="15000"/>
            </a:spcAft>
            <a:buChar char="•"/>
          </a:pPr>
          <a:r>
            <a:rPr lang="es-CO" sz="1400" kern="1200" dirty="0"/>
            <a:t>Egresados</a:t>
          </a:r>
        </a:p>
        <a:p>
          <a:pPr marL="114300" lvl="1" indent="-114300" algn="l" defTabSz="622300" rtl="0">
            <a:lnSpc>
              <a:spcPct val="90000"/>
            </a:lnSpc>
            <a:spcBef>
              <a:spcPct val="0"/>
            </a:spcBef>
            <a:spcAft>
              <a:spcPct val="15000"/>
            </a:spcAft>
            <a:buChar char="•"/>
          </a:pPr>
          <a:r>
            <a:rPr lang="es-CO" sz="1400" kern="1200" dirty="0"/>
            <a:t>Coordinador de Ingeniería</a:t>
          </a:r>
        </a:p>
        <a:p>
          <a:pPr marL="114300" lvl="1" indent="-114300" algn="l" defTabSz="622300" rtl="0">
            <a:lnSpc>
              <a:spcPct val="90000"/>
            </a:lnSpc>
            <a:spcBef>
              <a:spcPct val="0"/>
            </a:spcBef>
            <a:spcAft>
              <a:spcPct val="15000"/>
            </a:spcAft>
            <a:buChar char="•"/>
          </a:pPr>
          <a:r>
            <a:rPr lang="es-CO" sz="1400" kern="1200"/>
            <a:t>Decano </a:t>
          </a:r>
        </a:p>
        <a:p>
          <a:pPr marL="114300" lvl="1" indent="-114300" algn="l" defTabSz="622300" rtl="0">
            <a:lnSpc>
              <a:spcPct val="90000"/>
            </a:lnSpc>
            <a:spcBef>
              <a:spcPct val="0"/>
            </a:spcBef>
            <a:spcAft>
              <a:spcPct val="15000"/>
            </a:spcAft>
            <a:buChar char="•"/>
          </a:pPr>
          <a:r>
            <a:rPr lang="es-CO" sz="1400" kern="1200" dirty="0"/>
            <a:t>Docentes: de tiempo completo y de catedra </a:t>
          </a:r>
        </a:p>
        <a:p>
          <a:pPr marL="114300" lvl="1" indent="-114300" algn="l" defTabSz="622300" rtl="0">
            <a:lnSpc>
              <a:spcPct val="90000"/>
            </a:lnSpc>
            <a:spcBef>
              <a:spcPct val="0"/>
            </a:spcBef>
            <a:spcAft>
              <a:spcPct val="15000"/>
            </a:spcAft>
            <a:buChar char="•"/>
          </a:pPr>
          <a:r>
            <a:rPr lang="es-CO" sz="1400" kern="1200"/>
            <a:t>Rector</a:t>
          </a:r>
        </a:p>
        <a:p>
          <a:pPr marL="114300" lvl="1" indent="-114300" algn="l" defTabSz="622300" rtl="0">
            <a:lnSpc>
              <a:spcPct val="90000"/>
            </a:lnSpc>
            <a:spcBef>
              <a:spcPct val="0"/>
            </a:spcBef>
            <a:spcAft>
              <a:spcPct val="15000"/>
            </a:spcAft>
            <a:buChar char="•"/>
          </a:pPr>
          <a:r>
            <a:rPr lang="es-CO" sz="1400" kern="1200" dirty="0"/>
            <a:t>Director de grupo de investigación </a:t>
          </a:r>
        </a:p>
        <a:p>
          <a:pPr marL="114300" lvl="1" indent="-114300" algn="l" defTabSz="622300" rtl="0">
            <a:lnSpc>
              <a:spcPct val="90000"/>
            </a:lnSpc>
            <a:spcBef>
              <a:spcPct val="0"/>
            </a:spcBef>
            <a:spcAft>
              <a:spcPct val="15000"/>
            </a:spcAft>
            <a:buChar char="•"/>
          </a:pPr>
          <a:r>
            <a:rPr lang="es-CO" sz="1400" kern="1200" dirty="0"/>
            <a:t>Directivos como: jefa de admisiones, de planeación</a:t>
          </a:r>
        </a:p>
        <a:p>
          <a:pPr marL="114300" lvl="1" indent="-114300" algn="l" defTabSz="622300" rtl="0">
            <a:lnSpc>
              <a:spcPct val="90000"/>
            </a:lnSpc>
            <a:spcBef>
              <a:spcPct val="0"/>
            </a:spcBef>
            <a:spcAft>
              <a:spcPct val="15000"/>
            </a:spcAft>
            <a:buChar char="•"/>
          </a:pPr>
          <a:r>
            <a:rPr lang="es-CO" sz="1400" kern="1200" dirty="0"/>
            <a:t>Coordinador del departamento de eléctrica</a:t>
          </a:r>
          <a:r>
            <a:rPr lang="es-CO" sz="1600" kern="1200" dirty="0"/>
            <a:t>.</a:t>
          </a:r>
        </a:p>
      </dsp:txBody>
      <dsp:txXfrm>
        <a:off x="3005812" y="2519799"/>
        <a:ext cx="2634307" cy="3033224"/>
      </dsp:txXfrm>
    </dsp:sp>
    <dsp:sp modelId="{051BE76C-96EE-4B8C-843B-F97195C7CC74}">
      <dsp:nvSpPr>
        <dsp:cNvPr id="0" name=""/>
        <dsp:cNvSpPr/>
      </dsp:nvSpPr>
      <dsp:spPr>
        <a:xfrm>
          <a:off x="6008922" y="1466076"/>
          <a:ext cx="2634307" cy="105372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rtl="0">
            <a:lnSpc>
              <a:spcPct val="90000"/>
            </a:lnSpc>
            <a:spcBef>
              <a:spcPct val="0"/>
            </a:spcBef>
            <a:spcAft>
              <a:spcPct val="35000"/>
            </a:spcAft>
            <a:buNone/>
          </a:pPr>
          <a:r>
            <a:rPr lang="es-CO" sz="1400" kern="1200" dirty="0"/>
            <a:t>La observación , y Análisis documental  son otras herramientas utilizadas </a:t>
          </a:r>
          <a:r>
            <a:rPr lang="es-CO" sz="1700" kern="1200" dirty="0"/>
            <a:t>.</a:t>
          </a:r>
        </a:p>
      </dsp:txBody>
      <dsp:txXfrm>
        <a:off x="6008922" y="1466076"/>
        <a:ext cx="2634307" cy="1053722"/>
      </dsp:txXfrm>
    </dsp:sp>
    <dsp:sp modelId="{84952211-DC9F-4B11-8834-013A42F44792}">
      <dsp:nvSpPr>
        <dsp:cNvPr id="0" name=""/>
        <dsp:cNvSpPr/>
      </dsp:nvSpPr>
      <dsp:spPr>
        <a:xfrm>
          <a:off x="6008922" y="2519799"/>
          <a:ext cx="2634307" cy="303322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790DB0-2010-4D46-A381-86E834036113}">
      <dsp:nvSpPr>
        <dsp:cNvPr id="0" name=""/>
        <dsp:cNvSpPr/>
      </dsp:nvSpPr>
      <dsp:spPr>
        <a:xfrm>
          <a:off x="0" y="430897"/>
          <a:ext cx="3199385" cy="986455"/>
        </a:xfrm>
        <a:prstGeom prst="homePlate">
          <a:avLst/>
        </a:prstGeom>
        <a:solidFill>
          <a:schemeClr val="accent1">
            <a:alpha val="4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3522"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t>FASE I</a:t>
          </a:r>
        </a:p>
        <a:p>
          <a:pPr marL="0" lvl="0" indent="0" algn="l" defTabSz="533400">
            <a:lnSpc>
              <a:spcPct val="90000"/>
            </a:lnSpc>
            <a:spcBef>
              <a:spcPct val="0"/>
            </a:spcBef>
            <a:spcAft>
              <a:spcPct val="35000"/>
            </a:spcAft>
            <a:buNone/>
          </a:pPr>
          <a:r>
            <a:rPr lang="es-CO" sz="1200" kern="1200" dirty="0"/>
            <a:t>Ubicación </a:t>
          </a:r>
        </a:p>
        <a:p>
          <a:pPr marL="0" lvl="0" indent="0" algn="l" defTabSz="533400">
            <a:lnSpc>
              <a:spcPct val="90000"/>
            </a:lnSpc>
            <a:spcBef>
              <a:spcPct val="0"/>
            </a:spcBef>
            <a:spcAft>
              <a:spcPct val="35000"/>
            </a:spcAft>
            <a:buNone/>
          </a:pPr>
          <a:r>
            <a:rPr lang="es-CO" sz="1200" kern="1200" dirty="0"/>
            <a:t>Georeferenciación</a:t>
          </a:r>
        </a:p>
        <a:p>
          <a:pPr marL="0" lvl="0" indent="0" algn="l" defTabSz="533400">
            <a:lnSpc>
              <a:spcPct val="90000"/>
            </a:lnSpc>
            <a:spcBef>
              <a:spcPct val="0"/>
            </a:spcBef>
            <a:spcAft>
              <a:spcPct val="35000"/>
            </a:spcAft>
            <a:buNone/>
          </a:pPr>
          <a:r>
            <a:rPr lang="es-CO" sz="1200" kern="1200" dirty="0"/>
            <a:t>Antecedentes IUPB</a:t>
          </a:r>
        </a:p>
        <a:p>
          <a:pPr marL="0" lvl="0" indent="0" algn="l" defTabSz="533400">
            <a:lnSpc>
              <a:spcPct val="90000"/>
            </a:lnSpc>
            <a:spcBef>
              <a:spcPct val="0"/>
            </a:spcBef>
            <a:spcAft>
              <a:spcPct val="35000"/>
            </a:spcAft>
            <a:buNone/>
          </a:pPr>
          <a:r>
            <a:rPr lang="es-CO" sz="1200" kern="1200" dirty="0"/>
            <a:t>Compromisos de la ciudad: Ciudadelas universitarias </a:t>
          </a:r>
        </a:p>
        <a:p>
          <a:pPr marL="0" lvl="0" indent="0" algn="l" defTabSz="533400">
            <a:lnSpc>
              <a:spcPct val="90000"/>
            </a:lnSpc>
            <a:spcBef>
              <a:spcPct val="0"/>
            </a:spcBef>
            <a:spcAft>
              <a:spcPct val="35000"/>
            </a:spcAft>
            <a:buNone/>
          </a:pPr>
          <a:endParaRPr lang="es-CO" sz="1200" kern="1200" dirty="0"/>
        </a:p>
      </dsp:txBody>
      <dsp:txXfrm>
        <a:off x="0" y="430897"/>
        <a:ext cx="2952771" cy="986455"/>
      </dsp:txXfrm>
    </dsp:sp>
    <dsp:sp modelId="{8056CD0B-41E3-48F6-BE32-E28EA6CC7BEF}">
      <dsp:nvSpPr>
        <dsp:cNvPr id="0" name=""/>
        <dsp:cNvSpPr/>
      </dsp:nvSpPr>
      <dsp:spPr>
        <a:xfrm>
          <a:off x="0" y="408007"/>
          <a:ext cx="542539" cy="1028835"/>
        </a:xfrm>
        <a:prstGeom prst="rect">
          <a:avLst/>
        </a:prstGeom>
        <a:blipFill rotWithShape="1">
          <a:blip xmlns:r="http://schemas.openxmlformats.org/officeDocument/2006/relationships" r:embed="rId1"/>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67831C-BA1B-4E76-AA83-E6FCBB1F594A}">
      <dsp:nvSpPr>
        <dsp:cNvPr id="0" name=""/>
        <dsp:cNvSpPr/>
      </dsp:nvSpPr>
      <dsp:spPr>
        <a:xfrm>
          <a:off x="3254732" y="276403"/>
          <a:ext cx="4636855" cy="1493863"/>
        </a:xfrm>
        <a:prstGeom prst="homePlate">
          <a:avLst/>
        </a:prstGeom>
        <a:solidFill>
          <a:schemeClr val="accent1">
            <a:alpha val="4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3522"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t>FASE II </a:t>
          </a:r>
        </a:p>
        <a:p>
          <a:pPr marL="0" lvl="0" indent="0" algn="l" defTabSz="533400">
            <a:lnSpc>
              <a:spcPct val="90000"/>
            </a:lnSpc>
            <a:spcBef>
              <a:spcPct val="0"/>
            </a:spcBef>
            <a:spcAft>
              <a:spcPct val="35000"/>
            </a:spcAft>
            <a:buNone/>
          </a:pPr>
          <a:endParaRPr lang="es-ES" sz="1200" kern="1200" dirty="0"/>
        </a:p>
        <a:p>
          <a:pPr marL="0" lvl="0" indent="0" algn="l" defTabSz="533400">
            <a:lnSpc>
              <a:spcPct val="90000"/>
            </a:lnSpc>
            <a:spcBef>
              <a:spcPct val="0"/>
            </a:spcBef>
            <a:spcAft>
              <a:spcPct val="35000"/>
            </a:spcAft>
            <a:buNone/>
          </a:pPr>
          <a:r>
            <a:rPr lang="es-CO" sz="1200" kern="1200" dirty="0"/>
            <a:t>Fundamentación  teórica</a:t>
          </a:r>
        </a:p>
        <a:p>
          <a:pPr marL="0" lvl="0" indent="0" algn="l" defTabSz="533400">
            <a:lnSpc>
              <a:spcPct val="90000"/>
            </a:lnSpc>
            <a:spcBef>
              <a:spcPct val="0"/>
            </a:spcBef>
            <a:spcAft>
              <a:spcPct val="35000"/>
            </a:spcAft>
            <a:buNone/>
          </a:pPr>
          <a:r>
            <a:rPr lang="es-CO" sz="1200" kern="1200" dirty="0"/>
            <a:t>Marco teórico, Conceptual </a:t>
          </a:r>
        </a:p>
        <a:p>
          <a:pPr marL="0" lvl="0" indent="0" algn="l" defTabSz="533400">
            <a:lnSpc>
              <a:spcPct val="90000"/>
            </a:lnSpc>
            <a:spcBef>
              <a:spcPct val="0"/>
            </a:spcBef>
            <a:spcAft>
              <a:spcPct val="35000"/>
            </a:spcAft>
            <a:buNone/>
          </a:pPr>
          <a:r>
            <a:rPr lang="es-CO" sz="1200" kern="1200" dirty="0"/>
            <a:t>Actividades:  Generación de conocimiento</a:t>
          </a:r>
        </a:p>
        <a:p>
          <a:pPr marL="0" lvl="0" indent="0" algn="l" defTabSz="533400">
            <a:lnSpc>
              <a:spcPct val="90000"/>
            </a:lnSpc>
            <a:spcBef>
              <a:spcPct val="0"/>
            </a:spcBef>
            <a:spcAft>
              <a:spcPct val="35000"/>
            </a:spcAft>
            <a:buNone/>
          </a:pPr>
          <a:r>
            <a:rPr lang="es-CO" sz="1200" kern="1200" dirty="0"/>
            <a:t>Expotecnologica 2016,2017,2018: Memorias ISSN</a:t>
          </a:r>
        </a:p>
        <a:p>
          <a:pPr marL="0" lvl="0" indent="0" algn="l" defTabSz="533400">
            <a:lnSpc>
              <a:spcPct val="90000"/>
            </a:lnSpc>
            <a:spcBef>
              <a:spcPct val="0"/>
            </a:spcBef>
            <a:spcAft>
              <a:spcPct val="35000"/>
            </a:spcAft>
            <a:buNone/>
          </a:pPr>
          <a:r>
            <a:rPr lang="es-CO" sz="1200" kern="1200" dirty="0"/>
            <a:t>Genuino </a:t>
          </a:r>
          <a:r>
            <a:rPr lang="es-CO" sz="1200" kern="1200" dirty="0" err="1"/>
            <a:t>DAy</a:t>
          </a:r>
          <a:endParaRPr lang="es-CO" sz="1200" kern="1200" dirty="0"/>
        </a:p>
        <a:p>
          <a:pPr marL="0" lvl="0" indent="0" algn="l" defTabSz="533400">
            <a:lnSpc>
              <a:spcPct val="90000"/>
            </a:lnSpc>
            <a:spcBef>
              <a:spcPct val="0"/>
            </a:spcBef>
            <a:spcAft>
              <a:spcPct val="35000"/>
            </a:spcAft>
            <a:buNone/>
          </a:pPr>
          <a:r>
            <a:rPr lang="es-CO" sz="1200" kern="1200" dirty="0"/>
            <a:t>Ponencia : Congreso CIAO</a:t>
          </a:r>
        </a:p>
        <a:p>
          <a:pPr marL="0" lvl="0" indent="0" algn="l" defTabSz="533400">
            <a:lnSpc>
              <a:spcPct val="90000"/>
            </a:lnSpc>
            <a:spcBef>
              <a:spcPct val="0"/>
            </a:spcBef>
            <a:spcAft>
              <a:spcPct val="35000"/>
            </a:spcAft>
            <a:buNone/>
          </a:pPr>
          <a:endParaRPr lang="es-CO" sz="1200" kern="1200" dirty="0"/>
        </a:p>
        <a:p>
          <a:pPr marL="0" lvl="0" indent="0" algn="l" defTabSz="533400">
            <a:lnSpc>
              <a:spcPct val="90000"/>
            </a:lnSpc>
            <a:spcBef>
              <a:spcPct val="0"/>
            </a:spcBef>
            <a:spcAft>
              <a:spcPct val="35000"/>
            </a:spcAft>
            <a:buNone/>
          </a:pPr>
          <a:endParaRPr lang="es-ES" sz="800" kern="1200" dirty="0"/>
        </a:p>
      </dsp:txBody>
      <dsp:txXfrm>
        <a:off x="3254732" y="276403"/>
        <a:ext cx="4263389" cy="1493863"/>
      </dsp:txXfrm>
    </dsp:sp>
    <dsp:sp modelId="{E2502CB9-1036-4EFE-AE2A-6AFF842A5BDB}">
      <dsp:nvSpPr>
        <dsp:cNvPr id="0" name=""/>
        <dsp:cNvSpPr/>
      </dsp:nvSpPr>
      <dsp:spPr>
        <a:xfrm>
          <a:off x="3358185" y="307544"/>
          <a:ext cx="451790" cy="1309661"/>
        </a:xfrm>
        <a:prstGeom prst="rect">
          <a:avLst/>
        </a:prstGeom>
        <a:blipFill rotWithShape="1">
          <a:blip xmlns:r="http://schemas.openxmlformats.org/officeDocument/2006/relationships" r:embed="rId2"/>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43A8BE-6A78-4C47-B6DE-3BC91F5A72AF}">
      <dsp:nvSpPr>
        <dsp:cNvPr id="0" name=""/>
        <dsp:cNvSpPr/>
      </dsp:nvSpPr>
      <dsp:spPr>
        <a:xfrm>
          <a:off x="197834" y="1860824"/>
          <a:ext cx="4182348" cy="1636220"/>
        </a:xfrm>
        <a:prstGeom prst="homePlate">
          <a:avLst/>
        </a:prstGeom>
        <a:solidFill>
          <a:schemeClr val="accent1">
            <a:alpha val="4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3522"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t>FASE III</a:t>
          </a:r>
        </a:p>
        <a:p>
          <a:pPr marL="0" lvl="0" indent="0" algn="l" defTabSz="533400">
            <a:lnSpc>
              <a:spcPct val="90000"/>
            </a:lnSpc>
            <a:spcBef>
              <a:spcPct val="0"/>
            </a:spcBef>
            <a:spcAft>
              <a:spcPct val="35000"/>
            </a:spcAft>
            <a:buNone/>
          </a:pPr>
          <a:endParaRPr lang="es-ES" sz="1200" kern="1200" dirty="0"/>
        </a:p>
        <a:p>
          <a:pPr marL="0" lvl="0" indent="0" algn="l" defTabSz="533400">
            <a:lnSpc>
              <a:spcPct val="90000"/>
            </a:lnSpc>
            <a:spcBef>
              <a:spcPct val="0"/>
            </a:spcBef>
            <a:spcAft>
              <a:spcPct val="35000"/>
            </a:spcAft>
            <a:buNone/>
          </a:pPr>
          <a:r>
            <a:rPr lang="es-ES" sz="1200" kern="1200" dirty="0"/>
            <a:t>Recolección de la Información</a:t>
          </a:r>
        </a:p>
        <a:p>
          <a:pPr marL="0" lvl="0" indent="0" algn="l" defTabSz="533400">
            <a:lnSpc>
              <a:spcPct val="90000"/>
            </a:lnSpc>
            <a:spcBef>
              <a:spcPct val="0"/>
            </a:spcBef>
            <a:spcAft>
              <a:spcPct val="35000"/>
            </a:spcAft>
            <a:buNone/>
          </a:pPr>
          <a:r>
            <a:rPr lang="es-ES" sz="1200" kern="1200" dirty="0"/>
            <a:t> Definición de las herramientas : Entrevista, encuesta, observación, análisis documental, </a:t>
          </a:r>
        </a:p>
        <a:p>
          <a:pPr marL="0" lvl="0" indent="0" algn="l" defTabSz="533400">
            <a:lnSpc>
              <a:spcPct val="90000"/>
            </a:lnSpc>
            <a:spcBef>
              <a:spcPct val="0"/>
            </a:spcBef>
            <a:spcAft>
              <a:spcPct val="35000"/>
            </a:spcAft>
            <a:buNone/>
          </a:pPr>
          <a:r>
            <a:rPr lang="es-ES" sz="1200" kern="1200" dirty="0"/>
            <a:t>Orientación sobre lo virtual</a:t>
          </a:r>
        </a:p>
        <a:p>
          <a:pPr marL="0" lvl="0" indent="0" algn="l" defTabSz="533400">
            <a:lnSpc>
              <a:spcPct val="90000"/>
            </a:lnSpc>
            <a:spcBef>
              <a:spcPct val="0"/>
            </a:spcBef>
            <a:spcAft>
              <a:spcPct val="35000"/>
            </a:spcAft>
            <a:buNone/>
          </a:pPr>
          <a:r>
            <a:rPr lang="es-CO" sz="1200" b="0" kern="1200" dirty="0"/>
            <a:t>Método de análisis de los datos: </a:t>
          </a:r>
          <a:r>
            <a:rPr lang="es-CO" sz="1200" kern="1200" dirty="0"/>
            <a:t>Análisis Cualitativo</a:t>
          </a:r>
        </a:p>
        <a:p>
          <a:pPr marL="0" lvl="0" indent="0" algn="l" defTabSz="533400">
            <a:lnSpc>
              <a:spcPct val="90000"/>
            </a:lnSpc>
            <a:spcBef>
              <a:spcPct val="0"/>
            </a:spcBef>
            <a:spcAft>
              <a:spcPct val="35000"/>
            </a:spcAft>
            <a:buNone/>
          </a:pPr>
          <a:r>
            <a:rPr lang="es-CO" sz="1200" kern="1200" dirty="0"/>
            <a:t>Caso de estudio Organización programa de Ingeniería eléctrica </a:t>
          </a:r>
          <a:r>
            <a:rPr lang="es-CO" sz="1200" kern="1200" dirty="0" err="1"/>
            <a:t>I.U.Pascual</a:t>
          </a:r>
          <a:r>
            <a:rPr lang="es-CO" sz="1200" kern="1200" dirty="0"/>
            <a:t> Bravo</a:t>
          </a:r>
        </a:p>
        <a:p>
          <a:pPr marL="0" lvl="0" indent="0" algn="l" defTabSz="533400">
            <a:lnSpc>
              <a:spcPct val="90000"/>
            </a:lnSpc>
            <a:spcBef>
              <a:spcPct val="0"/>
            </a:spcBef>
            <a:spcAft>
              <a:spcPct val="35000"/>
            </a:spcAft>
            <a:buNone/>
          </a:pPr>
          <a:endParaRPr lang="es-ES" sz="700" kern="1200" dirty="0"/>
        </a:p>
        <a:p>
          <a:pPr marL="0" lvl="0" indent="0" algn="l" defTabSz="533400">
            <a:lnSpc>
              <a:spcPct val="90000"/>
            </a:lnSpc>
            <a:spcBef>
              <a:spcPct val="0"/>
            </a:spcBef>
            <a:spcAft>
              <a:spcPct val="35000"/>
            </a:spcAft>
            <a:buNone/>
          </a:pPr>
          <a:endParaRPr lang="es-ES" sz="700" kern="1200" dirty="0"/>
        </a:p>
      </dsp:txBody>
      <dsp:txXfrm>
        <a:off x="197834" y="1860824"/>
        <a:ext cx="3773293" cy="1636220"/>
      </dsp:txXfrm>
    </dsp:sp>
    <dsp:sp modelId="{88E6B28C-6C95-4DDA-B880-B416BD9F7EE0}">
      <dsp:nvSpPr>
        <dsp:cNvPr id="0" name=""/>
        <dsp:cNvSpPr/>
      </dsp:nvSpPr>
      <dsp:spPr>
        <a:xfrm>
          <a:off x="242266" y="1918224"/>
          <a:ext cx="568802" cy="1508055"/>
        </a:xfrm>
        <a:prstGeom prst="rect">
          <a:avLst/>
        </a:prstGeom>
        <a:blipFill rotWithShape="1">
          <a:blip xmlns:r="http://schemas.openxmlformats.org/officeDocument/2006/relationships" r:embed="rId3"/>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ED75B2-9381-4EC7-86CC-25C15773E34A}">
      <dsp:nvSpPr>
        <dsp:cNvPr id="0" name=""/>
        <dsp:cNvSpPr/>
      </dsp:nvSpPr>
      <dsp:spPr>
        <a:xfrm>
          <a:off x="4505106" y="2048195"/>
          <a:ext cx="3134747" cy="1346462"/>
        </a:xfrm>
        <a:prstGeom prst="homePlate">
          <a:avLst/>
        </a:prstGeom>
        <a:solidFill>
          <a:schemeClr val="accent1">
            <a:alpha val="4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3522"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t>FASE IV</a:t>
          </a:r>
        </a:p>
        <a:p>
          <a:pPr marL="0" lvl="0" indent="0" algn="l" defTabSz="533400">
            <a:lnSpc>
              <a:spcPct val="90000"/>
            </a:lnSpc>
            <a:spcBef>
              <a:spcPct val="0"/>
            </a:spcBef>
            <a:spcAft>
              <a:spcPct val="35000"/>
            </a:spcAft>
            <a:buNone/>
          </a:pPr>
          <a:r>
            <a:rPr lang="es-ES" sz="1200" kern="1200" dirty="0"/>
            <a:t>Análisis de Información</a:t>
          </a:r>
        </a:p>
      </dsp:txBody>
      <dsp:txXfrm>
        <a:off x="4505106" y="2048195"/>
        <a:ext cx="2798132" cy="1346462"/>
      </dsp:txXfrm>
    </dsp:sp>
    <dsp:sp modelId="{5ABC73F4-7478-4686-B9B8-82512560CF07}">
      <dsp:nvSpPr>
        <dsp:cNvPr id="0" name=""/>
        <dsp:cNvSpPr/>
      </dsp:nvSpPr>
      <dsp:spPr>
        <a:xfrm>
          <a:off x="4559181" y="2130987"/>
          <a:ext cx="580350" cy="1149396"/>
        </a:xfrm>
        <a:prstGeom prst="rect">
          <a:avLst/>
        </a:prstGeom>
        <a:blipFill rotWithShape="1">
          <a:blip xmlns:r="http://schemas.openxmlformats.org/officeDocument/2006/relationships" r:embed="rId4"/>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34DB4F-2939-4E39-A69E-C72B57989750}">
      <dsp:nvSpPr>
        <dsp:cNvPr id="0" name=""/>
        <dsp:cNvSpPr/>
      </dsp:nvSpPr>
      <dsp:spPr>
        <a:xfrm>
          <a:off x="2493164" y="3789005"/>
          <a:ext cx="3134747" cy="979608"/>
        </a:xfrm>
        <a:prstGeom prst="homePlate">
          <a:avLst/>
        </a:prstGeom>
        <a:solidFill>
          <a:schemeClr val="accent1">
            <a:alpha val="4000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63522" tIns="45720" rIns="45720" bIns="45720" numCol="1" spcCol="1270" anchor="ctr" anchorCtr="0">
          <a:noAutofit/>
        </a:bodyPr>
        <a:lstStyle/>
        <a:p>
          <a:pPr marL="0" lvl="0" indent="0" algn="l" defTabSz="533400">
            <a:lnSpc>
              <a:spcPct val="90000"/>
            </a:lnSpc>
            <a:spcBef>
              <a:spcPct val="0"/>
            </a:spcBef>
            <a:spcAft>
              <a:spcPct val="35000"/>
            </a:spcAft>
            <a:buNone/>
          </a:pPr>
          <a:r>
            <a:rPr lang="es-ES" sz="1200" kern="1200" dirty="0"/>
            <a:t>FASE V</a:t>
          </a:r>
        </a:p>
        <a:p>
          <a:pPr marL="0" lvl="0" indent="0" algn="l" defTabSz="533400">
            <a:lnSpc>
              <a:spcPct val="90000"/>
            </a:lnSpc>
            <a:spcBef>
              <a:spcPct val="0"/>
            </a:spcBef>
            <a:spcAft>
              <a:spcPct val="35000"/>
            </a:spcAft>
            <a:buNone/>
          </a:pPr>
          <a:r>
            <a:rPr lang="es-ES" sz="1200" kern="1200" dirty="0"/>
            <a:t> Resultados y conclusiones</a:t>
          </a:r>
        </a:p>
      </dsp:txBody>
      <dsp:txXfrm>
        <a:off x="2493164" y="3789005"/>
        <a:ext cx="2889845" cy="979608"/>
      </dsp:txXfrm>
    </dsp:sp>
    <dsp:sp modelId="{67E3AAC2-E908-462F-BF46-D6D4567EDFBA}">
      <dsp:nvSpPr>
        <dsp:cNvPr id="0" name=""/>
        <dsp:cNvSpPr/>
      </dsp:nvSpPr>
      <dsp:spPr>
        <a:xfrm>
          <a:off x="2543390" y="3807498"/>
          <a:ext cx="592782" cy="924043"/>
        </a:xfrm>
        <a:prstGeom prst="rect">
          <a:avLst/>
        </a:prstGeom>
        <a:blipFill rotWithShape="1">
          <a:blip xmlns:r="http://schemas.openxmlformats.org/officeDocument/2006/relationships" r:embed="rId5"/>
          <a:stretch>
            <a:fillRect/>
          </a:stretch>
        </a:blip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34BE9B-D112-E64C-83C6-57E3F6D4DD63}" type="datetimeFigureOut">
              <a:rPr lang="es-ES" smtClean="0"/>
              <a:t>04/12/2019</a:t>
            </a:fld>
            <a:endParaRPr lang="es-ES"/>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6" name="Marcador de pie de pá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A7F776-AE23-0C4D-BEF1-71874213C662}" type="slidenum">
              <a:rPr lang="es-ES" smtClean="0"/>
              <a:t>‹Nº›</a:t>
            </a:fld>
            <a:endParaRPr lang="es-ES"/>
          </a:p>
        </p:txBody>
      </p:sp>
    </p:spTree>
    <p:extLst>
      <p:ext uri="{BB962C8B-B14F-4D97-AF65-F5344CB8AC3E}">
        <p14:creationId xmlns:p14="http://schemas.microsoft.com/office/powerpoint/2010/main" val="24195000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2</a:t>
            </a:fld>
            <a:endParaRPr lang="es-ES"/>
          </a:p>
        </p:txBody>
      </p:sp>
    </p:spTree>
    <p:extLst>
      <p:ext uri="{BB962C8B-B14F-4D97-AF65-F5344CB8AC3E}">
        <p14:creationId xmlns:p14="http://schemas.microsoft.com/office/powerpoint/2010/main" val="1451628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11</a:t>
            </a:fld>
            <a:endParaRPr lang="es-ES"/>
          </a:p>
        </p:txBody>
      </p:sp>
    </p:spTree>
    <p:extLst>
      <p:ext uri="{BB962C8B-B14F-4D97-AF65-F5344CB8AC3E}">
        <p14:creationId xmlns:p14="http://schemas.microsoft.com/office/powerpoint/2010/main" val="42450522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12</a:t>
            </a:fld>
            <a:endParaRPr lang="es-ES"/>
          </a:p>
        </p:txBody>
      </p:sp>
    </p:spTree>
    <p:extLst>
      <p:ext uri="{BB962C8B-B14F-4D97-AF65-F5344CB8AC3E}">
        <p14:creationId xmlns:p14="http://schemas.microsoft.com/office/powerpoint/2010/main" val="1871990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13</a:t>
            </a:fld>
            <a:endParaRPr lang="es-ES"/>
          </a:p>
        </p:txBody>
      </p:sp>
    </p:spTree>
    <p:extLst>
      <p:ext uri="{BB962C8B-B14F-4D97-AF65-F5344CB8AC3E}">
        <p14:creationId xmlns:p14="http://schemas.microsoft.com/office/powerpoint/2010/main" val="274304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14</a:t>
            </a:fld>
            <a:endParaRPr lang="es-ES"/>
          </a:p>
        </p:txBody>
      </p:sp>
    </p:spTree>
    <p:extLst>
      <p:ext uri="{BB962C8B-B14F-4D97-AF65-F5344CB8AC3E}">
        <p14:creationId xmlns:p14="http://schemas.microsoft.com/office/powerpoint/2010/main" val="1777952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15</a:t>
            </a:fld>
            <a:endParaRPr lang="es-ES"/>
          </a:p>
        </p:txBody>
      </p:sp>
    </p:spTree>
    <p:extLst>
      <p:ext uri="{BB962C8B-B14F-4D97-AF65-F5344CB8AC3E}">
        <p14:creationId xmlns:p14="http://schemas.microsoft.com/office/powerpoint/2010/main" val="567654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16</a:t>
            </a:fld>
            <a:endParaRPr lang="es-ES"/>
          </a:p>
        </p:txBody>
      </p:sp>
    </p:spTree>
    <p:extLst>
      <p:ext uri="{BB962C8B-B14F-4D97-AF65-F5344CB8AC3E}">
        <p14:creationId xmlns:p14="http://schemas.microsoft.com/office/powerpoint/2010/main" val="145162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17</a:t>
            </a:fld>
            <a:endParaRPr lang="es-ES"/>
          </a:p>
        </p:txBody>
      </p:sp>
    </p:spTree>
    <p:extLst>
      <p:ext uri="{BB962C8B-B14F-4D97-AF65-F5344CB8AC3E}">
        <p14:creationId xmlns:p14="http://schemas.microsoft.com/office/powerpoint/2010/main" val="32863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18</a:t>
            </a:fld>
            <a:endParaRPr lang="es-ES"/>
          </a:p>
        </p:txBody>
      </p:sp>
    </p:spTree>
    <p:extLst>
      <p:ext uri="{BB962C8B-B14F-4D97-AF65-F5344CB8AC3E}">
        <p14:creationId xmlns:p14="http://schemas.microsoft.com/office/powerpoint/2010/main" val="4222984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19</a:t>
            </a:fld>
            <a:endParaRPr lang="es-ES"/>
          </a:p>
        </p:txBody>
      </p:sp>
    </p:spTree>
    <p:extLst>
      <p:ext uri="{BB962C8B-B14F-4D97-AF65-F5344CB8AC3E}">
        <p14:creationId xmlns:p14="http://schemas.microsoft.com/office/powerpoint/2010/main" val="1592272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20</a:t>
            </a:fld>
            <a:endParaRPr lang="es-ES"/>
          </a:p>
        </p:txBody>
      </p:sp>
    </p:spTree>
    <p:extLst>
      <p:ext uri="{BB962C8B-B14F-4D97-AF65-F5344CB8AC3E}">
        <p14:creationId xmlns:p14="http://schemas.microsoft.com/office/powerpoint/2010/main" val="1429686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3</a:t>
            </a:fld>
            <a:endParaRPr lang="es-ES"/>
          </a:p>
        </p:txBody>
      </p:sp>
    </p:spTree>
    <p:extLst>
      <p:ext uri="{BB962C8B-B14F-4D97-AF65-F5344CB8AC3E}">
        <p14:creationId xmlns:p14="http://schemas.microsoft.com/office/powerpoint/2010/main" val="121974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21</a:t>
            </a:fld>
            <a:endParaRPr lang="es-ES"/>
          </a:p>
        </p:txBody>
      </p:sp>
    </p:spTree>
    <p:extLst>
      <p:ext uri="{BB962C8B-B14F-4D97-AF65-F5344CB8AC3E}">
        <p14:creationId xmlns:p14="http://schemas.microsoft.com/office/powerpoint/2010/main" val="41938473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22</a:t>
            </a:fld>
            <a:endParaRPr lang="es-ES"/>
          </a:p>
        </p:txBody>
      </p:sp>
    </p:spTree>
    <p:extLst>
      <p:ext uri="{BB962C8B-B14F-4D97-AF65-F5344CB8AC3E}">
        <p14:creationId xmlns:p14="http://schemas.microsoft.com/office/powerpoint/2010/main" val="30862165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23</a:t>
            </a:fld>
            <a:endParaRPr lang="es-ES"/>
          </a:p>
        </p:txBody>
      </p:sp>
    </p:spTree>
    <p:extLst>
      <p:ext uri="{BB962C8B-B14F-4D97-AF65-F5344CB8AC3E}">
        <p14:creationId xmlns:p14="http://schemas.microsoft.com/office/powerpoint/2010/main" val="3764514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24</a:t>
            </a:fld>
            <a:endParaRPr lang="es-ES"/>
          </a:p>
        </p:txBody>
      </p:sp>
    </p:spTree>
    <p:extLst>
      <p:ext uri="{BB962C8B-B14F-4D97-AF65-F5344CB8AC3E}">
        <p14:creationId xmlns:p14="http://schemas.microsoft.com/office/powerpoint/2010/main" val="3595106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25</a:t>
            </a:fld>
            <a:endParaRPr lang="es-ES"/>
          </a:p>
        </p:txBody>
      </p:sp>
    </p:spTree>
    <p:extLst>
      <p:ext uri="{BB962C8B-B14F-4D97-AF65-F5344CB8AC3E}">
        <p14:creationId xmlns:p14="http://schemas.microsoft.com/office/powerpoint/2010/main" val="1362956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26</a:t>
            </a:fld>
            <a:endParaRPr lang="es-ES"/>
          </a:p>
        </p:txBody>
      </p:sp>
    </p:spTree>
    <p:extLst>
      <p:ext uri="{BB962C8B-B14F-4D97-AF65-F5344CB8AC3E}">
        <p14:creationId xmlns:p14="http://schemas.microsoft.com/office/powerpoint/2010/main" val="3303095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27</a:t>
            </a:fld>
            <a:endParaRPr lang="es-ES"/>
          </a:p>
        </p:txBody>
      </p:sp>
    </p:spTree>
    <p:extLst>
      <p:ext uri="{BB962C8B-B14F-4D97-AF65-F5344CB8AC3E}">
        <p14:creationId xmlns:p14="http://schemas.microsoft.com/office/powerpoint/2010/main" val="32091926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28</a:t>
            </a:fld>
            <a:endParaRPr lang="es-ES"/>
          </a:p>
        </p:txBody>
      </p:sp>
    </p:spTree>
    <p:extLst>
      <p:ext uri="{BB962C8B-B14F-4D97-AF65-F5344CB8AC3E}">
        <p14:creationId xmlns:p14="http://schemas.microsoft.com/office/powerpoint/2010/main" val="15098743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29</a:t>
            </a:fld>
            <a:endParaRPr lang="es-ES"/>
          </a:p>
        </p:txBody>
      </p:sp>
    </p:spTree>
    <p:extLst>
      <p:ext uri="{BB962C8B-B14F-4D97-AF65-F5344CB8AC3E}">
        <p14:creationId xmlns:p14="http://schemas.microsoft.com/office/powerpoint/2010/main" val="36798642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30</a:t>
            </a:fld>
            <a:endParaRPr lang="es-ES"/>
          </a:p>
        </p:txBody>
      </p:sp>
    </p:spTree>
    <p:extLst>
      <p:ext uri="{BB962C8B-B14F-4D97-AF65-F5344CB8AC3E}">
        <p14:creationId xmlns:p14="http://schemas.microsoft.com/office/powerpoint/2010/main" val="2384227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4</a:t>
            </a:fld>
            <a:endParaRPr lang="es-ES"/>
          </a:p>
        </p:txBody>
      </p:sp>
    </p:spTree>
    <p:extLst>
      <p:ext uri="{BB962C8B-B14F-4D97-AF65-F5344CB8AC3E}">
        <p14:creationId xmlns:p14="http://schemas.microsoft.com/office/powerpoint/2010/main" val="21251982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31</a:t>
            </a:fld>
            <a:endParaRPr lang="es-ES"/>
          </a:p>
        </p:txBody>
      </p:sp>
    </p:spTree>
    <p:extLst>
      <p:ext uri="{BB962C8B-B14F-4D97-AF65-F5344CB8AC3E}">
        <p14:creationId xmlns:p14="http://schemas.microsoft.com/office/powerpoint/2010/main" val="4008275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32</a:t>
            </a:fld>
            <a:endParaRPr lang="es-ES"/>
          </a:p>
        </p:txBody>
      </p:sp>
    </p:spTree>
    <p:extLst>
      <p:ext uri="{BB962C8B-B14F-4D97-AF65-F5344CB8AC3E}">
        <p14:creationId xmlns:p14="http://schemas.microsoft.com/office/powerpoint/2010/main" val="13988599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33</a:t>
            </a:fld>
            <a:endParaRPr lang="es-ES"/>
          </a:p>
        </p:txBody>
      </p:sp>
    </p:spTree>
    <p:extLst>
      <p:ext uri="{BB962C8B-B14F-4D97-AF65-F5344CB8AC3E}">
        <p14:creationId xmlns:p14="http://schemas.microsoft.com/office/powerpoint/2010/main" val="7567743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34</a:t>
            </a:fld>
            <a:endParaRPr lang="es-ES"/>
          </a:p>
        </p:txBody>
      </p:sp>
    </p:spTree>
    <p:extLst>
      <p:ext uri="{BB962C8B-B14F-4D97-AF65-F5344CB8AC3E}">
        <p14:creationId xmlns:p14="http://schemas.microsoft.com/office/powerpoint/2010/main" val="2656026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35</a:t>
            </a:fld>
            <a:endParaRPr lang="es-ES"/>
          </a:p>
        </p:txBody>
      </p:sp>
    </p:spTree>
    <p:extLst>
      <p:ext uri="{BB962C8B-B14F-4D97-AF65-F5344CB8AC3E}">
        <p14:creationId xmlns:p14="http://schemas.microsoft.com/office/powerpoint/2010/main" val="26497567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36</a:t>
            </a:fld>
            <a:endParaRPr lang="es-ES"/>
          </a:p>
        </p:txBody>
      </p:sp>
    </p:spTree>
    <p:extLst>
      <p:ext uri="{BB962C8B-B14F-4D97-AF65-F5344CB8AC3E}">
        <p14:creationId xmlns:p14="http://schemas.microsoft.com/office/powerpoint/2010/main" val="1692591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5</a:t>
            </a:fld>
            <a:endParaRPr lang="es-ES"/>
          </a:p>
        </p:txBody>
      </p:sp>
    </p:spTree>
    <p:extLst>
      <p:ext uri="{BB962C8B-B14F-4D97-AF65-F5344CB8AC3E}">
        <p14:creationId xmlns:p14="http://schemas.microsoft.com/office/powerpoint/2010/main" val="2435270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6</a:t>
            </a:fld>
            <a:endParaRPr lang="es-ES"/>
          </a:p>
        </p:txBody>
      </p:sp>
    </p:spTree>
    <p:extLst>
      <p:ext uri="{BB962C8B-B14F-4D97-AF65-F5344CB8AC3E}">
        <p14:creationId xmlns:p14="http://schemas.microsoft.com/office/powerpoint/2010/main" val="2100531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7</a:t>
            </a:fld>
            <a:endParaRPr lang="es-ES"/>
          </a:p>
        </p:txBody>
      </p:sp>
    </p:spTree>
    <p:extLst>
      <p:ext uri="{BB962C8B-B14F-4D97-AF65-F5344CB8AC3E}">
        <p14:creationId xmlns:p14="http://schemas.microsoft.com/office/powerpoint/2010/main" val="2265410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8</a:t>
            </a:fld>
            <a:endParaRPr lang="es-ES"/>
          </a:p>
        </p:txBody>
      </p:sp>
    </p:spTree>
    <p:extLst>
      <p:ext uri="{BB962C8B-B14F-4D97-AF65-F5344CB8AC3E}">
        <p14:creationId xmlns:p14="http://schemas.microsoft.com/office/powerpoint/2010/main" val="9337113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9</a:t>
            </a:fld>
            <a:endParaRPr lang="es-ES"/>
          </a:p>
        </p:txBody>
      </p:sp>
    </p:spTree>
    <p:extLst>
      <p:ext uri="{BB962C8B-B14F-4D97-AF65-F5344CB8AC3E}">
        <p14:creationId xmlns:p14="http://schemas.microsoft.com/office/powerpoint/2010/main" val="27345631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9BA7F776-AE23-0C4D-BEF1-71874213C662}" type="slidenum">
              <a:rPr lang="es-ES" smtClean="0"/>
              <a:t>10</a:t>
            </a:fld>
            <a:endParaRPr lang="es-ES"/>
          </a:p>
        </p:txBody>
      </p:sp>
    </p:spTree>
    <p:extLst>
      <p:ext uri="{BB962C8B-B14F-4D97-AF65-F5344CB8AC3E}">
        <p14:creationId xmlns:p14="http://schemas.microsoft.com/office/powerpoint/2010/main" val="4217803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C49268E0-A819-9F48-ADFA-D2399C9C7ABE}" type="datetimeFigureOut">
              <a:rPr lang="es-ES" smtClean="0"/>
              <a:t>04/12/2019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AD372D5-A3D7-2E4C-81FF-506779DDFB90}" type="slidenum">
              <a:rPr lang="es-ES" smtClean="0"/>
              <a:t>‹Nº›</a:t>
            </a:fld>
            <a:endParaRPr lang="es-ES"/>
          </a:p>
        </p:txBody>
      </p:sp>
    </p:spTree>
    <p:extLst>
      <p:ext uri="{BB962C8B-B14F-4D97-AF65-F5344CB8AC3E}">
        <p14:creationId xmlns:p14="http://schemas.microsoft.com/office/powerpoint/2010/main" val="2549014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49268E0-A819-9F48-ADFA-D2399C9C7ABE}" type="datetimeFigureOut">
              <a:rPr lang="es-ES" smtClean="0"/>
              <a:t>04/12/2019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AD372D5-A3D7-2E4C-81FF-506779DDFB90}" type="slidenum">
              <a:rPr lang="es-ES" smtClean="0"/>
              <a:t>‹Nº›</a:t>
            </a:fld>
            <a:endParaRPr lang="es-ES"/>
          </a:p>
        </p:txBody>
      </p:sp>
    </p:spTree>
    <p:extLst>
      <p:ext uri="{BB962C8B-B14F-4D97-AF65-F5344CB8AC3E}">
        <p14:creationId xmlns:p14="http://schemas.microsoft.com/office/powerpoint/2010/main" val="194285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49268E0-A819-9F48-ADFA-D2399C9C7ABE}" type="datetimeFigureOut">
              <a:rPr lang="es-ES" smtClean="0"/>
              <a:t>04/12/2019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AD372D5-A3D7-2E4C-81FF-506779DDFB90}" type="slidenum">
              <a:rPr lang="es-ES" smtClean="0"/>
              <a:t>‹Nº›</a:t>
            </a:fld>
            <a:endParaRPr lang="es-ES"/>
          </a:p>
        </p:txBody>
      </p:sp>
    </p:spTree>
    <p:extLst>
      <p:ext uri="{BB962C8B-B14F-4D97-AF65-F5344CB8AC3E}">
        <p14:creationId xmlns:p14="http://schemas.microsoft.com/office/powerpoint/2010/main" val="62004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C49268E0-A819-9F48-ADFA-D2399C9C7ABE}" type="datetimeFigureOut">
              <a:rPr lang="es-ES" smtClean="0"/>
              <a:t>04/12/2019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AD372D5-A3D7-2E4C-81FF-506779DDFB90}" type="slidenum">
              <a:rPr lang="es-ES" smtClean="0"/>
              <a:t>‹Nº›</a:t>
            </a:fld>
            <a:endParaRPr lang="es-ES"/>
          </a:p>
        </p:txBody>
      </p:sp>
    </p:spTree>
    <p:extLst>
      <p:ext uri="{BB962C8B-B14F-4D97-AF65-F5344CB8AC3E}">
        <p14:creationId xmlns:p14="http://schemas.microsoft.com/office/powerpoint/2010/main" val="1522749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C49268E0-A819-9F48-ADFA-D2399C9C7ABE}" type="datetimeFigureOut">
              <a:rPr lang="es-ES" smtClean="0"/>
              <a:t>04/12/2019</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DAD372D5-A3D7-2E4C-81FF-506779DDFB90}" type="slidenum">
              <a:rPr lang="es-ES" smtClean="0"/>
              <a:t>‹Nº›</a:t>
            </a:fld>
            <a:endParaRPr lang="es-ES"/>
          </a:p>
        </p:txBody>
      </p:sp>
    </p:spTree>
    <p:extLst>
      <p:ext uri="{BB962C8B-B14F-4D97-AF65-F5344CB8AC3E}">
        <p14:creationId xmlns:p14="http://schemas.microsoft.com/office/powerpoint/2010/main" val="2288402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C49268E0-A819-9F48-ADFA-D2399C9C7ABE}" type="datetimeFigureOut">
              <a:rPr lang="es-ES" smtClean="0"/>
              <a:t>04/12/2019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AD372D5-A3D7-2E4C-81FF-506779DDFB90}" type="slidenum">
              <a:rPr lang="es-ES" smtClean="0"/>
              <a:t>‹Nº›</a:t>
            </a:fld>
            <a:endParaRPr lang="es-ES"/>
          </a:p>
        </p:txBody>
      </p:sp>
    </p:spTree>
    <p:extLst>
      <p:ext uri="{BB962C8B-B14F-4D97-AF65-F5344CB8AC3E}">
        <p14:creationId xmlns:p14="http://schemas.microsoft.com/office/powerpoint/2010/main" val="171162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C49268E0-A819-9F48-ADFA-D2399C9C7ABE}" type="datetimeFigureOut">
              <a:rPr lang="es-ES" smtClean="0"/>
              <a:t>04/12/2019</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DAD372D5-A3D7-2E4C-81FF-506779DDFB90}" type="slidenum">
              <a:rPr lang="es-ES" smtClean="0"/>
              <a:t>‹Nº›</a:t>
            </a:fld>
            <a:endParaRPr lang="es-ES"/>
          </a:p>
        </p:txBody>
      </p:sp>
    </p:spTree>
    <p:extLst>
      <p:ext uri="{BB962C8B-B14F-4D97-AF65-F5344CB8AC3E}">
        <p14:creationId xmlns:p14="http://schemas.microsoft.com/office/powerpoint/2010/main" val="2227321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C49268E0-A819-9F48-ADFA-D2399C9C7ABE}" type="datetimeFigureOut">
              <a:rPr lang="es-ES" smtClean="0"/>
              <a:t>04/12/2019</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DAD372D5-A3D7-2E4C-81FF-506779DDFB90}" type="slidenum">
              <a:rPr lang="es-ES" smtClean="0"/>
              <a:t>‹Nº›</a:t>
            </a:fld>
            <a:endParaRPr lang="es-ES"/>
          </a:p>
        </p:txBody>
      </p:sp>
    </p:spTree>
    <p:extLst>
      <p:ext uri="{BB962C8B-B14F-4D97-AF65-F5344CB8AC3E}">
        <p14:creationId xmlns:p14="http://schemas.microsoft.com/office/powerpoint/2010/main" val="915615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49268E0-A819-9F48-ADFA-D2399C9C7ABE}" type="datetimeFigureOut">
              <a:rPr lang="es-ES" smtClean="0"/>
              <a:t>04/12/2019</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DAD372D5-A3D7-2E4C-81FF-506779DDFB90}" type="slidenum">
              <a:rPr lang="es-ES" smtClean="0"/>
              <a:t>‹Nº›</a:t>
            </a:fld>
            <a:endParaRPr lang="es-ES"/>
          </a:p>
        </p:txBody>
      </p:sp>
    </p:spTree>
    <p:extLst>
      <p:ext uri="{BB962C8B-B14F-4D97-AF65-F5344CB8AC3E}">
        <p14:creationId xmlns:p14="http://schemas.microsoft.com/office/powerpoint/2010/main" val="3882460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49268E0-A819-9F48-ADFA-D2399C9C7ABE}" type="datetimeFigureOut">
              <a:rPr lang="es-ES" smtClean="0"/>
              <a:t>04/12/2019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AD372D5-A3D7-2E4C-81FF-506779DDFB90}" type="slidenum">
              <a:rPr lang="es-ES" smtClean="0"/>
              <a:t>‹Nº›</a:t>
            </a:fld>
            <a:endParaRPr lang="es-ES"/>
          </a:p>
        </p:txBody>
      </p:sp>
    </p:spTree>
    <p:extLst>
      <p:ext uri="{BB962C8B-B14F-4D97-AF65-F5344CB8AC3E}">
        <p14:creationId xmlns:p14="http://schemas.microsoft.com/office/powerpoint/2010/main" val="387953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C49268E0-A819-9F48-ADFA-D2399C9C7ABE}" type="datetimeFigureOut">
              <a:rPr lang="es-ES" smtClean="0"/>
              <a:t>04/12/2019</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DAD372D5-A3D7-2E4C-81FF-506779DDFB90}" type="slidenum">
              <a:rPr lang="es-ES" smtClean="0"/>
              <a:t>‹Nº›</a:t>
            </a:fld>
            <a:endParaRPr lang="es-ES"/>
          </a:p>
        </p:txBody>
      </p:sp>
    </p:spTree>
    <p:extLst>
      <p:ext uri="{BB962C8B-B14F-4D97-AF65-F5344CB8AC3E}">
        <p14:creationId xmlns:p14="http://schemas.microsoft.com/office/powerpoint/2010/main" val="571436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9268E0-A819-9F48-ADFA-D2399C9C7ABE}" type="datetimeFigureOut">
              <a:rPr lang="es-ES" smtClean="0"/>
              <a:t>04/12/2019</a:t>
            </a:fld>
            <a:endParaRPr lang="es-ES"/>
          </a:p>
        </p:txBody>
      </p:sp>
      <p:sp>
        <p:nvSpPr>
          <p:cNvPr id="5" name="Marcador de pie de pá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372D5-A3D7-2E4C-81FF-506779DDFB90}" type="slidenum">
              <a:rPr lang="es-ES" smtClean="0"/>
              <a:t>‹Nº›</a:t>
            </a:fld>
            <a:endParaRPr lang="es-ES"/>
          </a:p>
        </p:txBody>
      </p:sp>
    </p:spTree>
    <p:extLst>
      <p:ext uri="{BB962C8B-B14F-4D97-AF65-F5344CB8AC3E}">
        <p14:creationId xmlns:p14="http://schemas.microsoft.com/office/powerpoint/2010/main" val="292289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Layout" Target="../slideLayouts/slideLayout2.xml" /><Relationship Id="rId4" Type="http://schemas.openxmlformats.org/officeDocument/2006/relationships/image" Target="../media/image3.png" /></Relationships>
</file>

<file path=ppt/slides/_rels/slide1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9.xml"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4.xml" /><Relationship Id="rId3" Type="http://schemas.openxmlformats.org/officeDocument/2006/relationships/image" Target="../media/image4.png" /><Relationship Id="rId7" Type="http://schemas.openxmlformats.org/officeDocument/2006/relationships/diagramQuickStyle" Target="../diagrams/quickStyle4.xml" /><Relationship Id="rId2" Type="http://schemas.openxmlformats.org/officeDocument/2006/relationships/notesSlide" Target="../notesSlides/notesSlide10.xml" /><Relationship Id="rId1" Type="http://schemas.openxmlformats.org/officeDocument/2006/relationships/slideLayout" Target="../slideLayouts/slideLayout1.xml" /><Relationship Id="rId6" Type="http://schemas.openxmlformats.org/officeDocument/2006/relationships/diagramLayout" Target="../diagrams/layout4.xml" /><Relationship Id="rId5" Type="http://schemas.openxmlformats.org/officeDocument/2006/relationships/diagramData" Target="../diagrams/data4.xml" /><Relationship Id="rId4" Type="http://schemas.openxmlformats.org/officeDocument/2006/relationships/image" Target="../media/image1.png" /><Relationship Id="rId9" Type="http://schemas.microsoft.com/office/2007/relationships/diagramDrawing" Target="../diagrams/drawing4.xml" /></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5.xml" /><Relationship Id="rId3" Type="http://schemas.openxmlformats.org/officeDocument/2006/relationships/image" Target="../media/image4.png" /><Relationship Id="rId7" Type="http://schemas.openxmlformats.org/officeDocument/2006/relationships/diagramQuickStyle" Target="../diagrams/quickStyle5.xml" /><Relationship Id="rId2" Type="http://schemas.openxmlformats.org/officeDocument/2006/relationships/notesSlide" Target="../notesSlides/notesSlide11.xml" /><Relationship Id="rId1" Type="http://schemas.openxmlformats.org/officeDocument/2006/relationships/slideLayout" Target="../slideLayouts/slideLayout1.xml" /><Relationship Id="rId6" Type="http://schemas.openxmlformats.org/officeDocument/2006/relationships/diagramLayout" Target="../diagrams/layout5.xml" /><Relationship Id="rId5" Type="http://schemas.openxmlformats.org/officeDocument/2006/relationships/diagramData" Target="../diagrams/data5.xml" /><Relationship Id="rId4" Type="http://schemas.openxmlformats.org/officeDocument/2006/relationships/image" Target="../media/image1.png" /><Relationship Id="rId9" Type="http://schemas.microsoft.com/office/2007/relationships/diagramDrawing" Target="../diagrams/drawing5.xml" /></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6.xml" /><Relationship Id="rId3" Type="http://schemas.openxmlformats.org/officeDocument/2006/relationships/image" Target="../media/image4.png" /><Relationship Id="rId7" Type="http://schemas.openxmlformats.org/officeDocument/2006/relationships/diagramQuickStyle" Target="../diagrams/quickStyle6.xml" /><Relationship Id="rId2" Type="http://schemas.openxmlformats.org/officeDocument/2006/relationships/notesSlide" Target="../notesSlides/notesSlide12.xml" /><Relationship Id="rId1" Type="http://schemas.openxmlformats.org/officeDocument/2006/relationships/slideLayout" Target="../slideLayouts/slideLayout1.xml" /><Relationship Id="rId6" Type="http://schemas.openxmlformats.org/officeDocument/2006/relationships/diagramLayout" Target="../diagrams/layout6.xml" /><Relationship Id="rId5" Type="http://schemas.openxmlformats.org/officeDocument/2006/relationships/diagramData" Target="../diagrams/data6.xml" /><Relationship Id="rId4" Type="http://schemas.openxmlformats.org/officeDocument/2006/relationships/image" Target="../media/image1.png" /><Relationship Id="rId9" Type="http://schemas.microsoft.com/office/2007/relationships/diagramDrawing" Target="../diagrams/drawing6.xml" /></Relationships>
</file>

<file path=ppt/slides/_rels/slide1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3.xml"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7.xml" /><Relationship Id="rId3" Type="http://schemas.openxmlformats.org/officeDocument/2006/relationships/image" Target="../media/image4.png" /><Relationship Id="rId7" Type="http://schemas.openxmlformats.org/officeDocument/2006/relationships/diagramQuickStyle" Target="../diagrams/quickStyle7.xml" /><Relationship Id="rId2" Type="http://schemas.openxmlformats.org/officeDocument/2006/relationships/notesSlide" Target="../notesSlides/notesSlide14.xml" /><Relationship Id="rId1" Type="http://schemas.openxmlformats.org/officeDocument/2006/relationships/slideLayout" Target="../slideLayouts/slideLayout1.xml" /><Relationship Id="rId6" Type="http://schemas.openxmlformats.org/officeDocument/2006/relationships/diagramLayout" Target="../diagrams/layout7.xml" /><Relationship Id="rId5" Type="http://schemas.openxmlformats.org/officeDocument/2006/relationships/diagramData" Target="../diagrams/data7.xml" /><Relationship Id="rId4" Type="http://schemas.openxmlformats.org/officeDocument/2006/relationships/image" Target="../media/image1.png" /><Relationship Id="rId9" Type="http://schemas.microsoft.com/office/2007/relationships/diagramDrawing" Target="../diagrams/drawing7.xml" /></Relationships>
</file>

<file path=ppt/slides/_rels/slide1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5.xml" /><Relationship Id="rId1" Type="http://schemas.openxmlformats.org/officeDocument/2006/relationships/slideLayout" Target="../slideLayouts/slideLayout1.xml" /><Relationship Id="rId5" Type="http://schemas.openxmlformats.org/officeDocument/2006/relationships/image" Target="../media/image13.png" /><Relationship Id="rId4" Type="http://schemas.openxmlformats.org/officeDocument/2006/relationships/image" Target="../media/image1.png" /></Relationships>
</file>

<file path=ppt/slides/_rels/slide17.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6.xml" /><Relationship Id="rId1" Type="http://schemas.openxmlformats.org/officeDocument/2006/relationships/slideLayout" Target="../slideLayouts/slideLayout1.xml" /><Relationship Id="rId5" Type="http://schemas.openxmlformats.org/officeDocument/2006/relationships/image" Target="../media/image14.png" /><Relationship Id="rId4" Type="http://schemas.openxmlformats.org/officeDocument/2006/relationships/image" Target="../media/image1.png" /></Relationships>
</file>

<file path=ppt/slides/_rels/slide1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7.xml"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19.xml.rels><?xml version="1.0" encoding="UTF-8" standalone="yes" ?><Relationships xmlns="http://schemas.openxmlformats.org/package/2006/relationships"><Relationship Id="rId3" Target="../media/image4.png" Type="http://schemas.openxmlformats.org/officeDocument/2006/relationships/image"/><Relationship Id="rId2" Target="../notesSlides/notesSlide18.xml" Type="http://schemas.openxmlformats.org/officeDocument/2006/relationships/notesSlide"/><Relationship Id="rId1" Target="../slideLayouts/slideLayout1.xml" Type="http://schemas.openxmlformats.org/officeDocument/2006/relationships/slideLayout"/><Relationship Id="rId5" Target="../media/image15.jpeg" Type="http://schemas.openxmlformats.org/officeDocument/2006/relationships/image"/><Relationship Id="rId4" Target="../media/image1.png" Type="http://schemas.openxmlformats.org/officeDocument/2006/relationships/image"/></Relationships>
</file>

<file path=ppt/slides/_rels/slide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xml"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2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19.xml"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21.xml.rels><?xml version="1.0" encoding="UTF-8" standalone="yes"?>
<Relationships xmlns="http://schemas.openxmlformats.org/package/2006/relationships"><Relationship Id="rId8" Type="http://schemas.openxmlformats.org/officeDocument/2006/relationships/image" Target="../media/image18.png" /><Relationship Id="rId3" Type="http://schemas.openxmlformats.org/officeDocument/2006/relationships/image" Target="../media/image4.png" /><Relationship Id="rId7" Type="http://schemas.openxmlformats.org/officeDocument/2006/relationships/image" Target="../media/image17.png" /><Relationship Id="rId2" Type="http://schemas.openxmlformats.org/officeDocument/2006/relationships/notesSlide" Target="../notesSlides/notesSlide20.xml" /><Relationship Id="rId1" Type="http://schemas.openxmlformats.org/officeDocument/2006/relationships/slideLayout" Target="../slideLayouts/slideLayout1.xml" /><Relationship Id="rId6" Type="http://schemas.openxmlformats.org/officeDocument/2006/relationships/hyperlink" Target="http://www.itm.edu.co/Boletin_Digital_Sinergia/index.html" TargetMode="External" /><Relationship Id="rId5" Type="http://schemas.openxmlformats.org/officeDocument/2006/relationships/image" Target="../media/image16.jpeg" /><Relationship Id="rId4" Type="http://schemas.openxmlformats.org/officeDocument/2006/relationships/image" Target="../media/image1.png" /><Relationship Id="rId9" Type="http://schemas.openxmlformats.org/officeDocument/2006/relationships/image" Target="../media/image19.png" /></Relationships>
</file>

<file path=ppt/slides/_rels/slide22.xml.rels><?xml version="1.0" encoding="UTF-8" standalone="yes" ?><Relationships xmlns="http://schemas.openxmlformats.org/package/2006/relationships"><Relationship Id="rId3" Target="../media/image4.png" Type="http://schemas.openxmlformats.org/officeDocument/2006/relationships/image"/><Relationship Id="rId2" Target="../notesSlides/notesSlide21.xml" Type="http://schemas.openxmlformats.org/officeDocument/2006/relationships/notesSlide"/><Relationship Id="rId1" Target="../slideLayouts/slideLayout1.xml" Type="http://schemas.openxmlformats.org/officeDocument/2006/relationships/slideLayout"/><Relationship Id="rId6" Target="../media/image21.jpeg" Type="http://schemas.openxmlformats.org/officeDocument/2006/relationships/image"/><Relationship Id="rId5" Target="../media/image20.jpeg" Type="http://schemas.openxmlformats.org/officeDocument/2006/relationships/image"/><Relationship Id="rId4" Target="../media/image1.png" Type="http://schemas.openxmlformats.org/officeDocument/2006/relationships/image"/></Relationships>
</file>

<file path=ppt/slides/_rels/slide23.xml.rels><?xml version="1.0" encoding="UTF-8" standalone="yes" ?><Relationships xmlns="http://schemas.openxmlformats.org/package/2006/relationships"><Relationship Id="rId3" Target="../media/image4.png" Type="http://schemas.openxmlformats.org/officeDocument/2006/relationships/image"/><Relationship Id="rId2" Target="../notesSlides/notesSlide22.xml" Type="http://schemas.openxmlformats.org/officeDocument/2006/relationships/notesSlide"/><Relationship Id="rId1" Target="../slideLayouts/slideLayout1.xml" Type="http://schemas.openxmlformats.org/officeDocument/2006/relationships/slideLayout"/><Relationship Id="rId6" Target="../media/image23.jpeg" Type="http://schemas.openxmlformats.org/officeDocument/2006/relationships/image"/><Relationship Id="rId5" Target="../media/image22.emf" Type="http://schemas.openxmlformats.org/officeDocument/2006/relationships/image"/><Relationship Id="rId4" Target="../media/image1.png" Type="http://schemas.openxmlformats.org/officeDocument/2006/relationships/image"/></Relationships>
</file>

<file path=ppt/slides/_rels/slide2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3.xml"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2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4.xml"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2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5.xml"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27.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6.xml"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28.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7.xml"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29.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8.xml"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xml"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30.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29.xml"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31.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30.xml" /><Relationship Id="rId1" Type="http://schemas.openxmlformats.org/officeDocument/2006/relationships/slideLayout" Target="../slideLayouts/slideLayout1.xml" /><Relationship Id="rId5" Type="http://schemas.openxmlformats.org/officeDocument/2006/relationships/hyperlink" Target="https://www.medellin.gov.co/irj/portal/medellin?NavigationTarget=navurl://015c1d09eac1e101f2b8f37e0043f05c" TargetMode="External" /><Relationship Id="rId4" Type="http://schemas.openxmlformats.org/officeDocument/2006/relationships/image" Target="../media/image1.png" /></Relationships>
</file>

<file path=ppt/slides/_rels/slide32.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31.xml"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3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32.xml"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3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33.xml" /><Relationship Id="rId1" Type="http://schemas.openxmlformats.org/officeDocument/2006/relationships/slideLayout" Target="../slideLayouts/slideLayout1.xml" /><Relationship Id="rId5" Type="http://schemas.openxmlformats.org/officeDocument/2006/relationships/hyperlink" Target="http://www.sapiencia.gov.co/?page_id=7023" TargetMode="External" /><Relationship Id="rId4" Type="http://schemas.openxmlformats.org/officeDocument/2006/relationships/image" Target="../media/image1.png" /></Relationships>
</file>

<file path=ppt/slides/_rels/slide3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34.xml"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3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35.xml" /><Relationship Id="rId1" Type="http://schemas.openxmlformats.org/officeDocument/2006/relationships/slideLayout" Target="../slideLayouts/slideLayout1.xml" /><Relationship Id="rId4" Type="http://schemas.openxmlformats.org/officeDocument/2006/relationships/image" Target="../media/image1.png" /></Relationships>
</file>

<file path=ppt/slides/_rels/slide4.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3.xml" /><Relationship Id="rId1" Type="http://schemas.openxmlformats.org/officeDocument/2006/relationships/slideLayout" Target="../slideLayouts/slideLayout1.xml" /><Relationship Id="rId5" Type="http://schemas.openxmlformats.org/officeDocument/2006/relationships/image" Target="../media/image5.png" /><Relationship Id="rId4" Type="http://schemas.openxmlformats.org/officeDocument/2006/relationships/image" Target="../media/image1.png" /></Relationships>
</file>

<file path=ppt/slides/_rels/slide5.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4.xml" /><Relationship Id="rId1" Type="http://schemas.openxmlformats.org/officeDocument/2006/relationships/slideLayout" Target="../slideLayouts/slideLayout1.xml" /><Relationship Id="rId5" Type="http://schemas.openxmlformats.org/officeDocument/2006/relationships/image" Target="../media/image6.png" /><Relationship Id="rId4" Type="http://schemas.openxmlformats.org/officeDocument/2006/relationships/image" Target="../media/image1.png" /></Relationships>
</file>

<file path=ppt/slides/_rels/slide6.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notesSlide" Target="../notesSlides/notesSlide5.xml" /><Relationship Id="rId1" Type="http://schemas.openxmlformats.org/officeDocument/2006/relationships/slideLayout" Target="../slideLayouts/slideLayout1.xml" /><Relationship Id="rId5" Type="http://schemas.openxmlformats.org/officeDocument/2006/relationships/image" Target="../media/image7.png" /><Relationship Id="rId4" Type="http://schemas.openxmlformats.org/officeDocument/2006/relationships/image" Target="../media/image1.png" /></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xml" /><Relationship Id="rId3" Type="http://schemas.openxmlformats.org/officeDocument/2006/relationships/image" Target="../media/image4.png" /><Relationship Id="rId7" Type="http://schemas.openxmlformats.org/officeDocument/2006/relationships/diagramQuickStyle" Target="../diagrams/quickStyle1.xml" /><Relationship Id="rId2" Type="http://schemas.openxmlformats.org/officeDocument/2006/relationships/notesSlide" Target="../notesSlides/notesSlide6.xml" /><Relationship Id="rId1" Type="http://schemas.openxmlformats.org/officeDocument/2006/relationships/slideLayout" Target="../slideLayouts/slideLayout1.xml" /><Relationship Id="rId6" Type="http://schemas.openxmlformats.org/officeDocument/2006/relationships/diagramLayout" Target="../diagrams/layout1.xml" /><Relationship Id="rId5" Type="http://schemas.openxmlformats.org/officeDocument/2006/relationships/diagramData" Target="../diagrams/data1.xml" /><Relationship Id="rId4" Type="http://schemas.openxmlformats.org/officeDocument/2006/relationships/image" Target="../media/image1.png" /><Relationship Id="rId9" Type="http://schemas.microsoft.com/office/2007/relationships/diagramDrawing" Target="../diagrams/drawing1.xml" /></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2.xml" /><Relationship Id="rId3" Type="http://schemas.openxmlformats.org/officeDocument/2006/relationships/image" Target="../media/image4.png" /><Relationship Id="rId7" Type="http://schemas.openxmlformats.org/officeDocument/2006/relationships/diagramQuickStyle" Target="../diagrams/quickStyle2.xml" /><Relationship Id="rId2" Type="http://schemas.openxmlformats.org/officeDocument/2006/relationships/notesSlide" Target="../notesSlides/notesSlide7.xml" /><Relationship Id="rId1" Type="http://schemas.openxmlformats.org/officeDocument/2006/relationships/slideLayout" Target="../slideLayouts/slideLayout1.xml" /><Relationship Id="rId6" Type="http://schemas.openxmlformats.org/officeDocument/2006/relationships/diagramLayout" Target="../diagrams/layout2.xml" /><Relationship Id="rId5" Type="http://schemas.openxmlformats.org/officeDocument/2006/relationships/diagramData" Target="../diagrams/data2.xml" /><Relationship Id="rId4" Type="http://schemas.openxmlformats.org/officeDocument/2006/relationships/image" Target="../media/image1.png" /><Relationship Id="rId9" Type="http://schemas.microsoft.com/office/2007/relationships/diagramDrawing" Target="../diagrams/drawing2.xml" /></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3.xml" /><Relationship Id="rId3" Type="http://schemas.openxmlformats.org/officeDocument/2006/relationships/image" Target="../media/image4.png" /><Relationship Id="rId7" Type="http://schemas.openxmlformats.org/officeDocument/2006/relationships/diagramQuickStyle" Target="../diagrams/quickStyle3.xml" /><Relationship Id="rId2" Type="http://schemas.openxmlformats.org/officeDocument/2006/relationships/notesSlide" Target="../notesSlides/notesSlide8.xml" /><Relationship Id="rId1" Type="http://schemas.openxmlformats.org/officeDocument/2006/relationships/slideLayout" Target="../slideLayouts/slideLayout1.xml" /><Relationship Id="rId6" Type="http://schemas.openxmlformats.org/officeDocument/2006/relationships/diagramLayout" Target="../diagrams/layout3.xml" /><Relationship Id="rId5" Type="http://schemas.openxmlformats.org/officeDocument/2006/relationships/diagramData" Target="../diagrams/data3.xml" /><Relationship Id="rId4" Type="http://schemas.openxmlformats.org/officeDocument/2006/relationships/image" Target="../media/image1.png" /><Relationship Id="rId9" Type="http://schemas.microsoft.com/office/2007/relationships/diagramDrawing" Target="../diagrams/drawing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5"/>
          <p:cNvPicPr/>
          <p:nvPr/>
        </p:nvPicPr>
        <p:blipFill rotWithShape="1">
          <a:blip r:embed="rId2" cstate="print">
            <a:extLst>
              <a:ext uri="{28A0092B-C50C-407E-A947-70E740481C1C}">
                <a14:useLocalDpi xmlns:a14="http://schemas.microsoft.com/office/drawing/2010/main" val="0"/>
              </a:ext>
            </a:extLst>
          </a:blip>
          <a:srcRect l="39243" t="90200" r="2601" b="2137"/>
          <a:stretch/>
        </p:blipFill>
        <p:spPr bwMode="auto">
          <a:xfrm>
            <a:off x="4572000" y="6092437"/>
            <a:ext cx="4519749" cy="770709"/>
          </a:xfrm>
          <a:prstGeom prst="rect">
            <a:avLst/>
          </a:prstGeom>
          <a:noFill/>
          <a:ln>
            <a:noFill/>
          </a:ln>
        </p:spPr>
      </p:pic>
      <p:pic>
        <p:nvPicPr>
          <p:cNvPr id="10" name="Imagen 7" descr="General.png"/>
          <p:cNvPicPr>
            <a:picLocks noChangeAspect="1"/>
          </p:cNvPicPr>
          <p:nvPr/>
        </p:nvPicPr>
        <p:blipFill rotWithShape="1">
          <a:blip r:embed="rId3" cstate="print">
            <a:extLst>
              <a:ext uri="{28A0092B-C50C-407E-A947-70E740481C1C}">
                <a14:useLocalDpi xmlns:a14="http://schemas.microsoft.com/office/drawing/2010/main" val="0"/>
              </a:ext>
            </a:extLst>
          </a:blip>
          <a:srcRect l="17420" t="26548" r="17232" b="27868"/>
          <a:stretch/>
        </p:blipFill>
        <p:spPr>
          <a:xfrm>
            <a:off x="233915" y="1669819"/>
            <a:ext cx="5975499" cy="3103655"/>
          </a:xfrm>
          <a:prstGeom prst="rect">
            <a:avLst/>
          </a:prstGeom>
        </p:spPr>
      </p:pic>
      <p:pic>
        <p:nvPicPr>
          <p:cNvPr id="11" name="Imagen 4" descr="Logo Elegido copia 8.png"/>
          <p:cNvPicPr>
            <a:picLocks noChangeAspect="1"/>
          </p:cNvPicPr>
          <p:nvPr/>
        </p:nvPicPr>
        <p:blipFill rotWithShape="1">
          <a:blip r:embed="rId4" cstate="print">
            <a:extLst>
              <a:ext uri="{28A0092B-C50C-407E-A947-70E740481C1C}">
                <a14:useLocalDpi xmlns:a14="http://schemas.microsoft.com/office/drawing/2010/main" val="0"/>
              </a:ext>
            </a:extLst>
          </a:blip>
          <a:srcRect r="79444"/>
          <a:stretch/>
        </p:blipFill>
        <p:spPr>
          <a:xfrm>
            <a:off x="6065211" y="1251239"/>
            <a:ext cx="2680121" cy="3522235"/>
          </a:xfrm>
          <a:prstGeom prst="rect">
            <a:avLst/>
          </a:prstGeom>
        </p:spPr>
      </p:pic>
    </p:spTree>
    <p:extLst>
      <p:ext uri="{BB962C8B-B14F-4D97-AF65-F5344CB8AC3E}">
        <p14:creationId xmlns:p14="http://schemas.microsoft.com/office/powerpoint/2010/main" val="276267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0" y="0"/>
            <a:ext cx="9144000" cy="6808623"/>
            <a:chOff x="0" y="0"/>
            <a:chExt cx="9144000" cy="6808623"/>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303346" y="1521551"/>
            <a:ext cx="8645932" cy="4093428"/>
          </a:xfrm>
          <a:prstGeom prst="rect">
            <a:avLst/>
          </a:prstGeom>
        </p:spPr>
        <p:txBody>
          <a:bodyPr wrap="square">
            <a:spAutoFit/>
          </a:bodyPr>
          <a:lstStyle/>
          <a:p>
            <a:pPr indent="-285750">
              <a:buFont typeface="Arial" charset="0"/>
              <a:buChar char="•"/>
            </a:pPr>
            <a:r>
              <a:rPr lang="es-CO" sz="2000" dirty="0">
                <a:latin typeface="Futura Md BT" pitchFamily="34" charset="0"/>
              </a:rPr>
              <a:t>Objetivos </a:t>
            </a:r>
          </a:p>
          <a:p>
            <a:r>
              <a:rPr lang="es-CO" sz="2000" dirty="0">
                <a:latin typeface="Futura Md BT" pitchFamily="34" charset="0"/>
              </a:rPr>
              <a:t>General </a:t>
            </a:r>
          </a:p>
          <a:p>
            <a:endParaRPr lang="es-CO" sz="2000" dirty="0">
              <a:latin typeface="Futura Md BT" pitchFamily="34" charset="0"/>
            </a:endParaRPr>
          </a:p>
          <a:p>
            <a:pPr indent="-285750">
              <a:buFont typeface="Arial" charset="0"/>
              <a:buChar char="•"/>
            </a:pPr>
            <a:r>
              <a:rPr lang="es-CO" sz="2000" dirty="0">
                <a:latin typeface="Calibri" panose="020F0502020204030204" pitchFamily="34" charset="0"/>
                <a:cs typeface="Calibri" panose="020F0502020204030204" pitchFamily="34" charset="0"/>
              </a:rPr>
              <a:t>Proponer una estructura para la generación del conocimiento de la Ingeniería en una institución de educación superior pública. </a:t>
            </a:r>
          </a:p>
          <a:p>
            <a:pPr indent="-285750">
              <a:buFont typeface="Arial" charset="0"/>
              <a:buChar char="•"/>
            </a:pPr>
            <a:endParaRPr lang="es-CO" sz="2000" dirty="0">
              <a:latin typeface="Calibri" panose="020F0502020204030204" pitchFamily="34" charset="0"/>
              <a:cs typeface="Calibri" panose="020F0502020204030204" pitchFamily="34" charset="0"/>
            </a:endParaRPr>
          </a:p>
          <a:p>
            <a:r>
              <a:rPr lang="es-CO" sz="2000" dirty="0">
                <a:latin typeface="Calibri" panose="020F0502020204030204" pitchFamily="34" charset="0"/>
                <a:cs typeface="Calibri" panose="020F0502020204030204" pitchFamily="34" charset="0"/>
              </a:rPr>
              <a:t>Específico</a:t>
            </a:r>
          </a:p>
          <a:p>
            <a:pPr indent="-285750">
              <a:buFont typeface="Arial" charset="0"/>
              <a:buChar char="•"/>
            </a:pPr>
            <a:endParaRPr lang="es-CO" sz="2000" dirty="0">
              <a:latin typeface="Calibri" panose="020F0502020204030204" pitchFamily="34" charset="0"/>
              <a:cs typeface="Calibri" panose="020F0502020204030204" pitchFamily="34" charset="0"/>
            </a:endParaRPr>
          </a:p>
          <a:p>
            <a:pPr indent="-285750">
              <a:buFont typeface="Arial" charset="0"/>
              <a:buChar char="•"/>
            </a:pPr>
            <a:r>
              <a:rPr lang="es-CO" sz="2000" dirty="0">
                <a:latin typeface="Calibri" panose="020F0502020204030204" pitchFamily="34" charset="0"/>
                <a:cs typeface="Calibri" panose="020F0502020204030204" pitchFamily="34" charset="0"/>
              </a:rPr>
              <a:t>Revisar como desde las políticas públicas se aporta a la generación del conocimiento en la I.U. Pascual Bravo  </a:t>
            </a:r>
          </a:p>
          <a:p>
            <a:pPr indent="-285750">
              <a:buFont typeface="Arial" charset="0"/>
              <a:buChar char="•"/>
            </a:pPr>
            <a:endParaRPr lang="es-CO" sz="2000" dirty="0">
              <a:latin typeface="Calibri" panose="020F0502020204030204" pitchFamily="34" charset="0"/>
              <a:cs typeface="Calibri" panose="020F0502020204030204" pitchFamily="34" charset="0"/>
            </a:endParaRPr>
          </a:p>
          <a:p>
            <a:pPr indent="-285750">
              <a:buFont typeface="Arial" charset="0"/>
              <a:buChar char="•"/>
            </a:pPr>
            <a:endParaRPr lang="es-CO" sz="2000" dirty="0">
              <a:latin typeface="Calibri" panose="020F0502020204030204" pitchFamily="34" charset="0"/>
              <a:cs typeface="Calibri" panose="020F0502020204030204" pitchFamily="34" charset="0"/>
            </a:endParaRPr>
          </a:p>
          <a:p>
            <a:endParaRPr lang="es-CO" sz="2000" dirty="0">
              <a:latin typeface="Futura Md BT" pitchFamily="34" charset="0"/>
            </a:endParaRPr>
          </a:p>
        </p:txBody>
      </p:sp>
      <p:sp>
        <p:nvSpPr>
          <p:cNvPr id="37" name="Rectángulo 36">
            <a:extLst>
              <a:ext uri="{FF2B5EF4-FFF2-40B4-BE49-F238E27FC236}">
                <a16:creationId xmlns:a16="http://schemas.microsoft.com/office/drawing/2014/main" id="{01601117-5885-6949-BAE5-68068F8E253B}"/>
              </a:ext>
            </a:extLst>
          </p:cNvPr>
          <p:cNvSpPr/>
          <p:nvPr/>
        </p:nvSpPr>
        <p:spPr>
          <a:xfrm>
            <a:off x="258780" y="3984846"/>
            <a:ext cx="8597838" cy="400110"/>
          </a:xfrm>
          <a:prstGeom prst="rect">
            <a:avLst/>
          </a:prstGeom>
        </p:spPr>
        <p:txBody>
          <a:bodyPr wrap="square">
            <a:spAutoFit/>
          </a:bodyPr>
          <a:lstStyle/>
          <a:p>
            <a:pPr marL="285750" indent="-285750">
              <a:buFont typeface="Arial" charset="0"/>
              <a:buChar char="•"/>
            </a:pPr>
            <a:endParaRPr lang="es-CO" sz="2000" dirty="0">
              <a:latin typeface="Futura Md BT" pitchFamily="34" charset="0"/>
            </a:endParaRPr>
          </a:p>
        </p:txBody>
      </p:sp>
    </p:spTree>
    <p:extLst>
      <p:ext uri="{BB962C8B-B14F-4D97-AF65-F5344CB8AC3E}">
        <p14:creationId xmlns:p14="http://schemas.microsoft.com/office/powerpoint/2010/main" val="42230502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0" y="0"/>
            <a:ext cx="9144000" cy="6808623"/>
            <a:chOff x="0" y="0"/>
            <a:chExt cx="9144000" cy="6808623"/>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37" name="Rectángulo 36">
            <a:extLst>
              <a:ext uri="{FF2B5EF4-FFF2-40B4-BE49-F238E27FC236}">
                <a16:creationId xmlns:a16="http://schemas.microsoft.com/office/drawing/2014/main" id="{01601117-5885-6949-BAE5-68068F8E253B}"/>
              </a:ext>
            </a:extLst>
          </p:cNvPr>
          <p:cNvSpPr/>
          <p:nvPr/>
        </p:nvSpPr>
        <p:spPr>
          <a:xfrm>
            <a:off x="258780" y="3984846"/>
            <a:ext cx="8597838" cy="400110"/>
          </a:xfrm>
          <a:prstGeom prst="rect">
            <a:avLst/>
          </a:prstGeom>
        </p:spPr>
        <p:txBody>
          <a:bodyPr wrap="square">
            <a:spAutoFit/>
          </a:bodyPr>
          <a:lstStyle/>
          <a:p>
            <a:pPr marL="285750" indent="-285750">
              <a:buFont typeface="Arial" charset="0"/>
              <a:buChar char="•"/>
            </a:pPr>
            <a:endParaRPr lang="es-CO" sz="2000" dirty="0">
              <a:latin typeface="Futura Md BT" pitchFamily="34" charset="0"/>
            </a:endParaRPr>
          </a:p>
        </p:txBody>
      </p:sp>
      <p:graphicFrame>
        <p:nvGraphicFramePr>
          <p:cNvPr id="4" name="Diagrama 3"/>
          <p:cNvGraphicFramePr/>
          <p:nvPr>
            <p:extLst>
              <p:ext uri="{D42A27DB-BD31-4B8C-83A1-F6EECF244321}">
                <p14:modId xmlns:p14="http://schemas.microsoft.com/office/powerpoint/2010/main" val="713134039"/>
              </p:ext>
            </p:extLst>
          </p:nvPr>
        </p:nvGraphicFramePr>
        <p:xfrm>
          <a:off x="923192" y="518747"/>
          <a:ext cx="7183316" cy="623950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92392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0" y="0"/>
            <a:ext cx="9144000" cy="6808623"/>
            <a:chOff x="0" y="0"/>
            <a:chExt cx="9144000" cy="6808623"/>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graphicFrame>
        <p:nvGraphicFramePr>
          <p:cNvPr id="3" name="Diagrama 2"/>
          <p:cNvGraphicFramePr/>
          <p:nvPr>
            <p:extLst>
              <p:ext uri="{D42A27DB-BD31-4B8C-83A1-F6EECF244321}">
                <p14:modId xmlns:p14="http://schemas.microsoft.com/office/powerpoint/2010/main" val="3438989701"/>
              </p:ext>
            </p:extLst>
          </p:nvPr>
        </p:nvGraphicFramePr>
        <p:xfrm>
          <a:off x="303346" y="1521551"/>
          <a:ext cx="8645932" cy="44012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7" name="Rectángulo 36">
            <a:extLst>
              <a:ext uri="{FF2B5EF4-FFF2-40B4-BE49-F238E27FC236}">
                <a16:creationId xmlns:a16="http://schemas.microsoft.com/office/drawing/2014/main" id="{01601117-5885-6949-BAE5-68068F8E253B}"/>
              </a:ext>
            </a:extLst>
          </p:cNvPr>
          <p:cNvSpPr/>
          <p:nvPr/>
        </p:nvSpPr>
        <p:spPr>
          <a:xfrm>
            <a:off x="258780" y="3984846"/>
            <a:ext cx="8597838" cy="400110"/>
          </a:xfrm>
          <a:prstGeom prst="rect">
            <a:avLst/>
          </a:prstGeom>
        </p:spPr>
        <p:txBody>
          <a:bodyPr wrap="square">
            <a:spAutoFit/>
          </a:bodyPr>
          <a:lstStyle/>
          <a:p>
            <a:pPr marL="285750" indent="-285750">
              <a:buFont typeface="Arial" charset="0"/>
              <a:buChar char="•"/>
            </a:pPr>
            <a:endParaRPr lang="es-CO" sz="2000" dirty="0">
              <a:latin typeface="Futura Md BT" pitchFamily="34" charset="0"/>
            </a:endParaRPr>
          </a:p>
        </p:txBody>
      </p:sp>
      <p:sp>
        <p:nvSpPr>
          <p:cNvPr id="2" name="CuadroTexto 1"/>
          <p:cNvSpPr txBox="1"/>
          <p:nvPr/>
        </p:nvSpPr>
        <p:spPr>
          <a:xfrm>
            <a:off x="1951892" y="1151792"/>
            <a:ext cx="2245551" cy="646331"/>
          </a:xfrm>
          <a:prstGeom prst="rect">
            <a:avLst/>
          </a:prstGeom>
          <a:noFill/>
        </p:spPr>
        <p:txBody>
          <a:bodyPr wrap="none" rtlCol="0">
            <a:spAutoFit/>
          </a:bodyPr>
          <a:lstStyle/>
          <a:p>
            <a:pPr lvl="0"/>
            <a:r>
              <a:rPr lang="es-CO" dirty="0"/>
              <a:t>Diseño Metodológico.</a:t>
            </a:r>
          </a:p>
          <a:p>
            <a:endParaRPr lang="es-CO" dirty="0"/>
          </a:p>
        </p:txBody>
      </p:sp>
    </p:spTree>
    <p:extLst>
      <p:ext uri="{BB962C8B-B14F-4D97-AF65-F5344CB8AC3E}">
        <p14:creationId xmlns:p14="http://schemas.microsoft.com/office/powerpoint/2010/main" val="16423006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0" y="0"/>
            <a:ext cx="9144000" cy="6808623"/>
            <a:chOff x="0" y="0"/>
            <a:chExt cx="9144000" cy="6808623"/>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graphicFrame>
        <p:nvGraphicFramePr>
          <p:cNvPr id="2" name="Diagrama 1"/>
          <p:cNvGraphicFramePr/>
          <p:nvPr>
            <p:extLst>
              <p:ext uri="{D42A27DB-BD31-4B8C-83A1-F6EECF244321}">
                <p14:modId xmlns:p14="http://schemas.microsoft.com/office/powerpoint/2010/main" val="3981645743"/>
              </p:ext>
            </p:extLst>
          </p:nvPr>
        </p:nvGraphicFramePr>
        <p:xfrm>
          <a:off x="303346" y="1058091"/>
          <a:ext cx="8645932" cy="701910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7" name="Rectángulo 36">
            <a:extLst>
              <a:ext uri="{FF2B5EF4-FFF2-40B4-BE49-F238E27FC236}">
                <a16:creationId xmlns:a16="http://schemas.microsoft.com/office/drawing/2014/main" id="{01601117-5885-6949-BAE5-68068F8E253B}"/>
              </a:ext>
            </a:extLst>
          </p:cNvPr>
          <p:cNvSpPr/>
          <p:nvPr/>
        </p:nvSpPr>
        <p:spPr>
          <a:xfrm>
            <a:off x="258780" y="3984846"/>
            <a:ext cx="8597838" cy="400110"/>
          </a:xfrm>
          <a:prstGeom prst="rect">
            <a:avLst/>
          </a:prstGeom>
        </p:spPr>
        <p:txBody>
          <a:bodyPr wrap="square">
            <a:spAutoFit/>
          </a:bodyPr>
          <a:lstStyle/>
          <a:p>
            <a:pPr marL="285750" indent="-285750">
              <a:buFont typeface="Arial" charset="0"/>
              <a:buChar char="•"/>
            </a:pPr>
            <a:endParaRPr lang="es-CO" sz="2000" dirty="0">
              <a:latin typeface="Futura Md BT" pitchFamily="34" charset="0"/>
            </a:endParaRPr>
          </a:p>
        </p:txBody>
      </p:sp>
    </p:spTree>
    <p:extLst>
      <p:ext uri="{BB962C8B-B14F-4D97-AF65-F5344CB8AC3E}">
        <p14:creationId xmlns:p14="http://schemas.microsoft.com/office/powerpoint/2010/main" val="4066752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6"/>
          <p:cNvGrpSpPr/>
          <p:nvPr/>
        </p:nvGrpSpPr>
        <p:grpSpPr>
          <a:xfrm>
            <a:off x="0" y="49377"/>
            <a:ext cx="9144000" cy="6808623"/>
            <a:chOff x="0" y="0"/>
            <a:chExt cx="9144000" cy="6808623"/>
          </a:xfrm>
        </p:grpSpPr>
        <p:pic>
          <p:nvPicPr>
            <p:cNvPr id="13"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4"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303346" y="1245105"/>
            <a:ext cx="8645932" cy="1631216"/>
          </a:xfrm>
          <a:prstGeom prst="rect">
            <a:avLst/>
          </a:prstGeom>
        </p:spPr>
        <p:txBody>
          <a:bodyPr wrap="square">
            <a:spAutoFit/>
          </a:bodyPr>
          <a:lstStyle/>
          <a:p>
            <a:r>
              <a:rPr lang="es-CO" sz="2000" b="1" dirty="0">
                <a:latin typeface="Futura Md BT" pitchFamily="34" charset="0"/>
              </a:rPr>
              <a:t>Desarrollo y discusión</a:t>
            </a:r>
            <a:endParaRPr lang="es-CO" sz="2000" dirty="0">
              <a:latin typeface="Futura Md BT" pitchFamily="34" charset="0"/>
            </a:endParaRPr>
          </a:p>
          <a:p>
            <a:pPr marL="285750" indent="-285750">
              <a:buFont typeface="Arial" charset="0"/>
              <a:buChar char="•"/>
            </a:pPr>
            <a:endParaRPr lang="es-CO" sz="2000" dirty="0">
              <a:latin typeface="Futura Md BT" pitchFamily="34" charset="0"/>
            </a:endParaRPr>
          </a:p>
          <a:p>
            <a:endParaRPr lang="es-CO" sz="2000" dirty="0">
              <a:latin typeface="Futura Md BT" pitchFamily="34" charset="0"/>
            </a:endParaRPr>
          </a:p>
          <a:p>
            <a:pPr marL="285750" indent="-285750">
              <a:buFont typeface="Arial" charset="0"/>
              <a:buChar char="•"/>
            </a:pPr>
            <a:endParaRPr lang="es-CO" sz="2000" dirty="0">
              <a:latin typeface="Futura Md BT" pitchFamily="34" charset="0"/>
            </a:endParaRPr>
          </a:p>
          <a:p>
            <a:endParaRPr lang="es-CO" sz="2000" dirty="0">
              <a:latin typeface="Futura Md BT" pitchFamily="34" charset="0"/>
            </a:endParaRPr>
          </a:p>
        </p:txBody>
      </p:sp>
      <p:grpSp>
        <p:nvGrpSpPr>
          <p:cNvPr id="11" name="Grupo 10"/>
          <p:cNvGrpSpPr>
            <a:grpSpLocks noChangeAspect="1"/>
          </p:cNvGrpSpPr>
          <p:nvPr/>
        </p:nvGrpSpPr>
        <p:grpSpPr>
          <a:xfrm>
            <a:off x="1370294" y="1437476"/>
            <a:ext cx="5139533" cy="5139533"/>
            <a:chOff x="3933217" y="1050408"/>
            <a:chExt cx="4320000" cy="4320000"/>
          </a:xfrm>
        </p:grpSpPr>
        <p:sp>
          <p:nvSpPr>
            <p:cNvPr id="15" name="Elipse 14"/>
            <p:cNvSpPr>
              <a:spLocks noChangeAspect="1"/>
            </p:cNvSpPr>
            <p:nvPr/>
          </p:nvSpPr>
          <p:spPr>
            <a:xfrm>
              <a:off x="3933217" y="1050408"/>
              <a:ext cx="4320000" cy="4320000"/>
            </a:xfrm>
            <a:prstGeom prst="ellipse">
              <a:avLst/>
            </a:prstGeom>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16" name="Conector recto 15"/>
            <p:cNvCxnSpPr>
              <a:stCxn id="15" idx="0"/>
              <a:endCxn id="15" idx="4"/>
            </p:cNvCxnSpPr>
            <p:nvPr/>
          </p:nvCxnSpPr>
          <p:spPr>
            <a:xfrm>
              <a:off x="6093217" y="1050408"/>
              <a:ext cx="0" cy="432000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a:stCxn id="15" idx="1"/>
              <a:endCxn id="15" idx="5"/>
            </p:cNvCxnSpPr>
            <p:nvPr/>
          </p:nvCxnSpPr>
          <p:spPr>
            <a:xfrm>
              <a:off x="4565866" y="1683057"/>
              <a:ext cx="3054702" cy="305470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Conector recto 19"/>
            <p:cNvCxnSpPr>
              <a:stCxn id="15" idx="2"/>
              <a:endCxn id="15" idx="6"/>
            </p:cNvCxnSpPr>
            <p:nvPr/>
          </p:nvCxnSpPr>
          <p:spPr>
            <a:xfrm>
              <a:off x="3933217" y="3210408"/>
              <a:ext cx="4320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a:stCxn id="15" idx="3"/>
              <a:endCxn id="15" idx="7"/>
            </p:cNvCxnSpPr>
            <p:nvPr/>
          </p:nvCxnSpPr>
          <p:spPr>
            <a:xfrm flipV="1">
              <a:off x="4565866" y="1683057"/>
              <a:ext cx="3054702" cy="3054702"/>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22" name="Grupo 21"/>
          <p:cNvGrpSpPr/>
          <p:nvPr/>
        </p:nvGrpSpPr>
        <p:grpSpPr>
          <a:xfrm>
            <a:off x="1562545" y="2474400"/>
            <a:ext cx="4830838" cy="3434765"/>
            <a:chOff x="688272" y="1220091"/>
            <a:chExt cx="7329456" cy="5310760"/>
          </a:xfrm>
        </p:grpSpPr>
        <p:cxnSp>
          <p:nvCxnSpPr>
            <p:cNvPr id="23" name="Conector recto 22"/>
            <p:cNvCxnSpPr/>
            <p:nvPr/>
          </p:nvCxnSpPr>
          <p:spPr>
            <a:xfrm>
              <a:off x="688272" y="3583785"/>
              <a:ext cx="6215252"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V="1">
              <a:off x="4208576" y="1659118"/>
              <a:ext cx="0" cy="402675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78 Rectángulo"/>
            <p:cNvSpPr/>
            <p:nvPr/>
          </p:nvSpPr>
          <p:spPr>
            <a:xfrm>
              <a:off x="5465063" y="6203703"/>
              <a:ext cx="2308322" cy="327148"/>
            </a:xfrm>
            <a:prstGeom prst="rect">
              <a:avLst/>
            </a:prstGeom>
          </p:spPr>
          <p:txBody>
            <a:bodyPr wrap="none">
              <a:spAutoFit/>
            </a:bodyPr>
            <a:lstStyle/>
            <a:p>
              <a:r>
                <a:rPr lang="es-ES" sz="1200" dirty="0" err="1">
                  <a:latin typeface="Arial Narrow" panose="020B0606020202030204" pitchFamily="34" charset="0"/>
                </a:rPr>
                <a:t>Nonaka,Toyoma</a:t>
              </a:r>
              <a:r>
                <a:rPr lang="es-ES" sz="1200" dirty="0">
                  <a:latin typeface="Arial Narrow" panose="020B0606020202030204" pitchFamily="34" charset="0"/>
                </a:rPr>
                <a:t> y </a:t>
              </a:r>
              <a:r>
                <a:rPr lang="es-ES" sz="1200" dirty="0" err="1">
                  <a:latin typeface="Arial Narrow" panose="020B0606020202030204" pitchFamily="34" charset="0"/>
                </a:rPr>
                <a:t>Konno</a:t>
              </a:r>
              <a:r>
                <a:rPr lang="es-ES" sz="1200" dirty="0">
                  <a:latin typeface="Arial Narrow" panose="020B0606020202030204" pitchFamily="34" charset="0"/>
                </a:rPr>
                <a:t> (2000)</a:t>
              </a:r>
            </a:p>
          </p:txBody>
        </p:sp>
        <p:grpSp>
          <p:nvGrpSpPr>
            <p:cNvPr id="26" name="Grupo 25"/>
            <p:cNvGrpSpPr/>
            <p:nvPr/>
          </p:nvGrpSpPr>
          <p:grpSpPr>
            <a:xfrm>
              <a:off x="1893285" y="1902845"/>
              <a:ext cx="4697487" cy="3307393"/>
              <a:chOff x="692121" y="1946395"/>
              <a:chExt cx="4105820" cy="2853027"/>
            </a:xfrm>
          </p:grpSpPr>
          <p:sp>
            <p:nvSpPr>
              <p:cNvPr id="35" name="38 Rectángulo redondeado"/>
              <p:cNvSpPr>
                <a:spLocks noChangeAspect="1"/>
              </p:cNvSpPr>
              <p:nvPr/>
            </p:nvSpPr>
            <p:spPr>
              <a:xfrm>
                <a:off x="692121" y="2001534"/>
                <a:ext cx="1967830" cy="1362347"/>
              </a:xfrm>
              <a:prstGeom prst="roundRect">
                <a:avLst>
                  <a:gd name="adj" fmla="val 6546"/>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a:solidFill>
                      <a:schemeClr val="tx1"/>
                    </a:solidFill>
                    <a:latin typeface="Arial Narrow" panose="020B0606020202030204" pitchFamily="34" charset="0"/>
                  </a:rPr>
                  <a:t>Socialización</a:t>
                </a:r>
              </a:p>
              <a:p>
                <a:pPr algn="ctr"/>
                <a:r>
                  <a:rPr lang="es-ES" sz="1100" dirty="0">
                    <a:solidFill>
                      <a:schemeClr val="tx1"/>
                    </a:solidFill>
                  </a:rPr>
                  <a:t>(Intercambio de Conocimiento )Tácito--Tácito</a:t>
                </a:r>
              </a:p>
            </p:txBody>
          </p:sp>
          <p:sp>
            <p:nvSpPr>
              <p:cNvPr id="36" name="39 Rectángulo redondeado"/>
              <p:cNvSpPr>
                <a:spLocks noChangeAspect="1"/>
              </p:cNvSpPr>
              <p:nvPr/>
            </p:nvSpPr>
            <p:spPr>
              <a:xfrm>
                <a:off x="2771520" y="1946395"/>
                <a:ext cx="1962641" cy="1358756"/>
              </a:xfrm>
              <a:prstGeom prst="roundRect">
                <a:avLst>
                  <a:gd name="adj" fmla="val 6546"/>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a:solidFill>
                      <a:schemeClr val="tx1"/>
                    </a:solidFill>
                    <a:latin typeface="Arial Narrow" panose="020B0606020202030204" pitchFamily="34" charset="0"/>
                  </a:rPr>
                  <a:t>Exteriorización</a:t>
                </a:r>
              </a:p>
              <a:p>
                <a:pPr algn="ctr"/>
                <a:r>
                  <a:rPr lang="es-ES" sz="1100" dirty="0">
                    <a:solidFill>
                      <a:schemeClr val="tx1"/>
                    </a:solidFill>
                  </a:rPr>
                  <a:t>(Creación del concepto)</a:t>
                </a:r>
                <a:r>
                  <a:rPr lang="es-ES" sz="1100" dirty="0" err="1">
                    <a:solidFill>
                      <a:schemeClr val="tx1"/>
                    </a:solidFill>
                  </a:rPr>
                  <a:t>Tacito</a:t>
                </a:r>
                <a:r>
                  <a:rPr lang="es-ES" sz="1100" dirty="0">
                    <a:solidFill>
                      <a:schemeClr val="tx1"/>
                    </a:solidFill>
                  </a:rPr>
                  <a:t>-explicito</a:t>
                </a:r>
              </a:p>
            </p:txBody>
          </p:sp>
          <p:sp>
            <p:nvSpPr>
              <p:cNvPr id="37" name="40 Rectángulo redondeado"/>
              <p:cNvSpPr>
                <a:spLocks noChangeAspect="1"/>
              </p:cNvSpPr>
              <p:nvPr/>
            </p:nvSpPr>
            <p:spPr>
              <a:xfrm>
                <a:off x="692121" y="3437075"/>
                <a:ext cx="1967830" cy="1362347"/>
              </a:xfrm>
              <a:prstGeom prst="roundRect">
                <a:avLst>
                  <a:gd name="adj" fmla="val 6546"/>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b="1" dirty="0">
                    <a:solidFill>
                      <a:schemeClr val="tx1"/>
                    </a:solidFill>
                    <a:latin typeface="Arial Narrow" panose="020B0606020202030204" pitchFamily="34" charset="0"/>
                  </a:rPr>
                  <a:t>I</a:t>
                </a:r>
                <a:r>
                  <a:rPr lang="es-ES" dirty="0">
                    <a:solidFill>
                      <a:schemeClr val="tx1"/>
                    </a:solidFill>
                    <a:latin typeface="Arial Narrow" panose="020B0606020202030204" pitchFamily="34" charset="0"/>
                  </a:rPr>
                  <a:t>nteriorización</a:t>
                </a:r>
              </a:p>
              <a:p>
                <a:pPr algn="ctr"/>
                <a:r>
                  <a:rPr lang="es-ES" sz="1400" dirty="0">
                    <a:solidFill>
                      <a:schemeClr val="tx1"/>
                    </a:solidFill>
                    <a:latin typeface="Arial Narrow" panose="020B0606020202030204" pitchFamily="34" charset="0"/>
                  </a:rPr>
                  <a:t>(</a:t>
                </a:r>
                <a:r>
                  <a:rPr lang="es-ES" sz="1100" dirty="0">
                    <a:solidFill>
                      <a:schemeClr val="tx1"/>
                    </a:solidFill>
                  </a:rPr>
                  <a:t>construcción de modelos y prototipos)Explicito-tácito</a:t>
                </a:r>
              </a:p>
            </p:txBody>
          </p:sp>
          <p:sp>
            <p:nvSpPr>
              <p:cNvPr id="38" name="41 Rectángulo redondeado"/>
              <p:cNvSpPr>
                <a:spLocks noChangeAspect="1"/>
              </p:cNvSpPr>
              <p:nvPr/>
            </p:nvSpPr>
            <p:spPr>
              <a:xfrm>
                <a:off x="2771520" y="3437075"/>
                <a:ext cx="2026421" cy="1362347"/>
              </a:xfrm>
              <a:prstGeom prst="roundRect">
                <a:avLst>
                  <a:gd name="adj" fmla="val 6546"/>
                </a:avLst>
              </a:prstGeom>
            </p:spPr>
            <p:style>
              <a:lnRef idx="1">
                <a:schemeClr val="dk1"/>
              </a:lnRef>
              <a:fillRef idx="2">
                <a:schemeClr val="dk1"/>
              </a:fillRef>
              <a:effectRef idx="1">
                <a:schemeClr val="dk1"/>
              </a:effectRef>
              <a:fontRef idx="minor">
                <a:schemeClr val="dk1"/>
              </a:fontRef>
            </p:style>
            <p:txBody>
              <a:bodyPr rtlCol="0" anchor="ctr"/>
              <a:lstStyle/>
              <a:p>
                <a:pPr algn="ctr"/>
                <a:r>
                  <a:rPr lang="es-ES" dirty="0">
                    <a:solidFill>
                      <a:schemeClr val="tx1"/>
                    </a:solidFill>
                    <a:latin typeface="Arial Narrow" panose="020B0606020202030204" pitchFamily="34" charset="0"/>
                  </a:rPr>
                  <a:t>Combinación</a:t>
                </a:r>
              </a:p>
              <a:p>
                <a:pPr algn="ctr"/>
                <a:r>
                  <a:rPr lang="es-ES" sz="1400" dirty="0">
                    <a:solidFill>
                      <a:schemeClr val="tx1"/>
                    </a:solidFill>
                    <a:latin typeface="Arial Narrow" panose="020B0606020202030204" pitchFamily="34" charset="0"/>
                  </a:rPr>
                  <a:t>(</a:t>
                </a:r>
                <a:r>
                  <a:rPr lang="es-ES" sz="1100" dirty="0">
                    <a:solidFill>
                      <a:schemeClr val="tx1"/>
                    </a:solidFill>
                  </a:rPr>
                  <a:t>Justificación del concepto creado)explicito-explicito</a:t>
                </a:r>
              </a:p>
            </p:txBody>
          </p:sp>
          <p:grpSp>
            <p:nvGrpSpPr>
              <p:cNvPr id="39" name="45 Grupo"/>
              <p:cNvGrpSpPr/>
              <p:nvPr/>
            </p:nvGrpSpPr>
            <p:grpSpPr>
              <a:xfrm rot="10800000" flipH="1">
                <a:off x="2304512" y="2746513"/>
                <a:ext cx="881039" cy="869621"/>
                <a:chOff x="4549339" y="1902846"/>
                <a:chExt cx="1355293" cy="1449370"/>
              </a:xfrm>
            </p:grpSpPr>
            <p:sp>
              <p:nvSpPr>
                <p:cNvPr id="40" name="67 Arco"/>
                <p:cNvSpPr/>
                <p:nvPr/>
              </p:nvSpPr>
              <p:spPr>
                <a:xfrm>
                  <a:off x="4860032" y="1902846"/>
                  <a:ext cx="720000" cy="720000"/>
                </a:xfrm>
                <a:prstGeom prst="arc">
                  <a:avLst>
                    <a:gd name="adj1" fmla="val 16200000"/>
                    <a:gd name="adj2" fmla="val 11026337"/>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400">
                    <a:latin typeface="Arial Narrow" panose="020B0606020202030204" pitchFamily="34" charset="0"/>
                  </a:endParaRPr>
                </a:p>
              </p:txBody>
            </p:sp>
            <p:sp>
              <p:nvSpPr>
                <p:cNvPr id="41" name="68 Arco"/>
                <p:cNvSpPr/>
                <p:nvPr/>
              </p:nvSpPr>
              <p:spPr>
                <a:xfrm flipH="1">
                  <a:off x="4549339" y="1903010"/>
                  <a:ext cx="1355293" cy="1449206"/>
                </a:xfrm>
                <a:prstGeom prst="arc">
                  <a:avLst>
                    <a:gd name="adj1" fmla="val 16200000"/>
                    <a:gd name="adj2" fmla="val 11026337"/>
                  </a:avLst>
                </a:prstGeom>
                <a:ln w="57150">
                  <a:solidFill>
                    <a:srgbClr val="FF0000"/>
                  </a:solidFill>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sz="1400">
                    <a:latin typeface="Arial Narrow" panose="020B0606020202030204" pitchFamily="34" charset="0"/>
                  </a:endParaRPr>
                </a:p>
              </p:txBody>
            </p:sp>
          </p:grpSp>
        </p:grpSp>
        <p:cxnSp>
          <p:nvCxnSpPr>
            <p:cNvPr id="27" name="Conector recto de flecha 26"/>
            <p:cNvCxnSpPr>
              <a:endCxn id="34" idx="1"/>
            </p:cNvCxnSpPr>
            <p:nvPr/>
          </p:nvCxnSpPr>
          <p:spPr>
            <a:xfrm flipV="1">
              <a:off x="1472270" y="5678709"/>
              <a:ext cx="5695760" cy="1774"/>
            </a:xfrm>
            <a:prstGeom prst="straightConnector1">
              <a:avLst/>
            </a:prstGeom>
            <a:ln>
              <a:solidFill>
                <a:schemeClr val="bg1">
                  <a:lumMod val="65000"/>
                </a:schemeClr>
              </a:solidFill>
              <a:headEnd type="none"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8" name="Conector recto de flecha 27"/>
            <p:cNvCxnSpPr>
              <a:stCxn id="33" idx="2"/>
            </p:cNvCxnSpPr>
            <p:nvPr/>
          </p:nvCxnSpPr>
          <p:spPr>
            <a:xfrm flipH="1">
              <a:off x="1469948" y="1728988"/>
              <a:ext cx="2" cy="3951495"/>
            </a:xfrm>
            <a:prstGeom prst="straightConnector1">
              <a:avLst/>
            </a:prstGeom>
            <a:ln>
              <a:solidFill>
                <a:schemeClr val="bg1">
                  <a:lumMod val="65000"/>
                </a:schemeClr>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29" name="CuadroTexto 28"/>
            <p:cNvSpPr txBox="1"/>
            <p:nvPr/>
          </p:nvSpPr>
          <p:spPr>
            <a:xfrm>
              <a:off x="2616471" y="5704085"/>
              <a:ext cx="775682" cy="308973"/>
            </a:xfrm>
            <a:prstGeom prst="rect">
              <a:avLst/>
            </a:prstGeom>
            <a:noFill/>
          </p:spPr>
          <p:txBody>
            <a:bodyPr wrap="none" rtlCol="0">
              <a:spAutoFit/>
            </a:bodyPr>
            <a:lstStyle/>
            <a:p>
              <a:r>
                <a:rPr lang="es-CO" sz="1100" dirty="0">
                  <a:latin typeface="Arial Narrow" panose="020B0606020202030204" pitchFamily="34" charset="0"/>
                </a:rPr>
                <a:t>Individual</a:t>
              </a:r>
            </a:p>
          </p:txBody>
        </p:sp>
        <p:sp>
          <p:nvSpPr>
            <p:cNvPr id="30" name="CuadroTexto 29"/>
            <p:cNvSpPr txBox="1"/>
            <p:nvPr/>
          </p:nvSpPr>
          <p:spPr>
            <a:xfrm>
              <a:off x="4815985" y="5741794"/>
              <a:ext cx="1101350" cy="308973"/>
            </a:xfrm>
            <a:prstGeom prst="rect">
              <a:avLst/>
            </a:prstGeom>
            <a:noFill/>
          </p:spPr>
          <p:txBody>
            <a:bodyPr wrap="none" rtlCol="0">
              <a:spAutoFit/>
            </a:bodyPr>
            <a:lstStyle/>
            <a:p>
              <a:r>
                <a:rPr lang="es-CO" sz="1100" dirty="0">
                  <a:latin typeface="Arial Narrow" panose="020B0606020202030204" pitchFamily="34" charset="0"/>
                </a:rPr>
                <a:t>Organizacional</a:t>
              </a:r>
            </a:p>
          </p:txBody>
        </p:sp>
        <p:sp>
          <p:nvSpPr>
            <p:cNvPr id="31" name="CuadroTexto 30"/>
            <p:cNvSpPr txBox="1"/>
            <p:nvPr/>
          </p:nvSpPr>
          <p:spPr>
            <a:xfrm>
              <a:off x="856635" y="2611959"/>
              <a:ext cx="575841" cy="308973"/>
            </a:xfrm>
            <a:prstGeom prst="rect">
              <a:avLst/>
            </a:prstGeom>
            <a:noFill/>
          </p:spPr>
          <p:txBody>
            <a:bodyPr wrap="none" rtlCol="0">
              <a:spAutoFit/>
            </a:bodyPr>
            <a:lstStyle/>
            <a:p>
              <a:r>
                <a:rPr lang="es-CO" sz="1100" dirty="0">
                  <a:latin typeface="Arial Narrow" panose="020B0606020202030204" pitchFamily="34" charset="0"/>
                </a:rPr>
                <a:t>Tácito</a:t>
              </a:r>
            </a:p>
          </p:txBody>
        </p:sp>
        <p:sp>
          <p:nvSpPr>
            <p:cNvPr id="32" name="CuadroTexto 31"/>
            <p:cNvSpPr txBox="1"/>
            <p:nvPr/>
          </p:nvSpPr>
          <p:spPr>
            <a:xfrm>
              <a:off x="713364" y="4276121"/>
              <a:ext cx="716470" cy="308973"/>
            </a:xfrm>
            <a:prstGeom prst="rect">
              <a:avLst/>
            </a:prstGeom>
            <a:noFill/>
          </p:spPr>
          <p:txBody>
            <a:bodyPr wrap="none" rtlCol="0">
              <a:spAutoFit/>
            </a:bodyPr>
            <a:lstStyle/>
            <a:p>
              <a:pPr algn="ctr"/>
              <a:r>
                <a:rPr lang="es-CO" sz="1100" dirty="0">
                  <a:latin typeface="Arial Narrow" panose="020B0606020202030204" pitchFamily="34" charset="0"/>
                </a:rPr>
                <a:t>Explícito</a:t>
              </a:r>
            </a:p>
          </p:txBody>
        </p:sp>
        <p:sp>
          <p:nvSpPr>
            <p:cNvPr id="33" name="CuadroTexto 32"/>
            <p:cNvSpPr txBox="1"/>
            <p:nvPr/>
          </p:nvSpPr>
          <p:spPr>
            <a:xfrm>
              <a:off x="911873" y="1220091"/>
              <a:ext cx="1116153" cy="508897"/>
            </a:xfrm>
            <a:prstGeom prst="rect">
              <a:avLst/>
            </a:prstGeom>
            <a:noFill/>
          </p:spPr>
          <p:txBody>
            <a:bodyPr wrap="none" rtlCol="0">
              <a:spAutoFit/>
            </a:bodyPr>
            <a:lstStyle/>
            <a:p>
              <a:pPr algn="ctr"/>
              <a:r>
                <a:rPr lang="es-CO" sz="1100" dirty="0">
                  <a:latin typeface="Arial Narrow" panose="020B0606020202030204" pitchFamily="34" charset="0"/>
                </a:rPr>
                <a:t>Dimensión</a:t>
              </a:r>
            </a:p>
            <a:p>
              <a:pPr algn="ctr"/>
              <a:r>
                <a:rPr lang="es-CO" sz="1100" dirty="0">
                  <a:latin typeface="Arial Narrow" panose="020B0606020202030204" pitchFamily="34" charset="0"/>
                </a:rPr>
                <a:t>Epistemológica</a:t>
              </a:r>
            </a:p>
          </p:txBody>
        </p:sp>
        <p:sp>
          <p:nvSpPr>
            <p:cNvPr id="34" name="CuadroTexto 33"/>
            <p:cNvSpPr txBox="1"/>
            <p:nvPr/>
          </p:nvSpPr>
          <p:spPr>
            <a:xfrm>
              <a:off x="7168030" y="5424260"/>
              <a:ext cx="849698" cy="508897"/>
            </a:xfrm>
            <a:prstGeom prst="rect">
              <a:avLst/>
            </a:prstGeom>
            <a:noFill/>
          </p:spPr>
          <p:txBody>
            <a:bodyPr wrap="none" rtlCol="0">
              <a:spAutoFit/>
            </a:bodyPr>
            <a:lstStyle/>
            <a:p>
              <a:r>
                <a:rPr lang="es-CO" sz="1100" dirty="0">
                  <a:latin typeface="Arial Narrow" panose="020B0606020202030204" pitchFamily="34" charset="0"/>
                </a:rPr>
                <a:t>Dimensión</a:t>
              </a:r>
            </a:p>
            <a:p>
              <a:r>
                <a:rPr lang="es-CO" sz="1100" dirty="0">
                  <a:latin typeface="Arial Narrow" panose="020B0606020202030204" pitchFamily="34" charset="0"/>
                </a:rPr>
                <a:t>Ontológica</a:t>
              </a:r>
            </a:p>
          </p:txBody>
        </p:sp>
      </p:grpSp>
    </p:spTree>
    <p:extLst>
      <p:ext uri="{BB962C8B-B14F-4D97-AF65-F5344CB8AC3E}">
        <p14:creationId xmlns:p14="http://schemas.microsoft.com/office/powerpoint/2010/main" val="416910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0" y="0"/>
            <a:ext cx="9144000" cy="6808623"/>
            <a:chOff x="0" y="0"/>
            <a:chExt cx="9144000" cy="6808623"/>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303346" y="1521551"/>
            <a:ext cx="8645932" cy="1631216"/>
          </a:xfrm>
          <a:prstGeom prst="rect">
            <a:avLst/>
          </a:prstGeom>
        </p:spPr>
        <p:txBody>
          <a:bodyPr wrap="square">
            <a:spAutoFit/>
          </a:bodyPr>
          <a:lstStyle/>
          <a:p>
            <a:r>
              <a:rPr lang="es-CO" sz="2000" dirty="0">
                <a:latin typeface="Futura Md BT" pitchFamily="34" charset="0"/>
              </a:rPr>
              <a:t>Metodología utilizada.</a:t>
            </a:r>
          </a:p>
          <a:p>
            <a:pPr indent="-285750">
              <a:buFont typeface="Arial" charset="0"/>
              <a:buChar char="•"/>
            </a:pPr>
            <a:endParaRPr lang="es-CO" sz="2000" dirty="0">
              <a:latin typeface="Futura Md BT" pitchFamily="34" charset="0"/>
            </a:endParaRPr>
          </a:p>
          <a:p>
            <a:endParaRPr lang="es-CO" sz="2000" dirty="0">
              <a:latin typeface="Futura Md BT" pitchFamily="34" charset="0"/>
            </a:endParaRPr>
          </a:p>
          <a:p>
            <a:pPr indent="-285750">
              <a:buFont typeface="Arial" charset="0"/>
              <a:buChar char="•"/>
            </a:pPr>
            <a:endParaRPr lang="es-CO" sz="2000" dirty="0">
              <a:latin typeface="Futura Md BT" pitchFamily="34" charset="0"/>
            </a:endParaRPr>
          </a:p>
          <a:p>
            <a:endParaRPr lang="es-CO" sz="2000" dirty="0">
              <a:latin typeface="Futura Md BT" pitchFamily="34" charset="0"/>
            </a:endParaRPr>
          </a:p>
        </p:txBody>
      </p:sp>
      <p:sp>
        <p:nvSpPr>
          <p:cNvPr id="37" name="Rectángulo 36">
            <a:extLst>
              <a:ext uri="{FF2B5EF4-FFF2-40B4-BE49-F238E27FC236}">
                <a16:creationId xmlns:a16="http://schemas.microsoft.com/office/drawing/2014/main" id="{01601117-5885-6949-BAE5-68068F8E253B}"/>
              </a:ext>
            </a:extLst>
          </p:cNvPr>
          <p:cNvSpPr/>
          <p:nvPr/>
        </p:nvSpPr>
        <p:spPr>
          <a:xfrm>
            <a:off x="258780" y="3984846"/>
            <a:ext cx="8597838" cy="400110"/>
          </a:xfrm>
          <a:prstGeom prst="rect">
            <a:avLst/>
          </a:prstGeom>
        </p:spPr>
        <p:txBody>
          <a:bodyPr wrap="square">
            <a:spAutoFit/>
          </a:bodyPr>
          <a:lstStyle/>
          <a:p>
            <a:pPr marL="285750" indent="-285750">
              <a:buFont typeface="Arial" charset="0"/>
              <a:buChar char="•"/>
            </a:pPr>
            <a:endParaRPr lang="es-CO" sz="2000" dirty="0">
              <a:latin typeface="Futura Md BT" pitchFamily="34" charset="0"/>
            </a:endParaRPr>
          </a:p>
        </p:txBody>
      </p:sp>
      <p:graphicFrame>
        <p:nvGraphicFramePr>
          <p:cNvPr id="8" name="Diagrama 7"/>
          <p:cNvGraphicFramePr/>
          <p:nvPr>
            <p:extLst>
              <p:ext uri="{D42A27DB-BD31-4B8C-83A1-F6EECF244321}">
                <p14:modId xmlns:p14="http://schemas.microsoft.com/office/powerpoint/2010/main" val="4256214603"/>
              </p:ext>
            </p:extLst>
          </p:nvPr>
        </p:nvGraphicFramePr>
        <p:xfrm>
          <a:off x="524248" y="1936653"/>
          <a:ext cx="8066901" cy="485500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93213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6"/>
          <p:cNvGrpSpPr/>
          <p:nvPr/>
        </p:nvGrpSpPr>
        <p:grpSpPr>
          <a:xfrm>
            <a:off x="0" y="0"/>
            <a:ext cx="9144000" cy="6808623"/>
            <a:chOff x="0" y="0"/>
            <a:chExt cx="9144000" cy="6808623"/>
          </a:xfrm>
        </p:grpSpPr>
        <p:pic>
          <p:nvPicPr>
            <p:cNvPr id="13"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4"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303346" y="1245105"/>
            <a:ext cx="8645932" cy="1908215"/>
          </a:xfrm>
          <a:prstGeom prst="rect">
            <a:avLst/>
          </a:prstGeom>
        </p:spPr>
        <p:txBody>
          <a:bodyPr wrap="square">
            <a:spAutoFit/>
          </a:bodyPr>
          <a:lstStyle/>
          <a:p>
            <a:r>
              <a:rPr lang="es-CO" sz="2000" b="1" dirty="0">
                <a:latin typeface="Futura Md BT" pitchFamily="34" charset="0"/>
              </a:rPr>
              <a:t>Desarrollo y discusión</a:t>
            </a:r>
          </a:p>
          <a:p>
            <a:r>
              <a:rPr lang="es-CO" b="1" dirty="0"/>
              <a:t>Modelo de Aprendizaje y Generación de conocimiento Facultad de Ingeniería </a:t>
            </a:r>
            <a:endParaRPr lang="es-CO" sz="2000" dirty="0">
              <a:latin typeface="Futura Md BT" pitchFamily="34" charset="0"/>
            </a:endParaRPr>
          </a:p>
          <a:p>
            <a:pPr marL="285750" indent="-285750">
              <a:buFont typeface="Arial" charset="0"/>
              <a:buChar char="•"/>
            </a:pPr>
            <a:endParaRPr lang="es-CO" sz="2000" dirty="0">
              <a:latin typeface="Futura Md BT" pitchFamily="34" charset="0"/>
            </a:endParaRPr>
          </a:p>
          <a:p>
            <a:endParaRPr lang="es-CO" sz="2000" dirty="0">
              <a:latin typeface="Futura Md BT" pitchFamily="34" charset="0"/>
            </a:endParaRPr>
          </a:p>
          <a:p>
            <a:pPr marL="285750" indent="-285750">
              <a:buFont typeface="Arial" charset="0"/>
              <a:buChar char="•"/>
            </a:pPr>
            <a:endParaRPr lang="es-CO" sz="2000" dirty="0">
              <a:latin typeface="Futura Md BT" pitchFamily="34" charset="0"/>
            </a:endParaRPr>
          </a:p>
          <a:p>
            <a:endParaRPr lang="es-CO" sz="2000" dirty="0">
              <a:latin typeface="Futura Md BT" pitchFamily="34" charset="0"/>
            </a:endParaRPr>
          </a:p>
        </p:txBody>
      </p:sp>
      <p:pic>
        <p:nvPicPr>
          <p:cNvPr id="2" name="Imagen 1"/>
          <p:cNvPicPr>
            <a:picLocks noChangeAspect="1"/>
          </p:cNvPicPr>
          <p:nvPr/>
        </p:nvPicPr>
        <p:blipFill>
          <a:blip r:embed="rId5"/>
          <a:stretch>
            <a:fillRect/>
          </a:stretch>
        </p:blipFill>
        <p:spPr>
          <a:xfrm>
            <a:off x="674138" y="1964694"/>
            <a:ext cx="5922605" cy="4261935"/>
          </a:xfrm>
          <a:prstGeom prst="rect">
            <a:avLst/>
          </a:prstGeom>
        </p:spPr>
      </p:pic>
    </p:spTree>
    <p:extLst>
      <p:ext uri="{BB962C8B-B14F-4D97-AF65-F5344CB8AC3E}">
        <p14:creationId xmlns:p14="http://schemas.microsoft.com/office/powerpoint/2010/main" val="3159817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6"/>
          <p:cNvGrpSpPr/>
          <p:nvPr/>
        </p:nvGrpSpPr>
        <p:grpSpPr>
          <a:xfrm>
            <a:off x="0" y="0"/>
            <a:ext cx="9144000" cy="6808623"/>
            <a:chOff x="0" y="0"/>
            <a:chExt cx="9144000" cy="6808623"/>
          </a:xfrm>
        </p:grpSpPr>
        <p:pic>
          <p:nvPicPr>
            <p:cNvPr id="13"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4"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303346" y="1245105"/>
            <a:ext cx="8645932" cy="1631216"/>
          </a:xfrm>
          <a:prstGeom prst="rect">
            <a:avLst/>
          </a:prstGeom>
        </p:spPr>
        <p:txBody>
          <a:bodyPr wrap="square">
            <a:spAutoFit/>
          </a:bodyPr>
          <a:lstStyle/>
          <a:p>
            <a:r>
              <a:rPr lang="es-CO" sz="2000" b="1" dirty="0">
                <a:latin typeface="Futura Md BT" pitchFamily="34" charset="0"/>
              </a:rPr>
              <a:t>Desarrollo y discusión</a:t>
            </a:r>
            <a:endParaRPr lang="es-CO" sz="2000" dirty="0">
              <a:latin typeface="Futura Md BT" pitchFamily="34" charset="0"/>
            </a:endParaRPr>
          </a:p>
          <a:p>
            <a:pPr marL="285750" indent="-285750">
              <a:buFont typeface="Arial" charset="0"/>
              <a:buChar char="•"/>
            </a:pPr>
            <a:endParaRPr lang="es-CO" sz="2000" dirty="0">
              <a:latin typeface="Futura Md BT" pitchFamily="34" charset="0"/>
            </a:endParaRPr>
          </a:p>
          <a:p>
            <a:endParaRPr lang="es-CO" sz="2000" dirty="0">
              <a:latin typeface="Futura Md BT" pitchFamily="34" charset="0"/>
            </a:endParaRPr>
          </a:p>
          <a:p>
            <a:pPr marL="285750" indent="-285750">
              <a:buFont typeface="Arial" charset="0"/>
              <a:buChar char="•"/>
            </a:pPr>
            <a:endParaRPr lang="es-CO" sz="2000" dirty="0">
              <a:latin typeface="Futura Md BT" pitchFamily="34" charset="0"/>
            </a:endParaRPr>
          </a:p>
          <a:p>
            <a:endParaRPr lang="es-CO" sz="2000" dirty="0">
              <a:latin typeface="Futura Md BT" pitchFamily="34" charset="0"/>
            </a:endParaRPr>
          </a:p>
        </p:txBody>
      </p:sp>
      <p:pic>
        <p:nvPicPr>
          <p:cNvPr id="2" name="Imagen 1"/>
          <p:cNvPicPr>
            <a:picLocks noChangeAspect="1"/>
          </p:cNvPicPr>
          <p:nvPr/>
        </p:nvPicPr>
        <p:blipFill>
          <a:blip r:embed="rId5"/>
          <a:stretch>
            <a:fillRect/>
          </a:stretch>
        </p:blipFill>
        <p:spPr>
          <a:xfrm>
            <a:off x="828351" y="1553029"/>
            <a:ext cx="7546392" cy="4310742"/>
          </a:xfrm>
          <a:prstGeom prst="rect">
            <a:avLst/>
          </a:prstGeom>
        </p:spPr>
      </p:pic>
      <p:sp>
        <p:nvSpPr>
          <p:cNvPr id="3" name="Rectángulo 2"/>
          <p:cNvSpPr/>
          <p:nvPr/>
        </p:nvSpPr>
        <p:spPr>
          <a:xfrm>
            <a:off x="2286000" y="5610096"/>
            <a:ext cx="4572000" cy="1733808"/>
          </a:xfrm>
          <a:prstGeom prst="rect">
            <a:avLst/>
          </a:prstGeom>
        </p:spPr>
        <p:txBody>
          <a:bodyPr>
            <a:spAutoFit/>
          </a:bodyPr>
          <a:lstStyle/>
          <a:p>
            <a:pPr indent="180340">
              <a:spcAft>
                <a:spcPts val="1000"/>
              </a:spcAft>
            </a:pPr>
            <a:r>
              <a:rPr lang="es-CO" i="1" dirty="0">
                <a:solidFill>
                  <a:srgbClr val="1F497D"/>
                </a:solidFill>
                <a:latin typeface="Arial" panose="020B0604020202020204" pitchFamily="34" charset="0"/>
                <a:ea typeface="Calibri" panose="020F0502020204030204" pitchFamily="34" charset="0"/>
              </a:rPr>
              <a:t>Tabla 1  Herramientas visuales y Anteproyecto: </a:t>
            </a:r>
            <a:endParaRPr lang="es-CO" sz="1100" i="1" dirty="0">
              <a:solidFill>
                <a:srgbClr val="1F497D"/>
              </a:solidFill>
              <a:latin typeface="Calibri" panose="020F0502020204030204" pitchFamily="34" charset="0"/>
              <a:ea typeface="Calibri" panose="020F0502020204030204" pitchFamily="34" charset="0"/>
            </a:endParaRPr>
          </a:p>
          <a:p>
            <a:pPr indent="180340">
              <a:spcAft>
                <a:spcPts val="1000"/>
              </a:spcAft>
            </a:pPr>
            <a:r>
              <a:rPr lang="es-CO" i="1" dirty="0">
                <a:solidFill>
                  <a:srgbClr val="1F497D"/>
                </a:solidFill>
                <a:latin typeface="Arial" panose="020B0604020202020204" pitchFamily="34" charset="0"/>
                <a:ea typeface="Calibri" panose="020F0502020204030204" pitchFamily="34" charset="0"/>
              </a:rPr>
              <a:t>Fuente: Elaboración propia</a:t>
            </a:r>
            <a:endParaRPr lang="es-CO" sz="1100" i="1" dirty="0">
              <a:solidFill>
                <a:srgbClr val="1F497D"/>
              </a:solidFill>
              <a:latin typeface="Calibri" panose="020F0502020204030204" pitchFamily="34" charset="0"/>
              <a:ea typeface="Calibri" panose="020F0502020204030204" pitchFamily="34" charset="0"/>
            </a:endParaRPr>
          </a:p>
          <a:p>
            <a:pPr indent="180340">
              <a:lnSpc>
                <a:spcPct val="200000"/>
              </a:lnSpc>
              <a:spcAft>
                <a:spcPts val="0"/>
              </a:spcAft>
            </a:pPr>
            <a:r>
              <a:rPr lang="es-CO" b="1" i="1" dirty="0">
                <a:latin typeface="Arial" panose="020B0604020202020204" pitchFamily="34" charset="0"/>
                <a:ea typeface="Times New Roman" panose="02020603050405020304" pitchFamily="18" charset="0"/>
              </a:rPr>
              <a:t> </a:t>
            </a:r>
            <a:endParaRPr lang="es-CO"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656605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6"/>
          <p:cNvGrpSpPr/>
          <p:nvPr/>
        </p:nvGrpSpPr>
        <p:grpSpPr>
          <a:xfrm>
            <a:off x="0" y="0"/>
            <a:ext cx="9144000" cy="6808623"/>
            <a:chOff x="0" y="0"/>
            <a:chExt cx="9144000" cy="6808623"/>
          </a:xfrm>
        </p:grpSpPr>
        <p:pic>
          <p:nvPicPr>
            <p:cNvPr id="13"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4"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303346" y="1245105"/>
            <a:ext cx="8645932" cy="3724096"/>
          </a:xfrm>
          <a:prstGeom prst="rect">
            <a:avLst/>
          </a:prstGeom>
        </p:spPr>
        <p:txBody>
          <a:bodyPr wrap="square">
            <a:spAutoFit/>
          </a:bodyPr>
          <a:lstStyle/>
          <a:p>
            <a:r>
              <a:rPr lang="es-CO" sz="2000" b="1" dirty="0">
                <a:latin typeface="Futura Md BT" pitchFamily="34" charset="0"/>
              </a:rPr>
              <a:t>Desarrollo y discusión</a:t>
            </a:r>
            <a:endParaRPr lang="es-CO" sz="2000" dirty="0">
              <a:latin typeface="Futura Md BT" pitchFamily="34" charset="0"/>
            </a:endParaRPr>
          </a:p>
          <a:p>
            <a:pPr marL="285750" indent="-285750">
              <a:buFont typeface="Arial" charset="0"/>
              <a:buChar char="•"/>
            </a:pPr>
            <a:r>
              <a:rPr lang="es-CO" b="1" dirty="0"/>
              <a:t>Importancia de las Instituciones de Educación Superior como organizaciones en Medellín y la Incidencia de políticas públicas en sus procesos</a:t>
            </a:r>
          </a:p>
          <a:p>
            <a:pPr marL="285750" indent="-285750">
              <a:buFont typeface="Arial" charset="0"/>
              <a:buChar char="•"/>
            </a:pPr>
            <a:endParaRPr lang="es-CO" b="1" dirty="0"/>
          </a:p>
          <a:p>
            <a:r>
              <a:rPr lang="es-CO" dirty="0"/>
              <a:t>Una de las políticas publicas fue la creación de SAPIENCIA : </a:t>
            </a:r>
            <a:r>
              <a:rPr lang="es-ES" dirty="0"/>
              <a:t>Agencia de Educación Superior de Medellín – Sapiencia</a:t>
            </a:r>
          </a:p>
          <a:p>
            <a:pPr fontAlgn="base"/>
            <a:endParaRPr lang="es-ES" b="1" cap="all" dirty="0"/>
          </a:p>
          <a:p>
            <a:pPr fontAlgn="base"/>
            <a:r>
              <a:rPr lang="es-ES" b="1" cap="all" dirty="0"/>
              <a:t>MISIÓN</a:t>
            </a:r>
          </a:p>
          <a:p>
            <a:pPr fontAlgn="base"/>
            <a:r>
              <a:rPr lang="es-ES" dirty="0"/>
              <a:t>Contribuir al desarrollo integral de la ciudad desde la orientación del sistema de educación superior del Municipio y sus diversas articulaciones,  a través de la gestión de políticas públicas y de recursos para hacer posible la formación integral de los ciudadanos y su participación equitativa en una sociedad del conocimiento y la innovación.</a:t>
            </a:r>
          </a:p>
          <a:p>
            <a:endParaRPr lang="es-CO" dirty="0"/>
          </a:p>
        </p:txBody>
      </p:sp>
    </p:spTree>
    <p:extLst>
      <p:ext uri="{BB962C8B-B14F-4D97-AF65-F5344CB8AC3E}">
        <p14:creationId xmlns:p14="http://schemas.microsoft.com/office/powerpoint/2010/main" val="114212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6"/>
          <p:cNvGrpSpPr/>
          <p:nvPr/>
        </p:nvGrpSpPr>
        <p:grpSpPr>
          <a:xfrm>
            <a:off x="0" y="0"/>
            <a:ext cx="9144000" cy="6808623"/>
            <a:chOff x="0" y="53790"/>
            <a:chExt cx="9144000" cy="6808623"/>
          </a:xfrm>
        </p:grpSpPr>
        <p:pic>
          <p:nvPicPr>
            <p:cNvPr id="13"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790"/>
              <a:ext cx="9144000" cy="6808623"/>
            </a:xfrm>
            <a:prstGeom prst="rect">
              <a:avLst/>
            </a:prstGeom>
          </p:spPr>
        </p:pic>
        <p:pic>
          <p:nvPicPr>
            <p:cNvPr id="14"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303346" y="1245105"/>
            <a:ext cx="8645932" cy="1538883"/>
          </a:xfrm>
          <a:prstGeom prst="rect">
            <a:avLst/>
          </a:prstGeom>
        </p:spPr>
        <p:txBody>
          <a:bodyPr wrap="square">
            <a:spAutoFit/>
          </a:bodyPr>
          <a:lstStyle/>
          <a:p>
            <a:r>
              <a:rPr lang="es-CO" sz="2000" b="1" dirty="0">
                <a:latin typeface="Futura Md BT" pitchFamily="34" charset="0"/>
              </a:rPr>
              <a:t>Desarrollo y discusión</a:t>
            </a:r>
            <a:endParaRPr lang="es-CO" sz="2000" dirty="0">
              <a:latin typeface="Futura Md BT" pitchFamily="34" charset="0"/>
            </a:endParaRPr>
          </a:p>
          <a:p>
            <a:pPr marL="285750" indent="-285750">
              <a:buFont typeface="Arial" charset="0"/>
              <a:buChar char="•"/>
            </a:pPr>
            <a:r>
              <a:rPr lang="es-CO" b="1" dirty="0"/>
              <a:t>Importancia de las Instituciones de Educación Superior como organizaciones en Medellín y la Incidencia de políticas públicas en sus procesos</a:t>
            </a:r>
          </a:p>
          <a:p>
            <a:pPr marL="285750" indent="-285750">
              <a:buFont typeface="Arial" charset="0"/>
              <a:buChar char="•"/>
            </a:pPr>
            <a:endParaRPr lang="es-CO" b="1" dirty="0"/>
          </a:p>
          <a:p>
            <a:endParaRPr lang="es-CO" sz="2000" dirty="0">
              <a:latin typeface="Futura Md BT" pitchFamily="34" charset="0"/>
            </a:endParaRPr>
          </a:p>
        </p:txBody>
      </p:sp>
      <p:sp>
        <p:nvSpPr>
          <p:cNvPr id="8" name="Marcador de contenido 2"/>
          <p:cNvSpPr txBox="1">
            <a:spLocks/>
          </p:cNvSpPr>
          <p:nvPr/>
        </p:nvSpPr>
        <p:spPr>
          <a:xfrm>
            <a:off x="365760" y="3516923"/>
            <a:ext cx="8322527" cy="17842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ES" sz="2000" dirty="0"/>
          </a:p>
        </p:txBody>
      </p:sp>
      <p:sp>
        <p:nvSpPr>
          <p:cNvPr id="15" name="Subtítulo 2"/>
          <p:cNvSpPr>
            <a:spLocks noGrp="1"/>
          </p:cNvSpPr>
          <p:nvPr>
            <p:ph type="subTitle" idx="1"/>
          </p:nvPr>
        </p:nvSpPr>
        <p:spPr>
          <a:xfrm>
            <a:off x="305452" y="2060848"/>
            <a:ext cx="7956884" cy="2945542"/>
          </a:xfrm>
        </p:spPr>
        <p:txBody>
          <a:bodyPr>
            <a:noAutofit/>
          </a:bodyPr>
          <a:lstStyle/>
          <a:p>
            <a:endParaRPr lang="es-CO" sz="1400" b="1" dirty="0"/>
          </a:p>
          <a:p>
            <a:r>
              <a:rPr lang="es-CO" sz="1400" b="1" dirty="0"/>
              <a:t>Ciudadelas Universitarias </a:t>
            </a:r>
          </a:p>
          <a:p>
            <a:endParaRPr lang="es-CO" sz="1400" b="1" dirty="0"/>
          </a:p>
        </p:txBody>
      </p:sp>
      <p:pic>
        <p:nvPicPr>
          <p:cNvPr id="16" name="Imagen 15" descr="Ciudadelas Universitarias"/>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846" y="2931015"/>
            <a:ext cx="3515193" cy="2248804"/>
          </a:xfrm>
          <a:prstGeom prst="rect">
            <a:avLst/>
          </a:prstGeom>
          <a:noFill/>
          <a:ln>
            <a:noFill/>
          </a:ln>
        </p:spPr>
      </p:pic>
      <p:sp>
        <p:nvSpPr>
          <p:cNvPr id="18" name="Rectángulo 17"/>
          <p:cNvSpPr/>
          <p:nvPr/>
        </p:nvSpPr>
        <p:spPr>
          <a:xfrm>
            <a:off x="852428" y="5371494"/>
            <a:ext cx="3121367" cy="415498"/>
          </a:xfrm>
          <a:prstGeom prst="rect">
            <a:avLst/>
          </a:prstGeom>
        </p:spPr>
        <p:txBody>
          <a:bodyPr wrap="square">
            <a:spAutoFit/>
          </a:bodyPr>
          <a:lstStyle/>
          <a:p>
            <a:pPr algn="just">
              <a:lnSpc>
                <a:spcPct val="150000"/>
              </a:lnSpc>
              <a:spcBef>
                <a:spcPts val="200"/>
              </a:spcBef>
              <a:spcAft>
                <a:spcPts val="0"/>
              </a:spcAft>
            </a:pPr>
            <a:r>
              <a:rPr lang="es-CO" sz="1400" b="1" i="1" dirty="0">
                <a:solidFill>
                  <a:srgbClr val="2E74B5"/>
                </a:solidFill>
                <a:ea typeface="Times New Roman" panose="02020603050405020304" pitchFamily="18" charset="0"/>
                <a:cs typeface="Times New Roman" panose="02020603050405020304" pitchFamily="18" charset="0"/>
              </a:rPr>
              <a:t>Fuente. (SAPIENCIA, 2015)</a:t>
            </a:r>
            <a:endParaRPr lang="es-CO" sz="1400" b="1" i="1" dirty="0">
              <a:solidFill>
                <a:srgbClr val="2E74B5"/>
              </a:solidFill>
              <a:effectLst/>
              <a:ea typeface="Times New Roman" panose="02020603050405020304" pitchFamily="18" charset="0"/>
              <a:cs typeface="Times New Roman" panose="02020603050405020304" pitchFamily="18" charset="0"/>
            </a:endParaRPr>
          </a:p>
        </p:txBody>
      </p:sp>
      <p:sp>
        <p:nvSpPr>
          <p:cNvPr id="20" name="Rectángulo 19"/>
          <p:cNvSpPr/>
          <p:nvPr/>
        </p:nvSpPr>
        <p:spPr>
          <a:xfrm>
            <a:off x="4193884" y="2638418"/>
            <a:ext cx="4371798" cy="3000821"/>
          </a:xfrm>
          <a:prstGeom prst="rect">
            <a:avLst/>
          </a:prstGeom>
        </p:spPr>
        <p:txBody>
          <a:bodyPr wrap="square">
            <a:spAutoFit/>
          </a:bodyPr>
          <a:lstStyle/>
          <a:p>
            <a:pPr algn="just">
              <a:lnSpc>
                <a:spcPct val="150000"/>
              </a:lnSpc>
              <a:spcAft>
                <a:spcPts val="600"/>
              </a:spcAft>
            </a:pPr>
            <a:r>
              <a:rPr lang="es-CO" sz="1400" dirty="0">
                <a:ea typeface="Calibri" panose="020F0502020204030204" pitchFamily="34" charset="0"/>
                <a:cs typeface="Times New Roman" panose="02020603050405020304" pitchFamily="18" charset="0"/>
              </a:rPr>
              <a:t>Sapiencia ,la agencia </a:t>
            </a:r>
            <a:r>
              <a:rPr lang="es-CO" sz="1400" dirty="0"/>
              <a:t>la agencia de Educación superior de Medellín, </a:t>
            </a:r>
            <a:r>
              <a:rPr lang="es-CO" sz="1400" dirty="0">
                <a:ea typeface="Calibri" panose="020F0502020204030204" pitchFamily="34" charset="0"/>
                <a:cs typeface="Times New Roman" panose="02020603050405020304" pitchFamily="18" charset="0"/>
              </a:rPr>
              <a:t>lidera el proyecto denominado “Ciudadelas Universitarias”, que impacta a las instituciones universitarias Pascual Bravo, Colegio Mayor de Antioquia y e Instituto Tecnológico Metropolitano. Dentro de este megaproyecto, como lo define la institución se busca el fortalecimiento de las capacidades de estas instituciones, a la obtención y gestión de los recursos necesarios para ello. (SAPIENCIA, 2015)</a:t>
            </a:r>
            <a:endParaRPr lang="es-CO"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344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6"/>
          <p:cNvGrpSpPr/>
          <p:nvPr/>
        </p:nvGrpSpPr>
        <p:grpSpPr>
          <a:xfrm>
            <a:off x="0" y="0"/>
            <a:ext cx="9144000" cy="6808623"/>
            <a:chOff x="0" y="0"/>
            <a:chExt cx="9144000" cy="6808623"/>
          </a:xfrm>
        </p:grpSpPr>
        <p:pic>
          <p:nvPicPr>
            <p:cNvPr id="14"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5"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363475" y="1528878"/>
            <a:ext cx="8417050" cy="4616648"/>
          </a:xfrm>
          <a:prstGeom prst="rect">
            <a:avLst/>
          </a:prstGeom>
        </p:spPr>
        <p:txBody>
          <a:bodyPr wrap="square">
            <a:spAutoFit/>
          </a:bodyPr>
          <a:lstStyle/>
          <a:p>
            <a:pPr algn="ctr"/>
            <a:r>
              <a:rPr lang="es-CO" sz="2000" dirty="0">
                <a:latin typeface="Futura Md BT" pitchFamily="34" charset="0"/>
              </a:rPr>
              <a:t>PONENCIA DE INVESTIGACIÓN</a:t>
            </a:r>
          </a:p>
          <a:p>
            <a:pPr algn="ctr"/>
            <a:r>
              <a:rPr lang="es-CO" sz="2000" dirty="0">
                <a:latin typeface="Futura Md BT" pitchFamily="34" charset="0"/>
              </a:rPr>
              <a:t>Área Temática: Innovación Social Y Tecnología</a:t>
            </a:r>
          </a:p>
          <a:p>
            <a:pPr algn="ctr"/>
            <a:endParaRPr lang="es-CO" sz="2000" dirty="0">
              <a:latin typeface="Futura Md BT" pitchFamily="34" charset="0"/>
            </a:endParaRPr>
          </a:p>
          <a:p>
            <a:pPr algn="ctr"/>
            <a:r>
              <a:rPr lang="es-CO" dirty="0"/>
              <a:t>UNA ESTRUCTURA PARA LA GENERACIÓN DE CONOCIMIENTO:</a:t>
            </a:r>
          </a:p>
          <a:p>
            <a:pPr algn="ctr"/>
            <a:r>
              <a:rPr lang="es-CO" dirty="0"/>
              <a:t>EN UNA INSTITUCIÓN DE EDUCACIÓN SUPERIOR PÚBLICA </a:t>
            </a:r>
          </a:p>
          <a:p>
            <a:pPr algn="ctr"/>
            <a:r>
              <a:rPr lang="es-CO" dirty="0"/>
              <a:t> </a:t>
            </a:r>
          </a:p>
          <a:p>
            <a:pPr algn="ctr"/>
            <a:endParaRPr lang="es-CO" sz="2000" dirty="0">
              <a:latin typeface="Futura Md BT" pitchFamily="34" charset="0"/>
            </a:endParaRPr>
          </a:p>
          <a:p>
            <a:pPr algn="ctr"/>
            <a:r>
              <a:rPr lang="es-CO" sz="2000" dirty="0">
                <a:latin typeface="Futura Md BT" pitchFamily="34" charset="0"/>
              </a:rPr>
              <a:t>ROSALBA RIOS GALVIS </a:t>
            </a:r>
          </a:p>
          <a:p>
            <a:pPr algn="ctr"/>
            <a:endParaRPr lang="es-CO" sz="2000" dirty="0">
              <a:latin typeface="Futura Md BT" pitchFamily="34" charset="0"/>
            </a:endParaRPr>
          </a:p>
          <a:p>
            <a:pPr algn="ctr"/>
            <a:r>
              <a:rPr lang="es-ES_tradnl" sz="2000" dirty="0">
                <a:latin typeface="Futura Md BT" pitchFamily="34" charset="0"/>
              </a:rPr>
              <a:t>Docente  </a:t>
            </a:r>
          </a:p>
          <a:p>
            <a:pPr algn="ctr"/>
            <a:r>
              <a:rPr lang="es-ES" sz="2000" dirty="0">
                <a:latin typeface="Futura Md BT" pitchFamily="34" charset="0"/>
              </a:rPr>
              <a:t>Institución Universitaria Pascual Bravo</a:t>
            </a:r>
          </a:p>
          <a:p>
            <a:pPr algn="ctr"/>
            <a:r>
              <a:rPr lang="es-ES" sz="2000" dirty="0">
                <a:latin typeface="Futura Md BT" pitchFamily="34" charset="0"/>
              </a:rPr>
              <a:t>ro.rios@pascualbravo.edu.co</a:t>
            </a:r>
          </a:p>
          <a:p>
            <a:pPr algn="ctr"/>
            <a:endParaRPr lang="es-ES" sz="2000" dirty="0">
              <a:latin typeface="Futura Md BT" pitchFamily="34" charset="0"/>
            </a:endParaRPr>
          </a:p>
          <a:p>
            <a:pPr algn="ctr"/>
            <a:endParaRPr lang="es-ES" sz="2000" b="1" dirty="0">
              <a:latin typeface="Futura Md BT" pitchFamily="34" charset="0"/>
              <a:ea typeface="Century Gothic" charset="0"/>
              <a:cs typeface="Century Gothic" charset="0"/>
            </a:endParaRPr>
          </a:p>
          <a:p>
            <a:pPr algn="ctr"/>
            <a:endParaRPr lang="es-CO" sz="2000" b="1" dirty="0">
              <a:latin typeface="Futura Md BT" pitchFamily="34" charset="0"/>
              <a:ea typeface="Century Gothic" charset="0"/>
              <a:cs typeface="Century Gothic" charset="0"/>
            </a:endParaRPr>
          </a:p>
        </p:txBody>
      </p:sp>
      <p:sp>
        <p:nvSpPr>
          <p:cNvPr id="16" name="Rectángulo 15">
            <a:extLst>
              <a:ext uri="{FF2B5EF4-FFF2-40B4-BE49-F238E27FC236}">
                <a16:creationId xmlns:a16="http://schemas.microsoft.com/office/drawing/2014/main" id="{BF73D65B-C878-7149-AB48-A70393443CF2}"/>
              </a:ext>
            </a:extLst>
          </p:cNvPr>
          <p:cNvSpPr/>
          <p:nvPr/>
        </p:nvSpPr>
        <p:spPr>
          <a:xfrm>
            <a:off x="963350" y="6175740"/>
            <a:ext cx="248786" cy="369332"/>
          </a:xfrm>
          <a:prstGeom prst="rect">
            <a:avLst/>
          </a:prstGeom>
        </p:spPr>
        <p:txBody>
          <a:bodyPr wrap="none">
            <a:spAutoFit/>
          </a:bodyPr>
          <a:lstStyle/>
          <a:p>
            <a:r>
              <a:rPr lang="es-ES" b="1" dirty="0">
                <a:solidFill>
                  <a:srgbClr val="800000"/>
                </a:solidFill>
                <a:latin typeface="Century Gothic" charset="0"/>
                <a:ea typeface="Century Gothic" charset="0"/>
                <a:cs typeface="Century Gothic" charset="0"/>
              </a:rPr>
              <a:t> </a:t>
            </a:r>
            <a:endParaRPr lang="es-CO" dirty="0"/>
          </a:p>
        </p:txBody>
      </p:sp>
    </p:spTree>
    <p:extLst>
      <p:ext uri="{BB962C8B-B14F-4D97-AF65-F5344CB8AC3E}">
        <p14:creationId xmlns:p14="http://schemas.microsoft.com/office/powerpoint/2010/main" val="1010521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6"/>
          <p:cNvGrpSpPr/>
          <p:nvPr/>
        </p:nvGrpSpPr>
        <p:grpSpPr>
          <a:xfrm>
            <a:off x="0" y="0"/>
            <a:ext cx="9144000" cy="6808623"/>
            <a:chOff x="0" y="0"/>
            <a:chExt cx="9144000" cy="6808623"/>
          </a:xfrm>
        </p:grpSpPr>
        <p:pic>
          <p:nvPicPr>
            <p:cNvPr id="13"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4"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303346" y="1245105"/>
            <a:ext cx="8645932" cy="4031873"/>
          </a:xfrm>
          <a:prstGeom prst="rect">
            <a:avLst/>
          </a:prstGeom>
        </p:spPr>
        <p:txBody>
          <a:bodyPr wrap="square">
            <a:spAutoFit/>
          </a:bodyPr>
          <a:lstStyle/>
          <a:p>
            <a:r>
              <a:rPr lang="es-CO" sz="2000" b="1" dirty="0">
                <a:latin typeface="Futura Md BT" pitchFamily="34" charset="0"/>
              </a:rPr>
              <a:t>Desarrollo y discusión</a:t>
            </a:r>
            <a:endParaRPr lang="es-CO" sz="2000" dirty="0">
              <a:latin typeface="Futura Md BT" pitchFamily="34" charset="0"/>
            </a:endParaRPr>
          </a:p>
          <a:p>
            <a:pPr marL="285750" indent="-285750">
              <a:buFont typeface="Arial" charset="0"/>
              <a:buChar char="•"/>
            </a:pPr>
            <a:r>
              <a:rPr lang="es-CO" b="1" dirty="0"/>
              <a:t>Importancia de las Instituciones de Educación Superior como organizaciones en Medellín y la Incidencia de políticas públicas en sus procesos</a:t>
            </a:r>
          </a:p>
          <a:p>
            <a:pPr marL="285750" indent="-285750">
              <a:buFont typeface="Arial" charset="0"/>
              <a:buChar char="•"/>
            </a:pPr>
            <a:endParaRPr lang="es-CO" b="1" dirty="0"/>
          </a:p>
          <a:p>
            <a:r>
              <a:rPr lang="es-CO" dirty="0"/>
              <a:t>La primera inscrita como proyecto, es la Ciudadela Universitaria Pedro Nel Gómez, con la que se espera  permitir y aumentar la movilidad de la comunidad académica( estudiantes, docentes, padres de familia, administrativos) entre las tres instituciones y aprovechar los recursos físicos de las mismas, como laboratorios, talleres, gimnasios, piscinas, canchas,   salones de clase, auditorios, teatros,  bibliotecas, en general  toda la infraestructura , de tal manera que cada Institución pueda contar con esos recursos para su ejercicio académico y que sea transparente la asignación de los espacios en la programación académica, y para los estudiantes, se convierta en un campus universitario más grande con los recursos que necesita para su proceso académico, innovador, con calidad.</a:t>
            </a:r>
          </a:p>
          <a:p>
            <a:endParaRPr lang="es-CO" sz="2000" dirty="0">
              <a:latin typeface="Futura Md BT" pitchFamily="34" charset="0"/>
            </a:endParaRPr>
          </a:p>
        </p:txBody>
      </p:sp>
    </p:spTree>
    <p:extLst>
      <p:ext uri="{BB962C8B-B14F-4D97-AF65-F5344CB8AC3E}">
        <p14:creationId xmlns:p14="http://schemas.microsoft.com/office/powerpoint/2010/main" val="1508932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6"/>
          <p:cNvGrpSpPr/>
          <p:nvPr/>
        </p:nvGrpSpPr>
        <p:grpSpPr>
          <a:xfrm>
            <a:off x="0" y="53790"/>
            <a:ext cx="9144000" cy="6808623"/>
            <a:chOff x="0" y="53790"/>
            <a:chExt cx="9144000" cy="6808623"/>
          </a:xfrm>
        </p:grpSpPr>
        <p:pic>
          <p:nvPicPr>
            <p:cNvPr id="13"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790"/>
              <a:ext cx="9144000" cy="6808623"/>
            </a:xfrm>
            <a:prstGeom prst="rect">
              <a:avLst/>
            </a:prstGeom>
          </p:spPr>
        </p:pic>
        <p:pic>
          <p:nvPicPr>
            <p:cNvPr id="14"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303346" y="1245105"/>
            <a:ext cx="8645932" cy="1538883"/>
          </a:xfrm>
          <a:prstGeom prst="rect">
            <a:avLst/>
          </a:prstGeom>
        </p:spPr>
        <p:txBody>
          <a:bodyPr wrap="square">
            <a:spAutoFit/>
          </a:bodyPr>
          <a:lstStyle/>
          <a:p>
            <a:r>
              <a:rPr lang="es-CO" sz="2000" b="1" dirty="0">
                <a:latin typeface="Futura Md BT" pitchFamily="34" charset="0"/>
              </a:rPr>
              <a:t>Desarrollo y discusión</a:t>
            </a:r>
            <a:endParaRPr lang="es-CO" sz="2000" dirty="0">
              <a:latin typeface="Futura Md BT" pitchFamily="34" charset="0"/>
            </a:endParaRPr>
          </a:p>
          <a:p>
            <a:pPr marL="285750" indent="-285750">
              <a:buFont typeface="Arial" charset="0"/>
              <a:buChar char="•"/>
            </a:pPr>
            <a:r>
              <a:rPr lang="es-CO" b="1" dirty="0"/>
              <a:t>Importancia de las Instituciones de Educación Superior como organizaciones en Medellín y la Incidencia de políticas públicas en sus procesos</a:t>
            </a:r>
          </a:p>
          <a:p>
            <a:pPr marL="285750" indent="-285750">
              <a:buFont typeface="Arial" charset="0"/>
              <a:buChar char="•"/>
            </a:pPr>
            <a:endParaRPr lang="es-CO" b="1" dirty="0"/>
          </a:p>
          <a:p>
            <a:endParaRPr lang="es-CO" sz="2000" dirty="0">
              <a:latin typeface="Futura Md BT" pitchFamily="34" charset="0"/>
            </a:endParaRPr>
          </a:p>
        </p:txBody>
      </p:sp>
      <p:pic>
        <p:nvPicPr>
          <p:cNvPr id="7" name="Imagen 6"/>
          <p:cNvPicPr>
            <a:picLocks noChangeAspect="1"/>
          </p:cNvPicPr>
          <p:nvPr/>
        </p:nvPicPr>
        <p:blipFill rotWithShape="1">
          <a:blip r:embed="rId5" cstate="email"/>
          <a:srcRect/>
          <a:stretch/>
        </p:blipFill>
        <p:spPr>
          <a:xfrm>
            <a:off x="514622" y="2324127"/>
            <a:ext cx="4559252" cy="98385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Marcador de contenido 2"/>
          <p:cNvSpPr txBox="1">
            <a:spLocks/>
          </p:cNvSpPr>
          <p:nvPr/>
        </p:nvSpPr>
        <p:spPr>
          <a:xfrm>
            <a:off x="365761" y="3624503"/>
            <a:ext cx="5174427" cy="244460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ES" sz="1400" dirty="0">
                <a:cs typeface="Arial" panose="020B0604020202020204" pitchFamily="34" charset="0"/>
              </a:rPr>
              <a:t>El Proyecto institucional para la Sinergia del sistema de Educación Superior del municipio de Medellín, pretende definir la integración y promoción de las instituciones de educación superior aliadas, contribuyendo con la meta del plan de desarrollo de incrementar un 50% la cobertura, mejorar la calidad de la oferta y promover el desarrollo en investigación, innovación, transferencia y extensión en el sistema. </a:t>
            </a:r>
          </a:p>
          <a:p>
            <a:pPr algn="just"/>
            <a:endParaRPr lang="es-ES" sz="1400" dirty="0">
              <a:cs typeface="Arial" panose="020B0604020202020204" pitchFamily="34" charset="0"/>
            </a:endParaRPr>
          </a:p>
          <a:p>
            <a:pPr algn="just"/>
            <a:r>
              <a:rPr lang="es-ES" sz="1600" dirty="0">
                <a:latin typeface="Arial" panose="020B0604020202020204" pitchFamily="34" charset="0"/>
                <a:cs typeface="Arial" panose="020B0604020202020204" pitchFamily="34" charset="0"/>
                <a:hlinkClick r:id="rId6"/>
              </a:rPr>
              <a:t>http://www.itm.edu.co/Boletin_Digital_Sinergia/index.html</a:t>
            </a:r>
            <a:endParaRPr lang="es-ES" sz="1600" dirty="0">
              <a:latin typeface="Arial" panose="020B0604020202020204" pitchFamily="34" charset="0"/>
              <a:cs typeface="Arial" panose="020B0604020202020204" pitchFamily="34" charset="0"/>
            </a:endParaRPr>
          </a:p>
          <a:p>
            <a:pPr algn="just"/>
            <a:endParaRPr lang="es-ES" sz="2000" dirty="0"/>
          </a:p>
        </p:txBody>
      </p:sp>
      <p:pic>
        <p:nvPicPr>
          <p:cNvPr id="9" name="Picture 2" descr="http://www.zoomcanal.com.co/media/logos/ITM.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280460" y="3125099"/>
            <a:ext cx="2365481" cy="1005615"/>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4" descr="http://www.colmayor.edu.co/images/web_new/pie_logo_colmayor.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907684" y="4443264"/>
            <a:ext cx="2824160" cy="965524"/>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6" descr="http://200.13.244.222/sicaweb/informaprogramas/logo/LOGO2.pn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907684" y="2195799"/>
            <a:ext cx="2862854" cy="6211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47241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6"/>
          <p:cNvGrpSpPr/>
          <p:nvPr/>
        </p:nvGrpSpPr>
        <p:grpSpPr>
          <a:xfrm>
            <a:off x="0" y="53790"/>
            <a:ext cx="9144000" cy="6808623"/>
            <a:chOff x="0" y="53790"/>
            <a:chExt cx="9144000" cy="6808623"/>
          </a:xfrm>
        </p:grpSpPr>
        <p:pic>
          <p:nvPicPr>
            <p:cNvPr id="13"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790"/>
              <a:ext cx="9144000" cy="6808623"/>
            </a:xfrm>
            <a:prstGeom prst="rect">
              <a:avLst/>
            </a:prstGeom>
          </p:spPr>
        </p:pic>
        <p:pic>
          <p:nvPicPr>
            <p:cNvPr id="14"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303346" y="1245105"/>
            <a:ext cx="8645932" cy="1538883"/>
          </a:xfrm>
          <a:prstGeom prst="rect">
            <a:avLst/>
          </a:prstGeom>
        </p:spPr>
        <p:txBody>
          <a:bodyPr wrap="square">
            <a:spAutoFit/>
          </a:bodyPr>
          <a:lstStyle/>
          <a:p>
            <a:r>
              <a:rPr lang="es-CO" sz="2000" b="1" dirty="0">
                <a:latin typeface="Futura Md BT" pitchFamily="34" charset="0"/>
              </a:rPr>
              <a:t>Desarrollo y discusión</a:t>
            </a:r>
            <a:endParaRPr lang="es-CO" sz="2000" dirty="0">
              <a:latin typeface="Futura Md BT" pitchFamily="34" charset="0"/>
            </a:endParaRPr>
          </a:p>
          <a:p>
            <a:pPr marL="285750" indent="-285750">
              <a:buFont typeface="Arial" charset="0"/>
              <a:buChar char="•"/>
            </a:pPr>
            <a:r>
              <a:rPr lang="es-CO" b="1" dirty="0"/>
              <a:t>Importancia de las Instituciones de Educación Superior como organizaciones en Medellín y la Incidencia de políticas públicas en sus procesos</a:t>
            </a:r>
          </a:p>
          <a:p>
            <a:pPr marL="285750" indent="-285750">
              <a:buFont typeface="Arial" charset="0"/>
              <a:buChar char="•"/>
            </a:pPr>
            <a:endParaRPr lang="es-CO" b="1" dirty="0"/>
          </a:p>
          <a:p>
            <a:endParaRPr lang="es-CO" sz="2000" dirty="0">
              <a:latin typeface="Futura Md BT" pitchFamily="34" charset="0"/>
            </a:endParaRPr>
          </a:p>
        </p:txBody>
      </p:sp>
      <p:sp>
        <p:nvSpPr>
          <p:cNvPr id="8" name="Marcador de contenido 2"/>
          <p:cNvSpPr txBox="1">
            <a:spLocks/>
          </p:cNvSpPr>
          <p:nvPr/>
        </p:nvSpPr>
        <p:spPr>
          <a:xfrm>
            <a:off x="365760" y="3516923"/>
            <a:ext cx="8322527" cy="17842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ES" sz="2000" dirty="0"/>
          </a:p>
        </p:txBody>
      </p:sp>
      <p:pic>
        <p:nvPicPr>
          <p:cNvPr id="3" name="Imagen 2"/>
          <p:cNvPicPr>
            <a:picLocks noChangeAspect="1"/>
          </p:cNvPicPr>
          <p:nvPr/>
        </p:nvPicPr>
        <p:blipFill>
          <a:blip r:embed="rId5"/>
          <a:stretch>
            <a:fillRect/>
          </a:stretch>
        </p:blipFill>
        <p:spPr>
          <a:xfrm>
            <a:off x="87933" y="3096321"/>
            <a:ext cx="8087879" cy="3340338"/>
          </a:xfrm>
          <a:prstGeom prst="rect">
            <a:avLst/>
          </a:prstGeom>
        </p:spPr>
      </p:pic>
      <p:pic>
        <p:nvPicPr>
          <p:cNvPr id="4" name="Imagen 3"/>
          <p:cNvPicPr>
            <a:picLocks noChangeAspect="1"/>
          </p:cNvPicPr>
          <p:nvPr/>
        </p:nvPicPr>
        <p:blipFill>
          <a:blip r:embed="rId6"/>
          <a:stretch>
            <a:fillRect/>
          </a:stretch>
        </p:blipFill>
        <p:spPr>
          <a:xfrm>
            <a:off x="1880429" y="2105715"/>
            <a:ext cx="4188677" cy="876909"/>
          </a:xfrm>
          <a:prstGeom prst="rect">
            <a:avLst/>
          </a:prstGeom>
        </p:spPr>
      </p:pic>
    </p:spTree>
    <p:extLst>
      <p:ext uri="{BB962C8B-B14F-4D97-AF65-F5344CB8AC3E}">
        <p14:creationId xmlns:p14="http://schemas.microsoft.com/office/powerpoint/2010/main" val="980882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6"/>
          <p:cNvGrpSpPr/>
          <p:nvPr/>
        </p:nvGrpSpPr>
        <p:grpSpPr>
          <a:xfrm>
            <a:off x="0" y="15165"/>
            <a:ext cx="9144000" cy="6808623"/>
            <a:chOff x="0" y="53790"/>
            <a:chExt cx="9144000" cy="6808623"/>
          </a:xfrm>
        </p:grpSpPr>
        <p:pic>
          <p:nvPicPr>
            <p:cNvPr id="13"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790"/>
              <a:ext cx="9144000" cy="6808623"/>
            </a:xfrm>
            <a:prstGeom prst="rect">
              <a:avLst/>
            </a:prstGeom>
          </p:spPr>
        </p:pic>
        <p:pic>
          <p:nvPicPr>
            <p:cNvPr id="14"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303346" y="1245105"/>
            <a:ext cx="8645932" cy="2092881"/>
          </a:xfrm>
          <a:prstGeom prst="rect">
            <a:avLst/>
          </a:prstGeom>
        </p:spPr>
        <p:txBody>
          <a:bodyPr wrap="square">
            <a:spAutoFit/>
          </a:bodyPr>
          <a:lstStyle/>
          <a:p>
            <a:r>
              <a:rPr lang="es-CO" sz="2000" b="1" dirty="0">
                <a:latin typeface="Futura Md BT" pitchFamily="34" charset="0"/>
              </a:rPr>
              <a:t>Desarrollo y discusión</a:t>
            </a:r>
            <a:endParaRPr lang="es-CO" sz="2000" dirty="0">
              <a:latin typeface="Futura Md BT" pitchFamily="34" charset="0"/>
            </a:endParaRPr>
          </a:p>
          <a:p>
            <a:pPr marL="285750" indent="-285750">
              <a:buFont typeface="Arial" charset="0"/>
              <a:buChar char="•"/>
            </a:pPr>
            <a:r>
              <a:rPr lang="es-CO" b="1" dirty="0"/>
              <a:t>Importancia de las Instituciones de Educación Superior como organizaciones en Medellín y la Incidencia de políticas públicas en sus procesos</a:t>
            </a:r>
          </a:p>
          <a:p>
            <a:endParaRPr lang="es-CO" dirty="0"/>
          </a:p>
          <a:p>
            <a:r>
              <a:rPr lang="es-CO" dirty="0"/>
              <a:t>Hacia una educación integral,humana y sostenible para las apuestas de desarrollo de la ciudad.</a:t>
            </a:r>
            <a:endParaRPr lang="es-CO" b="1" dirty="0"/>
          </a:p>
          <a:p>
            <a:endParaRPr lang="es-CO" sz="2000" dirty="0">
              <a:latin typeface="Futura Md BT" pitchFamily="34" charset="0"/>
            </a:endParaRPr>
          </a:p>
        </p:txBody>
      </p:sp>
      <p:sp>
        <p:nvSpPr>
          <p:cNvPr id="8" name="Marcador de contenido 2"/>
          <p:cNvSpPr txBox="1">
            <a:spLocks/>
          </p:cNvSpPr>
          <p:nvPr/>
        </p:nvSpPr>
        <p:spPr>
          <a:xfrm>
            <a:off x="365760" y="3516923"/>
            <a:ext cx="8322527" cy="17842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ES" sz="2000" dirty="0"/>
          </a:p>
        </p:txBody>
      </p:sp>
      <p:pic>
        <p:nvPicPr>
          <p:cNvPr id="2" name="Imagen 1"/>
          <p:cNvPicPr>
            <a:picLocks noChangeAspect="1"/>
          </p:cNvPicPr>
          <p:nvPr/>
        </p:nvPicPr>
        <p:blipFill>
          <a:blip r:embed="rId5"/>
          <a:stretch>
            <a:fillRect/>
          </a:stretch>
        </p:blipFill>
        <p:spPr>
          <a:xfrm>
            <a:off x="4562478" y="3419477"/>
            <a:ext cx="19043" cy="19046"/>
          </a:xfrm>
          <a:prstGeom prst="rect">
            <a:avLst/>
          </a:prstGeom>
        </p:spPr>
      </p:pic>
      <p:pic>
        <p:nvPicPr>
          <p:cNvPr id="3" name="Imagen 2"/>
          <p:cNvPicPr>
            <a:picLocks noChangeAspect="1"/>
          </p:cNvPicPr>
          <p:nvPr/>
        </p:nvPicPr>
        <p:blipFill>
          <a:blip r:embed="rId5"/>
          <a:stretch>
            <a:fillRect/>
          </a:stretch>
        </p:blipFill>
        <p:spPr>
          <a:xfrm>
            <a:off x="4714878" y="3571877"/>
            <a:ext cx="19043" cy="19046"/>
          </a:xfrm>
          <a:prstGeom prst="rect">
            <a:avLst/>
          </a:prstGeom>
        </p:spPr>
      </p:pic>
      <p:pic>
        <p:nvPicPr>
          <p:cNvPr id="4" name="Imagen 3"/>
          <p:cNvPicPr>
            <a:picLocks noChangeAspect="1"/>
          </p:cNvPicPr>
          <p:nvPr/>
        </p:nvPicPr>
        <p:blipFill>
          <a:blip r:embed="rId6"/>
          <a:stretch>
            <a:fillRect/>
          </a:stretch>
        </p:blipFill>
        <p:spPr>
          <a:xfrm>
            <a:off x="608112" y="3016620"/>
            <a:ext cx="3274255" cy="1951844"/>
          </a:xfrm>
          <a:prstGeom prst="rect">
            <a:avLst/>
          </a:prstGeom>
        </p:spPr>
      </p:pic>
      <p:sp>
        <p:nvSpPr>
          <p:cNvPr id="6" name="Rectángulo 5"/>
          <p:cNvSpPr/>
          <p:nvPr/>
        </p:nvSpPr>
        <p:spPr>
          <a:xfrm>
            <a:off x="4211514" y="2849632"/>
            <a:ext cx="4572000" cy="2354491"/>
          </a:xfrm>
          <a:prstGeom prst="rect">
            <a:avLst/>
          </a:prstGeom>
        </p:spPr>
        <p:txBody>
          <a:bodyPr>
            <a:spAutoFit/>
          </a:bodyPr>
          <a:lstStyle/>
          <a:p>
            <a:r>
              <a:rPr lang="es-CO" sz="9900" b="1" dirty="0">
                <a:latin typeface="PredigeRounded-Bold"/>
              </a:rPr>
              <a:t>PEM </a:t>
            </a:r>
          </a:p>
          <a:p>
            <a:r>
              <a:rPr lang="es-CO" dirty="0">
                <a:latin typeface="PredigeRounded-Medium"/>
              </a:rPr>
              <a:t>Plan Educativo Municipal</a:t>
            </a:r>
          </a:p>
          <a:p>
            <a:r>
              <a:rPr lang="es-CO" dirty="0">
                <a:latin typeface="PredigeRounded-Medium"/>
              </a:rPr>
              <a:t>de Medellín</a:t>
            </a:r>
          </a:p>
          <a:p>
            <a:r>
              <a:rPr lang="es-CO" sz="1200" dirty="0">
                <a:latin typeface="PredigeRounded-Thin"/>
              </a:rPr>
              <a:t>2016 - 2027</a:t>
            </a:r>
            <a:endParaRPr lang="es-CO" dirty="0"/>
          </a:p>
        </p:txBody>
      </p:sp>
      <p:sp>
        <p:nvSpPr>
          <p:cNvPr id="7" name="CuadroTexto 6"/>
          <p:cNvSpPr txBox="1"/>
          <p:nvPr/>
        </p:nvSpPr>
        <p:spPr>
          <a:xfrm>
            <a:off x="608112" y="5398477"/>
            <a:ext cx="5580130" cy="1200329"/>
          </a:xfrm>
          <a:prstGeom prst="rect">
            <a:avLst/>
          </a:prstGeom>
          <a:noFill/>
        </p:spPr>
        <p:txBody>
          <a:bodyPr wrap="square" rtlCol="0">
            <a:spAutoFit/>
          </a:bodyPr>
          <a:lstStyle/>
          <a:p>
            <a:r>
              <a:rPr lang="es-CO" dirty="0"/>
              <a:t>la Línea 5 del PEM; “Medellín ciudad del conocimiento”</a:t>
            </a:r>
          </a:p>
          <a:p>
            <a:r>
              <a:rPr lang="es-CO" dirty="0"/>
              <a:t>Procesos :Generación de conocimiento</a:t>
            </a:r>
          </a:p>
          <a:p>
            <a:r>
              <a:rPr lang="es-CO" dirty="0"/>
              <a:t>Conservación del conocimiento</a:t>
            </a:r>
          </a:p>
          <a:p>
            <a:r>
              <a:rPr lang="es-CO" dirty="0"/>
              <a:t>Transferencia del conocimiento y Conocimiento de futuro</a:t>
            </a:r>
          </a:p>
        </p:txBody>
      </p:sp>
    </p:spTree>
    <p:extLst>
      <p:ext uri="{BB962C8B-B14F-4D97-AF65-F5344CB8AC3E}">
        <p14:creationId xmlns:p14="http://schemas.microsoft.com/office/powerpoint/2010/main" val="2698667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6"/>
          <p:cNvGrpSpPr/>
          <p:nvPr/>
        </p:nvGrpSpPr>
        <p:grpSpPr>
          <a:xfrm>
            <a:off x="0" y="0"/>
            <a:ext cx="9144000" cy="6808623"/>
            <a:chOff x="0" y="0"/>
            <a:chExt cx="9144000" cy="6808623"/>
          </a:xfrm>
        </p:grpSpPr>
        <p:pic>
          <p:nvPicPr>
            <p:cNvPr id="13"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4"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303346" y="1245105"/>
            <a:ext cx="8645932" cy="4555093"/>
          </a:xfrm>
          <a:prstGeom prst="rect">
            <a:avLst/>
          </a:prstGeom>
        </p:spPr>
        <p:txBody>
          <a:bodyPr wrap="square">
            <a:spAutoFit/>
          </a:bodyPr>
          <a:lstStyle/>
          <a:p>
            <a:r>
              <a:rPr lang="es-CO" sz="2000" b="1" dirty="0">
                <a:latin typeface="Futura Md BT" pitchFamily="34" charset="0"/>
              </a:rPr>
              <a:t>Desarrollo y discusión</a:t>
            </a:r>
            <a:endParaRPr lang="es-CO" sz="2000" dirty="0">
              <a:latin typeface="Futura Md BT" pitchFamily="34" charset="0"/>
            </a:endParaRPr>
          </a:p>
          <a:p>
            <a:pPr marL="285750" indent="-285750">
              <a:buFont typeface="Arial" charset="0"/>
              <a:buChar char="•"/>
            </a:pPr>
            <a:r>
              <a:rPr lang="es-CO" b="1" dirty="0"/>
              <a:t>Importancia de las Instituciones de Educación Superior como organizaciones en Medellín y la Incidencia de políticas públicas en sus procesos</a:t>
            </a:r>
          </a:p>
          <a:p>
            <a:pPr marL="285750" indent="-285750">
              <a:buFont typeface="Arial" charset="0"/>
              <a:buChar char="•"/>
            </a:pPr>
            <a:endParaRPr lang="es-CO" b="1" dirty="0"/>
          </a:p>
          <a:p>
            <a:pPr marL="285750" indent="-285750">
              <a:buFont typeface="Arial" charset="0"/>
              <a:buChar char="•"/>
            </a:pPr>
            <a:r>
              <a:rPr lang="es-CO" dirty="0"/>
              <a:t>El Plan Educativo Municipal para Medellín , es una estrategia compuesta por cinco líneas:</a:t>
            </a:r>
          </a:p>
          <a:p>
            <a:pPr marL="342900" indent="-342900">
              <a:buFont typeface="+mj-lt"/>
              <a:buAutoNum type="arabicPeriod"/>
            </a:pPr>
            <a:r>
              <a:rPr lang="es-CO" dirty="0"/>
              <a:t>Hacia un sistema educativo integral, integrado, humano y sostenible</a:t>
            </a:r>
          </a:p>
          <a:p>
            <a:pPr marL="342900" indent="-342900">
              <a:buFont typeface="+mj-lt"/>
              <a:buAutoNum type="arabicPeriod"/>
            </a:pPr>
            <a:r>
              <a:rPr lang="es-CO" dirty="0"/>
              <a:t>Construcción de visión de futuro </a:t>
            </a:r>
          </a:p>
          <a:p>
            <a:pPr marL="342900" indent="-342900">
              <a:buFont typeface="+mj-lt"/>
              <a:buAutoNum type="arabicPeriod"/>
            </a:pPr>
            <a:r>
              <a:rPr lang="es-CO" dirty="0"/>
              <a:t>Hacia un modelo pedagógico de ciudad</a:t>
            </a:r>
          </a:p>
          <a:p>
            <a:pPr marL="342900" indent="-342900">
              <a:buFont typeface="+mj-lt"/>
              <a:buAutoNum type="arabicPeriod"/>
            </a:pPr>
            <a:r>
              <a:rPr lang="es-CO" dirty="0"/>
              <a:t>Educación con calidad y pertinencia</a:t>
            </a:r>
          </a:p>
          <a:p>
            <a:pPr marL="342900" indent="-342900">
              <a:buFont typeface="+mj-lt"/>
              <a:buAutoNum type="arabicPeriod"/>
            </a:pPr>
            <a:r>
              <a:rPr lang="es-CO" dirty="0"/>
              <a:t> y Medellín ciudad del conocimiento. (Secretaria de Educación de Medellín en convenio con la Corporación Interuniversitaria de Servicios (CIS, 2017);que se dan como el producto de la preocupación por la distancia o resquicio evidente entre la realidad educativa presente y la ambicionada , que proporcionen tareas que ayuden a un desarrollo integral y sostenible en la ciudad de Medellín</a:t>
            </a:r>
          </a:p>
          <a:p>
            <a:pPr marL="285750" indent="-285750">
              <a:buFont typeface="Arial" charset="0"/>
              <a:buChar char="•"/>
            </a:pPr>
            <a:endParaRPr lang="es-CO" b="1" dirty="0"/>
          </a:p>
        </p:txBody>
      </p:sp>
    </p:spTree>
    <p:extLst>
      <p:ext uri="{BB962C8B-B14F-4D97-AF65-F5344CB8AC3E}">
        <p14:creationId xmlns:p14="http://schemas.microsoft.com/office/powerpoint/2010/main" val="2058093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6"/>
          <p:cNvGrpSpPr/>
          <p:nvPr/>
        </p:nvGrpSpPr>
        <p:grpSpPr>
          <a:xfrm>
            <a:off x="0" y="0"/>
            <a:ext cx="9144000" cy="6808623"/>
            <a:chOff x="0" y="0"/>
            <a:chExt cx="9144000" cy="6808623"/>
          </a:xfrm>
        </p:grpSpPr>
        <p:pic>
          <p:nvPicPr>
            <p:cNvPr id="13"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4"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303346" y="1245105"/>
            <a:ext cx="8645932" cy="3170099"/>
          </a:xfrm>
          <a:prstGeom prst="rect">
            <a:avLst/>
          </a:prstGeom>
        </p:spPr>
        <p:txBody>
          <a:bodyPr wrap="square">
            <a:spAutoFit/>
          </a:bodyPr>
          <a:lstStyle/>
          <a:p>
            <a:r>
              <a:rPr lang="es-CO" sz="2000" b="1" dirty="0">
                <a:latin typeface="Futura Md BT" pitchFamily="34" charset="0"/>
              </a:rPr>
              <a:t>Desarrollo y discusión</a:t>
            </a:r>
            <a:endParaRPr lang="es-CO" sz="2000" dirty="0">
              <a:latin typeface="Futura Md BT" pitchFamily="34" charset="0"/>
            </a:endParaRPr>
          </a:p>
          <a:p>
            <a:pPr marL="285750" indent="-285750">
              <a:buFont typeface="Arial" charset="0"/>
              <a:buChar char="•"/>
            </a:pPr>
            <a:r>
              <a:rPr lang="es-CO" b="1" dirty="0"/>
              <a:t>Importancia de las Instituciones de Educación Superior como organizaciones en Medellín y la Incidencia de políticas públicas en sus procesos</a:t>
            </a:r>
          </a:p>
          <a:p>
            <a:pPr marL="285750" indent="-285750">
              <a:buFont typeface="Arial" charset="0"/>
              <a:buChar char="•"/>
            </a:pPr>
            <a:endParaRPr lang="es-CO" dirty="0"/>
          </a:p>
          <a:p>
            <a:pPr marL="285750" indent="-285750">
              <a:buFont typeface="Arial" charset="0"/>
              <a:buChar char="•"/>
            </a:pPr>
            <a:endParaRPr lang="es-CO" dirty="0"/>
          </a:p>
          <a:p>
            <a:pPr marL="285750" indent="-285750">
              <a:buFont typeface="Arial" charset="0"/>
              <a:buChar char="•"/>
            </a:pPr>
            <a:r>
              <a:rPr lang="es-CO" dirty="0"/>
              <a:t>Articulación de la media técnica entre las instituciones educativas de la formación media con las instituciones de educación superior, es así como re realizó en el marco de la alianza Minero Energética, el proyecto “Articulación Un tránsito a la educación superior” en el que se intervinieron seis instituciones educativas, la Milagrosa, Sol De Oriente, Jorge Eliecer Gaitán, Presbítero Antonio José Bernal, Vallejuelos y el Instituto Técnico Industrial Pascual Bravo , pertenecientes al  clúster de energía</a:t>
            </a:r>
            <a:endParaRPr lang="es-CO" b="1" dirty="0"/>
          </a:p>
        </p:txBody>
      </p:sp>
    </p:spTree>
    <p:extLst>
      <p:ext uri="{BB962C8B-B14F-4D97-AF65-F5344CB8AC3E}">
        <p14:creationId xmlns:p14="http://schemas.microsoft.com/office/powerpoint/2010/main" val="4098159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6"/>
          <p:cNvGrpSpPr/>
          <p:nvPr/>
        </p:nvGrpSpPr>
        <p:grpSpPr>
          <a:xfrm>
            <a:off x="0" y="53790"/>
            <a:ext cx="9144000" cy="6808623"/>
            <a:chOff x="0" y="53790"/>
            <a:chExt cx="9144000" cy="6808623"/>
          </a:xfrm>
        </p:grpSpPr>
        <p:pic>
          <p:nvPicPr>
            <p:cNvPr id="13"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790"/>
              <a:ext cx="9144000" cy="6808623"/>
            </a:xfrm>
            <a:prstGeom prst="rect">
              <a:avLst/>
            </a:prstGeom>
          </p:spPr>
        </p:pic>
        <p:pic>
          <p:nvPicPr>
            <p:cNvPr id="14"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303346" y="1245105"/>
            <a:ext cx="8645932" cy="4278094"/>
          </a:xfrm>
          <a:prstGeom prst="rect">
            <a:avLst/>
          </a:prstGeom>
        </p:spPr>
        <p:txBody>
          <a:bodyPr wrap="square">
            <a:spAutoFit/>
          </a:bodyPr>
          <a:lstStyle/>
          <a:p>
            <a:pPr marL="285750" indent="-285750">
              <a:buFont typeface="Arial" charset="0"/>
              <a:buChar char="•"/>
            </a:pPr>
            <a:endParaRPr lang="es-CO" dirty="0"/>
          </a:p>
          <a:p>
            <a:pPr marL="285750" indent="-285750">
              <a:buFont typeface="Arial" charset="0"/>
              <a:buChar char="•"/>
            </a:pPr>
            <a:r>
              <a:rPr lang="es-CO" b="1" dirty="0">
                <a:latin typeface="Futura Md BT" pitchFamily="34" charset="0"/>
                <a:ea typeface="Century Gothic" charset="0"/>
                <a:cs typeface="Century Gothic" charset="0"/>
              </a:rPr>
              <a:t>Conclusiones y retos</a:t>
            </a:r>
          </a:p>
          <a:p>
            <a:endParaRPr lang="es-CO" b="1" dirty="0">
              <a:latin typeface="Futura Md BT" pitchFamily="34" charset="0"/>
              <a:ea typeface="Century Gothic" charset="0"/>
              <a:cs typeface="Century Gothic" charset="0"/>
            </a:endParaRPr>
          </a:p>
          <a:p>
            <a:pPr marL="285750" indent="-285750">
              <a:buFont typeface="Arial" charset="0"/>
              <a:buChar char="•"/>
            </a:pPr>
            <a:r>
              <a:rPr lang="es-CO" dirty="0"/>
              <a:t>La propuesta de gestión Rectoral, presentada por el actual Rector de la Institución, DR Juan Pablo Arboleda Gaviria , quien ejerce el cargo de rector desde marzo de 2018 por un período de 4 años,  “La transformación Continúa”, se estructuró a partir de 3 ejes estratégicos: </a:t>
            </a:r>
          </a:p>
          <a:p>
            <a:endParaRPr lang="es-CO" dirty="0"/>
          </a:p>
          <a:p>
            <a:pPr marL="342900" indent="-342900">
              <a:buFont typeface="+mj-lt"/>
              <a:buAutoNum type="arabicPeriod"/>
            </a:pPr>
            <a:r>
              <a:rPr lang="es-CO" dirty="0"/>
              <a:t>El servicio nuestra razón de ser</a:t>
            </a:r>
          </a:p>
          <a:p>
            <a:pPr marL="342900" indent="-342900">
              <a:buFont typeface="+mj-lt"/>
              <a:buAutoNum type="arabicPeriod"/>
            </a:pPr>
            <a:endParaRPr lang="es-CO" dirty="0"/>
          </a:p>
          <a:p>
            <a:pPr marL="342900" indent="-342900">
              <a:buFont typeface="+mj-lt"/>
              <a:buAutoNum type="arabicPeriod"/>
            </a:pPr>
            <a:r>
              <a:rPr lang="es-CO" dirty="0"/>
              <a:t>LA GENERACIÓN DEL CONOCIMEINTO </a:t>
            </a:r>
          </a:p>
          <a:p>
            <a:pPr marL="342900" indent="-342900">
              <a:buFont typeface="+mj-lt"/>
              <a:buAutoNum type="arabicPeriod"/>
            </a:pPr>
            <a:endParaRPr lang="es-CO" dirty="0"/>
          </a:p>
          <a:p>
            <a:pPr marL="342900" indent="-342900">
              <a:buFont typeface="+mj-lt"/>
              <a:buAutoNum type="arabicPeriod"/>
            </a:pPr>
            <a:r>
              <a:rPr lang="es-CO" dirty="0"/>
              <a:t>Y el tercero la gestión Institucional para la transformación.</a:t>
            </a:r>
          </a:p>
          <a:p>
            <a:pPr marL="342900" indent="-342900">
              <a:buFont typeface="+mj-lt"/>
              <a:buAutoNum type="arabicPeriod"/>
            </a:pPr>
            <a:endParaRPr lang="es-CO" b="1" dirty="0"/>
          </a:p>
          <a:p>
            <a:endParaRPr lang="es-CO" sz="2000" dirty="0">
              <a:latin typeface="Futura Md BT" pitchFamily="34" charset="0"/>
            </a:endParaRPr>
          </a:p>
        </p:txBody>
      </p:sp>
      <p:sp>
        <p:nvSpPr>
          <p:cNvPr id="8" name="Marcador de contenido 2"/>
          <p:cNvSpPr txBox="1">
            <a:spLocks/>
          </p:cNvSpPr>
          <p:nvPr/>
        </p:nvSpPr>
        <p:spPr>
          <a:xfrm>
            <a:off x="365760" y="3516923"/>
            <a:ext cx="8322527" cy="17842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ES" sz="2000" dirty="0"/>
          </a:p>
        </p:txBody>
      </p:sp>
    </p:spTree>
    <p:extLst>
      <p:ext uri="{BB962C8B-B14F-4D97-AF65-F5344CB8AC3E}">
        <p14:creationId xmlns:p14="http://schemas.microsoft.com/office/powerpoint/2010/main" val="18139654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o 6"/>
          <p:cNvGrpSpPr/>
          <p:nvPr/>
        </p:nvGrpSpPr>
        <p:grpSpPr>
          <a:xfrm>
            <a:off x="0" y="53790"/>
            <a:ext cx="9144000" cy="6808623"/>
            <a:chOff x="0" y="53790"/>
            <a:chExt cx="9144000" cy="6808623"/>
          </a:xfrm>
        </p:grpSpPr>
        <p:pic>
          <p:nvPicPr>
            <p:cNvPr id="13"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790"/>
              <a:ext cx="9144000" cy="6808623"/>
            </a:xfrm>
            <a:prstGeom prst="rect">
              <a:avLst/>
            </a:prstGeom>
          </p:spPr>
        </p:pic>
        <p:pic>
          <p:nvPicPr>
            <p:cNvPr id="14"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303346" y="1245105"/>
            <a:ext cx="8645932" cy="4832092"/>
          </a:xfrm>
          <a:prstGeom prst="rect">
            <a:avLst/>
          </a:prstGeom>
        </p:spPr>
        <p:txBody>
          <a:bodyPr wrap="square">
            <a:spAutoFit/>
          </a:bodyPr>
          <a:lstStyle/>
          <a:p>
            <a:pPr marL="285750" indent="-285750">
              <a:buFont typeface="Arial" charset="0"/>
              <a:buChar char="•"/>
            </a:pPr>
            <a:endParaRPr lang="es-CO" dirty="0"/>
          </a:p>
          <a:p>
            <a:pPr marL="285750" indent="-285750">
              <a:buFont typeface="Arial" charset="0"/>
              <a:buChar char="•"/>
            </a:pPr>
            <a:r>
              <a:rPr lang="es-CO" b="1" dirty="0">
                <a:latin typeface="Futura Md BT" pitchFamily="34" charset="0"/>
                <a:ea typeface="Century Gothic" charset="0"/>
                <a:cs typeface="Century Gothic" charset="0"/>
              </a:rPr>
              <a:t>Conclusiones y retos</a:t>
            </a:r>
          </a:p>
          <a:p>
            <a:endParaRPr lang="es-CO" dirty="0"/>
          </a:p>
          <a:p>
            <a:pPr marL="285750" indent="-285750">
              <a:buFont typeface="Arial" charset="0"/>
              <a:buChar char="•"/>
            </a:pPr>
            <a:r>
              <a:rPr lang="es-CO" dirty="0"/>
              <a:t>El plan de desarrollo Institucional se encuentra la gestión del conocimiento, la generación del conocimiento dentro de los componentes del proyecto 1.2.1. Investigación Formativa: Pascualino Creativo e innovador.</a:t>
            </a:r>
          </a:p>
          <a:p>
            <a:pPr marL="285750" indent="-285750">
              <a:buFont typeface="Arial" charset="0"/>
              <a:buChar char="•"/>
            </a:pPr>
            <a:endParaRPr lang="es-CO" dirty="0"/>
          </a:p>
          <a:p>
            <a:pPr marL="285750" indent="-285750">
              <a:buFont typeface="Arial" charset="0"/>
              <a:buChar char="•"/>
            </a:pPr>
            <a:r>
              <a:rPr lang="es-CO" dirty="0"/>
              <a:t>Planea desarrollar un instrumento de gestión de conocimiento de los resultados del proceso de investigación formativa. ¿es suficiente con un instrumento en ésta área, o se hace necesario que se cree para todo el proceso formativo?.</a:t>
            </a:r>
          </a:p>
          <a:p>
            <a:pPr marL="285750" indent="-285750">
              <a:buFont typeface="Arial" charset="0"/>
              <a:buChar char="•"/>
            </a:pPr>
            <a:r>
              <a:rPr lang="es-CO" dirty="0"/>
              <a:t>Esto debido a que el la I.U. Pascual Bravo se encuentra generación de conocimiento desde la misma clase, en los planes de aula, en los proyectos de grado, en los proyectos de investigación es como se ve en el  de generación de conocimiento encontrado en la Institución (Rios Galvis, 2018)</a:t>
            </a:r>
          </a:p>
          <a:p>
            <a:pPr marL="285750" indent="-285750">
              <a:buFont typeface="Arial" charset="0"/>
              <a:buChar char="•"/>
            </a:pPr>
            <a:endParaRPr lang="es-CO" b="1" dirty="0"/>
          </a:p>
          <a:p>
            <a:pPr marL="285750" indent="-285750">
              <a:buFont typeface="Arial" charset="0"/>
              <a:buChar char="•"/>
            </a:pPr>
            <a:endParaRPr lang="es-CO" b="1" dirty="0"/>
          </a:p>
          <a:p>
            <a:endParaRPr lang="es-CO" sz="2000" dirty="0">
              <a:latin typeface="Futura Md BT" pitchFamily="34" charset="0"/>
            </a:endParaRPr>
          </a:p>
        </p:txBody>
      </p:sp>
      <p:sp>
        <p:nvSpPr>
          <p:cNvPr id="8" name="Marcador de contenido 2"/>
          <p:cNvSpPr txBox="1">
            <a:spLocks/>
          </p:cNvSpPr>
          <p:nvPr/>
        </p:nvSpPr>
        <p:spPr>
          <a:xfrm>
            <a:off x="365760" y="3516923"/>
            <a:ext cx="8322527" cy="178428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es-ES" sz="2000" dirty="0"/>
          </a:p>
        </p:txBody>
      </p:sp>
    </p:spTree>
    <p:extLst>
      <p:ext uri="{BB962C8B-B14F-4D97-AF65-F5344CB8AC3E}">
        <p14:creationId xmlns:p14="http://schemas.microsoft.com/office/powerpoint/2010/main" val="15090500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0" y="0"/>
            <a:ext cx="9144000" cy="6808623"/>
            <a:chOff x="0" y="0"/>
            <a:chExt cx="9144000" cy="6808623"/>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303346" y="1245105"/>
            <a:ext cx="8629841" cy="5539978"/>
          </a:xfrm>
          <a:prstGeom prst="rect">
            <a:avLst/>
          </a:prstGeom>
        </p:spPr>
        <p:txBody>
          <a:bodyPr wrap="square">
            <a:spAutoFit/>
          </a:bodyPr>
          <a:lstStyle/>
          <a:p>
            <a:r>
              <a:rPr lang="es-CO" sz="2000" b="1" dirty="0">
                <a:latin typeface="Futura Md BT" pitchFamily="34" charset="0"/>
                <a:ea typeface="Century Gothic" charset="0"/>
                <a:cs typeface="Century Gothic" charset="0"/>
              </a:rPr>
              <a:t>Conclusiones y retos</a:t>
            </a:r>
          </a:p>
          <a:p>
            <a:endParaRPr lang="es-CO" sz="2000" b="1" dirty="0">
              <a:latin typeface="Futura Md BT" pitchFamily="34" charset="0"/>
              <a:ea typeface="Century Gothic" charset="0"/>
              <a:cs typeface="Century Gothic" charset="0"/>
            </a:endParaRPr>
          </a:p>
          <a:p>
            <a:r>
              <a:rPr lang="es-CO" dirty="0"/>
              <a:t>Se puede apreciar cómo desde una Institución Educativa Superior pública, se pueda generar y gestionar el conocimiento a pesar de los cambios de administración, de los rectores y su comité rectoral, de alcaldes, de gobernadores y del mismo presidente y se mantiene su esencia, para lo que fue fundada.</a:t>
            </a:r>
          </a:p>
          <a:p>
            <a:endParaRPr lang="es-CO" sz="2400" b="1" dirty="0">
              <a:solidFill>
                <a:schemeClr val="tx2">
                  <a:lumMod val="50000"/>
                </a:schemeClr>
              </a:solidFill>
              <a:latin typeface="Futura Md BT" pitchFamily="34" charset="0"/>
              <a:ea typeface="Century Gothic" charset="0"/>
              <a:cs typeface="Century Gothic" charset="0"/>
            </a:endParaRPr>
          </a:p>
          <a:p>
            <a:r>
              <a:rPr lang="es-CO" dirty="0"/>
              <a:t>Por otro lado es pertinente aclarar que la I.U Pascual Bravo, aunque por su misma razón de ser y por los hallazgos encontrados, tiene un modelo de creación y gestión de conocimiento, no está documentado y  reconocido como tal, por lo que se debe trabajar en la formalización , para lo que lo debe contextualizar y definir teniendo en cuenta sus valores, y objetivos, estructura, sistema relacional y funciones organizativas y no confundir la gestión de la información con la gestión del conocimiento, y creer que por el uso de la tecnología ya se tiene la gestión del conocimiento .</a:t>
            </a:r>
          </a:p>
          <a:p>
            <a:endParaRPr lang="es-CO" sz="2400" b="1" dirty="0">
              <a:solidFill>
                <a:schemeClr val="tx2">
                  <a:lumMod val="50000"/>
                </a:schemeClr>
              </a:solidFill>
              <a:latin typeface="Futura Md BT" pitchFamily="34" charset="0"/>
              <a:ea typeface="Century Gothic" charset="0"/>
              <a:cs typeface="Century Gothic" charset="0"/>
            </a:endParaRPr>
          </a:p>
          <a:p>
            <a:pPr marL="285750" indent="-285750">
              <a:buFont typeface="Arial" charset="0"/>
              <a:buChar char="•"/>
            </a:pPr>
            <a:endParaRPr lang="es-CO" sz="1600" dirty="0">
              <a:solidFill>
                <a:schemeClr val="tx2">
                  <a:lumMod val="50000"/>
                </a:schemeClr>
              </a:solidFill>
              <a:latin typeface="Futura Md BT" pitchFamily="34" charset="0"/>
              <a:ea typeface="Century Gothic" charset="0"/>
              <a:cs typeface="Century Gothic" charset="0"/>
            </a:endParaRPr>
          </a:p>
          <a:p>
            <a:endParaRPr lang="es-CO" sz="1600" dirty="0">
              <a:solidFill>
                <a:schemeClr val="tx2">
                  <a:lumMod val="50000"/>
                </a:schemeClr>
              </a:solidFill>
              <a:latin typeface="Futura Md BT" pitchFamily="34" charset="0"/>
              <a:ea typeface="Century Gothic" charset="0"/>
              <a:cs typeface="Century Gothic" charset="0"/>
            </a:endParaRPr>
          </a:p>
          <a:p>
            <a:pPr marL="285750" indent="-285750">
              <a:buFont typeface="Arial" charset="0"/>
              <a:buChar char="•"/>
            </a:pPr>
            <a:endParaRPr lang="es-CO" sz="1600" dirty="0">
              <a:latin typeface="Futura Md BT" pitchFamily="34" charset="0"/>
              <a:ea typeface="Century Gothic" charset="0"/>
              <a:cs typeface="Century Gothic" charset="0"/>
            </a:endParaRPr>
          </a:p>
          <a:p>
            <a:endParaRPr lang="es-CO" sz="2000" b="1" dirty="0">
              <a:solidFill>
                <a:srgbClr val="800000"/>
              </a:solidFill>
              <a:latin typeface="Futura Md BT" pitchFamily="34" charset="0"/>
              <a:ea typeface="Century Gothic" charset="0"/>
              <a:cs typeface="Century Gothic" charset="0"/>
            </a:endParaRPr>
          </a:p>
        </p:txBody>
      </p:sp>
    </p:spTree>
    <p:extLst>
      <p:ext uri="{BB962C8B-B14F-4D97-AF65-F5344CB8AC3E}">
        <p14:creationId xmlns:p14="http://schemas.microsoft.com/office/powerpoint/2010/main" val="1158609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0" y="0"/>
            <a:ext cx="9144000" cy="6808623"/>
            <a:chOff x="0" y="0"/>
            <a:chExt cx="9144000" cy="6808623"/>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303346" y="1245105"/>
            <a:ext cx="8629841" cy="4893647"/>
          </a:xfrm>
          <a:prstGeom prst="rect">
            <a:avLst/>
          </a:prstGeom>
        </p:spPr>
        <p:txBody>
          <a:bodyPr wrap="square">
            <a:spAutoFit/>
          </a:bodyPr>
          <a:lstStyle/>
          <a:p>
            <a:r>
              <a:rPr lang="es-CO" sz="2000" b="1" dirty="0">
                <a:latin typeface="Futura Md BT" pitchFamily="34" charset="0"/>
                <a:ea typeface="Century Gothic" charset="0"/>
                <a:cs typeface="Century Gothic" charset="0"/>
              </a:rPr>
              <a:t>Conclusiones y retos</a:t>
            </a:r>
          </a:p>
          <a:p>
            <a:endParaRPr lang="es-CO" sz="2000" b="1" dirty="0">
              <a:latin typeface="Futura Md BT" pitchFamily="34" charset="0"/>
              <a:ea typeface="Century Gothic" charset="0"/>
              <a:cs typeface="Century Gothic" charset="0"/>
            </a:endParaRPr>
          </a:p>
          <a:p>
            <a:r>
              <a:rPr lang="es-CO" dirty="0"/>
              <a:t>De igual manera es importante que la I.U. Pascual Bravo considere la  cultura organizacional colaborativa , como una variable organizacional que le permita desarrollar su proceso de gestión de conocimiento , que según autores como  Davenport , </a:t>
            </a:r>
            <a:r>
              <a:rPr lang="es-CO" dirty="0" err="1"/>
              <a:t>Prusak</a:t>
            </a:r>
            <a:r>
              <a:rPr lang="es-CO" dirty="0"/>
              <a:t>, Durán, entre otros   lo definen en sus modelos, como algo necesario para tener éxito en este proceso . (</a:t>
            </a:r>
            <a:r>
              <a:rPr lang="es-CO" dirty="0" err="1"/>
              <a:t>Rodriguez</a:t>
            </a:r>
            <a:r>
              <a:rPr lang="es-CO" dirty="0"/>
              <a:t> </a:t>
            </a:r>
            <a:r>
              <a:rPr lang="es-CO" dirty="0" err="1"/>
              <a:t>Gomez</a:t>
            </a:r>
            <a:r>
              <a:rPr lang="es-CO" dirty="0"/>
              <a:t>, 2006)</a:t>
            </a:r>
          </a:p>
          <a:p>
            <a:endParaRPr lang="es-CO" sz="2400" b="1" dirty="0">
              <a:solidFill>
                <a:schemeClr val="tx2">
                  <a:lumMod val="50000"/>
                </a:schemeClr>
              </a:solidFill>
              <a:latin typeface="Futura Md BT" pitchFamily="34" charset="0"/>
              <a:ea typeface="Century Gothic" charset="0"/>
              <a:cs typeface="Century Gothic" charset="0"/>
            </a:endParaRPr>
          </a:p>
          <a:p>
            <a:r>
              <a:rPr lang="es-CO" dirty="0"/>
              <a:t>Finalmente es importante resaltar, que el Pascual Bravo debe tener en cuenta la importancia del respaldo del personal directivo, en este caso en cabeza del señor rector y su comité rectoral, dado que afecta la totalidad de la organización, y adicionalmente que se asignen los recursos financieros para el proyecto y se facilite su diseño e implementación y seguimiento</a:t>
            </a:r>
            <a:endParaRPr lang="es-CO" sz="2400" b="1" dirty="0">
              <a:solidFill>
                <a:schemeClr val="tx2">
                  <a:lumMod val="50000"/>
                </a:schemeClr>
              </a:solidFill>
              <a:latin typeface="Futura Md BT" pitchFamily="34" charset="0"/>
              <a:ea typeface="Century Gothic" charset="0"/>
              <a:cs typeface="Century Gothic" charset="0"/>
            </a:endParaRPr>
          </a:p>
          <a:p>
            <a:pPr marL="285750" indent="-285750">
              <a:buFont typeface="Arial" charset="0"/>
              <a:buChar char="•"/>
            </a:pPr>
            <a:endParaRPr lang="es-CO" sz="1600" dirty="0">
              <a:solidFill>
                <a:schemeClr val="tx2">
                  <a:lumMod val="50000"/>
                </a:schemeClr>
              </a:solidFill>
              <a:latin typeface="Futura Md BT" pitchFamily="34" charset="0"/>
              <a:ea typeface="Century Gothic" charset="0"/>
              <a:cs typeface="Century Gothic" charset="0"/>
            </a:endParaRPr>
          </a:p>
          <a:p>
            <a:endParaRPr lang="es-CO" sz="1600" dirty="0">
              <a:solidFill>
                <a:schemeClr val="tx2">
                  <a:lumMod val="50000"/>
                </a:schemeClr>
              </a:solidFill>
              <a:latin typeface="Futura Md BT" pitchFamily="34" charset="0"/>
              <a:ea typeface="Century Gothic" charset="0"/>
              <a:cs typeface="Century Gothic" charset="0"/>
            </a:endParaRPr>
          </a:p>
          <a:p>
            <a:pPr marL="285750" indent="-285750">
              <a:buFont typeface="Arial" charset="0"/>
              <a:buChar char="•"/>
            </a:pPr>
            <a:endParaRPr lang="es-CO" sz="1600" dirty="0">
              <a:latin typeface="Futura Md BT" pitchFamily="34" charset="0"/>
              <a:ea typeface="Century Gothic" charset="0"/>
              <a:cs typeface="Century Gothic" charset="0"/>
            </a:endParaRPr>
          </a:p>
          <a:p>
            <a:endParaRPr lang="es-CO" sz="2000" b="1" dirty="0">
              <a:solidFill>
                <a:srgbClr val="800000"/>
              </a:solidFill>
              <a:latin typeface="Futura Md BT" pitchFamily="34" charset="0"/>
              <a:ea typeface="Century Gothic" charset="0"/>
              <a:cs typeface="Century Gothic" charset="0"/>
            </a:endParaRPr>
          </a:p>
        </p:txBody>
      </p:sp>
    </p:spTree>
    <p:extLst>
      <p:ext uri="{BB962C8B-B14F-4D97-AF65-F5344CB8AC3E}">
        <p14:creationId xmlns:p14="http://schemas.microsoft.com/office/powerpoint/2010/main" val="2875325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246742" y="-153823"/>
            <a:ext cx="9144000" cy="6808623"/>
            <a:chOff x="0" y="0"/>
            <a:chExt cx="9144000" cy="6808623"/>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303346" y="1521551"/>
            <a:ext cx="8306530" cy="2123658"/>
          </a:xfrm>
          <a:prstGeom prst="rect">
            <a:avLst/>
          </a:prstGeom>
        </p:spPr>
        <p:txBody>
          <a:bodyPr wrap="square">
            <a:spAutoFit/>
          </a:bodyPr>
          <a:lstStyle/>
          <a:p>
            <a:r>
              <a:rPr lang="es-CO" sz="2000" b="1" dirty="0">
                <a:latin typeface="Futura Md BT" pitchFamily="34" charset="0"/>
              </a:rPr>
              <a:t>Introducción</a:t>
            </a:r>
          </a:p>
          <a:p>
            <a:endParaRPr lang="es-CO" sz="2000" dirty="0">
              <a:latin typeface="Futura Md BT" pitchFamily="34" charset="0"/>
            </a:endParaRPr>
          </a:p>
          <a:p>
            <a:endParaRPr lang="es-CO" sz="2000" dirty="0">
              <a:latin typeface="Futura Md BT" pitchFamily="34" charset="0"/>
            </a:endParaRPr>
          </a:p>
          <a:p>
            <a:pPr indent="-285750">
              <a:buFont typeface="Arial" charset="0"/>
              <a:buChar char="•"/>
            </a:pPr>
            <a:r>
              <a:rPr lang="es-CO" dirty="0"/>
              <a:t>El propósito de esta presentación  es dar a conocer algunos resultados de la investigación realizada, “Aprendizaje Organizacional y Gestión del Conocimiento de la Ingeniería en una Institución de Educación superior” en el marco del doctorado en estudios organizacionales</a:t>
            </a:r>
            <a:endParaRPr lang="es-CO" sz="2000" dirty="0">
              <a:latin typeface="Futura Md BT" pitchFamily="34" charset="0"/>
            </a:endParaRPr>
          </a:p>
        </p:txBody>
      </p:sp>
    </p:spTree>
    <p:extLst>
      <p:ext uri="{BB962C8B-B14F-4D97-AF65-F5344CB8AC3E}">
        <p14:creationId xmlns:p14="http://schemas.microsoft.com/office/powerpoint/2010/main" val="18349512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127128" y="0"/>
            <a:ext cx="8644516" cy="6365631"/>
            <a:chOff x="-66313" y="0"/>
            <a:chExt cx="9210313" cy="6858000"/>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13" y="0"/>
              <a:ext cx="9210313" cy="6858000"/>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3" name="Rectángulo 2"/>
          <p:cNvSpPr/>
          <p:nvPr/>
        </p:nvSpPr>
        <p:spPr>
          <a:xfrm>
            <a:off x="773723" y="1346705"/>
            <a:ext cx="6084277" cy="5016758"/>
          </a:xfrm>
          <a:prstGeom prst="rect">
            <a:avLst/>
          </a:prstGeom>
        </p:spPr>
        <p:txBody>
          <a:bodyPr wrap="square">
            <a:spAutoFit/>
          </a:bodyPr>
          <a:lstStyle/>
          <a:p>
            <a:pPr marL="457200" indent="-457200">
              <a:lnSpc>
                <a:spcPct val="200000"/>
              </a:lnSpc>
            </a:pPr>
            <a:r>
              <a:rPr lang="es-ES" sz="2000" b="1" dirty="0">
                <a:latin typeface="Futura Md BT" pitchFamily="34" charset="0"/>
                <a:ea typeface="Century Gothic" charset="0"/>
                <a:cs typeface="Century Gothic" charset="0"/>
              </a:rPr>
              <a:t>Referencias</a:t>
            </a:r>
            <a:endParaRPr lang="es-CO" sz="2000" b="1" dirty="0">
              <a:latin typeface="Futura Md BT" pitchFamily="34" charset="0"/>
              <a:ea typeface="Century Gothic" charset="0"/>
              <a:cs typeface="Century Gothic" charset="0"/>
            </a:endParaRPr>
          </a:p>
          <a:p>
            <a:pPr marL="457200" indent="-457200">
              <a:lnSpc>
                <a:spcPct val="200000"/>
              </a:lnSpc>
            </a:pPr>
            <a:r>
              <a:rPr lang="es-ES" sz="1400" dirty="0">
                <a:ea typeface="Calibri" panose="020F0502020204030204" pitchFamily="34" charset="0"/>
              </a:rPr>
              <a:t>Arias Pérez, J. E., &amp; </a:t>
            </a:r>
            <a:r>
              <a:rPr lang="es-ES" sz="1400" dirty="0" err="1">
                <a:ea typeface="Calibri" panose="020F0502020204030204" pitchFamily="34" charset="0"/>
              </a:rPr>
              <a:t>Aristizabal</a:t>
            </a:r>
            <a:r>
              <a:rPr lang="es-ES" sz="1400" dirty="0">
                <a:ea typeface="Calibri" panose="020F0502020204030204" pitchFamily="34" charset="0"/>
              </a:rPr>
              <a:t> Botero, C. A. (2011). Transferencia de conocimiento orientada a la Innovación Social en la relación, Ciencia Tecnología y Sociedad. Pensamiento y Gestión, 137-166.</a:t>
            </a:r>
            <a:endParaRPr lang="es-CO" sz="1400" dirty="0">
              <a:ea typeface="Calibri" panose="020F0502020204030204" pitchFamily="34" charset="0"/>
            </a:endParaRPr>
          </a:p>
          <a:p>
            <a:pPr marL="457200" indent="-457200">
              <a:lnSpc>
                <a:spcPct val="200000"/>
              </a:lnSpc>
            </a:pPr>
            <a:r>
              <a:rPr lang="es-ES" sz="1400" dirty="0">
                <a:ea typeface="Calibri" panose="020F0502020204030204" pitchFamily="34" charset="0"/>
              </a:rPr>
              <a:t>comunidad </a:t>
            </a:r>
            <a:r>
              <a:rPr lang="es-ES" sz="1400" dirty="0" err="1">
                <a:ea typeface="Calibri" panose="020F0502020204030204" pitchFamily="34" charset="0"/>
              </a:rPr>
              <a:t>gestion</a:t>
            </a:r>
            <a:r>
              <a:rPr lang="es-ES" sz="1400" dirty="0">
                <a:ea typeface="Calibri" panose="020F0502020204030204" pitchFamily="34" charset="0"/>
              </a:rPr>
              <a:t> del conocimiento. (2017). Conocimiento </a:t>
            </a:r>
            <a:r>
              <a:rPr lang="es-ES" sz="1400" dirty="0" err="1">
                <a:ea typeface="Calibri" panose="020F0502020204030204" pitchFamily="34" charset="0"/>
              </a:rPr>
              <a:t>cientifico</a:t>
            </a:r>
            <a:r>
              <a:rPr lang="es-ES" sz="1400" dirty="0">
                <a:ea typeface="Calibri" panose="020F0502020204030204" pitchFamily="34" charset="0"/>
              </a:rPr>
              <a:t> e investigación cap6. En </a:t>
            </a:r>
            <a:r>
              <a:rPr lang="es-ES" sz="1400" dirty="0" err="1">
                <a:ea typeface="Calibri" panose="020F0502020204030204" pitchFamily="34" charset="0"/>
              </a:rPr>
              <a:t>Gestion</a:t>
            </a:r>
            <a:r>
              <a:rPr lang="es-ES" sz="1400" dirty="0">
                <a:ea typeface="Calibri" panose="020F0502020204030204" pitchFamily="34" charset="0"/>
              </a:rPr>
              <a:t> del Conocimiento (pág. 30). ed. Recuperado el 3 de diciembre de 2017</a:t>
            </a:r>
            <a:endParaRPr lang="es-CO" sz="1400" dirty="0">
              <a:ea typeface="Calibri" panose="020F0502020204030204" pitchFamily="34" charset="0"/>
            </a:endParaRPr>
          </a:p>
          <a:p>
            <a:pPr marL="457200" indent="-457200">
              <a:lnSpc>
                <a:spcPct val="200000"/>
              </a:lnSpc>
            </a:pPr>
            <a:r>
              <a:rPr lang="es-ES" sz="1400" dirty="0">
                <a:ea typeface="Calibri" panose="020F0502020204030204" pitchFamily="34" charset="0"/>
              </a:rPr>
              <a:t>Frías Navarro, R., &amp; Rodríguez Romero, C. A. (Julio- Diciembre de 2012). Una Interpretación del concepto de gestión del conocimiento de Nonaka y Takeuchi usando la ficción literaria. Apuntes del CENES, 31, 227-260. Recuperado el 7 de marzo de 2018</a:t>
            </a:r>
            <a:endParaRPr lang="es-CO" sz="1400" dirty="0">
              <a:ea typeface="Calibri" panose="020F0502020204030204" pitchFamily="34" charset="0"/>
            </a:endParaRPr>
          </a:p>
        </p:txBody>
      </p:sp>
    </p:spTree>
    <p:extLst>
      <p:ext uri="{BB962C8B-B14F-4D97-AF65-F5344CB8AC3E}">
        <p14:creationId xmlns:p14="http://schemas.microsoft.com/office/powerpoint/2010/main" val="839785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127128" y="0"/>
            <a:ext cx="8644516" cy="6365631"/>
            <a:chOff x="-66313" y="0"/>
            <a:chExt cx="9210313" cy="6858000"/>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13" y="0"/>
              <a:ext cx="9210313" cy="6858000"/>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3" name="Rectángulo 2"/>
          <p:cNvSpPr/>
          <p:nvPr/>
        </p:nvSpPr>
        <p:spPr>
          <a:xfrm>
            <a:off x="773723" y="1346705"/>
            <a:ext cx="6084277" cy="612412"/>
          </a:xfrm>
          <a:prstGeom prst="rect">
            <a:avLst/>
          </a:prstGeom>
        </p:spPr>
        <p:txBody>
          <a:bodyPr wrap="square">
            <a:spAutoFit/>
          </a:bodyPr>
          <a:lstStyle/>
          <a:p>
            <a:pPr marL="457200" indent="-457200">
              <a:lnSpc>
                <a:spcPct val="200000"/>
              </a:lnSpc>
            </a:pPr>
            <a:r>
              <a:rPr lang="es-ES" sz="2000" b="1" dirty="0">
                <a:latin typeface="Futura Md BT" pitchFamily="34" charset="0"/>
                <a:ea typeface="Century Gothic" charset="0"/>
                <a:cs typeface="Century Gothic" charset="0"/>
              </a:rPr>
              <a:t>Referencias</a:t>
            </a:r>
            <a:endParaRPr lang="es-CO" sz="2000" b="1" dirty="0">
              <a:latin typeface="Futura Md BT" pitchFamily="34" charset="0"/>
              <a:ea typeface="Century Gothic" charset="0"/>
              <a:cs typeface="Century Gothic" charset="0"/>
            </a:endParaRPr>
          </a:p>
        </p:txBody>
      </p:sp>
      <p:sp>
        <p:nvSpPr>
          <p:cNvPr id="2" name="Rectángulo 1"/>
          <p:cNvSpPr/>
          <p:nvPr/>
        </p:nvSpPr>
        <p:spPr>
          <a:xfrm>
            <a:off x="888023" y="1809590"/>
            <a:ext cx="5969977" cy="4771756"/>
          </a:xfrm>
          <a:prstGeom prst="rect">
            <a:avLst/>
          </a:prstGeom>
        </p:spPr>
        <p:txBody>
          <a:bodyPr wrap="square">
            <a:spAutoFit/>
          </a:bodyPr>
          <a:lstStyle/>
          <a:p>
            <a:pPr marL="457200" indent="-457200">
              <a:lnSpc>
                <a:spcPct val="200000"/>
              </a:lnSpc>
              <a:spcAft>
                <a:spcPts val="0"/>
              </a:spcAft>
            </a:pPr>
            <a:r>
              <a:rPr lang="es-ES" sz="1400" dirty="0" err="1">
                <a:ea typeface="Calibri" panose="020F0502020204030204" pitchFamily="34" charset="0"/>
              </a:rPr>
              <a:t>Gutierrez</a:t>
            </a:r>
            <a:r>
              <a:rPr lang="es-ES" sz="1400" dirty="0">
                <a:ea typeface="Calibri" panose="020F0502020204030204" pitchFamily="34" charset="0"/>
              </a:rPr>
              <a:t>, F. a. (29 de febrero de 2016). Acuerdo 003 de 2016 "Plan de desarrollo" "Medellín cuenta con vos 2016-2019". Acuerdo 003 de 2016 "Plan de desarrollo"" Medellín cuenta con vos 2016-2019". Medellín, Antioquia, Colombia: La gaceta . Recuperado el 27 de 02 de 2019, de www.medellin.gov.co: </a:t>
            </a:r>
            <a:r>
              <a:rPr lang="es-ES" sz="1400" dirty="0">
                <a:ea typeface="Calibri" panose="020F0502020204030204" pitchFamily="34" charset="0"/>
                <a:hlinkClick r:id="rId5"/>
              </a:rPr>
              <a:t>https://www.medellin.gov.co/irj/portal/medellin?NavigationTarget=navurl://015c1d09eac1e101f2b8f37e0043f05c</a:t>
            </a:r>
            <a:endParaRPr lang="es-ES" sz="1400" dirty="0">
              <a:ea typeface="Calibri" panose="020F0502020204030204" pitchFamily="34" charset="0"/>
            </a:endParaRPr>
          </a:p>
          <a:p>
            <a:pPr marL="457200" indent="-457200">
              <a:lnSpc>
                <a:spcPct val="200000"/>
              </a:lnSpc>
            </a:pPr>
            <a:r>
              <a:rPr lang="es-ES" sz="1400" dirty="0">
                <a:ea typeface="Calibri" panose="020F0502020204030204" pitchFamily="34" charset="0"/>
              </a:rPr>
              <a:t>López, M. D., Mejía, J. C., &amp; </a:t>
            </a:r>
            <a:r>
              <a:rPr lang="es-ES" sz="1400" dirty="0" err="1">
                <a:ea typeface="Calibri" panose="020F0502020204030204" pitchFamily="34" charset="0"/>
              </a:rPr>
              <a:t>Shamal</a:t>
            </a:r>
            <a:r>
              <a:rPr lang="es-ES" sz="1400" dirty="0">
                <a:ea typeface="Calibri" panose="020F0502020204030204" pitchFamily="34" charset="0"/>
              </a:rPr>
              <a:t>, R. (2006). Un Acercamiento al concepto de la transferencia de la tecnología en las Universidades y sus diferentes manifestaciones . Panorama Socioeconómico, 70-81.</a:t>
            </a:r>
            <a:endParaRPr lang="es-CO" sz="1400" dirty="0">
              <a:ea typeface="Calibri" panose="020F0502020204030204" pitchFamily="34" charset="0"/>
            </a:endParaRPr>
          </a:p>
          <a:p>
            <a:pPr marL="457200" indent="-457200">
              <a:lnSpc>
                <a:spcPct val="200000"/>
              </a:lnSpc>
              <a:spcAft>
                <a:spcPts val="0"/>
              </a:spcAft>
            </a:pPr>
            <a:endParaRPr lang="es-CO" sz="1400" dirty="0">
              <a:ea typeface="Calibri" panose="020F0502020204030204" pitchFamily="34" charset="0"/>
            </a:endParaRPr>
          </a:p>
        </p:txBody>
      </p:sp>
    </p:spTree>
    <p:extLst>
      <p:ext uri="{BB962C8B-B14F-4D97-AF65-F5344CB8AC3E}">
        <p14:creationId xmlns:p14="http://schemas.microsoft.com/office/powerpoint/2010/main" val="34761406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0" y="75118"/>
            <a:ext cx="8644516" cy="6365631"/>
            <a:chOff x="-66313" y="0"/>
            <a:chExt cx="9210313" cy="6858000"/>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13" y="0"/>
              <a:ext cx="9210313" cy="6858000"/>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3" name="Rectángulo 2"/>
          <p:cNvSpPr/>
          <p:nvPr/>
        </p:nvSpPr>
        <p:spPr>
          <a:xfrm>
            <a:off x="773723" y="1346705"/>
            <a:ext cx="6084277" cy="612412"/>
          </a:xfrm>
          <a:prstGeom prst="rect">
            <a:avLst/>
          </a:prstGeom>
        </p:spPr>
        <p:txBody>
          <a:bodyPr wrap="square">
            <a:spAutoFit/>
          </a:bodyPr>
          <a:lstStyle/>
          <a:p>
            <a:pPr marL="457200" indent="-457200">
              <a:lnSpc>
                <a:spcPct val="200000"/>
              </a:lnSpc>
            </a:pPr>
            <a:r>
              <a:rPr lang="es-ES" sz="2000" b="1" dirty="0">
                <a:latin typeface="Futura Md BT" pitchFamily="34" charset="0"/>
                <a:ea typeface="Century Gothic" charset="0"/>
                <a:cs typeface="Century Gothic" charset="0"/>
              </a:rPr>
              <a:t>Referencias</a:t>
            </a:r>
            <a:endParaRPr lang="es-CO" sz="2000" b="1" dirty="0">
              <a:latin typeface="Futura Md BT" pitchFamily="34" charset="0"/>
              <a:ea typeface="Century Gothic" charset="0"/>
              <a:cs typeface="Century Gothic" charset="0"/>
            </a:endParaRPr>
          </a:p>
        </p:txBody>
      </p:sp>
      <p:sp>
        <p:nvSpPr>
          <p:cNvPr id="5" name="Rectángulo 4"/>
          <p:cNvSpPr/>
          <p:nvPr/>
        </p:nvSpPr>
        <p:spPr>
          <a:xfrm>
            <a:off x="967154" y="1949274"/>
            <a:ext cx="5890846" cy="2617320"/>
          </a:xfrm>
          <a:prstGeom prst="rect">
            <a:avLst/>
          </a:prstGeom>
        </p:spPr>
        <p:txBody>
          <a:bodyPr wrap="square">
            <a:spAutoFit/>
          </a:bodyPr>
          <a:lstStyle/>
          <a:p>
            <a:pPr marL="457200" indent="-457200">
              <a:lnSpc>
                <a:spcPct val="200000"/>
              </a:lnSpc>
              <a:spcAft>
                <a:spcPts val="0"/>
              </a:spcAft>
            </a:pPr>
            <a:r>
              <a:rPr lang="es-ES" sz="1400" dirty="0">
                <a:ea typeface="Calibri" panose="020F0502020204030204" pitchFamily="34" charset="0"/>
              </a:rPr>
              <a:t>MONTAÑO HIROSE, L. (2012). LA ORGANIZACIÓN UNIVERSITARIA.DISPUTA Y TENSIONES ENTRE EL MODELO ADMINISTRATIVO Y LA ANARQUIA ORGANIZADA. En A. BARBA ALVAREZ, &amp; O. LOBATO CALLEROS, Instituciones de educación Superior , </a:t>
            </a:r>
            <a:r>
              <a:rPr lang="es-ES" sz="1400" dirty="0" err="1">
                <a:ea typeface="Calibri" panose="020F0502020204030204" pitchFamily="34" charset="0"/>
              </a:rPr>
              <a:t>politicas</a:t>
            </a:r>
            <a:r>
              <a:rPr lang="es-ES" sz="1400" dirty="0">
                <a:ea typeface="Calibri" panose="020F0502020204030204" pitchFamily="34" charset="0"/>
              </a:rPr>
              <a:t> públicas y Organización (pág. 23). Ciudad de </a:t>
            </a:r>
            <a:r>
              <a:rPr lang="es-ES" sz="1400" dirty="0" err="1">
                <a:ea typeface="Calibri" panose="020F0502020204030204" pitchFamily="34" charset="0"/>
              </a:rPr>
              <a:t>mexico</a:t>
            </a:r>
            <a:r>
              <a:rPr lang="es-ES" sz="1400" dirty="0">
                <a:ea typeface="Calibri" panose="020F0502020204030204" pitchFamily="34" charset="0"/>
              </a:rPr>
              <a:t>, </a:t>
            </a:r>
            <a:r>
              <a:rPr lang="es-ES" sz="1400" dirty="0" err="1">
                <a:ea typeface="Calibri" panose="020F0502020204030204" pitchFamily="34" charset="0"/>
              </a:rPr>
              <a:t>Mexico</a:t>
            </a:r>
            <a:r>
              <a:rPr lang="es-ES" sz="1400" dirty="0">
                <a:ea typeface="Calibri" panose="020F0502020204030204" pitchFamily="34" charset="0"/>
              </a:rPr>
              <a:t>, </a:t>
            </a:r>
            <a:r>
              <a:rPr lang="es-ES" sz="1400" dirty="0" err="1">
                <a:ea typeface="Calibri" panose="020F0502020204030204" pitchFamily="34" charset="0"/>
              </a:rPr>
              <a:t>Mexico</a:t>
            </a:r>
            <a:r>
              <a:rPr lang="es-ES" sz="1400" dirty="0">
                <a:ea typeface="Calibri" panose="020F0502020204030204" pitchFamily="34" charset="0"/>
              </a:rPr>
              <a:t>: Miguel </a:t>
            </a:r>
            <a:r>
              <a:rPr lang="es-ES" sz="1400" dirty="0" err="1">
                <a:ea typeface="Calibri" panose="020F0502020204030204" pitchFamily="34" charset="0"/>
              </a:rPr>
              <a:t>Angel</a:t>
            </a:r>
            <a:r>
              <a:rPr lang="es-ES" sz="1400" dirty="0">
                <a:ea typeface="Calibri" panose="020F0502020204030204" pitchFamily="34" charset="0"/>
              </a:rPr>
              <a:t> Porrúa. Recuperado el 20 de noviembre de 2017</a:t>
            </a:r>
            <a:endParaRPr lang="es-CO" sz="1400" dirty="0">
              <a:ea typeface="Calibri" panose="020F0502020204030204" pitchFamily="34" charset="0"/>
            </a:endParaRPr>
          </a:p>
        </p:txBody>
      </p:sp>
    </p:spTree>
    <p:extLst>
      <p:ext uri="{BB962C8B-B14F-4D97-AF65-F5344CB8AC3E}">
        <p14:creationId xmlns:p14="http://schemas.microsoft.com/office/powerpoint/2010/main" val="641603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0" y="0"/>
            <a:ext cx="9144000" cy="6808623"/>
            <a:chOff x="0" y="0"/>
            <a:chExt cx="9144000" cy="6808623"/>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545123" y="1245105"/>
            <a:ext cx="7719646" cy="5416868"/>
          </a:xfrm>
          <a:prstGeom prst="rect">
            <a:avLst/>
          </a:prstGeom>
        </p:spPr>
        <p:txBody>
          <a:bodyPr wrap="square">
            <a:spAutoFit/>
          </a:bodyPr>
          <a:lstStyle/>
          <a:p>
            <a:r>
              <a:rPr lang="es-ES" sz="2000" b="1" dirty="0">
                <a:latin typeface="Futura Md BT" pitchFamily="34" charset="0"/>
                <a:ea typeface="Century Gothic" charset="0"/>
                <a:cs typeface="Century Gothic" charset="0"/>
              </a:rPr>
              <a:t>Referencias</a:t>
            </a:r>
            <a:endParaRPr lang="es-CO" sz="2000" b="1" dirty="0">
              <a:latin typeface="Futura Md BT" pitchFamily="34" charset="0"/>
              <a:ea typeface="Century Gothic" charset="0"/>
              <a:cs typeface="Century Gothic" charset="0"/>
            </a:endParaRPr>
          </a:p>
          <a:p>
            <a:pPr marL="457200" indent="-457200">
              <a:lnSpc>
                <a:spcPct val="200000"/>
              </a:lnSpc>
              <a:spcAft>
                <a:spcPts val="0"/>
              </a:spcAft>
            </a:pPr>
            <a:r>
              <a:rPr lang="es-ES" sz="1400" dirty="0">
                <a:latin typeface="Calibri" panose="020F0502020204030204" pitchFamily="34" charset="0"/>
                <a:ea typeface="Calibri" panose="020F0502020204030204" pitchFamily="34" charset="0"/>
              </a:rPr>
              <a:t>Montijo García, M. (2010). </a:t>
            </a:r>
            <a:r>
              <a:rPr lang="es-ES" sz="1400" i="1" dirty="0">
                <a:latin typeface="Calibri" panose="020F0502020204030204" pitchFamily="34" charset="0"/>
                <a:ea typeface="Calibri" panose="020F0502020204030204" pitchFamily="34" charset="0"/>
              </a:rPr>
              <a:t>El Uso De </a:t>
            </a:r>
            <a:r>
              <a:rPr lang="es-ES" sz="1400" i="1" dirty="0" err="1">
                <a:latin typeface="Calibri" panose="020F0502020204030204" pitchFamily="34" charset="0"/>
                <a:ea typeface="Calibri" panose="020F0502020204030204" pitchFamily="34" charset="0"/>
              </a:rPr>
              <a:t>lAs</a:t>
            </a:r>
            <a:r>
              <a:rPr lang="es-ES" sz="1400" i="1" dirty="0">
                <a:latin typeface="Calibri" panose="020F0502020204030204" pitchFamily="34" charset="0"/>
                <a:ea typeface="Calibri" panose="020F0502020204030204" pitchFamily="34" charset="0"/>
              </a:rPr>
              <a:t> TIC como </a:t>
            </a:r>
            <a:r>
              <a:rPr lang="es-ES" sz="1400" i="1" dirty="0" err="1">
                <a:latin typeface="Calibri" panose="020F0502020204030204" pitchFamily="34" charset="0"/>
                <a:ea typeface="Calibri" panose="020F0502020204030204" pitchFamily="34" charset="0"/>
              </a:rPr>
              <a:t>FActor</a:t>
            </a:r>
            <a:r>
              <a:rPr lang="es-ES" sz="1400" i="1" dirty="0">
                <a:latin typeface="Calibri" panose="020F0502020204030204" pitchFamily="34" charset="0"/>
                <a:ea typeface="Calibri" panose="020F0502020204030204" pitchFamily="34" charset="0"/>
              </a:rPr>
              <a:t> de cambio En LA IES . el caso de Universidades públicas</a:t>
            </a:r>
            <a:r>
              <a:rPr lang="es-ES" sz="1400" dirty="0">
                <a:latin typeface="Calibri" panose="020F0502020204030204" pitchFamily="34" charset="0"/>
                <a:ea typeface="Calibri" panose="020F0502020204030204" pitchFamily="34" charset="0"/>
              </a:rPr>
              <a:t> (PRIMERA ed.). Sinaloa, </a:t>
            </a:r>
            <a:r>
              <a:rPr lang="es-ES" sz="1400" dirty="0" err="1">
                <a:latin typeface="Calibri" panose="020F0502020204030204" pitchFamily="34" charset="0"/>
                <a:ea typeface="Calibri" panose="020F0502020204030204" pitchFamily="34" charset="0"/>
              </a:rPr>
              <a:t>Culiacan</a:t>
            </a:r>
            <a:r>
              <a:rPr lang="es-ES" sz="1400" dirty="0">
                <a:latin typeface="Calibri" panose="020F0502020204030204" pitchFamily="34" charset="0"/>
                <a:ea typeface="Calibri" panose="020F0502020204030204" pitchFamily="34" charset="0"/>
              </a:rPr>
              <a:t>, México: D.R.UNIVERSIDAD AUTÓNOMA DE SINALOA. Recuperado el 25 de febrero de 2017</a:t>
            </a:r>
            <a:endParaRPr lang="es-CO" sz="1400" dirty="0">
              <a:latin typeface="Calibri" panose="020F0502020204030204" pitchFamily="34" charset="0"/>
              <a:ea typeface="Calibri" panose="020F0502020204030204" pitchFamily="34" charset="0"/>
            </a:endParaRPr>
          </a:p>
          <a:p>
            <a:pPr marL="457200" indent="-457200">
              <a:lnSpc>
                <a:spcPct val="200000"/>
              </a:lnSpc>
              <a:spcAft>
                <a:spcPts val="0"/>
              </a:spcAft>
            </a:pPr>
            <a:r>
              <a:rPr lang="es-ES" sz="1400" dirty="0">
                <a:latin typeface="Calibri" panose="020F0502020204030204" pitchFamily="34" charset="0"/>
                <a:ea typeface="Calibri" panose="020F0502020204030204" pitchFamily="34" charset="0"/>
              </a:rPr>
              <a:t>Nonaka, I., &amp; </a:t>
            </a:r>
            <a:r>
              <a:rPr lang="es-ES" sz="1400" dirty="0" err="1">
                <a:latin typeface="Calibri" panose="020F0502020204030204" pitchFamily="34" charset="0"/>
                <a:ea typeface="Calibri" panose="020F0502020204030204" pitchFamily="34" charset="0"/>
              </a:rPr>
              <a:t>Takeuci</a:t>
            </a:r>
            <a:r>
              <a:rPr lang="es-ES" sz="1400" dirty="0">
                <a:latin typeface="Calibri" panose="020F0502020204030204" pitchFamily="34" charset="0"/>
                <a:ea typeface="Calibri" panose="020F0502020204030204" pitchFamily="34" charset="0"/>
              </a:rPr>
              <a:t>, H. (1995). </a:t>
            </a:r>
            <a:r>
              <a:rPr lang="es-ES" sz="1400" i="1" dirty="0">
                <a:latin typeface="Calibri" panose="020F0502020204030204" pitchFamily="34" charset="0"/>
                <a:ea typeface="Calibri" panose="020F0502020204030204" pitchFamily="34" charset="0"/>
              </a:rPr>
              <a:t>La organización creadora de conocimiento.</a:t>
            </a:r>
            <a:r>
              <a:rPr lang="es-ES" sz="1400" dirty="0">
                <a:latin typeface="Calibri" panose="020F0502020204030204" pitchFamily="34" charset="0"/>
                <a:ea typeface="Calibri" panose="020F0502020204030204" pitchFamily="34" charset="0"/>
              </a:rPr>
              <a:t> Oxford: </a:t>
            </a:r>
            <a:r>
              <a:rPr lang="es-ES" sz="1400" dirty="0" err="1">
                <a:latin typeface="Calibri" panose="020F0502020204030204" pitchFamily="34" charset="0"/>
                <a:ea typeface="Calibri" panose="020F0502020204030204" pitchFamily="34" charset="0"/>
              </a:rPr>
              <a:t>University</a:t>
            </a:r>
            <a:r>
              <a:rPr lang="es-ES" sz="1400" dirty="0">
                <a:latin typeface="Calibri" panose="020F0502020204030204" pitchFamily="34" charset="0"/>
                <a:ea typeface="Calibri" panose="020F0502020204030204" pitchFamily="34" charset="0"/>
              </a:rPr>
              <a:t> </a:t>
            </a:r>
            <a:r>
              <a:rPr lang="es-ES" sz="1400" dirty="0" err="1">
                <a:latin typeface="Calibri" panose="020F0502020204030204" pitchFamily="34" charset="0"/>
                <a:ea typeface="Calibri" panose="020F0502020204030204" pitchFamily="34" charset="0"/>
              </a:rPr>
              <a:t>Press</a:t>
            </a:r>
            <a:r>
              <a:rPr lang="es-ES" sz="1400" dirty="0">
                <a:latin typeface="Calibri" panose="020F0502020204030204" pitchFamily="34" charset="0"/>
                <a:ea typeface="Calibri" panose="020F0502020204030204" pitchFamily="34" charset="0"/>
              </a:rPr>
              <a:t>. Recuperado el 7 de marzo de 2017</a:t>
            </a:r>
            <a:endParaRPr lang="es-CO" sz="1400" dirty="0">
              <a:latin typeface="Calibri" panose="020F0502020204030204" pitchFamily="34" charset="0"/>
              <a:ea typeface="Calibri" panose="020F0502020204030204" pitchFamily="34" charset="0"/>
            </a:endParaRPr>
          </a:p>
          <a:p>
            <a:pPr marL="457200" indent="-457200">
              <a:lnSpc>
                <a:spcPct val="200000"/>
              </a:lnSpc>
              <a:spcAft>
                <a:spcPts val="0"/>
              </a:spcAft>
            </a:pPr>
            <a:r>
              <a:rPr lang="es-ES" sz="1400" dirty="0">
                <a:latin typeface="Calibri" panose="020F0502020204030204" pitchFamily="34" charset="0"/>
                <a:ea typeface="Calibri" panose="020F0502020204030204" pitchFamily="34" charset="0"/>
              </a:rPr>
              <a:t>Rios Galvis, R. (2018). </a:t>
            </a:r>
            <a:r>
              <a:rPr lang="es-ES" sz="1400" i="1" dirty="0">
                <a:latin typeface="Calibri" panose="020F0502020204030204" pitchFamily="34" charset="0"/>
                <a:ea typeface="Calibri" panose="020F0502020204030204" pitchFamily="34" charset="0"/>
              </a:rPr>
              <a:t>APRENDIZAJE ORGANIZACIONAL Y GESTIÓN DEL CONOCIMIENTO DE LA INGENIERÍA EN UNA INSTITUCIÓN DE EDUCACIÓN SUPERIOR.</a:t>
            </a:r>
            <a:r>
              <a:rPr lang="es-ES" sz="1400" dirty="0">
                <a:latin typeface="Calibri" panose="020F0502020204030204" pitchFamily="34" charset="0"/>
                <a:ea typeface="Calibri" panose="020F0502020204030204" pitchFamily="34" charset="0"/>
              </a:rPr>
              <a:t> </a:t>
            </a:r>
            <a:r>
              <a:rPr lang="es-ES" sz="1400" dirty="0" err="1">
                <a:latin typeface="Calibri" panose="020F0502020204030204" pitchFamily="34" charset="0"/>
                <a:ea typeface="Calibri" panose="020F0502020204030204" pitchFamily="34" charset="0"/>
              </a:rPr>
              <a:t>Medellin</a:t>
            </a:r>
            <a:r>
              <a:rPr lang="es-ES" sz="1400" dirty="0">
                <a:latin typeface="Calibri" panose="020F0502020204030204" pitchFamily="34" charset="0"/>
                <a:ea typeface="Calibri" panose="020F0502020204030204" pitchFamily="34" charset="0"/>
              </a:rPr>
              <a:t>: UAM-I. Recuperado el 16 de 02 de 2019</a:t>
            </a:r>
            <a:endParaRPr lang="es-CO" sz="1400" dirty="0">
              <a:latin typeface="Calibri" panose="020F0502020204030204" pitchFamily="34" charset="0"/>
              <a:ea typeface="Calibri" panose="020F0502020204030204" pitchFamily="34" charset="0"/>
            </a:endParaRPr>
          </a:p>
          <a:p>
            <a:pPr marL="457200" indent="-457200">
              <a:lnSpc>
                <a:spcPct val="200000"/>
              </a:lnSpc>
              <a:spcAft>
                <a:spcPts val="0"/>
              </a:spcAft>
            </a:pPr>
            <a:r>
              <a:rPr lang="es-ES" sz="1400" dirty="0">
                <a:latin typeface="Calibri" panose="020F0502020204030204" pitchFamily="34" charset="0"/>
                <a:ea typeface="Calibri" panose="020F0502020204030204" pitchFamily="34" charset="0"/>
              </a:rPr>
              <a:t>Robledo Velásquez, J. (2017). </a:t>
            </a:r>
            <a:r>
              <a:rPr lang="es-ES" sz="1400" i="1" dirty="0">
                <a:latin typeface="Calibri" panose="020F0502020204030204" pitchFamily="34" charset="0"/>
                <a:ea typeface="Calibri" panose="020F0502020204030204" pitchFamily="34" charset="0"/>
              </a:rPr>
              <a:t>Introducción a la Gestión de la Tecnología y la Innovación.</a:t>
            </a:r>
            <a:r>
              <a:rPr lang="es-ES" sz="1400" dirty="0">
                <a:latin typeface="Calibri" panose="020F0502020204030204" pitchFamily="34" charset="0"/>
                <a:ea typeface="Calibri" panose="020F0502020204030204" pitchFamily="34" charset="0"/>
              </a:rPr>
              <a:t> Medellín, Antioquia, Colombia: © Universidad Nacional de Colombia - Sede Medellín. Recuperado el 28 de julio de 2018</a:t>
            </a:r>
            <a:endParaRPr lang="es-CO" sz="1400" dirty="0">
              <a:latin typeface="Calibri" panose="020F0502020204030204" pitchFamily="34" charset="0"/>
              <a:ea typeface="Calibri" panose="020F0502020204030204" pitchFamily="34" charset="0"/>
            </a:endParaRPr>
          </a:p>
          <a:p>
            <a:endParaRPr lang="es-CO" sz="2000" b="1" dirty="0">
              <a:solidFill>
                <a:srgbClr val="800000"/>
              </a:solidFill>
              <a:latin typeface="Futura Md BT" pitchFamily="34" charset="0"/>
              <a:ea typeface="Century Gothic" charset="0"/>
              <a:cs typeface="Century Gothic" charset="0"/>
            </a:endParaRPr>
          </a:p>
        </p:txBody>
      </p:sp>
    </p:spTree>
    <p:extLst>
      <p:ext uri="{BB962C8B-B14F-4D97-AF65-F5344CB8AC3E}">
        <p14:creationId xmlns:p14="http://schemas.microsoft.com/office/powerpoint/2010/main" val="61887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0" y="0"/>
            <a:ext cx="9144000" cy="6808623"/>
            <a:chOff x="0" y="0"/>
            <a:chExt cx="9144000" cy="6808623"/>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249034" y="1324233"/>
            <a:ext cx="8182789" cy="6709529"/>
          </a:xfrm>
          <a:prstGeom prst="rect">
            <a:avLst/>
          </a:prstGeom>
        </p:spPr>
        <p:txBody>
          <a:bodyPr wrap="square">
            <a:spAutoFit/>
          </a:bodyPr>
          <a:lstStyle/>
          <a:p>
            <a:r>
              <a:rPr lang="es-CO" sz="2000" b="1" dirty="0">
                <a:latin typeface="Futura Md BT" pitchFamily="34" charset="0"/>
                <a:ea typeface="Century Gothic" charset="0"/>
                <a:cs typeface="Century Gothic" charset="0"/>
              </a:rPr>
              <a:t>Referencias</a:t>
            </a:r>
          </a:p>
          <a:p>
            <a:pPr marL="457200" indent="-457200">
              <a:lnSpc>
                <a:spcPct val="200000"/>
              </a:lnSpc>
              <a:spcAft>
                <a:spcPts val="0"/>
              </a:spcAft>
            </a:pPr>
            <a:r>
              <a:rPr lang="es-ES" sz="1400" dirty="0">
                <a:ea typeface="Calibri" panose="020F0502020204030204" pitchFamily="34" charset="0"/>
              </a:rPr>
              <a:t>Rodríguez Gómez, D. (2006). Modelos para la creación y gestión del conocimiento: una aproximación teórica. </a:t>
            </a:r>
            <a:r>
              <a:rPr lang="es-ES" sz="1400" i="1" dirty="0">
                <a:ea typeface="Calibri" panose="020F0502020204030204" pitchFamily="34" charset="0"/>
              </a:rPr>
              <a:t>EDUCAR</a:t>
            </a:r>
            <a:r>
              <a:rPr lang="es-ES" sz="1400" dirty="0">
                <a:ea typeface="Calibri" panose="020F0502020204030204" pitchFamily="34" charset="0"/>
              </a:rPr>
              <a:t>(37), 25-39. Recuperado el 10 de AGOSTO de 2019, de http://www.redalyc.org/articulo.oa?id=342130826003</a:t>
            </a:r>
            <a:endParaRPr lang="es-CO" sz="1400" dirty="0">
              <a:ea typeface="Calibri" panose="020F0502020204030204" pitchFamily="34" charset="0"/>
            </a:endParaRPr>
          </a:p>
          <a:p>
            <a:pPr marL="457200" indent="-457200">
              <a:lnSpc>
                <a:spcPct val="200000"/>
              </a:lnSpc>
              <a:spcAft>
                <a:spcPts val="0"/>
              </a:spcAft>
            </a:pPr>
            <a:r>
              <a:rPr lang="es-ES" sz="1400" dirty="0">
                <a:ea typeface="Calibri" panose="020F0502020204030204" pitchFamily="34" charset="0"/>
              </a:rPr>
              <a:t>Saldaña Rojas, A. J. (2004). Conocimiento y Gestión una </a:t>
            </a:r>
            <a:r>
              <a:rPr lang="es-ES" sz="1400" dirty="0" err="1">
                <a:ea typeface="Calibri" panose="020F0502020204030204" pitchFamily="34" charset="0"/>
              </a:rPr>
              <a:t>antinomía</a:t>
            </a:r>
            <a:r>
              <a:rPr lang="es-ES" sz="1400" dirty="0">
                <a:ea typeface="Calibri" panose="020F0502020204030204" pitchFamily="34" charset="0"/>
              </a:rPr>
              <a:t>. En L. Montaño </a:t>
            </a:r>
            <a:r>
              <a:rPr lang="es-ES" sz="1400" dirty="0" err="1">
                <a:ea typeface="Calibri" panose="020F0502020204030204" pitchFamily="34" charset="0"/>
              </a:rPr>
              <a:t>Hirose</a:t>
            </a:r>
            <a:r>
              <a:rPr lang="es-ES" sz="1400" dirty="0">
                <a:ea typeface="Calibri" panose="020F0502020204030204" pitchFamily="34" charset="0"/>
              </a:rPr>
              <a:t>, &amp; M. A. Porrúa (Ed.), </a:t>
            </a:r>
            <a:r>
              <a:rPr lang="es-ES" sz="1400" i="1" dirty="0">
                <a:ea typeface="Calibri" panose="020F0502020204030204" pitchFamily="34" charset="0"/>
              </a:rPr>
              <a:t>Los Estudios Organizacionales en México. Cambio , Poder ,Conocimiento e Identidad</a:t>
            </a:r>
            <a:r>
              <a:rPr lang="es-ES" sz="1400" dirty="0">
                <a:ea typeface="Calibri" panose="020F0502020204030204" pitchFamily="34" charset="0"/>
              </a:rPr>
              <a:t> (pág. 476). México: Universidad Autónoma Metropolitana ;</a:t>
            </a:r>
            <a:r>
              <a:rPr lang="es-ES" sz="1400" dirty="0" err="1">
                <a:ea typeface="Calibri" panose="020F0502020204030204" pitchFamily="34" charset="0"/>
              </a:rPr>
              <a:t>UNidad</a:t>
            </a:r>
            <a:r>
              <a:rPr lang="es-ES" sz="1400" dirty="0">
                <a:ea typeface="Calibri" panose="020F0502020204030204" pitchFamily="34" charset="0"/>
              </a:rPr>
              <a:t> de </a:t>
            </a:r>
            <a:r>
              <a:rPr lang="es-ES" sz="1400" dirty="0" err="1">
                <a:ea typeface="Calibri" panose="020F0502020204030204" pitchFamily="34" charset="0"/>
              </a:rPr>
              <a:t>Iztapalapa,Universidad</a:t>
            </a:r>
            <a:r>
              <a:rPr lang="es-ES" sz="1400" dirty="0">
                <a:ea typeface="Calibri" panose="020F0502020204030204" pitchFamily="34" charset="0"/>
              </a:rPr>
              <a:t> de Occidente. Recuperado el 7 de marzo de 2018</a:t>
            </a:r>
            <a:endParaRPr lang="es-CO" sz="1400" dirty="0">
              <a:ea typeface="Calibri" panose="020F0502020204030204" pitchFamily="34" charset="0"/>
            </a:endParaRPr>
          </a:p>
          <a:p>
            <a:r>
              <a:rPr lang="es-ES" sz="1400" dirty="0">
                <a:ea typeface="Calibri" panose="020F0502020204030204" pitchFamily="34" charset="0"/>
              </a:rPr>
              <a:t>SAPIENCIA. (06 de 03 de 2018). </a:t>
            </a:r>
            <a:r>
              <a:rPr lang="es-ES" sz="1400" i="1" dirty="0">
                <a:ea typeface="Calibri" panose="020F0502020204030204" pitchFamily="34" charset="0"/>
              </a:rPr>
              <a:t>SAPIENCIA</a:t>
            </a:r>
            <a:r>
              <a:rPr lang="es-ES" sz="1400" dirty="0">
                <a:ea typeface="Calibri" panose="020F0502020204030204" pitchFamily="34" charset="0"/>
              </a:rPr>
              <a:t>. </a:t>
            </a:r>
            <a:r>
              <a:rPr lang="es-ES" sz="1400" dirty="0"/>
              <a:t>Recuperado el 24 de 02 de 2019, de SAPIENCIA: </a:t>
            </a:r>
            <a:r>
              <a:rPr lang="es-ES" sz="1400" dirty="0">
                <a:hlinkClick r:id="rId5"/>
              </a:rPr>
              <a:t>http://www.sapiencia.gov.co/?page_id=7023</a:t>
            </a:r>
            <a:endParaRPr lang="es-ES" sz="1400" dirty="0"/>
          </a:p>
          <a:p>
            <a:endParaRPr lang="es-CO" sz="1400" b="1" dirty="0">
              <a:ea typeface="Century Gothic" charset="0"/>
              <a:cs typeface="Century Gothic" charset="0"/>
            </a:endParaRPr>
          </a:p>
          <a:p>
            <a:pPr marL="457200" indent="-457200">
              <a:lnSpc>
                <a:spcPct val="200000"/>
              </a:lnSpc>
            </a:pPr>
            <a:r>
              <a:rPr lang="es-ES" sz="1400" dirty="0">
                <a:ea typeface="Calibri" panose="020F0502020204030204" pitchFamily="34" charset="0"/>
              </a:rPr>
              <a:t>Secretaria de Educación de Medellín en convenio con la Corporación Interuniversitaria de Servicios (CIS. (28 de junio de 2017). www. medellin.gov.co, primera. (©Alcaldía de Medellín) Recuperado el 28 de 02 de 2019, de Alcaldía de Medellín</a:t>
            </a:r>
            <a:endParaRPr lang="es-CO" sz="1400" dirty="0">
              <a:ea typeface="Calibri" panose="020F0502020204030204" pitchFamily="34" charset="0"/>
            </a:endParaRPr>
          </a:p>
          <a:p>
            <a:endParaRPr lang="es-CO" sz="1400" dirty="0">
              <a:ea typeface="Calibri" panose="020F0502020204030204" pitchFamily="34" charset="0"/>
            </a:endParaRPr>
          </a:p>
          <a:p>
            <a:pPr marL="285750" indent="-285750">
              <a:buFont typeface="Arial" charset="0"/>
              <a:buChar char="•"/>
            </a:pPr>
            <a:endParaRPr lang="es-CO" dirty="0">
              <a:solidFill>
                <a:schemeClr val="tx2">
                  <a:lumMod val="50000"/>
                </a:schemeClr>
              </a:solidFill>
              <a:latin typeface="Futura Md BT" pitchFamily="34" charset="0"/>
              <a:ea typeface="Century Gothic" charset="0"/>
              <a:cs typeface="Century Gothic" charset="0"/>
            </a:endParaRPr>
          </a:p>
          <a:p>
            <a:endParaRPr lang="es-CO" dirty="0">
              <a:solidFill>
                <a:schemeClr val="tx2">
                  <a:lumMod val="50000"/>
                </a:schemeClr>
              </a:solidFill>
              <a:latin typeface="Futura Md BT" pitchFamily="34" charset="0"/>
              <a:ea typeface="Century Gothic" charset="0"/>
              <a:cs typeface="Century Gothic" charset="0"/>
            </a:endParaRPr>
          </a:p>
          <a:p>
            <a:pPr marL="285750" indent="-285750">
              <a:buFont typeface="Arial" charset="0"/>
              <a:buChar char="•"/>
            </a:pPr>
            <a:endParaRPr lang="es-CO" dirty="0">
              <a:solidFill>
                <a:schemeClr val="tx2">
                  <a:lumMod val="50000"/>
                </a:schemeClr>
              </a:solidFill>
              <a:latin typeface="Futura Md BT" pitchFamily="34" charset="0"/>
              <a:ea typeface="Century Gothic" charset="0"/>
              <a:cs typeface="Century Gothic" charset="0"/>
            </a:endParaRPr>
          </a:p>
          <a:p>
            <a:endParaRPr lang="es-CO" sz="2000" b="1" dirty="0">
              <a:latin typeface="Futura Md BT" pitchFamily="34" charset="0"/>
              <a:ea typeface="Century Gothic" charset="0"/>
              <a:cs typeface="Century Gothic" charset="0"/>
            </a:endParaRPr>
          </a:p>
        </p:txBody>
      </p:sp>
    </p:spTree>
    <p:extLst>
      <p:ext uri="{BB962C8B-B14F-4D97-AF65-F5344CB8AC3E}">
        <p14:creationId xmlns:p14="http://schemas.microsoft.com/office/powerpoint/2010/main" val="33857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0" y="0"/>
            <a:ext cx="9144000" cy="6808623"/>
            <a:chOff x="0" y="0"/>
            <a:chExt cx="9144000" cy="6808623"/>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287255" y="1346705"/>
            <a:ext cx="8645932" cy="830997"/>
          </a:xfrm>
          <a:prstGeom prst="rect">
            <a:avLst/>
          </a:prstGeom>
        </p:spPr>
        <p:txBody>
          <a:bodyPr wrap="square">
            <a:spAutoFit/>
          </a:bodyPr>
          <a:lstStyle/>
          <a:p>
            <a:r>
              <a:rPr lang="es-CO" sz="2000" dirty="0"/>
              <a:t> </a:t>
            </a:r>
          </a:p>
          <a:p>
            <a:pPr algn="just"/>
            <a:endParaRPr lang="es-ES_tradnl" sz="2800" dirty="0">
              <a:cs typeface="Century Gothic"/>
            </a:endParaRPr>
          </a:p>
        </p:txBody>
      </p:sp>
      <p:sp>
        <p:nvSpPr>
          <p:cNvPr id="19" name="Rectángulo 18"/>
          <p:cNvSpPr/>
          <p:nvPr/>
        </p:nvSpPr>
        <p:spPr>
          <a:xfrm>
            <a:off x="249034" y="1324233"/>
            <a:ext cx="8645932" cy="6709529"/>
          </a:xfrm>
          <a:prstGeom prst="rect">
            <a:avLst/>
          </a:prstGeom>
        </p:spPr>
        <p:txBody>
          <a:bodyPr wrap="square">
            <a:spAutoFit/>
          </a:bodyPr>
          <a:lstStyle/>
          <a:p>
            <a:r>
              <a:rPr lang="es-CO" sz="2000" b="1" dirty="0">
                <a:latin typeface="Futura Md BT" pitchFamily="34" charset="0"/>
                <a:ea typeface="Century Gothic" charset="0"/>
                <a:cs typeface="Century Gothic" charset="0"/>
              </a:rPr>
              <a:t>Referencias</a:t>
            </a:r>
          </a:p>
          <a:p>
            <a:pPr marL="457200" indent="-457200">
              <a:lnSpc>
                <a:spcPct val="200000"/>
              </a:lnSpc>
            </a:pPr>
            <a:r>
              <a:rPr lang="en-US" sz="1400" dirty="0">
                <a:ea typeface="Calibri" panose="020F0502020204030204" pitchFamily="34" charset="0"/>
              </a:rPr>
              <a:t>Engineers’ Council for Professional Development. (1947). Canons of ethics for engineers. New York: [Engineers’ Council for Professional Development]. Retrieved from https://www.worldcat.org/title/canons-of-ethics-for-engineers/oclc/26393909?referer=brief_results#borrow</a:t>
            </a:r>
            <a:endParaRPr lang="es-CO" sz="1400" dirty="0">
              <a:ea typeface="Calibri" panose="020F0502020204030204" pitchFamily="34" charset="0"/>
            </a:endParaRPr>
          </a:p>
          <a:p>
            <a:pPr marL="457200" indent="-457200">
              <a:lnSpc>
                <a:spcPct val="200000"/>
              </a:lnSpc>
            </a:pPr>
            <a:r>
              <a:rPr lang="en-US" sz="1400" dirty="0">
                <a:ea typeface="Calibri" panose="020F0502020204030204" pitchFamily="34" charset="0"/>
              </a:rPr>
              <a:t>IAENG. (2016). Welcome to IAENG (International Association of Engineers)! Retrieved March 8, 2019, from http://www.iaeng.org/about_IAENG.html</a:t>
            </a:r>
            <a:endParaRPr lang="es-CO" sz="1400" dirty="0">
              <a:ea typeface="Calibri" panose="020F0502020204030204" pitchFamily="34" charset="0"/>
            </a:endParaRPr>
          </a:p>
          <a:p>
            <a:pPr marL="457200" indent="-457200">
              <a:lnSpc>
                <a:spcPct val="200000"/>
              </a:lnSpc>
            </a:pPr>
            <a:r>
              <a:rPr lang="en-US" sz="1400" dirty="0" err="1">
                <a:ea typeface="Calibri" panose="020F0502020204030204" pitchFamily="34" charset="0"/>
              </a:rPr>
              <a:t>Hoiberg</a:t>
            </a:r>
            <a:r>
              <a:rPr lang="en-US" sz="1400" dirty="0">
                <a:ea typeface="Calibri" panose="020F0502020204030204" pitchFamily="34" charset="0"/>
              </a:rPr>
              <a:t>, D., &amp; </a:t>
            </a:r>
            <a:r>
              <a:rPr lang="en-US" sz="1400" dirty="0" err="1">
                <a:ea typeface="Calibri" panose="020F0502020204030204" pitchFamily="34" charset="0"/>
              </a:rPr>
              <a:t>Ramchandani</a:t>
            </a:r>
            <a:r>
              <a:rPr lang="en-US" sz="1400" dirty="0">
                <a:ea typeface="Calibri" panose="020F0502020204030204" pitchFamily="34" charset="0"/>
              </a:rPr>
              <a:t>, I. (2000). </a:t>
            </a:r>
            <a:r>
              <a:rPr lang="es-ES" sz="1400" dirty="0" err="1">
                <a:ea typeface="Calibri" panose="020F0502020204030204" pitchFamily="34" charset="0"/>
              </a:rPr>
              <a:t>Students</a:t>
            </a:r>
            <a:r>
              <a:rPr lang="es-ES" sz="1400" dirty="0">
                <a:ea typeface="Calibri" panose="020F0502020204030204" pitchFamily="34" charset="0"/>
              </a:rPr>
              <a:t>’ </a:t>
            </a:r>
            <a:r>
              <a:rPr lang="es-ES" sz="1400" dirty="0" err="1">
                <a:ea typeface="Calibri" panose="020F0502020204030204" pitchFamily="34" charset="0"/>
              </a:rPr>
              <a:t>Britannica</a:t>
            </a:r>
            <a:r>
              <a:rPr lang="es-ES" sz="1400" dirty="0">
                <a:ea typeface="Calibri" panose="020F0502020204030204" pitchFamily="34" charset="0"/>
              </a:rPr>
              <a:t> India. </a:t>
            </a:r>
            <a:r>
              <a:rPr lang="es-ES" sz="1400" dirty="0" err="1">
                <a:ea typeface="Calibri" panose="020F0502020204030204" pitchFamily="34" charset="0"/>
              </a:rPr>
              <a:t>Encyclopaedia</a:t>
            </a:r>
            <a:r>
              <a:rPr lang="es-ES" sz="1400" dirty="0">
                <a:ea typeface="Calibri" panose="020F0502020204030204" pitchFamily="34" charset="0"/>
              </a:rPr>
              <a:t> </a:t>
            </a:r>
            <a:r>
              <a:rPr lang="es-ES" sz="1400" dirty="0" err="1">
                <a:ea typeface="Calibri" panose="020F0502020204030204" pitchFamily="34" charset="0"/>
              </a:rPr>
              <a:t>Britannica</a:t>
            </a:r>
            <a:r>
              <a:rPr lang="es-ES" sz="1400" dirty="0">
                <a:ea typeface="Calibri" panose="020F0502020204030204" pitchFamily="34" charset="0"/>
              </a:rPr>
              <a:t> (India).</a:t>
            </a:r>
            <a:endParaRPr lang="es-CO" sz="1400" dirty="0">
              <a:ea typeface="Calibri" panose="020F0502020204030204" pitchFamily="34" charset="0"/>
            </a:endParaRPr>
          </a:p>
          <a:p>
            <a:pPr marL="457200" indent="-457200">
              <a:lnSpc>
                <a:spcPct val="200000"/>
              </a:lnSpc>
            </a:pPr>
            <a:r>
              <a:rPr lang="es-ES" sz="1400" dirty="0">
                <a:ea typeface="Calibri" panose="020F0502020204030204" pitchFamily="34" charset="0"/>
              </a:rPr>
              <a:t>Ordoñez Matamoros, G. (Septiembre de 2002). La experiencia colombiana en la puesta en marcha del Observatorio de Ciencia y Tecnología. </a:t>
            </a:r>
            <a:r>
              <a:rPr lang="en-US" sz="1400" dirty="0" err="1">
                <a:ea typeface="Calibri" panose="020F0502020204030204" pitchFamily="34" charset="0"/>
              </a:rPr>
              <a:t>Cuadernos</a:t>
            </a:r>
            <a:r>
              <a:rPr lang="en-US" sz="1400" dirty="0">
                <a:ea typeface="Calibri" panose="020F0502020204030204" pitchFamily="34" charset="0"/>
              </a:rPr>
              <a:t> del </a:t>
            </a:r>
            <a:r>
              <a:rPr lang="en-US" sz="1400" dirty="0" err="1">
                <a:ea typeface="Calibri" panose="020F0502020204030204" pitchFamily="34" charset="0"/>
              </a:rPr>
              <a:t>Cendes</a:t>
            </a:r>
            <a:r>
              <a:rPr lang="en-US" sz="1400" dirty="0">
                <a:ea typeface="Calibri" panose="020F0502020204030204" pitchFamily="34" charset="0"/>
              </a:rPr>
              <a:t>, 83-108.</a:t>
            </a:r>
            <a:endParaRPr lang="es-CO" sz="1400" dirty="0">
              <a:ea typeface="Calibri" panose="020F0502020204030204" pitchFamily="34" charset="0"/>
            </a:endParaRPr>
          </a:p>
          <a:p>
            <a:pPr marL="457200" indent="-457200">
              <a:lnSpc>
                <a:spcPct val="200000"/>
              </a:lnSpc>
            </a:pPr>
            <a:r>
              <a:rPr lang="en-US" sz="1400" dirty="0">
                <a:ea typeface="Calibri" panose="020F0502020204030204" pitchFamily="34" charset="0"/>
              </a:rPr>
              <a:t>Sir James </a:t>
            </a:r>
            <a:r>
              <a:rPr lang="en-US" sz="1400" dirty="0" err="1">
                <a:ea typeface="Calibri" panose="020F0502020204030204" pitchFamily="34" charset="0"/>
              </a:rPr>
              <a:t>hamilton</a:t>
            </a:r>
            <a:r>
              <a:rPr lang="en-US" sz="1400" dirty="0">
                <a:ea typeface="Calibri" panose="020F0502020204030204" pitchFamily="34" charset="0"/>
              </a:rPr>
              <a:t>. (2000). The Engineering profession: A comparison between the operation of the engineering profession in the United Kingdom and other countries. Engineering Council. London, UK: Engineering Council. Retrieved from www.engc.org.uk</a:t>
            </a:r>
            <a:endParaRPr lang="es-CO" sz="1400" dirty="0">
              <a:ea typeface="Calibri" panose="020F0502020204030204" pitchFamily="34" charset="0"/>
            </a:endParaRPr>
          </a:p>
          <a:p>
            <a:pPr marL="457200" indent="-457200">
              <a:lnSpc>
                <a:spcPct val="200000"/>
              </a:lnSpc>
            </a:pPr>
            <a:endParaRPr lang="es-CO" sz="1400" dirty="0">
              <a:ea typeface="Calibri" panose="020F0502020204030204" pitchFamily="34" charset="0"/>
            </a:endParaRPr>
          </a:p>
          <a:p>
            <a:pPr marL="285750" indent="-285750">
              <a:buFont typeface="Arial" charset="0"/>
              <a:buChar char="•"/>
            </a:pPr>
            <a:endParaRPr lang="es-CO" dirty="0">
              <a:solidFill>
                <a:schemeClr val="tx2">
                  <a:lumMod val="50000"/>
                </a:schemeClr>
              </a:solidFill>
              <a:latin typeface="Futura Md BT" pitchFamily="34" charset="0"/>
              <a:ea typeface="Century Gothic" charset="0"/>
              <a:cs typeface="Century Gothic" charset="0"/>
            </a:endParaRPr>
          </a:p>
          <a:p>
            <a:endParaRPr lang="es-CO" dirty="0">
              <a:solidFill>
                <a:schemeClr val="tx2">
                  <a:lumMod val="50000"/>
                </a:schemeClr>
              </a:solidFill>
              <a:latin typeface="Futura Md BT" pitchFamily="34" charset="0"/>
              <a:ea typeface="Century Gothic" charset="0"/>
              <a:cs typeface="Century Gothic" charset="0"/>
            </a:endParaRPr>
          </a:p>
          <a:p>
            <a:pPr marL="285750" indent="-285750">
              <a:buFont typeface="Arial" charset="0"/>
              <a:buChar char="•"/>
            </a:pPr>
            <a:endParaRPr lang="es-CO" dirty="0">
              <a:solidFill>
                <a:schemeClr val="tx2">
                  <a:lumMod val="50000"/>
                </a:schemeClr>
              </a:solidFill>
              <a:latin typeface="Futura Md BT" pitchFamily="34" charset="0"/>
              <a:ea typeface="Century Gothic" charset="0"/>
              <a:cs typeface="Century Gothic" charset="0"/>
            </a:endParaRPr>
          </a:p>
          <a:p>
            <a:endParaRPr lang="es-CO" sz="2000" b="1" dirty="0">
              <a:latin typeface="Futura Md BT" pitchFamily="34" charset="0"/>
              <a:ea typeface="Century Gothic" charset="0"/>
              <a:cs typeface="Century Gothic" charset="0"/>
            </a:endParaRPr>
          </a:p>
        </p:txBody>
      </p:sp>
    </p:spTree>
    <p:extLst>
      <p:ext uri="{BB962C8B-B14F-4D97-AF65-F5344CB8AC3E}">
        <p14:creationId xmlns:p14="http://schemas.microsoft.com/office/powerpoint/2010/main" val="1738095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6"/>
          <p:cNvGrpSpPr/>
          <p:nvPr/>
        </p:nvGrpSpPr>
        <p:grpSpPr>
          <a:xfrm>
            <a:off x="0" y="0"/>
            <a:ext cx="9144000" cy="6808623"/>
            <a:chOff x="0" y="0"/>
            <a:chExt cx="9144000" cy="6808623"/>
          </a:xfrm>
        </p:grpSpPr>
        <p:pic>
          <p:nvPicPr>
            <p:cNvPr id="11"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2"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38" name="Rectángulo 37"/>
          <p:cNvSpPr/>
          <p:nvPr/>
        </p:nvSpPr>
        <p:spPr>
          <a:xfrm>
            <a:off x="287255" y="2497087"/>
            <a:ext cx="8645932" cy="2308324"/>
          </a:xfrm>
          <a:prstGeom prst="rect">
            <a:avLst/>
          </a:prstGeom>
        </p:spPr>
        <p:txBody>
          <a:bodyPr wrap="square">
            <a:spAutoFit/>
          </a:bodyPr>
          <a:lstStyle/>
          <a:p>
            <a:pPr algn="ctr"/>
            <a:r>
              <a:rPr lang="es-CO" sz="3600" b="1" dirty="0">
                <a:latin typeface="Futura Md BT" pitchFamily="34" charset="0"/>
                <a:ea typeface="Century Gothic" charset="0"/>
                <a:cs typeface="Century Gothic" charset="0"/>
              </a:rPr>
              <a:t>MUCHAS GRACIAS </a:t>
            </a:r>
          </a:p>
          <a:p>
            <a:pPr algn="ctr"/>
            <a:r>
              <a:rPr lang="es-CO" sz="3600" b="1" dirty="0">
                <a:latin typeface="Futura Md BT" pitchFamily="34" charset="0"/>
                <a:ea typeface="Century Gothic" charset="0"/>
                <a:cs typeface="Century Gothic" charset="0"/>
              </a:rPr>
              <a:t>POR SU ATENCIÓN!</a:t>
            </a:r>
            <a:endParaRPr lang="es-CO" sz="3600" dirty="0">
              <a:latin typeface="Futura Md BT" pitchFamily="34" charset="0"/>
              <a:ea typeface="Century Gothic" charset="0"/>
              <a:cs typeface="Century Gothic" charset="0"/>
            </a:endParaRPr>
          </a:p>
          <a:p>
            <a:r>
              <a:rPr lang="es-CO" sz="3600" dirty="0">
                <a:latin typeface="Futura Md BT" pitchFamily="34" charset="0"/>
              </a:rPr>
              <a:t> </a:t>
            </a:r>
          </a:p>
          <a:p>
            <a:pPr algn="just"/>
            <a:endParaRPr lang="es-ES_tradnl" sz="3600" dirty="0">
              <a:latin typeface="Futura Md BT" pitchFamily="34" charset="0"/>
              <a:cs typeface="Century Gothic"/>
            </a:endParaRPr>
          </a:p>
        </p:txBody>
      </p:sp>
    </p:spTree>
    <p:extLst>
      <p:ext uri="{BB962C8B-B14F-4D97-AF65-F5344CB8AC3E}">
        <p14:creationId xmlns:p14="http://schemas.microsoft.com/office/powerpoint/2010/main" val="80916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0" y="0"/>
            <a:ext cx="9144000" cy="6808623"/>
            <a:chOff x="0" y="0"/>
            <a:chExt cx="9144000" cy="6808623"/>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303346" y="1521551"/>
            <a:ext cx="8645932" cy="1323439"/>
          </a:xfrm>
          <a:prstGeom prst="rect">
            <a:avLst/>
          </a:prstGeom>
        </p:spPr>
        <p:txBody>
          <a:bodyPr wrap="square">
            <a:spAutoFit/>
          </a:bodyPr>
          <a:lstStyle/>
          <a:p>
            <a:r>
              <a:rPr lang="es-CO" sz="2000" b="1" dirty="0">
                <a:latin typeface="Futura Md BT" pitchFamily="34" charset="0"/>
              </a:rPr>
              <a:t>Introducción</a:t>
            </a:r>
          </a:p>
          <a:p>
            <a:endParaRPr lang="es-CO" sz="2000" dirty="0">
              <a:latin typeface="Futura Md BT" pitchFamily="34" charset="0"/>
            </a:endParaRPr>
          </a:p>
          <a:p>
            <a:pPr indent="-285750">
              <a:buFont typeface="Arial" charset="0"/>
              <a:buChar char="•"/>
            </a:pPr>
            <a:r>
              <a:rPr lang="es-CO" sz="2000" dirty="0">
                <a:latin typeface="Futura Md BT" pitchFamily="34" charset="0"/>
              </a:rPr>
              <a:t>Antecedentes.</a:t>
            </a:r>
          </a:p>
          <a:p>
            <a:endParaRPr lang="es-CO" sz="2000" dirty="0">
              <a:latin typeface="Futura Md BT" pitchFamily="34" charset="0"/>
            </a:endParaRPr>
          </a:p>
        </p:txBody>
      </p:sp>
      <p:pic>
        <p:nvPicPr>
          <p:cNvPr id="2" name="Imagen 1"/>
          <p:cNvPicPr>
            <a:picLocks noChangeAspect="1"/>
          </p:cNvPicPr>
          <p:nvPr/>
        </p:nvPicPr>
        <p:blipFill>
          <a:blip r:embed="rId5"/>
          <a:stretch>
            <a:fillRect/>
          </a:stretch>
        </p:blipFill>
        <p:spPr>
          <a:xfrm>
            <a:off x="568586" y="1976413"/>
            <a:ext cx="7536566" cy="4163129"/>
          </a:xfrm>
          <a:prstGeom prst="rect">
            <a:avLst/>
          </a:prstGeom>
        </p:spPr>
      </p:pic>
    </p:spTree>
    <p:extLst>
      <p:ext uri="{BB962C8B-B14F-4D97-AF65-F5344CB8AC3E}">
        <p14:creationId xmlns:p14="http://schemas.microsoft.com/office/powerpoint/2010/main" val="347228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0" y="0"/>
            <a:ext cx="9144000" cy="6808623"/>
            <a:chOff x="0" y="0"/>
            <a:chExt cx="9144000" cy="6808623"/>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303346" y="1521551"/>
            <a:ext cx="8645932" cy="1323439"/>
          </a:xfrm>
          <a:prstGeom prst="rect">
            <a:avLst/>
          </a:prstGeom>
        </p:spPr>
        <p:txBody>
          <a:bodyPr wrap="square">
            <a:spAutoFit/>
          </a:bodyPr>
          <a:lstStyle/>
          <a:p>
            <a:endParaRPr lang="es-CO" sz="2000" dirty="0">
              <a:latin typeface="Futura Md BT" pitchFamily="34" charset="0"/>
            </a:endParaRPr>
          </a:p>
          <a:p>
            <a:pPr indent="-285750">
              <a:buFont typeface="Arial" charset="0"/>
              <a:buChar char="•"/>
            </a:pPr>
            <a:r>
              <a:rPr lang="es-CO" sz="2000" dirty="0">
                <a:latin typeface="Futura Md BT" pitchFamily="34" charset="0"/>
              </a:rPr>
              <a:t>Antecedentes</a:t>
            </a:r>
          </a:p>
          <a:p>
            <a:pPr indent="-285750">
              <a:buFont typeface="Arial" charset="0"/>
              <a:buChar char="•"/>
            </a:pPr>
            <a:endParaRPr lang="es-CO" sz="2000" dirty="0">
              <a:latin typeface="Futura Md BT" pitchFamily="34" charset="0"/>
            </a:endParaRPr>
          </a:p>
          <a:p>
            <a:endParaRPr lang="es-CO" sz="2000" dirty="0">
              <a:latin typeface="Futura Md BT" pitchFamily="34" charset="0"/>
            </a:endParaRPr>
          </a:p>
        </p:txBody>
      </p:sp>
      <p:pic>
        <p:nvPicPr>
          <p:cNvPr id="2" name="Imagen 1"/>
          <p:cNvPicPr>
            <a:picLocks noChangeAspect="1"/>
          </p:cNvPicPr>
          <p:nvPr/>
        </p:nvPicPr>
        <p:blipFill>
          <a:blip r:embed="rId5"/>
          <a:stretch>
            <a:fillRect/>
          </a:stretch>
        </p:blipFill>
        <p:spPr>
          <a:xfrm>
            <a:off x="562132" y="2183270"/>
            <a:ext cx="8019735" cy="4044575"/>
          </a:xfrm>
          <a:prstGeom prst="rect">
            <a:avLst/>
          </a:prstGeom>
        </p:spPr>
      </p:pic>
    </p:spTree>
    <p:extLst>
      <p:ext uri="{BB962C8B-B14F-4D97-AF65-F5344CB8AC3E}">
        <p14:creationId xmlns:p14="http://schemas.microsoft.com/office/powerpoint/2010/main" val="186604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0" y="0"/>
            <a:ext cx="9144000" cy="6808623"/>
            <a:chOff x="0" y="0"/>
            <a:chExt cx="9144000" cy="6808623"/>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303346" y="1521551"/>
            <a:ext cx="8645932" cy="1323439"/>
          </a:xfrm>
          <a:prstGeom prst="rect">
            <a:avLst/>
          </a:prstGeom>
        </p:spPr>
        <p:txBody>
          <a:bodyPr wrap="square">
            <a:spAutoFit/>
          </a:bodyPr>
          <a:lstStyle/>
          <a:p>
            <a:r>
              <a:rPr lang="es-CO" sz="2000" b="1" dirty="0">
                <a:latin typeface="Futura Md BT" pitchFamily="34" charset="0"/>
              </a:rPr>
              <a:t>Introducción</a:t>
            </a:r>
          </a:p>
          <a:p>
            <a:endParaRPr lang="es-CO" sz="2000" dirty="0">
              <a:latin typeface="Futura Md BT" pitchFamily="34" charset="0"/>
            </a:endParaRPr>
          </a:p>
          <a:p>
            <a:pPr indent="-285750">
              <a:buFont typeface="Arial" charset="0"/>
              <a:buChar char="•"/>
            </a:pPr>
            <a:r>
              <a:rPr lang="es-CO" sz="2000" dirty="0">
                <a:latin typeface="Futura Md BT" pitchFamily="34" charset="0"/>
              </a:rPr>
              <a:t>Antecedentes.</a:t>
            </a:r>
          </a:p>
          <a:p>
            <a:endParaRPr lang="es-CO" sz="2000" dirty="0">
              <a:latin typeface="Futura Md BT" pitchFamily="34" charset="0"/>
            </a:endParaRPr>
          </a:p>
        </p:txBody>
      </p:sp>
      <p:pic>
        <p:nvPicPr>
          <p:cNvPr id="3" name="Imagen 2"/>
          <p:cNvPicPr>
            <a:picLocks noChangeAspect="1"/>
          </p:cNvPicPr>
          <p:nvPr/>
        </p:nvPicPr>
        <p:blipFill>
          <a:blip r:embed="rId5"/>
          <a:stretch>
            <a:fillRect/>
          </a:stretch>
        </p:blipFill>
        <p:spPr>
          <a:xfrm>
            <a:off x="682564" y="2235343"/>
            <a:ext cx="7778871" cy="4262396"/>
          </a:xfrm>
          <a:prstGeom prst="rect">
            <a:avLst/>
          </a:prstGeom>
        </p:spPr>
      </p:pic>
    </p:spTree>
    <p:extLst>
      <p:ext uri="{BB962C8B-B14F-4D97-AF65-F5344CB8AC3E}">
        <p14:creationId xmlns:p14="http://schemas.microsoft.com/office/powerpoint/2010/main" val="203657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0" y="0"/>
            <a:ext cx="9144000" cy="6808623"/>
            <a:chOff x="0" y="0"/>
            <a:chExt cx="9144000" cy="6808623"/>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303346" y="1521551"/>
            <a:ext cx="8645932" cy="707886"/>
          </a:xfrm>
          <a:prstGeom prst="rect">
            <a:avLst/>
          </a:prstGeom>
        </p:spPr>
        <p:txBody>
          <a:bodyPr wrap="square">
            <a:spAutoFit/>
          </a:bodyPr>
          <a:lstStyle/>
          <a:p>
            <a:pPr indent="-285750">
              <a:buFont typeface="Arial" charset="0"/>
              <a:buChar char="•"/>
            </a:pPr>
            <a:r>
              <a:rPr lang="es-CO" sz="2000" dirty="0">
                <a:latin typeface="Futura Md BT" pitchFamily="34" charset="0"/>
              </a:rPr>
              <a:t>Marco Conceptual </a:t>
            </a:r>
          </a:p>
          <a:p>
            <a:endParaRPr lang="es-CO" sz="2000" dirty="0">
              <a:latin typeface="Futura Md BT" pitchFamily="34" charset="0"/>
            </a:endParaRPr>
          </a:p>
        </p:txBody>
      </p:sp>
      <p:sp>
        <p:nvSpPr>
          <p:cNvPr id="37" name="Rectángulo 36">
            <a:extLst>
              <a:ext uri="{FF2B5EF4-FFF2-40B4-BE49-F238E27FC236}">
                <a16:creationId xmlns:a16="http://schemas.microsoft.com/office/drawing/2014/main" id="{01601117-5885-6949-BAE5-68068F8E253B}"/>
              </a:ext>
            </a:extLst>
          </p:cNvPr>
          <p:cNvSpPr/>
          <p:nvPr/>
        </p:nvSpPr>
        <p:spPr>
          <a:xfrm>
            <a:off x="258780" y="3984846"/>
            <a:ext cx="8597838" cy="400110"/>
          </a:xfrm>
          <a:prstGeom prst="rect">
            <a:avLst/>
          </a:prstGeom>
        </p:spPr>
        <p:txBody>
          <a:bodyPr wrap="square">
            <a:spAutoFit/>
          </a:bodyPr>
          <a:lstStyle/>
          <a:p>
            <a:pPr marL="285750" indent="-285750">
              <a:buFont typeface="Arial" charset="0"/>
              <a:buChar char="•"/>
            </a:pPr>
            <a:endParaRPr lang="es-CO" sz="2000" dirty="0">
              <a:latin typeface="Futura Md BT" pitchFamily="34" charset="0"/>
            </a:endParaRPr>
          </a:p>
        </p:txBody>
      </p:sp>
      <p:graphicFrame>
        <p:nvGraphicFramePr>
          <p:cNvPr id="3" name="Diagrama 2"/>
          <p:cNvGraphicFramePr/>
          <p:nvPr/>
        </p:nvGraphicFramePr>
        <p:xfrm>
          <a:off x="653143" y="2229437"/>
          <a:ext cx="6836228" cy="16312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173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0" y="0"/>
            <a:ext cx="9144000" cy="6808623"/>
            <a:chOff x="0" y="0"/>
            <a:chExt cx="9144000" cy="6808623"/>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graphicFrame>
        <p:nvGraphicFramePr>
          <p:cNvPr id="4" name="Diagrama 3"/>
          <p:cNvGraphicFramePr/>
          <p:nvPr>
            <p:extLst>
              <p:ext uri="{D42A27DB-BD31-4B8C-83A1-F6EECF244321}">
                <p14:modId xmlns:p14="http://schemas.microsoft.com/office/powerpoint/2010/main" val="3763566498"/>
              </p:ext>
            </p:extLst>
          </p:nvPr>
        </p:nvGraphicFramePr>
        <p:xfrm>
          <a:off x="303346" y="1521551"/>
          <a:ext cx="8645932" cy="437042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CuadroTexto 1"/>
          <p:cNvSpPr txBox="1"/>
          <p:nvPr/>
        </p:nvSpPr>
        <p:spPr>
          <a:xfrm>
            <a:off x="1318846" y="1362808"/>
            <a:ext cx="2409634" cy="646331"/>
          </a:xfrm>
          <a:prstGeom prst="rect">
            <a:avLst/>
          </a:prstGeom>
          <a:noFill/>
        </p:spPr>
        <p:txBody>
          <a:bodyPr wrap="none" rtlCol="0">
            <a:spAutoFit/>
          </a:bodyPr>
          <a:lstStyle/>
          <a:p>
            <a:pPr marL="285750" indent="-285750">
              <a:buFont typeface="Arial" panose="020B0604020202020204" pitchFamily="34" charset="0"/>
              <a:buChar char="•"/>
            </a:pPr>
            <a:r>
              <a:rPr lang="es-CO" dirty="0">
                <a:latin typeface="Futura Md BT" pitchFamily="34" charset="0"/>
              </a:rPr>
              <a:t>Marco Conceptual </a:t>
            </a:r>
          </a:p>
          <a:p>
            <a:endParaRPr lang="es-CO" dirty="0"/>
          </a:p>
        </p:txBody>
      </p:sp>
    </p:spTree>
    <p:extLst>
      <p:ext uri="{BB962C8B-B14F-4D97-AF65-F5344CB8AC3E}">
        <p14:creationId xmlns:p14="http://schemas.microsoft.com/office/powerpoint/2010/main" val="40859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upo 6"/>
          <p:cNvGrpSpPr/>
          <p:nvPr/>
        </p:nvGrpSpPr>
        <p:grpSpPr>
          <a:xfrm>
            <a:off x="0" y="0"/>
            <a:ext cx="9144000" cy="6808623"/>
            <a:chOff x="0" y="0"/>
            <a:chExt cx="9144000" cy="6808623"/>
          </a:xfrm>
        </p:grpSpPr>
        <p:pic>
          <p:nvPicPr>
            <p:cNvPr id="12" name="Imagen 4" descr="Interior 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08623"/>
            </a:xfrm>
            <a:prstGeom prst="rect">
              <a:avLst/>
            </a:prstGeom>
          </p:spPr>
        </p:pic>
        <p:pic>
          <p:nvPicPr>
            <p:cNvPr id="13" name="Imagen 5"/>
            <p:cNvPicPr/>
            <p:nvPr/>
          </p:nvPicPr>
          <p:blipFill rotWithShape="1">
            <a:blip r:embed="rId4" cstate="print">
              <a:extLst>
                <a:ext uri="{28A0092B-C50C-407E-A947-70E740481C1C}">
                  <a14:useLocalDpi xmlns:a14="http://schemas.microsoft.com/office/drawing/2010/main" val="0"/>
                </a:ext>
              </a:extLst>
            </a:blip>
            <a:srcRect l="39243" t="90200" r="2601" b="2137"/>
            <a:stretch/>
          </p:blipFill>
          <p:spPr bwMode="auto">
            <a:xfrm>
              <a:off x="4336869" y="143691"/>
              <a:ext cx="4519749" cy="770709"/>
            </a:xfrm>
            <a:prstGeom prst="rect">
              <a:avLst/>
            </a:prstGeom>
            <a:noFill/>
            <a:ln>
              <a:noFill/>
            </a:ln>
          </p:spPr>
        </p:pic>
      </p:grpSp>
      <p:sp>
        <p:nvSpPr>
          <p:cNvPr id="17" name="Rectángulo 16"/>
          <p:cNvSpPr/>
          <p:nvPr/>
        </p:nvSpPr>
        <p:spPr>
          <a:xfrm>
            <a:off x="303346" y="1521551"/>
            <a:ext cx="8645932" cy="1015663"/>
          </a:xfrm>
          <a:prstGeom prst="rect">
            <a:avLst/>
          </a:prstGeom>
        </p:spPr>
        <p:txBody>
          <a:bodyPr wrap="square">
            <a:spAutoFit/>
          </a:bodyPr>
          <a:lstStyle/>
          <a:p>
            <a:endParaRPr lang="es-CO" sz="2000" dirty="0">
              <a:latin typeface="Futura Md BT" pitchFamily="34" charset="0"/>
            </a:endParaRPr>
          </a:p>
          <a:p>
            <a:pPr indent="-285750">
              <a:buFont typeface="Arial" charset="0"/>
              <a:buChar char="•"/>
            </a:pPr>
            <a:endParaRPr lang="es-CO" sz="2000" dirty="0">
              <a:latin typeface="Futura Md BT" pitchFamily="34" charset="0"/>
            </a:endParaRPr>
          </a:p>
          <a:p>
            <a:endParaRPr lang="es-CO" sz="2000" dirty="0">
              <a:latin typeface="Futura Md BT" pitchFamily="34" charset="0"/>
            </a:endParaRPr>
          </a:p>
        </p:txBody>
      </p:sp>
      <p:sp>
        <p:nvSpPr>
          <p:cNvPr id="37" name="Rectángulo 36">
            <a:extLst>
              <a:ext uri="{FF2B5EF4-FFF2-40B4-BE49-F238E27FC236}">
                <a16:creationId xmlns:a16="http://schemas.microsoft.com/office/drawing/2014/main" id="{01601117-5885-6949-BAE5-68068F8E253B}"/>
              </a:ext>
            </a:extLst>
          </p:cNvPr>
          <p:cNvSpPr/>
          <p:nvPr/>
        </p:nvSpPr>
        <p:spPr>
          <a:xfrm>
            <a:off x="258780" y="3984846"/>
            <a:ext cx="8597838" cy="400110"/>
          </a:xfrm>
          <a:prstGeom prst="rect">
            <a:avLst/>
          </a:prstGeom>
        </p:spPr>
        <p:txBody>
          <a:bodyPr wrap="square">
            <a:spAutoFit/>
          </a:bodyPr>
          <a:lstStyle/>
          <a:p>
            <a:pPr marL="285750" indent="-285750">
              <a:buFont typeface="Arial" charset="0"/>
              <a:buChar char="•"/>
            </a:pPr>
            <a:endParaRPr lang="es-CO" sz="2000" dirty="0">
              <a:latin typeface="Futura Md BT" pitchFamily="34" charset="0"/>
            </a:endParaRPr>
          </a:p>
        </p:txBody>
      </p:sp>
      <p:graphicFrame>
        <p:nvGraphicFramePr>
          <p:cNvPr id="3" name="Diagrama 2"/>
          <p:cNvGraphicFramePr/>
          <p:nvPr>
            <p:extLst>
              <p:ext uri="{D42A27DB-BD31-4B8C-83A1-F6EECF244321}">
                <p14:modId xmlns:p14="http://schemas.microsoft.com/office/powerpoint/2010/main" val="3738027632"/>
              </p:ext>
            </p:extLst>
          </p:nvPr>
        </p:nvGraphicFramePr>
        <p:xfrm>
          <a:off x="-694592" y="395654"/>
          <a:ext cx="9187961" cy="60666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CuadroTexto 3"/>
          <p:cNvSpPr txBox="1"/>
          <p:nvPr/>
        </p:nvSpPr>
        <p:spPr>
          <a:xfrm>
            <a:off x="5802921" y="2295983"/>
            <a:ext cx="1186963" cy="1338828"/>
          </a:xfrm>
          <a:prstGeom prst="rect">
            <a:avLst/>
          </a:prstGeom>
          <a:noFill/>
        </p:spPr>
        <p:txBody>
          <a:bodyPr wrap="square" rtlCol="0">
            <a:spAutoFit/>
          </a:bodyPr>
          <a:lstStyle/>
          <a:p>
            <a:r>
              <a:rPr lang="es-CO" sz="900" dirty="0">
                <a:solidFill>
                  <a:schemeClr val="bg1"/>
                </a:solidFill>
              </a:rPr>
              <a:t>las Instituciones Técnicas Profesionales, Instituciones Tecnológicas, Instituciones Universitarias o Escuelas Tecnológicas. </a:t>
            </a:r>
          </a:p>
        </p:txBody>
      </p:sp>
      <p:sp>
        <p:nvSpPr>
          <p:cNvPr id="5" name="CuadroTexto 4"/>
          <p:cNvSpPr txBox="1"/>
          <p:nvPr/>
        </p:nvSpPr>
        <p:spPr>
          <a:xfrm>
            <a:off x="5503982" y="5257795"/>
            <a:ext cx="1274894" cy="769441"/>
          </a:xfrm>
          <a:prstGeom prst="rect">
            <a:avLst/>
          </a:prstGeom>
          <a:noFill/>
        </p:spPr>
        <p:txBody>
          <a:bodyPr wrap="square" rtlCol="0">
            <a:spAutoFit/>
          </a:bodyPr>
          <a:lstStyle/>
          <a:p>
            <a:r>
              <a:rPr lang="es-CO" sz="1100" dirty="0">
                <a:solidFill>
                  <a:schemeClr val="bg1"/>
                </a:solidFill>
              </a:rPr>
              <a:t>Instituciones de educación superior  privadas</a:t>
            </a:r>
          </a:p>
          <a:p>
            <a:r>
              <a:rPr lang="es-CO" sz="1100" dirty="0">
                <a:solidFill>
                  <a:schemeClr val="bg1"/>
                </a:solidFill>
              </a:rPr>
              <a:t> o son públicas</a:t>
            </a:r>
          </a:p>
        </p:txBody>
      </p:sp>
      <p:sp>
        <p:nvSpPr>
          <p:cNvPr id="6" name="CuadroTexto 5"/>
          <p:cNvSpPr txBox="1"/>
          <p:nvPr/>
        </p:nvSpPr>
        <p:spPr>
          <a:xfrm>
            <a:off x="7341575" y="2576156"/>
            <a:ext cx="1266092" cy="600164"/>
          </a:xfrm>
          <a:prstGeom prst="rect">
            <a:avLst/>
          </a:prstGeom>
          <a:noFill/>
        </p:spPr>
        <p:txBody>
          <a:bodyPr wrap="square" rtlCol="0">
            <a:spAutoFit/>
          </a:bodyPr>
          <a:lstStyle/>
          <a:p>
            <a:r>
              <a:rPr lang="es-CO" sz="1100" dirty="0">
                <a:solidFill>
                  <a:schemeClr val="bg1"/>
                </a:solidFill>
              </a:rPr>
              <a:t>Institución Universitaria Pascual Bravo </a:t>
            </a:r>
          </a:p>
        </p:txBody>
      </p:sp>
      <p:sp>
        <p:nvSpPr>
          <p:cNvPr id="8" name="CuadroTexto 7"/>
          <p:cNvSpPr txBox="1"/>
          <p:nvPr/>
        </p:nvSpPr>
        <p:spPr>
          <a:xfrm>
            <a:off x="1274885" y="1521551"/>
            <a:ext cx="2409634" cy="646331"/>
          </a:xfrm>
          <a:prstGeom prst="rect">
            <a:avLst/>
          </a:prstGeom>
          <a:noFill/>
        </p:spPr>
        <p:txBody>
          <a:bodyPr wrap="none" rtlCol="0">
            <a:spAutoFit/>
          </a:bodyPr>
          <a:lstStyle/>
          <a:p>
            <a:pPr marL="285750" indent="-285750">
              <a:buFont typeface="Arial" panose="020B0604020202020204" pitchFamily="34" charset="0"/>
              <a:buChar char="•"/>
            </a:pPr>
            <a:r>
              <a:rPr lang="es-CO" dirty="0">
                <a:latin typeface="Futura Md BT" pitchFamily="34" charset="0"/>
              </a:rPr>
              <a:t>Marco Conceptual </a:t>
            </a:r>
          </a:p>
          <a:p>
            <a:endParaRPr lang="es-CO" dirty="0"/>
          </a:p>
        </p:txBody>
      </p:sp>
    </p:spTree>
    <p:extLst>
      <p:ext uri="{BB962C8B-B14F-4D97-AF65-F5344CB8AC3E}">
        <p14:creationId xmlns:p14="http://schemas.microsoft.com/office/powerpoint/2010/main" val="416224248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13489</TotalTime>
  <Words>2850</Words>
  <Application>Microsoft Office PowerPoint</Application>
  <PresentationFormat>Presentación en pantalla (4:3)</PresentationFormat>
  <Paragraphs>307</Paragraphs>
  <Slides>36</Slides>
  <Notes>35</Notes>
  <HiddenSlides>0</HiddenSlides>
  <MMClips>0</MMClips>
  <ScaleCrop>false</ScaleCrop>
  <HeadingPairs>
    <vt:vector size="4" baseType="variant">
      <vt:variant>
        <vt:lpstr>Tema</vt:lpstr>
      </vt:variant>
      <vt:variant>
        <vt:i4>1</vt:i4>
      </vt:variant>
      <vt:variant>
        <vt:lpstr>Títulos de diapositiva</vt:lpstr>
      </vt:variant>
      <vt:variant>
        <vt:i4>36</vt:i4>
      </vt:variant>
    </vt:vector>
  </HeadingPairs>
  <TitlesOfParts>
    <vt:vector size="37"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Claudia Arias</dc:creator>
  <cp:lastModifiedBy>Usuario desconocido</cp:lastModifiedBy>
  <cp:revision>214</cp:revision>
  <dcterms:created xsi:type="dcterms:W3CDTF">2016-07-27T04:03:08Z</dcterms:created>
  <dcterms:modified xsi:type="dcterms:W3CDTF">2019-12-04T14:09:19Z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2549534</vt:lpwstr>
  </property>
  <property fmtid="{D5CDD505-2E9C-101B-9397-08002B2CF9AE}" name="NXPowerLiteSettings" pid="3">
    <vt:lpwstr>C7000400038000</vt:lpwstr>
  </property>
  <property fmtid="{D5CDD505-2E9C-101B-9397-08002B2CF9AE}" name="NXPowerLiteVersion" pid="4">
    <vt:lpwstr>S8.2.3</vt:lpwstr>
  </property>
</Properties>
</file>