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8" r:id="rId10"/>
    <p:sldId id="269" r:id="rId11"/>
    <p:sldId id="267" r:id="rId12"/>
    <p:sldId id="264" r:id="rId13"/>
    <p:sldId id="271" r:id="rId14"/>
    <p:sldId id="270" r:id="rId15"/>
    <p:sldId id="265" r:id="rId16"/>
    <p:sldId id="266"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106" d="100"/>
          <a:sy n="106" d="100"/>
        </p:scale>
        <p:origin x="366"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78710-0282-4A39-AC64-3FC106567238}" type="datetimeFigureOut">
              <a:rPr lang="en-US" smtClean="0"/>
              <a:t>10/22/2019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4ADC-62E9-46E7-B291-E49E1A1D7991}" type="slidenum">
              <a:rPr lang="en-US" smtClean="0"/>
              <a:t>‹Nº›</a:t>
            </a:fld>
            <a:endParaRPr lang="en-US"/>
          </a:p>
        </p:txBody>
      </p:sp>
    </p:spTree>
    <p:extLst>
      <p:ext uri="{BB962C8B-B14F-4D97-AF65-F5344CB8AC3E}">
        <p14:creationId xmlns:p14="http://schemas.microsoft.com/office/powerpoint/2010/main" val="87599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Que  les permitirá establecer ventajas competitivas con las cuales podrán posicionarse en el mercado, conseguir mayores clientes y por supuesto, alcanzar mayores niveles de productividad e incluso de expansión.</a:t>
            </a:r>
          </a:p>
          <a:p>
            <a:endParaRPr lang="en-US" dirty="0"/>
          </a:p>
        </p:txBody>
      </p:sp>
      <p:sp>
        <p:nvSpPr>
          <p:cNvPr id="4" name="Marcador de número de diapositiva 3"/>
          <p:cNvSpPr>
            <a:spLocks noGrp="1"/>
          </p:cNvSpPr>
          <p:nvPr>
            <p:ph type="sldNum" sz="quarter" idx="10"/>
          </p:nvPr>
        </p:nvSpPr>
        <p:spPr/>
        <p:txBody>
          <a:bodyPr/>
          <a:lstStyle/>
          <a:p>
            <a:fld id="{E61A4ADC-62E9-46E7-B291-E49E1A1D7991}" type="slidenum">
              <a:rPr lang="en-US" smtClean="0"/>
              <a:t>4</a:t>
            </a:fld>
            <a:endParaRPr lang="en-US"/>
          </a:p>
        </p:txBody>
      </p:sp>
    </p:spTree>
    <p:extLst>
      <p:ext uri="{BB962C8B-B14F-4D97-AF65-F5344CB8AC3E}">
        <p14:creationId xmlns:p14="http://schemas.microsoft.com/office/powerpoint/2010/main" val="219631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Por supuesto, las opciones tecnológicas como por ejemplo deben estar enfocados en cumplir con las necesidades del sistema de gestión</a:t>
            </a:r>
            <a:endParaRPr lang="en-US" dirty="0"/>
          </a:p>
          <a:p>
            <a:endParaRPr lang="en-US" dirty="0"/>
          </a:p>
        </p:txBody>
      </p:sp>
      <p:sp>
        <p:nvSpPr>
          <p:cNvPr id="4" name="Marcador de número de diapositiva 3"/>
          <p:cNvSpPr>
            <a:spLocks noGrp="1"/>
          </p:cNvSpPr>
          <p:nvPr>
            <p:ph type="sldNum" sz="quarter" idx="10"/>
          </p:nvPr>
        </p:nvSpPr>
        <p:spPr/>
        <p:txBody>
          <a:bodyPr/>
          <a:lstStyle/>
          <a:p>
            <a:fld id="{E61A4ADC-62E9-46E7-B291-E49E1A1D7991}" type="slidenum">
              <a:rPr lang="en-US" smtClean="0"/>
              <a:t>5</a:t>
            </a:fld>
            <a:endParaRPr lang="en-US"/>
          </a:p>
        </p:txBody>
      </p:sp>
    </p:spTree>
    <p:extLst>
      <p:ext uri="{BB962C8B-B14F-4D97-AF65-F5344CB8AC3E}">
        <p14:creationId xmlns:p14="http://schemas.microsoft.com/office/powerpoint/2010/main" val="304626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ES" dirty="0"/>
              <a:t>como correo electrónico, redes sociales empresariales, video llamadas y boletines de noticias con los cuales te será posible mantener el contacto con todos los miembros de tu empresa sin siquiera interrumpirlos. Es también útil para mejorar la comunicación con proveedores, clientes y/o aliados comerciales.</a:t>
            </a:r>
          </a:p>
          <a:p>
            <a:pPr algn="just"/>
            <a:endParaRPr lang="en-US" dirty="0"/>
          </a:p>
          <a:p>
            <a:endParaRPr lang="en-US" dirty="0"/>
          </a:p>
        </p:txBody>
      </p:sp>
      <p:sp>
        <p:nvSpPr>
          <p:cNvPr id="4" name="Marcador de número de diapositiva 3"/>
          <p:cNvSpPr>
            <a:spLocks noGrp="1"/>
          </p:cNvSpPr>
          <p:nvPr>
            <p:ph type="sldNum" sz="quarter" idx="10"/>
          </p:nvPr>
        </p:nvSpPr>
        <p:spPr/>
        <p:txBody>
          <a:bodyPr/>
          <a:lstStyle/>
          <a:p>
            <a:fld id="{E61A4ADC-62E9-46E7-B291-E49E1A1D7991}" type="slidenum">
              <a:rPr lang="en-US" smtClean="0"/>
              <a:t>6</a:t>
            </a:fld>
            <a:endParaRPr lang="en-US"/>
          </a:p>
        </p:txBody>
      </p:sp>
    </p:spTree>
    <p:extLst>
      <p:ext uri="{BB962C8B-B14F-4D97-AF65-F5344CB8AC3E}">
        <p14:creationId xmlns:p14="http://schemas.microsoft.com/office/powerpoint/2010/main" val="144690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inversión en infraestructura tecnológica también contribuye a mejorar la forma en que es percibida la empresa tanto por parte de los clientes como por otras empresas</a:t>
            </a:r>
          </a:p>
          <a:p>
            <a:r>
              <a:rPr lang="es-ES" dirty="0"/>
              <a:t>La tecnología permite a los ejecutivos aprovechar y estar al tanto de las oportunidades en el mercado nacional e internacional quienes cada vez resultan más desafiantes lo que conlleva, a las posibilidades de expansión y apertura de nuevas oportunidades de negocio</a:t>
            </a:r>
            <a:endParaRPr lang="en-US" dirty="0"/>
          </a:p>
        </p:txBody>
      </p:sp>
      <p:sp>
        <p:nvSpPr>
          <p:cNvPr id="4" name="Marcador de número de diapositiva 3"/>
          <p:cNvSpPr>
            <a:spLocks noGrp="1"/>
          </p:cNvSpPr>
          <p:nvPr>
            <p:ph type="sldNum" sz="quarter" idx="10"/>
          </p:nvPr>
        </p:nvSpPr>
        <p:spPr/>
        <p:txBody>
          <a:bodyPr/>
          <a:lstStyle/>
          <a:p>
            <a:fld id="{E61A4ADC-62E9-46E7-B291-E49E1A1D7991}" type="slidenum">
              <a:rPr lang="en-US" smtClean="0"/>
              <a:t>7</a:t>
            </a:fld>
            <a:endParaRPr lang="en-US"/>
          </a:p>
        </p:txBody>
      </p:sp>
    </p:spTree>
    <p:extLst>
      <p:ext uri="{BB962C8B-B14F-4D97-AF65-F5344CB8AC3E}">
        <p14:creationId xmlns:p14="http://schemas.microsoft.com/office/powerpoint/2010/main" val="98689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es decir que tu oficina o empresa estará disponible para clientes externos e internos las 24 horas del día y los 365 días del año.</a:t>
            </a:r>
          </a:p>
          <a:p>
            <a:endParaRPr lang="en-US" dirty="0"/>
          </a:p>
        </p:txBody>
      </p:sp>
      <p:sp>
        <p:nvSpPr>
          <p:cNvPr id="4" name="Marcador de número de diapositiva 3"/>
          <p:cNvSpPr>
            <a:spLocks noGrp="1"/>
          </p:cNvSpPr>
          <p:nvPr>
            <p:ph type="sldNum" sz="quarter" idx="10"/>
          </p:nvPr>
        </p:nvSpPr>
        <p:spPr/>
        <p:txBody>
          <a:bodyPr/>
          <a:lstStyle/>
          <a:p>
            <a:fld id="{E61A4ADC-62E9-46E7-B291-E49E1A1D7991}" type="slidenum">
              <a:rPr lang="en-US" smtClean="0"/>
              <a:t>8</a:t>
            </a:fld>
            <a:endParaRPr lang="en-US"/>
          </a:p>
        </p:txBody>
      </p:sp>
    </p:spTree>
    <p:extLst>
      <p:ext uri="{BB962C8B-B14F-4D97-AF65-F5344CB8AC3E}">
        <p14:creationId xmlns:p14="http://schemas.microsoft.com/office/powerpoint/2010/main" val="251047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Sin embargo,</a:t>
            </a:r>
            <a:r>
              <a:rPr lang="es-ES" b="1" dirty="0"/>
              <a:t> se ha demostrado que tener el soporte de recursos tecnológicos reduce costos operativos y disminuye la posibilidad de pérdidas.</a:t>
            </a:r>
            <a:endParaRPr lang="es-ES" dirty="0"/>
          </a:p>
          <a:p>
            <a:endParaRPr lang="en-US" dirty="0"/>
          </a:p>
        </p:txBody>
      </p:sp>
      <p:sp>
        <p:nvSpPr>
          <p:cNvPr id="4" name="Marcador de número de diapositiva 3"/>
          <p:cNvSpPr>
            <a:spLocks noGrp="1"/>
          </p:cNvSpPr>
          <p:nvPr>
            <p:ph type="sldNum" sz="quarter" idx="10"/>
          </p:nvPr>
        </p:nvSpPr>
        <p:spPr/>
        <p:txBody>
          <a:bodyPr/>
          <a:lstStyle/>
          <a:p>
            <a:fld id="{E61A4ADC-62E9-46E7-B291-E49E1A1D7991}" type="slidenum">
              <a:rPr lang="en-US" smtClean="0"/>
              <a:t>12</a:t>
            </a:fld>
            <a:endParaRPr lang="en-US"/>
          </a:p>
        </p:txBody>
      </p:sp>
    </p:spTree>
    <p:extLst>
      <p:ext uri="{BB962C8B-B14F-4D97-AF65-F5344CB8AC3E}">
        <p14:creationId xmlns:p14="http://schemas.microsoft.com/office/powerpoint/2010/main" val="49905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Sin embargo,</a:t>
            </a:r>
            <a:r>
              <a:rPr lang="es-ES" b="1" dirty="0"/>
              <a:t> se ha demostrado que tener el soporte de recursos tecnológicos reduce costos operativos y disminuye la posibilidad de pérdidas.</a:t>
            </a:r>
            <a:endParaRPr lang="es-ES" dirty="0"/>
          </a:p>
          <a:p>
            <a:endParaRPr lang="en-US" dirty="0"/>
          </a:p>
        </p:txBody>
      </p:sp>
      <p:sp>
        <p:nvSpPr>
          <p:cNvPr id="4" name="Marcador de número de diapositiva 3"/>
          <p:cNvSpPr>
            <a:spLocks noGrp="1"/>
          </p:cNvSpPr>
          <p:nvPr>
            <p:ph type="sldNum" sz="quarter" idx="10"/>
          </p:nvPr>
        </p:nvSpPr>
        <p:spPr/>
        <p:txBody>
          <a:bodyPr/>
          <a:lstStyle/>
          <a:p>
            <a:fld id="{E61A4ADC-62E9-46E7-B291-E49E1A1D7991}" type="slidenum">
              <a:rPr lang="en-US" smtClean="0"/>
              <a:t>14</a:t>
            </a:fld>
            <a:endParaRPr lang="en-US"/>
          </a:p>
        </p:txBody>
      </p:sp>
    </p:spTree>
    <p:extLst>
      <p:ext uri="{BB962C8B-B14F-4D97-AF65-F5344CB8AC3E}">
        <p14:creationId xmlns:p14="http://schemas.microsoft.com/office/powerpoint/2010/main" val="54276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6B0095E-8649-B041-9D5A-E1B258EB6E02}" type="datetimeFigureOut">
              <a:rPr lang="es-ES" smtClean="0"/>
              <a:t>22/10/2019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421355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6B0095E-8649-B041-9D5A-E1B258EB6E02}" type="datetimeFigureOut">
              <a:rPr lang="es-ES" smtClean="0"/>
              <a:t>22/10/2019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360254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6B0095E-8649-B041-9D5A-E1B258EB6E02}" type="datetimeFigureOut">
              <a:rPr lang="es-ES" smtClean="0"/>
              <a:t>22/10/2019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155925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6B0095E-8649-B041-9D5A-E1B258EB6E02}" type="datetimeFigureOut">
              <a:rPr lang="es-ES" smtClean="0"/>
              <a:t>22/10/2019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73342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6B0095E-8649-B041-9D5A-E1B258EB6E02}" type="datetimeFigureOut">
              <a:rPr lang="es-ES" smtClean="0"/>
              <a:t>22/10/2019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327825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6B0095E-8649-B041-9D5A-E1B258EB6E02}" type="datetimeFigureOut">
              <a:rPr lang="es-ES" smtClean="0"/>
              <a:t>22/10/2019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313877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6B0095E-8649-B041-9D5A-E1B258EB6E02}" type="datetimeFigureOut">
              <a:rPr lang="es-ES" smtClean="0"/>
              <a:t>22/10/2019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37255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6B0095E-8649-B041-9D5A-E1B258EB6E02}" type="datetimeFigureOut">
              <a:rPr lang="es-ES" smtClean="0"/>
              <a:t>22/10/2019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401163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B0095E-8649-B041-9D5A-E1B258EB6E02}" type="datetimeFigureOut">
              <a:rPr lang="es-ES" smtClean="0"/>
              <a:t>22/10/2019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370858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6B0095E-8649-B041-9D5A-E1B258EB6E02}" type="datetimeFigureOut">
              <a:rPr lang="es-ES" smtClean="0"/>
              <a:t>22/10/2019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9388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6B0095E-8649-B041-9D5A-E1B258EB6E02}" type="datetimeFigureOut">
              <a:rPr lang="es-ES" smtClean="0"/>
              <a:t>22/10/2019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53CFED4-8CBB-5545-A8DC-63A0AD2D143E}" type="slidenum">
              <a:rPr lang="es-ES" smtClean="0"/>
              <a:t>‹Nº›</a:t>
            </a:fld>
            <a:endParaRPr lang="es-ES"/>
          </a:p>
        </p:txBody>
      </p:sp>
    </p:spTree>
    <p:extLst>
      <p:ext uri="{BB962C8B-B14F-4D97-AF65-F5344CB8AC3E}">
        <p14:creationId xmlns:p14="http://schemas.microsoft.com/office/powerpoint/2010/main" val="411960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6B0095E-8649-B041-9D5A-E1B258EB6E02}" type="datetimeFigureOut">
              <a:rPr lang="es-ES" smtClean="0"/>
              <a:t>22/10/2019</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CFED4-8CBB-5545-A8DC-63A0AD2D143E}" type="slidenum">
              <a:rPr lang="es-ES" smtClean="0"/>
              <a:t>‹Nº›</a:t>
            </a:fld>
            <a:endParaRPr lang="es-ES"/>
          </a:p>
        </p:txBody>
      </p:sp>
    </p:spTree>
    <p:extLst>
      <p:ext uri="{BB962C8B-B14F-4D97-AF65-F5344CB8AC3E}">
        <p14:creationId xmlns:p14="http://schemas.microsoft.com/office/powerpoint/2010/main" val="285906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SeminarioGestOrg_PPT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ustDataLst>
      <p:tags r:id="rId1"/>
    </p:custDataLst>
    <p:extLst>
      <p:ext uri="{BB962C8B-B14F-4D97-AF65-F5344CB8AC3E}">
        <p14:creationId xmlns:p14="http://schemas.microsoft.com/office/powerpoint/2010/main" val="425582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2932" y="1507968"/>
            <a:ext cx="5653889" cy="3394472"/>
          </a:xfrm>
        </p:spPr>
        <p:txBody>
          <a:bodyPr>
            <a:normAutofit/>
          </a:bodyPr>
          <a:lstStyle/>
          <a:p>
            <a:pPr algn="just"/>
            <a:r>
              <a:rPr lang="es-ES" sz="2400" dirty="0"/>
              <a:t>Acceso a los datos o información fácilmente</a:t>
            </a:r>
          </a:p>
          <a:p>
            <a:pPr algn="just"/>
            <a:r>
              <a:rPr lang="es-ES" sz="2400" dirty="0"/>
              <a:t>Agilidad en la consolidación de informes, estadísticas y gráficos</a:t>
            </a:r>
          </a:p>
          <a:p>
            <a:pPr algn="just"/>
            <a:r>
              <a:rPr lang="es-ES" sz="2400" dirty="0"/>
              <a:t>Mejora la gestión de contratistas y el seguimiento a las tareas</a:t>
            </a:r>
          </a:p>
          <a:p>
            <a:pPr algn="just"/>
            <a:r>
              <a:rPr lang="es-ES" sz="2400" dirty="0"/>
              <a:t>Facilita los procesos de auditoria interna y externa</a:t>
            </a:r>
          </a:p>
          <a:p>
            <a:pPr algn="just"/>
            <a:endParaRPr lang="en-US" sz="2400" dirty="0"/>
          </a:p>
        </p:txBody>
      </p:sp>
      <p:sp>
        <p:nvSpPr>
          <p:cNvPr id="5" name="Título 1"/>
          <p:cNvSpPr>
            <a:spLocks noGrp="1"/>
          </p:cNvSpPr>
          <p:nvPr>
            <p:ph type="title"/>
          </p:nvPr>
        </p:nvSpPr>
        <p:spPr>
          <a:xfrm>
            <a:off x="457200" y="487756"/>
            <a:ext cx="8229600" cy="857250"/>
          </a:xfrm>
        </p:spPr>
        <p:txBody>
          <a:bodyPr>
            <a:noAutofit/>
          </a:bodyPr>
          <a:lstStyle/>
          <a:p>
            <a:r>
              <a:rPr lang="es-CO" sz="3200" b="1" dirty="0" smtClean="0"/>
              <a:t>QUÉ </a:t>
            </a:r>
            <a:r>
              <a:rPr lang="es-CO" sz="3200" b="1" dirty="0"/>
              <a:t>PERMITE UNA </a:t>
            </a:r>
            <a:br>
              <a:rPr lang="es-CO" sz="3200" b="1" dirty="0"/>
            </a:br>
            <a:r>
              <a:rPr lang="es-CO" sz="3200" b="1" dirty="0"/>
              <a:t>HERRAMIENTA TECNOLÓGICA</a:t>
            </a:r>
            <a:endParaRPr lang="en-US" sz="3200" b="1" dirty="0"/>
          </a:p>
        </p:txBody>
      </p:sp>
      <p:pic>
        <p:nvPicPr>
          <p:cNvPr id="2050" name="Picture 2" descr="Análisis, estadísticas, gráficos, informes e iconos de servicio Vector Premiu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089" y="1677651"/>
            <a:ext cx="2779979" cy="277997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93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65855"/>
            <a:ext cx="8229600" cy="857250"/>
          </a:xfrm>
        </p:spPr>
        <p:txBody>
          <a:bodyPr>
            <a:noAutofit/>
          </a:bodyPr>
          <a:lstStyle/>
          <a:p>
            <a:r>
              <a:rPr lang="es-CO" sz="3200" b="1" dirty="0"/>
              <a:t>DESVENTAJAS DE LAS </a:t>
            </a:r>
            <a:br>
              <a:rPr lang="es-CO" sz="3200" b="1" dirty="0"/>
            </a:br>
            <a:r>
              <a:rPr lang="es-CO" sz="3200" b="1" dirty="0"/>
              <a:t>HERRAMIENTAS TECNOLÓGICAS</a:t>
            </a:r>
            <a:endParaRPr lang="en-US" sz="3200" b="1" dirty="0"/>
          </a:p>
        </p:txBody>
      </p:sp>
      <p:sp>
        <p:nvSpPr>
          <p:cNvPr id="3" name="Marcador de contenido 2"/>
          <p:cNvSpPr>
            <a:spLocks noGrp="1"/>
          </p:cNvSpPr>
          <p:nvPr>
            <p:ph idx="1"/>
          </p:nvPr>
        </p:nvSpPr>
        <p:spPr>
          <a:xfrm>
            <a:off x="457200" y="1989055"/>
            <a:ext cx="8229600" cy="2948465"/>
          </a:xfrm>
        </p:spPr>
        <p:txBody>
          <a:bodyPr>
            <a:normAutofit/>
          </a:bodyPr>
          <a:lstStyle/>
          <a:p>
            <a:pPr algn="just"/>
            <a:r>
              <a:rPr lang="es-ES" sz="2800" dirty="0"/>
              <a:t>El uso de la tecnología para el 80 % del personal de una empresa es un hábito difícil de crear</a:t>
            </a:r>
          </a:p>
          <a:p>
            <a:pPr algn="just"/>
            <a:r>
              <a:rPr lang="es-ES" sz="2800" dirty="0"/>
              <a:t>Las directivas lo ven como un costo y no como inversión</a:t>
            </a:r>
          </a:p>
          <a:p>
            <a:pPr algn="just"/>
            <a:r>
              <a:rPr lang="es-ES" sz="2800" dirty="0"/>
              <a:t>No es posible operar algunas herramientas sin conexión a internet</a:t>
            </a:r>
            <a:endParaRPr lang="en-US" sz="2800" dirty="0"/>
          </a:p>
        </p:txBody>
      </p:sp>
    </p:spTree>
    <p:custDataLst>
      <p:tags r:id="rId1"/>
    </p:custDataLst>
    <p:extLst>
      <p:ext uri="{BB962C8B-B14F-4D97-AF65-F5344CB8AC3E}">
        <p14:creationId xmlns:p14="http://schemas.microsoft.com/office/powerpoint/2010/main" val="137738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66037" y="904973"/>
            <a:ext cx="5617675" cy="3906933"/>
          </a:xfrm>
        </p:spPr>
        <p:txBody>
          <a:bodyPr>
            <a:normAutofit/>
          </a:bodyPr>
          <a:lstStyle/>
          <a:p>
            <a:pPr marL="0" indent="0" algn="just">
              <a:buNone/>
            </a:pPr>
            <a:r>
              <a:rPr lang="es-ES" dirty="0"/>
              <a:t>Tecnología en constante innovación, por lo que su inversión no acaba en cuanto se adquiere, por lo que requerirá de renovación y actualización en los equipos y sistemas cada cierto tiempo. </a:t>
            </a:r>
          </a:p>
          <a:p>
            <a:pPr algn="just"/>
            <a:endParaRPr lang="en-US" dirty="0"/>
          </a:p>
        </p:txBody>
      </p:sp>
      <p:pic>
        <p:nvPicPr>
          <p:cNvPr id="7" name="Imagen 6"/>
          <p:cNvPicPr>
            <a:picLocks noChangeAspect="1"/>
          </p:cNvPicPr>
          <p:nvPr/>
        </p:nvPicPr>
        <p:blipFill rotWithShape="1">
          <a:blip r:embed="rId4"/>
          <a:srcRect l="18907" r="21565"/>
          <a:stretch/>
        </p:blipFill>
        <p:spPr>
          <a:xfrm>
            <a:off x="364811" y="1756612"/>
            <a:ext cx="2901226" cy="2334126"/>
          </a:xfrm>
          <a:prstGeom prst="rect">
            <a:avLst/>
          </a:prstGeom>
        </p:spPr>
      </p:pic>
    </p:spTree>
    <p:custDataLst>
      <p:tags r:id="rId1"/>
    </p:custDataLst>
    <p:extLst>
      <p:ext uri="{BB962C8B-B14F-4D97-AF65-F5344CB8AC3E}">
        <p14:creationId xmlns:p14="http://schemas.microsoft.com/office/powerpoint/2010/main" val="20231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283" y="1379313"/>
            <a:ext cx="4933950" cy="3394472"/>
          </a:xfrm>
        </p:spPr>
        <p:txBody>
          <a:bodyPr>
            <a:normAutofit fontScale="92500"/>
          </a:bodyPr>
          <a:lstStyle/>
          <a:p>
            <a:pPr marL="0" indent="0" algn="just">
              <a:buNone/>
            </a:pPr>
            <a:r>
              <a:rPr lang="es-ES" dirty="0"/>
              <a:t>Capacitación y entrenamiento para que tengan dominio de las herramientas que les son proporcionadas y aprovechen al máximo todas las bondades de la tecnología.</a:t>
            </a:r>
          </a:p>
          <a:p>
            <a:pPr algn="just"/>
            <a:endParaRPr lang="en-US" dirty="0"/>
          </a:p>
        </p:txBody>
      </p:sp>
      <p:pic>
        <p:nvPicPr>
          <p:cNvPr id="5" name="Imagen 4"/>
          <p:cNvPicPr>
            <a:picLocks noChangeAspect="1"/>
          </p:cNvPicPr>
          <p:nvPr/>
        </p:nvPicPr>
        <p:blipFill>
          <a:blip r:embed="rId3"/>
          <a:stretch>
            <a:fillRect/>
          </a:stretch>
        </p:blipFill>
        <p:spPr>
          <a:xfrm>
            <a:off x="5391150" y="1609724"/>
            <a:ext cx="3505200" cy="2495501"/>
          </a:xfrm>
          <a:prstGeom prst="rect">
            <a:avLst/>
          </a:prstGeom>
        </p:spPr>
      </p:pic>
    </p:spTree>
    <p:custDataLst>
      <p:tags r:id="rId1"/>
    </p:custDataLst>
    <p:extLst>
      <p:ext uri="{BB962C8B-B14F-4D97-AF65-F5344CB8AC3E}">
        <p14:creationId xmlns:p14="http://schemas.microsoft.com/office/powerpoint/2010/main" val="202321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29074" y="622169"/>
            <a:ext cx="4657725" cy="3972454"/>
          </a:xfrm>
        </p:spPr>
        <p:txBody>
          <a:bodyPr>
            <a:normAutofit/>
          </a:bodyPr>
          <a:lstStyle/>
          <a:p>
            <a:pPr algn="just"/>
            <a:r>
              <a:rPr lang="es-ES" dirty="0"/>
              <a:t>Miedo al cambio</a:t>
            </a:r>
          </a:p>
          <a:p>
            <a:pPr algn="just"/>
            <a:r>
              <a:rPr lang="es-ES" dirty="0"/>
              <a:t>Pérdida de contacto visual entre empleados</a:t>
            </a:r>
          </a:p>
          <a:p>
            <a:pPr algn="just"/>
            <a:r>
              <a:rPr lang="es-ES" dirty="0"/>
              <a:t>Realizar seguimiento permanente a los reportes (calidad de la información)</a:t>
            </a:r>
            <a:endParaRPr lang="en-US" dirty="0"/>
          </a:p>
        </p:txBody>
      </p:sp>
      <p:pic>
        <p:nvPicPr>
          <p:cNvPr id="2" name="Imagen 1"/>
          <p:cNvPicPr>
            <a:picLocks noChangeAspect="1"/>
          </p:cNvPicPr>
          <p:nvPr/>
        </p:nvPicPr>
        <p:blipFill>
          <a:blip r:embed="rId4"/>
          <a:stretch>
            <a:fillRect/>
          </a:stretch>
        </p:blipFill>
        <p:spPr>
          <a:xfrm>
            <a:off x="766090" y="1499593"/>
            <a:ext cx="3110584" cy="2795588"/>
          </a:xfrm>
          <a:prstGeom prst="rect">
            <a:avLst/>
          </a:prstGeom>
        </p:spPr>
      </p:pic>
    </p:spTree>
    <p:custDataLst>
      <p:tags r:id="rId1"/>
    </p:custDataLst>
    <p:extLst>
      <p:ext uri="{BB962C8B-B14F-4D97-AF65-F5344CB8AC3E}">
        <p14:creationId xmlns:p14="http://schemas.microsoft.com/office/powerpoint/2010/main" val="1025102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877"/>
            <a:ext cx="8229600" cy="857250"/>
          </a:xfrm>
        </p:spPr>
        <p:txBody>
          <a:bodyPr/>
          <a:lstStyle/>
          <a:p>
            <a:r>
              <a:rPr lang="es-CO" b="1" dirty="0"/>
              <a:t>EN CONCLUSIÓN</a:t>
            </a:r>
            <a:endParaRPr lang="en-US" b="1" dirty="0"/>
          </a:p>
        </p:txBody>
      </p:sp>
      <p:sp>
        <p:nvSpPr>
          <p:cNvPr id="3" name="Marcador de contenido 2"/>
          <p:cNvSpPr>
            <a:spLocks noGrp="1"/>
          </p:cNvSpPr>
          <p:nvPr>
            <p:ph idx="1"/>
          </p:nvPr>
        </p:nvSpPr>
        <p:spPr>
          <a:xfrm>
            <a:off x="457200" y="1501809"/>
            <a:ext cx="8229600" cy="3394472"/>
          </a:xfrm>
        </p:spPr>
        <p:txBody>
          <a:bodyPr>
            <a:normAutofit lnSpcReduction="10000"/>
          </a:bodyPr>
          <a:lstStyle/>
          <a:p>
            <a:pPr marL="0" indent="0" algn="just">
              <a:buNone/>
            </a:pPr>
            <a:r>
              <a:rPr lang="es-ES" dirty="0"/>
              <a:t>La tecnología ya no se presenta como aquel activo intangible que genera valor estratégico solo por el hecho de poseerlo. Es el análisis de la información soportado en ella lo que constituye una verdadera competencia distintiva para una organización. </a:t>
            </a:r>
          </a:p>
          <a:p>
            <a:pPr marL="0" indent="0" algn="just">
              <a:buNone/>
            </a:pPr>
            <a:r>
              <a:rPr lang="en-US" i="1" dirty="0"/>
              <a:t>Carlos </a:t>
            </a:r>
            <a:r>
              <a:rPr lang="en-US" i="1" dirty="0" err="1"/>
              <a:t>Sáenz</a:t>
            </a:r>
            <a:endParaRPr lang="en-US" i="1" dirty="0"/>
          </a:p>
          <a:p>
            <a:pPr algn="just"/>
            <a:endParaRPr lang="en-US" dirty="0"/>
          </a:p>
        </p:txBody>
      </p:sp>
    </p:spTree>
    <p:custDataLst>
      <p:tags r:id="rId1"/>
    </p:custDataLst>
    <p:extLst>
      <p:ext uri="{BB962C8B-B14F-4D97-AF65-F5344CB8AC3E}">
        <p14:creationId xmlns:p14="http://schemas.microsoft.com/office/powerpoint/2010/main" val="106147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lgn="ctr">
              <a:buNone/>
            </a:pPr>
            <a:endParaRPr lang="es-CO" sz="4800" dirty="0"/>
          </a:p>
          <a:p>
            <a:pPr marL="0" indent="0" algn="ctr">
              <a:buNone/>
            </a:pPr>
            <a:r>
              <a:rPr lang="es-CO" sz="4800" b="1" dirty="0"/>
              <a:t>PREGUNTAS….</a:t>
            </a:r>
          </a:p>
          <a:p>
            <a:pPr marL="0" indent="0" algn="ctr">
              <a:buNone/>
            </a:pPr>
            <a:endParaRPr lang="es-CO" sz="4800" dirty="0"/>
          </a:p>
          <a:p>
            <a:pPr marL="0" indent="0" algn="ctr">
              <a:buNone/>
            </a:pPr>
            <a:r>
              <a:rPr lang="es-CO" sz="4800" dirty="0"/>
              <a:t>GRACIAS!</a:t>
            </a:r>
          </a:p>
          <a:p>
            <a:pPr algn="ctr"/>
            <a:endParaRPr lang="es-CO" dirty="0"/>
          </a:p>
          <a:p>
            <a:pPr algn="ctr"/>
            <a:endParaRPr lang="es-CO" dirty="0"/>
          </a:p>
          <a:p>
            <a:pPr algn="ctr"/>
            <a:endParaRPr lang="en-US" dirty="0"/>
          </a:p>
        </p:txBody>
      </p:sp>
    </p:spTree>
    <p:custDataLst>
      <p:tags r:id="rId1"/>
    </p:custDataLst>
    <p:extLst>
      <p:ext uri="{BB962C8B-B14F-4D97-AF65-F5344CB8AC3E}">
        <p14:creationId xmlns:p14="http://schemas.microsoft.com/office/powerpoint/2010/main" val="88109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6788" y="1093561"/>
            <a:ext cx="8229600" cy="2256222"/>
          </a:xfrm>
        </p:spPr>
        <p:txBody>
          <a:bodyPr>
            <a:normAutofit/>
          </a:bodyPr>
          <a:lstStyle/>
          <a:p>
            <a:r>
              <a:rPr lang="es-ES" dirty="0"/>
              <a:t>LA IMPORTANCIA DE LAS HERRAMIENTAS TECNOLÓGICAS PARA LOS SISTEMAS DE GESTIÓN</a:t>
            </a:r>
            <a:endParaRPr lang="en-US" dirty="0"/>
          </a:p>
        </p:txBody>
      </p:sp>
      <p:sp>
        <p:nvSpPr>
          <p:cNvPr id="5" name="Marcador de contenido 2"/>
          <p:cNvSpPr txBox="1">
            <a:spLocks/>
          </p:cNvSpPr>
          <p:nvPr/>
        </p:nvSpPr>
        <p:spPr>
          <a:xfrm>
            <a:off x="457200" y="3603279"/>
            <a:ext cx="8229600" cy="991343"/>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
                <a:solidFill>
                  <a:schemeClr val="tx1">
                    <a:lumMod val="50000"/>
                    <a:lumOff val="50000"/>
                  </a:schemeClr>
                </a:solidFill>
              </a:rPr>
              <a:t>Ana Maria Escobar V.</a:t>
            </a:r>
          </a:p>
          <a:p>
            <a:pPr marL="0" indent="0">
              <a:buFont typeface="Arial"/>
              <a:buNone/>
            </a:pPr>
            <a:r>
              <a:rPr lang="es-ES">
                <a:solidFill>
                  <a:schemeClr val="tx1">
                    <a:lumMod val="50000"/>
                    <a:lumOff val="50000"/>
                  </a:schemeClr>
                </a:solidFill>
              </a:rPr>
              <a:t>Ing. Administradora </a:t>
            </a:r>
          </a:p>
          <a:p>
            <a:pPr marL="0" indent="0">
              <a:buFont typeface="Arial"/>
              <a:buNone/>
            </a:pPr>
            <a:r>
              <a:rPr lang="es-ES">
                <a:solidFill>
                  <a:schemeClr val="tx1">
                    <a:lumMod val="50000"/>
                    <a:lumOff val="50000"/>
                  </a:schemeClr>
                </a:solidFill>
              </a:rPr>
              <a:t>Mgs. en Medio Ambiente y Desarrollo</a:t>
            </a:r>
          </a:p>
          <a:p>
            <a:pPr marL="0" indent="0">
              <a:buFont typeface="Arial"/>
              <a:buNone/>
            </a:pPr>
            <a:r>
              <a:rPr lang="es-ES">
                <a:solidFill>
                  <a:schemeClr val="tx1">
                    <a:lumMod val="50000"/>
                    <a:lumOff val="50000"/>
                  </a:schemeClr>
                </a:solidFill>
              </a:rPr>
              <a:t>Especialista en Gerencia de la Salud Ocupacional</a:t>
            </a:r>
            <a:endParaRPr lang="es-ES"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87722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3447"/>
            <a:ext cx="7202078" cy="283952"/>
          </a:xfrm>
        </p:spPr>
        <p:txBody>
          <a:bodyPr>
            <a:normAutofit fontScale="90000"/>
          </a:bodyPr>
          <a:lstStyle/>
          <a:p>
            <a:r>
              <a:rPr lang="es-ES" b="1" dirty="0"/>
              <a:t>¿SON ÚTILES LAS HERRAMIENTAS TECNOLÓGICAS?</a:t>
            </a:r>
            <a:endParaRPr lang="es-ES" b="1" dirty="0">
              <a:solidFill>
                <a:schemeClr val="tx1">
                  <a:lumMod val="65000"/>
                  <a:lumOff val="35000"/>
                </a:schemeClr>
              </a:solidFill>
              <a:latin typeface="Arial"/>
              <a:cs typeface="Arial"/>
            </a:endParaRPr>
          </a:p>
        </p:txBody>
      </p:sp>
      <p:sp>
        <p:nvSpPr>
          <p:cNvPr id="3" name="Marcador de contenido 2"/>
          <p:cNvSpPr>
            <a:spLocks noGrp="1"/>
          </p:cNvSpPr>
          <p:nvPr>
            <p:ph idx="1"/>
          </p:nvPr>
        </p:nvSpPr>
        <p:spPr>
          <a:xfrm>
            <a:off x="457200" y="2337734"/>
            <a:ext cx="8229600" cy="2709375"/>
          </a:xfrm>
        </p:spPr>
        <p:txBody>
          <a:bodyPr/>
          <a:lstStyle/>
          <a:p>
            <a:pPr marL="0" indent="0" algn="just">
              <a:buNone/>
            </a:pPr>
            <a:r>
              <a:rPr lang="es-ES" dirty="0"/>
              <a:t>La tecnología ha llegado para resolver los problemas y eliminar las barreras de las organizaciones a través de sistemas innovadores y adaptables a las necesidades de cada una. </a:t>
            </a:r>
            <a:endParaRPr lang="es-ES"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28003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3295" y="677414"/>
            <a:ext cx="6821786" cy="857250"/>
          </a:xfrm>
        </p:spPr>
        <p:txBody>
          <a:bodyPr>
            <a:noAutofit/>
          </a:bodyPr>
          <a:lstStyle/>
          <a:p>
            <a:r>
              <a:rPr lang="es-CO" sz="3600" b="1" dirty="0"/>
              <a:t>VENTAJAS DE LAS HERRAMIENTAS TECNOLÓGICAS</a:t>
            </a:r>
            <a:endParaRPr lang="en-US" sz="3600" b="1" dirty="0"/>
          </a:p>
        </p:txBody>
      </p:sp>
      <p:sp>
        <p:nvSpPr>
          <p:cNvPr id="3" name="Marcador de contenido 2"/>
          <p:cNvSpPr>
            <a:spLocks noGrp="1"/>
          </p:cNvSpPr>
          <p:nvPr>
            <p:ph idx="1"/>
          </p:nvPr>
        </p:nvSpPr>
        <p:spPr>
          <a:xfrm>
            <a:off x="457200" y="1634718"/>
            <a:ext cx="5321431" cy="2974989"/>
          </a:xfrm>
        </p:spPr>
        <p:txBody>
          <a:bodyPr>
            <a:normAutofit fontScale="92500" lnSpcReduction="20000"/>
          </a:bodyPr>
          <a:lstStyle/>
          <a:p>
            <a:pPr algn="just"/>
            <a:r>
              <a:rPr lang="es-ES" b="1" dirty="0"/>
              <a:t>Procesos más óptimos</a:t>
            </a:r>
            <a:endParaRPr lang="es-ES" dirty="0"/>
          </a:p>
          <a:p>
            <a:pPr marL="0" indent="0" algn="just">
              <a:buNone/>
            </a:pPr>
            <a:r>
              <a:rPr lang="es-ES" dirty="0"/>
              <a:t>La tecnología es un recurso fundamental con la que puede lograrse la optimización y mejora de los procesos de producción, organización, despacho, ventas y cobranza, capacitación, etc. </a:t>
            </a:r>
            <a:endParaRPr lang="en-US" dirty="0"/>
          </a:p>
        </p:txBody>
      </p:sp>
      <p:pic>
        <p:nvPicPr>
          <p:cNvPr id="4" name="Imagen 3"/>
          <p:cNvPicPr>
            <a:picLocks noChangeAspect="1"/>
          </p:cNvPicPr>
          <p:nvPr/>
        </p:nvPicPr>
        <p:blipFill>
          <a:blip r:embed="rId4"/>
          <a:stretch>
            <a:fillRect/>
          </a:stretch>
        </p:blipFill>
        <p:spPr>
          <a:xfrm>
            <a:off x="5993394" y="2207336"/>
            <a:ext cx="2744331" cy="1646599"/>
          </a:xfrm>
          <a:prstGeom prst="rect">
            <a:avLst/>
          </a:prstGeom>
        </p:spPr>
      </p:pic>
    </p:spTree>
    <p:custDataLst>
      <p:tags r:id="rId1"/>
    </p:custDataLst>
    <p:extLst>
      <p:ext uri="{BB962C8B-B14F-4D97-AF65-F5344CB8AC3E}">
        <p14:creationId xmlns:p14="http://schemas.microsoft.com/office/powerpoint/2010/main" val="282419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65418" y="1461714"/>
            <a:ext cx="5018326" cy="3236603"/>
          </a:xfrm>
        </p:spPr>
        <p:txBody>
          <a:bodyPr>
            <a:normAutofit fontScale="92500"/>
          </a:bodyPr>
          <a:lstStyle/>
          <a:p>
            <a:pPr algn="just"/>
            <a:r>
              <a:rPr lang="es-ES" sz="2800" b="1" dirty="0"/>
              <a:t>Mayor productividad</a:t>
            </a:r>
            <a:endParaRPr lang="es-ES" sz="2800" dirty="0"/>
          </a:p>
          <a:p>
            <a:pPr marL="0" indent="0" algn="just">
              <a:buNone/>
            </a:pPr>
            <a:r>
              <a:rPr lang="es-ES" sz="2800" dirty="0"/>
              <a:t>Como resultado de mejores y más óptimos procesos se reduce el trabajo manual y las horas hombre, disminuyendo los errores y aumentando la productividad de cada uno de los colaboradores.</a:t>
            </a:r>
          </a:p>
        </p:txBody>
      </p:sp>
      <p:sp>
        <p:nvSpPr>
          <p:cNvPr id="4" name="Título 1"/>
          <p:cNvSpPr>
            <a:spLocks noGrp="1"/>
          </p:cNvSpPr>
          <p:nvPr>
            <p:ph type="title"/>
          </p:nvPr>
        </p:nvSpPr>
        <p:spPr>
          <a:xfrm>
            <a:off x="1692998" y="412923"/>
            <a:ext cx="6993802" cy="994172"/>
          </a:xfrm>
        </p:spPr>
        <p:txBody>
          <a:bodyPr>
            <a:noAutofit/>
          </a:bodyPr>
          <a:lstStyle/>
          <a:p>
            <a:r>
              <a:rPr lang="es-CO" sz="3200" b="1" dirty="0"/>
              <a:t>VENTAJAS DE LAS HERRAMIENTAS TECNOLÓGICAS</a:t>
            </a:r>
            <a:endParaRPr lang="en-US" sz="3200" b="1" dirty="0"/>
          </a:p>
        </p:txBody>
      </p:sp>
      <p:pic>
        <p:nvPicPr>
          <p:cNvPr id="2" name="Imagen 1"/>
          <p:cNvPicPr>
            <a:picLocks noChangeAspect="1"/>
          </p:cNvPicPr>
          <p:nvPr/>
        </p:nvPicPr>
        <p:blipFill>
          <a:blip r:embed="rId4"/>
          <a:stretch>
            <a:fillRect/>
          </a:stretch>
        </p:blipFill>
        <p:spPr>
          <a:xfrm>
            <a:off x="609977" y="1860550"/>
            <a:ext cx="2920874" cy="2438930"/>
          </a:xfrm>
          <a:prstGeom prst="rect">
            <a:avLst/>
          </a:prstGeom>
        </p:spPr>
      </p:pic>
    </p:spTree>
    <p:custDataLst>
      <p:tags r:id="rId1"/>
    </p:custDataLst>
    <p:extLst>
      <p:ext uri="{BB962C8B-B14F-4D97-AF65-F5344CB8AC3E}">
        <p14:creationId xmlns:p14="http://schemas.microsoft.com/office/powerpoint/2010/main" val="250136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390274"/>
            <a:ext cx="4839077" cy="3589132"/>
          </a:xfrm>
        </p:spPr>
        <p:txBody>
          <a:bodyPr>
            <a:normAutofit fontScale="77500" lnSpcReduction="20000"/>
          </a:bodyPr>
          <a:lstStyle/>
          <a:p>
            <a:pPr algn="just"/>
            <a:r>
              <a:rPr lang="es-ES" b="1" dirty="0"/>
              <a:t>Comunicación interna y externa</a:t>
            </a:r>
            <a:endParaRPr lang="es-ES" dirty="0"/>
          </a:p>
          <a:p>
            <a:pPr marL="0" indent="0" algn="just">
              <a:buNone/>
            </a:pPr>
            <a:r>
              <a:rPr lang="es-ES" dirty="0"/>
              <a:t>Cuando se cuenta con un buen respaldo tecnológico las barreras de comunicación pasan a segundo plano. La comunicación entre empleados y ejecutivos no se verá limitada a una simple llamada telefónica, porque es posible contar con otros métodos de comunicación</a:t>
            </a:r>
            <a:endParaRPr lang="en-US" dirty="0"/>
          </a:p>
        </p:txBody>
      </p:sp>
      <p:pic>
        <p:nvPicPr>
          <p:cNvPr id="5" name="Imagen 4"/>
          <p:cNvPicPr>
            <a:picLocks noChangeAspect="1"/>
          </p:cNvPicPr>
          <p:nvPr/>
        </p:nvPicPr>
        <p:blipFill>
          <a:blip r:embed="rId4"/>
          <a:stretch>
            <a:fillRect/>
          </a:stretch>
        </p:blipFill>
        <p:spPr>
          <a:xfrm>
            <a:off x="5605038" y="1882367"/>
            <a:ext cx="3181350" cy="1594164"/>
          </a:xfrm>
          <a:prstGeom prst="rect">
            <a:avLst/>
          </a:prstGeom>
        </p:spPr>
      </p:pic>
    </p:spTree>
    <p:custDataLst>
      <p:tags r:id="rId1"/>
    </p:custDataLst>
    <p:extLst>
      <p:ext uri="{BB962C8B-B14F-4D97-AF65-F5344CB8AC3E}">
        <p14:creationId xmlns:p14="http://schemas.microsoft.com/office/powerpoint/2010/main" val="165460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4392" y="867266"/>
            <a:ext cx="5572408" cy="3949734"/>
          </a:xfrm>
        </p:spPr>
        <p:txBody>
          <a:bodyPr>
            <a:normAutofit/>
          </a:bodyPr>
          <a:lstStyle/>
          <a:p>
            <a:pPr algn="just"/>
            <a:r>
              <a:rPr lang="es-ES" b="1" dirty="0"/>
              <a:t>Competitividad en el mercado</a:t>
            </a:r>
            <a:endParaRPr lang="es-ES" dirty="0"/>
          </a:p>
          <a:p>
            <a:pPr marL="0" indent="0" algn="just">
              <a:buNone/>
            </a:pPr>
            <a:r>
              <a:rPr lang="es-ES" dirty="0"/>
              <a:t>Invertir en tecnología les permite a las empresas ser mucho más competitivas, estar al nivel de sus competidores e incluso superarlos. </a:t>
            </a:r>
            <a:endParaRPr lang="en-US" dirty="0"/>
          </a:p>
        </p:txBody>
      </p:sp>
      <p:pic>
        <p:nvPicPr>
          <p:cNvPr id="5" name="Imagen 4"/>
          <p:cNvPicPr>
            <a:picLocks noChangeAspect="1"/>
          </p:cNvPicPr>
          <p:nvPr/>
        </p:nvPicPr>
        <p:blipFill>
          <a:blip r:embed="rId4"/>
          <a:stretch>
            <a:fillRect/>
          </a:stretch>
        </p:blipFill>
        <p:spPr>
          <a:xfrm>
            <a:off x="399767" y="2085823"/>
            <a:ext cx="2714625" cy="1685925"/>
          </a:xfrm>
          <a:prstGeom prst="rect">
            <a:avLst/>
          </a:prstGeom>
        </p:spPr>
      </p:pic>
    </p:spTree>
    <p:custDataLst>
      <p:tags r:id="rId1"/>
    </p:custDataLst>
    <p:extLst>
      <p:ext uri="{BB962C8B-B14F-4D97-AF65-F5344CB8AC3E}">
        <p14:creationId xmlns:p14="http://schemas.microsoft.com/office/powerpoint/2010/main" val="284557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63192"/>
            <a:ext cx="5490927" cy="3588606"/>
          </a:xfrm>
        </p:spPr>
        <p:txBody>
          <a:bodyPr>
            <a:normAutofit fontScale="92500" lnSpcReduction="20000"/>
          </a:bodyPr>
          <a:lstStyle/>
          <a:p>
            <a:pPr algn="just"/>
            <a:r>
              <a:rPr lang="es-ES" b="1" dirty="0"/>
              <a:t>Tu oficina en todos lados</a:t>
            </a:r>
            <a:endParaRPr lang="es-ES" dirty="0"/>
          </a:p>
          <a:p>
            <a:pPr marL="0" indent="0" algn="just">
              <a:buNone/>
            </a:pPr>
            <a:r>
              <a:rPr lang="es-ES" dirty="0"/>
              <a:t>La movilidad es una de las grandes ventajas del uso de la tecnología . El trabajo de oficina no se ve limitado a cuatro paredes y te permite atender asuntos laborales desde cualquier lugar, interactuar con colegas y compartir información.</a:t>
            </a:r>
            <a:endParaRPr lang="en-US" dirty="0"/>
          </a:p>
        </p:txBody>
      </p:sp>
      <p:sp>
        <p:nvSpPr>
          <p:cNvPr id="6" name="AutoShape 2" descr="Resultado de imagen para Tu oficina en todos l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a:blip r:embed="rId4"/>
          <a:stretch>
            <a:fillRect/>
          </a:stretch>
        </p:blipFill>
        <p:spPr>
          <a:xfrm>
            <a:off x="6023542" y="1813237"/>
            <a:ext cx="2929150" cy="1807309"/>
          </a:xfrm>
          <a:prstGeom prst="rect">
            <a:avLst/>
          </a:prstGeom>
        </p:spPr>
      </p:pic>
    </p:spTree>
    <p:custDataLst>
      <p:tags r:id="rId1"/>
    </p:custDataLst>
    <p:extLst>
      <p:ext uri="{BB962C8B-B14F-4D97-AF65-F5344CB8AC3E}">
        <p14:creationId xmlns:p14="http://schemas.microsoft.com/office/powerpoint/2010/main" val="321402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5798" y="1193804"/>
            <a:ext cx="8229600" cy="3394472"/>
          </a:xfrm>
        </p:spPr>
        <p:txBody>
          <a:bodyPr>
            <a:noAutofit/>
          </a:bodyPr>
          <a:lstStyle/>
          <a:p>
            <a:pPr algn="just"/>
            <a:r>
              <a:rPr lang="es-ES" sz="2400" dirty="0"/>
              <a:t>Centralizar de la información </a:t>
            </a:r>
          </a:p>
          <a:p>
            <a:pPr algn="just"/>
            <a:r>
              <a:rPr lang="es-ES" sz="2400" dirty="0"/>
              <a:t>Mejorar la eficacia de la comunicación interna y externa </a:t>
            </a:r>
          </a:p>
          <a:p>
            <a:pPr algn="just"/>
            <a:r>
              <a:rPr lang="es-ES" sz="2400" dirty="0"/>
              <a:t>Seguridad y trazabilidad de la información</a:t>
            </a:r>
          </a:p>
          <a:p>
            <a:pPr algn="just"/>
            <a:r>
              <a:rPr lang="es-ES" sz="2400" dirty="0"/>
              <a:t>Agilidad y oportunidad en el registro de la información </a:t>
            </a:r>
          </a:p>
          <a:p>
            <a:pPr algn="just"/>
            <a:r>
              <a:rPr lang="es-ES" sz="2400" dirty="0"/>
              <a:t>Asertividad en la toma de decisiones al contar con información actualizada </a:t>
            </a:r>
          </a:p>
          <a:p>
            <a:pPr algn="just"/>
            <a:r>
              <a:rPr lang="es-ES" sz="2400" dirty="0"/>
              <a:t>Eliminación de tiempos de inducción y reinducción por rotación de personal, facilita los procesos de capacitación</a:t>
            </a:r>
            <a:endParaRPr lang="en-US" sz="2400" dirty="0"/>
          </a:p>
        </p:txBody>
      </p:sp>
      <p:sp>
        <p:nvSpPr>
          <p:cNvPr id="4" name="Título 1"/>
          <p:cNvSpPr>
            <a:spLocks noGrp="1"/>
          </p:cNvSpPr>
          <p:nvPr>
            <p:ph type="title"/>
          </p:nvPr>
        </p:nvSpPr>
        <p:spPr>
          <a:xfrm>
            <a:off x="589665" y="338130"/>
            <a:ext cx="7681865" cy="857250"/>
          </a:xfrm>
        </p:spPr>
        <p:txBody>
          <a:bodyPr>
            <a:noAutofit/>
          </a:bodyPr>
          <a:lstStyle/>
          <a:p>
            <a:r>
              <a:rPr lang="es-CO" sz="3200" b="1" dirty="0" smtClean="0"/>
              <a:t>QUÉ </a:t>
            </a:r>
            <a:r>
              <a:rPr lang="es-CO" sz="3200" b="1" dirty="0"/>
              <a:t>PERMITE UNA </a:t>
            </a:r>
            <a:br>
              <a:rPr lang="es-CO" sz="3200" b="1" dirty="0"/>
            </a:br>
            <a:r>
              <a:rPr lang="es-CO" sz="3200" b="1" dirty="0"/>
              <a:t>HERRAMIENTA TECNOLÓGICA</a:t>
            </a:r>
            <a:endParaRPr lang="en-US" sz="3200" b="1" dirty="0"/>
          </a:p>
        </p:txBody>
      </p:sp>
    </p:spTree>
    <p:custDataLst>
      <p:tags r:id="rId1"/>
    </p:custDataLst>
    <p:extLst>
      <p:ext uri="{BB962C8B-B14F-4D97-AF65-F5344CB8AC3E}">
        <p14:creationId xmlns:p14="http://schemas.microsoft.com/office/powerpoint/2010/main" val="2473893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643</Words>
  <Application>Microsoft Office PowerPoint</Application>
  <PresentationFormat>Presentación en pantalla (16:9)</PresentationFormat>
  <Paragraphs>63</Paragraphs>
  <Slides>16</Slides>
  <Notes>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Tema de Office</vt:lpstr>
      <vt:lpstr>Presentación de PowerPoint</vt:lpstr>
      <vt:lpstr>LA IMPORTANCIA DE LAS HERRAMIENTAS TECNOLÓGICAS PARA LOS SISTEMAS DE GESTIÓN</vt:lpstr>
      <vt:lpstr>¿SON ÚTILES LAS HERRAMIENTAS TECNOLÓGICAS?</vt:lpstr>
      <vt:lpstr>VENTAJAS DE LAS HERRAMIENTAS TECNOLÓGICAS</vt:lpstr>
      <vt:lpstr>VENTAJAS DE LAS HERRAMIENTAS TECNOLÓGICAS</vt:lpstr>
      <vt:lpstr>Presentación de PowerPoint</vt:lpstr>
      <vt:lpstr>Presentación de PowerPoint</vt:lpstr>
      <vt:lpstr>Presentación de PowerPoint</vt:lpstr>
      <vt:lpstr>QUÉ PERMITE UNA  HERRAMIENTA TECNOLÓGICA</vt:lpstr>
      <vt:lpstr>QUÉ PERMITE UNA  HERRAMIENTA TECNOLÓGICA</vt:lpstr>
      <vt:lpstr>DESVENTAJAS DE LAS  HERRAMIENTAS TECNOLÓGICAS</vt:lpstr>
      <vt:lpstr>Presentación de PowerPoint</vt:lpstr>
      <vt:lpstr>Presentación de PowerPoint</vt:lpstr>
      <vt:lpstr>Presentación de PowerPoint</vt:lpstr>
      <vt:lpstr>EN CONCLUSIÓN</vt:lpstr>
      <vt:lpstr>Presentación de PowerPoint</vt:lpstr>
    </vt:vector>
  </TitlesOfParts>
  <Company>colegio mayor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 colmayor</dc:creator>
  <cp:lastModifiedBy>Ana Maria Escobar Vásquez</cp:lastModifiedBy>
  <cp:revision>30</cp:revision>
  <dcterms:created xsi:type="dcterms:W3CDTF">2019-10-01T18:59:11Z</dcterms:created>
  <dcterms:modified xsi:type="dcterms:W3CDTF">2019-10-22T13:53:34Z</dcterms:modified>
</cp:coreProperties>
</file>