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embeddedFontLst>
    <p:embeddedFont>
      <p:font typeface="Arimo"/>
      <p:regular r:id="rId28"/>
      <p:bold r:id="rId29"/>
      <p:italic r:id="rId30"/>
      <p:boldItalic r:id="rId31"/>
    </p:embeddedFont>
    <p:embeddedFont>
      <p:font typeface="Candara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rim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m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rimo-boldItalic.fntdata"/><Relationship Id="rId30" Type="http://schemas.openxmlformats.org/officeDocument/2006/relationships/font" Target="fonts/Arimo-italic.fntdata"/><Relationship Id="rId11" Type="http://schemas.openxmlformats.org/officeDocument/2006/relationships/slide" Target="slides/slide6.xml"/><Relationship Id="rId33" Type="http://schemas.openxmlformats.org/officeDocument/2006/relationships/font" Target="fonts/Candara-bold.fntdata"/><Relationship Id="rId10" Type="http://schemas.openxmlformats.org/officeDocument/2006/relationships/slide" Target="slides/slide5.xml"/><Relationship Id="rId32" Type="http://schemas.openxmlformats.org/officeDocument/2006/relationships/font" Target="fonts/Candara-regular.fntdata"/><Relationship Id="rId13" Type="http://schemas.openxmlformats.org/officeDocument/2006/relationships/slide" Target="slides/slide8.xml"/><Relationship Id="rId35" Type="http://schemas.openxmlformats.org/officeDocument/2006/relationships/font" Target="fonts/Candara-boldItalic.fntdata"/><Relationship Id="rId12" Type="http://schemas.openxmlformats.org/officeDocument/2006/relationships/slide" Target="slides/slide7.xml"/><Relationship Id="rId34" Type="http://schemas.openxmlformats.org/officeDocument/2006/relationships/font" Target="fonts/Candara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ólo el título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../Diego%20Torres%20%20%20Color%20Esperanza.wmv" TargetMode="External"/><Relationship Id="rId4" Type="http://schemas.openxmlformats.org/officeDocument/2006/relationships/hyperlink" Target="http://../Diego%20Torres%20%20%20Color%20Esperanza.wmv" TargetMode="External"/><Relationship Id="rId5" Type="http://schemas.openxmlformats.org/officeDocument/2006/relationships/hyperlink" Target="about:blank" TargetMode="External"/><Relationship Id="rId6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../Canci%C3%B3n%20de%20los%20Objetivos%20de%20Desarrollo%20Sostenible%20ODS.mp4" TargetMode="External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hyperlink" Target="http://../Pepe%20Mujica,%20En%20la%20cumbre%20R%C3%ADo%2020-06-2012,%20Jos%C3%A9%20Alberto%20Mujica%20Cordano.flv.mp4" TargetMode="External"/><Relationship Id="rId5" Type="http://schemas.openxmlformats.org/officeDocument/2006/relationships/hyperlink" Target="http://../Pepe%20Mujica,%20En%20la%20cumbre%20R%C3%ADo%2020-06-2012,%20Jos%C3%A9%20Alberto%20Mujica%20Cordano.flv.mp4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../Como%20un%20todo.mp4" TargetMode="External"/><Relationship Id="rId4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../La%20uni%C3%B3n%20hace%20la%20fuerza.wmv" TargetMode="External"/><Relationship Id="rId4" Type="http://schemas.openxmlformats.org/officeDocument/2006/relationships/hyperlink" Target="http://../La%20uni%C3%B3n%20hace%20la%20fuerza.wmv" TargetMode="External"/><Relationship Id="rId5" Type="http://schemas.openxmlformats.org/officeDocument/2006/relationships/hyperlink" Target="http://../La%20uni%C3%B3n%20hace%20la%20fuerza.wmv" TargetMode="External"/><Relationship Id="rId6" Type="http://schemas.openxmlformats.org/officeDocument/2006/relationships/hyperlink" Target="http://../La%20uni%C3%B3n%20hace%20la%20fuerza.wmv" TargetMode="External"/><Relationship Id="rId7" Type="http://schemas.openxmlformats.org/officeDocument/2006/relationships/hyperlink" Target="http://../La%20uni%C3%B3n%20hace%20la%20fuerza.wmv" TargetMode="External"/><Relationship Id="rId8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../Fabula%20de%20tres%20hermanos.mp4" TargetMode="External"/><Relationship Id="rId4" Type="http://schemas.openxmlformats.org/officeDocument/2006/relationships/hyperlink" Target="http://../Fabula%20de%20tres%20hermanos.mp4" TargetMode="External"/><Relationship Id="rId5" Type="http://schemas.openxmlformats.org/officeDocument/2006/relationships/hyperlink" Target="http://../Fabula%20de%20tres%20hermanos.mp4" TargetMode="External"/><Relationship Id="rId6" Type="http://schemas.openxmlformats.org/officeDocument/2006/relationships/hyperlink" Target="http://../Fabula%20de%20tres%20hermanos.mp4" TargetMode="External"/><Relationship Id="rId7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../Caminante%20no%20hay%20Camino%20Juan%20Manuel%20Serrat.mp4" TargetMode="External"/><Relationship Id="rId4" Type="http://schemas.openxmlformats.org/officeDocument/2006/relationships/hyperlink" Target="http://../Caminante%20no%20hay%20Camino%20Juan%20Manuel%20Serrat.mp4" TargetMode="External"/><Relationship Id="rId5" Type="http://schemas.openxmlformats.org/officeDocument/2006/relationships/hyperlink" Target="http://../Caminante%20no%20hay%20Camino%20Juan%20Manuel%20Serrat.mp4" TargetMode="External"/><Relationship Id="rId6" Type="http://schemas.openxmlformats.org/officeDocument/2006/relationships/hyperlink" Target="http://../Caminante%20no%20hay%20Camino%20Juan%20Manuel%20Serrat.mp4" TargetMode="External"/><Relationship Id="rId7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../9.%202%20Escenarios%20Destino%20Colombia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6" Type="http://schemas.openxmlformats.org/officeDocument/2006/relationships/hyperlink" Target="about:blank" TargetMode="External"/><Relationship Id="rId7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hyperlink" Target="http://../Mercedes%20Sosa%20-%20Todo%20Cambia%20(Videoclip).mp4" TargetMode="External"/><Relationship Id="rId5" Type="http://schemas.openxmlformats.org/officeDocument/2006/relationships/hyperlink" Target="http://../Mercedes%20Sosa%20-%20Todo%20Cambia%20(Videoclip).mp4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../Historia%20de%20la%20movilidad%20en%20Medell%C3%ADn.m4v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 rot="-5400000">
            <a:off x="-900669" y="4323480"/>
            <a:ext cx="2283247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O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GC - FR – 006     31 - 01 – 2018     Versión 05</a:t>
            </a:r>
            <a:endParaRPr sz="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/>
          <p:nvPr/>
        </p:nvSpPr>
        <p:spPr>
          <a:xfrm>
            <a:off x="4096212" y="1733417"/>
            <a:ext cx="5047789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futuro apuesta de las ciencias sociales</a:t>
            </a: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determina la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acción</a:t>
            </a: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un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 emergente de estas. </a:t>
            </a: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5139118" y="3862415"/>
            <a:ext cx="3296222" cy="106065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La clave es comprender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los posibles futuros.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/>
          <p:nvPr/>
        </p:nvSpPr>
        <p:spPr>
          <a:xfrm>
            <a:off x="327160" y="3370833"/>
            <a:ext cx="4555670" cy="191044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trata de </a:t>
            </a:r>
            <a:r>
              <a:rPr lang="es-CO" sz="15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conectar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desarrollo futuro de las ciencias sociales con el presente emergente </a:t>
            </a:r>
            <a:endParaRPr/>
          </a:p>
        </p:txBody>
      </p:sp>
      <p:sp>
        <p:nvSpPr>
          <p:cNvPr descr="Resultado de imagen para sobre la prospectiva" id="176" name="Google Shape;176;p22"/>
          <p:cNvSpPr/>
          <p:nvPr/>
        </p:nvSpPr>
        <p:spPr>
          <a:xfrm>
            <a:off x="116681" y="748903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8641" y="1684426"/>
            <a:ext cx="3879668" cy="160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/>
          <p:nvPr/>
        </p:nvSpPr>
        <p:spPr>
          <a:xfrm>
            <a:off x="1815174" y="1093747"/>
            <a:ext cx="482786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Relación  de futuro – presente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/>
          <p:nvPr/>
        </p:nvSpPr>
        <p:spPr>
          <a:xfrm>
            <a:off x="4355737" y="3814867"/>
            <a:ext cx="3546566" cy="13579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La clave es leer los nuevos paradigmas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1" y="3703107"/>
            <a:ext cx="4153988" cy="135792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pasa de relacionar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viejos paradigmas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los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nuevos paradigmas  </a:t>
            </a:r>
            <a:endParaRPr/>
          </a:p>
        </p:txBody>
      </p:sp>
      <p:pic>
        <p:nvPicPr>
          <p:cNvPr id="185" name="Google Shape;185;p23"/>
          <p:cNvPicPr preferRelativeResize="0"/>
          <p:nvPr/>
        </p:nvPicPr>
        <p:blipFill rotWithShape="1">
          <a:blip r:embed="rId4">
            <a:alphaModFix/>
          </a:blip>
          <a:srcRect b="40853" l="77754" r="7932" t="22009"/>
          <a:stretch/>
        </p:blipFill>
        <p:spPr>
          <a:xfrm rot="-5400000">
            <a:off x="2070784" y="1700415"/>
            <a:ext cx="1116512" cy="178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/>
        </p:nvSpPr>
        <p:spPr>
          <a:xfrm>
            <a:off x="3870960" y="1728217"/>
            <a:ext cx="47244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los principales insumos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el abordaje de los posibles desarrollos futuros de  las ciencias sociales. </a:t>
            </a:r>
            <a:endParaRPr/>
          </a:p>
        </p:txBody>
      </p:sp>
      <p:sp>
        <p:nvSpPr>
          <p:cNvPr id="187" name="Google Shape;187;p23"/>
          <p:cNvSpPr/>
          <p:nvPr/>
        </p:nvSpPr>
        <p:spPr>
          <a:xfrm>
            <a:off x="1410789" y="1004206"/>
            <a:ext cx="624078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El cambio, la incertidumbre y el riesgo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4832" y="1709603"/>
            <a:ext cx="2460314" cy="1784979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3" name="Google Shape;193;p24"/>
          <p:cNvSpPr/>
          <p:nvPr/>
        </p:nvSpPr>
        <p:spPr>
          <a:xfrm>
            <a:off x="3869117" y="1490470"/>
            <a:ext cx="527488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desarrollo del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futuro</a:t>
            </a: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de las ciencias sociales tiene un carácter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integral</a:t>
            </a: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integrado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dialogo con los actores.</a:t>
            </a:r>
            <a:endParaRPr/>
          </a:p>
        </p:txBody>
      </p:sp>
      <p:sp>
        <p:nvSpPr>
          <p:cNvPr id="194" name="Google Shape;194;p24"/>
          <p:cNvSpPr/>
          <p:nvPr/>
        </p:nvSpPr>
        <p:spPr>
          <a:xfrm>
            <a:off x="5163849" y="2946868"/>
            <a:ext cx="3027317" cy="1966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clave es leer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Las ciencias sociales  desde sus concepciones,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definiciones y dinámicas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186145" y="3229743"/>
            <a:ext cx="4813359" cy="187946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trata de construir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oportunidades con las ciencias sociales</a:t>
            </a:r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1976499" y="1049247"/>
            <a:ext cx="450520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Enfoques para el  desarrollo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/>
          <p:nvPr/>
        </p:nvSpPr>
        <p:spPr>
          <a:xfrm>
            <a:off x="5558596" y="3152496"/>
            <a:ext cx="3243008" cy="134358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clave es comprender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ciencias sociales como un sistema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Como un todo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137159" y="3393814"/>
            <a:ext cx="5219214" cy="191444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pasa de miradas fragmentadas,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sectoriales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donde el  todo es la suma de las partes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miradas 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sistémicas y complejas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donde el todo es la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integración</a:t>
            </a: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partes.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7492" y="1891226"/>
            <a:ext cx="2601914" cy="137504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/>
        </p:nvSpPr>
        <p:spPr>
          <a:xfrm>
            <a:off x="4063553" y="1678503"/>
            <a:ext cx="4630282" cy="1131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futuro de las ciencias sociales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construye desde un enfoque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Sistémico – Holístico – Complejo </a:t>
            </a: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137160" y="1071187"/>
            <a:ext cx="8580502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Pensamiento sistémico – complejo y holístico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/>
          <p:nvPr/>
        </p:nvSpPr>
        <p:spPr>
          <a:xfrm>
            <a:off x="5811765" y="2970941"/>
            <a:ext cx="2772592" cy="174887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La clave es conocer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los actores sociales para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relacionarlos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estratégicamente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9798" y="3845379"/>
            <a:ext cx="5515793" cy="153815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trata de construir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una política de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alianzas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estratégica y estructural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el desarrollo de las ciencias sociales.</a:t>
            </a:r>
            <a:endParaRPr/>
          </a:p>
        </p:txBody>
      </p:sp>
      <p:pic>
        <p:nvPicPr>
          <p:cNvPr descr="Imagen relacionada" id="212" name="Google Shape;212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75313" y="1701112"/>
            <a:ext cx="2515050" cy="1402767"/>
          </a:xfrm>
          <a:prstGeom prst="rect">
            <a:avLst/>
          </a:prstGeom>
          <a:noFill/>
          <a:ln cap="flat" cmpd="sng" w="28575">
            <a:solidFill>
              <a:srgbClr val="93B3D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3" name="Google Shape;213;p26"/>
          <p:cNvSpPr/>
          <p:nvPr/>
        </p:nvSpPr>
        <p:spPr>
          <a:xfrm>
            <a:off x="3628209" y="1547205"/>
            <a:ext cx="551579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Actores Sociales </a:t>
            </a: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involucrados con el desarrollo de las ciencias sociales a través de la decisión y su acción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sus 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arquitectos del futuro </a:t>
            </a: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2468881" y="890940"/>
            <a:ext cx="5839097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Sobre los actores sociales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/>
          <p:nvPr/>
        </p:nvSpPr>
        <p:spPr>
          <a:xfrm>
            <a:off x="4506307" y="3780564"/>
            <a:ext cx="3321986" cy="131884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La clave es conocer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los múltiples futuro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y cual será su apuesta,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su deseo , su anhelo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-839317" y="3223801"/>
            <a:ext cx="5515792" cy="2174966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pasa de mirar el futuro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manera lineal, determinista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una mirada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múltiple e indeterminada</a:t>
            </a:r>
            <a:endParaRPr/>
          </a:p>
        </p:txBody>
      </p:sp>
      <p:pic>
        <p:nvPicPr>
          <p:cNvPr id="221" name="Google Shape;221;p27"/>
          <p:cNvPicPr preferRelativeResize="0"/>
          <p:nvPr/>
        </p:nvPicPr>
        <p:blipFill rotWithShape="1">
          <a:blip r:embed="rId7">
            <a:alphaModFix/>
          </a:blip>
          <a:srcRect b="23983" l="0" r="0" t="24949"/>
          <a:stretch/>
        </p:blipFill>
        <p:spPr>
          <a:xfrm>
            <a:off x="812424" y="1532649"/>
            <a:ext cx="2606900" cy="171759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/>
        </p:nvSpPr>
        <p:spPr>
          <a:xfrm>
            <a:off x="3419324" y="2299847"/>
            <a:ext cx="5515792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futuro de las ciencias sociales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presenta una multiplicidad de opciones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invitan a la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elección y construcción </a:t>
            </a:r>
            <a:endParaRPr/>
          </a:p>
        </p:txBody>
      </p:sp>
      <p:sp>
        <p:nvSpPr>
          <p:cNvPr id="223" name="Google Shape;223;p27"/>
          <p:cNvSpPr/>
          <p:nvPr/>
        </p:nvSpPr>
        <p:spPr>
          <a:xfrm>
            <a:off x="2448091" y="1096131"/>
            <a:ext cx="3875533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Multiplicidad del futuro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/>
          <p:nvPr/>
        </p:nvSpPr>
        <p:spPr>
          <a:xfrm>
            <a:off x="5319987" y="3751839"/>
            <a:ext cx="2772592" cy="128045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La clave es concebir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la estrategia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desde las relaciones,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las articulaciones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28"/>
          <p:cNvSpPr/>
          <p:nvPr/>
        </p:nvSpPr>
        <p:spPr>
          <a:xfrm>
            <a:off x="263769" y="3800135"/>
            <a:ext cx="4916659" cy="124918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pasa de concebir la estrategia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la ciencia del conflicto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estrategia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la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ciencia de la articulación. </a:t>
            </a:r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3628209" y="2001577"/>
            <a:ext cx="5515792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Estrategia como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ciencia de articulación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cierra la brecha </a:t>
            </a: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futuro apuesta y el presente emergente.</a:t>
            </a:r>
            <a:endParaRPr/>
          </a:p>
        </p:txBody>
      </p:sp>
      <p:pic>
        <p:nvPicPr>
          <p:cNvPr id="231" name="Google Shape;231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2718" y="1753826"/>
            <a:ext cx="3026687" cy="157332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/>
          <p:nvPr/>
        </p:nvSpPr>
        <p:spPr>
          <a:xfrm>
            <a:off x="2416039" y="1176911"/>
            <a:ext cx="3390993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8. Enfoque estratégico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/>
          <p:nvPr/>
        </p:nvSpPr>
        <p:spPr>
          <a:xfrm>
            <a:off x="5188761" y="3777089"/>
            <a:ext cx="2772592" cy="134380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clave es leer la señales desde los cambios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anticiparnos.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29"/>
          <p:cNvSpPr/>
          <p:nvPr/>
        </p:nvSpPr>
        <p:spPr>
          <a:xfrm>
            <a:off x="624002" y="3777090"/>
            <a:ext cx="4345411" cy="119496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pasa de tomar decisiones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soportada en indicadores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tomar decisiones  soportadas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vigilancia y la inteligencia.</a:t>
            </a: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3409404" y="1657517"/>
            <a:ext cx="5515792" cy="200351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Vigilar  la cotidianidad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el soporte de la decisión a los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cambios permanentes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nos presenta la realidad de las ciencias sociales.</a:t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617" y="1657518"/>
            <a:ext cx="3030786" cy="200351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/>
          <p:nvPr/>
        </p:nvSpPr>
        <p:spPr>
          <a:xfrm>
            <a:off x="1596935" y="1180557"/>
            <a:ext cx="5936888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9. La vigilancia y la inteligencia 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/>
          <p:nvPr/>
        </p:nvSpPr>
        <p:spPr>
          <a:xfrm>
            <a:off x="4934948" y="3957094"/>
            <a:ext cx="2772592" cy="158010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clave es adoptar un modelo de gestión y una gobernanza democrática 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0"/>
          <p:cNvSpPr/>
          <p:nvPr/>
        </p:nvSpPr>
        <p:spPr>
          <a:xfrm>
            <a:off x="264524" y="3936886"/>
            <a:ext cx="4355961" cy="1054483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pasa de poseer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gestión orientada por los proyectos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una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gestión orientada por los procesos</a:t>
            </a:r>
            <a:endParaRPr/>
          </a:p>
        </p:txBody>
      </p:sp>
      <p:sp>
        <p:nvSpPr>
          <p:cNvPr id="248" name="Google Shape;248;p30"/>
          <p:cNvSpPr/>
          <p:nvPr/>
        </p:nvSpPr>
        <p:spPr>
          <a:xfrm>
            <a:off x="3809581" y="2241335"/>
            <a:ext cx="551579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futuro se construye en la cotidianidad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través de una gestión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planeada, organizada y medida en perspectiva de construir gobernanza democratica.</a:t>
            </a:r>
            <a:endParaRPr/>
          </a:p>
        </p:txBody>
      </p:sp>
      <p:pic>
        <p:nvPicPr>
          <p:cNvPr id="249" name="Google Shape;24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148" y="1634428"/>
            <a:ext cx="3066506" cy="1888127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30"/>
          <p:cNvSpPr/>
          <p:nvPr/>
        </p:nvSpPr>
        <p:spPr>
          <a:xfrm>
            <a:off x="1810798" y="1089625"/>
            <a:ext cx="5287281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Modelo de gestión - Gobernanza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1"/>
          <p:cNvSpPr txBox="1"/>
          <p:nvPr>
            <p:ph idx="1" type="body"/>
          </p:nvPr>
        </p:nvSpPr>
        <p:spPr>
          <a:xfrm>
            <a:off x="1485900" y="2057401"/>
            <a:ext cx="65151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s-CO" sz="6600" u="sng">
                <a:solidFill>
                  <a:schemeClr val="hlink"/>
                </a:solidFill>
                <a:hlinkClick r:id="rId3"/>
              </a:rPr>
              <a:t>Leer destino Colombia 1.</a:t>
            </a:r>
            <a:endParaRPr sz="6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604888" y="2288485"/>
            <a:ext cx="7976721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3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Seminario – taller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Planeación estratégica - prospectiva.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Facultad de ciencias sociales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de  Agosto de 2019</a:t>
            </a:r>
            <a:endParaRPr/>
          </a:p>
        </p:txBody>
      </p:sp>
      <p:sp>
        <p:nvSpPr>
          <p:cNvPr descr="Resultado de imagen para facultad de ciencias sociales colmayor" id="94" name="Google Shape;94;p14"/>
          <p:cNvSpPr/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976088"/>
            <a:ext cx="9144000" cy="2463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32"/>
          <p:cNvGrpSpPr/>
          <p:nvPr/>
        </p:nvGrpSpPr>
        <p:grpSpPr>
          <a:xfrm>
            <a:off x="959457" y="1800291"/>
            <a:ext cx="6419421" cy="3068464"/>
            <a:chOff x="1094526" y="1268760"/>
            <a:chExt cx="7122667" cy="5455048"/>
          </a:xfrm>
        </p:grpSpPr>
        <p:sp>
          <p:nvSpPr>
            <p:cNvPr id="261" name="Google Shape;261;p32"/>
            <p:cNvSpPr txBox="1"/>
            <p:nvPr/>
          </p:nvSpPr>
          <p:spPr>
            <a:xfrm rot="-5400000">
              <a:off x="3285141" y="2658296"/>
              <a:ext cx="2659692" cy="275400"/>
            </a:xfrm>
            <a:prstGeom prst="rect">
              <a:avLst/>
            </a:prstGeom>
            <a:noFill/>
            <a:ln cap="flat" cmpd="sng" w="127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CO" sz="1013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Rupturas</a:t>
              </a:r>
              <a:endParaRPr/>
            </a:p>
          </p:txBody>
        </p:sp>
        <p:grpSp>
          <p:nvGrpSpPr>
            <p:cNvPr id="262" name="Google Shape;262;p32"/>
            <p:cNvGrpSpPr/>
            <p:nvPr/>
          </p:nvGrpSpPr>
          <p:grpSpPr>
            <a:xfrm>
              <a:off x="1094526" y="1268760"/>
              <a:ext cx="7122667" cy="5455048"/>
              <a:chOff x="657" y="593"/>
              <a:chExt cx="5019" cy="3895"/>
            </a:xfrm>
          </p:grpSpPr>
          <p:sp>
            <p:nvSpPr>
              <p:cNvPr id="263" name="Google Shape;263;p32"/>
              <p:cNvSpPr txBox="1"/>
              <p:nvPr/>
            </p:nvSpPr>
            <p:spPr>
              <a:xfrm>
                <a:off x="821" y="3130"/>
                <a:ext cx="786" cy="425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O" sz="788">
                    <a:solidFill>
                      <a:schemeClr val="dk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¿De dónde venimos?</a:t>
                </a:r>
                <a:endParaRPr b="1" sz="675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64" name="Google Shape;264;p32"/>
              <p:cNvSpPr txBox="1"/>
              <p:nvPr/>
            </p:nvSpPr>
            <p:spPr>
              <a:xfrm>
                <a:off x="2770" y="3130"/>
                <a:ext cx="454" cy="425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O" sz="788">
                    <a:solidFill>
                      <a:schemeClr val="dk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¿Dónde 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O" sz="788">
                    <a:solidFill>
                      <a:schemeClr val="dk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estamos?</a:t>
                </a:r>
                <a:endParaRPr b="1" sz="788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grpSp>
            <p:nvGrpSpPr>
              <p:cNvPr id="265" name="Google Shape;265;p32"/>
              <p:cNvGrpSpPr/>
              <p:nvPr/>
            </p:nvGrpSpPr>
            <p:grpSpPr>
              <a:xfrm>
                <a:off x="2974" y="593"/>
                <a:ext cx="2402" cy="3036"/>
                <a:chOff x="2974" y="593"/>
                <a:chExt cx="2402" cy="3036"/>
              </a:xfrm>
            </p:grpSpPr>
            <p:cxnSp>
              <p:nvCxnSpPr>
                <p:cNvPr id="266" name="Google Shape;266;p32"/>
                <p:cNvCxnSpPr/>
                <p:nvPr/>
              </p:nvCxnSpPr>
              <p:spPr>
                <a:xfrm flipH="1">
                  <a:off x="5365" y="635"/>
                  <a:ext cx="11" cy="2994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dot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67" name="Google Shape;267;p32"/>
                <p:cNvCxnSpPr/>
                <p:nvPr/>
              </p:nvCxnSpPr>
              <p:spPr>
                <a:xfrm rot="10800000">
                  <a:off x="2974" y="593"/>
                  <a:ext cx="2" cy="2479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268" name="Google Shape;268;p32"/>
              <p:cNvCxnSpPr/>
              <p:nvPr/>
            </p:nvCxnSpPr>
            <p:spPr>
              <a:xfrm flipH="1" rot="10287544">
                <a:off x="2822" y="903"/>
                <a:ext cx="2730" cy="1880"/>
              </a:xfrm>
              <a:prstGeom prst="straightConnector1">
                <a:avLst/>
              </a:prstGeom>
              <a:noFill/>
              <a:ln cap="flat" cmpd="sng" w="57150">
                <a:solidFill>
                  <a:schemeClr val="dk1"/>
                </a:solidFill>
                <a:prstDash val="dot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269" name="Google Shape;269;p32"/>
              <p:cNvSpPr txBox="1"/>
              <p:nvPr/>
            </p:nvSpPr>
            <p:spPr>
              <a:xfrm rot="-5400000">
                <a:off x="1348" y="1681"/>
                <a:ext cx="2367" cy="194"/>
              </a:xfrm>
              <a:prstGeom prst="rect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s-CO" sz="1013">
                    <a:solidFill>
                      <a:schemeClr val="dk1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Decisión, voluntad y acción. </a:t>
                </a:r>
                <a:endParaRPr b="1" sz="9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grpSp>
            <p:nvGrpSpPr>
              <p:cNvPr id="270" name="Google Shape;270;p32"/>
              <p:cNvGrpSpPr/>
              <p:nvPr/>
            </p:nvGrpSpPr>
            <p:grpSpPr>
              <a:xfrm>
                <a:off x="2976" y="2279"/>
                <a:ext cx="2368" cy="1273"/>
                <a:chOff x="2976" y="2279"/>
                <a:chExt cx="2368" cy="1273"/>
              </a:xfrm>
            </p:grpSpPr>
            <p:cxnSp>
              <p:nvCxnSpPr>
                <p:cNvPr id="271" name="Google Shape;271;p32"/>
                <p:cNvCxnSpPr/>
                <p:nvPr/>
              </p:nvCxnSpPr>
              <p:spPr>
                <a:xfrm flipH="1" rot="10800000">
                  <a:off x="2976" y="2279"/>
                  <a:ext cx="2368" cy="69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cxnSp>
              <p:nvCxnSpPr>
                <p:cNvPr id="272" name="Google Shape;272;p32"/>
                <p:cNvCxnSpPr/>
                <p:nvPr/>
              </p:nvCxnSpPr>
              <p:spPr>
                <a:xfrm>
                  <a:off x="2976" y="2976"/>
                  <a:ext cx="2352" cy="57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</p:grpSp>
          <p:grpSp>
            <p:nvGrpSpPr>
              <p:cNvPr id="273" name="Google Shape;273;p32"/>
              <p:cNvGrpSpPr/>
              <p:nvPr/>
            </p:nvGrpSpPr>
            <p:grpSpPr>
              <a:xfrm>
                <a:off x="657" y="1008"/>
                <a:ext cx="4962" cy="3480"/>
                <a:chOff x="657" y="1008"/>
                <a:chExt cx="4962" cy="3480"/>
              </a:xfrm>
            </p:grpSpPr>
            <p:sp>
              <p:nvSpPr>
                <p:cNvPr id="274" name="Google Shape;274;p32"/>
                <p:cNvSpPr txBox="1"/>
                <p:nvPr/>
              </p:nvSpPr>
              <p:spPr>
                <a:xfrm>
                  <a:off x="2500" y="4169"/>
                  <a:ext cx="533" cy="315"/>
                </a:xfrm>
                <a:prstGeom prst="rect">
                  <a:avLst/>
                </a:prstGeom>
                <a:noFill/>
                <a:ln cap="sq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s-CO" sz="1013">
                      <a:solidFill>
                        <a:schemeClr val="dk1"/>
                      </a:solidFill>
                      <a:latin typeface="Candara"/>
                      <a:ea typeface="Candara"/>
                      <a:cs typeface="Candara"/>
                      <a:sym typeface="Candara"/>
                    </a:rPr>
                    <a:t>Presente</a:t>
                  </a:r>
                  <a:endParaRPr/>
                </a:p>
              </p:txBody>
            </p:sp>
            <p:sp>
              <p:nvSpPr>
                <p:cNvPr id="275" name="Google Shape;275;p32"/>
                <p:cNvSpPr txBox="1"/>
                <p:nvPr/>
              </p:nvSpPr>
              <p:spPr>
                <a:xfrm>
                  <a:off x="761" y="4169"/>
                  <a:ext cx="456" cy="315"/>
                </a:xfrm>
                <a:prstGeom prst="rect">
                  <a:avLst/>
                </a:prstGeom>
                <a:noFill/>
                <a:ln cap="sq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s-CO" sz="1013">
                      <a:solidFill>
                        <a:schemeClr val="dk1"/>
                      </a:solidFill>
                      <a:latin typeface="Candara"/>
                      <a:ea typeface="Candara"/>
                      <a:cs typeface="Candara"/>
                      <a:sym typeface="Candara"/>
                    </a:rPr>
                    <a:t>Pasado</a:t>
                  </a:r>
                  <a:endParaRPr b="1" sz="1013">
                    <a:solidFill>
                      <a:schemeClr val="dk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276" name="Google Shape;276;p32"/>
                <p:cNvSpPr txBox="1"/>
                <p:nvPr/>
              </p:nvSpPr>
              <p:spPr>
                <a:xfrm>
                  <a:off x="4213" y="4173"/>
                  <a:ext cx="436" cy="315"/>
                </a:xfrm>
                <a:prstGeom prst="rect">
                  <a:avLst/>
                </a:prstGeom>
                <a:noFill/>
                <a:ln cap="sq" cmpd="sng" w="12700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s-CO" sz="1013">
                      <a:solidFill>
                        <a:schemeClr val="dk1"/>
                      </a:solidFill>
                      <a:latin typeface="Candara"/>
                      <a:ea typeface="Candara"/>
                      <a:cs typeface="Candara"/>
                      <a:sym typeface="Candara"/>
                    </a:rPr>
                    <a:t>Futuro</a:t>
                  </a:r>
                  <a:endParaRPr/>
                </a:p>
              </p:txBody>
            </p:sp>
            <p:cxnSp>
              <p:nvCxnSpPr>
                <p:cNvPr id="277" name="Google Shape;277;p32"/>
                <p:cNvCxnSpPr/>
                <p:nvPr/>
              </p:nvCxnSpPr>
              <p:spPr>
                <a:xfrm rot="10800000">
                  <a:off x="720" y="1008"/>
                  <a:ext cx="0" cy="2592"/>
                </a:xfrm>
                <a:prstGeom prst="straightConnector1">
                  <a:avLst/>
                </a:prstGeom>
                <a:noFill/>
                <a:ln cap="flat" cmpd="sng" w="57150">
                  <a:solidFill>
                    <a:schemeClr val="dk1"/>
                  </a:solidFill>
                  <a:prstDash val="dash"/>
                  <a:miter lim="800000"/>
                  <a:headEnd len="med" w="med" type="none"/>
                  <a:tailEnd len="med" w="med" type="triangle"/>
                </a:ln>
              </p:spPr>
            </p:cxnSp>
            <p:sp>
              <p:nvSpPr>
                <p:cNvPr id="278" name="Google Shape;278;p32"/>
                <p:cNvSpPr/>
                <p:nvPr/>
              </p:nvSpPr>
              <p:spPr>
                <a:xfrm rot="-5137436">
                  <a:off x="2849" y="1231"/>
                  <a:ext cx="578" cy="4932"/>
                </a:xfrm>
                <a:prstGeom prst="lightningBolt">
                  <a:avLst/>
                </a:prstGeom>
                <a:solidFill>
                  <a:schemeClr val="accent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013">
                    <a:solidFill>
                      <a:schemeClr val="dk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279" name="Google Shape;279;p32"/>
              <p:cNvSpPr/>
              <p:nvPr/>
            </p:nvSpPr>
            <p:spPr>
              <a:xfrm>
                <a:off x="768" y="2336"/>
                <a:ext cx="1008" cy="736"/>
              </a:xfrm>
              <a:custGeom>
                <a:rect b="b" l="l" r="r" t="t"/>
                <a:pathLst>
                  <a:path extrusionOk="0" h="736" w="1008">
                    <a:moveTo>
                      <a:pt x="0" y="736"/>
                    </a:moveTo>
                    <a:cubicBezTo>
                      <a:pt x="56" y="604"/>
                      <a:pt x="112" y="472"/>
                      <a:pt x="192" y="352"/>
                    </a:cubicBezTo>
                    <a:cubicBezTo>
                      <a:pt x="272" y="232"/>
                      <a:pt x="376" y="0"/>
                      <a:pt x="480" y="16"/>
                    </a:cubicBezTo>
                    <a:cubicBezTo>
                      <a:pt x="584" y="32"/>
                      <a:pt x="728" y="328"/>
                      <a:pt x="816" y="448"/>
                    </a:cubicBezTo>
                    <a:cubicBezTo>
                      <a:pt x="904" y="568"/>
                      <a:pt x="956" y="652"/>
                      <a:pt x="1008" y="736"/>
                    </a:cubicBezTo>
                  </a:path>
                </a:pathLst>
              </a:custGeom>
              <a:noFill/>
              <a:ln cap="flat" cmpd="sng" w="7620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80" name="Google Shape;280;p32"/>
              <p:cNvSpPr/>
              <p:nvPr/>
            </p:nvSpPr>
            <p:spPr>
              <a:xfrm>
                <a:off x="1776" y="2976"/>
                <a:ext cx="1200" cy="256"/>
              </a:xfrm>
              <a:custGeom>
                <a:rect b="b" l="l" r="r" t="t"/>
                <a:pathLst>
                  <a:path extrusionOk="0" h="256" w="1200">
                    <a:moveTo>
                      <a:pt x="0" y="96"/>
                    </a:moveTo>
                    <a:cubicBezTo>
                      <a:pt x="44" y="160"/>
                      <a:pt x="88" y="224"/>
                      <a:pt x="192" y="240"/>
                    </a:cubicBezTo>
                    <a:cubicBezTo>
                      <a:pt x="296" y="256"/>
                      <a:pt x="456" y="232"/>
                      <a:pt x="624" y="192"/>
                    </a:cubicBezTo>
                    <a:cubicBezTo>
                      <a:pt x="792" y="152"/>
                      <a:pt x="996" y="76"/>
                      <a:pt x="1200" y="0"/>
                    </a:cubicBezTo>
                  </a:path>
                </a:pathLst>
              </a:custGeom>
              <a:noFill/>
              <a:ln cap="flat" cmpd="sng" w="76200">
                <a:solidFill>
                  <a:schemeClr val="dk1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sp>
        <p:nvSpPr>
          <p:cNvPr id="281" name="Google Shape;281;p32"/>
          <p:cNvSpPr txBox="1"/>
          <p:nvPr/>
        </p:nvSpPr>
        <p:spPr>
          <a:xfrm>
            <a:off x="2320559" y="1207689"/>
            <a:ext cx="3807423" cy="40395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190500" algn="ctr" dir="2700000" dist="228600">
              <a:srgbClr val="000000">
                <a:alpha val="2980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manera gráfica</a:t>
            </a:r>
            <a:endParaRPr/>
          </a:p>
        </p:txBody>
      </p:sp>
      <p:sp>
        <p:nvSpPr>
          <p:cNvPr id="282" name="Google Shape;282;p32"/>
          <p:cNvSpPr txBox="1"/>
          <p:nvPr/>
        </p:nvSpPr>
        <p:spPr>
          <a:xfrm>
            <a:off x="7128529" y="1596551"/>
            <a:ext cx="881339" cy="248209"/>
          </a:xfrm>
          <a:prstGeom prst="rect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013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Disruptivo</a:t>
            </a:r>
            <a:endParaRPr/>
          </a:p>
        </p:txBody>
      </p:sp>
      <p:sp>
        <p:nvSpPr>
          <p:cNvPr id="283" name="Google Shape;283;p32"/>
          <p:cNvSpPr txBox="1"/>
          <p:nvPr/>
        </p:nvSpPr>
        <p:spPr>
          <a:xfrm>
            <a:off x="7128528" y="2345292"/>
            <a:ext cx="881339" cy="248209"/>
          </a:xfrm>
          <a:prstGeom prst="rect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013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Anticipación</a:t>
            </a:r>
            <a:endParaRPr/>
          </a:p>
        </p:txBody>
      </p:sp>
      <p:cxnSp>
        <p:nvCxnSpPr>
          <p:cNvPr id="284" name="Google Shape;284;p32"/>
          <p:cNvCxnSpPr/>
          <p:nvPr/>
        </p:nvCxnSpPr>
        <p:spPr>
          <a:xfrm flipH="1" rot="10800000">
            <a:off x="4085002" y="2502446"/>
            <a:ext cx="2881004" cy="1153891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85" name="Google Shape;285;p32"/>
          <p:cNvSpPr txBox="1"/>
          <p:nvPr/>
        </p:nvSpPr>
        <p:spPr>
          <a:xfrm>
            <a:off x="7088315" y="3940082"/>
            <a:ext cx="881339" cy="248209"/>
          </a:xfrm>
          <a:prstGeom prst="rect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013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Inercia</a:t>
            </a:r>
            <a:endParaRPr/>
          </a:p>
        </p:txBody>
      </p:sp>
      <p:sp>
        <p:nvSpPr>
          <p:cNvPr id="286" name="Google Shape;286;p32"/>
          <p:cNvSpPr txBox="1"/>
          <p:nvPr/>
        </p:nvSpPr>
        <p:spPr>
          <a:xfrm>
            <a:off x="7082125" y="2999088"/>
            <a:ext cx="881339" cy="248209"/>
          </a:xfrm>
          <a:prstGeom prst="rect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013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Adaptación</a:t>
            </a:r>
            <a:endParaRPr/>
          </a:p>
        </p:txBody>
      </p:sp>
      <p:sp>
        <p:nvSpPr>
          <p:cNvPr id="287" name="Google Shape;287;p32"/>
          <p:cNvSpPr txBox="1"/>
          <p:nvPr/>
        </p:nvSpPr>
        <p:spPr>
          <a:xfrm>
            <a:off x="1655392" y="2546831"/>
            <a:ext cx="1263487" cy="248209"/>
          </a:xfrm>
          <a:prstGeom prst="rect">
            <a:avLst/>
          </a:prstGeom>
          <a:noFill/>
          <a:ln cap="sq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013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Hitos y acumulados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/>
          <p:nvPr/>
        </p:nvSpPr>
        <p:spPr>
          <a:xfrm>
            <a:off x="1725386" y="1094645"/>
            <a:ext cx="3679454" cy="369332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Desarrollo metodología</a:t>
            </a:r>
            <a:endParaRPr/>
          </a:p>
        </p:txBody>
      </p:sp>
      <p:grpSp>
        <p:nvGrpSpPr>
          <p:cNvPr id="293" name="Google Shape;293;p33"/>
          <p:cNvGrpSpPr/>
          <p:nvPr/>
        </p:nvGrpSpPr>
        <p:grpSpPr>
          <a:xfrm>
            <a:off x="1439653" y="1508698"/>
            <a:ext cx="6402180" cy="3553950"/>
            <a:chOff x="49464" y="-746428"/>
            <a:chExt cx="11354355" cy="7241658"/>
          </a:xfrm>
        </p:grpSpPr>
        <p:sp>
          <p:nvSpPr>
            <p:cNvPr id="294" name="Google Shape;294;p33"/>
            <p:cNvSpPr/>
            <p:nvPr/>
          </p:nvSpPr>
          <p:spPr>
            <a:xfrm>
              <a:off x="3911854" y="1339555"/>
              <a:ext cx="1140999" cy="114222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1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5" name="Google Shape;295;p33"/>
            <p:cNvGrpSpPr/>
            <p:nvPr/>
          </p:nvGrpSpPr>
          <p:grpSpPr>
            <a:xfrm>
              <a:off x="49464" y="-746428"/>
              <a:ext cx="11354355" cy="7241658"/>
              <a:chOff x="-3178640" y="-1083061"/>
              <a:chExt cx="12350494" cy="8741556"/>
            </a:xfrm>
          </p:grpSpPr>
          <p:cxnSp>
            <p:nvCxnSpPr>
              <p:cNvPr id="296" name="Google Shape;296;p33"/>
              <p:cNvCxnSpPr/>
              <p:nvPr/>
            </p:nvCxnSpPr>
            <p:spPr>
              <a:xfrm>
                <a:off x="-2588670" y="4787763"/>
                <a:ext cx="10381974" cy="19782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297" name="Google Shape;297;p33"/>
              <p:cNvSpPr/>
              <p:nvPr/>
            </p:nvSpPr>
            <p:spPr>
              <a:xfrm>
                <a:off x="1709110" y="3923362"/>
                <a:ext cx="1143191" cy="685115"/>
              </a:xfrm>
              <a:prstGeom prst="homePlate">
                <a:avLst>
                  <a:gd fmla="val 41667" name="adj"/>
                </a:avLst>
              </a:prstGeom>
              <a:solidFill>
                <a:schemeClr val="lt1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6075" lIns="10125" spcFirstLastPara="1" rIns="10125" wrap="square" tIns="6075">
                <a:noAutofit/>
              </a:bodyPr>
              <a:lstStyle/>
              <a:p>
                <a:pPr indent="0" lvl="0" marL="0" marR="0" rtl="0" algn="ctr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788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Factores de Cambio</a:t>
                </a:r>
                <a:endParaRPr/>
              </a:p>
            </p:txBody>
          </p:sp>
          <p:sp>
            <p:nvSpPr>
              <p:cNvPr id="298" name="Google Shape;298;p33"/>
              <p:cNvSpPr/>
              <p:nvPr/>
            </p:nvSpPr>
            <p:spPr>
              <a:xfrm>
                <a:off x="2739299" y="3177304"/>
                <a:ext cx="1144941" cy="687255"/>
              </a:xfrm>
              <a:prstGeom prst="homePlate">
                <a:avLst>
                  <a:gd fmla="val 41570" name="adj"/>
                </a:avLst>
              </a:prstGeom>
              <a:solidFill>
                <a:schemeClr val="lt1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6075" lIns="10125" spcFirstLastPara="1" rIns="10125" wrap="square" tIns="6075">
                <a:noAutofit/>
              </a:bodyPr>
              <a:lstStyle/>
              <a:p>
                <a:pPr indent="0" lvl="0" marL="0" marR="0" rtl="0" algn="l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788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Priorización </a:t>
                </a:r>
                <a:endParaRPr sz="788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3"/>
              <p:cNvSpPr/>
              <p:nvPr/>
            </p:nvSpPr>
            <p:spPr>
              <a:xfrm>
                <a:off x="3680669" y="2353307"/>
                <a:ext cx="1258735" cy="682973"/>
              </a:xfrm>
              <a:prstGeom prst="homePlate">
                <a:avLst>
                  <a:gd fmla="val 41669" name="adj"/>
                </a:avLst>
              </a:prstGeom>
              <a:solidFill>
                <a:schemeClr val="lt1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6075" lIns="10125" spcFirstLastPara="1" rIns="10125" wrap="square" tIns="6075">
                <a:noAutofit/>
              </a:bodyPr>
              <a:lstStyle/>
              <a:p>
                <a:pPr indent="0" lvl="0" marL="0" marR="0" rtl="0" algn="l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788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Juego de Actores</a:t>
                </a:r>
                <a:endParaRPr/>
              </a:p>
            </p:txBody>
          </p:sp>
          <p:sp>
            <p:nvSpPr>
              <p:cNvPr id="300" name="Google Shape;300;p33"/>
              <p:cNvSpPr/>
              <p:nvPr/>
            </p:nvSpPr>
            <p:spPr>
              <a:xfrm>
                <a:off x="5615785" y="675642"/>
                <a:ext cx="1384302" cy="695325"/>
              </a:xfrm>
              <a:prstGeom prst="homePlate">
                <a:avLst>
                  <a:gd fmla="val 41002" name="adj"/>
                </a:avLst>
              </a:prstGeom>
              <a:solidFill>
                <a:schemeClr val="lt1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1" anchor="ctr" bIns="6075" lIns="10125" spcFirstLastPara="1" rIns="10125" wrap="square" tIns="6075">
                <a:noAutofit/>
              </a:bodyPr>
              <a:lstStyle/>
              <a:p>
                <a:pPr indent="0" lvl="0" marL="0" marR="0" rtl="0" algn="l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788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Estrategia</a:t>
                </a:r>
                <a:endParaRPr/>
              </a:p>
            </p:txBody>
          </p:sp>
          <p:sp>
            <p:nvSpPr>
              <p:cNvPr id="301" name="Google Shape;301;p33"/>
              <p:cNvSpPr/>
              <p:nvPr/>
            </p:nvSpPr>
            <p:spPr>
              <a:xfrm rot="-1934531">
                <a:off x="-1511644" y="2374838"/>
                <a:ext cx="5376733" cy="429147"/>
              </a:xfrm>
              <a:prstGeom prst="rect">
                <a:avLst/>
              </a:prstGeom>
            </p:spPr>
            <p:txBody>
              <a:bodyPr>
                <a:prstTxWarp prst="textPlain"/>
              </a:bodyPr>
              <a:lstStyle/>
              <a:p>
                <a:pPr lvl="0" algn="ctr"/>
                <a:r>
                  <a:rPr b="0" i="0">
                    <a:ln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>
                    <a:solidFill>
                      <a:schemeClr val="dk1"/>
                    </a:solidFill>
                    <a:latin typeface="Calibri"/>
                  </a:rPr>
                  <a:t>Sistema de vigilancia e inteligencia</a:t>
                </a:r>
              </a:p>
            </p:txBody>
          </p:sp>
          <p:grpSp>
            <p:nvGrpSpPr>
              <p:cNvPr id="302" name="Google Shape;302;p33"/>
              <p:cNvGrpSpPr/>
              <p:nvPr/>
            </p:nvGrpSpPr>
            <p:grpSpPr>
              <a:xfrm>
                <a:off x="-2528168" y="-1083061"/>
                <a:ext cx="11700022" cy="8741556"/>
                <a:chOff x="-1665" y="-754"/>
                <a:chExt cx="7370" cy="5506"/>
              </a:xfrm>
            </p:grpSpPr>
            <p:sp>
              <p:nvSpPr>
                <p:cNvPr id="303" name="Google Shape;303;p33"/>
                <p:cNvSpPr/>
                <p:nvPr/>
              </p:nvSpPr>
              <p:spPr>
                <a:xfrm rot="-1821113">
                  <a:off x="-1635" y="949"/>
                  <a:ext cx="7311" cy="2100"/>
                </a:xfrm>
                <a:prstGeom prst="ellipse">
                  <a:avLst/>
                </a:prstGeom>
                <a:noFill/>
                <a:ln cap="flat" cmpd="sng" w="12700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88"/>
                    <a:buFont typeface="Arial"/>
                    <a:buNone/>
                  </a:pPr>
                  <a:r>
                    <a:t/>
                  </a:r>
                  <a:endParaRPr sz="788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33"/>
                <p:cNvSpPr/>
                <p:nvPr/>
              </p:nvSpPr>
              <p:spPr>
                <a:xfrm flipH="1" rot="6195781">
                  <a:off x="-478" y="4047"/>
                  <a:ext cx="217" cy="72"/>
                </a:xfrm>
                <a:prstGeom prst="notchedRightArrow">
                  <a:avLst>
                    <a:gd fmla="val 50000" name="adj1"/>
                    <a:gd fmla="val 75000" name="adj2"/>
                  </a:avLst>
                </a:prstGeom>
                <a:solidFill>
                  <a:srgbClr val="0000FF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88"/>
                    <a:buFont typeface="Arial"/>
                    <a:buNone/>
                  </a:pPr>
                  <a:r>
                    <a:t/>
                  </a:r>
                  <a:endParaRPr sz="788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33"/>
                <p:cNvSpPr/>
                <p:nvPr/>
              </p:nvSpPr>
              <p:spPr>
                <a:xfrm flipH="1" rot="-3346425">
                  <a:off x="3266" y="1203"/>
                  <a:ext cx="216" cy="75"/>
                </a:xfrm>
                <a:prstGeom prst="notchedRightArrow">
                  <a:avLst>
                    <a:gd fmla="val 50000" name="adj1"/>
                    <a:gd fmla="val 75000" name="adj2"/>
                  </a:avLst>
                </a:prstGeom>
                <a:solidFill>
                  <a:srgbClr val="0000FF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788"/>
                    <a:buFont typeface="Arial"/>
                    <a:buNone/>
                  </a:pPr>
                  <a:r>
                    <a:t/>
                  </a:r>
                  <a:endParaRPr sz="788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06" name="Google Shape;306;p33"/>
              <p:cNvSpPr txBox="1"/>
              <p:nvPr/>
            </p:nvSpPr>
            <p:spPr>
              <a:xfrm>
                <a:off x="5475869" y="6269330"/>
                <a:ext cx="356366" cy="6105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13"/>
                  <a:buFont typeface="Arial"/>
                  <a:buNone/>
                </a:pPr>
                <a:r>
                  <a:t/>
                </a:r>
                <a:endParaRPr sz="1013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3"/>
              <p:cNvSpPr txBox="1"/>
              <p:nvPr/>
            </p:nvSpPr>
            <p:spPr>
              <a:xfrm>
                <a:off x="-3178640" y="1647490"/>
                <a:ext cx="1199142" cy="2989667"/>
              </a:xfrm>
              <a:prstGeom prst="rect">
                <a:avLst/>
              </a:prstGeom>
              <a:solidFill>
                <a:schemeClr val="lt1"/>
              </a:solidFill>
              <a:ln cap="flat" cmpd="sng" w="25400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149987" algn="ctr" dir="8460000" dist="250190">
                  <a:srgbClr val="000000">
                    <a:alpha val="27843"/>
                  </a:srgbClr>
                </a:outerShdw>
              </a:effectLst>
            </p:spPr>
            <p:txBody>
              <a:bodyPr anchorCtr="1" anchor="ctr" bIns="45700" lIns="30375" spcFirstLastPara="1" rIns="30375" wrap="square" tIns="4570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88"/>
                  <a:buFont typeface="Arial"/>
                  <a:buNone/>
                </a:pPr>
                <a:r>
                  <a:rPr b="1" lang="es-CO" sz="788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Fase 2</a:t>
                </a:r>
                <a:endParaRPr/>
              </a:p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88"/>
                  <a:buFont typeface="Arial"/>
                  <a:buNone/>
                </a:pPr>
                <a:r>
                  <a:t/>
                </a:r>
                <a:endParaRPr sz="788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788"/>
                  <a:buFont typeface="Arial"/>
                  <a:buNone/>
                </a:pPr>
                <a:r>
                  <a:t/>
                </a:r>
                <a:endParaRPr sz="788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788"/>
                  <a:buFont typeface="Arial"/>
                  <a:buNone/>
                </a:pPr>
                <a:r>
                  <a:rPr lang="es-CO" sz="788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Formulación Estratégica</a:t>
                </a:r>
                <a:endParaRPr/>
              </a:p>
            </p:txBody>
          </p:sp>
        </p:grpSp>
        <p:sp>
          <p:nvSpPr>
            <p:cNvPr id="308" name="Google Shape;308;p33"/>
            <p:cNvSpPr/>
            <p:nvPr/>
          </p:nvSpPr>
          <p:spPr>
            <a:xfrm>
              <a:off x="1539955" y="5416107"/>
              <a:ext cx="1316548" cy="578202"/>
            </a:xfrm>
            <a:prstGeom prst="homePlate">
              <a:avLst>
                <a:gd fmla="val 39363" name="adj"/>
              </a:avLst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6075" lIns="10125" spcFirstLastPara="1" rIns="10125" wrap="square" tIns="6075">
              <a:noAutofit/>
            </a:bodyPr>
            <a:lstStyle/>
            <a:p>
              <a:pPr indent="0" lvl="0" marL="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7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Retrospectiva </a:t>
              </a:r>
              <a:endParaRPr sz="78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3"/>
            <p:cNvSpPr/>
            <p:nvPr/>
          </p:nvSpPr>
          <p:spPr>
            <a:xfrm>
              <a:off x="2379597" y="4707076"/>
              <a:ext cx="1439401" cy="578202"/>
            </a:xfrm>
            <a:prstGeom prst="homePlate">
              <a:avLst>
                <a:gd fmla="val 39363" name="adj"/>
              </a:avLst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6075" lIns="10125" spcFirstLastPara="1" rIns="10125" wrap="square" tIns="6075">
              <a:noAutofit/>
            </a:bodyPr>
            <a:lstStyle/>
            <a:p>
              <a:pPr indent="0" lvl="0" marL="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7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Esencia y </a:t>
              </a:r>
              <a:endParaRPr/>
            </a:p>
            <a:p>
              <a:pPr indent="0" lvl="0" marL="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7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sistema</a:t>
              </a:r>
              <a:endParaRPr/>
            </a:p>
          </p:txBody>
        </p:sp>
        <p:sp>
          <p:nvSpPr>
            <p:cNvPr id="310" name="Google Shape;310;p33"/>
            <p:cNvSpPr/>
            <p:nvPr/>
          </p:nvSpPr>
          <p:spPr>
            <a:xfrm>
              <a:off x="7285307" y="1429090"/>
              <a:ext cx="1254068" cy="581750"/>
            </a:xfrm>
            <a:prstGeom prst="homePlate">
              <a:avLst>
                <a:gd fmla="val 41570" name="adj"/>
              </a:avLst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6075" lIns="10125" spcFirstLastPara="1" rIns="10125" wrap="square" tIns="6075">
              <a:noAutofit/>
            </a:bodyPr>
            <a:lstStyle/>
            <a:p>
              <a:pPr indent="0" lvl="0" marL="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7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Diseño de escenarios</a:t>
              </a:r>
              <a:endParaRPr sz="788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11" name="Google Shape;311;p33"/>
            <p:cNvCxnSpPr/>
            <p:nvPr/>
          </p:nvCxnSpPr>
          <p:spPr>
            <a:xfrm>
              <a:off x="669097" y="6135463"/>
              <a:ext cx="9341795" cy="81441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2" name="Google Shape;312;p33"/>
            <p:cNvSpPr txBox="1"/>
            <p:nvPr/>
          </p:nvSpPr>
          <p:spPr>
            <a:xfrm>
              <a:off x="49465" y="4200341"/>
              <a:ext cx="1084670" cy="18645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1" anchor="ctr" bIns="45700" lIns="30375" spcFirstLastPara="1" rIns="30375" wrap="square" tIns="45700">
              <a:noAutofit/>
            </a:bodyPr>
            <a:lstStyle/>
            <a:p>
              <a:pPr indent="0" lvl="0" marL="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8"/>
                <a:buFont typeface="Arial"/>
                <a:buNone/>
              </a:pPr>
              <a:r>
                <a:rPr b="1" lang="es-CO" sz="788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Fase 1</a:t>
              </a:r>
              <a:endParaRPr/>
            </a:p>
            <a:p>
              <a:pPr indent="0" lvl="0" marL="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88"/>
                <a:buFont typeface="Arial"/>
                <a:buNone/>
              </a:pPr>
              <a:r>
                <a:t/>
              </a:r>
              <a:endParaRPr sz="788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8"/>
                <a:buFont typeface="Arial"/>
                <a:buNone/>
              </a:pPr>
              <a:r>
                <a:rPr lang="es-CO" sz="788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Carácter estratégico</a:t>
              </a:r>
              <a:endParaRPr/>
            </a:p>
          </p:txBody>
        </p:sp>
        <p:cxnSp>
          <p:nvCxnSpPr>
            <p:cNvPr id="313" name="Google Shape;313;p33"/>
            <p:cNvCxnSpPr/>
            <p:nvPr/>
          </p:nvCxnSpPr>
          <p:spPr>
            <a:xfrm flipH="1" rot="10800000">
              <a:off x="615989" y="1357111"/>
              <a:ext cx="9874101" cy="42748"/>
            </a:xfrm>
            <a:prstGeom prst="straightConnector1">
              <a:avLst/>
            </a:prstGeom>
            <a:noFill/>
            <a:ln cap="flat" cmpd="sng" w="28575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4" name="Google Shape;314;p33"/>
            <p:cNvSpPr txBox="1"/>
            <p:nvPr/>
          </p:nvSpPr>
          <p:spPr>
            <a:xfrm>
              <a:off x="51004" y="481746"/>
              <a:ext cx="1107442" cy="79036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1" anchor="ctr" bIns="45700" lIns="30375" spcFirstLastPara="1" rIns="3037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8"/>
                <a:buFont typeface="Arial"/>
                <a:buNone/>
              </a:pPr>
              <a:r>
                <a:rPr b="1" lang="es-CO" sz="788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Fase 3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88"/>
                <a:buFont typeface="Arial"/>
                <a:buNone/>
              </a:pPr>
              <a:r>
                <a:rPr lang="es-CO" sz="788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Diseño Estratégico</a:t>
              </a:r>
              <a:endParaRPr/>
            </a:p>
          </p:txBody>
        </p:sp>
      </p:grpSp>
      <p:grpSp>
        <p:nvGrpSpPr>
          <p:cNvPr id="315" name="Google Shape;315;p33"/>
          <p:cNvGrpSpPr/>
          <p:nvPr/>
        </p:nvGrpSpPr>
        <p:grpSpPr>
          <a:xfrm>
            <a:off x="2177061" y="1620272"/>
            <a:ext cx="5290266" cy="3305783"/>
            <a:chOff x="2326871" y="280298"/>
            <a:chExt cx="9255212" cy="6029073"/>
          </a:xfrm>
        </p:grpSpPr>
        <p:sp>
          <p:nvSpPr>
            <p:cNvPr id="316" name="Google Shape;316;p33"/>
            <p:cNvSpPr/>
            <p:nvPr/>
          </p:nvSpPr>
          <p:spPr>
            <a:xfrm rot="-2656376">
              <a:off x="2552701" y="4503739"/>
              <a:ext cx="677863" cy="257175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ctr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3"/>
            <p:cNvSpPr/>
            <p:nvPr/>
          </p:nvSpPr>
          <p:spPr>
            <a:xfrm rot="-2241219">
              <a:off x="3492501" y="3621089"/>
              <a:ext cx="676275" cy="255587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ctr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3"/>
            <p:cNvSpPr/>
            <p:nvPr/>
          </p:nvSpPr>
          <p:spPr>
            <a:xfrm rot="-2106213">
              <a:off x="4764088" y="2738439"/>
              <a:ext cx="677862" cy="255587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ctr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3"/>
            <p:cNvSpPr/>
            <p:nvPr/>
          </p:nvSpPr>
          <p:spPr>
            <a:xfrm rot="-1760755">
              <a:off x="5940426" y="2036764"/>
              <a:ext cx="677863" cy="255587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ctr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3"/>
            <p:cNvSpPr/>
            <p:nvPr/>
          </p:nvSpPr>
          <p:spPr>
            <a:xfrm rot="-1517159">
              <a:off x="7221539" y="1382714"/>
              <a:ext cx="676275" cy="255587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ctr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3"/>
            <p:cNvSpPr/>
            <p:nvPr/>
          </p:nvSpPr>
          <p:spPr>
            <a:xfrm rot="-1009508">
              <a:off x="8504239" y="893764"/>
              <a:ext cx="676275" cy="255587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ctr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3"/>
            <p:cNvSpPr/>
            <p:nvPr/>
          </p:nvSpPr>
          <p:spPr>
            <a:xfrm rot="-877836">
              <a:off x="9651468" y="511080"/>
              <a:ext cx="676275" cy="255587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ctr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3"/>
            <p:cNvSpPr/>
            <p:nvPr/>
          </p:nvSpPr>
          <p:spPr>
            <a:xfrm rot="8087523">
              <a:off x="9888539" y="2357439"/>
              <a:ext cx="676275" cy="257175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ctr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3"/>
            <p:cNvSpPr/>
            <p:nvPr/>
          </p:nvSpPr>
          <p:spPr>
            <a:xfrm rot="8283422">
              <a:off x="8955089" y="3186114"/>
              <a:ext cx="676275" cy="255587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ctr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33"/>
            <p:cNvSpPr/>
            <p:nvPr/>
          </p:nvSpPr>
          <p:spPr>
            <a:xfrm rot="8704619">
              <a:off x="7786688" y="4049714"/>
              <a:ext cx="677862" cy="255587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ctr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33"/>
            <p:cNvSpPr/>
            <p:nvPr/>
          </p:nvSpPr>
          <p:spPr>
            <a:xfrm rot="8898725">
              <a:off x="6592889" y="4776789"/>
              <a:ext cx="676275" cy="255587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ctr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3"/>
            <p:cNvSpPr/>
            <p:nvPr/>
          </p:nvSpPr>
          <p:spPr>
            <a:xfrm rot="9283404">
              <a:off x="5262563" y="5448300"/>
              <a:ext cx="677862" cy="255588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ctr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3"/>
            <p:cNvSpPr/>
            <p:nvPr/>
          </p:nvSpPr>
          <p:spPr>
            <a:xfrm rot="9595229">
              <a:off x="3971926" y="5945189"/>
              <a:ext cx="677863" cy="255587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ctr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3"/>
            <p:cNvSpPr/>
            <p:nvPr/>
          </p:nvSpPr>
          <p:spPr>
            <a:xfrm rot="-9264779">
              <a:off x="2349111" y="5928861"/>
              <a:ext cx="476250" cy="211137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ctr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4607686" y="4437237"/>
              <a:ext cx="1098662" cy="507998"/>
            </a:xfrm>
            <a:prstGeom prst="homePlate">
              <a:avLst>
                <a:gd fmla="val 39363" name="adj"/>
              </a:avLst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6075" lIns="10125" spcFirstLastPara="1" rIns="10125" wrap="square" tIns="6075">
              <a:noAutofit/>
            </a:bodyPr>
            <a:lstStyle/>
            <a:p>
              <a:pPr indent="0" lvl="0" marL="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7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PESTEL</a:t>
              </a: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10326680" y="705488"/>
              <a:ext cx="1255403" cy="515569"/>
            </a:xfrm>
            <a:prstGeom prst="homePlate">
              <a:avLst>
                <a:gd fmla="val 41002" name="adj"/>
              </a:avLst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6075" lIns="10125" spcFirstLastPara="1" rIns="10125" wrap="square" tIns="6075">
              <a:noAutofit/>
            </a:bodyPr>
            <a:lstStyle/>
            <a:p>
              <a:pPr indent="0" lvl="0" marL="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788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Modelo de gestión</a:t>
              </a:r>
              <a:endParaRPr/>
            </a:p>
          </p:txBody>
        </p:sp>
        <p:sp>
          <p:nvSpPr>
            <p:cNvPr id="332" name="Google Shape;332;p33"/>
            <p:cNvSpPr/>
            <p:nvPr/>
          </p:nvSpPr>
          <p:spPr>
            <a:xfrm rot="950491">
              <a:off x="10769300" y="367853"/>
              <a:ext cx="676275" cy="250080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ctr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3"/>
            <p:cNvSpPr/>
            <p:nvPr/>
          </p:nvSpPr>
          <p:spPr>
            <a:xfrm rot="8270905">
              <a:off x="10663192" y="1608729"/>
              <a:ext cx="676275" cy="250080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FFFFFF"/>
            </a:solidFill>
            <a:ln cap="flat" cmpd="sng" w="25400">
              <a:solidFill>
                <a:srgbClr val="4F81BD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8100" rotWithShape="0" algn="ctr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3429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4" name="Google Shape;334;p33"/>
          <p:cNvSpPr/>
          <p:nvPr/>
        </p:nvSpPr>
        <p:spPr>
          <a:xfrm rot="-1934531">
            <a:off x="4256687" y="3784380"/>
            <a:ext cx="2787161" cy="174473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Calibri"/>
              </a:rPr>
              <a:t>Gobernanza de la apuesta estratégica</a:t>
            </a:r>
          </a:p>
        </p:txBody>
      </p:sp>
      <p:grpSp>
        <p:nvGrpSpPr>
          <p:cNvPr id="335" name="Google Shape;335;p33"/>
          <p:cNvGrpSpPr/>
          <p:nvPr/>
        </p:nvGrpSpPr>
        <p:grpSpPr>
          <a:xfrm>
            <a:off x="1657524" y="4965085"/>
            <a:ext cx="6303944" cy="544947"/>
            <a:chOff x="1847" y="0"/>
            <a:chExt cx="6303944" cy="544947"/>
          </a:xfrm>
        </p:grpSpPr>
        <p:sp>
          <p:nvSpPr>
            <p:cNvPr id="336" name="Google Shape;336;p33"/>
            <p:cNvSpPr/>
            <p:nvPr/>
          </p:nvSpPr>
          <p:spPr>
            <a:xfrm>
              <a:off x="1847" y="0"/>
              <a:ext cx="2251408" cy="544947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3"/>
            <p:cNvSpPr txBox="1"/>
            <p:nvPr/>
          </p:nvSpPr>
          <p:spPr>
            <a:xfrm>
              <a:off x="274321" y="0"/>
              <a:ext cx="1706461" cy="5449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1" lang="es-CO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PASADO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CO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¿De dónde venimos?</a:t>
              </a:r>
              <a:endParaRPr/>
            </a:p>
          </p:txBody>
        </p:sp>
        <p:sp>
          <p:nvSpPr>
            <p:cNvPr id="338" name="Google Shape;338;p33"/>
            <p:cNvSpPr/>
            <p:nvPr/>
          </p:nvSpPr>
          <p:spPr>
            <a:xfrm>
              <a:off x="2028115" y="0"/>
              <a:ext cx="2251408" cy="544947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3"/>
            <p:cNvSpPr txBox="1"/>
            <p:nvPr/>
          </p:nvSpPr>
          <p:spPr>
            <a:xfrm>
              <a:off x="2300589" y="0"/>
              <a:ext cx="1706461" cy="5449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1" lang="es-CO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PRESENTE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CO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¿Dónde estamos?</a:t>
              </a:r>
              <a:endParaRPr/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4054383" y="0"/>
              <a:ext cx="2251408" cy="544947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3"/>
            <p:cNvSpPr txBox="1"/>
            <p:nvPr/>
          </p:nvSpPr>
          <p:spPr>
            <a:xfrm>
              <a:off x="4326857" y="0"/>
              <a:ext cx="1706461" cy="5449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1" lang="es-CO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FUTURO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s-CO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¿A dónde podemos y deseamos ir?</a:t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1999347" y="1066800"/>
            <a:ext cx="5035732" cy="140208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CO" sz="3959"/>
              <a:t>A manera de provocación</a:t>
            </a:r>
            <a:endParaRPr/>
          </a:p>
        </p:txBody>
      </p:sp>
      <p:sp>
        <p:nvSpPr>
          <p:cNvPr id="101" name="Google Shape;101;p15"/>
          <p:cNvSpPr/>
          <p:nvPr/>
        </p:nvSpPr>
        <p:spPr>
          <a:xfrm>
            <a:off x="198539" y="2973898"/>
            <a:ext cx="8637349" cy="604800"/>
          </a:xfrm>
          <a:prstGeom prst="rect">
            <a:avLst/>
          </a:prstGeom>
          <a:solidFill>
            <a:schemeClr val="lt1">
              <a:alpha val="89803"/>
            </a:schemeClr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5"/>
          <p:cNvSpPr/>
          <p:nvPr/>
        </p:nvSpPr>
        <p:spPr>
          <a:xfrm>
            <a:off x="1237830" y="2917219"/>
            <a:ext cx="6046144" cy="708480"/>
          </a:xfrm>
          <a:custGeom>
            <a:rect b="b" l="l" r="r" t="t"/>
            <a:pathLst>
              <a:path extrusionOk="0" h="944640" w="8061525">
                <a:moveTo>
                  <a:pt x="0" y="157443"/>
                </a:moveTo>
                <a:cubicBezTo>
                  <a:pt x="0" y="70490"/>
                  <a:pt x="70490" y="0"/>
                  <a:pt x="157443" y="0"/>
                </a:cubicBezTo>
                <a:lnTo>
                  <a:pt x="7904082" y="0"/>
                </a:lnTo>
                <a:cubicBezTo>
                  <a:pt x="7991035" y="0"/>
                  <a:pt x="8061525" y="70490"/>
                  <a:pt x="8061525" y="157443"/>
                </a:cubicBezTo>
                <a:lnTo>
                  <a:pt x="8061525" y="787197"/>
                </a:lnTo>
                <a:cubicBezTo>
                  <a:pt x="8061525" y="874150"/>
                  <a:pt x="7991035" y="944640"/>
                  <a:pt x="7904082" y="944640"/>
                </a:cubicBezTo>
                <a:lnTo>
                  <a:pt x="157443" y="944640"/>
                </a:lnTo>
                <a:cubicBezTo>
                  <a:pt x="70490" y="944640"/>
                  <a:pt x="0" y="874150"/>
                  <a:pt x="0" y="787197"/>
                </a:cubicBezTo>
                <a:lnTo>
                  <a:pt x="0" y="15744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575" lIns="263100" spcFirstLastPara="1" rIns="263100" wrap="square" tIns="34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 Que es la prospectiva?</a:t>
            </a:r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198539" y="4062538"/>
            <a:ext cx="8637349" cy="604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1237830" y="4005859"/>
            <a:ext cx="6046144" cy="708480"/>
          </a:xfrm>
          <a:custGeom>
            <a:rect b="b" l="l" r="r" t="t"/>
            <a:pathLst>
              <a:path extrusionOk="0" h="944640" w="8061525">
                <a:moveTo>
                  <a:pt x="0" y="157443"/>
                </a:moveTo>
                <a:cubicBezTo>
                  <a:pt x="0" y="70490"/>
                  <a:pt x="70490" y="0"/>
                  <a:pt x="157443" y="0"/>
                </a:cubicBezTo>
                <a:lnTo>
                  <a:pt x="7904082" y="0"/>
                </a:lnTo>
                <a:cubicBezTo>
                  <a:pt x="7991035" y="0"/>
                  <a:pt x="8061525" y="70490"/>
                  <a:pt x="8061525" y="157443"/>
                </a:cubicBezTo>
                <a:lnTo>
                  <a:pt x="8061525" y="787197"/>
                </a:lnTo>
                <a:cubicBezTo>
                  <a:pt x="8061525" y="874150"/>
                  <a:pt x="7991035" y="944640"/>
                  <a:pt x="7904082" y="944640"/>
                </a:cubicBezTo>
                <a:lnTo>
                  <a:pt x="157443" y="944640"/>
                </a:lnTo>
                <a:cubicBezTo>
                  <a:pt x="70490" y="944640"/>
                  <a:pt x="0" y="874150"/>
                  <a:pt x="0" y="787197"/>
                </a:cubicBezTo>
                <a:lnTo>
                  <a:pt x="0" y="15744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575" lIns="263100" spcFirstLastPara="1" rIns="263100" wrap="square" tIns="34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 Cual es la comprensión que se tiene del futuro ?</a:t>
            </a:r>
            <a:endParaRPr/>
          </a:p>
        </p:txBody>
      </p:sp>
      <p:sp>
        <p:nvSpPr>
          <p:cNvPr id="105" name="Google Shape;105;p15"/>
          <p:cNvSpPr/>
          <p:nvPr/>
        </p:nvSpPr>
        <p:spPr>
          <a:xfrm>
            <a:off x="198539" y="5151178"/>
            <a:ext cx="8637349" cy="60480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1237830" y="5094499"/>
            <a:ext cx="6046144" cy="708480"/>
          </a:xfrm>
          <a:custGeom>
            <a:rect b="b" l="l" r="r" t="t"/>
            <a:pathLst>
              <a:path extrusionOk="0" h="944640" w="8061525">
                <a:moveTo>
                  <a:pt x="0" y="157443"/>
                </a:moveTo>
                <a:cubicBezTo>
                  <a:pt x="0" y="70490"/>
                  <a:pt x="70490" y="0"/>
                  <a:pt x="157443" y="0"/>
                </a:cubicBezTo>
                <a:lnTo>
                  <a:pt x="7904082" y="0"/>
                </a:lnTo>
                <a:cubicBezTo>
                  <a:pt x="7991035" y="0"/>
                  <a:pt x="8061525" y="70490"/>
                  <a:pt x="8061525" y="157443"/>
                </a:cubicBezTo>
                <a:lnTo>
                  <a:pt x="8061525" y="787197"/>
                </a:lnTo>
                <a:cubicBezTo>
                  <a:pt x="8061525" y="874150"/>
                  <a:pt x="7991035" y="944640"/>
                  <a:pt x="7904082" y="944640"/>
                </a:cubicBezTo>
                <a:lnTo>
                  <a:pt x="157443" y="944640"/>
                </a:lnTo>
                <a:cubicBezTo>
                  <a:pt x="70490" y="944640"/>
                  <a:pt x="0" y="874150"/>
                  <a:pt x="0" y="787197"/>
                </a:cubicBezTo>
                <a:lnTo>
                  <a:pt x="0" y="157443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575" lIns="263100" spcFirstLastPara="1" rIns="263100" wrap="square" tIns="34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 Como se relaciona la prospectiva con las ciencias sociales?</a:t>
            </a:r>
            <a:endParaRPr/>
          </a:p>
        </p:txBody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-1373500" y="2047993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15900" lvl="0" marL="34290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1846610" y="964132"/>
            <a:ext cx="5222180" cy="114267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b="1" lang="es-CO" sz="2700"/>
              <a:t>Objeto de estudio de la disciplina de la prospectiva. </a:t>
            </a:r>
            <a:endParaRPr/>
          </a:p>
        </p:txBody>
      </p:sp>
      <p:sp>
        <p:nvSpPr>
          <p:cNvPr id="113" name="Google Shape;11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Luis Gonzalo Tejada Moreno</a:t>
            </a:r>
            <a:endParaRPr/>
          </a:p>
        </p:txBody>
      </p:sp>
      <p:sp>
        <p:nvSpPr>
          <p:cNvPr descr="Imagen relacionada" id="114" name="Google Shape;114;p16"/>
          <p:cNvSpPr/>
          <p:nvPr/>
        </p:nvSpPr>
        <p:spPr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960" y="2498443"/>
            <a:ext cx="4386740" cy="2283515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6" name="Google Shape;116;p16"/>
          <p:cNvSpPr/>
          <p:nvPr/>
        </p:nvSpPr>
        <p:spPr>
          <a:xfrm>
            <a:off x="4898572" y="2498444"/>
            <a:ext cx="3526971" cy="223538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futuro 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las ciencias sociales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628650" y="1060450"/>
            <a:ext cx="7886700" cy="778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s-CO" sz="3959"/>
              <a:t>El Futuro de las ciencias sociales</a:t>
            </a:r>
            <a:br>
              <a:rPr lang="es-CO" sz="3959"/>
            </a:br>
            <a:endParaRPr sz="3959"/>
          </a:p>
        </p:txBody>
      </p:sp>
      <p:grpSp>
        <p:nvGrpSpPr>
          <p:cNvPr id="122" name="Google Shape;122;p17"/>
          <p:cNvGrpSpPr/>
          <p:nvPr/>
        </p:nvGrpSpPr>
        <p:grpSpPr>
          <a:xfrm>
            <a:off x="228036" y="1883944"/>
            <a:ext cx="7856237" cy="3203971"/>
            <a:chOff x="30462" y="29766"/>
            <a:chExt cx="7856237" cy="3203971"/>
          </a:xfrm>
        </p:grpSpPr>
        <p:sp>
          <p:nvSpPr>
            <p:cNvPr id="123" name="Google Shape;123;p17"/>
            <p:cNvSpPr/>
            <p:nvPr/>
          </p:nvSpPr>
          <p:spPr>
            <a:xfrm>
              <a:off x="30462" y="29766"/>
              <a:ext cx="2464593" cy="147875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7"/>
            <p:cNvSpPr txBox="1"/>
            <p:nvPr/>
          </p:nvSpPr>
          <p:spPr>
            <a:xfrm>
              <a:off x="30462" y="29766"/>
              <a:ext cx="2464593" cy="147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lang="es-CO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 futuro es una  incertidumbre.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lang="es-CO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Comprenderlo es clave.</a:t>
              </a:r>
              <a:endParaRPr b="0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>
              <a:off x="2741515" y="29766"/>
              <a:ext cx="2464593" cy="147875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7"/>
            <p:cNvSpPr txBox="1"/>
            <p:nvPr/>
          </p:nvSpPr>
          <p:spPr>
            <a:xfrm>
              <a:off x="2741515" y="29766"/>
              <a:ext cx="2464593" cy="147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lang="es-CO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Presenta múltiples posibilidades.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lang="es-CO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 elección es un acto de libertad.</a:t>
              </a:r>
              <a:endParaRPr b="0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7"/>
            <p:cNvSpPr/>
            <p:nvPr/>
          </p:nvSpPr>
          <p:spPr>
            <a:xfrm>
              <a:off x="5422106" y="29766"/>
              <a:ext cx="2464593" cy="147875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7"/>
            <p:cNvSpPr txBox="1"/>
            <p:nvPr/>
          </p:nvSpPr>
          <p:spPr>
            <a:xfrm>
              <a:off x="5422106" y="29766"/>
              <a:ext cx="2464593" cy="147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lang="es-CO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 construcción se realiza de  manera  consciente, participativa y planeada.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lang="es-CO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 un acto político de construcción de poder. </a:t>
              </a:r>
              <a:endParaRPr b="0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30462" y="1754981"/>
              <a:ext cx="2464593" cy="147875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7"/>
            <p:cNvSpPr txBox="1"/>
            <p:nvPr/>
          </p:nvSpPr>
          <p:spPr>
            <a:xfrm>
              <a:off x="30462" y="1754981"/>
              <a:ext cx="2464593" cy="147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lang="es-CO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 hacen los actores  desde su organización, decisión y acción.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lang="es-CO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 una construcción social y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lang="es-CO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colectiva</a:t>
              </a:r>
              <a:endParaRPr b="0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2741515" y="1754981"/>
              <a:ext cx="2464593" cy="147875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7"/>
            <p:cNvSpPr txBox="1"/>
            <p:nvPr/>
          </p:nvSpPr>
          <p:spPr>
            <a:xfrm>
              <a:off x="2741515" y="1754981"/>
              <a:ext cx="2464593" cy="147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lang="es-CO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 esencialmente  diferente al hoy.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lang="es-CO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 un acto significativo y trascendental.</a:t>
              </a:r>
              <a:endParaRPr b="0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7"/>
            <p:cNvSpPr/>
            <p:nvPr/>
          </p:nvSpPr>
          <p:spPr>
            <a:xfrm>
              <a:off x="5422106" y="1754981"/>
              <a:ext cx="2464593" cy="147875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7"/>
            <p:cNvSpPr txBox="1"/>
            <p:nvPr/>
          </p:nvSpPr>
          <p:spPr>
            <a:xfrm>
              <a:off x="5422106" y="1754981"/>
              <a:ext cx="2464593" cy="14787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lang="es-CO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aborda desde sistémico, complejo, holístico.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rPr b="0" lang="es-CO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 un acto paradigmático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"/>
          <p:cNvSpPr txBox="1"/>
          <p:nvPr>
            <p:ph idx="4294967295" type="title"/>
          </p:nvPr>
        </p:nvSpPr>
        <p:spPr>
          <a:xfrm>
            <a:off x="1083365" y="937078"/>
            <a:ext cx="3923110" cy="4214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45"/>
              <a:buFont typeface="Calibri"/>
              <a:buNone/>
            </a:pPr>
            <a:r>
              <a:rPr b="1" lang="es-CO" sz="3645"/>
              <a:t>LARGO PLAZO</a:t>
            </a:r>
            <a:br>
              <a:rPr b="1" lang="es-CO" sz="3645"/>
            </a:br>
            <a:br>
              <a:rPr b="1" lang="es-CO" sz="3645"/>
            </a:br>
            <a:br>
              <a:rPr b="1" lang="es-CO" sz="3645"/>
            </a:br>
            <a:r>
              <a:rPr b="1" lang="es-CO" sz="3645"/>
              <a:t>EL YA Y EL ALLÁ</a:t>
            </a:r>
            <a:endParaRPr/>
          </a:p>
        </p:txBody>
      </p:sp>
      <p:grpSp>
        <p:nvGrpSpPr>
          <p:cNvPr id="140" name="Google Shape;140;p18"/>
          <p:cNvGrpSpPr/>
          <p:nvPr/>
        </p:nvGrpSpPr>
        <p:grpSpPr>
          <a:xfrm>
            <a:off x="2047849" y="1803797"/>
            <a:ext cx="6048374" cy="3780234"/>
            <a:chOff x="270272" y="0"/>
            <a:chExt cx="6048374" cy="3780234"/>
          </a:xfrm>
        </p:grpSpPr>
        <p:sp>
          <p:nvSpPr>
            <p:cNvPr id="141" name="Google Shape;141;p18"/>
            <p:cNvSpPr/>
            <p:nvPr/>
          </p:nvSpPr>
          <p:spPr>
            <a:xfrm>
              <a:off x="270272" y="0"/>
              <a:ext cx="6048374" cy="3780234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gradFill>
              <a:gsLst>
                <a:gs pos="0">
                  <a:srgbClr val="FF932B"/>
                </a:gs>
                <a:gs pos="100000">
                  <a:srgbClr val="FFB673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1541383" y="2060227"/>
              <a:ext cx="211693" cy="211693"/>
            </a:xfrm>
            <a:prstGeom prst="ellipse">
              <a:avLst/>
            </a:prstGeom>
            <a:gradFill>
              <a:gsLst>
                <a:gs pos="0">
                  <a:srgbClr val="A0C94A"/>
                </a:gs>
                <a:gs pos="100000">
                  <a:srgbClr val="DBFF9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1749840" y="2166074"/>
              <a:ext cx="1760500" cy="1614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8"/>
            <p:cNvSpPr txBox="1"/>
            <p:nvPr/>
          </p:nvSpPr>
          <p:spPr>
            <a:xfrm>
              <a:off x="1749840" y="2166074"/>
              <a:ext cx="1760500" cy="1614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12150" spcFirstLastPara="1" rIns="0" wrap="square" tIns="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s-CO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 el largo plazo es donde se configuran  las acciones profundas.</a:t>
              </a: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3491984" y="1096267"/>
              <a:ext cx="362902" cy="362902"/>
            </a:xfrm>
            <a:prstGeom prst="ellipse">
              <a:avLst/>
            </a:prstGeom>
            <a:gradFill>
              <a:gsLst>
                <a:gs pos="0">
                  <a:srgbClr val="A0C94A"/>
                </a:gs>
                <a:gs pos="100000">
                  <a:srgbClr val="DBFF9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3673435" y="1277719"/>
              <a:ext cx="1965721" cy="2502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8"/>
            <p:cNvSpPr txBox="1"/>
            <p:nvPr/>
          </p:nvSpPr>
          <p:spPr>
            <a:xfrm>
              <a:off x="3673435" y="1277719"/>
              <a:ext cx="1965721" cy="25025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192275" spcFirstLastPara="1" rIns="0" wrap="square" tIns="0">
              <a:noAutofit/>
            </a:bodyPr>
            <a:lstStyle/>
            <a:p>
              <a:pPr indent="0" lvl="0" marL="0" marR="0" rtl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s-CO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 destina el corto plazo al servicio   del  largo plazo.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5435" y="938023"/>
            <a:ext cx="7026965" cy="279516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1039129" y="3803293"/>
            <a:ext cx="7026266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Hacer un </a:t>
            </a:r>
            <a:r>
              <a:rPr lang="es-CO" sz="33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  <a:hlinkClick r:id="rId4"/>
              </a:rPr>
              <a:t>cambio</a:t>
            </a:r>
            <a:r>
              <a:rPr lang="es-CO" sz="2100" u="sng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  <a:hlinkClick r:id="rId5"/>
              </a:rPr>
              <a:t> </a:t>
            </a:r>
            <a:r>
              <a:rPr lang="es-CO" sz="2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en tu vida asusta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¿Pero sabes que asusta mas?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 Lamentarte de no </a:t>
            </a:r>
            <a:r>
              <a:rPr lang="es-CO" sz="3000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haberlo hecho.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imagen futuro" id="158" name="Google Shape;158;p20"/>
          <p:cNvPicPr preferRelativeResize="0"/>
          <p:nvPr/>
        </p:nvPicPr>
        <p:blipFill rotWithShape="1">
          <a:blip r:embed="rId3">
            <a:alphaModFix/>
          </a:blip>
          <a:srcRect b="6147" l="3281" r="2970" t="3438"/>
          <a:stretch/>
        </p:blipFill>
        <p:spPr>
          <a:xfrm>
            <a:off x="617582" y="857250"/>
            <a:ext cx="7642497" cy="5033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0"/>
          <p:cNvSpPr/>
          <p:nvPr/>
        </p:nvSpPr>
        <p:spPr>
          <a:xfrm>
            <a:off x="135228" y="966812"/>
            <a:ext cx="8838127" cy="1107492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4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decálogo de modificaciones significativas para el desarrollo prospectivo  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/>
          <p:nvPr/>
        </p:nvSpPr>
        <p:spPr>
          <a:xfrm>
            <a:off x="4702628" y="1286439"/>
            <a:ext cx="429114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Hoy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 el resultado de las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decisiones,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tomadas o no, ayer, buenas o malas.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el mañana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será  resultado de las 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decisiones,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tomadas o no, hoy, buenas o malas.</a:t>
            </a:r>
            <a:endParaRPr/>
          </a:p>
        </p:txBody>
      </p:sp>
      <p:sp>
        <p:nvSpPr>
          <p:cNvPr id="165" name="Google Shape;165;p21"/>
          <p:cNvSpPr/>
          <p:nvPr/>
        </p:nvSpPr>
        <p:spPr>
          <a:xfrm>
            <a:off x="5212079" y="3444721"/>
            <a:ext cx="3546566" cy="122219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La clave es la construcción de la decisión.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215823" y="3977181"/>
            <a:ext cx="4574980" cy="165081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trata de  conectar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pasado con el presente y el futuro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través de </a:t>
            </a:r>
            <a:r>
              <a:rPr b="1"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 de futuro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hacia las ciencias sociales</a:t>
            </a:r>
            <a:endParaRPr/>
          </a:p>
        </p:txBody>
      </p:sp>
      <p:sp>
        <p:nvSpPr>
          <p:cNvPr id="167" name="Google Shape;167;p21"/>
          <p:cNvSpPr/>
          <p:nvPr/>
        </p:nvSpPr>
        <p:spPr>
          <a:xfrm>
            <a:off x="2389017" y="1044066"/>
            <a:ext cx="3663440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Sobre los acumulados </a:t>
            </a:r>
            <a:endParaRPr/>
          </a:p>
        </p:txBody>
      </p:sp>
      <p:pic>
        <p:nvPicPr>
          <p:cNvPr descr="Imagen relacionada" id="168" name="Google Shape;16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49" y="1876153"/>
            <a:ext cx="4428023" cy="1753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